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1"/>
  </p:notesMasterIdLst>
  <p:sldIdLst>
    <p:sldId id="566" r:id="rId2"/>
    <p:sldId id="567" r:id="rId3"/>
    <p:sldId id="328" r:id="rId4"/>
    <p:sldId id="354" r:id="rId5"/>
    <p:sldId id="599" r:id="rId6"/>
    <p:sldId id="600" r:id="rId7"/>
    <p:sldId id="577" r:id="rId8"/>
    <p:sldId id="601" r:id="rId9"/>
    <p:sldId id="602" r:id="rId10"/>
    <p:sldId id="578" r:id="rId11"/>
    <p:sldId id="603" r:id="rId12"/>
    <p:sldId id="604" r:id="rId13"/>
    <p:sldId id="579" r:id="rId14"/>
    <p:sldId id="605" r:id="rId15"/>
    <p:sldId id="580" r:id="rId16"/>
    <p:sldId id="608" r:id="rId17"/>
    <p:sldId id="607" r:id="rId18"/>
    <p:sldId id="305" r:id="rId19"/>
    <p:sldId id="609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7273"/>
    <a:srgbClr val="77E1FF"/>
    <a:srgbClr val="FCE873"/>
    <a:srgbClr val="000000"/>
    <a:srgbClr val="44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83"/>
    <p:restoredTop sz="94558"/>
  </p:normalViewPr>
  <p:slideViewPr>
    <p:cSldViewPr snapToGrid="0" snapToObjects="1">
      <p:cViewPr varScale="1">
        <p:scale>
          <a:sx n="121" d="100"/>
          <a:sy n="121" d="100"/>
        </p:scale>
        <p:origin x="81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0C6623-70FD-1147-B309-7FCFA0240961}" type="datetimeFigureOut">
              <a:rPr lang="en-US" smtClean="0"/>
              <a:t>10/30/23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2BB7CB-4FDA-2D49-AB39-B3F6D6AF6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8052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10/30/23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99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10/30/23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553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10/30/23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649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10/30/23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870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10/30/23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171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10/30/23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940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10/30/23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331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10/30/23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492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10/30/23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046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10/30/23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162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10/30/23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496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DBB794-24C6-4D4C-94A4-5DF58B8B0176}" type="datetimeFigureOut">
              <a:rPr lang="en-US" smtClean="0"/>
              <a:t>10/30/23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84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2535" y="1226912"/>
            <a:ext cx="9523071" cy="2387600"/>
          </a:xfrm>
        </p:spPr>
        <p:txBody>
          <a:bodyPr anchor="t">
            <a:noAutofit/>
          </a:bodyPr>
          <a:lstStyle/>
          <a:p>
            <a:r>
              <a:rPr lang="en-US" sz="4400" b="1" dirty="0">
                <a:solidFill>
                  <a:srgbClr val="77E1FF"/>
                </a:solidFill>
              </a:rPr>
              <a:t>Entrepreneurship for Computer Science</a:t>
            </a:r>
            <a:br>
              <a:rPr lang="en-US" sz="4400" dirty="0">
                <a:solidFill>
                  <a:srgbClr val="0070C0"/>
                </a:solidFill>
              </a:rPr>
            </a:br>
            <a:r>
              <a:rPr lang="en-US" sz="4400" dirty="0">
                <a:solidFill>
                  <a:srgbClr val="77E1FF"/>
                </a:solidFill>
              </a:rPr>
              <a:t>CS 15-390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944494"/>
            <a:ext cx="9144000" cy="2048954"/>
          </a:xfrm>
        </p:spPr>
        <p:txBody>
          <a:bodyPr>
            <a:normAutofit/>
          </a:bodyPr>
          <a:lstStyle/>
          <a:p>
            <a:r>
              <a:rPr lang="en-US" sz="2800" b="1" dirty="0"/>
              <a:t>How to Monetize Your Product? – Part II</a:t>
            </a:r>
          </a:p>
          <a:p>
            <a:r>
              <a:rPr lang="en-US" sz="2800" dirty="0"/>
              <a:t>Lecture 10, October 23, 2023</a:t>
            </a:r>
          </a:p>
          <a:p>
            <a:endParaRPr lang="en-US" dirty="0"/>
          </a:p>
          <a:p>
            <a:r>
              <a:rPr lang="en-US" sz="2800" b="1" dirty="0">
                <a:solidFill>
                  <a:srgbClr val="EF7273"/>
                </a:solidFill>
              </a:rPr>
              <a:t>Mohammad Hammoud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8AF9EBD-2407-8645-80D3-C98102E93C59}"/>
              </a:ext>
            </a:extLst>
          </p:cNvPr>
          <p:cNvSpPr txBox="1"/>
          <p:nvPr/>
        </p:nvSpPr>
        <p:spPr>
          <a:xfrm>
            <a:off x="5636871" y="2974693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34178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Key Activities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858877" cy="4783722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</a:t>
            </a:r>
            <a:r>
              <a:rPr lang="en-US" i="1" dirty="0"/>
              <a:t>key</a:t>
            </a:r>
            <a:r>
              <a:rPr lang="en-US" dirty="0"/>
              <a:t> activities are the activities </a:t>
            </a:r>
            <a:r>
              <a:rPr lang="en-US" i="1" dirty="0"/>
              <a:t>required</a:t>
            </a:r>
            <a:r>
              <a:rPr lang="en-US" dirty="0"/>
              <a:t> to offer your value propositions (i.e., </a:t>
            </a:r>
            <a:r>
              <a:rPr lang="en-US" i="1" dirty="0"/>
              <a:t>without them you cannot offer your value propositions</a:t>
            </a:r>
            <a:r>
              <a:rPr lang="en-US" dirty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For Microsoft, software development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For Apple, supply chain management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For McKinsey, problem solving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6110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</a:t>
            </a:r>
            <a:r>
              <a:rPr lang="en-US" i="1" dirty="0"/>
              <a:t>Nine</a:t>
            </a:r>
            <a:r>
              <a:rPr lang="en-US" dirty="0"/>
              <a:t> Building Blocks of Business Models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BA6B097-8FFF-8BDB-81C1-9F2DA8A3AFEA}"/>
              </a:ext>
            </a:extLst>
          </p:cNvPr>
          <p:cNvSpPr/>
          <p:nvPr/>
        </p:nvSpPr>
        <p:spPr>
          <a:xfrm>
            <a:off x="1710017" y="1918446"/>
            <a:ext cx="2859742" cy="1416424"/>
          </a:xfrm>
          <a:prstGeom prst="rect">
            <a:avLst/>
          </a:prstGeom>
          <a:solidFill>
            <a:srgbClr val="FCE8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Customer Segments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D4E6CBC-96B3-06FE-B447-CDA490406465}"/>
              </a:ext>
            </a:extLst>
          </p:cNvPr>
          <p:cNvSpPr/>
          <p:nvPr/>
        </p:nvSpPr>
        <p:spPr>
          <a:xfrm>
            <a:off x="4666129" y="1918446"/>
            <a:ext cx="2859742" cy="1416424"/>
          </a:xfrm>
          <a:prstGeom prst="rect">
            <a:avLst/>
          </a:prstGeom>
          <a:solidFill>
            <a:srgbClr val="FCE8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Value Propositions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9383C4C-B888-1023-88B0-823855D7BF55}"/>
              </a:ext>
            </a:extLst>
          </p:cNvPr>
          <p:cNvSpPr/>
          <p:nvPr/>
        </p:nvSpPr>
        <p:spPr>
          <a:xfrm>
            <a:off x="7622242" y="1918446"/>
            <a:ext cx="2859742" cy="1416424"/>
          </a:xfrm>
          <a:prstGeom prst="rect">
            <a:avLst/>
          </a:prstGeom>
          <a:solidFill>
            <a:srgbClr val="FCE8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Channels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5E6AB57-D263-6F9D-1AF6-2DC7FA45E27D}"/>
              </a:ext>
            </a:extLst>
          </p:cNvPr>
          <p:cNvSpPr/>
          <p:nvPr/>
        </p:nvSpPr>
        <p:spPr>
          <a:xfrm>
            <a:off x="1710017" y="3429000"/>
            <a:ext cx="2859742" cy="1416424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Customer Relationships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AE694DE-E4B1-9254-B9FC-9EC551FFFD71}"/>
              </a:ext>
            </a:extLst>
          </p:cNvPr>
          <p:cNvSpPr/>
          <p:nvPr/>
        </p:nvSpPr>
        <p:spPr>
          <a:xfrm>
            <a:off x="4666129" y="3429000"/>
            <a:ext cx="2859742" cy="1416424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Revenue Streams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33EA842-AA6D-51F1-95EC-E0F3E8E02B1B}"/>
              </a:ext>
            </a:extLst>
          </p:cNvPr>
          <p:cNvSpPr/>
          <p:nvPr/>
        </p:nvSpPr>
        <p:spPr>
          <a:xfrm>
            <a:off x="7622242" y="3429000"/>
            <a:ext cx="2859742" cy="1416424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Key Resources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49C8E53-E9F0-D796-EC33-434BD4B34559}"/>
              </a:ext>
            </a:extLst>
          </p:cNvPr>
          <p:cNvSpPr/>
          <p:nvPr/>
        </p:nvSpPr>
        <p:spPr>
          <a:xfrm>
            <a:off x="1710017" y="4939554"/>
            <a:ext cx="2859742" cy="1416424"/>
          </a:xfrm>
          <a:prstGeom prst="rect">
            <a:avLst/>
          </a:prstGeom>
          <a:solidFill>
            <a:srgbClr val="EF72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Key Activities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6826537-F2A3-2E9F-647A-E72FAA652376}"/>
              </a:ext>
            </a:extLst>
          </p:cNvPr>
          <p:cNvSpPr/>
          <p:nvPr/>
        </p:nvSpPr>
        <p:spPr>
          <a:xfrm>
            <a:off x="4666129" y="4939554"/>
            <a:ext cx="2859742" cy="1416424"/>
          </a:xfrm>
          <a:prstGeom prst="rect">
            <a:avLst/>
          </a:prstGeom>
          <a:solidFill>
            <a:srgbClr val="EF72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Key Partnerships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5CE0917-40E9-0FC4-6B30-B006F67A56B3}"/>
              </a:ext>
            </a:extLst>
          </p:cNvPr>
          <p:cNvSpPr/>
          <p:nvPr/>
        </p:nvSpPr>
        <p:spPr>
          <a:xfrm>
            <a:off x="7622242" y="4939554"/>
            <a:ext cx="2859742" cy="1416424"/>
          </a:xfrm>
          <a:prstGeom prst="rect">
            <a:avLst/>
          </a:prstGeom>
          <a:solidFill>
            <a:srgbClr val="EF72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Cost Structure </a:t>
            </a:r>
          </a:p>
        </p:txBody>
      </p:sp>
    </p:spTree>
    <p:extLst>
      <p:ext uri="{BB962C8B-B14F-4D97-AF65-F5344CB8AC3E}">
        <p14:creationId xmlns:p14="http://schemas.microsoft.com/office/powerpoint/2010/main" val="25782670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</a:t>
            </a:r>
            <a:r>
              <a:rPr lang="en-US" i="1" dirty="0"/>
              <a:t>Nine</a:t>
            </a:r>
            <a:r>
              <a:rPr lang="en-US" dirty="0"/>
              <a:t> Building Blocks of Business Models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BA6B097-8FFF-8BDB-81C1-9F2DA8A3AFEA}"/>
              </a:ext>
            </a:extLst>
          </p:cNvPr>
          <p:cNvSpPr/>
          <p:nvPr/>
        </p:nvSpPr>
        <p:spPr>
          <a:xfrm>
            <a:off x="1710017" y="1918446"/>
            <a:ext cx="2859742" cy="1416424"/>
          </a:xfrm>
          <a:prstGeom prst="rect">
            <a:avLst/>
          </a:prstGeom>
          <a:solidFill>
            <a:srgbClr val="FCE8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Customer Segments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D4E6CBC-96B3-06FE-B447-CDA490406465}"/>
              </a:ext>
            </a:extLst>
          </p:cNvPr>
          <p:cNvSpPr/>
          <p:nvPr/>
        </p:nvSpPr>
        <p:spPr>
          <a:xfrm>
            <a:off x="4666129" y="1918446"/>
            <a:ext cx="2859742" cy="1416424"/>
          </a:xfrm>
          <a:prstGeom prst="rect">
            <a:avLst/>
          </a:prstGeom>
          <a:solidFill>
            <a:srgbClr val="FCE8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Value Propositions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9383C4C-B888-1023-88B0-823855D7BF55}"/>
              </a:ext>
            </a:extLst>
          </p:cNvPr>
          <p:cNvSpPr/>
          <p:nvPr/>
        </p:nvSpPr>
        <p:spPr>
          <a:xfrm>
            <a:off x="7622242" y="1918446"/>
            <a:ext cx="2859742" cy="1416424"/>
          </a:xfrm>
          <a:prstGeom prst="rect">
            <a:avLst/>
          </a:prstGeom>
          <a:solidFill>
            <a:srgbClr val="FCE8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Channels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5E6AB57-D263-6F9D-1AF6-2DC7FA45E27D}"/>
              </a:ext>
            </a:extLst>
          </p:cNvPr>
          <p:cNvSpPr/>
          <p:nvPr/>
        </p:nvSpPr>
        <p:spPr>
          <a:xfrm>
            <a:off x="1710017" y="3429000"/>
            <a:ext cx="2859742" cy="1416424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Customer Relationships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AE694DE-E4B1-9254-B9FC-9EC551FFFD71}"/>
              </a:ext>
            </a:extLst>
          </p:cNvPr>
          <p:cNvSpPr/>
          <p:nvPr/>
        </p:nvSpPr>
        <p:spPr>
          <a:xfrm>
            <a:off x="4666129" y="3429000"/>
            <a:ext cx="2859742" cy="1416424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Revenue Streams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33EA842-AA6D-51F1-95EC-E0F3E8E02B1B}"/>
              </a:ext>
            </a:extLst>
          </p:cNvPr>
          <p:cNvSpPr/>
          <p:nvPr/>
        </p:nvSpPr>
        <p:spPr>
          <a:xfrm>
            <a:off x="7622242" y="3429000"/>
            <a:ext cx="2859742" cy="1416424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Key Resources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49C8E53-E9F0-D796-EC33-434BD4B34559}"/>
              </a:ext>
            </a:extLst>
          </p:cNvPr>
          <p:cNvSpPr/>
          <p:nvPr/>
        </p:nvSpPr>
        <p:spPr>
          <a:xfrm>
            <a:off x="1710017" y="4939554"/>
            <a:ext cx="2859742" cy="1416424"/>
          </a:xfrm>
          <a:prstGeom prst="rect">
            <a:avLst/>
          </a:prstGeom>
          <a:solidFill>
            <a:srgbClr val="EF72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Key Activities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6826537-F2A3-2E9F-647A-E72FAA652376}"/>
              </a:ext>
            </a:extLst>
          </p:cNvPr>
          <p:cNvSpPr/>
          <p:nvPr/>
        </p:nvSpPr>
        <p:spPr>
          <a:xfrm>
            <a:off x="4666129" y="4939554"/>
            <a:ext cx="2859742" cy="1416424"/>
          </a:xfrm>
          <a:prstGeom prst="rect">
            <a:avLst/>
          </a:prstGeom>
          <a:solidFill>
            <a:srgbClr val="EF72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Key Partnerships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5CE0917-40E9-0FC4-6B30-B006F67A56B3}"/>
              </a:ext>
            </a:extLst>
          </p:cNvPr>
          <p:cNvSpPr/>
          <p:nvPr/>
        </p:nvSpPr>
        <p:spPr>
          <a:xfrm>
            <a:off x="7622242" y="4939554"/>
            <a:ext cx="2859742" cy="1416424"/>
          </a:xfrm>
          <a:prstGeom prst="rect">
            <a:avLst/>
          </a:prstGeom>
          <a:solidFill>
            <a:srgbClr val="EF7273">
              <a:alpha val="2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Cost Structure </a:t>
            </a:r>
          </a:p>
        </p:txBody>
      </p:sp>
      <p:sp>
        <p:nvSpPr>
          <p:cNvPr id="3" name="Down Arrow 2">
            <a:extLst>
              <a:ext uri="{FF2B5EF4-FFF2-40B4-BE49-F238E27FC236}">
                <a16:creationId xmlns:a16="http://schemas.microsoft.com/office/drawing/2014/main" id="{31DCDD10-11BA-A2BF-BE54-FF976B9D06A1}"/>
              </a:ext>
            </a:extLst>
          </p:cNvPr>
          <p:cNvSpPr/>
          <p:nvPr/>
        </p:nvSpPr>
        <p:spPr>
          <a:xfrm rot="10800000">
            <a:off x="5879960" y="6366488"/>
            <a:ext cx="432079" cy="341644"/>
          </a:xfrm>
          <a:prstGeom prst="downArrow">
            <a:avLst/>
          </a:pr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93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Key Partnerships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858877" cy="4783722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</a:t>
            </a:r>
            <a:r>
              <a:rPr lang="en-US" i="1" dirty="0"/>
              <a:t>key</a:t>
            </a:r>
            <a:r>
              <a:rPr lang="en-US" dirty="0"/>
              <a:t> partnerships are the </a:t>
            </a:r>
            <a:r>
              <a:rPr lang="en-US" i="1" dirty="0"/>
              <a:t>suppliers</a:t>
            </a:r>
            <a:r>
              <a:rPr lang="en-US" dirty="0"/>
              <a:t> and </a:t>
            </a:r>
            <a:r>
              <a:rPr lang="en-US" i="1" dirty="0"/>
              <a:t>partners</a:t>
            </a:r>
            <a:r>
              <a:rPr lang="en-US" dirty="0"/>
              <a:t> that enable you to: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Optimize the allocation of your resources (it might be illogical for your startup to own all resources or perform every activity by itself)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Reduce risk</a:t>
            </a:r>
          </a:p>
          <a:p>
            <a:pPr marL="457200" lvl="1" indent="0">
              <a:buNone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Major Types: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77E1FF"/>
                </a:solidFill>
              </a:rPr>
              <a:t>Strategic alliances </a:t>
            </a:r>
            <a:r>
              <a:rPr lang="en-US" dirty="0"/>
              <a:t>between non-competitors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EF7273"/>
                </a:solidFill>
              </a:rPr>
              <a:t>Strategic partnerships </a:t>
            </a:r>
            <a:r>
              <a:rPr lang="en-US" dirty="0"/>
              <a:t>between competitors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C000"/>
                </a:solidFill>
              </a:rPr>
              <a:t>Joint ventures </a:t>
            </a:r>
            <a:r>
              <a:rPr lang="en-US" dirty="0"/>
              <a:t>to develop new businesses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92D050"/>
                </a:solidFill>
              </a:rPr>
              <a:t>Buyer-supplier relationships </a:t>
            </a:r>
            <a:r>
              <a:rPr lang="en-US" dirty="0"/>
              <a:t>to assure reliable supplies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1475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</a:t>
            </a:r>
            <a:r>
              <a:rPr lang="en-US" i="1" dirty="0"/>
              <a:t>Nine</a:t>
            </a:r>
            <a:r>
              <a:rPr lang="en-US" dirty="0"/>
              <a:t> Building Blocks of Business Models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BA6B097-8FFF-8BDB-81C1-9F2DA8A3AFEA}"/>
              </a:ext>
            </a:extLst>
          </p:cNvPr>
          <p:cNvSpPr/>
          <p:nvPr/>
        </p:nvSpPr>
        <p:spPr>
          <a:xfrm>
            <a:off x="1710017" y="1918446"/>
            <a:ext cx="2859742" cy="1416424"/>
          </a:xfrm>
          <a:prstGeom prst="rect">
            <a:avLst/>
          </a:prstGeom>
          <a:solidFill>
            <a:srgbClr val="FCE8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Customer Segments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D4E6CBC-96B3-06FE-B447-CDA490406465}"/>
              </a:ext>
            </a:extLst>
          </p:cNvPr>
          <p:cNvSpPr/>
          <p:nvPr/>
        </p:nvSpPr>
        <p:spPr>
          <a:xfrm>
            <a:off x="4666129" y="1918446"/>
            <a:ext cx="2859742" cy="1416424"/>
          </a:xfrm>
          <a:prstGeom prst="rect">
            <a:avLst/>
          </a:prstGeom>
          <a:solidFill>
            <a:srgbClr val="FCE8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Value Propositions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9383C4C-B888-1023-88B0-823855D7BF55}"/>
              </a:ext>
            </a:extLst>
          </p:cNvPr>
          <p:cNvSpPr/>
          <p:nvPr/>
        </p:nvSpPr>
        <p:spPr>
          <a:xfrm>
            <a:off x="7622242" y="1918446"/>
            <a:ext cx="2859742" cy="1416424"/>
          </a:xfrm>
          <a:prstGeom prst="rect">
            <a:avLst/>
          </a:prstGeom>
          <a:solidFill>
            <a:srgbClr val="FCE8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Channels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5E6AB57-D263-6F9D-1AF6-2DC7FA45E27D}"/>
              </a:ext>
            </a:extLst>
          </p:cNvPr>
          <p:cNvSpPr/>
          <p:nvPr/>
        </p:nvSpPr>
        <p:spPr>
          <a:xfrm>
            <a:off x="1710017" y="3429000"/>
            <a:ext cx="2859742" cy="1416424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Customer Relationships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AE694DE-E4B1-9254-B9FC-9EC551FFFD71}"/>
              </a:ext>
            </a:extLst>
          </p:cNvPr>
          <p:cNvSpPr/>
          <p:nvPr/>
        </p:nvSpPr>
        <p:spPr>
          <a:xfrm>
            <a:off x="4666129" y="3429000"/>
            <a:ext cx="2859742" cy="1416424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Revenue Streams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33EA842-AA6D-51F1-95EC-E0F3E8E02B1B}"/>
              </a:ext>
            </a:extLst>
          </p:cNvPr>
          <p:cNvSpPr/>
          <p:nvPr/>
        </p:nvSpPr>
        <p:spPr>
          <a:xfrm>
            <a:off x="7622242" y="3429000"/>
            <a:ext cx="2859742" cy="1416424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Key Resources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49C8E53-E9F0-D796-EC33-434BD4B34559}"/>
              </a:ext>
            </a:extLst>
          </p:cNvPr>
          <p:cNvSpPr/>
          <p:nvPr/>
        </p:nvSpPr>
        <p:spPr>
          <a:xfrm>
            <a:off x="1710017" y="4939554"/>
            <a:ext cx="2859742" cy="1416424"/>
          </a:xfrm>
          <a:prstGeom prst="rect">
            <a:avLst/>
          </a:prstGeom>
          <a:solidFill>
            <a:srgbClr val="EF72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Key Activities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6826537-F2A3-2E9F-647A-E72FAA652376}"/>
              </a:ext>
            </a:extLst>
          </p:cNvPr>
          <p:cNvSpPr/>
          <p:nvPr/>
        </p:nvSpPr>
        <p:spPr>
          <a:xfrm>
            <a:off x="4666129" y="4939554"/>
            <a:ext cx="2859742" cy="1416424"/>
          </a:xfrm>
          <a:prstGeom prst="rect">
            <a:avLst/>
          </a:prstGeom>
          <a:solidFill>
            <a:srgbClr val="EF72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Key Partnerships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5CE0917-40E9-0FC4-6B30-B006F67A56B3}"/>
              </a:ext>
            </a:extLst>
          </p:cNvPr>
          <p:cNvSpPr/>
          <p:nvPr/>
        </p:nvSpPr>
        <p:spPr>
          <a:xfrm>
            <a:off x="7622242" y="4939554"/>
            <a:ext cx="2859742" cy="1416424"/>
          </a:xfrm>
          <a:prstGeom prst="rect">
            <a:avLst/>
          </a:prstGeom>
          <a:solidFill>
            <a:srgbClr val="EF72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Cost Structure </a:t>
            </a:r>
          </a:p>
        </p:txBody>
      </p:sp>
      <p:sp>
        <p:nvSpPr>
          <p:cNvPr id="3" name="Down Arrow 2">
            <a:extLst>
              <a:ext uri="{FF2B5EF4-FFF2-40B4-BE49-F238E27FC236}">
                <a16:creationId xmlns:a16="http://schemas.microsoft.com/office/drawing/2014/main" id="{EA3E2B29-5D95-40E8-35FC-47EF862D99A2}"/>
              </a:ext>
            </a:extLst>
          </p:cNvPr>
          <p:cNvSpPr/>
          <p:nvPr/>
        </p:nvSpPr>
        <p:spPr>
          <a:xfrm rot="10800000">
            <a:off x="8836073" y="6366488"/>
            <a:ext cx="432079" cy="341644"/>
          </a:xfrm>
          <a:prstGeom prst="downArrow">
            <a:avLst/>
          </a:pr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409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Cost Structure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858877" cy="4783722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cost structure describes the costs incurred to produce your product or offer your service, alongside operating your business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Types: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77E1FF"/>
                </a:solidFill>
              </a:rPr>
              <a:t>Direct</a:t>
            </a:r>
            <a:r>
              <a:rPr lang="en-US" dirty="0"/>
              <a:t>: Expenses that </a:t>
            </a:r>
            <a:r>
              <a:rPr lang="en-US" i="1" dirty="0"/>
              <a:t>directly</a:t>
            </a:r>
            <a:r>
              <a:rPr lang="en-US" dirty="0"/>
              <a:t> go into producing your product or providing your service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E.g., Salaries for software engineers to develop a technology product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EF7273"/>
                </a:solidFill>
              </a:rPr>
              <a:t>Indirect</a:t>
            </a:r>
            <a:r>
              <a:rPr lang="en-US" dirty="0"/>
              <a:t>: Expenses that allow you to operate  (e.g., rent, utilities, general office expenses, indirect labor)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4388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Case Study: Netflix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858877" cy="4783722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pic>
        <p:nvPicPr>
          <p:cNvPr id="1026" name="Picture 2" descr="Netflix Review | PCMag">
            <a:extLst>
              <a:ext uri="{FF2B5EF4-FFF2-40B4-BE49-F238E27FC236}">
                <a16:creationId xmlns:a16="http://schemas.microsoft.com/office/drawing/2014/main" id="{477FB776-6511-0400-793F-EC225BE278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6502" y="1690688"/>
            <a:ext cx="3797300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26CCB970-AFBA-76C8-3C71-B881E3ABBE75}"/>
              </a:ext>
            </a:extLst>
          </p:cNvPr>
          <p:cNvSpPr txBox="1">
            <a:spLocks/>
          </p:cNvSpPr>
          <p:nvPr/>
        </p:nvSpPr>
        <p:spPr>
          <a:xfrm>
            <a:off x="990599" y="1978025"/>
            <a:ext cx="10858877" cy="47837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Netflix is ​​currently the largest streaming </a:t>
            </a:r>
            <a:br>
              <a:rPr lang="en-US" dirty="0"/>
            </a:br>
            <a:r>
              <a:rPr lang="en-US" dirty="0"/>
              <a:t>provider of entertainment content on the </a:t>
            </a:r>
            <a:br>
              <a:rPr lang="en-US" dirty="0"/>
            </a:br>
            <a:r>
              <a:rPr lang="en-US" dirty="0"/>
              <a:t>planet — and perhaps the biggest responsible </a:t>
            </a:r>
            <a:br>
              <a:rPr lang="en-US" dirty="0"/>
            </a:br>
            <a:r>
              <a:rPr lang="en-US" dirty="0"/>
              <a:t>entity for the series growth of recent years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Let’s try to understand how its business model works via developing its </a:t>
            </a:r>
            <a:r>
              <a:rPr lang="en-US" i="1" dirty="0">
                <a:solidFill>
                  <a:srgbClr val="77E1FF"/>
                </a:solidFill>
              </a:rPr>
              <a:t>business model </a:t>
            </a:r>
            <a:r>
              <a:rPr lang="en-US" i="1" u="sng" dirty="0">
                <a:solidFill>
                  <a:srgbClr val="77E1FF"/>
                </a:solidFill>
              </a:rPr>
              <a:t>canvas</a:t>
            </a:r>
            <a:r>
              <a:rPr lang="en-US" i="1" dirty="0">
                <a:solidFill>
                  <a:srgbClr val="77E1FF"/>
                </a:solidFill>
              </a:rPr>
              <a:t>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4544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8CC9244D-94A4-4D74-6FFB-DA7A72A3FBF7}"/>
              </a:ext>
            </a:extLst>
          </p:cNvPr>
          <p:cNvSpPr/>
          <p:nvPr/>
        </p:nvSpPr>
        <p:spPr>
          <a:xfrm>
            <a:off x="21019" y="0"/>
            <a:ext cx="2432304" cy="4945875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9D169ABE-A635-D29E-2B25-B6B91795F9A7}"/>
              </a:ext>
            </a:extLst>
          </p:cNvPr>
          <p:cNvSpPr/>
          <p:nvPr/>
        </p:nvSpPr>
        <p:spPr>
          <a:xfrm>
            <a:off x="2453323" y="0"/>
            <a:ext cx="2432304" cy="2459736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F81996F4-A3C8-037E-A26E-CE83D1F425A5}"/>
              </a:ext>
            </a:extLst>
          </p:cNvPr>
          <p:cNvSpPr/>
          <p:nvPr/>
        </p:nvSpPr>
        <p:spPr>
          <a:xfrm>
            <a:off x="4885627" y="0"/>
            <a:ext cx="2432304" cy="4945875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B0CDD0F8-3BDF-9731-1E74-5C5F623DE86F}"/>
              </a:ext>
            </a:extLst>
          </p:cNvPr>
          <p:cNvSpPr/>
          <p:nvPr/>
        </p:nvSpPr>
        <p:spPr>
          <a:xfrm>
            <a:off x="9759696" y="0"/>
            <a:ext cx="2432304" cy="4945875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38CD0CCE-8AA2-5034-0DC8-FF64C1D99A7F}"/>
              </a:ext>
            </a:extLst>
          </p:cNvPr>
          <p:cNvSpPr/>
          <p:nvPr/>
        </p:nvSpPr>
        <p:spPr>
          <a:xfrm>
            <a:off x="2452274" y="2454563"/>
            <a:ext cx="2432304" cy="2491312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13D42517-03D6-CD24-C5B1-ED28A458F31B}"/>
              </a:ext>
            </a:extLst>
          </p:cNvPr>
          <p:cNvSpPr/>
          <p:nvPr/>
        </p:nvSpPr>
        <p:spPr>
          <a:xfrm>
            <a:off x="7320502" y="0"/>
            <a:ext cx="2432304" cy="2459736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A27983BB-214A-695A-D827-C2BC2D2D95E3}"/>
              </a:ext>
            </a:extLst>
          </p:cNvPr>
          <p:cNvSpPr/>
          <p:nvPr/>
        </p:nvSpPr>
        <p:spPr>
          <a:xfrm>
            <a:off x="7327392" y="2454563"/>
            <a:ext cx="2434875" cy="2491312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7D6E3EA9-CC0F-1F85-9D4B-39888DB51294}"/>
              </a:ext>
            </a:extLst>
          </p:cNvPr>
          <p:cNvSpPr/>
          <p:nvPr/>
        </p:nvSpPr>
        <p:spPr>
          <a:xfrm>
            <a:off x="21019" y="4946422"/>
            <a:ext cx="6080760" cy="1925053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B79292FC-6B9E-3F65-673F-BC08E071CD9A}"/>
              </a:ext>
            </a:extLst>
          </p:cNvPr>
          <p:cNvSpPr/>
          <p:nvPr/>
        </p:nvSpPr>
        <p:spPr>
          <a:xfrm>
            <a:off x="6111240" y="4946422"/>
            <a:ext cx="6080760" cy="1925053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C5D681F0-249B-08EE-5B66-C226DDDE9938}"/>
              </a:ext>
            </a:extLst>
          </p:cNvPr>
          <p:cNvSpPr txBox="1"/>
          <p:nvPr/>
        </p:nvSpPr>
        <p:spPr>
          <a:xfrm>
            <a:off x="9944412" y="0"/>
            <a:ext cx="2086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C000"/>
                </a:solidFill>
              </a:rPr>
              <a:t>Customer Segments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E719CDC1-D1D3-F784-7E11-A08DD307766E}"/>
              </a:ext>
            </a:extLst>
          </p:cNvPr>
          <p:cNvSpPr txBox="1"/>
          <p:nvPr/>
        </p:nvSpPr>
        <p:spPr>
          <a:xfrm>
            <a:off x="9851944" y="491204"/>
            <a:ext cx="209320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</a:rPr>
              <a:t>Target: Movies, </a:t>
            </a:r>
            <a:br>
              <a:rPr lang="en-US" b="0" i="0" dirty="0">
                <a:solidFill>
                  <a:srgbClr val="000000"/>
                </a:solidFill>
                <a:effectLst/>
              </a:rPr>
            </a:br>
            <a:r>
              <a:rPr lang="en-US" b="0" i="0" dirty="0">
                <a:solidFill>
                  <a:srgbClr val="000000"/>
                </a:solidFill>
                <a:effectLst/>
              </a:rPr>
              <a:t>series, shows, &amp; </a:t>
            </a:r>
            <a:br>
              <a:rPr lang="en-US" b="0" i="0" dirty="0">
                <a:solidFill>
                  <a:srgbClr val="000000"/>
                </a:solidFill>
                <a:effectLst/>
              </a:rPr>
            </a:br>
            <a:r>
              <a:rPr lang="en-US" b="0" i="0" dirty="0">
                <a:solidFill>
                  <a:srgbClr val="000000"/>
                </a:solidFill>
                <a:effectLst/>
              </a:rPr>
              <a:t>documentaries </a:t>
            </a:r>
            <a:br>
              <a:rPr lang="en-US" b="0" i="0" dirty="0">
                <a:solidFill>
                  <a:srgbClr val="000000"/>
                </a:solidFill>
                <a:effectLst/>
              </a:rPr>
            </a:br>
            <a:r>
              <a:rPr lang="en-US" b="0" i="0" dirty="0">
                <a:solidFill>
                  <a:srgbClr val="000000"/>
                </a:solidFill>
                <a:effectLst/>
              </a:rPr>
              <a:t>lovers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Type: Segmented</a:t>
            </a:r>
          </a:p>
          <a:p>
            <a:endParaRPr lang="en-US" dirty="0"/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CAC8290F-29CB-E82E-8B62-AB45EA4D9325}"/>
              </a:ext>
            </a:extLst>
          </p:cNvPr>
          <p:cNvSpPr txBox="1"/>
          <p:nvPr/>
        </p:nvSpPr>
        <p:spPr>
          <a:xfrm>
            <a:off x="5072914" y="0"/>
            <a:ext cx="19644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C000"/>
                </a:solidFill>
              </a:rPr>
              <a:t>Value Propositions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2A55884A-F3B2-A35E-3B99-3FCE4344D529}"/>
              </a:ext>
            </a:extLst>
          </p:cNvPr>
          <p:cNvSpPr txBox="1"/>
          <p:nvPr/>
        </p:nvSpPr>
        <p:spPr>
          <a:xfrm>
            <a:off x="5046041" y="491204"/>
            <a:ext cx="2250873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0" dirty="0">
                <a:solidFill>
                  <a:srgbClr val="000000"/>
                </a:solidFill>
                <a:effectLst/>
              </a:rPr>
              <a:t>Watch entertainment </a:t>
            </a:r>
            <a:br>
              <a:rPr lang="en-US" b="0" i="0" dirty="0">
                <a:solidFill>
                  <a:srgbClr val="000000"/>
                </a:solidFill>
                <a:effectLst/>
              </a:rPr>
            </a:br>
            <a:r>
              <a:rPr lang="en-US" b="0" i="0" dirty="0">
                <a:solidFill>
                  <a:srgbClr val="000000"/>
                </a:solidFill>
                <a:effectLst/>
              </a:rPr>
              <a:t>on-demand (</a:t>
            </a:r>
            <a:r>
              <a:rPr lang="en-US" b="0" i="1" dirty="0">
                <a:solidFill>
                  <a:srgbClr val="000000"/>
                </a:solidFill>
                <a:effectLst/>
              </a:rPr>
              <a:t>where</a:t>
            </a:r>
            <a:r>
              <a:rPr lang="en-US" b="0" i="0" dirty="0">
                <a:solidFill>
                  <a:srgbClr val="000000"/>
                </a:solidFill>
                <a:effectLst/>
              </a:rPr>
              <a:t> &amp;</a:t>
            </a:r>
          </a:p>
          <a:p>
            <a:r>
              <a:rPr lang="en-US" i="1" dirty="0">
                <a:solidFill>
                  <a:srgbClr val="000000"/>
                </a:solidFill>
              </a:rPr>
              <a:t>when</a:t>
            </a:r>
            <a:r>
              <a:rPr lang="en-US" dirty="0">
                <a:solidFill>
                  <a:srgbClr val="000000"/>
                </a:solidFill>
              </a:rPr>
              <a:t> you want it)</a:t>
            </a:r>
          </a:p>
          <a:p>
            <a:endParaRPr lang="en-US" dirty="0">
              <a:solidFill>
                <a:srgbClr val="000000"/>
              </a:solidFill>
            </a:endParaRPr>
          </a:p>
          <a:p>
            <a:r>
              <a:rPr lang="en-US" dirty="0">
                <a:solidFill>
                  <a:srgbClr val="000000"/>
                </a:solidFill>
              </a:rPr>
              <a:t>Major Elements: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sym typeface="Wingdings" pitchFamily="2" charset="2"/>
              </a:rPr>
              <a:t>Convenience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sym typeface="Wingdings" pitchFamily="2" charset="2"/>
              </a:rPr>
              <a:t>Price (very </a:t>
            </a:r>
            <a:br>
              <a:rPr lang="en-US" dirty="0">
                <a:solidFill>
                  <a:srgbClr val="000000"/>
                </a:solidFill>
                <a:sym typeface="Wingdings" pitchFamily="2" charset="2"/>
              </a:rPr>
            </a:br>
            <a:r>
              <a:rPr lang="en-US" dirty="0">
                <a:solidFill>
                  <a:srgbClr val="000000"/>
                </a:solidFill>
                <a:sym typeface="Wingdings" pitchFamily="2" charset="2"/>
              </a:rPr>
              <a:t>affordable)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sym typeface="Wingdings" pitchFamily="2" charset="2"/>
              </a:rPr>
              <a:t>Accessibility </a:t>
            </a:r>
            <a:endParaRPr lang="en-US" dirty="0">
              <a:solidFill>
                <a:srgbClr val="0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Customization</a:t>
            </a:r>
            <a:r>
              <a:rPr lang="en-US" dirty="0">
                <a:solidFill>
                  <a:srgbClr val="000000"/>
                </a:solidFill>
                <a:sym typeface="Wingdings" pitchFamily="2" charset="2"/>
              </a:rPr>
              <a:t> </a:t>
            </a:r>
            <a:br>
              <a:rPr lang="en-US" dirty="0">
                <a:solidFill>
                  <a:srgbClr val="000000"/>
                </a:solidFill>
                <a:sym typeface="Wingdings" pitchFamily="2" charset="2"/>
              </a:rPr>
            </a:br>
            <a:r>
              <a:rPr lang="en-US" dirty="0">
                <a:solidFill>
                  <a:srgbClr val="000000"/>
                </a:solidFill>
                <a:sym typeface="Wingdings" pitchFamily="2" charset="2"/>
              </a:rPr>
              <a:t>(personalized </a:t>
            </a:r>
            <a:br>
              <a:rPr lang="en-US" dirty="0">
                <a:solidFill>
                  <a:srgbClr val="000000"/>
                </a:solidFill>
                <a:sym typeface="Wingdings" pitchFamily="2" charset="2"/>
              </a:rPr>
            </a:br>
            <a:r>
              <a:rPr lang="en-US" dirty="0">
                <a:solidFill>
                  <a:srgbClr val="000000"/>
                </a:solidFill>
                <a:sym typeface="Wingdings" pitchFamily="2" charset="2"/>
              </a:rPr>
              <a:t>recommendations </a:t>
            </a:r>
            <a:br>
              <a:rPr lang="en-US" dirty="0">
                <a:solidFill>
                  <a:srgbClr val="000000"/>
                </a:solidFill>
                <a:sym typeface="Wingdings" pitchFamily="2" charset="2"/>
              </a:rPr>
            </a:br>
            <a:r>
              <a:rPr lang="en-US" dirty="0">
                <a:solidFill>
                  <a:srgbClr val="000000"/>
                </a:solidFill>
                <a:sym typeface="Wingdings" pitchFamily="2" charset="2"/>
              </a:rPr>
              <a:t>&amp; user profiles) </a:t>
            </a:r>
          </a:p>
          <a:p>
            <a:endParaRPr lang="en-US" dirty="0">
              <a:solidFill>
                <a:srgbClr val="000000"/>
              </a:solidFill>
              <a:sym typeface="Wingdings" pitchFamily="2" charset="2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C528C893-9AFC-D88E-A21C-4E18D0019EFA}"/>
              </a:ext>
            </a:extLst>
          </p:cNvPr>
          <p:cNvSpPr txBox="1"/>
          <p:nvPr/>
        </p:nvSpPr>
        <p:spPr>
          <a:xfrm>
            <a:off x="8018083" y="2552069"/>
            <a:ext cx="1053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C000"/>
                </a:solidFill>
              </a:rPr>
              <a:t>Channels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F525E9D0-9BD7-4C7F-80EC-0ABAD94BFEF8}"/>
              </a:ext>
            </a:extLst>
          </p:cNvPr>
          <p:cNvSpPr txBox="1"/>
          <p:nvPr/>
        </p:nvSpPr>
        <p:spPr>
          <a:xfrm>
            <a:off x="7441203" y="3000259"/>
            <a:ext cx="222625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</a:rPr>
              <a:t>Direct: Website &amp; </a:t>
            </a:r>
            <a:br>
              <a:rPr lang="en-US" b="0" i="0" dirty="0">
                <a:solidFill>
                  <a:srgbClr val="000000"/>
                </a:solidFill>
                <a:effectLst/>
              </a:rPr>
            </a:br>
            <a:r>
              <a:rPr lang="en-US" b="0" i="0" dirty="0">
                <a:solidFill>
                  <a:srgbClr val="000000"/>
                </a:solidFill>
                <a:effectLst/>
              </a:rPr>
              <a:t>app, </a:t>
            </a:r>
            <a:r>
              <a:rPr lang="en-US" dirty="0">
                <a:solidFill>
                  <a:srgbClr val="000000"/>
                </a:solidFill>
              </a:rPr>
              <a:t>on any device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Indirect: Cinemas  </a:t>
            </a:r>
            <a:endParaRPr lang="en-US" dirty="0"/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9FECB2E5-C422-D39F-92EF-4691B2477892}"/>
              </a:ext>
            </a:extLst>
          </p:cNvPr>
          <p:cNvSpPr txBox="1"/>
          <p:nvPr/>
        </p:nvSpPr>
        <p:spPr>
          <a:xfrm>
            <a:off x="7363002" y="0"/>
            <a:ext cx="2435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77E1FF"/>
                </a:solidFill>
              </a:rPr>
              <a:t>Customer Relationships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E1657FC6-6D9B-406E-F5F4-1047DB0AC54F}"/>
              </a:ext>
            </a:extLst>
          </p:cNvPr>
          <p:cNvSpPr txBox="1"/>
          <p:nvPr/>
        </p:nvSpPr>
        <p:spPr>
          <a:xfrm>
            <a:off x="7348088" y="465599"/>
            <a:ext cx="2496966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Self-service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Automated (AI </a:t>
            </a:r>
            <a:br>
              <a:rPr lang="en-US" dirty="0"/>
            </a:br>
            <a:r>
              <a:rPr lang="en-US" dirty="0"/>
              <a:t>recommendations)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General (via website, </a:t>
            </a:r>
            <a:br>
              <a:rPr lang="en-US" dirty="0"/>
            </a:br>
            <a:r>
              <a:rPr lang="en-US" dirty="0"/>
              <a:t>email, chat, and </a:t>
            </a:r>
            <a:br>
              <a:rPr lang="en-US" dirty="0"/>
            </a:br>
            <a:r>
              <a:rPr lang="en-US" dirty="0"/>
              <a:t>telephone)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0D19D88E-8E61-12C5-4C10-022B4ADED8A3}"/>
              </a:ext>
            </a:extLst>
          </p:cNvPr>
          <p:cNvSpPr txBox="1"/>
          <p:nvPr/>
        </p:nvSpPr>
        <p:spPr>
          <a:xfrm>
            <a:off x="8278755" y="5011443"/>
            <a:ext cx="1839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77E1FF"/>
                </a:solidFill>
              </a:rPr>
              <a:t>Revenue Streams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16F85EEF-ED82-C1EC-1653-FF256B296DCD}"/>
              </a:ext>
            </a:extLst>
          </p:cNvPr>
          <p:cNvSpPr txBox="1"/>
          <p:nvPr/>
        </p:nvSpPr>
        <p:spPr>
          <a:xfrm>
            <a:off x="6270169" y="5380672"/>
            <a:ext cx="4877425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</a:rPr>
              <a:t>Subscription-based: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b="0" i="0" dirty="0">
                <a:solidFill>
                  <a:srgbClr val="000000"/>
                </a:solidFill>
                <a:effectLst/>
              </a:rPr>
              <a:t>Basic (no HD &amp; 1 screen at a time) 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b="0" i="0" dirty="0">
                <a:solidFill>
                  <a:srgbClr val="000000"/>
                </a:solidFill>
                <a:effectLst/>
              </a:rPr>
              <a:t>Standard (HD &amp; 2 screens at a time)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b="0" i="0" dirty="0">
                <a:solidFill>
                  <a:srgbClr val="000000"/>
                </a:solidFill>
                <a:effectLst/>
              </a:rPr>
              <a:t>Premium (Ultra HD &amp; 4 screens at a time)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Transactional + Revenue-sharing with Cinemas</a:t>
            </a:r>
            <a:r>
              <a:rPr lang="en-US" b="0" i="0" dirty="0">
                <a:solidFill>
                  <a:srgbClr val="000000"/>
                </a:solidFill>
                <a:effectLst/>
              </a:rPr>
              <a:t> </a:t>
            </a:r>
            <a:endParaRPr lang="en-US" dirty="0"/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2F390A78-B6D5-AEE0-E8F7-7EDB8A9EF75C}"/>
              </a:ext>
            </a:extLst>
          </p:cNvPr>
          <p:cNvSpPr txBox="1"/>
          <p:nvPr/>
        </p:nvSpPr>
        <p:spPr>
          <a:xfrm>
            <a:off x="2902263" y="2491859"/>
            <a:ext cx="1543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77E1FF"/>
                </a:solidFill>
              </a:rPr>
              <a:t>Key Resources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27EE0D1E-0D1A-5572-D5AA-8FD91C347164}"/>
              </a:ext>
            </a:extLst>
          </p:cNvPr>
          <p:cNvSpPr txBox="1"/>
          <p:nvPr/>
        </p:nvSpPr>
        <p:spPr>
          <a:xfrm>
            <a:off x="2497046" y="2854495"/>
            <a:ext cx="2553969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Physical (studio)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Human (engineers, </a:t>
            </a:r>
            <a:br>
              <a:rPr lang="en-US" dirty="0"/>
            </a:br>
            <a:r>
              <a:rPr lang="en-US" dirty="0"/>
              <a:t>producers)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Digital (app, website, </a:t>
            </a:r>
            <a:br>
              <a:rPr lang="en-US" dirty="0"/>
            </a:br>
            <a:r>
              <a:rPr lang="en-US" dirty="0"/>
              <a:t>content)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Perceptual (brand)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Intellectual (AI)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7E74423A-41BF-A228-0642-5D771134962D}"/>
              </a:ext>
            </a:extLst>
          </p:cNvPr>
          <p:cNvSpPr txBox="1"/>
          <p:nvPr/>
        </p:nvSpPr>
        <p:spPr>
          <a:xfrm>
            <a:off x="2974548" y="0"/>
            <a:ext cx="14623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EF7273"/>
                </a:solidFill>
              </a:rPr>
              <a:t>Key Activities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18859567-6AC2-7930-05DA-A2065C7FA66B}"/>
              </a:ext>
            </a:extLst>
          </p:cNvPr>
          <p:cNvSpPr txBox="1"/>
          <p:nvPr/>
        </p:nvSpPr>
        <p:spPr>
          <a:xfrm>
            <a:off x="2445746" y="491204"/>
            <a:ext cx="2414828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</a:rPr>
              <a:t>Talents’ recruitment </a:t>
            </a:r>
            <a:br>
              <a:rPr lang="en-US" b="0" i="0" dirty="0">
                <a:solidFill>
                  <a:srgbClr val="000000"/>
                </a:solidFill>
                <a:effectLst/>
              </a:rPr>
            </a:br>
            <a:r>
              <a:rPr lang="en-US" b="0" i="0" dirty="0">
                <a:solidFill>
                  <a:srgbClr val="000000"/>
                </a:solidFill>
                <a:effectLst/>
              </a:rPr>
              <a:t>and retention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Technology </a:t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>development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Content offering</a:t>
            </a:r>
          </a:p>
          <a:p>
            <a:endParaRPr lang="en-US" dirty="0"/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AF0488FD-15CD-9577-29B7-7C0BD3E17473}"/>
              </a:ext>
            </a:extLst>
          </p:cNvPr>
          <p:cNvSpPr txBox="1"/>
          <p:nvPr/>
        </p:nvSpPr>
        <p:spPr>
          <a:xfrm>
            <a:off x="505977" y="0"/>
            <a:ext cx="1386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EF7273"/>
                </a:solidFill>
              </a:rPr>
              <a:t>Key Partners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84A06ACA-FA7E-78D7-D182-895EE61A6598}"/>
              </a:ext>
            </a:extLst>
          </p:cNvPr>
          <p:cNvSpPr txBox="1"/>
          <p:nvPr/>
        </p:nvSpPr>
        <p:spPr>
          <a:xfrm>
            <a:off x="15882" y="476393"/>
            <a:ext cx="2480551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</a:rPr>
              <a:t>Media producers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TV networks (which </a:t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>license their content </a:t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>to Netflix)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Consumer electronic </a:t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>producers such as </a:t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>X-Box &amp; PlayStation </a:t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>(which bundle Netflix</a:t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>with their systems)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Amazon AWS (Netflix</a:t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>is fully hosted on </a:t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>AWS)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Investors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Regulators</a:t>
            </a:r>
          </a:p>
          <a:p>
            <a:endParaRPr lang="en-US" dirty="0"/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A21D414C-7F34-95E6-9E8A-0460E47A6DE5}"/>
              </a:ext>
            </a:extLst>
          </p:cNvPr>
          <p:cNvSpPr txBox="1"/>
          <p:nvPr/>
        </p:nvSpPr>
        <p:spPr>
          <a:xfrm>
            <a:off x="1921537" y="5011443"/>
            <a:ext cx="15404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EF7273"/>
                </a:solidFill>
              </a:rPr>
              <a:t>Cost Structure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B81577F1-6151-A9D8-E392-02DEEC9F952B}"/>
              </a:ext>
            </a:extLst>
          </p:cNvPr>
          <p:cNvSpPr txBox="1"/>
          <p:nvPr/>
        </p:nvSpPr>
        <p:spPr>
          <a:xfrm>
            <a:off x="21019" y="5393703"/>
            <a:ext cx="344273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</a:rPr>
              <a:t>Content production &amp; licensing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Technology development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</a:rPr>
              <a:t>Infrastructure (i.e., AWS)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2497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61" grpId="0"/>
      <p:bldP spid="63" grpId="0"/>
      <p:bldP spid="66" grpId="0"/>
      <p:bldP spid="68" grpId="0"/>
      <p:bldP spid="71" grpId="0"/>
      <p:bldP spid="73" grpId="0"/>
      <p:bldP spid="75" grpId="0"/>
      <p:bldP spid="7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Principle 8: Your Startup is like a </a:t>
            </a:r>
            <a:r>
              <a:rPr lang="en-US" i="1" dirty="0"/>
              <a:t>Bird--</a:t>
            </a:r>
            <a:r>
              <a:rPr lang="en-US" dirty="0"/>
              <a:t> It Cannot Fly Without its Two Wings, the Product and </a:t>
            </a:r>
            <a:br>
              <a:rPr lang="en-US" dirty="0"/>
            </a:br>
            <a:r>
              <a:rPr lang="en-US" dirty="0"/>
              <a:t>the Business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6"/>
          </a:xfrm>
        </p:spPr>
        <p:txBody>
          <a:bodyPr>
            <a:normAutofit fontScale="92500" lnSpcReduction="10000"/>
          </a:bodyPr>
          <a:lstStyle/>
          <a:p>
            <a:pPr marL="228600" lvl="1">
              <a:spcBef>
                <a:spcPts val="1000"/>
              </a:spcBef>
            </a:pPr>
            <a:r>
              <a:rPr lang="en-US" sz="3000" dirty="0"/>
              <a:t>Having a product is not enough, but a </a:t>
            </a:r>
            <a:r>
              <a:rPr lang="en-US" sz="3000" i="1" dirty="0"/>
              <a:t>high-quality</a:t>
            </a:r>
            <a:r>
              <a:rPr lang="en-US" sz="3000" dirty="0"/>
              <a:t> product </a:t>
            </a:r>
          </a:p>
          <a:p>
            <a:pPr marL="685800" lvl="2">
              <a:spcBef>
                <a:spcPts val="1000"/>
              </a:spcBef>
            </a:pPr>
            <a:r>
              <a:rPr lang="en-US" sz="2600" dirty="0"/>
              <a:t>You can start with an MVP but you need to </a:t>
            </a:r>
            <a:r>
              <a:rPr lang="en-US" sz="2600" i="1" dirty="0"/>
              <a:t>evolve quickly </a:t>
            </a:r>
            <a:r>
              <a:rPr lang="en-US" sz="2600" dirty="0"/>
              <a:t>as you grow </a:t>
            </a:r>
          </a:p>
          <a:p>
            <a:pPr marL="685800" lvl="2">
              <a:spcBef>
                <a:spcPts val="1000"/>
              </a:spcBef>
            </a:pPr>
            <a:r>
              <a:rPr lang="en-US" sz="2600" dirty="0"/>
              <a:t>You will not grow enough with a low-quality product </a:t>
            </a:r>
          </a:p>
          <a:p>
            <a:pPr marL="685800" lvl="2">
              <a:spcBef>
                <a:spcPts val="1000"/>
              </a:spcBef>
            </a:pPr>
            <a:endParaRPr lang="en-US" dirty="0"/>
          </a:p>
          <a:p>
            <a:pPr marL="228600" lvl="1">
              <a:spcBef>
                <a:spcPts val="1000"/>
              </a:spcBef>
            </a:pPr>
            <a:r>
              <a:rPr lang="en-US" sz="3000" dirty="0"/>
              <a:t>Having a high-quality product can get you somewhere </a:t>
            </a:r>
            <a:br>
              <a:rPr lang="en-US" sz="3000" dirty="0"/>
            </a:br>
            <a:r>
              <a:rPr lang="en-US" sz="3000" dirty="0"/>
              <a:t>even without a business model </a:t>
            </a:r>
          </a:p>
          <a:p>
            <a:pPr marL="685800" lvl="2">
              <a:spcBef>
                <a:spcPts val="1000"/>
              </a:spcBef>
            </a:pPr>
            <a:r>
              <a:rPr lang="en-US" sz="2600" dirty="0"/>
              <a:t>Maybe your aim is to license your product or get acquired</a:t>
            </a:r>
          </a:p>
          <a:p>
            <a:pPr marL="685800" lvl="2">
              <a:spcBef>
                <a:spcPts val="1000"/>
              </a:spcBef>
            </a:pPr>
            <a:r>
              <a:rPr lang="en-US" sz="2600" dirty="0"/>
              <a:t>E.g., WhatsApp</a:t>
            </a:r>
          </a:p>
          <a:p>
            <a:pPr marL="685800" lvl="2">
              <a:spcBef>
                <a:spcPts val="1000"/>
              </a:spcBef>
            </a:pPr>
            <a:endParaRPr lang="en-US" dirty="0"/>
          </a:p>
          <a:p>
            <a:pPr marL="228600" lvl="1">
              <a:spcBef>
                <a:spcPts val="1000"/>
              </a:spcBef>
            </a:pPr>
            <a:r>
              <a:rPr lang="en-US" sz="3000" dirty="0"/>
              <a:t>Having a high-quality product and an innovative business model will get you everywhere!</a:t>
            </a:r>
          </a:p>
          <a:p>
            <a:pPr marL="685800" lvl="2">
              <a:spcBef>
                <a:spcPts val="1000"/>
              </a:spcBef>
            </a:pPr>
            <a:r>
              <a:rPr lang="en-US" sz="2600" dirty="0"/>
              <a:t>E.g., Google </a:t>
            </a:r>
          </a:p>
        </p:txBody>
      </p:sp>
      <p:pic>
        <p:nvPicPr>
          <p:cNvPr id="1026" name="Picture 2" descr="What birds can tell us about climate change">
            <a:extLst>
              <a:ext uri="{FF2B5EF4-FFF2-40B4-BE49-F238E27FC236}">
                <a16:creationId xmlns:a16="http://schemas.microsoft.com/office/drawing/2014/main" id="{1BC222C5-9E33-A3B0-648B-72A0DC533D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4856" y="2490514"/>
            <a:ext cx="2864179" cy="2915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99B8AE8-1358-066A-3B93-CDA3DE388FCA}"/>
              </a:ext>
            </a:extLst>
          </p:cNvPr>
          <p:cNvSpPr txBox="1"/>
          <p:nvPr/>
        </p:nvSpPr>
        <p:spPr>
          <a:xfrm>
            <a:off x="10527291" y="4044159"/>
            <a:ext cx="16802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EF7273"/>
                </a:solidFill>
              </a:rPr>
              <a:t>Business Model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C6E2DB6-5145-C956-098E-5BC5EEF1DE3E}"/>
              </a:ext>
            </a:extLst>
          </p:cNvPr>
          <p:cNvSpPr txBox="1"/>
          <p:nvPr/>
        </p:nvSpPr>
        <p:spPr>
          <a:xfrm>
            <a:off x="9460491" y="3059668"/>
            <a:ext cx="933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C000"/>
                </a:solidFill>
              </a:rPr>
              <a:t>Product</a:t>
            </a:r>
          </a:p>
        </p:txBody>
      </p:sp>
      <p:cxnSp>
        <p:nvCxnSpPr>
          <p:cNvPr id="7" name="Curved Connector 6">
            <a:extLst>
              <a:ext uri="{FF2B5EF4-FFF2-40B4-BE49-F238E27FC236}">
                <a16:creationId xmlns:a16="http://schemas.microsoft.com/office/drawing/2014/main" id="{7BAABA09-BEF9-15F1-015C-A1E318FAAB68}"/>
              </a:ext>
            </a:extLst>
          </p:cNvPr>
          <p:cNvCxnSpPr>
            <a:endCxn id="5" idx="2"/>
          </p:cNvCxnSpPr>
          <p:nvPr/>
        </p:nvCxnSpPr>
        <p:spPr>
          <a:xfrm rot="5400000" flipH="1" flipV="1">
            <a:off x="9631566" y="3456442"/>
            <a:ext cx="323193" cy="268311"/>
          </a:xfrm>
          <a:prstGeom prst="curvedConnector3">
            <a:avLst/>
          </a:prstGeom>
          <a:ln w="127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urved Connector 8">
            <a:extLst>
              <a:ext uri="{FF2B5EF4-FFF2-40B4-BE49-F238E27FC236}">
                <a16:creationId xmlns:a16="http://schemas.microsoft.com/office/drawing/2014/main" id="{E5A42252-FD54-3F1F-C88D-887FA070CF1C}"/>
              </a:ext>
            </a:extLst>
          </p:cNvPr>
          <p:cNvCxnSpPr>
            <a:endCxn id="4" idx="0"/>
          </p:cNvCxnSpPr>
          <p:nvPr/>
        </p:nvCxnSpPr>
        <p:spPr>
          <a:xfrm>
            <a:off x="10899228" y="3590597"/>
            <a:ext cx="468197" cy="453562"/>
          </a:xfrm>
          <a:prstGeom prst="curvedConnector2">
            <a:avLst/>
          </a:prstGeom>
          <a:ln w="12700">
            <a:solidFill>
              <a:srgbClr val="EF727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2702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Next Lecture…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28600" lvl="1">
              <a:spcBef>
                <a:spcPts val="1000"/>
              </a:spcBef>
            </a:pPr>
            <a:r>
              <a:rPr lang="en-US" sz="2800" dirty="0"/>
              <a:t>Financial Intelligence - Part 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41846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Today…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700084" cy="4667251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77E1FF"/>
                </a:solidFill>
              </a:rPr>
              <a:t>Last Lecture</a:t>
            </a:r>
            <a:r>
              <a:rPr lang="en-US" dirty="0"/>
              <a:t>: </a:t>
            </a:r>
          </a:p>
          <a:p>
            <a:pPr lvl="1"/>
            <a:r>
              <a:rPr lang="en-US" dirty="0"/>
              <a:t>How to monetize your product? - Part I</a:t>
            </a:r>
          </a:p>
          <a:p>
            <a:pPr marL="914400" lvl="2" indent="0">
              <a:buNone/>
            </a:pPr>
            <a:endParaRPr lang="en-US" i="1" dirty="0"/>
          </a:p>
          <a:p>
            <a:r>
              <a:rPr lang="en-US" dirty="0">
                <a:solidFill>
                  <a:srgbClr val="77E1FF"/>
                </a:solidFill>
              </a:rPr>
              <a:t>Today’s Lecture</a:t>
            </a:r>
            <a:r>
              <a:rPr lang="en-US" dirty="0"/>
              <a:t>: </a:t>
            </a:r>
          </a:p>
          <a:p>
            <a:pPr lvl="1"/>
            <a:r>
              <a:rPr lang="en-US" dirty="0"/>
              <a:t>How to monetize your product? – Part II</a:t>
            </a:r>
          </a:p>
          <a:p>
            <a:pPr lvl="2"/>
            <a:endParaRPr lang="en-US" dirty="0">
              <a:solidFill>
                <a:srgbClr val="77E1FF"/>
              </a:solidFill>
            </a:endParaRPr>
          </a:p>
          <a:p>
            <a:r>
              <a:rPr lang="en-US" dirty="0">
                <a:solidFill>
                  <a:srgbClr val="77E1FF"/>
                </a:solidFill>
              </a:rPr>
              <a:t>Announcements</a:t>
            </a:r>
            <a:r>
              <a:rPr lang="en-US" dirty="0"/>
              <a:t>: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Midterm grades are out</a:t>
            </a:r>
          </a:p>
          <a:p>
            <a:pPr lvl="1"/>
            <a:r>
              <a:rPr lang="en-US" dirty="0"/>
              <a:t>Project presentations are on October 25 (you will present your progress in implementing your ideas)</a:t>
            </a:r>
          </a:p>
        </p:txBody>
      </p:sp>
    </p:spTree>
    <p:extLst>
      <p:ext uri="{BB962C8B-B14F-4D97-AF65-F5344CB8AC3E}">
        <p14:creationId xmlns:p14="http://schemas.microsoft.com/office/powerpoint/2010/main" val="18703174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Entrepreneurship </a:t>
            </a:r>
            <a:r>
              <a:rPr lang="en-US" b="1" dirty="0"/>
              <a:t>Paradigm</a:t>
            </a:r>
            <a:r>
              <a:rPr lang="en-US" dirty="0"/>
              <a:t>: </a:t>
            </a:r>
            <a:br>
              <a:rPr lang="en-US" dirty="0"/>
            </a:br>
            <a:r>
              <a:rPr lang="en-US" dirty="0"/>
              <a:t>A System of </a:t>
            </a:r>
            <a:r>
              <a:rPr lang="en-US" b="1" dirty="0"/>
              <a:t>Functions</a:t>
            </a:r>
            <a:r>
              <a:rPr lang="en-US" dirty="0"/>
              <a:t>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FC9F562-657D-B6D7-8D62-E53327E5D680}"/>
              </a:ext>
            </a:extLst>
          </p:cNvPr>
          <p:cNvSpPr/>
          <p:nvPr/>
        </p:nvSpPr>
        <p:spPr>
          <a:xfrm>
            <a:off x="904012" y="1706056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Identify a Problem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FA995E8-DF47-AF48-E071-3DE66B48E3E1}"/>
              </a:ext>
            </a:extLst>
          </p:cNvPr>
          <p:cNvSpPr/>
          <p:nvPr/>
        </p:nvSpPr>
        <p:spPr>
          <a:xfrm>
            <a:off x="3089566" y="1706056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Identify &amp; Research a Market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88B58ED-7226-A333-9ACE-1D170090CA54}"/>
              </a:ext>
            </a:extLst>
          </p:cNvPr>
          <p:cNvSpPr/>
          <p:nvPr/>
        </p:nvSpPr>
        <p:spPr>
          <a:xfrm>
            <a:off x="5275120" y="1706056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Found or </a:t>
            </a:r>
            <a:br>
              <a:rPr lang="en-US" b="1" dirty="0">
                <a:solidFill>
                  <a:schemeClr val="tx1"/>
                </a:solidFill>
              </a:rPr>
            </a:br>
            <a:r>
              <a:rPr lang="en-US" b="1" dirty="0">
                <a:solidFill>
                  <a:schemeClr val="tx1"/>
                </a:solidFill>
              </a:rPr>
              <a:t>Co-found a Company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BB86A95-C4F3-50AA-D558-4DE7AEAD71D0}"/>
              </a:ext>
            </a:extLst>
          </p:cNvPr>
          <p:cNvSpPr/>
          <p:nvPr/>
        </p:nvSpPr>
        <p:spPr>
          <a:xfrm>
            <a:off x="7460674" y="1706056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Build a Prototype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7568CE5-CCD5-BE32-0D42-E9A2808853B2}"/>
              </a:ext>
            </a:extLst>
          </p:cNvPr>
          <p:cNvSpPr/>
          <p:nvPr/>
        </p:nvSpPr>
        <p:spPr>
          <a:xfrm>
            <a:off x="917867" y="3640495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Bootstrap and/or Raise Angle Fund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988BF58-DCC6-9887-86C1-31299539AC35}"/>
              </a:ext>
            </a:extLst>
          </p:cNvPr>
          <p:cNvSpPr/>
          <p:nvPr/>
        </p:nvSpPr>
        <p:spPr>
          <a:xfrm>
            <a:off x="3089565" y="3640495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Build a Culture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A12B3AC-F110-2E3F-6C3E-B4A23A5FB774}"/>
              </a:ext>
            </a:extLst>
          </p:cNvPr>
          <p:cNvSpPr/>
          <p:nvPr/>
        </p:nvSpPr>
        <p:spPr>
          <a:xfrm>
            <a:off x="5275119" y="3640495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Build an MVP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76A21F4-3C37-5452-4C8C-24C75CD98B9B}"/>
              </a:ext>
            </a:extLst>
          </p:cNvPr>
          <p:cNvSpPr/>
          <p:nvPr/>
        </p:nvSpPr>
        <p:spPr>
          <a:xfrm>
            <a:off x="7460674" y="3640495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Market &amp; Operate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20294A0-9975-721A-7E41-FC32DF8D0DAD}"/>
              </a:ext>
            </a:extLst>
          </p:cNvPr>
          <p:cNvSpPr/>
          <p:nvPr/>
        </p:nvSpPr>
        <p:spPr>
          <a:xfrm>
            <a:off x="9646227" y="3640495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Raise Professional Money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E4CE388-A58E-8859-6068-4B8404DFA7E1}"/>
              </a:ext>
            </a:extLst>
          </p:cNvPr>
          <p:cNvSpPr/>
          <p:nvPr/>
        </p:nvSpPr>
        <p:spPr>
          <a:xfrm>
            <a:off x="917867" y="5592252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Scale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9D4D7B4-4025-6E67-9411-84CB04F6C9D7}"/>
              </a:ext>
            </a:extLst>
          </p:cNvPr>
          <p:cNvSpPr/>
          <p:nvPr/>
        </p:nvSpPr>
        <p:spPr>
          <a:xfrm>
            <a:off x="9646228" y="1706056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Build a Business Model 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FCE5B43-AF31-8321-F0C9-792851C80B22}"/>
              </a:ext>
            </a:extLst>
          </p:cNvPr>
          <p:cNvSpPr/>
          <p:nvPr/>
        </p:nvSpPr>
        <p:spPr>
          <a:xfrm>
            <a:off x="3089564" y="5592252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Exit 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71F3873E-0F0C-C2B9-75F2-A8F6CF2F8E0F}"/>
              </a:ext>
            </a:extLst>
          </p:cNvPr>
          <p:cNvCxnSpPr>
            <a:stCxn id="6" idx="3"/>
            <a:endCxn id="7" idx="1"/>
          </p:cNvCxnSpPr>
          <p:nvPr/>
        </p:nvCxnSpPr>
        <p:spPr>
          <a:xfrm>
            <a:off x="2545775" y="2137279"/>
            <a:ext cx="543791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BB26191E-530A-75D2-A6E3-D009B434FB0A}"/>
              </a:ext>
            </a:extLst>
          </p:cNvPr>
          <p:cNvCxnSpPr>
            <a:cxnSpLocks/>
            <a:stCxn id="7" idx="3"/>
            <a:endCxn id="8" idx="1"/>
          </p:cNvCxnSpPr>
          <p:nvPr/>
        </p:nvCxnSpPr>
        <p:spPr>
          <a:xfrm>
            <a:off x="4731329" y="2137279"/>
            <a:ext cx="543791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F6810E28-33F3-2104-2A33-971F02843CD4}"/>
              </a:ext>
            </a:extLst>
          </p:cNvPr>
          <p:cNvCxnSpPr>
            <a:cxnSpLocks/>
            <a:stCxn id="8" idx="3"/>
            <a:endCxn id="9" idx="1"/>
          </p:cNvCxnSpPr>
          <p:nvPr/>
        </p:nvCxnSpPr>
        <p:spPr>
          <a:xfrm>
            <a:off x="6916883" y="2137279"/>
            <a:ext cx="543791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91F3BAD8-6975-2AB5-4421-BE2AEE27D918}"/>
              </a:ext>
            </a:extLst>
          </p:cNvPr>
          <p:cNvCxnSpPr>
            <a:cxnSpLocks/>
            <a:stCxn id="9" idx="3"/>
            <a:endCxn id="16" idx="1"/>
          </p:cNvCxnSpPr>
          <p:nvPr/>
        </p:nvCxnSpPr>
        <p:spPr>
          <a:xfrm>
            <a:off x="9102437" y="2137279"/>
            <a:ext cx="543791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AC6D4B27-EA95-D932-42D3-873E2C94CA74}"/>
              </a:ext>
            </a:extLst>
          </p:cNvPr>
          <p:cNvCxnSpPr>
            <a:cxnSpLocks/>
            <a:stCxn id="16" idx="2"/>
          </p:cNvCxnSpPr>
          <p:nvPr/>
        </p:nvCxnSpPr>
        <p:spPr>
          <a:xfrm>
            <a:off x="10467110" y="2568502"/>
            <a:ext cx="0" cy="5279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E1DDB737-8B78-A263-3501-DBF9A4F8F7FC}"/>
              </a:ext>
            </a:extLst>
          </p:cNvPr>
          <p:cNvCxnSpPr>
            <a:cxnSpLocks/>
          </p:cNvCxnSpPr>
          <p:nvPr/>
        </p:nvCxnSpPr>
        <p:spPr>
          <a:xfrm flipH="1">
            <a:off x="1738748" y="3096490"/>
            <a:ext cx="8728361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937E833E-BD6B-8DFA-874C-F730DC074FB0}"/>
              </a:ext>
            </a:extLst>
          </p:cNvPr>
          <p:cNvCxnSpPr>
            <a:cxnSpLocks/>
            <a:endCxn id="10" idx="0"/>
          </p:cNvCxnSpPr>
          <p:nvPr/>
        </p:nvCxnSpPr>
        <p:spPr>
          <a:xfrm>
            <a:off x="1738749" y="3084369"/>
            <a:ext cx="0" cy="556126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82688A41-76D2-7BC5-9B5B-105B3DD40567}"/>
              </a:ext>
            </a:extLst>
          </p:cNvPr>
          <p:cNvCxnSpPr>
            <a:cxnSpLocks/>
            <a:stCxn id="10" idx="3"/>
            <a:endCxn id="11" idx="1"/>
          </p:cNvCxnSpPr>
          <p:nvPr/>
        </p:nvCxnSpPr>
        <p:spPr>
          <a:xfrm>
            <a:off x="2559630" y="4071718"/>
            <a:ext cx="529935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2344EEA6-9615-A2E1-9E20-3475E35A0D6B}"/>
              </a:ext>
            </a:extLst>
          </p:cNvPr>
          <p:cNvCxnSpPr>
            <a:cxnSpLocks/>
            <a:stCxn id="11" idx="3"/>
          </p:cNvCxnSpPr>
          <p:nvPr/>
        </p:nvCxnSpPr>
        <p:spPr>
          <a:xfrm>
            <a:off x="4731328" y="4071718"/>
            <a:ext cx="529935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A5BDB882-E8F3-2E0E-B27E-3AAA4EB411BF}"/>
              </a:ext>
            </a:extLst>
          </p:cNvPr>
          <p:cNvCxnSpPr>
            <a:cxnSpLocks/>
            <a:stCxn id="12" idx="3"/>
            <a:endCxn id="13" idx="1"/>
          </p:cNvCxnSpPr>
          <p:nvPr/>
        </p:nvCxnSpPr>
        <p:spPr>
          <a:xfrm>
            <a:off x="6916882" y="4071718"/>
            <a:ext cx="543792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4F45B8DA-13CB-6050-7B2A-9264B3E9C2C6}"/>
              </a:ext>
            </a:extLst>
          </p:cNvPr>
          <p:cNvCxnSpPr>
            <a:cxnSpLocks/>
            <a:stCxn id="13" idx="3"/>
            <a:endCxn id="14" idx="1"/>
          </p:cNvCxnSpPr>
          <p:nvPr/>
        </p:nvCxnSpPr>
        <p:spPr>
          <a:xfrm>
            <a:off x="9102437" y="4071718"/>
            <a:ext cx="543790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FD543810-DED7-74A0-4216-48522BA5DC49}"/>
              </a:ext>
            </a:extLst>
          </p:cNvPr>
          <p:cNvCxnSpPr>
            <a:cxnSpLocks/>
            <a:stCxn id="14" idx="2"/>
          </p:cNvCxnSpPr>
          <p:nvPr/>
        </p:nvCxnSpPr>
        <p:spPr>
          <a:xfrm>
            <a:off x="10467109" y="4502941"/>
            <a:ext cx="1" cy="53318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CBAEDB7B-9B98-A4A3-001E-0094F994A08A}"/>
              </a:ext>
            </a:extLst>
          </p:cNvPr>
          <p:cNvCxnSpPr>
            <a:cxnSpLocks/>
          </p:cNvCxnSpPr>
          <p:nvPr/>
        </p:nvCxnSpPr>
        <p:spPr>
          <a:xfrm flipH="1">
            <a:off x="1738748" y="5036126"/>
            <a:ext cx="8728361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13A772AF-15E7-9C8B-2EAB-6EAEB50A2817}"/>
              </a:ext>
            </a:extLst>
          </p:cNvPr>
          <p:cNvCxnSpPr>
            <a:cxnSpLocks/>
          </p:cNvCxnSpPr>
          <p:nvPr/>
        </p:nvCxnSpPr>
        <p:spPr>
          <a:xfrm>
            <a:off x="1738749" y="5024005"/>
            <a:ext cx="0" cy="556126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0A8DDC8F-146A-2768-942F-3A5316DBC9DA}"/>
              </a:ext>
            </a:extLst>
          </p:cNvPr>
          <p:cNvCxnSpPr>
            <a:cxnSpLocks/>
          </p:cNvCxnSpPr>
          <p:nvPr/>
        </p:nvCxnSpPr>
        <p:spPr>
          <a:xfrm>
            <a:off x="2559630" y="6008103"/>
            <a:ext cx="529935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45225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Entrepreneurship </a:t>
            </a:r>
            <a:r>
              <a:rPr lang="en-US" b="1" dirty="0"/>
              <a:t>Paradigm</a:t>
            </a:r>
            <a:r>
              <a:rPr lang="en-US" dirty="0"/>
              <a:t>: </a:t>
            </a:r>
            <a:br>
              <a:rPr lang="en-US" dirty="0"/>
            </a:br>
            <a:r>
              <a:rPr lang="en-US" dirty="0"/>
              <a:t>A System of </a:t>
            </a:r>
            <a:r>
              <a:rPr lang="en-US" b="1" dirty="0"/>
              <a:t>Functions</a:t>
            </a:r>
            <a:r>
              <a:rPr lang="en-US" dirty="0"/>
              <a:t>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FC9F562-657D-B6D7-8D62-E53327E5D680}"/>
              </a:ext>
            </a:extLst>
          </p:cNvPr>
          <p:cNvSpPr/>
          <p:nvPr/>
        </p:nvSpPr>
        <p:spPr>
          <a:xfrm>
            <a:off x="904012" y="1706056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Identify a Problem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FA995E8-DF47-AF48-E071-3DE66B48E3E1}"/>
              </a:ext>
            </a:extLst>
          </p:cNvPr>
          <p:cNvSpPr/>
          <p:nvPr/>
        </p:nvSpPr>
        <p:spPr>
          <a:xfrm>
            <a:off x="3089566" y="1706056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Identify &amp; Research a Market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88B58ED-7226-A333-9ACE-1D170090CA54}"/>
              </a:ext>
            </a:extLst>
          </p:cNvPr>
          <p:cNvSpPr/>
          <p:nvPr/>
        </p:nvSpPr>
        <p:spPr>
          <a:xfrm>
            <a:off x="5275120" y="1706056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Found or </a:t>
            </a:r>
            <a:br>
              <a:rPr lang="en-US" b="1" dirty="0">
                <a:solidFill>
                  <a:schemeClr val="tx1"/>
                </a:solidFill>
              </a:rPr>
            </a:br>
            <a:r>
              <a:rPr lang="en-US" b="1" dirty="0">
                <a:solidFill>
                  <a:schemeClr val="tx1"/>
                </a:solidFill>
              </a:rPr>
              <a:t>Co-found a Company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BB86A95-C4F3-50AA-D558-4DE7AEAD71D0}"/>
              </a:ext>
            </a:extLst>
          </p:cNvPr>
          <p:cNvSpPr/>
          <p:nvPr/>
        </p:nvSpPr>
        <p:spPr>
          <a:xfrm>
            <a:off x="7460674" y="1706056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Build a Prototype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7568CE5-CCD5-BE32-0D42-E9A2808853B2}"/>
              </a:ext>
            </a:extLst>
          </p:cNvPr>
          <p:cNvSpPr/>
          <p:nvPr/>
        </p:nvSpPr>
        <p:spPr>
          <a:xfrm>
            <a:off x="917867" y="3640495"/>
            <a:ext cx="1641763" cy="862446"/>
          </a:xfrm>
          <a:prstGeom prst="rect">
            <a:avLst/>
          </a:prstGeom>
          <a:solidFill>
            <a:srgbClr val="77E1FF">
              <a:alpha val="15254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>
                    <a:lumMod val="85000"/>
                  </a:schemeClr>
                </a:solidFill>
              </a:rPr>
              <a:t>Bootstrap and/or Raise Angle Fund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988BF58-DCC6-9887-86C1-31299539AC35}"/>
              </a:ext>
            </a:extLst>
          </p:cNvPr>
          <p:cNvSpPr/>
          <p:nvPr/>
        </p:nvSpPr>
        <p:spPr>
          <a:xfrm>
            <a:off x="3089565" y="3640495"/>
            <a:ext cx="1641763" cy="862446"/>
          </a:xfrm>
          <a:prstGeom prst="rect">
            <a:avLst/>
          </a:prstGeom>
          <a:solidFill>
            <a:srgbClr val="77E1FF">
              <a:alpha val="15254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>
                    <a:lumMod val="85000"/>
                  </a:schemeClr>
                </a:solidFill>
              </a:rPr>
              <a:t>Build a Culture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A12B3AC-F110-2E3F-6C3E-B4A23A5FB774}"/>
              </a:ext>
            </a:extLst>
          </p:cNvPr>
          <p:cNvSpPr/>
          <p:nvPr/>
        </p:nvSpPr>
        <p:spPr>
          <a:xfrm>
            <a:off x="5275119" y="3640495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Build an MVP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76A21F4-3C37-5452-4C8C-24C75CD98B9B}"/>
              </a:ext>
            </a:extLst>
          </p:cNvPr>
          <p:cNvSpPr/>
          <p:nvPr/>
        </p:nvSpPr>
        <p:spPr>
          <a:xfrm>
            <a:off x="7460674" y="3640495"/>
            <a:ext cx="1641763" cy="862446"/>
          </a:xfrm>
          <a:prstGeom prst="rect">
            <a:avLst/>
          </a:prstGeom>
          <a:solidFill>
            <a:srgbClr val="77E1FF">
              <a:alpha val="15254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>
                    <a:lumMod val="85000"/>
                  </a:schemeClr>
                </a:solidFill>
              </a:rPr>
              <a:t>Market &amp; Operate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20294A0-9975-721A-7E41-FC32DF8D0DAD}"/>
              </a:ext>
            </a:extLst>
          </p:cNvPr>
          <p:cNvSpPr/>
          <p:nvPr/>
        </p:nvSpPr>
        <p:spPr>
          <a:xfrm>
            <a:off x="9646227" y="3640495"/>
            <a:ext cx="1641763" cy="862446"/>
          </a:xfrm>
          <a:prstGeom prst="rect">
            <a:avLst/>
          </a:prstGeom>
          <a:solidFill>
            <a:srgbClr val="77E1FF">
              <a:alpha val="15254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>
                    <a:lumMod val="85000"/>
                  </a:schemeClr>
                </a:solidFill>
              </a:rPr>
              <a:t>Raise Professional Money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E4CE388-A58E-8859-6068-4B8404DFA7E1}"/>
              </a:ext>
            </a:extLst>
          </p:cNvPr>
          <p:cNvSpPr/>
          <p:nvPr/>
        </p:nvSpPr>
        <p:spPr>
          <a:xfrm>
            <a:off x="917867" y="5592252"/>
            <a:ext cx="1641763" cy="862446"/>
          </a:xfrm>
          <a:prstGeom prst="rect">
            <a:avLst/>
          </a:prstGeom>
          <a:solidFill>
            <a:srgbClr val="77E1FF">
              <a:alpha val="15254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>
                    <a:lumMod val="85000"/>
                  </a:schemeClr>
                </a:solidFill>
              </a:rPr>
              <a:t>Scale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9D4D7B4-4025-6E67-9411-84CB04F6C9D7}"/>
              </a:ext>
            </a:extLst>
          </p:cNvPr>
          <p:cNvSpPr/>
          <p:nvPr/>
        </p:nvSpPr>
        <p:spPr>
          <a:xfrm>
            <a:off x="9646228" y="1706056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Build a Business Model 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FCE5B43-AF31-8321-F0C9-792851C80B22}"/>
              </a:ext>
            </a:extLst>
          </p:cNvPr>
          <p:cNvSpPr/>
          <p:nvPr/>
        </p:nvSpPr>
        <p:spPr>
          <a:xfrm>
            <a:off x="3089564" y="5592252"/>
            <a:ext cx="1641763" cy="862446"/>
          </a:xfrm>
          <a:prstGeom prst="rect">
            <a:avLst/>
          </a:prstGeom>
          <a:solidFill>
            <a:srgbClr val="77E1FF">
              <a:alpha val="15254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>
                    <a:lumMod val="85000"/>
                  </a:schemeClr>
                </a:solidFill>
              </a:rPr>
              <a:t>Exit 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71F3873E-0F0C-C2B9-75F2-A8F6CF2F8E0F}"/>
              </a:ext>
            </a:extLst>
          </p:cNvPr>
          <p:cNvCxnSpPr>
            <a:stCxn id="6" idx="3"/>
            <a:endCxn id="7" idx="1"/>
          </p:cNvCxnSpPr>
          <p:nvPr/>
        </p:nvCxnSpPr>
        <p:spPr>
          <a:xfrm>
            <a:off x="2545775" y="2137279"/>
            <a:ext cx="543791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BB26191E-530A-75D2-A6E3-D009B434FB0A}"/>
              </a:ext>
            </a:extLst>
          </p:cNvPr>
          <p:cNvCxnSpPr>
            <a:cxnSpLocks/>
            <a:stCxn id="7" idx="3"/>
            <a:endCxn id="8" idx="1"/>
          </p:cNvCxnSpPr>
          <p:nvPr/>
        </p:nvCxnSpPr>
        <p:spPr>
          <a:xfrm>
            <a:off x="4731329" y="2137279"/>
            <a:ext cx="543791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F6810E28-33F3-2104-2A33-971F02843CD4}"/>
              </a:ext>
            </a:extLst>
          </p:cNvPr>
          <p:cNvCxnSpPr>
            <a:cxnSpLocks/>
            <a:stCxn id="8" idx="3"/>
            <a:endCxn id="9" idx="1"/>
          </p:cNvCxnSpPr>
          <p:nvPr/>
        </p:nvCxnSpPr>
        <p:spPr>
          <a:xfrm>
            <a:off x="6916883" y="2137279"/>
            <a:ext cx="543791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91F3BAD8-6975-2AB5-4421-BE2AEE27D918}"/>
              </a:ext>
            </a:extLst>
          </p:cNvPr>
          <p:cNvCxnSpPr>
            <a:cxnSpLocks/>
            <a:stCxn id="9" idx="3"/>
            <a:endCxn id="16" idx="1"/>
          </p:cNvCxnSpPr>
          <p:nvPr/>
        </p:nvCxnSpPr>
        <p:spPr>
          <a:xfrm>
            <a:off x="9102437" y="2137279"/>
            <a:ext cx="543791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AC6D4B27-EA95-D932-42D3-873E2C94CA74}"/>
              </a:ext>
            </a:extLst>
          </p:cNvPr>
          <p:cNvCxnSpPr>
            <a:cxnSpLocks/>
            <a:stCxn id="16" idx="2"/>
          </p:cNvCxnSpPr>
          <p:nvPr/>
        </p:nvCxnSpPr>
        <p:spPr>
          <a:xfrm>
            <a:off x="10467110" y="2568502"/>
            <a:ext cx="0" cy="5279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E1DDB737-8B78-A263-3501-DBF9A4F8F7FC}"/>
              </a:ext>
            </a:extLst>
          </p:cNvPr>
          <p:cNvCxnSpPr>
            <a:cxnSpLocks/>
          </p:cNvCxnSpPr>
          <p:nvPr/>
        </p:nvCxnSpPr>
        <p:spPr>
          <a:xfrm flipH="1">
            <a:off x="1738748" y="3096490"/>
            <a:ext cx="8728361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937E833E-BD6B-8DFA-874C-F730DC074FB0}"/>
              </a:ext>
            </a:extLst>
          </p:cNvPr>
          <p:cNvCxnSpPr>
            <a:cxnSpLocks/>
            <a:endCxn id="10" idx="0"/>
          </p:cNvCxnSpPr>
          <p:nvPr/>
        </p:nvCxnSpPr>
        <p:spPr>
          <a:xfrm>
            <a:off x="1738749" y="3084369"/>
            <a:ext cx="0" cy="556126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82688A41-76D2-7BC5-9B5B-105B3DD40567}"/>
              </a:ext>
            </a:extLst>
          </p:cNvPr>
          <p:cNvCxnSpPr>
            <a:cxnSpLocks/>
            <a:stCxn id="10" idx="3"/>
            <a:endCxn id="11" idx="1"/>
          </p:cNvCxnSpPr>
          <p:nvPr/>
        </p:nvCxnSpPr>
        <p:spPr>
          <a:xfrm>
            <a:off x="2559630" y="4071718"/>
            <a:ext cx="529935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2344EEA6-9615-A2E1-9E20-3475E35A0D6B}"/>
              </a:ext>
            </a:extLst>
          </p:cNvPr>
          <p:cNvCxnSpPr>
            <a:cxnSpLocks/>
            <a:stCxn id="11" idx="3"/>
          </p:cNvCxnSpPr>
          <p:nvPr/>
        </p:nvCxnSpPr>
        <p:spPr>
          <a:xfrm>
            <a:off x="4731328" y="4071718"/>
            <a:ext cx="529935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A5BDB882-E8F3-2E0E-B27E-3AAA4EB411BF}"/>
              </a:ext>
            </a:extLst>
          </p:cNvPr>
          <p:cNvCxnSpPr>
            <a:cxnSpLocks/>
            <a:stCxn id="12" idx="3"/>
            <a:endCxn id="13" idx="1"/>
          </p:cNvCxnSpPr>
          <p:nvPr/>
        </p:nvCxnSpPr>
        <p:spPr>
          <a:xfrm>
            <a:off x="6916882" y="4071718"/>
            <a:ext cx="543792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4F45B8DA-13CB-6050-7B2A-9264B3E9C2C6}"/>
              </a:ext>
            </a:extLst>
          </p:cNvPr>
          <p:cNvCxnSpPr>
            <a:cxnSpLocks/>
            <a:stCxn id="13" idx="3"/>
            <a:endCxn id="14" idx="1"/>
          </p:cNvCxnSpPr>
          <p:nvPr/>
        </p:nvCxnSpPr>
        <p:spPr>
          <a:xfrm>
            <a:off x="9102437" y="4071718"/>
            <a:ext cx="543790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FD543810-DED7-74A0-4216-48522BA5DC49}"/>
              </a:ext>
            </a:extLst>
          </p:cNvPr>
          <p:cNvCxnSpPr>
            <a:cxnSpLocks/>
            <a:stCxn id="14" idx="2"/>
          </p:cNvCxnSpPr>
          <p:nvPr/>
        </p:nvCxnSpPr>
        <p:spPr>
          <a:xfrm>
            <a:off x="10467109" y="4502941"/>
            <a:ext cx="1" cy="53318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CBAEDB7B-9B98-A4A3-001E-0094F994A08A}"/>
              </a:ext>
            </a:extLst>
          </p:cNvPr>
          <p:cNvCxnSpPr>
            <a:cxnSpLocks/>
          </p:cNvCxnSpPr>
          <p:nvPr/>
        </p:nvCxnSpPr>
        <p:spPr>
          <a:xfrm flipH="1">
            <a:off x="1738748" y="5036126"/>
            <a:ext cx="8728361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13A772AF-15E7-9C8B-2EAB-6EAEB50A2817}"/>
              </a:ext>
            </a:extLst>
          </p:cNvPr>
          <p:cNvCxnSpPr>
            <a:cxnSpLocks/>
          </p:cNvCxnSpPr>
          <p:nvPr/>
        </p:nvCxnSpPr>
        <p:spPr>
          <a:xfrm>
            <a:off x="1738749" y="5024005"/>
            <a:ext cx="0" cy="556126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0A8DDC8F-146A-2768-942F-3A5316DBC9DA}"/>
              </a:ext>
            </a:extLst>
          </p:cNvPr>
          <p:cNvCxnSpPr>
            <a:cxnSpLocks/>
          </p:cNvCxnSpPr>
          <p:nvPr/>
        </p:nvCxnSpPr>
        <p:spPr>
          <a:xfrm>
            <a:off x="2559630" y="6008103"/>
            <a:ext cx="529935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Down Arrow 2">
            <a:extLst>
              <a:ext uri="{FF2B5EF4-FFF2-40B4-BE49-F238E27FC236}">
                <a16:creationId xmlns:a16="http://schemas.microsoft.com/office/drawing/2014/main" id="{1685520C-8EFB-6D2A-A69F-146F8830FAA0}"/>
              </a:ext>
            </a:extLst>
          </p:cNvPr>
          <p:cNvSpPr/>
          <p:nvPr/>
        </p:nvSpPr>
        <p:spPr>
          <a:xfrm rot="10800000">
            <a:off x="10251068" y="2592032"/>
            <a:ext cx="432079" cy="341644"/>
          </a:xfrm>
          <a:prstGeom prst="downArrow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283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</a:t>
            </a:r>
            <a:r>
              <a:rPr lang="en-US" i="1" dirty="0"/>
              <a:t>Nine</a:t>
            </a:r>
            <a:r>
              <a:rPr lang="en-US" dirty="0"/>
              <a:t> Building Blocks of Business Models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BA6B097-8FFF-8BDB-81C1-9F2DA8A3AFEA}"/>
              </a:ext>
            </a:extLst>
          </p:cNvPr>
          <p:cNvSpPr/>
          <p:nvPr/>
        </p:nvSpPr>
        <p:spPr>
          <a:xfrm>
            <a:off x="1710017" y="1918446"/>
            <a:ext cx="2859742" cy="1416424"/>
          </a:xfrm>
          <a:prstGeom prst="rect">
            <a:avLst/>
          </a:prstGeom>
          <a:solidFill>
            <a:srgbClr val="FCE8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Customer Segments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D4E6CBC-96B3-06FE-B447-CDA490406465}"/>
              </a:ext>
            </a:extLst>
          </p:cNvPr>
          <p:cNvSpPr/>
          <p:nvPr/>
        </p:nvSpPr>
        <p:spPr>
          <a:xfrm>
            <a:off x="4666129" y="1918446"/>
            <a:ext cx="2859742" cy="1416424"/>
          </a:xfrm>
          <a:prstGeom prst="rect">
            <a:avLst/>
          </a:prstGeom>
          <a:solidFill>
            <a:srgbClr val="FCE8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Value Propositions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9383C4C-B888-1023-88B0-823855D7BF55}"/>
              </a:ext>
            </a:extLst>
          </p:cNvPr>
          <p:cNvSpPr/>
          <p:nvPr/>
        </p:nvSpPr>
        <p:spPr>
          <a:xfrm>
            <a:off x="7622242" y="1918446"/>
            <a:ext cx="2859742" cy="1416424"/>
          </a:xfrm>
          <a:prstGeom prst="rect">
            <a:avLst/>
          </a:prstGeom>
          <a:solidFill>
            <a:srgbClr val="FCE8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Channels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5E6AB57-D263-6F9D-1AF6-2DC7FA45E27D}"/>
              </a:ext>
            </a:extLst>
          </p:cNvPr>
          <p:cNvSpPr/>
          <p:nvPr/>
        </p:nvSpPr>
        <p:spPr>
          <a:xfrm>
            <a:off x="1710017" y="3429000"/>
            <a:ext cx="2859742" cy="1416424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Customer Relationships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AE694DE-E4B1-9254-B9FC-9EC551FFFD71}"/>
              </a:ext>
            </a:extLst>
          </p:cNvPr>
          <p:cNvSpPr/>
          <p:nvPr/>
        </p:nvSpPr>
        <p:spPr>
          <a:xfrm>
            <a:off x="4666129" y="3429000"/>
            <a:ext cx="2859742" cy="1416424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Revenue Streams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33EA842-AA6D-51F1-95EC-E0F3E8E02B1B}"/>
              </a:ext>
            </a:extLst>
          </p:cNvPr>
          <p:cNvSpPr/>
          <p:nvPr/>
        </p:nvSpPr>
        <p:spPr>
          <a:xfrm>
            <a:off x="7622242" y="3429000"/>
            <a:ext cx="2859742" cy="1416424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Key Resources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49C8E53-E9F0-D796-EC33-434BD4B34559}"/>
              </a:ext>
            </a:extLst>
          </p:cNvPr>
          <p:cNvSpPr/>
          <p:nvPr/>
        </p:nvSpPr>
        <p:spPr>
          <a:xfrm>
            <a:off x="1710017" y="4939554"/>
            <a:ext cx="2859742" cy="1416424"/>
          </a:xfrm>
          <a:prstGeom prst="rect">
            <a:avLst/>
          </a:prstGeom>
          <a:solidFill>
            <a:srgbClr val="EF72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Key Activities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6826537-F2A3-2E9F-647A-E72FAA652376}"/>
              </a:ext>
            </a:extLst>
          </p:cNvPr>
          <p:cNvSpPr/>
          <p:nvPr/>
        </p:nvSpPr>
        <p:spPr>
          <a:xfrm>
            <a:off x="4666129" y="4939554"/>
            <a:ext cx="2859742" cy="1416424"/>
          </a:xfrm>
          <a:prstGeom prst="rect">
            <a:avLst/>
          </a:prstGeom>
          <a:solidFill>
            <a:srgbClr val="EF72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Key Partnerships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5CE0917-40E9-0FC4-6B30-B006F67A56B3}"/>
              </a:ext>
            </a:extLst>
          </p:cNvPr>
          <p:cNvSpPr/>
          <p:nvPr/>
        </p:nvSpPr>
        <p:spPr>
          <a:xfrm>
            <a:off x="7622242" y="4939554"/>
            <a:ext cx="2859742" cy="1416424"/>
          </a:xfrm>
          <a:prstGeom prst="rect">
            <a:avLst/>
          </a:prstGeom>
          <a:solidFill>
            <a:srgbClr val="EF72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Cost Structure </a:t>
            </a:r>
          </a:p>
        </p:txBody>
      </p:sp>
    </p:spTree>
    <p:extLst>
      <p:ext uri="{BB962C8B-B14F-4D97-AF65-F5344CB8AC3E}">
        <p14:creationId xmlns:p14="http://schemas.microsoft.com/office/powerpoint/2010/main" val="17368842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</a:t>
            </a:r>
            <a:r>
              <a:rPr lang="en-US" i="1" dirty="0"/>
              <a:t>Nine</a:t>
            </a:r>
            <a:r>
              <a:rPr lang="en-US" dirty="0"/>
              <a:t> Building Blocks of Business Models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BA6B097-8FFF-8BDB-81C1-9F2DA8A3AFEA}"/>
              </a:ext>
            </a:extLst>
          </p:cNvPr>
          <p:cNvSpPr/>
          <p:nvPr/>
        </p:nvSpPr>
        <p:spPr>
          <a:xfrm>
            <a:off x="1710017" y="1918446"/>
            <a:ext cx="2859742" cy="1416424"/>
          </a:xfrm>
          <a:prstGeom prst="rect">
            <a:avLst/>
          </a:prstGeom>
          <a:solidFill>
            <a:srgbClr val="FCE8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Customer Segments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D4E6CBC-96B3-06FE-B447-CDA490406465}"/>
              </a:ext>
            </a:extLst>
          </p:cNvPr>
          <p:cNvSpPr/>
          <p:nvPr/>
        </p:nvSpPr>
        <p:spPr>
          <a:xfrm>
            <a:off x="4666129" y="1918446"/>
            <a:ext cx="2859742" cy="1416424"/>
          </a:xfrm>
          <a:prstGeom prst="rect">
            <a:avLst/>
          </a:prstGeom>
          <a:solidFill>
            <a:srgbClr val="FCE8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Value Propositions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9383C4C-B888-1023-88B0-823855D7BF55}"/>
              </a:ext>
            </a:extLst>
          </p:cNvPr>
          <p:cNvSpPr/>
          <p:nvPr/>
        </p:nvSpPr>
        <p:spPr>
          <a:xfrm>
            <a:off x="7622242" y="1918446"/>
            <a:ext cx="2859742" cy="1416424"/>
          </a:xfrm>
          <a:prstGeom prst="rect">
            <a:avLst/>
          </a:prstGeom>
          <a:solidFill>
            <a:srgbClr val="FCE8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Channels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5E6AB57-D263-6F9D-1AF6-2DC7FA45E27D}"/>
              </a:ext>
            </a:extLst>
          </p:cNvPr>
          <p:cNvSpPr/>
          <p:nvPr/>
        </p:nvSpPr>
        <p:spPr>
          <a:xfrm>
            <a:off x="1710017" y="3429000"/>
            <a:ext cx="2859742" cy="1416424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Customer Relationships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AE694DE-E4B1-9254-B9FC-9EC551FFFD71}"/>
              </a:ext>
            </a:extLst>
          </p:cNvPr>
          <p:cNvSpPr/>
          <p:nvPr/>
        </p:nvSpPr>
        <p:spPr>
          <a:xfrm>
            <a:off x="4666129" y="3429000"/>
            <a:ext cx="2859742" cy="1416424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Revenue Streams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33EA842-AA6D-51F1-95EC-E0F3E8E02B1B}"/>
              </a:ext>
            </a:extLst>
          </p:cNvPr>
          <p:cNvSpPr/>
          <p:nvPr/>
        </p:nvSpPr>
        <p:spPr>
          <a:xfrm>
            <a:off x="7622242" y="3429000"/>
            <a:ext cx="2859742" cy="1416424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Key Resources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49C8E53-E9F0-D796-EC33-434BD4B34559}"/>
              </a:ext>
            </a:extLst>
          </p:cNvPr>
          <p:cNvSpPr/>
          <p:nvPr/>
        </p:nvSpPr>
        <p:spPr>
          <a:xfrm>
            <a:off x="1710017" y="4939554"/>
            <a:ext cx="2859742" cy="1416424"/>
          </a:xfrm>
          <a:prstGeom prst="rect">
            <a:avLst/>
          </a:prstGeom>
          <a:solidFill>
            <a:srgbClr val="EF7273">
              <a:alpha val="2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Key Activities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6826537-F2A3-2E9F-647A-E72FAA652376}"/>
              </a:ext>
            </a:extLst>
          </p:cNvPr>
          <p:cNvSpPr/>
          <p:nvPr/>
        </p:nvSpPr>
        <p:spPr>
          <a:xfrm>
            <a:off x="4666129" y="4939554"/>
            <a:ext cx="2859742" cy="1416424"/>
          </a:xfrm>
          <a:prstGeom prst="rect">
            <a:avLst/>
          </a:prstGeom>
          <a:solidFill>
            <a:srgbClr val="EF7273">
              <a:alpha val="2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Key Partnerships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5CE0917-40E9-0FC4-6B30-B006F67A56B3}"/>
              </a:ext>
            </a:extLst>
          </p:cNvPr>
          <p:cNvSpPr/>
          <p:nvPr/>
        </p:nvSpPr>
        <p:spPr>
          <a:xfrm>
            <a:off x="7622242" y="4939554"/>
            <a:ext cx="2859742" cy="1416424"/>
          </a:xfrm>
          <a:prstGeom prst="rect">
            <a:avLst/>
          </a:prstGeom>
          <a:solidFill>
            <a:srgbClr val="EF7273">
              <a:alpha val="2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Cost Structure </a:t>
            </a:r>
          </a:p>
        </p:txBody>
      </p:sp>
      <p:sp>
        <p:nvSpPr>
          <p:cNvPr id="3" name="Down Arrow 2">
            <a:extLst>
              <a:ext uri="{FF2B5EF4-FFF2-40B4-BE49-F238E27FC236}">
                <a16:creationId xmlns:a16="http://schemas.microsoft.com/office/drawing/2014/main" id="{31DCDD10-11BA-A2BF-BE54-FF976B9D06A1}"/>
              </a:ext>
            </a:extLst>
          </p:cNvPr>
          <p:cNvSpPr/>
          <p:nvPr/>
        </p:nvSpPr>
        <p:spPr>
          <a:xfrm rot="10800000">
            <a:off x="8836073" y="4845424"/>
            <a:ext cx="432079" cy="341644"/>
          </a:xfrm>
          <a:prstGeom prst="downArrow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709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Key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858877" cy="4783722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key resources are the </a:t>
            </a:r>
            <a:r>
              <a:rPr lang="en-US" i="1" dirty="0"/>
              <a:t>assets</a:t>
            </a:r>
            <a:r>
              <a:rPr lang="en-US" dirty="0"/>
              <a:t> required to offer your value propositions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Major Types: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77E1FF"/>
                </a:solidFill>
              </a:rPr>
              <a:t>Human</a:t>
            </a:r>
            <a:r>
              <a:rPr lang="en-US" dirty="0"/>
              <a:t> (e.g., engineers, doctors, etc.,)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EF7273"/>
                </a:solidFill>
              </a:rPr>
              <a:t>Physical</a:t>
            </a:r>
            <a:r>
              <a:rPr lang="en-US" dirty="0"/>
              <a:t> (e.g., facility, buildings, vehicles, machines)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92D050"/>
                </a:solidFill>
              </a:rPr>
              <a:t>Digital</a:t>
            </a:r>
            <a:r>
              <a:rPr lang="en-US" dirty="0"/>
              <a:t> (e.g., app, content, etc.,)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70C0"/>
                </a:solidFill>
              </a:rPr>
              <a:t>Perceptual</a:t>
            </a:r>
            <a:r>
              <a:rPr lang="en-US" dirty="0"/>
              <a:t> (e.g., brand)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C000"/>
                </a:solidFill>
              </a:rPr>
              <a:t>Financial</a:t>
            </a:r>
            <a:r>
              <a:rPr lang="en-US" dirty="0"/>
              <a:t> (e.g., cash)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Intellectual</a:t>
            </a:r>
            <a:r>
              <a:rPr lang="en-US" dirty="0"/>
              <a:t> (e.g., IP, patents, etc.,)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600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</a:t>
            </a:r>
            <a:r>
              <a:rPr lang="en-US" i="1" dirty="0"/>
              <a:t>Nine</a:t>
            </a:r>
            <a:r>
              <a:rPr lang="en-US" dirty="0"/>
              <a:t> Building Blocks of Business Models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BA6B097-8FFF-8BDB-81C1-9F2DA8A3AFEA}"/>
              </a:ext>
            </a:extLst>
          </p:cNvPr>
          <p:cNvSpPr/>
          <p:nvPr/>
        </p:nvSpPr>
        <p:spPr>
          <a:xfrm>
            <a:off x="1710017" y="1918446"/>
            <a:ext cx="2859742" cy="1416424"/>
          </a:xfrm>
          <a:prstGeom prst="rect">
            <a:avLst/>
          </a:prstGeom>
          <a:solidFill>
            <a:srgbClr val="FCE8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Customer Segments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D4E6CBC-96B3-06FE-B447-CDA490406465}"/>
              </a:ext>
            </a:extLst>
          </p:cNvPr>
          <p:cNvSpPr/>
          <p:nvPr/>
        </p:nvSpPr>
        <p:spPr>
          <a:xfrm>
            <a:off x="4666129" y="1918446"/>
            <a:ext cx="2859742" cy="1416424"/>
          </a:xfrm>
          <a:prstGeom prst="rect">
            <a:avLst/>
          </a:prstGeom>
          <a:solidFill>
            <a:srgbClr val="FCE8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Value Propositions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9383C4C-B888-1023-88B0-823855D7BF55}"/>
              </a:ext>
            </a:extLst>
          </p:cNvPr>
          <p:cNvSpPr/>
          <p:nvPr/>
        </p:nvSpPr>
        <p:spPr>
          <a:xfrm>
            <a:off x="7622242" y="1918446"/>
            <a:ext cx="2859742" cy="1416424"/>
          </a:xfrm>
          <a:prstGeom prst="rect">
            <a:avLst/>
          </a:prstGeom>
          <a:solidFill>
            <a:srgbClr val="FCE8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Channels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5E6AB57-D263-6F9D-1AF6-2DC7FA45E27D}"/>
              </a:ext>
            </a:extLst>
          </p:cNvPr>
          <p:cNvSpPr/>
          <p:nvPr/>
        </p:nvSpPr>
        <p:spPr>
          <a:xfrm>
            <a:off x="1710017" y="3429000"/>
            <a:ext cx="2859742" cy="1416424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Customer Relationships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AE694DE-E4B1-9254-B9FC-9EC551FFFD71}"/>
              </a:ext>
            </a:extLst>
          </p:cNvPr>
          <p:cNvSpPr/>
          <p:nvPr/>
        </p:nvSpPr>
        <p:spPr>
          <a:xfrm>
            <a:off x="4666129" y="3429000"/>
            <a:ext cx="2859742" cy="1416424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Revenue Streams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33EA842-AA6D-51F1-95EC-E0F3E8E02B1B}"/>
              </a:ext>
            </a:extLst>
          </p:cNvPr>
          <p:cNvSpPr/>
          <p:nvPr/>
        </p:nvSpPr>
        <p:spPr>
          <a:xfrm>
            <a:off x="7622242" y="3429000"/>
            <a:ext cx="2859742" cy="1416424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Key Resources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49C8E53-E9F0-D796-EC33-434BD4B34559}"/>
              </a:ext>
            </a:extLst>
          </p:cNvPr>
          <p:cNvSpPr/>
          <p:nvPr/>
        </p:nvSpPr>
        <p:spPr>
          <a:xfrm>
            <a:off x="1710017" y="4939554"/>
            <a:ext cx="2859742" cy="1416424"/>
          </a:xfrm>
          <a:prstGeom prst="rect">
            <a:avLst/>
          </a:prstGeom>
          <a:solidFill>
            <a:srgbClr val="EF72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Key Activities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6826537-F2A3-2E9F-647A-E72FAA652376}"/>
              </a:ext>
            </a:extLst>
          </p:cNvPr>
          <p:cNvSpPr/>
          <p:nvPr/>
        </p:nvSpPr>
        <p:spPr>
          <a:xfrm>
            <a:off x="4666129" y="4939554"/>
            <a:ext cx="2859742" cy="1416424"/>
          </a:xfrm>
          <a:prstGeom prst="rect">
            <a:avLst/>
          </a:prstGeom>
          <a:solidFill>
            <a:srgbClr val="EF72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Key Partnerships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5CE0917-40E9-0FC4-6B30-B006F67A56B3}"/>
              </a:ext>
            </a:extLst>
          </p:cNvPr>
          <p:cNvSpPr/>
          <p:nvPr/>
        </p:nvSpPr>
        <p:spPr>
          <a:xfrm>
            <a:off x="7622242" y="4939554"/>
            <a:ext cx="2859742" cy="1416424"/>
          </a:xfrm>
          <a:prstGeom prst="rect">
            <a:avLst/>
          </a:prstGeom>
          <a:solidFill>
            <a:srgbClr val="EF72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Cost Structure </a:t>
            </a:r>
          </a:p>
        </p:txBody>
      </p:sp>
    </p:spTree>
    <p:extLst>
      <p:ext uri="{BB962C8B-B14F-4D97-AF65-F5344CB8AC3E}">
        <p14:creationId xmlns:p14="http://schemas.microsoft.com/office/powerpoint/2010/main" val="8239108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</a:t>
            </a:r>
            <a:r>
              <a:rPr lang="en-US" i="1" dirty="0"/>
              <a:t>Nine</a:t>
            </a:r>
            <a:r>
              <a:rPr lang="en-US" dirty="0"/>
              <a:t> Building Blocks of Business Models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BA6B097-8FFF-8BDB-81C1-9F2DA8A3AFEA}"/>
              </a:ext>
            </a:extLst>
          </p:cNvPr>
          <p:cNvSpPr/>
          <p:nvPr/>
        </p:nvSpPr>
        <p:spPr>
          <a:xfrm>
            <a:off x="1710017" y="1918446"/>
            <a:ext cx="2859742" cy="1416424"/>
          </a:xfrm>
          <a:prstGeom prst="rect">
            <a:avLst/>
          </a:prstGeom>
          <a:solidFill>
            <a:srgbClr val="FCE8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Customer Segments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D4E6CBC-96B3-06FE-B447-CDA490406465}"/>
              </a:ext>
            </a:extLst>
          </p:cNvPr>
          <p:cNvSpPr/>
          <p:nvPr/>
        </p:nvSpPr>
        <p:spPr>
          <a:xfrm>
            <a:off x="4666129" y="1918446"/>
            <a:ext cx="2859742" cy="1416424"/>
          </a:xfrm>
          <a:prstGeom prst="rect">
            <a:avLst/>
          </a:prstGeom>
          <a:solidFill>
            <a:srgbClr val="FCE8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Value Propositions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9383C4C-B888-1023-88B0-823855D7BF55}"/>
              </a:ext>
            </a:extLst>
          </p:cNvPr>
          <p:cNvSpPr/>
          <p:nvPr/>
        </p:nvSpPr>
        <p:spPr>
          <a:xfrm>
            <a:off x="7622242" y="1918446"/>
            <a:ext cx="2859742" cy="1416424"/>
          </a:xfrm>
          <a:prstGeom prst="rect">
            <a:avLst/>
          </a:prstGeom>
          <a:solidFill>
            <a:srgbClr val="FCE8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Channels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5E6AB57-D263-6F9D-1AF6-2DC7FA45E27D}"/>
              </a:ext>
            </a:extLst>
          </p:cNvPr>
          <p:cNvSpPr/>
          <p:nvPr/>
        </p:nvSpPr>
        <p:spPr>
          <a:xfrm>
            <a:off x="1710017" y="3429000"/>
            <a:ext cx="2859742" cy="1416424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Customer Relationships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AE694DE-E4B1-9254-B9FC-9EC551FFFD71}"/>
              </a:ext>
            </a:extLst>
          </p:cNvPr>
          <p:cNvSpPr/>
          <p:nvPr/>
        </p:nvSpPr>
        <p:spPr>
          <a:xfrm>
            <a:off x="4666129" y="3429000"/>
            <a:ext cx="2859742" cy="1416424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Revenue Streams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33EA842-AA6D-51F1-95EC-E0F3E8E02B1B}"/>
              </a:ext>
            </a:extLst>
          </p:cNvPr>
          <p:cNvSpPr/>
          <p:nvPr/>
        </p:nvSpPr>
        <p:spPr>
          <a:xfrm>
            <a:off x="7622242" y="3429000"/>
            <a:ext cx="2859742" cy="1416424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Key Resources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49C8E53-E9F0-D796-EC33-434BD4B34559}"/>
              </a:ext>
            </a:extLst>
          </p:cNvPr>
          <p:cNvSpPr/>
          <p:nvPr/>
        </p:nvSpPr>
        <p:spPr>
          <a:xfrm>
            <a:off x="1710017" y="4939554"/>
            <a:ext cx="2859742" cy="1416424"/>
          </a:xfrm>
          <a:prstGeom prst="rect">
            <a:avLst/>
          </a:prstGeom>
          <a:solidFill>
            <a:srgbClr val="EF72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Key Activities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6826537-F2A3-2E9F-647A-E72FAA652376}"/>
              </a:ext>
            </a:extLst>
          </p:cNvPr>
          <p:cNvSpPr/>
          <p:nvPr/>
        </p:nvSpPr>
        <p:spPr>
          <a:xfrm>
            <a:off x="4666129" y="4939554"/>
            <a:ext cx="2859742" cy="1416424"/>
          </a:xfrm>
          <a:prstGeom prst="rect">
            <a:avLst/>
          </a:prstGeom>
          <a:solidFill>
            <a:srgbClr val="EF7273">
              <a:alpha val="2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Key Partnerships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5CE0917-40E9-0FC4-6B30-B006F67A56B3}"/>
              </a:ext>
            </a:extLst>
          </p:cNvPr>
          <p:cNvSpPr/>
          <p:nvPr/>
        </p:nvSpPr>
        <p:spPr>
          <a:xfrm>
            <a:off x="7622242" y="4939554"/>
            <a:ext cx="2859742" cy="1416424"/>
          </a:xfrm>
          <a:prstGeom prst="rect">
            <a:avLst/>
          </a:prstGeom>
          <a:solidFill>
            <a:srgbClr val="EF7273">
              <a:alpha val="2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Cost Structure </a:t>
            </a:r>
          </a:p>
        </p:txBody>
      </p:sp>
      <p:sp>
        <p:nvSpPr>
          <p:cNvPr id="3" name="Down Arrow 2">
            <a:extLst>
              <a:ext uri="{FF2B5EF4-FFF2-40B4-BE49-F238E27FC236}">
                <a16:creationId xmlns:a16="http://schemas.microsoft.com/office/drawing/2014/main" id="{31DCDD10-11BA-A2BF-BE54-FF976B9D06A1}"/>
              </a:ext>
            </a:extLst>
          </p:cNvPr>
          <p:cNvSpPr/>
          <p:nvPr/>
        </p:nvSpPr>
        <p:spPr>
          <a:xfrm rot="10800000">
            <a:off x="2923848" y="6366488"/>
            <a:ext cx="432079" cy="341644"/>
          </a:xfrm>
          <a:prstGeom prst="downArrow">
            <a:avLst/>
          </a:pr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219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24590</TotalTime>
  <Words>1020</Words>
  <Application>Microsoft Macintosh PowerPoint</Application>
  <PresentationFormat>Widescreen</PresentationFormat>
  <Paragraphs>245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Courier New</vt:lpstr>
      <vt:lpstr>Office Theme</vt:lpstr>
      <vt:lpstr>Entrepreneurship for Computer Science CS 15-390</vt:lpstr>
      <vt:lpstr>Today…</vt:lpstr>
      <vt:lpstr>Entrepreneurship Paradigm:  A System of Functions </vt:lpstr>
      <vt:lpstr>Entrepreneurship Paradigm:  A System of Functions </vt:lpstr>
      <vt:lpstr>The Nine Building Blocks of Business Models </vt:lpstr>
      <vt:lpstr>The Nine Building Blocks of Business Models </vt:lpstr>
      <vt:lpstr>Key Resources</vt:lpstr>
      <vt:lpstr>The Nine Building Blocks of Business Models </vt:lpstr>
      <vt:lpstr>The Nine Building Blocks of Business Models </vt:lpstr>
      <vt:lpstr>Key Activities</vt:lpstr>
      <vt:lpstr>The Nine Building Blocks of Business Models </vt:lpstr>
      <vt:lpstr>The Nine Building Blocks of Business Models </vt:lpstr>
      <vt:lpstr>Key Partnerships</vt:lpstr>
      <vt:lpstr>The Nine Building Blocks of Business Models </vt:lpstr>
      <vt:lpstr>Cost Structure </vt:lpstr>
      <vt:lpstr>Case Study: Netflix</vt:lpstr>
      <vt:lpstr>PowerPoint Presentation</vt:lpstr>
      <vt:lpstr>Principle 8: Your Startup is like a Bird-- It Cannot Fly Without its Two Wings, the Product and  the Business Model</vt:lpstr>
      <vt:lpstr>Next Lecture…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Mohammad Hammoud</cp:lastModifiedBy>
  <cp:revision>374</cp:revision>
  <dcterms:created xsi:type="dcterms:W3CDTF">2017-12-27T09:59:59Z</dcterms:created>
  <dcterms:modified xsi:type="dcterms:W3CDTF">2023-10-30T10:31:46Z</dcterms:modified>
</cp:coreProperties>
</file>