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566" r:id="rId2"/>
    <p:sldId id="567" r:id="rId3"/>
    <p:sldId id="328" r:id="rId4"/>
    <p:sldId id="354" r:id="rId5"/>
    <p:sldId id="599" r:id="rId6"/>
    <p:sldId id="600" r:id="rId7"/>
    <p:sldId id="577" r:id="rId8"/>
    <p:sldId id="601" r:id="rId9"/>
    <p:sldId id="602" r:id="rId10"/>
    <p:sldId id="578" r:id="rId11"/>
    <p:sldId id="603" r:id="rId12"/>
    <p:sldId id="604" r:id="rId13"/>
    <p:sldId id="579" r:id="rId14"/>
    <p:sldId id="605" r:id="rId15"/>
    <p:sldId id="580" r:id="rId16"/>
    <p:sldId id="608" r:id="rId17"/>
    <p:sldId id="607" r:id="rId18"/>
    <p:sldId id="305" r:id="rId19"/>
    <p:sldId id="60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73"/>
    <a:srgbClr val="77E1FF"/>
    <a:srgbClr val="FCE873"/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to Monetize Your Product? – Part II</a:t>
            </a:r>
          </a:p>
          <a:p>
            <a:r>
              <a:rPr lang="en-US" sz="2800" dirty="0"/>
              <a:t>Lecture 10, October 23,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key</a:t>
            </a:r>
            <a:r>
              <a:rPr lang="en-US" dirty="0"/>
              <a:t> activities are the activities </a:t>
            </a:r>
            <a:r>
              <a:rPr lang="en-US" i="1" dirty="0"/>
              <a:t>required</a:t>
            </a:r>
            <a:r>
              <a:rPr lang="en-US" dirty="0"/>
              <a:t> to offer your value propositions (i.e., </a:t>
            </a:r>
            <a:r>
              <a:rPr lang="en-US" i="1" dirty="0"/>
              <a:t>without them you cannot offer your value propositions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Microsoft, software development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Apple, supply chain management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McKinsey, problem solving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1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2578267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5879960" y="6366488"/>
            <a:ext cx="432079" cy="341644"/>
          </a:xfrm>
          <a:prstGeom prst="downArrow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key</a:t>
            </a:r>
            <a:r>
              <a:rPr lang="en-US" dirty="0"/>
              <a:t> partnerships are the </a:t>
            </a:r>
            <a:r>
              <a:rPr lang="en-US" i="1" dirty="0"/>
              <a:t>suppliers</a:t>
            </a:r>
            <a:r>
              <a:rPr lang="en-US" dirty="0"/>
              <a:t> and </a:t>
            </a:r>
            <a:r>
              <a:rPr lang="en-US" i="1" dirty="0"/>
              <a:t>partners</a:t>
            </a:r>
            <a:r>
              <a:rPr lang="en-US" dirty="0"/>
              <a:t> that enable you to: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Optimize the allocation of your resources (it might be illogical for your startup to own all resources or perform every activity by itself)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risk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Major 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Strategic alliances </a:t>
            </a:r>
            <a:r>
              <a:rPr lang="en-US" dirty="0"/>
              <a:t>between non-competitors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Strategic partnerships </a:t>
            </a:r>
            <a:r>
              <a:rPr lang="en-US" dirty="0"/>
              <a:t>between competitors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Joint ventures </a:t>
            </a:r>
            <a:r>
              <a:rPr lang="en-US" dirty="0"/>
              <a:t>to develop new businesses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Buyer-supplier relationships </a:t>
            </a:r>
            <a:r>
              <a:rPr lang="en-US" dirty="0"/>
              <a:t>to assure reliable supplies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7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EA3E2B29-5D95-40E8-35FC-47EF862D99A2}"/>
              </a:ext>
            </a:extLst>
          </p:cNvPr>
          <p:cNvSpPr/>
          <p:nvPr/>
        </p:nvSpPr>
        <p:spPr>
          <a:xfrm rot="10800000">
            <a:off x="8836073" y="6366488"/>
            <a:ext cx="432079" cy="341644"/>
          </a:xfrm>
          <a:prstGeom prst="downArrow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cost structure describes the costs incurred to produce your product or offer your service, alongside operating your business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Direct</a:t>
            </a:r>
            <a:r>
              <a:rPr lang="en-US" dirty="0"/>
              <a:t>: Expenses that </a:t>
            </a:r>
            <a:r>
              <a:rPr lang="en-US" i="1" dirty="0"/>
              <a:t>directly</a:t>
            </a:r>
            <a:r>
              <a:rPr lang="en-US" dirty="0"/>
              <a:t> go into producing your product or providing your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Salaries for software engineers to develop a technology product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Indirect</a:t>
            </a:r>
            <a:r>
              <a:rPr lang="en-US" dirty="0"/>
              <a:t>: Expenses that allow you to operate  (e.g., rent, utilities, general office expenses, indirect labor)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Study: Netflix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 descr="Netflix Review | PCMag">
            <a:extLst>
              <a:ext uri="{FF2B5EF4-FFF2-40B4-BE49-F238E27FC236}">
                <a16:creationId xmlns:a16="http://schemas.microsoft.com/office/drawing/2014/main" id="{477FB776-6511-0400-793F-EC225BE27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502" y="1690688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CCB970-AFBA-76C8-3C71-B881E3ABBE75}"/>
              </a:ext>
            </a:extLst>
          </p:cNvPr>
          <p:cNvSpPr txBox="1">
            <a:spLocks/>
          </p:cNvSpPr>
          <p:nvPr/>
        </p:nvSpPr>
        <p:spPr>
          <a:xfrm>
            <a:off x="990599" y="1978025"/>
            <a:ext cx="10858877" cy="4783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Netflix is ​​currently the largest streaming </a:t>
            </a:r>
            <a:br>
              <a:rPr lang="en-US" dirty="0"/>
            </a:br>
            <a:r>
              <a:rPr lang="en-US" dirty="0"/>
              <a:t>provider of entertainment content on the </a:t>
            </a:r>
            <a:br>
              <a:rPr lang="en-US" dirty="0"/>
            </a:br>
            <a:r>
              <a:rPr lang="en-US" dirty="0"/>
              <a:t>planet — and perhaps the biggest responsible </a:t>
            </a:r>
            <a:br>
              <a:rPr lang="en-US" dirty="0"/>
            </a:br>
            <a:r>
              <a:rPr lang="en-US" dirty="0"/>
              <a:t>entity for the series growth of recent years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Let’s try to understand how its business model works via developing its </a:t>
            </a:r>
            <a:r>
              <a:rPr lang="en-US" i="1" dirty="0">
                <a:solidFill>
                  <a:srgbClr val="77E1FF"/>
                </a:solidFill>
              </a:rPr>
              <a:t>business model </a:t>
            </a:r>
            <a:r>
              <a:rPr lang="en-US" i="1" u="sng" dirty="0">
                <a:solidFill>
                  <a:srgbClr val="77E1FF"/>
                </a:solidFill>
              </a:rPr>
              <a:t>canvas</a:t>
            </a:r>
            <a:r>
              <a:rPr lang="en-US" i="1" dirty="0">
                <a:solidFill>
                  <a:srgbClr val="77E1FF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C9244D-94A4-4D74-6FFB-DA7A72A3FBF7}"/>
              </a:ext>
            </a:extLst>
          </p:cNvPr>
          <p:cNvSpPr/>
          <p:nvPr/>
        </p:nvSpPr>
        <p:spPr>
          <a:xfrm>
            <a:off x="21019" y="0"/>
            <a:ext cx="2432304" cy="494587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169ABE-A635-D29E-2B25-B6B91795F9A7}"/>
              </a:ext>
            </a:extLst>
          </p:cNvPr>
          <p:cNvSpPr/>
          <p:nvPr/>
        </p:nvSpPr>
        <p:spPr>
          <a:xfrm>
            <a:off x="2453323" y="0"/>
            <a:ext cx="2432304" cy="245973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81996F4-A3C8-037E-A26E-CE83D1F425A5}"/>
              </a:ext>
            </a:extLst>
          </p:cNvPr>
          <p:cNvSpPr/>
          <p:nvPr/>
        </p:nvSpPr>
        <p:spPr>
          <a:xfrm>
            <a:off x="4885627" y="0"/>
            <a:ext cx="2432304" cy="494587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0CDD0F8-3BDF-9731-1E74-5C5F623DE86F}"/>
              </a:ext>
            </a:extLst>
          </p:cNvPr>
          <p:cNvSpPr/>
          <p:nvPr/>
        </p:nvSpPr>
        <p:spPr>
          <a:xfrm>
            <a:off x="9759696" y="0"/>
            <a:ext cx="2432304" cy="494587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8CD0CCE-8AA2-5034-0DC8-FF64C1D99A7F}"/>
              </a:ext>
            </a:extLst>
          </p:cNvPr>
          <p:cNvSpPr/>
          <p:nvPr/>
        </p:nvSpPr>
        <p:spPr>
          <a:xfrm>
            <a:off x="2452274" y="2454563"/>
            <a:ext cx="2432304" cy="2491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D42517-03D6-CD24-C5B1-ED28A458F31B}"/>
              </a:ext>
            </a:extLst>
          </p:cNvPr>
          <p:cNvSpPr/>
          <p:nvPr/>
        </p:nvSpPr>
        <p:spPr>
          <a:xfrm>
            <a:off x="7320502" y="0"/>
            <a:ext cx="2432304" cy="245973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27983BB-214A-695A-D827-C2BC2D2D95E3}"/>
              </a:ext>
            </a:extLst>
          </p:cNvPr>
          <p:cNvSpPr/>
          <p:nvPr/>
        </p:nvSpPr>
        <p:spPr>
          <a:xfrm>
            <a:off x="7327392" y="2454563"/>
            <a:ext cx="2434875" cy="2491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D6E3EA9-CC0F-1F85-9D4B-39888DB51294}"/>
              </a:ext>
            </a:extLst>
          </p:cNvPr>
          <p:cNvSpPr/>
          <p:nvPr/>
        </p:nvSpPr>
        <p:spPr>
          <a:xfrm>
            <a:off x="21019" y="4946422"/>
            <a:ext cx="6080760" cy="192505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9292FC-6B9E-3F65-673F-BC08E071CD9A}"/>
              </a:ext>
            </a:extLst>
          </p:cNvPr>
          <p:cNvSpPr/>
          <p:nvPr/>
        </p:nvSpPr>
        <p:spPr>
          <a:xfrm>
            <a:off x="6111240" y="4946422"/>
            <a:ext cx="6080760" cy="192505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D681F0-249B-08EE-5B66-C226DDDE9938}"/>
              </a:ext>
            </a:extLst>
          </p:cNvPr>
          <p:cNvSpPr txBox="1"/>
          <p:nvPr/>
        </p:nvSpPr>
        <p:spPr>
          <a:xfrm>
            <a:off x="9944412" y="0"/>
            <a:ext cx="20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Customer Segments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719CDC1-D1D3-F784-7E11-A08DD307766E}"/>
              </a:ext>
            </a:extLst>
          </p:cNvPr>
          <p:cNvSpPr txBox="1"/>
          <p:nvPr/>
        </p:nvSpPr>
        <p:spPr>
          <a:xfrm>
            <a:off x="9851944" y="491204"/>
            <a:ext cx="20932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Target: Movies, 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series, shows, &amp; 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documentaries 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lovers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Type: Segmented</a:t>
            </a:r>
          </a:p>
          <a:p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AC8290F-29CB-E82E-8B62-AB45EA4D9325}"/>
              </a:ext>
            </a:extLst>
          </p:cNvPr>
          <p:cNvSpPr txBox="1"/>
          <p:nvPr/>
        </p:nvSpPr>
        <p:spPr>
          <a:xfrm>
            <a:off x="5072914" y="0"/>
            <a:ext cx="196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Value Propositions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55884A-F3B2-A35E-3B99-3FCE4344D529}"/>
              </a:ext>
            </a:extLst>
          </p:cNvPr>
          <p:cNvSpPr txBox="1"/>
          <p:nvPr/>
        </p:nvSpPr>
        <p:spPr>
          <a:xfrm>
            <a:off x="5046041" y="491204"/>
            <a:ext cx="22508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</a:rPr>
              <a:t>Watch entertainment 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on-demand (</a:t>
            </a:r>
            <a:r>
              <a:rPr lang="en-US" b="0" i="1" dirty="0">
                <a:solidFill>
                  <a:srgbClr val="000000"/>
                </a:solidFill>
                <a:effectLst/>
              </a:rPr>
              <a:t>where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&amp;</a:t>
            </a:r>
          </a:p>
          <a:p>
            <a:r>
              <a:rPr lang="en-US" i="1" dirty="0">
                <a:solidFill>
                  <a:srgbClr val="000000"/>
                </a:solidFill>
              </a:rPr>
              <a:t>when</a:t>
            </a:r>
            <a:r>
              <a:rPr lang="en-US" dirty="0">
                <a:solidFill>
                  <a:srgbClr val="000000"/>
                </a:solidFill>
              </a:rPr>
              <a:t> you want it)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Major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Convenience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Price (very </a:t>
            </a:r>
            <a:br>
              <a:rPr lang="en-US" dirty="0">
                <a:solidFill>
                  <a:srgbClr val="000000"/>
                </a:solidFill>
                <a:sym typeface="Wingdings" pitchFamily="2" charset="2"/>
              </a:rPr>
            </a:b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affordable)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Accessibility 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Customization</a:t>
            </a: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 </a:t>
            </a:r>
            <a:br>
              <a:rPr lang="en-US" dirty="0">
                <a:solidFill>
                  <a:srgbClr val="000000"/>
                </a:solidFill>
                <a:sym typeface="Wingdings" pitchFamily="2" charset="2"/>
              </a:rPr>
            </a:b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(personalized </a:t>
            </a:r>
            <a:br>
              <a:rPr lang="en-US" dirty="0">
                <a:solidFill>
                  <a:srgbClr val="000000"/>
                </a:solidFill>
                <a:sym typeface="Wingdings" pitchFamily="2" charset="2"/>
              </a:rPr>
            </a:b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recommendations </a:t>
            </a:r>
            <a:br>
              <a:rPr lang="en-US" dirty="0">
                <a:solidFill>
                  <a:srgbClr val="000000"/>
                </a:solidFill>
                <a:sym typeface="Wingdings" pitchFamily="2" charset="2"/>
              </a:rPr>
            </a:br>
            <a:r>
              <a:rPr lang="en-US" dirty="0">
                <a:solidFill>
                  <a:srgbClr val="000000"/>
                </a:solidFill>
                <a:sym typeface="Wingdings" pitchFamily="2" charset="2"/>
              </a:rPr>
              <a:t>&amp; user profiles) </a:t>
            </a:r>
          </a:p>
          <a:p>
            <a:endParaRPr lang="en-US" dirty="0">
              <a:solidFill>
                <a:srgbClr val="000000"/>
              </a:solidFill>
              <a:sym typeface="Wingdings" pitchFamily="2" charset="2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528C893-9AFC-D88E-A21C-4E18D0019EFA}"/>
              </a:ext>
            </a:extLst>
          </p:cNvPr>
          <p:cNvSpPr txBox="1"/>
          <p:nvPr/>
        </p:nvSpPr>
        <p:spPr>
          <a:xfrm>
            <a:off x="8018083" y="2552069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Channels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25E9D0-9BD7-4C7F-80EC-0ABAD94BFEF8}"/>
              </a:ext>
            </a:extLst>
          </p:cNvPr>
          <p:cNvSpPr txBox="1"/>
          <p:nvPr/>
        </p:nvSpPr>
        <p:spPr>
          <a:xfrm>
            <a:off x="7441203" y="3000259"/>
            <a:ext cx="22262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Direct: Website &amp; 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app, </a:t>
            </a:r>
            <a:r>
              <a:rPr lang="en-US" dirty="0">
                <a:solidFill>
                  <a:srgbClr val="000000"/>
                </a:solidFill>
              </a:rPr>
              <a:t>on any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Indirect: Cinemas  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FECB2E5-C422-D39F-92EF-4691B2477892}"/>
              </a:ext>
            </a:extLst>
          </p:cNvPr>
          <p:cNvSpPr txBox="1"/>
          <p:nvPr/>
        </p:nvSpPr>
        <p:spPr>
          <a:xfrm>
            <a:off x="7363002" y="0"/>
            <a:ext cx="2435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Customer Relationships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1657FC6-6D9B-406E-F5F4-1047DB0AC54F}"/>
              </a:ext>
            </a:extLst>
          </p:cNvPr>
          <p:cNvSpPr txBox="1"/>
          <p:nvPr/>
        </p:nvSpPr>
        <p:spPr>
          <a:xfrm>
            <a:off x="7348088" y="465599"/>
            <a:ext cx="24969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Self-service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Automated (AI </a:t>
            </a:r>
            <a:br>
              <a:rPr lang="en-US" dirty="0"/>
            </a:br>
            <a:r>
              <a:rPr lang="en-US" dirty="0"/>
              <a:t>recommendations)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(via website, </a:t>
            </a:r>
            <a:br>
              <a:rPr lang="en-US" dirty="0"/>
            </a:br>
            <a:r>
              <a:rPr lang="en-US" dirty="0"/>
              <a:t>email, chat, and </a:t>
            </a:r>
            <a:br>
              <a:rPr lang="en-US" dirty="0"/>
            </a:br>
            <a:r>
              <a:rPr lang="en-US" dirty="0"/>
              <a:t>telephone)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D19D88E-8E61-12C5-4C10-022B4ADED8A3}"/>
              </a:ext>
            </a:extLst>
          </p:cNvPr>
          <p:cNvSpPr txBox="1"/>
          <p:nvPr/>
        </p:nvSpPr>
        <p:spPr>
          <a:xfrm>
            <a:off x="8278755" y="5011443"/>
            <a:ext cx="1839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Revenue Streams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6F85EEF-ED82-C1EC-1653-FF256B296DCD}"/>
              </a:ext>
            </a:extLst>
          </p:cNvPr>
          <p:cNvSpPr txBox="1"/>
          <p:nvPr/>
        </p:nvSpPr>
        <p:spPr>
          <a:xfrm>
            <a:off x="6270169" y="5380672"/>
            <a:ext cx="48774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Subscription-based: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000000"/>
                </a:solidFill>
                <a:effectLst/>
              </a:rPr>
              <a:t>Basic (no HD &amp; 1 screen at a time)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000000"/>
                </a:solidFill>
                <a:effectLst/>
              </a:rPr>
              <a:t>Standard (HD &amp; 2 screens at a time)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000000"/>
                </a:solidFill>
                <a:effectLst/>
              </a:rPr>
              <a:t>Premium (Ultra HD &amp; 4 screens at a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Transactional + Revenue-sharing with Cinemas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F390A78-B6D5-AEE0-E8F7-7EDB8A9EF75C}"/>
              </a:ext>
            </a:extLst>
          </p:cNvPr>
          <p:cNvSpPr txBox="1"/>
          <p:nvPr/>
        </p:nvSpPr>
        <p:spPr>
          <a:xfrm>
            <a:off x="2902263" y="2491859"/>
            <a:ext cx="154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7E1FF"/>
                </a:solidFill>
              </a:rPr>
              <a:t>Key Resources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7EE0D1E-0D1A-5572-D5AA-8FD91C347164}"/>
              </a:ext>
            </a:extLst>
          </p:cNvPr>
          <p:cNvSpPr txBox="1"/>
          <p:nvPr/>
        </p:nvSpPr>
        <p:spPr>
          <a:xfrm>
            <a:off x="2497046" y="2854495"/>
            <a:ext cx="25539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Physical (studio)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Human (engineers, </a:t>
            </a:r>
            <a:br>
              <a:rPr lang="en-US" dirty="0"/>
            </a:br>
            <a:r>
              <a:rPr lang="en-US" dirty="0"/>
              <a:t>producers)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Digital (app, website, </a:t>
            </a:r>
            <a:br>
              <a:rPr lang="en-US" dirty="0"/>
            </a:br>
            <a:r>
              <a:rPr lang="en-US" dirty="0"/>
              <a:t>content)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Perceptual (brand)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Intellectual (AI)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74423A-41BF-A228-0642-5D771134962D}"/>
              </a:ext>
            </a:extLst>
          </p:cNvPr>
          <p:cNvSpPr txBox="1"/>
          <p:nvPr/>
        </p:nvSpPr>
        <p:spPr>
          <a:xfrm>
            <a:off x="2974548" y="0"/>
            <a:ext cx="146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Key Activities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859567-6AC2-7930-05DA-A2065C7FA66B}"/>
              </a:ext>
            </a:extLst>
          </p:cNvPr>
          <p:cNvSpPr txBox="1"/>
          <p:nvPr/>
        </p:nvSpPr>
        <p:spPr>
          <a:xfrm>
            <a:off x="2445746" y="491204"/>
            <a:ext cx="24148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Talents’ recruitment </a:t>
            </a:r>
            <a:br>
              <a:rPr lang="en-US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and retention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Technology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Content offering</a:t>
            </a:r>
          </a:p>
          <a:p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F0488FD-15CD-9577-29B7-7C0BD3E17473}"/>
              </a:ext>
            </a:extLst>
          </p:cNvPr>
          <p:cNvSpPr txBox="1"/>
          <p:nvPr/>
        </p:nvSpPr>
        <p:spPr>
          <a:xfrm>
            <a:off x="505977" y="0"/>
            <a:ext cx="138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Key Partners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4A06ACA-FA7E-78D7-D182-895EE61A6598}"/>
              </a:ext>
            </a:extLst>
          </p:cNvPr>
          <p:cNvSpPr txBox="1"/>
          <p:nvPr/>
        </p:nvSpPr>
        <p:spPr>
          <a:xfrm>
            <a:off x="15882" y="476393"/>
            <a:ext cx="248055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Media producers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TV networks (which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license their content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to Netflix)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Consumer electronic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producers such as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X-Box &amp; PlayStation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(which bundle Netflix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with their systems)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Amazon AWS (Netflix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is fully hosted on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AWS)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Investors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Regulators</a:t>
            </a:r>
          </a:p>
          <a:p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21D414C-7F34-95E6-9E8A-0460E47A6DE5}"/>
              </a:ext>
            </a:extLst>
          </p:cNvPr>
          <p:cNvSpPr txBox="1"/>
          <p:nvPr/>
        </p:nvSpPr>
        <p:spPr>
          <a:xfrm>
            <a:off x="1921537" y="5011443"/>
            <a:ext cx="15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Cost Structure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81577F1-6151-A9D8-E392-02DEEC9F952B}"/>
              </a:ext>
            </a:extLst>
          </p:cNvPr>
          <p:cNvSpPr txBox="1"/>
          <p:nvPr/>
        </p:nvSpPr>
        <p:spPr>
          <a:xfrm>
            <a:off x="21019" y="5393703"/>
            <a:ext cx="3442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Content production &amp; licensing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Technology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Infrastructure (i.e., AWS)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3" grpId="0"/>
      <p:bldP spid="66" grpId="0"/>
      <p:bldP spid="68" grpId="0"/>
      <p:bldP spid="71" grpId="0"/>
      <p:bldP spid="73" grpId="0"/>
      <p:bldP spid="75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Principle 8: Your Startup is like a </a:t>
            </a:r>
            <a:r>
              <a:rPr lang="en-US" i="1" dirty="0"/>
              <a:t>Bird--</a:t>
            </a:r>
            <a:r>
              <a:rPr lang="en-US" dirty="0"/>
              <a:t> It Cannot Fly Without its Two Wings, the Product and </a:t>
            </a:r>
            <a:br>
              <a:rPr lang="en-US" dirty="0"/>
            </a:br>
            <a:r>
              <a:rPr lang="en-US" dirty="0"/>
              <a:t>the 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sz="3000" dirty="0"/>
              <a:t>Having a product is not enough, but a </a:t>
            </a:r>
            <a:r>
              <a:rPr lang="en-US" sz="3000" i="1" dirty="0"/>
              <a:t>high-quality</a:t>
            </a:r>
            <a:r>
              <a:rPr lang="en-US" sz="3000" dirty="0"/>
              <a:t> product 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/>
              <a:t>You can start with an MVP but you need to </a:t>
            </a:r>
            <a:r>
              <a:rPr lang="en-US" sz="2600" i="1" dirty="0"/>
              <a:t>evolve quickly </a:t>
            </a:r>
            <a:r>
              <a:rPr lang="en-US" sz="2600" dirty="0"/>
              <a:t>as you grow 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/>
              <a:t>You will not grow enough with a low-quality product </a:t>
            </a:r>
          </a:p>
          <a:p>
            <a:pPr marL="685800" lvl="2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3000" dirty="0"/>
              <a:t>Having a high-quality product can get you somewhere </a:t>
            </a:r>
            <a:br>
              <a:rPr lang="en-US" sz="3000" dirty="0"/>
            </a:br>
            <a:r>
              <a:rPr lang="en-US" sz="3000" dirty="0"/>
              <a:t>even without a business model 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/>
              <a:t>Maybe your aim is to license your product or get acquired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/>
              <a:t>E.g., WhatsApp</a:t>
            </a:r>
          </a:p>
          <a:p>
            <a:pPr marL="685800" lvl="2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3000" dirty="0"/>
              <a:t>Having a high-quality product and an innovative business model will get you everywhere!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/>
              <a:t>E.g., Google </a:t>
            </a:r>
          </a:p>
        </p:txBody>
      </p:sp>
      <p:pic>
        <p:nvPicPr>
          <p:cNvPr id="1026" name="Picture 2" descr="What birds can tell us about climate change">
            <a:extLst>
              <a:ext uri="{FF2B5EF4-FFF2-40B4-BE49-F238E27FC236}">
                <a16:creationId xmlns:a16="http://schemas.microsoft.com/office/drawing/2014/main" id="{1BC222C5-9E33-A3B0-648B-72A0DC533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856" y="2490514"/>
            <a:ext cx="2864179" cy="29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9B8AE8-1358-066A-3B93-CDA3DE388FCA}"/>
              </a:ext>
            </a:extLst>
          </p:cNvPr>
          <p:cNvSpPr txBox="1"/>
          <p:nvPr/>
        </p:nvSpPr>
        <p:spPr>
          <a:xfrm>
            <a:off x="10527291" y="4044159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F7273"/>
                </a:solidFill>
              </a:rPr>
              <a:t>Business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E2DB6-5145-C956-098E-5BC5EEF1DE3E}"/>
              </a:ext>
            </a:extLst>
          </p:cNvPr>
          <p:cNvSpPr txBox="1"/>
          <p:nvPr/>
        </p:nvSpPr>
        <p:spPr>
          <a:xfrm>
            <a:off x="9460491" y="3059668"/>
            <a:ext cx="93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Product</a:t>
            </a:r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7BAABA09-BEF9-15F1-015C-A1E318FAAB68}"/>
              </a:ext>
            </a:extLst>
          </p:cNvPr>
          <p:cNvCxnSpPr>
            <a:endCxn id="5" idx="2"/>
          </p:cNvCxnSpPr>
          <p:nvPr/>
        </p:nvCxnSpPr>
        <p:spPr>
          <a:xfrm rot="5400000" flipH="1" flipV="1">
            <a:off x="9631566" y="3456442"/>
            <a:ext cx="323193" cy="268311"/>
          </a:xfrm>
          <a:prstGeom prst="curvedConnector3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E5A42252-FD54-3F1F-C88D-887FA070CF1C}"/>
              </a:ext>
            </a:extLst>
          </p:cNvPr>
          <p:cNvCxnSpPr>
            <a:endCxn id="4" idx="0"/>
          </p:cNvCxnSpPr>
          <p:nvPr/>
        </p:nvCxnSpPr>
        <p:spPr>
          <a:xfrm>
            <a:off x="10899228" y="3590597"/>
            <a:ext cx="468197" cy="453562"/>
          </a:xfrm>
          <a:prstGeom prst="curvedConnector2">
            <a:avLst/>
          </a:prstGeom>
          <a:ln w="12700"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70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Financial Intelligence - 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00084" cy="46672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monetize your product? - Part I</a:t>
            </a:r>
          </a:p>
          <a:p>
            <a:pPr marL="914400" lvl="2" indent="0">
              <a:buNone/>
            </a:pPr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monetize your product? – Part II</a:t>
            </a:r>
          </a:p>
          <a:p>
            <a:pPr lvl="2"/>
            <a:endParaRPr lang="en-US" dirty="0">
              <a:solidFill>
                <a:srgbClr val="77E1FF"/>
              </a:solidFill>
            </a:endParaRPr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Midterm grades are out</a:t>
            </a:r>
          </a:p>
          <a:p>
            <a:pPr lvl="1"/>
            <a:r>
              <a:rPr lang="en-US" dirty="0"/>
              <a:t>Project presentations are on October 25 (you will present your progress in implementing your ideas)</a:t>
            </a:r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10251068" y="2592032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173688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8836073" y="4845424"/>
            <a:ext cx="432079" cy="341644"/>
          </a:xfrm>
          <a:prstGeom prst="downArrow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8877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key resources are the </a:t>
            </a:r>
            <a:r>
              <a:rPr lang="en-US" i="1" dirty="0"/>
              <a:t>assets</a:t>
            </a:r>
            <a:r>
              <a:rPr lang="en-US" dirty="0"/>
              <a:t> required to offer your value propositions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Major 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1FF"/>
                </a:solidFill>
              </a:rPr>
              <a:t>Human</a:t>
            </a:r>
            <a:r>
              <a:rPr lang="en-US" dirty="0"/>
              <a:t> (e.g., engineers, doctors, etc.,)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F7273"/>
                </a:solidFill>
              </a:rPr>
              <a:t>Physical</a:t>
            </a:r>
            <a:r>
              <a:rPr lang="en-US" dirty="0"/>
              <a:t> (e.g., facility, buildings, vehicles, machines)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Digital</a:t>
            </a:r>
            <a:r>
              <a:rPr lang="en-US" dirty="0"/>
              <a:t> (e.g., app, content, etc.,)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Perceptual</a:t>
            </a:r>
            <a:r>
              <a:rPr lang="en-US" dirty="0"/>
              <a:t> (e.g., brand)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Financial</a:t>
            </a:r>
            <a:r>
              <a:rPr lang="en-US" dirty="0"/>
              <a:t> (e.g., cash)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Intellectual</a:t>
            </a:r>
            <a:r>
              <a:rPr lang="en-US" dirty="0"/>
              <a:t> (e.g., IP, patents, etc.,)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0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Cost Structure </a:t>
            </a:r>
          </a:p>
        </p:txBody>
      </p:sp>
    </p:spTree>
    <p:extLst>
      <p:ext uri="{BB962C8B-B14F-4D97-AF65-F5344CB8AC3E}">
        <p14:creationId xmlns:p14="http://schemas.microsoft.com/office/powerpoint/2010/main" val="82391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Nine</a:t>
            </a:r>
            <a:r>
              <a:rPr lang="en-US" dirty="0"/>
              <a:t> Building Blocks of Business Models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6B097-8FFF-8BDB-81C1-9F2DA8A3AFEA}"/>
              </a:ext>
            </a:extLst>
          </p:cNvPr>
          <p:cNvSpPr/>
          <p:nvPr/>
        </p:nvSpPr>
        <p:spPr>
          <a:xfrm>
            <a:off x="1710017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Segments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E6CBC-96B3-06FE-B447-CDA490406465}"/>
              </a:ext>
            </a:extLst>
          </p:cNvPr>
          <p:cNvSpPr/>
          <p:nvPr/>
        </p:nvSpPr>
        <p:spPr>
          <a:xfrm>
            <a:off x="4666129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Value Propositions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383C4C-B888-1023-88B0-823855D7BF55}"/>
              </a:ext>
            </a:extLst>
          </p:cNvPr>
          <p:cNvSpPr/>
          <p:nvPr/>
        </p:nvSpPr>
        <p:spPr>
          <a:xfrm>
            <a:off x="7622242" y="1918446"/>
            <a:ext cx="2859742" cy="1416424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E6AB57-D263-6F9D-1AF6-2DC7FA45E27D}"/>
              </a:ext>
            </a:extLst>
          </p:cNvPr>
          <p:cNvSpPr/>
          <p:nvPr/>
        </p:nvSpPr>
        <p:spPr>
          <a:xfrm>
            <a:off x="1710017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Customer Relationships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694DE-E4B1-9254-B9FC-9EC551FFFD71}"/>
              </a:ext>
            </a:extLst>
          </p:cNvPr>
          <p:cNvSpPr/>
          <p:nvPr/>
        </p:nvSpPr>
        <p:spPr>
          <a:xfrm>
            <a:off x="4666129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Revenue Streams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3EA842-AA6D-51F1-95EC-E0F3E8E02B1B}"/>
              </a:ext>
            </a:extLst>
          </p:cNvPr>
          <p:cNvSpPr/>
          <p:nvPr/>
        </p:nvSpPr>
        <p:spPr>
          <a:xfrm>
            <a:off x="7622242" y="3429000"/>
            <a:ext cx="2859742" cy="1416424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Resources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9C8E53-E9F0-D796-EC33-434BD4B34559}"/>
              </a:ext>
            </a:extLst>
          </p:cNvPr>
          <p:cNvSpPr/>
          <p:nvPr/>
        </p:nvSpPr>
        <p:spPr>
          <a:xfrm>
            <a:off x="1710017" y="4939554"/>
            <a:ext cx="2859742" cy="1416424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Activities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26537-F2A3-2E9F-647A-E72FAA652376}"/>
              </a:ext>
            </a:extLst>
          </p:cNvPr>
          <p:cNvSpPr/>
          <p:nvPr/>
        </p:nvSpPr>
        <p:spPr>
          <a:xfrm>
            <a:off x="4666129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Key Partnerships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E0917-40E9-0FC4-6B30-B006F67A56B3}"/>
              </a:ext>
            </a:extLst>
          </p:cNvPr>
          <p:cNvSpPr/>
          <p:nvPr/>
        </p:nvSpPr>
        <p:spPr>
          <a:xfrm>
            <a:off x="7622242" y="4939554"/>
            <a:ext cx="2859742" cy="1416424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Cost Structure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31DCDD10-11BA-A2BF-BE54-FF976B9D06A1}"/>
              </a:ext>
            </a:extLst>
          </p:cNvPr>
          <p:cNvSpPr/>
          <p:nvPr/>
        </p:nvSpPr>
        <p:spPr>
          <a:xfrm rot="10800000">
            <a:off x="2923848" y="6366488"/>
            <a:ext cx="432079" cy="341644"/>
          </a:xfrm>
          <a:prstGeom prst="downArrow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1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24590</TotalTime>
  <Words>1020</Words>
  <Application>Microsoft Macintosh PowerPoint</Application>
  <PresentationFormat>Widescreen</PresentationFormat>
  <Paragraphs>245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The Nine Building Blocks of Business Models </vt:lpstr>
      <vt:lpstr>The Nine Building Blocks of Business Models </vt:lpstr>
      <vt:lpstr>Key Resources</vt:lpstr>
      <vt:lpstr>The Nine Building Blocks of Business Models </vt:lpstr>
      <vt:lpstr>The Nine Building Blocks of Business Models </vt:lpstr>
      <vt:lpstr>Key Activities</vt:lpstr>
      <vt:lpstr>The Nine Building Blocks of Business Models </vt:lpstr>
      <vt:lpstr>The Nine Building Blocks of Business Models </vt:lpstr>
      <vt:lpstr>Key Partnerships</vt:lpstr>
      <vt:lpstr>The Nine Building Blocks of Business Models </vt:lpstr>
      <vt:lpstr>Cost Structure </vt:lpstr>
      <vt:lpstr>Case Study: Netflix</vt:lpstr>
      <vt:lpstr>PowerPoint Presentation</vt:lpstr>
      <vt:lpstr>Principle 8: Your Startup is like a Bird-- It Cannot Fly Without its Two Wings, the Product and  the Business Model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374</cp:revision>
  <dcterms:created xsi:type="dcterms:W3CDTF">2017-12-27T09:59:59Z</dcterms:created>
  <dcterms:modified xsi:type="dcterms:W3CDTF">2023-10-30T10:31:46Z</dcterms:modified>
</cp:coreProperties>
</file>