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21" r:id="rId3"/>
    <p:sldId id="334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5" r:id="rId12"/>
    <p:sldId id="308" r:id="rId13"/>
    <p:sldId id="333" r:id="rId14"/>
    <p:sldId id="330" r:id="rId15"/>
    <p:sldId id="331" r:id="rId16"/>
    <p:sldId id="313" r:id="rId17"/>
    <p:sldId id="332" r:id="rId18"/>
    <p:sldId id="317" r:id="rId19"/>
    <p:sldId id="336" r:id="rId20"/>
    <p:sldId id="263" r:id="rId21"/>
    <p:sldId id="289" r:id="rId22"/>
    <p:sldId id="290" r:id="rId23"/>
    <p:sldId id="276" r:id="rId24"/>
    <p:sldId id="32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1FF"/>
    <a:srgbClr val="EF7273"/>
    <a:srgbClr val="FCE8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69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3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hhammou\Dropbox%20(CCL)\MHH\Courses\15-390-s18\Scratch\Lecture1-Business-Model-Calc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pattFill prst="plaid">
              <a:fgClr>
                <a:srgbClr val="00B05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val>
            <c:numRef>
              <c:f>Sheet1!$C$35:$C$39</c:f>
              <c:numCache>
                <c:formatCode>General</c:formatCode>
                <c:ptCount val="5"/>
                <c:pt idx="0">
                  <c:v>14</c:v>
                </c:pt>
                <c:pt idx="1">
                  <c:v>24</c:v>
                </c:pt>
                <c:pt idx="2">
                  <c:v>28</c:v>
                </c:pt>
                <c:pt idx="3">
                  <c:v>32</c:v>
                </c:pt>
                <c:pt idx="4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61E-6847-A68A-9C97B0B554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7486200"/>
        <c:axId val="207486592"/>
      </c:barChart>
      <c:catAx>
        <c:axId val="207486200"/>
        <c:scaling>
          <c:orientation val="minMax"/>
        </c:scaling>
        <c:delete val="1"/>
        <c:axPos val="l"/>
        <c:majorTickMark val="none"/>
        <c:minorTickMark val="none"/>
        <c:tickLblPos val="nextTo"/>
        <c:crossAx val="207486592"/>
        <c:crosses val="autoZero"/>
        <c:auto val="1"/>
        <c:lblAlgn val="ctr"/>
        <c:lblOffset val="100"/>
        <c:noMultiLvlLbl val="0"/>
      </c:catAx>
      <c:valAx>
        <c:axId val="20748659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7486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77E1FF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Introduction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EF7273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Course Overview and Administrivia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9F955F0B-7B5E-AE43-BACA-47C08C9DD5E3}">
      <dgm:prSet phldrT="[Text]"/>
      <dgm:spPr>
        <a:solidFill>
          <a:srgbClr val="FCE873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Why Most Startups Fail?</a:t>
          </a:r>
        </a:p>
      </dgm:t>
    </dgm:pt>
    <dgm:pt modelId="{4733136D-A7ED-4F49-97EC-D7F3C6531901}" type="parTrans" cxnId="{4B9B1365-B858-9545-A230-6EA8D18EDDDA}">
      <dgm:prSet/>
      <dgm:spPr/>
      <dgm:t>
        <a:bodyPr/>
        <a:lstStyle/>
        <a:p>
          <a:endParaRPr lang="en-US"/>
        </a:p>
      </dgm:t>
    </dgm:pt>
    <dgm:pt modelId="{23E85C54-AFB8-C64A-BB75-19187F2FA7CB}" type="sibTrans" cxnId="{4B9B1365-B858-9545-A230-6EA8D18EDDD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0E8E8CAC-8A02-46F6-8C6B-75E3BA86EFCF}" type="pres">
      <dgm:prSet presAssocID="{1639CA94-34C3-4B9C-92E1-C13864A4BA19}" presName="text_1" presStyleLbl="node1" presStyleIdx="0" presStyleCnt="3">
        <dgm:presLayoutVars>
          <dgm:bulletEnabled val="1"/>
        </dgm:presLayoutVars>
      </dgm:prSet>
      <dgm:spPr/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3"/>
      <dgm:spPr>
        <a:solidFill>
          <a:srgbClr val="77E1FF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3">
        <dgm:presLayoutVars>
          <dgm:bulletEnabled val="1"/>
        </dgm:presLayoutVars>
      </dgm:prSet>
      <dgm:spPr/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3"/>
      <dgm:spPr>
        <a:solidFill>
          <a:srgbClr val="EF7273"/>
        </a:solidFill>
        <a:ln>
          <a:solidFill>
            <a:schemeClr val="tx1"/>
          </a:solidFill>
        </a:ln>
      </dgm:spPr>
    </dgm:pt>
    <dgm:pt modelId="{8AECC84A-732D-3C40-AA2C-AACD066DCAFE}" type="pres">
      <dgm:prSet presAssocID="{9F955F0B-7B5E-AE43-BACA-47C08C9DD5E3}" presName="text_3" presStyleLbl="node1" presStyleIdx="2" presStyleCnt="3">
        <dgm:presLayoutVars>
          <dgm:bulletEnabled val="1"/>
        </dgm:presLayoutVars>
      </dgm:prSet>
      <dgm:spPr/>
    </dgm:pt>
    <dgm:pt modelId="{A9618EFD-2531-554A-B998-E9CBA7EDA74F}" type="pres">
      <dgm:prSet presAssocID="{9F955F0B-7B5E-AE43-BACA-47C08C9DD5E3}" presName="accent_3" presStyleCnt="0"/>
      <dgm:spPr/>
    </dgm:pt>
    <dgm:pt modelId="{6AF430C6-6AAA-8D40-816D-84881CCA2375}" type="pres">
      <dgm:prSet presAssocID="{9F955F0B-7B5E-AE43-BACA-47C08C9DD5E3}" presName="accentRepeatNode" presStyleLbl="solidFgAcc1" presStyleIdx="2" presStyleCnt="3"/>
      <dgm:spPr>
        <a:solidFill>
          <a:srgbClr val="FCE873"/>
        </a:solidFill>
        <a:ln>
          <a:solidFill>
            <a:schemeClr val="tx1"/>
          </a:solidFill>
        </a:ln>
      </dgm:spPr>
    </dgm:pt>
  </dgm:ptLst>
  <dgm:cxnLst>
    <dgm:cxn modelId="{767CB833-B771-43A3-B229-E4EC1E250FA0}" type="presOf" srcId="{9B5CF5B4-C56A-4B27-B438-A8CF699CAF14}" destId="{C56633DC-E658-46D8-BE63-7CB1CCD3C8DC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4B9B1365-B858-9545-A230-6EA8D18EDDDA}" srcId="{BE1645D6-1611-4DF4-8DF3-EEC32D8C4F8A}" destId="{9F955F0B-7B5E-AE43-BACA-47C08C9DD5E3}" srcOrd="2" destOrd="0" parTransId="{4733136D-A7ED-4F49-97EC-D7F3C6531901}" sibTransId="{23E85C54-AFB8-C64A-BB75-19187F2FA7CB}"/>
    <dgm:cxn modelId="{B30D536D-020F-42E1-B66B-DFEAF39F3407}" type="presOf" srcId="{1639CA94-34C3-4B9C-92E1-C13864A4BA19}" destId="{0E8E8CAC-8A02-46F6-8C6B-75E3BA86EFCF}" srcOrd="0" destOrd="0" presId="urn:microsoft.com/office/officeart/2008/layout/VerticalCurvedList"/>
    <dgm:cxn modelId="{01B8137C-C521-4E0C-A282-E3DBF98C8C0D}" type="presOf" srcId="{BE1645D6-1611-4DF4-8DF3-EEC32D8C4F8A}" destId="{8D4BB782-D1CB-4178-BD6C-378E667E109F}" srcOrd="0" destOrd="0" presId="urn:microsoft.com/office/officeart/2008/layout/VerticalCurvedList"/>
    <dgm:cxn modelId="{CB74128C-FC15-41CB-957A-AB5D860731F6}" type="presOf" srcId="{09ED5544-C181-4B8D-BD58-FB971909C7CF}" destId="{2941F6EB-5BD4-408D-9674-E35A4BD28D9B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6312CABB-C0F5-BE43-AF2F-0045ED068AF7}" type="presOf" srcId="{9F955F0B-7B5E-AE43-BACA-47C08C9DD5E3}" destId="{8AECC84A-732D-3C40-AA2C-AACD066DCAFE}" srcOrd="0" destOrd="0" presId="urn:microsoft.com/office/officeart/2008/layout/VerticalCurvedList"/>
    <dgm:cxn modelId="{78FEF82E-D6DF-4139-A534-319F5045B42C}" type="presParOf" srcId="{8D4BB782-D1CB-4178-BD6C-378E667E109F}" destId="{30E5EA73-69FE-4C99-B7E6-D2785DA2F8C5}" srcOrd="0" destOrd="0" presId="urn:microsoft.com/office/officeart/2008/layout/VerticalCurvedList"/>
    <dgm:cxn modelId="{7F38E6D3-1F85-4826-AA68-237E9E2E0CCE}" type="presParOf" srcId="{30E5EA73-69FE-4C99-B7E6-D2785DA2F8C5}" destId="{147482D8-F793-4B63-AC92-2D2E108DBAA0}" srcOrd="0" destOrd="0" presId="urn:microsoft.com/office/officeart/2008/layout/VerticalCurvedList"/>
    <dgm:cxn modelId="{6AC3365C-9684-4E7D-8BDF-A841DF851025}" type="presParOf" srcId="{147482D8-F793-4B63-AC92-2D2E108DBAA0}" destId="{F2410933-DB5E-4543-A714-4AF5A203C95C}" srcOrd="0" destOrd="0" presId="urn:microsoft.com/office/officeart/2008/layout/VerticalCurvedList"/>
    <dgm:cxn modelId="{D8BCA137-A25C-419E-8DB9-6A7970C7E291}" type="presParOf" srcId="{147482D8-F793-4B63-AC92-2D2E108DBAA0}" destId="{C56633DC-E658-46D8-BE63-7CB1CCD3C8DC}" srcOrd="1" destOrd="0" presId="urn:microsoft.com/office/officeart/2008/layout/VerticalCurvedList"/>
    <dgm:cxn modelId="{8881235A-0B82-4ABD-A676-C1F574EDF421}" type="presParOf" srcId="{147482D8-F793-4B63-AC92-2D2E108DBAA0}" destId="{82F03708-A2AD-459B-AB59-7BBD9EB44E67}" srcOrd="2" destOrd="0" presId="urn:microsoft.com/office/officeart/2008/layout/VerticalCurvedList"/>
    <dgm:cxn modelId="{4E90E669-D55B-494B-A910-939293F29F0D}" type="presParOf" srcId="{147482D8-F793-4B63-AC92-2D2E108DBAA0}" destId="{9C6C1869-E7B2-4FB9-A22B-16BADC04A189}" srcOrd="3" destOrd="0" presId="urn:microsoft.com/office/officeart/2008/layout/VerticalCurvedList"/>
    <dgm:cxn modelId="{D32FBF25-A66B-45A5-B9D5-C13612274C99}" type="presParOf" srcId="{30E5EA73-69FE-4C99-B7E6-D2785DA2F8C5}" destId="{0E8E8CAC-8A02-46F6-8C6B-75E3BA86EFCF}" srcOrd="1" destOrd="0" presId="urn:microsoft.com/office/officeart/2008/layout/VerticalCurvedList"/>
    <dgm:cxn modelId="{66A74C4F-F753-4062-B38C-B54E0677DA0A}" type="presParOf" srcId="{30E5EA73-69FE-4C99-B7E6-D2785DA2F8C5}" destId="{19B8B250-84B4-4941-9592-F7E89229D31C}" srcOrd="2" destOrd="0" presId="urn:microsoft.com/office/officeart/2008/layout/VerticalCurvedList"/>
    <dgm:cxn modelId="{DA86EF41-5657-49DB-90F2-513F8467B5C3}" type="presParOf" srcId="{19B8B250-84B4-4941-9592-F7E89229D31C}" destId="{485F26A9-AA94-4ADA-AC54-FB58E0E0ED28}" srcOrd="0" destOrd="0" presId="urn:microsoft.com/office/officeart/2008/layout/VerticalCurvedList"/>
    <dgm:cxn modelId="{DD5E6C54-91A6-48C2-A811-BD9DC5CCA382}" type="presParOf" srcId="{30E5EA73-69FE-4C99-B7E6-D2785DA2F8C5}" destId="{2941F6EB-5BD4-408D-9674-E35A4BD28D9B}" srcOrd="3" destOrd="0" presId="urn:microsoft.com/office/officeart/2008/layout/VerticalCurvedList"/>
    <dgm:cxn modelId="{86C3BE94-6E61-4177-8B9A-BA8EA85B8371}" type="presParOf" srcId="{30E5EA73-69FE-4C99-B7E6-D2785DA2F8C5}" destId="{9C391D84-A6A9-4795-BCB8-AF9A38F15632}" srcOrd="4" destOrd="0" presId="urn:microsoft.com/office/officeart/2008/layout/VerticalCurvedList"/>
    <dgm:cxn modelId="{08399A0D-1E30-4DCA-A73E-7D2209536ED0}" type="presParOf" srcId="{9C391D84-A6A9-4795-BCB8-AF9A38F15632}" destId="{40745A35-F507-4CEF-B833-1B285989347C}" srcOrd="0" destOrd="0" presId="urn:microsoft.com/office/officeart/2008/layout/VerticalCurvedList"/>
    <dgm:cxn modelId="{D01F9E85-2E97-614C-B751-4B6B93E655EE}" type="presParOf" srcId="{30E5EA73-69FE-4C99-B7E6-D2785DA2F8C5}" destId="{8AECC84A-732D-3C40-AA2C-AACD066DCAFE}" srcOrd="5" destOrd="0" presId="urn:microsoft.com/office/officeart/2008/layout/VerticalCurvedList"/>
    <dgm:cxn modelId="{1C9B6EBC-5432-944F-8FB3-A95300A6CFBE}" type="presParOf" srcId="{30E5EA73-69FE-4C99-B7E6-D2785DA2F8C5}" destId="{A9618EFD-2531-554A-B998-E9CBA7EDA74F}" srcOrd="6" destOrd="0" presId="urn:microsoft.com/office/officeart/2008/layout/VerticalCurvedList"/>
    <dgm:cxn modelId="{095E65B3-000D-5341-A8BD-F0986160400E}" type="presParOf" srcId="{A9618EFD-2531-554A-B998-E9CBA7EDA74F}" destId="{6AF430C6-6AAA-8D40-816D-84881CCA237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77E1FF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Introduction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EF7273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Course Overview and Administrivia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9F955F0B-7B5E-AE43-BACA-47C08C9DD5E3}">
      <dgm:prSet phldrT="[Text]"/>
      <dgm:spPr>
        <a:solidFill>
          <a:srgbClr val="FCE873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Why Most Startups Fail?</a:t>
          </a:r>
        </a:p>
      </dgm:t>
    </dgm:pt>
    <dgm:pt modelId="{4733136D-A7ED-4F49-97EC-D7F3C6531901}" type="parTrans" cxnId="{4B9B1365-B858-9545-A230-6EA8D18EDDDA}">
      <dgm:prSet/>
      <dgm:spPr/>
      <dgm:t>
        <a:bodyPr/>
        <a:lstStyle/>
        <a:p>
          <a:endParaRPr lang="en-US"/>
        </a:p>
      </dgm:t>
    </dgm:pt>
    <dgm:pt modelId="{23E85C54-AFB8-C64A-BB75-19187F2FA7CB}" type="sibTrans" cxnId="{4B9B1365-B858-9545-A230-6EA8D18EDDD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0E8E8CAC-8A02-46F6-8C6B-75E3BA86EFCF}" type="pres">
      <dgm:prSet presAssocID="{1639CA94-34C3-4B9C-92E1-C13864A4BA19}" presName="text_1" presStyleLbl="node1" presStyleIdx="0" presStyleCnt="3">
        <dgm:presLayoutVars>
          <dgm:bulletEnabled val="1"/>
        </dgm:presLayoutVars>
      </dgm:prSet>
      <dgm:spPr/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3"/>
      <dgm:spPr>
        <a:solidFill>
          <a:srgbClr val="77E1FF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3">
        <dgm:presLayoutVars>
          <dgm:bulletEnabled val="1"/>
        </dgm:presLayoutVars>
      </dgm:prSet>
      <dgm:spPr/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3"/>
      <dgm:spPr>
        <a:solidFill>
          <a:srgbClr val="EF7273"/>
        </a:solidFill>
        <a:ln>
          <a:solidFill>
            <a:schemeClr val="tx1"/>
          </a:solidFill>
        </a:ln>
      </dgm:spPr>
    </dgm:pt>
    <dgm:pt modelId="{8AECC84A-732D-3C40-AA2C-AACD066DCAFE}" type="pres">
      <dgm:prSet presAssocID="{9F955F0B-7B5E-AE43-BACA-47C08C9DD5E3}" presName="text_3" presStyleLbl="node1" presStyleIdx="2" presStyleCnt="3">
        <dgm:presLayoutVars>
          <dgm:bulletEnabled val="1"/>
        </dgm:presLayoutVars>
      </dgm:prSet>
      <dgm:spPr/>
    </dgm:pt>
    <dgm:pt modelId="{A9618EFD-2531-554A-B998-E9CBA7EDA74F}" type="pres">
      <dgm:prSet presAssocID="{9F955F0B-7B5E-AE43-BACA-47C08C9DD5E3}" presName="accent_3" presStyleCnt="0"/>
      <dgm:spPr/>
    </dgm:pt>
    <dgm:pt modelId="{6AF430C6-6AAA-8D40-816D-84881CCA2375}" type="pres">
      <dgm:prSet presAssocID="{9F955F0B-7B5E-AE43-BACA-47C08C9DD5E3}" presName="accentRepeatNode" presStyleLbl="solidFgAcc1" presStyleIdx="2" presStyleCnt="3"/>
      <dgm:spPr>
        <a:solidFill>
          <a:srgbClr val="FCE873"/>
        </a:solidFill>
        <a:ln>
          <a:solidFill>
            <a:schemeClr val="tx1"/>
          </a:solidFill>
        </a:ln>
      </dgm:spPr>
    </dgm:pt>
  </dgm:ptLst>
  <dgm:cxnLst>
    <dgm:cxn modelId="{767CB833-B771-43A3-B229-E4EC1E250FA0}" type="presOf" srcId="{9B5CF5B4-C56A-4B27-B438-A8CF699CAF14}" destId="{C56633DC-E658-46D8-BE63-7CB1CCD3C8DC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4B9B1365-B858-9545-A230-6EA8D18EDDDA}" srcId="{BE1645D6-1611-4DF4-8DF3-EEC32D8C4F8A}" destId="{9F955F0B-7B5E-AE43-BACA-47C08C9DD5E3}" srcOrd="2" destOrd="0" parTransId="{4733136D-A7ED-4F49-97EC-D7F3C6531901}" sibTransId="{23E85C54-AFB8-C64A-BB75-19187F2FA7CB}"/>
    <dgm:cxn modelId="{B30D536D-020F-42E1-B66B-DFEAF39F3407}" type="presOf" srcId="{1639CA94-34C3-4B9C-92E1-C13864A4BA19}" destId="{0E8E8CAC-8A02-46F6-8C6B-75E3BA86EFCF}" srcOrd="0" destOrd="0" presId="urn:microsoft.com/office/officeart/2008/layout/VerticalCurvedList"/>
    <dgm:cxn modelId="{01B8137C-C521-4E0C-A282-E3DBF98C8C0D}" type="presOf" srcId="{BE1645D6-1611-4DF4-8DF3-EEC32D8C4F8A}" destId="{8D4BB782-D1CB-4178-BD6C-378E667E109F}" srcOrd="0" destOrd="0" presId="urn:microsoft.com/office/officeart/2008/layout/VerticalCurvedList"/>
    <dgm:cxn modelId="{CB74128C-FC15-41CB-957A-AB5D860731F6}" type="presOf" srcId="{09ED5544-C181-4B8D-BD58-FB971909C7CF}" destId="{2941F6EB-5BD4-408D-9674-E35A4BD28D9B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6312CABB-C0F5-BE43-AF2F-0045ED068AF7}" type="presOf" srcId="{9F955F0B-7B5E-AE43-BACA-47C08C9DD5E3}" destId="{8AECC84A-732D-3C40-AA2C-AACD066DCAFE}" srcOrd="0" destOrd="0" presId="urn:microsoft.com/office/officeart/2008/layout/VerticalCurvedList"/>
    <dgm:cxn modelId="{78FEF82E-D6DF-4139-A534-319F5045B42C}" type="presParOf" srcId="{8D4BB782-D1CB-4178-BD6C-378E667E109F}" destId="{30E5EA73-69FE-4C99-B7E6-D2785DA2F8C5}" srcOrd="0" destOrd="0" presId="urn:microsoft.com/office/officeart/2008/layout/VerticalCurvedList"/>
    <dgm:cxn modelId="{7F38E6D3-1F85-4826-AA68-237E9E2E0CCE}" type="presParOf" srcId="{30E5EA73-69FE-4C99-B7E6-D2785DA2F8C5}" destId="{147482D8-F793-4B63-AC92-2D2E108DBAA0}" srcOrd="0" destOrd="0" presId="urn:microsoft.com/office/officeart/2008/layout/VerticalCurvedList"/>
    <dgm:cxn modelId="{6AC3365C-9684-4E7D-8BDF-A841DF851025}" type="presParOf" srcId="{147482D8-F793-4B63-AC92-2D2E108DBAA0}" destId="{F2410933-DB5E-4543-A714-4AF5A203C95C}" srcOrd="0" destOrd="0" presId="urn:microsoft.com/office/officeart/2008/layout/VerticalCurvedList"/>
    <dgm:cxn modelId="{D8BCA137-A25C-419E-8DB9-6A7970C7E291}" type="presParOf" srcId="{147482D8-F793-4B63-AC92-2D2E108DBAA0}" destId="{C56633DC-E658-46D8-BE63-7CB1CCD3C8DC}" srcOrd="1" destOrd="0" presId="urn:microsoft.com/office/officeart/2008/layout/VerticalCurvedList"/>
    <dgm:cxn modelId="{8881235A-0B82-4ABD-A676-C1F574EDF421}" type="presParOf" srcId="{147482D8-F793-4B63-AC92-2D2E108DBAA0}" destId="{82F03708-A2AD-459B-AB59-7BBD9EB44E67}" srcOrd="2" destOrd="0" presId="urn:microsoft.com/office/officeart/2008/layout/VerticalCurvedList"/>
    <dgm:cxn modelId="{4E90E669-D55B-494B-A910-939293F29F0D}" type="presParOf" srcId="{147482D8-F793-4B63-AC92-2D2E108DBAA0}" destId="{9C6C1869-E7B2-4FB9-A22B-16BADC04A189}" srcOrd="3" destOrd="0" presId="urn:microsoft.com/office/officeart/2008/layout/VerticalCurvedList"/>
    <dgm:cxn modelId="{D32FBF25-A66B-45A5-B9D5-C13612274C99}" type="presParOf" srcId="{30E5EA73-69FE-4C99-B7E6-D2785DA2F8C5}" destId="{0E8E8CAC-8A02-46F6-8C6B-75E3BA86EFCF}" srcOrd="1" destOrd="0" presId="urn:microsoft.com/office/officeart/2008/layout/VerticalCurvedList"/>
    <dgm:cxn modelId="{66A74C4F-F753-4062-B38C-B54E0677DA0A}" type="presParOf" srcId="{30E5EA73-69FE-4C99-B7E6-D2785DA2F8C5}" destId="{19B8B250-84B4-4941-9592-F7E89229D31C}" srcOrd="2" destOrd="0" presId="urn:microsoft.com/office/officeart/2008/layout/VerticalCurvedList"/>
    <dgm:cxn modelId="{DA86EF41-5657-49DB-90F2-513F8467B5C3}" type="presParOf" srcId="{19B8B250-84B4-4941-9592-F7E89229D31C}" destId="{485F26A9-AA94-4ADA-AC54-FB58E0E0ED28}" srcOrd="0" destOrd="0" presId="urn:microsoft.com/office/officeart/2008/layout/VerticalCurvedList"/>
    <dgm:cxn modelId="{DD5E6C54-91A6-48C2-A811-BD9DC5CCA382}" type="presParOf" srcId="{30E5EA73-69FE-4C99-B7E6-D2785DA2F8C5}" destId="{2941F6EB-5BD4-408D-9674-E35A4BD28D9B}" srcOrd="3" destOrd="0" presId="urn:microsoft.com/office/officeart/2008/layout/VerticalCurvedList"/>
    <dgm:cxn modelId="{86C3BE94-6E61-4177-8B9A-BA8EA85B8371}" type="presParOf" srcId="{30E5EA73-69FE-4C99-B7E6-D2785DA2F8C5}" destId="{9C391D84-A6A9-4795-BCB8-AF9A38F15632}" srcOrd="4" destOrd="0" presId="urn:microsoft.com/office/officeart/2008/layout/VerticalCurvedList"/>
    <dgm:cxn modelId="{08399A0D-1E30-4DCA-A73E-7D2209536ED0}" type="presParOf" srcId="{9C391D84-A6A9-4795-BCB8-AF9A38F15632}" destId="{40745A35-F507-4CEF-B833-1B285989347C}" srcOrd="0" destOrd="0" presId="urn:microsoft.com/office/officeart/2008/layout/VerticalCurvedList"/>
    <dgm:cxn modelId="{D01F9E85-2E97-614C-B751-4B6B93E655EE}" type="presParOf" srcId="{30E5EA73-69FE-4C99-B7E6-D2785DA2F8C5}" destId="{8AECC84A-732D-3C40-AA2C-AACD066DCAFE}" srcOrd="5" destOrd="0" presId="urn:microsoft.com/office/officeart/2008/layout/VerticalCurvedList"/>
    <dgm:cxn modelId="{1C9B6EBC-5432-944F-8FB3-A95300A6CFBE}" type="presParOf" srcId="{30E5EA73-69FE-4C99-B7E6-D2785DA2F8C5}" destId="{A9618EFD-2531-554A-B998-E9CBA7EDA74F}" srcOrd="6" destOrd="0" presId="urn:microsoft.com/office/officeart/2008/layout/VerticalCurvedList"/>
    <dgm:cxn modelId="{095E65B3-000D-5341-A8BD-F0986160400E}" type="presParOf" srcId="{A9618EFD-2531-554A-B998-E9CBA7EDA74F}" destId="{6AF430C6-6AAA-8D40-816D-84881CCA237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77E1FF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Introduction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EF7273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Course Overview and Administrivia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9F955F0B-7B5E-AE43-BACA-47C08C9DD5E3}">
      <dgm:prSet phldrT="[Text]"/>
      <dgm:spPr>
        <a:solidFill>
          <a:srgbClr val="FCE873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Why Most Startups Fail?</a:t>
          </a:r>
        </a:p>
      </dgm:t>
    </dgm:pt>
    <dgm:pt modelId="{4733136D-A7ED-4F49-97EC-D7F3C6531901}" type="parTrans" cxnId="{4B9B1365-B858-9545-A230-6EA8D18EDDDA}">
      <dgm:prSet/>
      <dgm:spPr/>
      <dgm:t>
        <a:bodyPr/>
        <a:lstStyle/>
        <a:p>
          <a:endParaRPr lang="en-US"/>
        </a:p>
      </dgm:t>
    </dgm:pt>
    <dgm:pt modelId="{23E85C54-AFB8-C64A-BB75-19187F2FA7CB}" type="sibTrans" cxnId="{4B9B1365-B858-9545-A230-6EA8D18EDDD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0E8E8CAC-8A02-46F6-8C6B-75E3BA86EFCF}" type="pres">
      <dgm:prSet presAssocID="{1639CA94-34C3-4B9C-92E1-C13864A4BA19}" presName="text_1" presStyleLbl="node1" presStyleIdx="0" presStyleCnt="3">
        <dgm:presLayoutVars>
          <dgm:bulletEnabled val="1"/>
        </dgm:presLayoutVars>
      </dgm:prSet>
      <dgm:spPr/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3"/>
      <dgm:spPr>
        <a:solidFill>
          <a:srgbClr val="77E1FF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3">
        <dgm:presLayoutVars>
          <dgm:bulletEnabled val="1"/>
        </dgm:presLayoutVars>
      </dgm:prSet>
      <dgm:spPr/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3"/>
      <dgm:spPr>
        <a:solidFill>
          <a:srgbClr val="EF7273"/>
        </a:solidFill>
        <a:ln>
          <a:solidFill>
            <a:schemeClr val="tx1"/>
          </a:solidFill>
        </a:ln>
      </dgm:spPr>
    </dgm:pt>
    <dgm:pt modelId="{8AECC84A-732D-3C40-AA2C-AACD066DCAFE}" type="pres">
      <dgm:prSet presAssocID="{9F955F0B-7B5E-AE43-BACA-47C08C9DD5E3}" presName="text_3" presStyleLbl="node1" presStyleIdx="2" presStyleCnt="3">
        <dgm:presLayoutVars>
          <dgm:bulletEnabled val="1"/>
        </dgm:presLayoutVars>
      </dgm:prSet>
      <dgm:spPr/>
    </dgm:pt>
    <dgm:pt modelId="{A9618EFD-2531-554A-B998-E9CBA7EDA74F}" type="pres">
      <dgm:prSet presAssocID="{9F955F0B-7B5E-AE43-BACA-47C08C9DD5E3}" presName="accent_3" presStyleCnt="0"/>
      <dgm:spPr/>
    </dgm:pt>
    <dgm:pt modelId="{6AF430C6-6AAA-8D40-816D-84881CCA2375}" type="pres">
      <dgm:prSet presAssocID="{9F955F0B-7B5E-AE43-BACA-47C08C9DD5E3}" presName="accentRepeatNode" presStyleLbl="solidFgAcc1" presStyleIdx="2" presStyleCnt="3"/>
      <dgm:spPr>
        <a:solidFill>
          <a:srgbClr val="FCE873"/>
        </a:solidFill>
        <a:ln>
          <a:solidFill>
            <a:schemeClr val="tx1"/>
          </a:solidFill>
        </a:ln>
      </dgm:spPr>
    </dgm:pt>
  </dgm:ptLst>
  <dgm:cxnLst>
    <dgm:cxn modelId="{767CB833-B771-43A3-B229-E4EC1E250FA0}" type="presOf" srcId="{9B5CF5B4-C56A-4B27-B438-A8CF699CAF14}" destId="{C56633DC-E658-46D8-BE63-7CB1CCD3C8DC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4B9B1365-B858-9545-A230-6EA8D18EDDDA}" srcId="{BE1645D6-1611-4DF4-8DF3-EEC32D8C4F8A}" destId="{9F955F0B-7B5E-AE43-BACA-47C08C9DD5E3}" srcOrd="2" destOrd="0" parTransId="{4733136D-A7ED-4F49-97EC-D7F3C6531901}" sibTransId="{23E85C54-AFB8-C64A-BB75-19187F2FA7CB}"/>
    <dgm:cxn modelId="{B30D536D-020F-42E1-B66B-DFEAF39F3407}" type="presOf" srcId="{1639CA94-34C3-4B9C-92E1-C13864A4BA19}" destId="{0E8E8CAC-8A02-46F6-8C6B-75E3BA86EFCF}" srcOrd="0" destOrd="0" presId="urn:microsoft.com/office/officeart/2008/layout/VerticalCurvedList"/>
    <dgm:cxn modelId="{01B8137C-C521-4E0C-A282-E3DBF98C8C0D}" type="presOf" srcId="{BE1645D6-1611-4DF4-8DF3-EEC32D8C4F8A}" destId="{8D4BB782-D1CB-4178-BD6C-378E667E109F}" srcOrd="0" destOrd="0" presId="urn:microsoft.com/office/officeart/2008/layout/VerticalCurvedList"/>
    <dgm:cxn modelId="{CB74128C-FC15-41CB-957A-AB5D860731F6}" type="presOf" srcId="{09ED5544-C181-4B8D-BD58-FB971909C7CF}" destId="{2941F6EB-5BD4-408D-9674-E35A4BD28D9B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6312CABB-C0F5-BE43-AF2F-0045ED068AF7}" type="presOf" srcId="{9F955F0B-7B5E-AE43-BACA-47C08C9DD5E3}" destId="{8AECC84A-732D-3C40-AA2C-AACD066DCAFE}" srcOrd="0" destOrd="0" presId="urn:microsoft.com/office/officeart/2008/layout/VerticalCurvedList"/>
    <dgm:cxn modelId="{78FEF82E-D6DF-4139-A534-319F5045B42C}" type="presParOf" srcId="{8D4BB782-D1CB-4178-BD6C-378E667E109F}" destId="{30E5EA73-69FE-4C99-B7E6-D2785DA2F8C5}" srcOrd="0" destOrd="0" presId="urn:microsoft.com/office/officeart/2008/layout/VerticalCurvedList"/>
    <dgm:cxn modelId="{7F38E6D3-1F85-4826-AA68-237E9E2E0CCE}" type="presParOf" srcId="{30E5EA73-69FE-4C99-B7E6-D2785DA2F8C5}" destId="{147482D8-F793-4B63-AC92-2D2E108DBAA0}" srcOrd="0" destOrd="0" presId="urn:microsoft.com/office/officeart/2008/layout/VerticalCurvedList"/>
    <dgm:cxn modelId="{6AC3365C-9684-4E7D-8BDF-A841DF851025}" type="presParOf" srcId="{147482D8-F793-4B63-AC92-2D2E108DBAA0}" destId="{F2410933-DB5E-4543-A714-4AF5A203C95C}" srcOrd="0" destOrd="0" presId="urn:microsoft.com/office/officeart/2008/layout/VerticalCurvedList"/>
    <dgm:cxn modelId="{D8BCA137-A25C-419E-8DB9-6A7970C7E291}" type="presParOf" srcId="{147482D8-F793-4B63-AC92-2D2E108DBAA0}" destId="{C56633DC-E658-46D8-BE63-7CB1CCD3C8DC}" srcOrd="1" destOrd="0" presId="urn:microsoft.com/office/officeart/2008/layout/VerticalCurvedList"/>
    <dgm:cxn modelId="{8881235A-0B82-4ABD-A676-C1F574EDF421}" type="presParOf" srcId="{147482D8-F793-4B63-AC92-2D2E108DBAA0}" destId="{82F03708-A2AD-459B-AB59-7BBD9EB44E67}" srcOrd="2" destOrd="0" presId="urn:microsoft.com/office/officeart/2008/layout/VerticalCurvedList"/>
    <dgm:cxn modelId="{4E90E669-D55B-494B-A910-939293F29F0D}" type="presParOf" srcId="{147482D8-F793-4B63-AC92-2D2E108DBAA0}" destId="{9C6C1869-E7B2-4FB9-A22B-16BADC04A189}" srcOrd="3" destOrd="0" presId="urn:microsoft.com/office/officeart/2008/layout/VerticalCurvedList"/>
    <dgm:cxn modelId="{D32FBF25-A66B-45A5-B9D5-C13612274C99}" type="presParOf" srcId="{30E5EA73-69FE-4C99-B7E6-D2785DA2F8C5}" destId="{0E8E8CAC-8A02-46F6-8C6B-75E3BA86EFCF}" srcOrd="1" destOrd="0" presId="urn:microsoft.com/office/officeart/2008/layout/VerticalCurvedList"/>
    <dgm:cxn modelId="{66A74C4F-F753-4062-B38C-B54E0677DA0A}" type="presParOf" srcId="{30E5EA73-69FE-4C99-B7E6-D2785DA2F8C5}" destId="{19B8B250-84B4-4941-9592-F7E89229D31C}" srcOrd="2" destOrd="0" presId="urn:microsoft.com/office/officeart/2008/layout/VerticalCurvedList"/>
    <dgm:cxn modelId="{DA86EF41-5657-49DB-90F2-513F8467B5C3}" type="presParOf" srcId="{19B8B250-84B4-4941-9592-F7E89229D31C}" destId="{485F26A9-AA94-4ADA-AC54-FB58E0E0ED28}" srcOrd="0" destOrd="0" presId="urn:microsoft.com/office/officeart/2008/layout/VerticalCurvedList"/>
    <dgm:cxn modelId="{DD5E6C54-91A6-48C2-A811-BD9DC5CCA382}" type="presParOf" srcId="{30E5EA73-69FE-4C99-B7E6-D2785DA2F8C5}" destId="{2941F6EB-5BD4-408D-9674-E35A4BD28D9B}" srcOrd="3" destOrd="0" presId="urn:microsoft.com/office/officeart/2008/layout/VerticalCurvedList"/>
    <dgm:cxn modelId="{86C3BE94-6E61-4177-8B9A-BA8EA85B8371}" type="presParOf" srcId="{30E5EA73-69FE-4C99-B7E6-D2785DA2F8C5}" destId="{9C391D84-A6A9-4795-BCB8-AF9A38F15632}" srcOrd="4" destOrd="0" presId="urn:microsoft.com/office/officeart/2008/layout/VerticalCurvedList"/>
    <dgm:cxn modelId="{08399A0D-1E30-4DCA-A73E-7D2209536ED0}" type="presParOf" srcId="{9C391D84-A6A9-4795-BCB8-AF9A38F15632}" destId="{40745A35-F507-4CEF-B833-1B285989347C}" srcOrd="0" destOrd="0" presId="urn:microsoft.com/office/officeart/2008/layout/VerticalCurvedList"/>
    <dgm:cxn modelId="{D01F9E85-2E97-614C-B751-4B6B93E655EE}" type="presParOf" srcId="{30E5EA73-69FE-4C99-B7E6-D2785DA2F8C5}" destId="{8AECC84A-732D-3C40-AA2C-AACD066DCAFE}" srcOrd="5" destOrd="0" presId="urn:microsoft.com/office/officeart/2008/layout/VerticalCurvedList"/>
    <dgm:cxn modelId="{1C9B6EBC-5432-944F-8FB3-A95300A6CFBE}" type="presParOf" srcId="{30E5EA73-69FE-4C99-B7E6-D2785DA2F8C5}" destId="{A9618EFD-2531-554A-B998-E9CBA7EDA74F}" srcOrd="6" destOrd="0" presId="urn:microsoft.com/office/officeart/2008/layout/VerticalCurvedList"/>
    <dgm:cxn modelId="{095E65B3-000D-5341-A8BD-F0986160400E}" type="presParOf" srcId="{A9618EFD-2531-554A-B998-E9CBA7EDA74F}" destId="{6AF430C6-6AAA-8D40-816D-84881CCA237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564979" y="406400"/>
          <a:ext cx="5609681" cy="812800"/>
        </a:xfrm>
        <a:prstGeom prst="rect">
          <a:avLst/>
        </a:prstGeom>
        <a:solidFill>
          <a:srgbClr val="77E1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Introduction</a:t>
          </a:r>
        </a:p>
      </dsp:txBody>
      <dsp:txXfrm>
        <a:off x="564979" y="406400"/>
        <a:ext cx="5609681" cy="812800"/>
      </dsp:txXfrm>
    </dsp:sp>
    <dsp:sp modelId="{485F26A9-AA94-4ADA-AC54-FB58E0E0ED28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rgbClr val="77E1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860432" y="1625599"/>
          <a:ext cx="5314228" cy="812800"/>
        </a:xfrm>
        <a:prstGeom prst="rect">
          <a:avLst/>
        </a:prstGeom>
        <a:solidFill>
          <a:srgbClr val="EF727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Course Overview and Administrivia</a:t>
          </a:r>
        </a:p>
      </dsp:txBody>
      <dsp:txXfrm>
        <a:off x="860432" y="1625599"/>
        <a:ext cx="5314228" cy="812800"/>
      </dsp:txXfrm>
    </dsp:sp>
    <dsp:sp modelId="{40745A35-F507-4CEF-B833-1B285989347C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rgbClr val="EF727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ECC84A-732D-3C40-AA2C-AACD066DCAFE}">
      <dsp:nvSpPr>
        <dsp:cNvPr id="0" name=""/>
        <dsp:cNvSpPr/>
      </dsp:nvSpPr>
      <dsp:spPr>
        <a:xfrm>
          <a:off x="564979" y="2844800"/>
          <a:ext cx="5609681" cy="812800"/>
        </a:xfrm>
        <a:prstGeom prst="rect">
          <a:avLst/>
        </a:prstGeom>
        <a:solidFill>
          <a:srgbClr val="FCE87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tx1"/>
              </a:solidFill>
            </a:rPr>
            <a:t>Why Most Startups Fail?</a:t>
          </a:r>
        </a:p>
      </dsp:txBody>
      <dsp:txXfrm>
        <a:off x="564979" y="2844800"/>
        <a:ext cx="5609681" cy="812800"/>
      </dsp:txXfrm>
    </dsp:sp>
    <dsp:sp modelId="{6AF430C6-6AAA-8D40-816D-84881CCA2375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rgbClr val="FCE87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564979" y="406400"/>
          <a:ext cx="5609681" cy="812800"/>
        </a:xfrm>
        <a:prstGeom prst="rect">
          <a:avLst/>
        </a:prstGeom>
        <a:solidFill>
          <a:srgbClr val="77E1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Introduction</a:t>
          </a:r>
        </a:p>
      </dsp:txBody>
      <dsp:txXfrm>
        <a:off x="564979" y="406400"/>
        <a:ext cx="5609681" cy="812800"/>
      </dsp:txXfrm>
    </dsp:sp>
    <dsp:sp modelId="{485F26A9-AA94-4ADA-AC54-FB58E0E0ED28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rgbClr val="77E1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860432" y="1625599"/>
          <a:ext cx="5314228" cy="812800"/>
        </a:xfrm>
        <a:prstGeom prst="rect">
          <a:avLst/>
        </a:prstGeom>
        <a:solidFill>
          <a:srgbClr val="EF727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Course Overview and Administrivia</a:t>
          </a:r>
        </a:p>
      </dsp:txBody>
      <dsp:txXfrm>
        <a:off x="860432" y="1625599"/>
        <a:ext cx="5314228" cy="812800"/>
      </dsp:txXfrm>
    </dsp:sp>
    <dsp:sp modelId="{40745A35-F507-4CEF-B833-1B285989347C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rgbClr val="EF727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ECC84A-732D-3C40-AA2C-AACD066DCAFE}">
      <dsp:nvSpPr>
        <dsp:cNvPr id="0" name=""/>
        <dsp:cNvSpPr/>
      </dsp:nvSpPr>
      <dsp:spPr>
        <a:xfrm>
          <a:off x="564979" y="2844800"/>
          <a:ext cx="5609681" cy="812800"/>
        </a:xfrm>
        <a:prstGeom prst="rect">
          <a:avLst/>
        </a:prstGeom>
        <a:solidFill>
          <a:srgbClr val="FCE87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tx1"/>
              </a:solidFill>
            </a:rPr>
            <a:t>Why Most Startups Fail?</a:t>
          </a:r>
        </a:p>
      </dsp:txBody>
      <dsp:txXfrm>
        <a:off x="564979" y="2844800"/>
        <a:ext cx="5609681" cy="812800"/>
      </dsp:txXfrm>
    </dsp:sp>
    <dsp:sp modelId="{6AF430C6-6AAA-8D40-816D-84881CCA2375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rgbClr val="FCE87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564979" y="406400"/>
          <a:ext cx="5609681" cy="812800"/>
        </a:xfrm>
        <a:prstGeom prst="rect">
          <a:avLst/>
        </a:prstGeom>
        <a:solidFill>
          <a:srgbClr val="77E1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Introduction</a:t>
          </a:r>
        </a:p>
      </dsp:txBody>
      <dsp:txXfrm>
        <a:off x="564979" y="406400"/>
        <a:ext cx="5609681" cy="812800"/>
      </dsp:txXfrm>
    </dsp:sp>
    <dsp:sp modelId="{485F26A9-AA94-4ADA-AC54-FB58E0E0ED28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rgbClr val="77E1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860432" y="1625599"/>
          <a:ext cx="5314228" cy="812800"/>
        </a:xfrm>
        <a:prstGeom prst="rect">
          <a:avLst/>
        </a:prstGeom>
        <a:solidFill>
          <a:srgbClr val="EF727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Course Overview and Administrivia</a:t>
          </a:r>
        </a:p>
      </dsp:txBody>
      <dsp:txXfrm>
        <a:off x="860432" y="1625599"/>
        <a:ext cx="5314228" cy="812800"/>
      </dsp:txXfrm>
    </dsp:sp>
    <dsp:sp modelId="{40745A35-F507-4CEF-B833-1B285989347C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rgbClr val="EF727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ECC84A-732D-3C40-AA2C-AACD066DCAFE}">
      <dsp:nvSpPr>
        <dsp:cNvPr id="0" name=""/>
        <dsp:cNvSpPr/>
      </dsp:nvSpPr>
      <dsp:spPr>
        <a:xfrm>
          <a:off x="564979" y="2844800"/>
          <a:ext cx="5609681" cy="812800"/>
        </a:xfrm>
        <a:prstGeom prst="rect">
          <a:avLst/>
        </a:prstGeom>
        <a:solidFill>
          <a:srgbClr val="FCE87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tx1"/>
              </a:solidFill>
            </a:rPr>
            <a:t>Why Most Startups Fail?</a:t>
          </a:r>
        </a:p>
      </dsp:txBody>
      <dsp:txXfrm>
        <a:off x="564979" y="2844800"/>
        <a:ext cx="5609681" cy="812800"/>
      </dsp:txXfrm>
    </dsp:sp>
    <dsp:sp modelId="{6AF430C6-6AAA-8D40-816D-84881CCA2375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rgbClr val="FCE87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08EEC-373D-4CF5-9CA9-FDB15AF7D55A}" type="datetimeFigureOut">
              <a:rPr lang="en-US" smtClean="0"/>
              <a:t>8/21/23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3BB40-1F9A-4C4B-92BE-5A87AA66D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32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8/21/23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98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8/21/23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723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8/21/23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21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8/21/23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35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8/21/23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3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8/21/23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777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8/21/23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9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8/21/23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00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8/21/23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8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8/21/23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40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8/21/23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39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646A6-773D-4EBB-8451-75E450B45DC1}" type="datetimeFigureOut">
              <a:rPr lang="en-US" smtClean="0"/>
              <a:t>8/21/23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10" Type="http://schemas.openxmlformats.org/officeDocument/2006/relationships/image" Target="../media/image13.png"/><Relationship Id="rId4" Type="http://schemas.openxmlformats.org/officeDocument/2006/relationships/image" Target="../media/image5.gif"/><Relationship Id="rId9" Type="http://schemas.openxmlformats.org/officeDocument/2006/relationships/image" Target="../media/image12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7.png"/><Relationship Id="rId7" Type="http://schemas.openxmlformats.org/officeDocument/2006/relationships/image" Target="../media/image1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10" Type="http://schemas.openxmlformats.org/officeDocument/2006/relationships/image" Target="../media/image17.png"/><Relationship Id="rId4" Type="http://schemas.openxmlformats.org/officeDocument/2006/relationships/image" Target="../media/image5.gif"/><Relationship Id="rId9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chart" Target="../charts/chart1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5.gif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2535" y="1226912"/>
            <a:ext cx="9523071" cy="2387600"/>
          </a:xfrm>
        </p:spPr>
        <p:txBody>
          <a:bodyPr anchor="t">
            <a:noAutofit/>
          </a:bodyPr>
          <a:lstStyle/>
          <a:p>
            <a:r>
              <a:rPr lang="en-US" sz="4400" b="1" dirty="0">
                <a:solidFill>
                  <a:srgbClr val="77E1FF"/>
                </a:solidFill>
              </a:rPr>
              <a:t>Entrepreneurship for Computer Science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77E1FF"/>
                </a:solidFill>
              </a:rPr>
              <a:t>CS 15-390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44494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and Course Overview</a:t>
            </a:r>
          </a:p>
          <a:p>
            <a:r>
              <a:rPr lang="en-US" sz="2800" dirty="0"/>
              <a:t>Lecture 1, August 21, 2023</a:t>
            </a:r>
          </a:p>
          <a:p>
            <a:endParaRPr lang="en-US" dirty="0"/>
          </a:p>
          <a:p>
            <a:r>
              <a:rPr lang="en-US" sz="2800" b="1" dirty="0">
                <a:solidFill>
                  <a:srgbClr val="EF7273"/>
                </a:solidFill>
              </a:rPr>
              <a:t>Mohammad Hammoud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AF9EBD-2407-8645-80D3-C98102E93C59}"/>
              </a:ext>
            </a:extLst>
          </p:cNvPr>
          <p:cNvSpPr txBox="1"/>
          <p:nvPr/>
        </p:nvSpPr>
        <p:spPr>
          <a:xfrm>
            <a:off x="5636871" y="2974693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021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Entrepreneurship </a:t>
            </a:r>
            <a:r>
              <a:rPr lang="en-US" b="1" dirty="0"/>
              <a:t>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81657"/>
          </a:xfrm>
        </p:spPr>
        <p:txBody>
          <a:bodyPr>
            <a:normAutofit/>
          </a:bodyPr>
          <a:lstStyle/>
          <a:p>
            <a:r>
              <a:rPr lang="en-US" dirty="0"/>
              <a:t>Under each function of the entrepreneurship paradigm, we will study several </a:t>
            </a:r>
            <a:r>
              <a:rPr lang="en-US" i="1" dirty="0">
                <a:solidFill>
                  <a:srgbClr val="77E1FF"/>
                </a:solidFill>
              </a:rPr>
              <a:t>principles</a:t>
            </a:r>
            <a:r>
              <a:rPr lang="en-US" dirty="0"/>
              <a:t> that can guide you through the process </a:t>
            </a:r>
          </a:p>
          <a:p>
            <a:endParaRPr lang="en-US" dirty="0"/>
          </a:p>
          <a:p>
            <a:r>
              <a:rPr lang="en-US" dirty="0"/>
              <a:t>We define a principle as: “</a:t>
            </a:r>
            <a:r>
              <a:rPr lang="en-US" i="1" dirty="0"/>
              <a:t>A fundamental truth or proposition that serves as the foundation for a system of functions</a:t>
            </a:r>
            <a:r>
              <a:rPr lang="en-US" dirty="0"/>
              <a:t>”</a:t>
            </a:r>
          </a:p>
          <a:p>
            <a:endParaRPr lang="en-US" dirty="0"/>
          </a:p>
          <a:p>
            <a:r>
              <a:rPr lang="en-US" dirty="0"/>
              <a:t>These principles are applicable to different industries and startups (they have been extracted from 1000s of case studies) 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11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Outline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2895600" y="1752600"/>
          <a:ext cx="6229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25448" y="3230602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06004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Course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Starting a new venture is a serious undertaking with a great deal of risk and sacrifice</a:t>
            </a:r>
          </a:p>
          <a:p>
            <a:endParaRPr lang="en-US" dirty="0"/>
          </a:p>
          <a:p>
            <a:r>
              <a:rPr lang="en-US" dirty="0"/>
              <a:t>The objective of this course is to increase your odds of succeeding in starting, executing, scaling, and exiting a company</a:t>
            </a:r>
          </a:p>
          <a:p>
            <a:endParaRPr lang="en-US" dirty="0"/>
          </a:p>
          <a:p>
            <a:r>
              <a:rPr lang="en-US" dirty="0"/>
              <a:t>The course will provide you with:</a:t>
            </a:r>
          </a:p>
          <a:p>
            <a:pPr lvl="1"/>
            <a:r>
              <a:rPr lang="en-US" dirty="0"/>
              <a:t>A practical end-to-end paradigm to found and run a company</a:t>
            </a:r>
          </a:p>
          <a:p>
            <a:pPr lvl="1"/>
            <a:r>
              <a:rPr lang="en-US" dirty="0"/>
              <a:t>Well-established principles that will guide you throughout the process </a:t>
            </a:r>
          </a:p>
        </p:txBody>
      </p:sp>
    </p:spTree>
    <p:extLst>
      <p:ext uri="{BB962C8B-B14F-4D97-AF65-F5344CB8AC3E}">
        <p14:creationId xmlns:p14="http://schemas.microsoft.com/office/powerpoint/2010/main" val="61607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Entrepreneurship </a:t>
            </a:r>
            <a:r>
              <a:rPr lang="en-US" b="1" dirty="0"/>
              <a:t>Paradigm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A System of </a:t>
            </a:r>
            <a:r>
              <a:rPr lang="en-US" b="1" dirty="0"/>
              <a:t>Functions</a:t>
            </a:r>
            <a:r>
              <a:rPr lang="en-US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C9F562-657D-B6D7-8D62-E53327E5D680}"/>
              </a:ext>
            </a:extLst>
          </p:cNvPr>
          <p:cNvSpPr/>
          <p:nvPr/>
        </p:nvSpPr>
        <p:spPr>
          <a:xfrm>
            <a:off x="904012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a Problem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A995E8-DF47-AF48-E071-3DE66B48E3E1}"/>
              </a:ext>
            </a:extLst>
          </p:cNvPr>
          <p:cNvSpPr/>
          <p:nvPr/>
        </p:nvSpPr>
        <p:spPr>
          <a:xfrm>
            <a:off x="3089566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&amp; Research a Market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8B58ED-7226-A333-9ACE-1D170090CA54}"/>
              </a:ext>
            </a:extLst>
          </p:cNvPr>
          <p:cNvSpPr/>
          <p:nvPr/>
        </p:nvSpPr>
        <p:spPr>
          <a:xfrm>
            <a:off x="5275120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Found or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Co-found a Company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B86A95-C4F3-50AA-D558-4DE7AEAD71D0}"/>
              </a:ext>
            </a:extLst>
          </p:cNvPr>
          <p:cNvSpPr/>
          <p:nvPr/>
        </p:nvSpPr>
        <p:spPr>
          <a:xfrm>
            <a:off x="7460674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Prototype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568CE5-CCD5-BE32-0D42-E9A2808853B2}"/>
              </a:ext>
            </a:extLst>
          </p:cNvPr>
          <p:cNvSpPr/>
          <p:nvPr/>
        </p:nvSpPr>
        <p:spPr>
          <a:xfrm>
            <a:off x="917867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Bootstrap and/or Raise Angle Fund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88BF58-DCC6-9887-86C1-31299539AC35}"/>
              </a:ext>
            </a:extLst>
          </p:cNvPr>
          <p:cNvSpPr/>
          <p:nvPr/>
        </p:nvSpPr>
        <p:spPr>
          <a:xfrm>
            <a:off x="3089565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Culture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12B3AC-F110-2E3F-6C3E-B4A23A5FB774}"/>
              </a:ext>
            </a:extLst>
          </p:cNvPr>
          <p:cNvSpPr/>
          <p:nvPr/>
        </p:nvSpPr>
        <p:spPr>
          <a:xfrm>
            <a:off x="5275119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an MVP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6A21F4-3C37-5452-4C8C-24C75CD98B9B}"/>
              </a:ext>
            </a:extLst>
          </p:cNvPr>
          <p:cNvSpPr/>
          <p:nvPr/>
        </p:nvSpPr>
        <p:spPr>
          <a:xfrm>
            <a:off x="7460674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Market &amp; Operate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0294A0-9975-721A-7E41-FC32DF8D0DAD}"/>
              </a:ext>
            </a:extLst>
          </p:cNvPr>
          <p:cNvSpPr/>
          <p:nvPr/>
        </p:nvSpPr>
        <p:spPr>
          <a:xfrm>
            <a:off x="9646227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Raise Professional Money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4CE388-A58E-8859-6068-4B8404DFA7E1}"/>
              </a:ext>
            </a:extLst>
          </p:cNvPr>
          <p:cNvSpPr/>
          <p:nvPr/>
        </p:nvSpPr>
        <p:spPr>
          <a:xfrm>
            <a:off x="917867" y="5592252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Scale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D4D7B4-4025-6E67-9411-84CB04F6C9D7}"/>
              </a:ext>
            </a:extLst>
          </p:cNvPr>
          <p:cNvSpPr/>
          <p:nvPr/>
        </p:nvSpPr>
        <p:spPr>
          <a:xfrm>
            <a:off x="9646228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Business Model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CE5B43-AF31-8321-F0C9-792851C80B22}"/>
              </a:ext>
            </a:extLst>
          </p:cNvPr>
          <p:cNvSpPr/>
          <p:nvPr/>
        </p:nvSpPr>
        <p:spPr>
          <a:xfrm>
            <a:off x="3089564" y="5592252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Exit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1F3873E-0F0C-C2B9-75F2-A8F6CF2F8E0F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2545775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26191E-530A-75D2-A6E3-D009B434FB0A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4731329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6810E28-33F3-2104-2A33-971F02843CD4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6916883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1F3BAD8-6975-2AB5-4421-BE2AEE27D918}"/>
              </a:ext>
            </a:extLst>
          </p:cNvPr>
          <p:cNvCxnSpPr>
            <a:cxnSpLocks/>
            <a:stCxn id="9" idx="3"/>
            <a:endCxn id="16" idx="1"/>
          </p:cNvCxnSpPr>
          <p:nvPr/>
        </p:nvCxnSpPr>
        <p:spPr>
          <a:xfrm>
            <a:off x="9102437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C6D4B27-EA95-D932-42D3-873E2C94CA74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10467110" y="2568502"/>
            <a:ext cx="0" cy="5279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1DDB737-8B78-A263-3501-DBF9A4F8F7FC}"/>
              </a:ext>
            </a:extLst>
          </p:cNvPr>
          <p:cNvCxnSpPr>
            <a:cxnSpLocks/>
          </p:cNvCxnSpPr>
          <p:nvPr/>
        </p:nvCxnSpPr>
        <p:spPr>
          <a:xfrm flipH="1">
            <a:off x="1738748" y="3096490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37E833E-BD6B-8DFA-874C-F730DC074FB0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1738749" y="3084369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2688A41-76D2-7BC5-9B5B-105B3DD40567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>
            <a:off x="2559630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344EEA6-9615-A2E1-9E20-3475E35A0D6B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4731328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5BDB882-E8F3-2E0E-B27E-3AAA4EB411BF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6916882" y="4071718"/>
            <a:ext cx="54379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F45B8DA-13CB-6050-7B2A-9264B3E9C2C6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>
            <a:off x="9102437" y="4071718"/>
            <a:ext cx="54379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D543810-DED7-74A0-4216-48522BA5DC49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10467109" y="4502941"/>
            <a:ext cx="1" cy="5331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BAEDB7B-9B98-A4A3-001E-0094F994A08A}"/>
              </a:ext>
            </a:extLst>
          </p:cNvPr>
          <p:cNvCxnSpPr>
            <a:cxnSpLocks/>
          </p:cNvCxnSpPr>
          <p:nvPr/>
        </p:nvCxnSpPr>
        <p:spPr>
          <a:xfrm flipH="1">
            <a:off x="1738748" y="5036126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3A772AF-15E7-9C8B-2EAB-6EAEB50A2817}"/>
              </a:ext>
            </a:extLst>
          </p:cNvPr>
          <p:cNvCxnSpPr>
            <a:cxnSpLocks/>
          </p:cNvCxnSpPr>
          <p:nvPr/>
        </p:nvCxnSpPr>
        <p:spPr>
          <a:xfrm>
            <a:off x="1738749" y="5024005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A8DDC8F-146A-2768-942F-3A5316DBC9DA}"/>
              </a:ext>
            </a:extLst>
          </p:cNvPr>
          <p:cNvCxnSpPr>
            <a:cxnSpLocks/>
          </p:cNvCxnSpPr>
          <p:nvPr/>
        </p:nvCxnSpPr>
        <p:spPr>
          <a:xfrm>
            <a:off x="2559630" y="6008103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6D01C1B-61FE-1046-22FA-EC0885C5E9AC}"/>
              </a:ext>
            </a:extLst>
          </p:cNvPr>
          <p:cNvSpPr txBox="1"/>
          <p:nvPr/>
        </p:nvSpPr>
        <p:spPr>
          <a:xfrm>
            <a:off x="2267072" y="2618689"/>
            <a:ext cx="1115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1 Lecture </a:t>
            </a:r>
          </a:p>
        </p:txBody>
      </p:sp>
      <p:sp>
        <p:nvSpPr>
          <p:cNvPr id="5" name="Right Bracket 4">
            <a:extLst>
              <a:ext uri="{FF2B5EF4-FFF2-40B4-BE49-F238E27FC236}">
                <a16:creationId xmlns:a16="http://schemas.microsoft.com/office/drawing/2014/main" id="{FCDA6889-386C-A642-908D-5199D4CA002F}"/>
              </a:ext>
            </a:extLst>
          </p:cNvPr>
          <p:cNvSpPr/>
          <p:nvPr/>
        </p:nvSpPr>
        <p:spPr>
          <a:xfrm rot="5400000">
            <a:off x="2776795" y="711086"/>
            <a:ext cx="81721" cy="3827289"/>
          </a:xfrm>
          <a:prstGeom prst="rightBracket">
            <a:avLst/>
          </a:prstGeom>
          <a:ln w="12700">
            <a:solidFill>
              <a:srgbClr val="EF727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F7B1260-096D-E5C2-C3C5-98124D7B5CD3}"/>
              </a:ext>
            </a:extLst>
          </p:cNvPr>
          <p:cNvSpPr txBox="1"/>
          <p:nvPr/>
        </p:nvSpPr>
        <p:spPr>
          <a:xfrm>
            <a:off x="5552182" y="2618689"/>
            <a:ext cx="1115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1 Lecture </a:t>
            </a:r>
          </a:p>
        </p:txBody>
      </p:sp>
      <p:sp>
        <p:nvSpPr>
          <p:cNvPr id="20" name="Right Bracket 19">
            <a:extLst>
              <a:ext uri="{FF2B5EF4-FFF2-40B4-BE49-F238E27FC236}">
                <a16:creationId xmlns:a16="http://schemas.microsoft.com/office/drawing/2014/main" id="{E08BDA3C-D440-A476-42E6-E8AE362F7707}"/>
              </a:ext>
            </a:extLst>
          </p:cNvPr>
          <p:cNvSpPr/>
          <p:nvPr/>
        </p:nvSpPr>
        <p:spPr>
          <a:xfrm rot="5400000">
            <a:off x="6058663" y="1798662"/>
            <a:ext cx="86808" cy="1657224"/>
          </a:xfrm>
          <a:prstGeom prst="rightBracket">
            <a:avLst/>
          </a:prstGeom>
          <a:ln w="12700">
            <a:solidFill>
              <a:srgbClr val="EF727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40C0FC-39D9-B36B-51C8-68C62DD52630}"/>
              </a:ext>
            </a:extLst>
          </p:cNvPr>
          <p:cNvSpPr txBox="1"/>
          <p:nvPr/>
        </p:nvSpPr>
        <p:spPr>
          <a:xfrm>
            <a:off x="7738558" y="2612760"/>
            <a:ext cx="1115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1 Lecture </a:t>
            </a:r>
          </a:p>
        </p:txBody>
      </p:sp>
      <p:sp>
        <p:nvSpPr>
          <p:cNvPr id="23" name="Right Bracket 22">
            <a:extLst>
              <a:ext uri="{FF2B5EF4-FFF2-40B4-BE49-F238E27FC236}">
                <a16:creationId xmlns:a16="http://schemas.microsoft.com/office/drawing/2014/main" id="{E679CE31-BBDE-612B-6620-04018C45305F}"/>
              </a:ext>
            </a:extLst>
          </p:cNvPr>
          <p:cNvSpPr/>
          <p:nvPr/>
        </p:nvSpPr>
        <p:spPr>
          <a:xfrm rot="5400000">
            <a:off x="8234824" y="1809720"/>
            <a:ext cx="92608" cy="1640909"/>
          </a:xfrm>
          <a:prstGeom prst="rightBracket">
            <a:avLst/>
          </a:prstGeom>
          <a:ln w="12700">
            <a:solidFill>
              <a:srgbClr val="EF727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90E202B-D7EC-9699-C11F-FF92AB155A54}"/>
              </a:ext>
            </a:extLst>
          </p:cNvPr>
          <p:cNvSpPr txBox="1"/>
          <p:nvPr/>
        </p:nvSpPr>
        <p:spPr>
          <a:xfrm>
            <a:off x="10750589" y="2614475"/>
            <a:ext cx="120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2 Lectures </a:t>
            </a:r>
          </a:p>
        </p:txBody>
      </p:sp>
      <p:sp>
        <p:nvSpPr>
          <p:cNvPr id="26" name="Right Bracket 25">
            <a:extLst>
              <a:ext uri="{FF2B5EF4-FFF2-40B4-BE49-F238E27FC236}">
                <a16:creationId xmlns:a16="http://schemas.microsoft.com/office/drawing/2014/main" id="{ADB2ED94-F107-3781-ED2D-E2443C08A10F}"/>
              </a:ext>
            </a:extLst>
          </p:cNvPr>
          <p:cNvSpPr/>
          <p:nvPr/>
        </p:nvSpPr>
        <p:spPr>
          <a:xfrm>
            <a:off x="11342672" y="1706056"/>
            <a:ext cx="109320" cy="877814"/>
          </a:xfrm>
          <a:prstGeom prst="rightBracket">
            <a:avLst/>
          </a:prstGeom>
          <a:ln w="12700">
            <a:solidFill>
              <a:srgbClr val="EF727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3BC9811-BA75-0BB2-FA27-81BE9A659C8B}"/>
              </a:ext>
            </a:extLst>
          </p:cNvPr>
          <p:cNvSpPr txBox="1"/>
          <p:nvPr/>
        </p:nvSpPr>
        <p:spPr>
          <a:xfrm>
            <a:off x="1196493" y="4557933"/>
            <a:ext cx="1115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1 Lecture </a:t>
            </a:r>
          </a:p>
        </p:txBody>
      </p:sp>
      <p:sp>
        <p:nvSpPr>
          <p:cNvPr id="29" name="Right Bracket 28">
            <a:extLst>
              <a:ext uri="{FF2B5EF4-FFF2-40B4-BE49-F238E27FC236}">
                <a16:creationId xmlns:a16="http://schemas.microsoft.com/office/drawing/2014/main" id="{CC26B28A-F4D8-F868-5D42-EB4AE6DE9B7C}"/>
              </a:ext>
            </a:extLst>
          </p:cNvPr>
          <p:cNvSpPr/>
          <p:nvPr/>
        </p:nvSpPr>
        <p:spPr>
          <a:xfrm rot="5400000">
            <a:off x="1692759" y="3754893"/>
            <a:ext cx="92608" cy="1640909"/>
          </a:xfrm>
          <a:prstGeom prst="rightBracket">
            <a:avLst/>
          </a:prstGeom>
          <a:ln w="12700">
            <a:solidFill>
              <a:srgbClr val="EF727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35BAC6-595A-03B7-0F2B-A271D6E82AD1}"/>
              </a:ext>
            </a:extLst>
          </p:cNvPr>
          <p:cNvSpPr txBox="1"/>
          <p:nvPr/>
        </p:nvSpPr>
        <p:spPr>
          <a:xfrm>
            <a:off x="3366665" y="4557933"/>
            <a:ext cx="1115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1 Lecture </a:t>
            </a:r>
          </a:p>
        </p:txBody>
      </p:sp>
      <p:sp>
        <p:nvSpPr>
          <p:cNvPr id="31" name="Right Bracket 30">
            <a:extLst>
              <a:ext uri="{FF2B5EF4-FFF2-40B4-BE49-F238E27FC236}">
                <a16:creationId xmlns:a16="http://schemas.microsoft.com/office/drawing/2014/main" id="{1248108C-59B5-B368-4C80-9BE63CBD2F44}"/>
              </a:ext>
            </a:extLst>
          </p:cNvPr>
          <p:cNvSpPr/>
          <p:nvPr/>
        </p:nvSpPr>
        <p:spPr>
          <a:xfrm rot="5400000">
            <a:off x="3862931" y="3754893"/>
            <a:ext cx="92608" cy="1640909"/>
          </a:xfrm>
          <a:prstGeom prst="rightBracket">
            <a:avLst/>
          </a:prstGeom>
          <a:ln w="12700">
            <a:solidFill>
              <a:srgbClr val="EF727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F9A8B09-5093-D258-F11F-44BB7381A44E}"/>
              </a:ext>
            </a:extLst>
          </p:cNvPr>
          <p:cNvSpPr txBox="1"/>
          <p:nvPr/>
        </p:nvSpPr>
        <p:spPr>
          <a:xfrm>
            <a:off x="5551339" y="4557933"/>
            <a:ext cx="1115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1 Lecture </a:t>
            </a:r>
          </a:p>
        </p:txBody>
      </p:sp>
      <p:sp>
        <p:nvSpPr>
          <p:cNvPr id="35" name="Right Bracket 34">
            <a:extLst>
              <a:ext uri="{FF2B5EF4-FFF2-40B4-BE49-F238E27FC236}">
                <a16:creationId xmlns:a16="http://schemas.microsoft.com/office/drawing/2014/main" id="{4148F698-B2AD-4BC9-A7B6-730BB00F0839}"/>
              </a:ext>
            </a:extLst>
          </p:cNvPr>
          <p:cNvSpPr/>
          <p:nvPr/>
        </p:nvSpPr>
        <p:spPr>
          <a:xfrm rot="5400000">
            <a:off x="6047605" y="3754893"/>
            <a:ext cx="92608" cy="1640909"/>
          </a:xfrm>
          <a:prstGeom prst="rightBracket">
            <a:avLst/>
          </a:prstGeom>
          <a:ln w="12700">
            <a:solidFill>
              <a:srgbClr val="EF727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1ED493E-D206-D1C7-1459-3A069B9E41F7}"/>
              </a:ext>
            </a:extLst>
          </p:cNvPr>
          <p:cNvSpPr txBox="1"/>
          <p:nvPr/>
        </p:nvSpPr>
        <p:spPr>
          <a:xfrm>
            <a:off x="7675825" y="4557933"/>
            <a:ext cx="120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5 Lectures </a:t>
            </a:r>
          </a:p>
        </p:txBody>
      </p:sp>
      <p:sp>
        <p:nvSpPr>
          <p:cNvPr id="38" name="Right Bracket 37">
            <a:extLst>
              <a:ext uri="{FF2B5EF4-FFF2-40B4-BE49-F238E27FC236}">
                <a16:creationId xmlns:a16="http://schemas.microsoft.com/office/drawing/2014/main" id="{7FCDB73F-76D0-FB86-4F7C-1C51E817C96A}"/>
              </a:ext>
            </a:extLst>
          </p:cNvPr>
          <p:cNvSpPr/>
          <p:nvPr/>
        </p:nvSpPr>
        <p:spPr>
          <a:xfrm rot="5400000">
            <a:off x="8242081" y="3754893"/>
            <a:ext cx="92608" cy="1640909"/>
          </a:xfrm>
          <a:prstGeom prst="rightBracket">
            <a:avLst/>
          </a:prstGeom>
          <a:ln w="12700">
            <a:solidFill>
              <a:srgbClr val="EF727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B842A8D-8115-002C-C20C-034823BFFDB5}"/>
              </a:ext>
            </a:extLst>
          </p:cNvPr>
          <p:cNvSpPr txBox="1"/>
          <p:nvPr/>
        </p:nvSpPr>
        <p:spPr>
          <a:xfrm>
            <a:off x="10796897" y="4557933"/>
            <a:ext cx="1115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1 Lecture </a:t>
            </a:r>
          </a:p>
        </p:txBody>
      </p:sp>
      <p:sp>
        <p:nvSpPr>
          <p:cNvPr id="40" name="Right Bracket 39">
            <a:extLst>
              <a:ext uri="{FF2B5EF4-FFF2-40B4-BE49-F238E27FC236}">
                <a16:creationId xmlns:a16="http://schemas.microsoft.com/office/drawing/2014/main" id="{9BB3AB2D-3F3E-DC27-C4AE-CCE5E9540C42}"/>
              </a:ext>
            </a:extLst>
          </p:cNvPr>
          <p:cNvSpPr/>
          <p:nvPr/>
        </p:nvSpPr>
        <p:spPr>
          <a:xfrm>
            <a:off x="11342672" y="3649514"/>
            <a:ext cx="109320" cy="877814"/>
          </a:xfrm>
          <a:prstGeom prst="rightBracket">
            <a:avLst/>
          </a:prstGeom>
          <a:ln w="12700">
            <a:solidFill>
              <a:srgbClr val="EF727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8E4876E-5A1F-DF80-4136-8081C8DEED4B}"/>
              </a:ext>
            </a:extLst>
          </p:cNvPr>
          <p:cNvSpPr txBox="1"/>
          <p:nvPr/>
        </p:nvSpPr>
        <p:spPr>
          <a:xfrm>
            <a:off x="1196493" y="6514404"/>
            <a:ext cx="1115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1 Lecture </a:t>
            </a:r>
          </a:p>
        </p:txBody>
      </p:sp>
      <p:sp>
        <p:nvSpPr>
          <p:cNvPr id="42" name="Right Bracket 41">
            <a:extLst>
              <a:ext uri="{FF2B5EF4-FFF2-40B4-BE49-F238E27FC236}">
                <a16:creationId xmlns:a16="http://schemas.microsoft.com/office/drawing/2014/main" id="{8D420459-72E2-6CC4-771F-659B7D7CD6BB}"/>
              </a:ext>
            </a:extLst>
          </p:cNvPr>
          <p:cNvSpPr/>
          <p:nvPr/>
        </p:nvSpPr>
        <p:spPr>
          <a:xfrm rot="5400000">
            <a:off x="1692759" y="5711364"/>
            <a:ext cx="92608" cy="1640909"/>
          </a:xfrm>
          <a:prstGeom prst="rightBracket">
            <a:avLst/>
          </a:prstGeom>
          <a:ln w="12700">
            <a:solidFill>
              <a:srgbClr val="EF727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A85E125-DD38-E1B1-3F20-050851B53A64}"/>
              </a:ext>
            </a:extLst>
          </p:cNvPr>
          <p:cNvSpPr txBox="1"/>
          <p:nvPr/>
        </p:nvSpPr>
        <p:spPr>
          <a:xfrm>
            <a:off x="3366665" y="6516676"/>
            <a:ext cx="1115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1 Lecture </a:t>
            </a:r>
          </a:p>
        </p:txBody>
      </p:sp>
      <p:sp>
        <p:nvSpPr>
          <p:cNvPr id="44" name="Right Bracket 43">
            <a:extLst>
              <a:ext uri="{FF2B5EF4-FFF2-40B4-BE49-F238E27FC236}">
                <a16:creationId xmlns:a16="http://schemas.microsoft.com/office/drawing/2014/main" id="{7931A213-404F-4D44-70A4-845895A0AB5B}"/>
              </a:ext>
            </a:extLst>
          </p:cNvPr>
          <p:cNvSpPr/>
          <p:nvPr/>
        </p:nvSpPr>
        <p:spPr>
          <a:xfrm rot="5400000">
            <a:off x="3862931" y="5713636"/>
            <a:ext cx="92608" cy="1640909"/>
          </a:xfrm>
          <a:prstGeom prst="rightBracket">
            <a:avLst/>
          </a:prstGeom>
          <a:ln w="12700">
            <a:solidFill>
              <a:srgbClr val="EF727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21D0E0B-2C40-F877-A629-F50463A7F7E7}"/>
              </a:ext>
            </a:extLst>
          </p:cNvPr>
          <p:cNvSpPr txBox="1"/>
          <p:nvPr/>
        </p:nvSpPr>
        <p:spPr>
          <a:xfrm>
            <a:off x="5713117" y="5761865"/>
            <a:ext cx="2951321" cy="52322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CE873"/>
                </a:solidFill>
              </a:rPr>
              <a:t>Total = 16 Lectures</a:t>
            </a:r>
          </a:p>
        </p:txBody>
      </p:sp>
    </p:spTree>
    <p:extLst>
      <p:ext uri="{BB962C8B-B14F-4D97-AF65-F5344CB8AC3E}">
        <p14:creationId xmlns:p14="http://schemas.microsoft.com/office/powerpoint/2010/main" val="33642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8" grpId="0"/>
      <p:bldP spid="20" grpId="0" animBg="1"/>
      <p:bldP spid="21" grpId="0"/>
      <p:bldP spid="23" grpId="0" animBg="1"/>
      <p:bldP spid="24" grpId="0"/>
      <p:bldP spid="26" grpId="0" animBg="1"/>
      <p:bldP spid="27" grpId="0"/>
      <p:bldP spid="29" grpId="0" animBg="1"/>
      <p:bldP spid="30" grpId="0"/>
      <p:bldP spid="31" grpId="0" animBg="1"/>
      <p:bldP spid="33" grpId="0"/>
      <p:bldP spid="35" grpId="0" animBg="1"/>
      <p:bldP spid="37" grpId="0"/>
      <p:bldP spid="38" grpId="0" animBg="1"/>
      <p:bldP spid="39" grpId="0"/>
      <p:bldP spid="40" grpId="0" animBg="1"/>
      <p:bldP spid="41" grpId="0"/>
      <p:bldP spid="42" grpId="0" animBg="1"/>
      <p:bldP spid="43" grpId="0"/>
      <p:bldP spid="44" grpId="0" animBg="1"/>
      <p:bldP spid="4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each lecture, we will define and discuss the nuances of each function, alongside presenting 2 or 3 related principles</a:t>
            </a:r>
          </a:p>
          <a:p>
            <a:pPr lvl="1"/>
            <a:r>
              <a:rPr lang="en-US" dirty="0"/>
              <a:t>E.g., “Create buzz and engineer word of mouth” under “Market &amp; Operate” (The Hangover in 2009 and Barbie in 2003) </a:t>
            </a:r>
          </a:p>
          <a:p>
            <a:endParaRPr lang="en-US" dirty="0"/>
          </a:p>
          <a:p>
            <a:r>
              <a:rPr lang="en-US" dirty="0"/>
              <a:t>Several case studies will be presented and discussed, including </a:t>
            </a:r>
            <a:r>
              <a:rPr lang="en-US" i="1" dirty="0">
                <a:solidFill>
                  <a:srgbClr val="77E1FF"/>
                </a:solidFill>
              </a:rPr>
              <a:t>Apple</a:t>
            </a:r>
            <a:r>
              <a:rPr lang="en-US" dirty="0"/>
              <a:t>, </a:t>
            </a:r>
            <a:r>
              <a:rPr lang="en-US" i="1" dirty="0">
                <a:solidFill>
                  <a:srgbClr val="77E1FF"/>
                </a:solidFill>
              </a:rPr>
              <a:t>Instagram</a:t>
            </a:r>
            <a:r>
              <a:rPr lang="en-US" dirty="0"/>
              <a:t>, </a:t>
            </a:r>
            <a:r>
              <a:rPr lang="en-US" i="1" dirty="0">
                <a:solidFill>
                  <a:srgbClr val="77E1FF"/>
                </a:solidFill>
              </a:rPr>
              <a:t>Airbnb</a:t>
            </a:r>
            <a:r>
              <a:rPr lang="en-US" dirty="0"/>
              <a:t>, and </a:t>
            </a:r>
            <a:r>
              <a:rPr lang="en-US" i="1" dirty="0">
                <a:solidFill>
                  <a:srgbClr val="77E1FF"/>
                </a:solidFill>
              </a:rPr>
              <a:t>Slack</a:t>
            </a:r>
            <a:r>
              <a:rPr lang="en-US" dirty="0"/>
              <a:t>, to mention just a few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397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Each 1 or 2 students will work on a semester-long project for a startup idea that they need to come up with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Every week, each team will present its progress on their idea</a:t>
            </a:r>
          </a:p>
          <a:p>
            <a:endParaRPr lang="en-US" dirty="0"/>
          </a:p>
          <a:p>
            <a:r>
              <a:rPr lang="en-US" dirty="0"/>
              <a:t>By the end of the semester, each team will submit a fully-implemented &amp; running prototype alongside a business plan</a:t>
            </a:r>
          </a:p>
          <a:p>
            <a:endParaRPr lang="en-US" dirty="0"/>
          </a:p>
          <a:p>
            <a:r>
              <a:rPr lang="en-US" dirty="0"/>
              <a:t>In the last week of the semester, all teams will pitch their ideas to a few potential investors and stakeholders </a:t>
            </a:r>
          </a:p>
        </p:txBody>
      </p:sp>
    </p:spTree>
    <p:extLst>
      <p:ext uri="{BB962C8B-B14F-4D97-AF65-F5344CB8AC3E}">
        <p14:creationId xmlns:p14="http://schemas.microsoft.com/office/powerpoint/2010/main" val="2740762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After finishing this course, you should be able to: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Identify a problem and validate the potential of your idea through testing and market research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Smartly and safely found or co-found a company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Design an innovative business model to monetize and price your idea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Raise angel and professional money using the right approach and standard VC methods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Build a synergetic team and an enabling culture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Design and develop a Minimum Viable Product (MVP) using the lean approach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Come up with a go-to-market strategy, and design and run a marketing campaign to launch your MVP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Operate your business using customer-centrality and financial intelligence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Scale your business through an innovative engine of growth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Exit your business through an M&amp;A or an IPO</a:t>
            </a:r>
          </a:p>
        </p:txBody>
      </p:sp>
    </p:spTree>
    <p:extLst>
      <p:ext uri="{BB962C8B-B14F-4D97-AF65-F5344CB8AC3E}">
        <p14:creationId xmlns:p14="http://schemas.microsoft.com/office/powerpoint/2010/main" val="337561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Course Structure 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833B7AC-BB39-E1F9-DC57-A74F71DEBB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860461"/>
              </p:ext>
            </p:extLst>
          </p:nvPr>
        </p:nvGraphicFramePr>
        <p:xfrm>
          <a:off x="1519844" y="1318942"/>
          <a:ext cx="9152312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6861">
                  <a:extLst>
                    <a:ext uri="{9D8B030D-6E8A-4147-A177-3AD203B41FA5}">
                      <a16:colId xmlns:a16="http://schemas.microsoft.com/office/drawing/2014/main" val="1140291678"/>
                    </a:ext>
                  </a:extLst>
                </a:gridCol>
                <a:gridCol w="2563623">
                  <a:extLst>
                    <a:ext uri="{9D8B030D-6E8A-4147-A177-3AD203B41FA5}">
                      <a16:colId xmlns:a16="http://schemas.microsoft.com/office/drawing/2014/main" val="1968973362"/>
                    </a:ext>
                  </a:extLst>
                </a:gridCol>
                <a:gridCol w="4771828">
                  <a:extLst>
                    <a:ext uri="{9D8B030D-6E8A-4147-A177-3AD203B41FA5}">
                      <a16:colId xmlns:a16="http://schemas.microsoft.com/office/drawing/2014/main" val="1852155016"/>
                    </a:ext>
                  </a:extLst>
                </a:gridCol>
              </a:tblGrid>
              <a:tr h="2230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Week</a:t>
                      </a:r>
                    </a:p>
                  </a:txBody>
                  <a:tcPr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Monday</a:t>
                      </a:r>
                    </a:p>
                  </a:txBody>
                  <a:tcPr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Wednesday </a:t>
                      </a:r>
                    </a:p>
                  </a:txBody>
                  <a:tcPr>
                    <a:solidFill>
                      <a:srgbClr val="77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418885"/>
                  </a:ext>
                </a:extLst>
              </a:tr>
              <a:tr h="2230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</a:p>
                  </a:txBody>
                  <a:tcPr>
                    <a:solidFill>
                      <a:srgbClr val="FCE873">
                        <a:alpha val="5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Lecture 1</a:t>
                      </a:r>
                    </a:p>
                  </a:txBody>
                  <a:tcPr>
                    <a:solidFill>
                      <a:srgbClr val="FCE873">
                        <a:alpha val="5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Lecture 2</a:t>
                      </a:r>
                    </a:p>
                  </a:txBody>
                  <a:tcPr>
                    <a:solidFill>
                      <a:srgbClr val="FCE873">
                        <a:alpha val="5058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392449"/>
                  </a:ext>
                </a:extLst>
              </a:tr>
              <a:tr h="2230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Lecture 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Lecture 4 + </a:t>
                      </a:r>
                      <a:r>
                        <a:rPr lang="en-US" sz="1600" b="1" dirty="0">
                          <a:solidFill>
                            <a:srgbClr val="EF7273"/>
                          </a:solidFill>
                        </a:rPr>
                        <a:t>Quiz 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3686675"/>
                  </a:ext>
                </a:extLst>
              </a:tr>
              <a:tr h="2230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</a:t>
                      </a:r>
                    </a:p>
                  </a:txBody>
                  <a:tcPr>
                    <a:solidFill>
                      <a:srgbClr val="FCE873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Lecture 5</a:t>
                      </a:r>
                    </a:p>
                  </a:txBody>
                  <a:tcPr>
                    <a:solidFill>
                      <a:srgbClr val="FCE873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Project Presentations + </a:t>
                      </a:r>
                      <a:r>
                        <a:rPr lang="en-US" sz="1600" b="1" dirty="0">
                          <a:solidFill>
                            <a:srgbClr val="92D050"/>
                          </a:solidFill>
                        </a:rPr>
                        <a:t>Report 1</a:t>
                      </a:r>
                      <a:r>
                        <a:rPr lang="en-US" sz="1600" dirty="0"/>
                        <a:t> </a:t>
                      </a:r>
                    </a:p>
                  </a:txBody>
                  <a:tcPr>
                    <a:solidFill>
                      <a:srgbClr val="FCE873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410558"/>
                  </a:ext>
                </a:extLst>
              </a:tr>
              <a:tr h="2230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N/A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Lecture 6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3610384"/>
                  </a:ext>
                </a:extLst>
              </a:tr>
              <a:tr h="2230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</a:p>
                  </a:txBody>
                  <a:tcPr>
                    <a:solidFill>
                      <a:srgbClr val="FCE873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Lecture 7 + </a:t>
                      </a:r>
                      <a:r>
                        <a:rPr lang="en-US" sz="1600" b="1" dirty="0">
                          <a:solidFill>
                            <a:srgbClr val="EF7273"/>
                          </a:solidFill>
                        </a:rPr>
                        <a:t>Quiz II</a:t>
                      </a:r>
                    </a:p>
                  </a:txBody>
                  <a:tcPr>
                    <a:solidFill>
                      <a:srgbClr val="FCE873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Project Presentations + </a:t>
                      </a:r>
                      <a:r>
                        <a:rPr lang="en-US" sz="1600" b="1" dirty="0">
                          <a:solidFill>
                            <a:srgbClr val="92D050"/>
                          </a:solidFill>
                        </a:rPr>
                        <a:t>Report 2</a:t>
                      </a:r>
                    </a:p>
                  </a:txBody>
                  <a:tcPr>
                    <a:solidFill>
                      <a:srgbClr val="FCE873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491251"/>
                  </a:ext>
                </a:extLst>
              </a:tr>
              <a:tr h="2230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Lecture 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Project Presentations + </a:t>
                      </a:r>
                      <a:r>
                        <a:rPr lang="en-US" sz="1600" b="1" dirty="0">
                          <a:solidFill>
                            <a:srgbClr val="92D050"/>
                          </a:solidFill>
                        </a:rPr>
                        <a:t>Report 3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9868419"/>
                  </a:ext>
                </a:extLst>
              </a:tr>
              <a:tr h="2230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7</a:t>
                      </a:r>
                    </a:p>
                  </a:txBody>
                  <a:tcPr>
                    <a:solidFill>
                      <a:srgbClr val="FCE873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Lecture 9</a:t>
                      </a:r>
                    </a:p>
                  </a:txBody>
                  <a:tcPr>
                    <a:solidFill>
                      <a:srgbClr val="FCE873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Midterm Exam</a:t>
                      </a:r>
                    </a:p>
                  </a:txBody>
                  <a:tcPr>
                    <a:solidFill>
                      <a:srgbClr val="FCE873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403436"/>
                  </a:ext>
                </a:extLst>
              </a:tr>
              <a:tr h="2230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N/A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N/A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1216321"/>
                  </a:ext>
                </a:extLst>
              </a:tr>
              <a:tr h="2230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9</a:t>
                      </a:r>
                    </a:p>
                  </a:txBody>
                  <a:tcPr>
                    <a:solidFill>
                      <a:srgbClr val="FCE873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Lecture 10</a:t>
                      </a:r>
                    </a:p>
                  </a:txBody>
                  <a:tcPr>
                    <a:solidFill>
                      <a:srgbClr val="FCE873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Project Presentations + </a:t>
                      </a:r>
                      <a:r>
                        <a:rPr lang="en-US" sz="1600" b="1" dirty="0">
                          <a:solidFill>
                            <a:srgbClr val="92D050"/>
                          </a:solidFill>
                        </a:rPr>
                        <a:t>Report 4</a:t>
                      </a:r>
                    </a:p>
                  </a:txBody>
                  <a:tcPr>
                    <a:solidFill>
                      <a:srgbClr val="FCE873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775308"/>
                  </a:ext>
                </a:extLst>
              </a:tr>
              <a:tr h="2230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Lecture 11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Lecture 12 + </a:t>
                      </a:r>
                      <a:r>
                        <a:rPr lang="en-US" sz="1600" b="1" dirty="0">
                          <a:solidFill>
                            <a:srgbClr val="EF7273"/>
                          </a:solidFill>
                        </a:rPr>
                        <a:t>Quiz III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60446"/>
                  </a:ext>
                </a:extLst>
              </a:tr>
              <a:tr h="2230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11</a:t>
                      </a:r>
                    </a:p>
                  </a:txBody>
                  <a:tcPr>
                    <a:solidFill>
                      <a:srgbClr val="FCE873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Lecture 13</a:t>
                      </a:r>
                    </a:p>
                  </a:txBody>
                  <a:tcPr>
                    <a:solidFill>
                      <a:srgbClr val="FCE873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Project Presentations + </a:t>
                      </a:r>
                      <a:r>
                        <a:rPr lang="en-US" sz="1600" b="1" dirty="0">
                          <a:solidFill>
                            <a:srgbClr val="92D050"/>
                          </a:solidFill>
                        </a:rPr>
                        <a:t>Report 5</a:t>
                      </a:r>
                    </a:p>
                  </a:txBody>
                  <a:tcPr>
                    <a:solidFill>
                      <a:srgbClr val="FCE873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338170"/>
                  </a:ext>
                </a:extLst>
              </a:tr>
              <a:tr h="2230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Lecture 14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N/A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4085470"/>
                  </a:ext>
                </a:extLst>
              </a:tr>
              <a:tr h="2230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13</a:t>
                      </a:r>
                    </a:p>
                  </a:txBody>
                  <a:tcPr>
                    <a:solidFill>
                      <a:srgbClr val="FCE873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Lecture 15</a:t>
                      </a:r>
                    </a:p>
                  </a:txBody>
                  <a:tcPr>
                    <a:solidFill>
                      <a:srgbClr val="FCE873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Project Presentations + </a:t>
                      </a:r>
                      <a:r>
                        <a:rPr lang="en-US" sz="1600" b="1" dirty="0">
                          <a:solidFill>
                            <a:srgbClr val="92D050"/>
                          </a:solidFill>
                        </a:rPr>
                        <a:t>Report 6</a:t>
                      </a:r>
                    </a:p>
                  </a:txBody>
                  <a:tcPr>
                    <a:solidFill>
                      <a:srgbClr val="FCE873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075476"/>
                  </a:ext>
                </a:extLst>
              </a:tr>
              <a:tr h="2230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Lecture 16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EF7273"/>
                          </a:solidFill>
                        </a:rPr>
                        <a:t>Quiz IV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099189"/>
                  </a:ext>
                </a:extLst>
              </a:tr>
              <a:tr h="2230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15</a:t>
                      </a:r>
                    </a:p>
                  </a:txBody>
                  <a:tcPr>
                    <a:solidFill>
                      <a:srgbClr val="FCE873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Final Project Presentations</a:t>
                      </a:r>
                    </a:p>
                  </a:txBody>
                  <a:tcPr>
                    <a:solidFill>
                      <a:srgbClr val="FCE873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Final Project Presentations +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Business Plan</a:t>
                      </a:r>
                    </a:p>
                  </a:txBody>
                  <a:tcPr>
                    <a:solidFill>
                      <a:srgbClr val="FCE873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770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2977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Assessment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0311"/>
          </a:xfrm>
        </p:spPr>
        <p:txBody>
          <a:bodyPr>
            <a:normAutofit/>
          </a:bodyPr>
          <a:lstStyle/>
          <a:p>
            <a:r>
              <a:rPr lang="en-US" dirty="0"/>
              <a:t>How do we measure learning?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906807"/>
              </p:ext>
            </p:extLst>
          </p:nvPr>
        </p:nvGraphicFramePr>
        <p:xfrm>
          <a:off x="1153668" y="2438667"/>
          <a:ext cx="9884664" cy="30732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19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22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solidFill>
                            <a:schemeClr val="bg1"/>
                          </a:solidFill>
                          <a:effectLst/>
                        </a:rPr>
                        <a:t> Type</a:t>
                      </a:r>
                      <a:endParaRPr lang="en-US" sz="2400" kern="50" dirty="0">
                        <a:solidFill>
                          <a:schemeClr val="bg1"/>
                        </a:solidFill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solidFill>
                            <a:schemeClr val="bg1"/>
                          </a:solidFill>
                          <a:effectLst/>
                        </a:rPr>
                        <a:t>#</a:t>
                      </a:r>
                      <a:endParaRPr lang="en-US" sz="2400" kern="50" dirty="0">
                        <a:solidFill>
                          <a:schemeClr val="bg1"/>
                        </a:solidFill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solidFill>
                            <a:schemeClr val="bg1"/>
                          </a:solidFill>
                          <a:effectLst/>
                        </a:rPr>
                        <a:t>Weight</a:t>
                      </a:r>
                      <a:endParaRPr lang="en-US" sz="2400" kern="50" dirty="0">
                        <a:solidFill>
                          <a:schemeClr val="bg1"/>
                        </a:solidFill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>
                    <a:solidFill>
                      <a:srgbClr val="77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2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Project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45%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2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Presentations and Reports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  <a:latin typeface="Calibri" panose="020F0502020204030204" pitchFamily="34" charset="0"/>
                          <a:ea typeface="DejaVu Sans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10%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2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Exams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30%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2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Quizzes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  <a:latin typeface="Calibri" panose="020F0502020204030204" pitchFamily="34" charset="0"/>
                          <a:ea typeface="DejaVu Sans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>
                          <a:effectLst/>
                        </a:rPr>
                        <a:t>10%</a:t>
                      </a:r>
                      <a:endParaRPr lang="en-US" sz="2400" kern="5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22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In-class Participation and Attendance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26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5%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2884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Outline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2895600" y="1752600"/>
          <a:ext cx="6229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25448" y="4514872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5935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7E1FF"/>
                </a:solidFill>
              </a:rPr>
              <a:t>Introduction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Why not everyone is an entrepreneur? </a:t>
            </a:r>
          </a:p>
          <a:p>
            <a:pPr lvl="1"/>
            <a:r>
              <a:rPr lang="en-US" dirty="0"/>
              <a:t>Entrepreneurship </a:t>
            </a:r>
            <a:r>
              <a:rPr lang="en-US" b="1" dirty="0"/>
              <a:t>paradigm</a:t>
            </a:r>
            <a:r>
              <a:rPr lang="en-US" dirty="0"/>
              <a:t> and </a:t>
            </a:r>
            <a:r>
              <a:rPr lang="en-US" b="1" dirty="0"/>
              <a:t>principles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Why most startups fail?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77E1FF"/>
                </a:solidFill>
              </a:rPr>
              <a:t>Course overview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Objectives, structure, and learning outcomes   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77E1FF"/>
                </a:solidFill>
              </a:rPr>
              <a:t>Announcement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All course material can be found at:  http://www.qatar.cmu.edu/~mhhammou/15390-f23/index.html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2635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Startup Realty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90097" cy="4351338"/>
          </a:xfrm>
        </p:spPr>
        <p:txBody>
          <a:bodyPr/>
          <a:lstStyle/>
          <a:p>
            <a:r>
              <a:rPr lang="en-US" dirty="0"/>
              <a:t>The grim reality is that most startups fail</a:t>
            </a:r>
          </a:p>
          <a:p>
            <a:endParaRPr lang="en-US" dirty="0"/>
          </a:p>
          <a:p>
            <a:r>
              <a:rPr lang="en-US" dirty="0"/>
              <a:t>There are 5 essential elements that serve in making startups successful</a:t>
            </a:r>
          </a:p>
          <a:p>
            <a:pPr lvl="1"/>
            <a:endParaRPr lang="en-US" dirty="0"/>
          </a:p>
        </p:txBody>
      </p:sp>
      <p:pic>
        <p:nvPicPr>
          <p:cNvPr id="4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84" y="3629599"/>
            <a:ext cx="1897038" cy="1979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Image result for te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8181" y="3629599"/>
            <a:ext cx="1990978" cy="214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2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637" y="3756689"/>
            <a:ext cx="1826094" cy="1814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4" descr="Related ima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1731" y="3714269"/>
            <a:ext cx="1826095" cy="189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6" descr="Image result for business mode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676" y="3756689"/>
            <a:ext cx="2897152" cy="1814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392071" y="5863921"/>
            <a:ext cx="895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IDEA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03319" y="5662111"/>
            <a:ext cx="16380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TEAM &amp; </a:t>
            </a:r>
            <a:br>
              <a:rPr lang="en-US" sz="2800" b="1" dirty="0"/>
            </a:br>
            <a:r>
              <a:rPr lang="en-US" sz="2800" b="1" dirty="0"/>
              <a:t>Execution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03204" y="5877555"/>
            <a:ext cx="28260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BUSINESS MODEL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53816" y="5877555"/>
            <a:ext cx="1609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FUNDING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365068" y="5877555"/>
            <a:ext cx="13356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TIMING</a:t>
            </a:r>
          </a:p>
        </p:txBody>
      </p:sp>
    </p:spTree>
    <p:extLst>
      <p:ext uri="{BB962C8B-B14F-4D97-AF65-F5344CB8AC3E}">
        <p14:creationId xmlns:p14="http://schemas.microsoft.com/office/powerpoint/2010/main" val="1395075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Makes Startups Succeed?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46790" y="4183161"/>
            <a:ext cx="707572" cy="1203891"/>
            <a:chOff x="747294" y="2234759"/>
            <a:chExt cx="707572" cy="1203891"/>
          </a:xfrm>
        </p:grpSpPr>
        <p:pic>
          <p:nvPicPr>
            <p:cNvPr id="13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/>
            <p:nvPr/>
          </p:nvGrpSpPr>
          <p:grpSpPr>
            <a:xfrm>
              <a:off x="747294" y="2234759"/>
              <a:ext cx="707572" cy="1203891"/>
              <a:chOff x="761999" y="2719274"/>
              <a:chExt cx="707572" cy="1203891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4" name="Rectangle 3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" name="Rounded Rectangle 5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10</a:t>
                  </a:r>
                </a:p>
              </p:txBody>
            </p:sp>
          </p:grpSp>
          <p:sp>
            <p:nvSpPr>
              <p:cNvPr id="8" name="Rectangle 7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Idea</a:t>
                </a:r>
              </a:p>
            </p:txBody>
          </p:sp>
        </p:grpSp>
      </p:grpSp>
      <p:grpSp>
        <p:nvGrpSpPr>
          <p:cNvPr id="14" name="Group 13"/>
          <p:cNvGrpSpPr/>
          <p:nvPr/>
        </p:nvGrpSpPr>
        <p:grpSpPr>
          <a:xfrm>
            <a:off x="910613" y="4190405"/>
            <a:ext cx="707572" cy="1203891"/>
            <a:chOff x="2893325" y="2719274"/>
            <a:chExt cx="707572" cy="1203891"/>
          </a:xfrm>
        </p:grpSpPr>
        <p:pic>
          <p:nvPicPr>
            <p:cNvPr id="21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5" name="Group 24"/>
            <p:cNvGrpSpPr/>
            <p:nvPr/>
          </p:nvGrpSpPr>
          <p:grpSpPr>
            <a:xfrm>
              <a:off x="2893325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8" name="Rectangle 27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Rounded Rectangle 28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9</a:t>
                  </a:r>
                </a:p>
              </p:txBody>
            </p:sp>
          </p:grpSp>
          <p:sp>
            <p:nvSpPr>
              <p:cNvPr id="27" name="Rectangle 26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Team</a:t>
                </a:r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1674436" y="4190405"/>
            <a:ext cx="707572" cy="1203891"/>
            <a:chOff x="4317810" y="2719274"/>
            <a:chExt cx="707572" cy="1203891"/>
          </a:xfrm>
        </p:grpSpPr>
        <p:grpSp>
          <p:nvGrpSpPr>
            <p:cNvPr id="31" name="Group 30"/>
            <p:cNvGrpSpPr/>
            <p:nvPr/>
          </p:nvGrpSpPr>
          <p:grpSpPr>
            <a:xfrm>
              <a:off x="4317810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34" name="Rectangle 33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Rounded Rectangle 34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</p:grpSp>
          <p:sp>
            <p:nvSpPr>
              <p:cNvPr id="33" name="Rectangle 32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B M</a:t>
                </a:r>
              </a:p>
            </p:txBody>
          </p:sp>
        </p:grpSp>
        <p:pic>
          <p:nvPicPr>
            <p:cNvPr id="37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2438259" y="4190405"/>
            <a:ext cx="707572" cy="1203891"/>
            <a:chOff x="6817625" y="3037114"/>
            <a:chExt cx="707572" cy="1203891"/>
          </a:xfrm>
        </p:grpSpPr>
        <p:grpSp>
          <p:nvGrpSpPr>
            <p:cNvPr id="38" name="Group 37"/>
            <p:cNvGrpSpPr/>
            <p:nvPr/>
          </p:nvGrpSpPr>
          <p:grpSpPr>
            <a:xfrm>
              <a:off x="6817625" y="3037114"/>
              <a:ext cx="707572" cy="1203891"/>
              <a:chOff x="761999" y="2719274"/>
              <a:chExt cx="707572" cy="1203891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41" name="Rectangle 40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ounded Rectangle 41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6</a:t>
                  </a:r>
                </a:p>
              </p:txBody>
            </p:sp>
          </p:grpSp>
          <p:sp>
            <p:nvSpPr>
              <p:cNvPr id="40" name="Rectangle 39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Funding</a:t>
                </a:r>
              </a:p>
            </p:txBody>
          </p:sp>
        </p:grpSp>
        <p:pic>
          <p:nvPicPr>
            <p:cNvPr id="44" name="Picture 1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" name="Group 21"/>
          <p:cNvGrpSpPr/>
          <p:nvPr/>
        </p:nvGrpSpPr>
        <p:grpSpPr>
          <a:xfrm>
            <a:off x="3202082" y="4183161"/>
            <a:ext cx="707572" cy="1203891"/>
            <a:chOff x="8963655" y="3354954"/>
            <a:chExt cx="707572" cy="1203891"/>
          </a:xfrm>
        </p:grpSpPr>
        <p:grpSp>
          <p:nvGrpSpPr>
            <p:cNvPr id="45" name="Group 44"/>
            <p:cNvGrpSpPr/>
            <p:nvPr/>
          </p:nvGrpSpPr>
          <p:grpSpPr>
            <a:xfrm>
              <a:off x="8963655" y="3354954"/>
              <a:ext cx="707572" cy="1203891"/>
              <a:chOff x="761999" y="2719274"/>
              <a:chExt cx="707572" cy="1203891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48" name="Rectangle 47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ounded Rectangle 48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10</a:t>
                  </a:r>
                </a:p>
              </p:txBody>
            </p:sp>
          </p:grpSp>
          <p:sp>
            <p:nvSpPr>
              <p:cNvPr id="47" name="Rectangle 46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Timing</a:t>
                </a:r>
              </a:p>
            </p:txBody>
          </p:sp>
        </p:grpSp>
        <p:pic>
          <p:nvPicPr>
            <p:cNvPr id="51" name="Picture 14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076" name="Picture 4" descr="Image resul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49" y="211699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7" name="Group 166"/>
          <p:cNvGrpSpPr/>
          <p:nvPr/>
        </p:nvGrpSpPr>
        <p:grpSpPr>
          <a:xfrm>
            <a:off x="4229745" y="4190405"/>
            <a:ext cx="707572" cy="1203891"/>
            <a:chOff x="747294" y="2234759"/>
            <a:chExt cx="707572" cy="1203891"/>
          </a:xfrm>
        </p:grpSpPr>
        <p:pic>
          <p:nvPicPr>
            <p:cNvPr id="168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69" name="Group 168"/>
            <p:cNvGrpSpPr/>
            <p:nvPr/>
          </p:nvGrpSpPr>
          <p:grpSpPr>
            <a:xfrm>
              <a:off x="747294" y="2234759"/>
              <a:ext cx="707572" cy="1203891"/>
              <a:chOff x="761999" y="2719274"/>
              <a:chExt cx="707572" cy="1203891"/>
            </a:xfrm>
          </p:grpSpPr>
          <p:grpSp>
            <p:nvGrpSpPr>
              <p:cNvPr id="170" name="Group 169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72" name="Rectangle 171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3" name="Rounded Rectangle 172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</p:grpSp>
          <p:sp>
            <p:nvSpPr>
              <p:cNvPr id="171" name="Rectangle 170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Idea</a:t>
                </a:r>
              </a:p>
            </p:txBody>
          </p:sp>
        </p:grpSp>
      </p:grpSp>
      <p:grpSp>
        <p:nvGrpSpPr>
          <p:cNvPr id="174" name="Group 173"/>
          <p:cNvGrpSpPr/>
          <p:nvPr/>
        </p:nvGrpSpPr>
        <p:grpSpPr>
          <a:xfrm>
            <a:off x="4993568" y="4197649"/>
            <a:ext cx="707572" cy="1203891"/>
            <a:chOff x="2893325" y="2719274"/>
            <a:chExt cx="707572" cy="1203891"/>
          </a:xfrm>
        </p:grpSpPr>
        <p:pic>
          <p:nvPicPr>
            <p:cNvPr id="175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76" name="Group 175"/>
            <p:cNvGrpSpPr/>
            <p:nvPr/>
          </p:nvGrpSpPr>
          <p:grpSpPr>
            <a:xfrm>
              <a:off x="2893325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177" name="Group 176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79" name="Rectangle 178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0" name="Rounded Rectangle 179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9</a:t>
                  </a:r>
                </a:p>
              </p:txBody>
            </p:sp>
          </p:grpSp>
          <p:sp>
            <p:nvSpPr>
              <p:cNvPr id="178" name="Rectangle 177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Team</a:t>
                </a:r>
              </a:p>
            </p:txBody>
          </p:sp>
        </p:grpSp>
      </p:grpSp>
      <p:grpSp>
        <p:nvGrpSpPr>
          <p:cNvPr id="181" name="Group 180"/>
          <p:cNvGrpSpPr/>
          <p:nvPr/>
        </p:nvGrpSpPr>
        <p:grpSpPr>
          <a:xfrm>
            <a:off x="5757391" y="4197649"/>
            <a:ext cx="707572" cy="1203891"/>
            <a:chOff x="4317810" y="2719274"/>
            <a:chExt cx="707572" cy="1203891"/>
          </a:xfrm>
        </p:grpSpPr>
        <p:grpSp>
          <p:nvGrpSpPr>
            <p:cNvPr id="182" name="Group 181"/>
            <p:cNvGrpSpPr/>
            <p:nvPr/>
          </p:nvGrpSpPr>
          <p:grpSpPr>
            <a:xfrm>
              <a:off x="4317810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184" name="Group 183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86" name="Rectangle 185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ounded Rectangle 186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</p:grpSp>
          <p:sp>
            <p:nvSpPr>
              <p:cNvPr id="185" name="Rectangle 184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B M</a:t>
                </a:r>
              </a:p>
            </p:txBody>
          </p:sp>
        </p:grpSp>
        <p:pic>
          <p:nvPicPr>
            <p:cNvPr id="183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8" name="Group 187"/>
          <p:cNvGrpSpPr/>
          <p:nvPr/>
        </p:nvGrpSpPr>
        <p:grpSpPr>
          <a:xfrm>
            <a:off x="6521214" y="4197649"/>
            <a:ext cx="707572" cy="1203891"/>
            <a:chOff x="6817625" y="3037114"/>
            <a:chExt cx="707572" cy="1203891"/>
          </a:xfrm>
        </p:grpSpPr>
        <p:grpSp>
          <p:nvGrpSpPr>
            <p:cNvPr id="189" name="Group 188"/>
            <p:cNvGrpSpPr/>
            <p:nvPr/>
          </p:nvGrpSpPr>
          <p:grpSpPr>
            <a:xfrm>
              <a:off x="6817625" y="3037114"/>
              <a:ext cx="707572" cy="1203891"/>
              <a:chOff x="761999" y="2719274"/>
              <a:chExt cx="707572" cy="1203891"/>
            </a:xfrm>
          </p:grpSpPr>
          <p:grpSp>
            <p:nvGrpSpPr>
              <p:cNvPr id="191" name="Group 190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93" name="Rectangle 192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ounded Rectangle 193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</p:grpSp>
          <p:sp>
            <p:nvSpPr>
              <p:cNvPr id="192" name="Rectangle 191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Funding</a:t>
                </a:r>
              </a:p>
            </p:txBody>
          </p:sp>
        </p:grpSp>
        <p:pic>
          <p:nvPicPr>
            <p:cNvPr id="190" name="Picture 1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5" name="Group 194"/>
          <p:cNvGrpSpPr/>
          <p:nvPr/>
        </p:nvGrpSpPr>
        <p:grpSpPr>
          <a:xfrm>
            <a:off x="7285037" y="4190405"/>
            <a:ext cx="707572" cy="1203891"/>
            <a:chOff x="8963655" y="3354954"/>
            <a:chExt cx="707572" cy="1203891"/>
          </a:xfrm>
        </p:grpSpPr>
        <p:grpSp>
          <p:nvGrpSpPr>
            <p:cNvPr id="196" name="Group 195"/>
            <p:cNvGrpSpPr/>
            <p:nvPr/>
          </p:nvGrpSpPr>
          <p:grpSpPr>
            <a:xfrm>
              <a:off x="8963655" y="3354954"/>
              <a:ext cx="707572" cy="1203891"/>
              <a:chOff x="761999" y="2719274"/>
              <a:chExt cx="707572" cy="1203891"/>
            </a:xfrm>
          </p:grpSpPr>
          <p:grpSp>
            <p:nvGrpSpPr>
              <p:cNvPr id="198" name="Group 197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00" name="Rectangle 199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ounded Rectangle 200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9</a:t>
                  </a:r>
                </a:p>
              </p:txBody>
            </p:sp>
          </p:grpSp>
          <p:sp>
            <p:nvSpPr>
              <p:cNvPr id="199" name="Rectangle 198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Timing</a:t>
                </a:r>
              </a:p>
            </p:txBody>
          </p:sp>
        </p:grpSp>
        <p:pic>
          <p:nvPicPr>
            <p:cNvPr id="197" name="Picture 14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3" name="Group 202"/>
          <p:cNvGrpSpPr/>
          <p:nvPr/>
        </p:nvGrpSpPr>
        <p:grpSpPr>
          <a:xfrm>
            <a:off x="8270098" y="4183161"/>
            <a:ext cx="707572" cy="1203891"/>
            <a:chOff x="747294" y="2234759"/>
            <a:chExt cx="707572" cy="1203891"/>
          </a:xfrm>
        </p:grpSpPr>
        <p:pic>
          <p:nvPicPr>
            <p:cNvPr id="204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05" name="Group 204"/>
            <p:cNvGrpSpPr/>
            <p:nvPr/>
          </p:nvGrpSpPr>
          <p:grpSpPr>
            <a:xfrm>
              <a:off x="747294" y="2234759"/>
              <a:ext cx="707572" cy="1203891"/>
              <a:chOff x="761999" y="2719274"/>
              <a:chExt cx="707572" cy="1203891"/>
            </a:xfrm>
          </p:grpSpPr>
          <p:grpSp>
            <p:nvGrpSpPr>
              <p:cNvPr id="206" name="Group 205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08" name="Rectangle 207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ounded Rectangle 208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</p:grpSp>
          <p:sp>
            <p:nvSpPr>
              <p:cNvPr id="207" name="Rectangle 206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Idea</a:t>
                </a:r>
              </a:p>
            </p:txBody>
          </p:sp>
        </p:grpSp>
      </p:grpSp>
      <p:grpSp>
        <p:nvGrpSpPr>
          <p:cNvPr id="210" name="Group 209"/>
          <p:cNvGrpSpPr/>
          <p:nvPr/>
        </p:nvGrpSpPr>
        <p:grpSpPr>
          <a:xfrm>
            <a:off x="9033921" y="4190405"/>
            <a:ext cx="707572" cy="1203891"/>
            <a:chOff x="2893325" y="2719274"/>
            <a:chExt cx="707572" cy="1203891"/>
          </a:xfrm>
        </p:grpSpPr>
        <p:pic>
          <p:nvPicPr>
            <p:cNvPr id="211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12" name="Group 211"/>
            <p:cNvGrpSpPr/>
            <p:nvPr/>
          </p:nvGrpSpPr>
          <p:grpSpPr>
            <a:xfrm>
              <a:off x="2893325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213" name="Group 212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15" name="Rectangle 214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6" name="Rounded Rectangle 215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10</a:t>
                  </a:r>
                </a:p>
              </p:txBody>
            </p:sp>
          </p:grpSp>
          <p:sp>
            <p:nvSpPr>
              <p:cNvPr id="214" name="Rectangle 213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Team</a:t>
                </a:r>
              </a:p>
            </p:txBody>
          </p:sp>
        </p:grpSp>
      </p:grpSp>
      <p:grpSp>
        <p:nvGrpSpPr>
          <p:cNvPr id="217" name="Group 216"/>
          <p:cNvGrpSpPr/>
          <p:nvPr/>
        </p:nvGrpSpPr>
        <p:grpSpPr>
          <a:xfrm>
            <a:off x="9797744" y="4190405"/>
            <a:ext cx="707572" cy="1203891"/>
            <a:chOff x="4317810" y="2719274"/>
            <a:chExt cx="707572" cy="1203891"/>
          </a:xfrm>
        </p:grpSpPr>
        <p:grpSp>
          <p:nvGrpSpPr>
            <p:cNvPr id="218" name="Group 217"/>
            <p:cNvGrpSpPr/>
            <p:nvPr/>
          </p:nvGrpSpPr>
          <p:grpSpPr>
            <a:xfrm>
              <a:off x="4317810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220" name="Group 219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22" name="Rectangle 221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ounded Rectangle 222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7</a:t>
                  </a:r>
                </a:p>
              </p:txBody>
            </p:sp>
          </p:grpSp>
          <p:sp>
            <p:nvSpPr>
              <p:cNvPr id="221" name="Rectangle 220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B M</a:t>
                </a:r>
              </a:p>
            </p:txBody>
          </p:sp>
        </p:grpSp>
        <p:pic>
          <p:nvPicPr>
            <p:cNvPr id="219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4" name="Group 223"/>
          <p:cNvGrpSpPr/>
          <p:nvPr/>
        </p:nvGrpSpPr>
        <p:grpSpPr>
          <a:xfrm>
            <a:off x="10561567" y="4190405"/>
            <a:ext cx="707572" cy="1203891"/>
            <a:chOff x="6817625" y="3037114"/>
            <a:chExt cx="707572" cy="1203891"/>
          </a:xfrm>
        </p:grpSpPr>
        <p:grpSp>
          <p:nvGrpSpPr>
            <p:cNvPr id="225" name="Group 224"/>
            <p:cNvGrpSpPr/>
            <p:nvPr/>
          </p:nvGrpSpPr>
          <p:grpSpPr>
            <a:xfrm>
              <a:off x="6817625" y="3037114"/>
              <a:ext cx="707572" cy="1203891"/>
              <a:chOff x="761999" y="2719274"/>
              <a:chExt cx="707572" cy="1203891"/>
            </a:xfrm>
          </p:grpSpPr>
          <p:grpSp>
            <p:nvGrpSpPr>
              <p:cNvPr id="227" name="Group 226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29" name="Rectangle 228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0" name="Rounded Rectangle 229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7</a:t>
                  </a:r>
                </a:p>
              </p:txBody>
            </p:sp>
          </p:grpSp>
          <p:sp>
            <p:nvSpPr>
              <p:cNvPr id="228" name="Rectangle 227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Funding</a:t>
                </a:r>
              </a:p>
            </p:txBody>
          </p:sp>
        </p:grpSp>
        <p:pic>
          <p:nvPicPr>
            <p:cNvPr id="226" name="Picture 1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1" name="Group 230"/>
          <p:cNvGrpSpPr/>
          <p:nvPr/>
        </p:nvGrpSpPr>
        <p:grpSpPr>
          <a:xfrm>
            <a:off x="11325390" y="4183161"/>
            <a:ext cx="707572" cy="1203891"/>
            <a:chOff x="8963655" y="3354954"/>
            <a:chExt cx="707572" cy="1203891"/>
          </a:xfrm>
        </p:grpSpPr>
        <p:grpSp>
          <p:nvGrpSpPr>
            <p:cNvPr id="232" name="Group 231"/>
            <p:cNvGrpSpPr/>
            <p:nvPr/>
          </p:nvGrpSpPr>
          <p:grpSpPr>
            <a:xfrm>
              <a:off x="8963655" y="3354954"/>
              <a:ext cx="707572" cy="1203891"/>
              <a:chOff x="761999" y="2719274"/>
              <a:chExt cx="707572" cy="1203891"/>
            </a:xfrm>
          </p:grpSpPr>
          <p:grpSp>
            <p:nvGrpSpPr>
              <p:cNvPr id="234" name="Group 233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36" name="Rectangle 235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Rounded Rectangle 236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10</a:t>
                  </a:r>
                </a:p>
              </p:txBody>
            </p:sp>
          </p:grpSp>
          <p:sp>
            <p:nvSpPr>
              <p:cNvPr id="235" name="Rectangle 234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Timing</a:t>
                </a:r>
              </a:p>
            </p:txBody>
          </p:sp>
        </p:grpSp>
        <p:pic>
          <p:nvPicPr>
            <p:cNvPr id="233" name="Picture 14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078" name="Picture 6" descr="Image resul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317" y="2116993"/>
            <a:ext cx="2072763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Image resul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6890" y="2194206"/>
            <a:ext cx="2596221" cy="1756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407025" y="5832641"/>
            <a:ext cx="24256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Succeeded</a:t>
            </a:r>
          </a:p>
        </p:txBody>
      </p:sp>
      <p:pic>
        <p:nvPicPr>
          <p:cNvPr id="7170" name="Picture 2" descr="Smiling Face With Smiling Eyes on Apple iOS 11.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467" y="5865261"/>
            <a:ext cx="655696" cy="702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9" name="TextBox 7178"/>
          <p:cNvSpPr txBox="1"/>
          <p:nvPr/>
        </p:nvSpPr>
        <p:spPr>
          <a:xfrm>
            <a:off x="8816890" y="6340472"/>
            <a:ext cx="3357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[Based on a study by </a:t>
            </a:r>
            <a:r>
              <a:rPr lang="en-US" sz="2000" b="1" dirty="0" err="1"/>
              <a:t>IdeaLab</a:t>
            </a:r>
            <a:r>
              <a:rPr lang="en-US" sz="2000" b="1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60960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Makes Startups Succeed?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46790" y="3678186"/>
            <a:ext cx="707572" cy="1203891"/>
            <a:chOff x="747294" y="2234759"/>
            <a:chExt cx="707572" cy="1203891"/>
          </a:xfrm>
        </p:grpSpPr>
        <p:pic>
          <p:nvPicPr>
            <p:cNvPr id="13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/>
            <p:nvPr/>
          </p:nvGrpSpPr>
          <p:grpSpPr>
            <a:xfrm>
              <a:off x="747294" y="2234759"/>
              <a:ext cx="707572" cy="1203891"/>
              <a:chOff x="761999" y="2719274"/>
              <a:chExt cx="707572" cy="1203891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4" name="Rectangle 3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" name="Rounded Rectangle 5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</p:grpSp>
          <p:sp>
            <p:nvSpPr>
              <p:cNvPr id="8" name="Rectangle 7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Idea</a:t>
                </a:r>
              </a:p>
            </p:txBody>
          </p:sp>
        </p:grpSp>
      </p:grpSp>
      <p:grpSp>
        <p:nvGrpSpPr>
          <p:cNvPr id="14" name="Group 13"/>
          <p:cNvGrpSpPr/>
          <p:nvPr/>
        </p:nvGrpSpPr>
        <p:grpSpPr>
          <a:xfrm>
            <a:off x="910613" y="3685430"/>
            <a:ext cx="707572" cy="1203891"/>
            <a:chOff x="2893325" y="2719274"/>
            <a:chExt cx="707572" cy="1203891"/>
          </a:xfrm>
        </p:grpSpPr>
        <p:pic>
          <p:nvPicPr>
            <p:cNvPr id="21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5" name="Group 24"/>
            <p:cNvGrpSpPr/>
            <p:nvPr/>
          </p:nvGrpSpPr>
          <p:grpSpPr>
            <a:xfrm>
              <a:off x="2893325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8" name="Rectangle 27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Rounded Rectangle 28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</p:grpSp>
          <p:sp>
            <p:nvSpPr>
              <p:cNvPr id="27" name="Rectangle 26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Team</a:t>
                </a:r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1674436" y="3685430"/>
            <a:ext cx="707572" cy="1203891"/>
            <a:chOff x="4317810" y="2719274"/>
            <a:chExt cx="707572" cy="1203891"/>
          </a:xfrm>
        </p:grpSpPr>
        <p:grpSp>
          <p:nvGrpSpPr>
            <p:cNvPr id="31" name="Group 30"/>
            <p:cNvGrpSpPr/>
            <p:nvPr/>
          </p:nvGrpSpPr>
          <p:grpSpPr>
            <a:xfrm>
              <a:off x="4317810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34" name="Rectangle 33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Rounded Rectangle 34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</p:grpSp>
          <p:sp>
            <p:nvSpPr>
              <p:cNvPr id="33" name="Rectangle 32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B M</a:t>
                </a:r>
              </a:p>
            </p:txBody>
          </p:sp>
        </p:grpSp>
        <p:pic>
          <p:nvPicPr>
            <p:cNvPr id="37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2438259" y="3685430"/>
            <a:ext cx="707572" cy="1203891"/>
            <a:chOff x="6817625" y="3037114"/>
            <a:chExt cx="707572" cy="1203891"/>
          </a:xfrm>
        </p:grpSpPr>
        <p:grpSp>
          <p:nvGrpSpPr>
            <p:cNvPr id="38" name="Group 37"/>
            <p:cNvGrpSpPr/>
            <p:nvPr/>
          </p:nvGrpSpPr>
          <p:grpSpPr>
            <a:xfrm>
              <a:off x="6817625" y="3037114"/>
              <a:ext cx="707572" cy="1203891"/>
              <a:chOff x="761999" y="2719274"/>
              <a:chExt cx="707572" cy="1203891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41" name="Rectangle 40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ounded Rectangle 41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6</a:t>
                  </a:r>
                </a:p>
              </p:txBody>
            </p:sp>
          </p:grpSp>
          <p:sp>
            <p:nvSpPr>
              <p:cNvPr id="40" name="Rectangle 39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Funding</a:t>
                </a:r>
              </a:p>
            </p:txBody>
          </p:sp>
        </p:grpSp>
        <p:pic>
          <p:nvPicPr>
            <p:cNvPr id="44" name="Picture 1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" name="Group 21"/>
          <p:cNvGrpSpPr/>
          <p:nvPr/>
        </p:nvGrpSpPr>
        <p:grpSpPr>
          <a:xfrm>
            <a:off x="3202082" y="3678186"/>
            <a:ext cx="707572" cy="1203891"/>
            <a:chOff x="8963655" y="3354954"/>
            <a:chExt cx="707572" cy="1203891"/>
          </a:xfrm>
        </p:grpSpPr>
        <p:grpSp>
          <p:nvGrpSpPr>
            <p:cNvPr id="45" name="Group 44"/>
            <p:cNvGrpSpPr/>
            <p:nvPr/>
          </p:nvGrpSpPr>
          <p:grpSpPr>
            <a:xfrm>
              <a:off x="8963655" y="3354954"/>
              <a:ext cx="707572" cy="1203891"/>
              <a:chOff x="761999" y="2719274"/>
              <a:chExt cx="707572" cy="1203891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48" name="Rectangle 47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ounded Rectangle 48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6</a:t>
                  </a:r>
                </a:p>
              </p:txBody>
            </p:sp>
          </p:grpSp>
          <p:sp>
            <p:nvSpPr>
              <p:cNvPr id="47" name="Rectangle 46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Timing</a:t>
                </a:r>
              </a:p>
            </p:txBody>
          </p:sp>
        </p:grpSp>
        <p:pic>
          <p:nvPicPr>
            <p:cNvPr id="51" name="Picture 14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7" name="Group 166"/>
          <p:cNvGrpSpPr/>
          <p:nvPr/>
        </p:nvGrpSpPr>
        <p:grpSpPr>
          <a:xfrm>
            <a:off x="4229745" y="3685430"/>
            <a:ext cx="707572" cy="1203891"/>
            <a:chOff x="747294" y="2234759"/>
            <a:chExt cx="707572" cy="1203891"/>
          </a:xfrm>
        </p:grpSpPr>
        <p:pic>
          <p:nvPicPr>
            <p:cNvPr id="168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69" name="Group 168"/>
            <p:cNvGrpSpPr/>
            <p:nvPr/>
          </p:nvGrpSpPr>
          <p:grpSpPr>
            <a:xfrm>
              <a:off x="747294" y="2234759"/>
              <a:ext cx="707572" cy="1203891"/>
              <a:chOff x="761999" y="2719274"/>
              <a:chExt cx="707572" cy="1203891"/>
            </a:xfrm>
          </p:grpSpPr>
          <p:grpSp>
            <p:nvGrpSpPr>
              <p:cNvPr id="170" name="Group 169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72" name="Rectangle 171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3" name="Rounded Rectangle 172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</p:grpSp>
          <p:sp>
            <p:nvSpPr>
              <p:cNvPr id="171" name="Rectangle 170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Idea</a:t>
                </a:r>
              </a:p>
            </p:txBody>
          </p:sp>
        </p:grpSp>
      </p:grpSp>
      <p:grpSp>
        <p:nvGrpSpPr>
          <p:cNvPr id="174" name="Group 173"/>
          <p:cNvGrpSpPr/>
          <p:nvPr/>
        </p:nvGrpSpPr>
        <p:grpSpPr>
          <a:xfrm>
            <a:off x="4993568" y="3692674"/>
            <a:ext cx="707572" cy="1203891"/>
            <a:chOff x="2893325" y="2719274"/>
            <a:chExt cx="707572" cy="1203891"/>
          </a:xfrm>
        </p:grpSpPr>
        <p:pic>
          <p:nvPicPr>
            <p:cNvPr id="175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76" name="Group 175"/>
            <p:cNvGrpSpPr/>
            <p:nvPr/>
          </p:nvGrpSpPr>
          <p:grpSpPr>
            <a:xfrm>
              <a:off x="2893325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177" name="Group 176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79" name="Rectangle 178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0" name="Rounded Rectangle 179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</p:grpSp>
          <p:sp>
            <p:nvSpPr>
              <p:cNvPr id="178" name="Rectangle 177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Team</a:t>
                </a:r>
              </a:p>
            </p:txBody>
          </p:sp>
        </p:grpSp>
      </p:grpSp>
      <p:grpSp>
        <p:nvGrpSpPr>
          <p:cNvPr id="181" name="Group 180"/>
          <p:cNvGrpSpPr/>
          <p:nvPr/>
        </p:nvGrpSpPr>
        <p:grpSpPr>
          <a:xfrm>
            <a:off x="5757391" y="3692674"/>
            <a:ext cx="707572" cy="1203891"/>
            <a:chOff x="4317810" y="2719274"/>
            <a:chExt cx="707572" cy="1203891"/>
          </a:xfrm>
        </p:grpSpPr>
        <p:grpSp>
          <p:nvGrpSpPr>
            <p:cNvPr id="182" name="Group 181"/>
            <p:cNvGrpSpPr/>
            <p:nvPr/>
          </p:nvGrpSpPr>
          <p:grpSpPr>
            <a:xfrm>
              <a:off x="4317810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184" name="Group 183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86" name="Rectangle 185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ounded Rectangle 186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6</a:t>
                  </a:r>
                </a:p>
              </p:txBody>
            </p:sp>
          </p:grpSp>
          <p:sp>
            <p:nvSpPr>
              <p:cNvPr id="185" name="Rectangle 184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B M</a:t>
                </a:r>
              </a:p>
            </p:txBody>
          </p:sp>
        </p:grpSp>
        <p:pic>
          <p:nvPicPr>
            <p:cNvPr id="183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8" name="Group 187"/>
          <p:cNvGrpSpPr/>
          <p:nvPr/>
        </p:nvGrpSpPr>
        <p:grpSpPr>
          <a:xfrm>
            <a:off x="6521214" y="3692674"/>
            <a:ext cx="707572" cy="1203891"/>
            <a:chOff x="6817625" y="3037114"/>
            <a:chExt cx="707572" cy="1203891"/>
          </a:xfrm>
        </p:grpSpPr>
        <p:grpSp>
          <p:nvGrpSpPr>
            <p:cNvPr id="189" name="Group 188"/>
            <p:cNvGrpSpPr/>
            <p:nvPr/>
          </p:nvGrpSpPr>
          <p:grpSpPr>
            <a:xfrm>
              <a:off x="6817625" y="3037114"/>
              <a:ext cx="707572" cy="1203891"/>
              <a:chOff x="761999" y="2719274"/>
              <a:chExt cx="707572" cy="1203891"/>
            </a:xfrm>
          </p:grpSpPr>
          <p:grpSp>
            <p:nvGrpSpPr>
              <p:cNvPr id="191" name="Group 190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93" name="Rectangle 192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ounded Rectangle 193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10</a:t>
                  </a:r>
                </a:p>
              </p:txBody>
            </p:sp>
          </p:grpSp>
          <p:sp>
            <p:nvSpPr>
              <p:cNvPr id="192" name="Rectangle 191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Funding</a:t>
                </a:r>
              </a:p>
            </p:txBody>
          </p:sp>
        </p:grpSp>
        <p:pic>
          <p:nvPicPr>
            <p:cNvPr id="190" name="Picture 1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5" name="Group 194"/>
          <p:cNvGrpSpPr/>
          <p:nvPr/>
        </p:nvGrpSpPr>
        <p:grpSpPr>
          <a:xfrm>
            <a:off x="7285037" y="3685430"/>
            <a:ext cx="707572" cy="1203891"/>
            <a:chOff x="8963655" y="3354954"/>
            <a:chExt cx="707572" cy="1203891"/>
          </a:xfrm>
        </p:grpSpPr>
        <p:grpSp>
          <p:nvGrpSpPr>
            <p:cNvPr id="196" name="Group 195"/>
            <p:cNvGrpSpPr/>
            <p:nvPr/>
          </p:nvGrpSpPr>
          <p:grpSpPr>
            <a:xfrm>
              <a:off x="8963655" y="3354954"/>
              <a:ext cx="707572" cy="1203891"/>
              <a:chOff x="761999" y="2719274"/>
              <a:chExt cx="707572" cy="1203891"/>
            </a:xfrm>
          </p:grpSpPr>
          <p:grpSp>
            <p:nvGrpSpPr>
              <p:cNvPr id="198" name="Group 197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00" name="Rectangle 199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ounded Rectangle 200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</p:grpSp>
          <p:sp>
            <p:nvSpPr>
              <p:cNvPr id="199" name="Rectangle 198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Timing</a:t>
                </a:r>
              </a:p>
            </p:txBody>
          </p:sp>
        </p:grpSp>
        <p:pic>
          <p:nvPicPr>
            <p:cNvPr id="197" name="Picture 14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3" name="Group 202"/>
          <p:cNvGrpSpPr/>
          <p:nvPr/>
        </p:nvGrpSpPr>
        <p:grpSpPr>
          <a:xfrm>
            <a:off x="8270098" y="3678186"/>
            <a:ext cx="707572" cy="1203891"/>
            <a:chOff x="747294" y="2234759"/>
            <a:chExt cx="707572" cy="1203891"/>
          </a:xfrm>
        </p:grpSpPr>
        <p:pic>
          <p:nvPicPr>
            <p:cNvPr id="204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05" name="Group 204"/>
            <p:cNvGrpSpPr/>
            <p:nvPr/>
          </p:nvGrpSpPr>
          <p:grpSpPr>
            <a:xfrm>
              <a:off x="747294" y="2234759"/>
              <a:ext cx="707572" cy="1203891"/>
              <a:chOff x="761999" y="2719274"/>
              <a:chExt cx="707572" cy="1203891"/>
            </a:xfrm>
          </p:grpSpPr>
          <p:grpSp>
            <p:nvGrpSpPr>
              <p:cNvPr id="206" name="Group 205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08" name="Rectangle 207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ounded Rectangle 208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</p:grpSp>
          <p:sp>
            <p:nvSpPr>
              <p:cNvPr id="207" name="Rectangle 206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Idea</a:t>
                </a:r>
              </a:p>
            </p:txBody>
          </p:sp>
        </p:grpSp>
      </p:grpSp>
      <p:grpSp>
        <p:nvGrpSpPr>
          <p:cNvPr id="210" name="Group 209"/>
          <p:cNvGrpSpPr/>
          <p:nvPr/>
        </p:nvGrpSpPr>
        <p:grpSpPr>
          <a:xfrm>
            <a:off x="9033921" y="3685430"/>
            <a:ext cx="707572" cy="1203891"/>
            <a:chOff x="2893325" y="2719274"/>
            <a:chExt cx="707572" cy="1203891"/>
          </a:xfrm>
        </p:grpSpPr>
        <p:pic>
          <p:nvPicPr>
            <p:cNvPr id="211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12" name="Group 211"/>
            <p:cNvGrpSpPr/>
            <p:nvPr/>
          </p:nvGrpSpPr>
          <p:grpSpPr>
            <a:xfrm>
              <a:off x="2893325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213" name="Group 212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15" name="Rectangle 214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6" name="Rounded Rectangle 215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</p:grpSp>
          <p:sp>
            <p:nvSpPr>
              <p:cNvPr id="214" name="Rectangle 213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Team</a:t>
                </a:r>
              </a:p>
            </p:txBody>
          </p:sp>
        </p:grpSp>
      </p:grpSp>
      <p:grpSp>
        <p:nvGrpSpPr>
          <p:cNvPr id="217" name="Group 216"/>
          <p:cNvGrpSpPr/>
          <p:nvPr/>
        </p:nvGrpSpPr>
        <p:grpSpPr>
          <a:xfrm>
            <a:off x="9797744" y="3685430"/>
            <a:ext cx="707572" cy="1203891"/>
            <a:chOff x="4317810" y="2719274"/>
            <a:chExt cx="707572" cy="1203891"/>
          </a:xfrm>
        </p:grpSpPr>
        <p:grpSp>
          <p:nvGrpSpPr>
            <p:cNvPr id="218" name="Group 217"/>
            <p:cNvGrpSpPr/>
            <p:nvPr/>
          </p:nvGrpSpPr>
          <p:grpSpPr>
            <a:xfrm>
              <a:off x="4317810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220" name="Group 219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22" name="Rectangle 221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ounded Rectangle 222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6</a:t>
                  </a:r>
                </a:p>
              </p:txBody>
            </p:sp>
          </p:grpSp>
          <p:sp>
            <p:nvSpPr>
              <p:cNvPr id="221" name="Rectangle 220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B M</a:t>
                </a:r>
              </a:p>
            </p:txBody>
          </p:sp>
        </p:grpSp>
        <p:pic>
          <p:nvPicPr>
            <p:cNvPr id="219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4" name="Group 223"/>
          <p:cNvGrpSpPr/>
          <p:nvPr/>
        </p:nvGrpSpPr>
        <p:grpSpPr>
          <a:xfrm>
            <a:off x="10561567" y="3685430"/>
            <a:ext cx="707572" cy="1203891"/>
            <a:chOff x="6817625" y="3037114"/>
            <a:chExt cx="707572" cy="1203891"/>
          </a:xfrm>
        </p:grpSpPr>
        <p:grpSp>
          <p:nvGrpSpPr>
            <p:cNvPr id="225" name="Group 224"/>
            <p:cNvGrpSpPr/>
            <p:nvPr/>
          </p:nvGrpSpPr>
          <p:grpSpPr>
            <a:xfrm>
              <a:off x="6817625" y="3037114"/>
              <a:ext cx="707572" cy="1203891"/>
              <a:chOff x="761999" y="2719274"/>
              <a:chExt cx="707572" cy="1203891"/>
            </a:xfrm>
          </p:grpSpPr>
          <p:grpSp>
            <p:nvGrpSpPr>
              <p:cNvPr id="227" name="Group 226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29" name="Rectangle 228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0" name="Rounded Rectangle 229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10</a:t>
                  </a:r>
                </a:p>
              </p:txBody>
            </p:sp>
          </p:grpSp>
          <p:sp>
            <p:nvSpPr>
              <p:cNvPr id="228" name="Rectangle 227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Funding</a:t>
                </a:r>
              </a:p>
            </p:txBody>
          </p:sp>
        </p:grpSp>
        <p:pic>
          <p:nvPicPr>
            <p:cNvPr id="226" name="Picture 1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1" name="Group 230"/>
          <p:cNvGrpSpPr/>
          <p:nvPr/>
        </p:nvGrpSpPr>
        <p:grpSpPr>
          <a:xfrm>
            <a:off x="11325390" y="3678186"/>
            <a:ext cx="707572" cy="1203891"/>
            <a:chOff x="8963655" y="3354954"/>
            <a:chExt cx="707572" cy="1203891"/>
          </a:xfrm>
        </p:grpSpPr>
        <p:grpSp>
          <p:nvGrpSpPr>
            <p:cNvPr id="232" name="Group 231"/>
            <p:cNvGrpSpPr/>
            <p:nvPr/>
          </p:nvGrpSpPr>
          <p:grpSpPr>
            <a:xfrm>
              <a:off x="8963655" y="3354954"/>
              <a:ext cx="707572" cy="1203891"/>
              <a:chOff x="761999" y="2719274"/>
              <a:chExt cx="707572" cy="1203891"/>
            </a:xfrm>
          </p:grpSpPr>
          <p:grpSp>
            <p:nvGrpSpPr>
              <p:cNvPr id="234" name="Group 233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36" name="Rectangle 235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Rounded Rectangle 236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</p:grpSp>
          <p:sp>
            <p:nvSpPr>
              <p:cNvPr id="235" name="Rectangle 234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Timing</a:t>
                </a:r>
              </a:p>
            </p:txBody>
          </p:sp>
        </p:grpSp>
        <p:pic>
          <p:nvPicPr>
            <p:cNvPr id="233" name="Picture 14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098" name="Picture 2" descr="Image resul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14" y="2063751"/>
            <a:ext cx="3179814" cy="1032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Image resul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0013" y="2007340"/>
            <a:ext cx="1428750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Image result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317" y="2146497"/>
            <a:ext cx="2095500" cy="86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" name="TextBox 111"/>
          <p:cNvSpPr txBox="1"/>
          <p:nvPr/>
        </p:nvSpPr>
        <p:spPr>
          <a:xfrm>
            <a:off x="5154483" y="5478987"/>
            <a:ext cx="14100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Failed</a:t>
            </a:r>
          </a:p>
        </p:txBody>
      </p:sp>
      <p:pic>
        <p:nvPicPr>
          <p:cNvPr id="6148" name="Picture 4" descr="Disappointed Face on Apple iOS 11.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4849" y="5538820"/>
            <a:ext cx="626741" cy="648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" name="TextBox 112"/>
          <p:cNvSpPr txBox="1"/>
          <p:nvPr/>
        </p:nvSpPr>
        <p:spPr>
          <a:xfrm>
            <a:off x="8816890" y="6340472"/>
            <a:ext cx="3357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[Based on a study by </a:t>
            </a:r>
            <a:r>
              <a:rPr lang="en-US" sz="2000" b="1" dirty="0" err="1"/>
              <a:t>IdeaLab</a:t>
            </a:r>
            <a:r>
              <a:rPr lang="en-US" sz="2000" b="1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7884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Makes Startups Succeed?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816890" y="6340472"/>
            <a:ext cx="3357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[Based on a study by </a:t>
            </a:r>
            <a:r>
              <a:rPr lang="en-US" sz="2000" b="1" dirty="0" err="1"/>
              <a:t>IdeaLab</a:t>
            </a:r>
            <a:r>
              <a:rPr lang="en-US" sz="2000" b="1" dirty="0"/>
              <a:t>]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236652" y="1959769"/>
            <a:ext cx="707571" cy="642257"/>
            <a:chOff x="8963656" y="3672794"/>
            <a:chExt cx="707571" cy="642257"/>
          </a:xfrm>
        </p:grpSpPr>
        <p:sp>
          <p:nvSpPr>
            <p:cNvPr id="14" name="Rectangle 13"/>
            <p:cNvSpPr/>
            <p:nvPr/>
          </p:nvSpPr>
          <p:spPr>
            <a:xfrm>
              <a:off x="8963656" y="3672794"/>
              <a:ext cx="707571" cy="6422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4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2236652" y="2895235"/>
            <a:ext cx="707571" cy="642257"/>
            <a:chOff x="2893326" y="3037114"/>
            <a:chExt cx="707571" cy="642257"/>
          </a:xfrm>
        </p:grpSpPr>
        <p:pic>
          <p:nvPicPr>
            <p:cNvPr id="17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/>
            <p:cNvSpPr/>
            <p:nvPr/>
          </p:nvSpPr>
          <p:spPr>
            <a:xfrm>
              <a:off x="2893326" y="3037114"/>
              <a:ext cx="707571" cy="6422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236650" y="3752181"/>
            <a:ext cx="707571" cy="642257"/>
            <a:chOff x="747295" y="2552599"/>
            <a:chExt cx="707571" cy="642257"/>
          </a:xfrm>
        </p:grpSpPr>
        <p:pic>
          <p:nvPicPr>
            <p:cNvPr id="24" name="Picture 2" descr="Related imag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Rectangle 27"/>
            <p:cNvSpPr/>
            <p:nvPr/>
          </p:nvSpPr>
          <p:spPr>
            <a:xfrm>
              <a:off x="747295" y="2552599"/>
              <a:ext cx="707571" cy="6422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236649" y="4687647"/>
            <a:ext cx="707571" cy="642257"/>
            <a:chOff x="4317811" y="3037114"/>
            <a:chExt cx="707571" cy="642257"/>
          </a:xfrm>
        </p:grpSpPr>
        <p:sp>
          <p:nvSpPr>
            <p:cNvPr id="35" name="Rectangle 34"/>
            <p:cNvSpPr/>
            <p:nvPr/>
          </p:nvSpPr>
          <p:spPr>
            <a:xfrm>
              <a:off x="4317811" y="3037114"/>
              <a:ext cx="707571" cy="6422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2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7" name="Group 36"/>
          <p:cNvGrpSpPr/>
          <p:nvPr/>
        </p:nvGrpSpPr>
        <p:grpSpPr>
          <a:xfrm>
            <a:off x="2236647" y="5589134"/>
            <a:ext cx="707571" cy="642257"/>
            <a:chOff x="6817626" y="3354954"/>
            <a:chExt cx="707571" cy="642257"/>
          </a:xfrm>
        </p:grpSpPr>
        <p:sp>
          <p:nvSpPr>
            <p:cNvPr id="42" name="Rectangle 41"/>
            <p:cNvSpPr/>
            <p:nvPr/>
          </p:nvSpPr>
          <p:spPr>
            <a:xfrm>
              <a:off x="6817626" y="3354954"/>
              <a:ext cx="707571" cy="6422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12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47" name="Chart 46"/>
          <p:cNvGraphicFramePr>
            <a:graphicFrameLocks/>
          </p:cNvGraphicFramePr>
          <p:nvPr/>
        </p:nvGraphicFramePr>
        <p:xfrm>
          <a:off x="3008399" y="1690688"/>
          <a:ext cx="5791201" cy="4796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8" name="Rounded Rectangle 47"/>
          <p:cNvSpPr/>
          <p:nvPr/>
        </p:nvSpPr>
        <p:spPr>
          <a:xfrm>
            <a:off x="9468852" y="2321433"/>
            <a:ext cx="1884947" cy="2847844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Factors of success across more than 200 companies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085907" y="1993640"/>
            <a:ext cx="10486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Timing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79367" y="2800864"/>
            <a:ext cx="14308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Team &amp; </a:t>
            </a:r>
          </a:p>
          <a:p>
            <a:pPr algn="ctr"/>
            <a:r>
              <a:rPr lang="en-US" sz="2400" b="1" dirty="0"/>
              <a:t>Execution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125134" y="3842475"/>
            <a:ext cx="739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Idea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14406" y="4607100"/>
            <a:ext cx="13580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Business </a:t>
            </a:r>
          </a:p>
          <a:p>
            <a:pPr algn="ctr"/>
            <a:r>
              <a:rPr lang="en-US" sz="2400" b="1" dirty="0"/>
              <a:t>Model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89747" y="5679429"/>
            <a:ext cx="1207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Funding</a:t>
            </a:r>
          </a:p>
        </p:txBody>
      </p:sp>
    </p:spTree>
    <p:extLst>
      <p:ext uri="{BB962C8B-B14F-4D97-AF65-F5344CB8AC3E}">
        <p14:creationId xmlns:p14="http://schemas.microsoft.com/office/powerpoint/2010/main" val="10021458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Class…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031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7E1FF"/>
                </a:solidFill>
              </a:rPr>
              <a:t>How to identify a problem and validate its potential?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237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Outline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89898465"/>
              </p:ext>
            </p:extLst>
          </p:nvPr>
        </p:nvGraphicFramePr>
        <p:xfrm>
          <a:off x="2895600" y="1752600"/>
          <a:ext cx="6229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25448" y="1982759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838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Hero’s Journey: Basic Ingredients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Identified by the author and philosopher </a:t>
            </a:r>
            <a:r>
              <a:rPr lang="en-US" i="1" dirty="0">
                <a:solidFill>
                  <a:srgbClr val="77E1FF"/>
                </a:solidFill>
              </a:rPr>
              <a:t>Joseph Campbell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Someone has a crazy idea (</a:t>
            </a:r>
            <a:r>
              <a:rPr lang="en-US" i="1" dirty="0"/>
              <a:t>not a hero yet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People doubt her</a:t>
            </a:r>
          </a:p>
          <a:p>
            <a:pPr lvl="1"/>
            <a:r>
              <a:rPr lang="en-US" dirty="0"/>
              <a:t>She leaves the village to pursue her vision </a:t>
            </a:r>
          </a:p>
          <a:p>
            <a:pPr lvl="1"/>
            <a:r>
              <a:rPr lang="en-US" dirty="0"/>
              <a:t>She faces untold obstacles, falls into an abyss, barely escapes death</a:t>
            </a:r>
          </a:p>
          <a:p>
            <a:pPr lvl="1"/>
            <a:r>
              <a:rPr lang="en-US" dirty="0"/>
              <a:t>But, she persists enough and manages to circumvent all the obstacles and challenges </a:t>
            </a:r>
          </a:p>
          <a:p>
            <a:pPr lvl="1"/>
            <a:r>
              <a:rPr lang="en-US" dirty="0"/>
              <a:t>And, eventually continues to a triumphant return (now, </a:t>
            </a:r>
            <a:r>
              <a:rPr lang="en-US" i="1" dirty="0"/>
              <a:t>she is a hero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These are the key elements of many great business stories as well!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519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Behind Every Great Story, a Human!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Great businesses are created by </a:t>
            </a:r>
            <a:r>
              <a:rPr lang="en-US" i="1" dirty="0">
                <a:solidFill>
                  <a:srgbClr val="77E1FF"/>
                </a:solidFill>
              </a:rPr>
              <a:t>people</a:t>
            </a:r>
            <a:r>
              <a:rPr lang="en-US" dirty="0"/>
              <a:t> (like you and me!)</a:t>
            </a:r>
          </a:p>
          <a:p>
            <a:endParaRPr lang="en-US" dirty="0"/>
          </a:p>
          <a:p>
            <a:r>
              <a:rPr lang="en-US" dirty="0"/>
              <a:t>Many of them indicated that they had sleepless nights and midnight terrors (to an extent that it became a pattern among them that you cannot miss)</a:t>
            </a:r>
          </a:p>
          <a:p>
            <a:endParaRPr lang="en-US" dirty="0"/>
          </a:p>
          <a:p>
            <a:r>
              <a:rPr lang="en-US" dirty="0"/>
              <a:t>Most of them, at some point, even felt like imposters </a:t>
            </a:r>
          </a:p>
          <a:p>
            <a:endParaRPr lang="en-US" dirty="0"/>
          </a:p>
          <a:p>
            <a:r>
              <a:rPr lang="en-US" dirty="0"/>
              <a:t>So, they are not natural superheroes</a:t>
            </a:r>
          </a:p>
          <a:p>
            <a:pPr lvl="1"/>
            <a:r>
              <a:rPr lang="en-US" dirty="0"/>
              <a:t>But they possess something unique; what is it?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281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Entrepreneurs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They took the leap</a:t>
            </a:r>
          </a:p>
          <a:p>
            <a:pPr lvl="1"/>
            <a:r>
              <a:rPr lang="en-US" dirty="0"/>
              <a:t>That is basically it!</a:t>
            </a:r>
          </a:p>
          <a:p>
            <a:endParaRPr lang="en-US" dirty="0"/>
          </a:p>
          <a:p>
            <a:r>
              <a:rPr lang="en-US" dirty="0"/>
              <a:t>They are called </a:t>
            </a:r>
            <a:r>
              <a:rPr lang="en-US" i="1" dirty="0">
                <a:solidFill>
                  <a:srgbClr val="77E1FF"/>
                </a:solidFill>
              </a:rPr>
              <a:t>entrepreneurs</a:t>
            </a:r>
            <a:endParaRPr lang="en-US" dirty="0"/>
          </a:p>
          <a:p>
            <a:pPr lvl="1"/>
            <a:r>
              <a:rPr lang="en-US" dirty="0"/>
              <a:t>They are not chosen</a:t>
            </a:r>
          </a:p>
          <a:p>
            <a:pPr lvl="1"/>
            <a:r>
              <a:rPr lang="en-US" dirty="0"/>
              <a:t>They are self-made </a:t>
            </a:r>
          </a:p>
          <a:p>
            <a:pPr lvl="1"/>
            <a:endParaRPr lang="en-US" dirty="0"/>
          </a:p>
          <a:p>
            <a:r>
              <a:rPr lang="en-US" dirty="0"/>
              <a:t>You can be one of them</a:t>
            </a:r>
          </a:p>
          <a:p>
            <a:pPr lvl="1"/>
            <a:r>
              <a:rPr lang="en-US" dirty="0"/>
              <a:t>But why not everyone is one of them?</a:t>
            </a:r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08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Is it Dangerous or Just Scary?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81657"/>
          </a:xfrm>
        </p:spPr>
        <p:txBody>
          <a:bodyPr>
            <a:normAutofit/>
          </a:bodyPr>
          <a:lstStyle/>
          <a:p>
            <a:r>
              <a:rPr lang="en-US" dirty="0"/>
              <a:t>We are not good at differentiating between things that terrify us (i.e., </a:t>
            </a:r>
            <a:r>
              <a:rPr lang="en-US" i="1" dirty="0">
                <a:solidFill>
                  <a:srgbClr val="77E1FF"/>
                </a:solidFill>
              </a:rPr>
              <a:t>fear</a:t>
            </a:r>
            <a:r>
              <a:rPr lang="en-US" dirty="0"/>
              <a:t>) and things that present real hazards (i.e., </a:t>
            </a:r>
            <a:r>
              <a:rPr lang="en-US" i="1" dirty="0">
                <a:solidFill>
                  <a:srgbClr val="EF7273"/>
                </a:solidFill>
              </a:rPr>
              <a:t>danger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We’re scared of flying, but have no problem of zipping down the highway in our cars at 130 Km/</a:t>
            </a:r>
            <a:r>
              <a:rPr lang="en-US" dirty="0" err="1"/>
              <a:t>Hr</a:t>
            </a:r>
            <a:r>
              <a:rPr lang="en-US" dirty="0"/>
              <a:t>, even though we’re </a:t>
            </a:r>
            <a:r>
              <a:rPr lang="en-US" b="1" i="1" dirty="0"/>
              <a:t>86 times</a:t>
            </a:r>
            <a:r>
              <a:rPr lang="en-US" b="1" dirty="0"/>
              <a:t> </a:t>
            </a:r>
            <a:r>
              <a:rPr lang="en-US" dirty="0"/>
              <a:t>more likely to die in a car accident than a plane crash</a:t>
            </a:r>
          </a:p>
          <a:p>
            <a:pPr lvl="1"/>
            <a:endParaRPr lang="en-US" dirty="0"/>
          </a:p>
          <a:p>
            <a:r>
              <a:rPr lang="en-US" dirty="0"/>
              <a:t>Why is this?</a:t>
            </a:r>
          </a:p>
          <a:p>
            <a:pPr lvl="1"/>
            <a:r>
              <a:rPr lang="en-US" dirty="0"/>
              <a:t>Brilliant writer-scholar </a:t>
            </a:r>
            <a:r>
              <a:rPr lang="en-US" i="1" dirty="0">
                <a:solidFill>
                  <a:srgbClr val="77E1FF"/>
                </a:solidFill>
              </a:rPr>
              <a:t>James Fallows </a:t>
            </a:r>
            <a:r>
              <a:rPr lang="en-US" dirty="0"/>
              <a:t>wrote in a 2014 article for </a:t>
            </a:r>
            <a:r>
              <a:rPr lang="en-US" i="1" dirty="0"/>
              <a:t>The Atlantic</a:t>
            </a:r>
            <a:r>
              <a:rPr lang="en-US" dirty="0"/>
              <a:t>: “We’re more relaxed around things we’re more acquainted with”</a:t>
            </a:r>
          </a:p>
          <a:p>
            <a:pPr lvl="1"/>
            <a:endParaRPr lang="en-US" dirty="0"/>
          </a:p>
          <a:p>
            <a:r>
              <a:rPr lang="en-US" dirty="0"/>
              <a:t>Entrepreneurship is NOT dangerous; it is just scary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629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Entrepreneurship is Not Dangerous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58856" cy="4481657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rgbClr val="77E1FF"/>
                </a:solidFill>
              </a:rPr>
              <a:t>Reid Hoffman </a:t>
            </a:r>
            <a:r>
              <a:rPr lang="en-US" dirty="0"/>
              <a:t>(PayPal alumnus and LinkedIn founder) said:</a:t>
            </a:r>
          </a:p>
          <a:p>
            <a:pPr lvl="1"/>
            <a:r>
              <a:rPr lang="en-US" dirty="0"/>
              <a:t>“Starting a company is like throwing yourself of the cliff and assembling an airplane on the way down”</a:t>
            </a:r>
          </a:p>
          <a:p>
            <a:pPr lvl="1"/>
            <a:endParaRPr lang="en-US" dirty="0"/>
          </a:p>
          <a:p>
            <a:r>
              <a:rPr lang="en-US" dirty="0"/>
              <a:t>When you measure the jump and carefully pack, check, and triple-check a parachute, it will not be dangerous (</a:t>
            </a:r>
            <a:r>
              <a:rPr lang="en-US" i="1" dirty="0"/>
              <a:t>but still scary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This course will teach you how to measure the jump, pack &amp; carefully check a parachute, and assemble an airplane on the way down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559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Entrepreneurship </a:t>
            </a:r>
            <a:r>
              <a:rPr lang="en-US" b="1" dirty="0"/>
              <a:t>Paradigm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A System of </a:t>
            </a:r>
            <a:r>
              <a:rPr lang="en-US" b="1" dirty="0"/>
              <a:t>Functions</a:t>
            </a:r>
            <a:r>
              <a:rPr lang="en-US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C9F562-657D-B6D7-8D62-E53327E5D680}"/>
              </a:ext>
            </a:extLst>
          </p:cNvPr>
          <p:cNvSpPr/>
          <p:nvPr/>
        </p:nvSpPr>
        <p:spPr>
          <a:xfrm>
            <a:off x="904012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a Problem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A995E8-DF47-AF48-E071-3DE66B48E3E1}"/>
              </a:ext>
            </a:extLst>
          </p:cNvPr>
          <p:cNvSpPr/>
          <p:nvPr/>
        </p:nvSpPr>
        <p:spPr>
          <a:xfrm>
            <a:off x="3089566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&amp; Research a Market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8B58ED-7226-A333-9ACE-1D170090CA54}"/>
              </a:ext>
            </a:extLst>
          </p:cNvPr>
          <p:cNvSpPr/>
          <p:nvPr/>
        </p:nvSpPr>
        <p:spPr>
          <a:xfrm>
            <a:off x="5275120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Found or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Co-found a Company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B86A95-C4F3-50AA-D558-4DE7AEAD71D0}"/>
              </a:ext>
            </a:extLst>
          </p:cNvPr>
          <p:cNvSpPr/>
          <p:nvPr/>
        </p:nvSpPr>
        <p:spPr>
          <a:xfrm>
            <a:off x="7460674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Prototype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568CE5-CCD5-BE32-0D42-E9A2808853B2}"/>
              </a:ext>
            </a:extLst>
          </p:cNvPr>
          <p:cNvSpPr/>
          <p:nvPr/>
        </p:nvSpPr>
        <p:spPr>
          <a:xfrm>
            <a:off x="917867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Bootstrap and/or Raise Angle Fund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88BF58-DCC6-9887-86C1-31299539AC35}"/>
              </a:ext>
            </a:extLst>
          </p:cNvPr>
          <p:cNvSpPr/>
          <p:nvPr/>
        </p:nvSpPr>
        <p:spPr>
          <a:xfrm>
            <a:off x="3089565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Culture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12B3AC-F110-2E3F-6C3E-B4A23A5FB774}"/>
              </a:ext>
            </a:extLst>
          </p:cNvPr>
          <p:cNvSpPr/>
          <p:nvPr/>
        </p:nvSpPr>
        <p:spPr>
          <a:xfrm>
            <a:off x="5275119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an MVP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6A21F4-3C37-5452-4C8C-24C75CD98B9B}"/>
              </a:ext>
            </a:extLst>
          </p:cNvPr>
          <p:cNvSpPr/>
          <p:nvPr/>
        </p:nvSpPr>
        <p:spPr>
          <a:xfrm>
            <a:off x="7460674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Market &amp; Operate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0294A0-9975-721A-7E41-FC32DF8D0DAD}"/>
              </a:ext>
            </a:extLst>
          </p:cNvPr>
          <p:cNvSpPr/>
          <p:nvPr/>
        </p:nvSpPr>
        <p:spPr>
          <a:xfrm>
            <a:off x="9646227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Raise Professional Money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4CE388-A58E-8859-6068-4B8404DFA7E1}"/>
              </a:ext>
            </a:extLst>
          </p:cNvPr>
          <p:cNvSpPr/>
          <p:nvPr/>
        </p:nvSpPr>
        <p:spPr>
          <a:xfrm>
            <a:off x="917867" y="5592252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Scale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D4D7B4-4025-6E67-9411-84CB04F6C9D7}"/>
              </a:ext>
            </a:extLst>
          </p:cNvPr>
          <p:cNvSpPr/>
          <p:nvPr/>
        </p:nvSpPr>
        <p:spPr>
          <a:xfrm>
            <a:off x="9646228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Business Model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CE5B43-AF31-8321-F0C9-792851C80B22}"/>
              </a:ext>
            </a:extLst>
          </p:cNvPr>
          <p:cNvSpPr/>
          <p:nvPr/>
        </p:nvSpPr>
        <p:spPr>
          <a:xfrm>
            <a:off x="3089564" y="5592252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Exit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1F3873E-0F0C-C2B9-75F2-A8F6CF2F8E0F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2545775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26191E-530A-75D2-A6E3-D009B434FB0A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4731329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6810E28-33F3-2104-2A33-971F02843CD4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6916883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1F3BAD8-6975-2AB5-4421-BE2AEE27D918}"/>
              </a:ext>
            </a:extLst>
          </p:cNvPr>
          <p:cNvCxnSpPr>
            <a:cxnSpLocks/>
            <a:stCxn id="9" idx="3"/>
            <a:endCxn id="16" idx="1"/>
          </p:cNvCxnSpPr>
          <p:nvPr/>
        </p:nvCxnSpPr>
        <p:spPr>
          <a:xfrm>
            <a:off x="9102437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C6D4B27-EA95-D932-42D3-873E2C94CA74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10467110" y="2568502"/>
            <a:ext cx="0" cy="5279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1DDB737-8B78-A263-3501-DBF9A4F8F7FC}"/>
              </a:ext>
            </a:extLst>
          </p:cNvPr>
          <p:cNvCxnSpPr>
            <a:cxnSpLocks/>
          </p:cNvCxnSpPr>
          <p:nvPr/>
        </p:nvCxnSpPr>
        <p:spPr>
          <a:xfrm flipH="1">
            <a:off x="1738748" y="3096490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37E833E-BD6B-8DFA-874C-F730DC074FB0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1738749" y="3084369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2688A41-76D2-7BC5-9B5B-105B3DD40567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>
            <a:off x="2559630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344EEA6-9615-A2E1-9E20-3475E35A0D6B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4731328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5BDB882-E8F3-2E0E-B27E-3AAA4EB411BF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6916882" y="4071718"/>
            <a:ext cx="54379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F45B8DA-13CB-6050-7B2A-9264B3E9C2C6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>
            <a:off x="9102437" y="4071718"/>
            <a:ext cx="54379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D543810-DED7-74A0-4216-48522BA5DC49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10467109" y="4502941"/>
            <a:ext cx="1" cy="5331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BAEDB7B-9B98-A4A3-001E-0094F994A08A}"/>
              </a:ext>
            </a:extLst>
          </p:cNvPr>
          <p:cNvCxnSpPr>
            <a:cxnSpLocks/>
          </p:cNvCxnSpPr>
          <p:nvPr/>
        </p:nvCxnSpPr>
        <p:spPr>
          <a:xfrm flipH="1">
            <a:off x="1738748" y="5036126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3A772AF-15E7-9C8B-2EAB-6EAEB50A2817}"/>
              </a:ext>
            </a:extLst>
          </p:cNvPr>
          <p:cNvCxnSpPr>
            <a:cxnSpLocks/>
          </p:cNvCxnSpPr>
          <p:nvPr/>
        </p:nvCxnSpPr>
        <p:spPr>
          <a:xfrm>
            <a:off x="1738749" y="5024005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A8DDC8F-146A-2768-942F-3A5316DBC9DA}"/>
              </a:ext>
            </a:extLst>
          </p:cNvPr>
          <p:cNvCxnSpPr>
            <a:cxnSpLocks/>
          </p:cNvCxnSpPr>
          <p:nvPr/>
        </p:nvCxnSpPr>
        <p:spPr>
          <a:xfrm>
            <a:off x="2559630" y="6008103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452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3454</TotalTime>
  <Words>1378</Words>
  <Application>Microsoft Macintosh PowerPoint</Application>
  <PresentationFormat>Widescreen</PresentationFormat>
  <Paragraphs>317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Liberation Serif</vt:lpstr>
      <vt:lpstr>Wingdings</vt:lpstr>
      <vt:lpstr>Office Theme</vt:lpstr>
      <vt:lpstr>Entrepreneurship for Computer Science CS 15-390</vt:lpstr>
      <vt:lpstr>Today…</vt:lpstr>
      <vt:lpstr>Outline</vt:lpstr>
      <vt:lpstr>Hero’s Journey: Basic Ingredients</vt:lpstr>
      <vt:lpstr>Behind Every Great Story, a Human!</vt:lpstr>
      <vt:lpstr>Entrepreneurs </vt:lpstr>
      <vt:lpstr>Is it Dangerous or Just Scary?</vt:lpstr>
      <vt:lpstr>Entrepreneurship is Not Dangerous</vt:lpstr>
      <vt:lpstr>Entrepreneurship Paradigm:  A System of Functions </vt:lpstr>
      <vt:lpstr>Entrepreneurship Principles</vt:lpstr>
      <vt:lpstr>Outline</vt:lpstr>
      <vt:lpstr>Course Objectives</vt:lpstr>
      <vt:lpstr>Entrepreneurship Paradigm:  A System of Functions </vt:lpstr>
      <vt:lpstr>Lectures</vt:lpstr>
      <vt:lpstr>Project</vt:lpstr>
      <vt:lpstr>Learning Outcomes</vt:lpstr>
      <vt:lpstr>Course Structure </vt:lpstr>
      <vt:lpstr>Assessment Methods</vt:lpstr>
      <vt:lpstr>Outline</vt:lpstr>
      <vt:lpstr>The Startup Realty</vt:lpstr>
      <vt:lpstr>What Makes Startups Succeed?</vt:lpstr>
      <vt:lpstr>What Makes Startups Succeed?</vt:lpstr>
      <vt:lpstr>What Makes Startups Succeed?</vt:lpstr>
      <vt:lpstr>Next Class…</vt:lpstr>
    </vt:vector>
  </TitlesOfParts>
  <Company>@domainou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Mohammad Hammoud</cp:lastModifiedBy>
  <cp:revision>202</cp:revision>
  <dcterms:created xsi:type="dcterms:W3CDTF">2017-11-06T08:45:10Z</dcterms:created>
  <dcterms:modified xsi:type="dcterms:W3CDTF">2023-08-21T08:19:59Z</dcterms:modified>
</cp:coreProperties>
</file>