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55" r:id="rId1"/>
  </p:sldMasterIdLst>
  <p:notesMasterIdLst>
    <p:notesMasterId r:id="rId21"/>
  </p:notesMasterIdLst>
  <p:handoutMasterIdLst>
    <p:handoutMasterId r:id="rId22"/>
  </p:handoutMasterIdLst>
  <p:sldIdLst>
    <p:sldId id="256" r:id="rId2"/>
    <p:sldId id="365" r:id="rId3"/>
    <p:sldId id="399" r:id="rId4"/>
    <p:sldId id="400" r:id="rId5"/>
    <p:sldId id="387" r:id="rId6"/>
    <p:sldId id="385" r:id="rId7"/>
    <p:sldId id="388" r:id="rId8"/>
    <p:sldId id="384" r:id="rId9"/>
    <p:sldId id="376" r:id="rId10"/>
    <p:sldId id="383" r:id="rId11"/>
    <p:sldId id="377" r:id="rId12"/>
    <p:sldId id="382" r:id="rId13"/>
    <p:sldId id="378" r:id="rId14"/>
    <p:sldId id="386" r:id="rId15"/>
    <p:sldId id="379" r:id="rId16"/>
    <p:sldId id="395" r:id="rId17"/>
    <p:sldId id="389" r:id="rId18"/>
    <p:sldId id="398" r:id="rId19"/>
    <p:sldId id="401" r:id="rId20"/>
  </p:sldIdLst>
  <p:sldSz cx="9144000" cy="6858000" type="screen4x3"/>
  <p:notesSz cx="699135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2015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itchFamily="18" charset="0"/>
              </a:defRPr>
            </a:lvl1pPr>
          </a:lstStyle>
          <a:p>
            <a:fld id="{2839AEC2-261F-48FF-8474-4744AAE65C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76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76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2015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itchFamily="18" charset="0"/>
              </a:defRPr>
            </a:lvl1pPr>
          </a:lstStyle>
          <a:p>
            <a:fld id="{7F8972C0-8CA8-468E-8C78-8F37F25BF3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87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68C8D5-0640-4428-A212-46BD110E2C9C}" type="slidenum">
              <a:rPr lang="en-US"/>
              <a:pPr/>
              <a:t>1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972C0-8CA8-468E-8C78-8F37F25BF39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9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1058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30105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7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1080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1081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1082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1083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1084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EADEC60-4F53-4E8A-8A70-99A70B5BF5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B22A19-3A47-411D-A717-998D82FDED8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AE5AC1-6D74-4BCF-82DA-FF64C1397F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86650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6E11F7-A186-4A14-8BD6-98125489F79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B4E247-0425-4ED2-BFEC-7AE3BDB5DF0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C9E1F9-A028-4C94-A183-E59D90705F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205E0D-9988-4195-B581-4CC3CB0847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57BF9-CF54-4256-A9BD-ECEC3ABB0EB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0F7639-E6AA-44EC-8E87-4857972CEC6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1C707E-FA79-4587-8B7B-0F65FF2402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F1919B-2C32-4AB2-A670-7385A91C90B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03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30003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3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3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3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3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5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5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5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5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5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5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0056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005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005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005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E773A311-AF26-4209-A1E2-88362AE1D6C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0060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r@cm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file:///C:\Users\RR\Desktop\Origins%20of%20Computing\Pre%201900%20Jan%2014\slide%20rule.mp4" TargetMode="External"/><Relationship Id="rId1" Type="http://schemas.microsoft.com/office/2007/relationships/media" Target="file:///C:\Users\RR\Desktop\Origins%20of%20Computing\Pre%201900%20Jan%2014\slide%20rule.mp4" TargetMode="Externa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file:///C:\Users\RR\Desktop\Origins%20of%20Computing\Pre%201900%20Jan%2014\Pascaline%20Version%202.mp4" TargetMode="External"/><Relationship Id="rId1" Type="http://schemas.microsoft.com/office/2007/relationships/media" Target="file:///C:\Users\RR\Desktop\Origins%20of%20Computing\Pre%201900%20Jan%2014\Pascaline%20Version%202.mp4" TargetMode="Externa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file:///C:\Users\RR\Desktop\Origins%20of%20Computing\Pre%201900%20Jan%2014\Pin%20Wheel%20Calc%20V1.mp4" TargetMode="External"/><Relationship Id="rId1" Type="http://schemas.microsoft.com/office/2007/relationships/media" Target="file:///C:\Users\RR\Desktop\Origins%20of%20Computing\Pre%201900%20Jan%2014\Pin%20Wheel%20Calc%20V1.mp4" TargetMode="Externa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file:///C:\Users\RR\Desktop\Origins%20of%20Computing\Pre%201900%20Jan%2014\Charles%20Babbege's%20analytical%20engine%20V2.mp4" TargetMode="External"/><Relationship Id="rId1" Type="http://schemas.microsoft.com/office/2007/relationships/media" Target="file:///C:\Users\RR\Desktop\Origins%20of%20Computing\Pre%201900%20Jan%2014\Charles%20Babbege's%20analytical%20engine%20V2.mp4" TargetMode="Externa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//upload.wikimedia.org/wikipedia/commons/a/af/Abacus_6.png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file:///C:\Users\RR\Desktop\Origins%20of%20Computing\Pre%201900%20Jan%2014\The%20Abacus%20-%20How%20to%20Use%20This%20Ancient%20Wonder.mp4" TargetMode="External"/><Relationship Id="rId1" Type="http://schemas.microsoft.com/office/2007/relationships/media" Target="file:///C:\Users\RR\Desktop\Origins%20of%20Computing\Pre%201900%20Jan%2014\The%20Abacus%20-%20How%20to%20Use%20This%20Ancient%20Wonder.mp4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914400"/>
            <a:ext cx="8991600" cy="152400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4000" dirty="0"/>
              <a:t>Origins of </a:t>
            </a:r>
            <a:r>
              <a:rPr lang="en-US" sz="4000" dirty="0" smtClean="0"/>
              <a:t>Computing – Pre 1900</a:t>
            </a:r>
            <a:endParaRPr lang="en-US" sz="4000" dirty="0">
              <a:latin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200400"/>
            <a:ext cx="7620000" cy="15240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000" i="1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i="1" dirty="0" smtClean="0">
                <a:latin typeface="Arial" charset="0"/>
              </a:rPr>
              <a:t>Raj </a:t>
            </a:r>
            <a:r>
              <a:rPr lang="en-US" sz="2000" i="1" dirty="0">
                <a:latin typeface="Arial" charset="0"/>
              </a:rPr>
              <a:t>Reddy</a:t>
            </a:r>
          </a:p>
          <a:p>
            <a:pPr>
              <a:lnSpc>
                <a:spcPct val="80000"/>
              </a:lnSpc>
            </a:pPr>
            <a:r>
              <a:rPr lang="en-US" sz="2000" i="1" dirty="0">
                <a:latin typeface="Arial" charset="0"/>
              </a:rPr>
              <a:t>Carnegie Mellon University</a:t>
            </a:r>
          </a:p>
          <a:p>
            <a:pPr>
              <a:lnSpc>
                <a:spcPct val="80000"/>
              </a:lnSpc>
            </a:pPr>
            <a:r>
              <a:rPr lang="en-US" sz="1400" b="1" i="1" dirty="0" smtClean="0">
                <a:latin typeface="Arial" charset="0"/>
              </a:rPr>
              <a:t>Jan 14, 2013</a:t>
            </a:r>
            <a:endParaRPr lang="en-US" sz="1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dirty="0" smtClean="0">
                <a:latin typeface="Arial" charset="0"/>
                <a:hlinkClick r:id="rId3"/>
              </a:rPr>
              <a:t>rr@cmu.edu</a:t>
            </a:r>
            <a:endParaRPr lang="en-US" sz="16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83140"/>
            <a:ext cx="9144000" cy="907460"/>
          </a:xfrm>
        </p:spPr>
        <p:txBody>
          <a:bodyPr>
            <a:noAutofit/>
          </a:bodyPr>
          <a:lstStyle/>
          <a:p>
            <a:r>
              <a:rPr lang="en-US" sz="4000" dirty="0" smtClean="0"/>
              <a:t>Video of </a:t>
            </a:r>
            <a:r>
              <a:rPr lang="en-US" sz="4000" dirty="0"/>
              <a:t>Calculating using </a:t>
            </a:r>
            <a:r>
              <a:rPr lang="en-US" sz="4000" dirty="0" smtClean="0"/>
              <a:t>a Slide </a:t>
            </a:r>
            <a:r>
              <a:rPr lang="en-US" sz="4000" dirty="0"/>
              <a:t>Rule</a:t>
            </a:r>
          </a:p>
        </p:txBody>
      </p:sp>
      <p:pic>
        <p:nvPicPr>
          <p:cNvPr id="2" name="slide rule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" y="1137062"/>
            <a:ext cx="7467600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8630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28800" y="128620"/>
            <a:ext cx="5715000" cy="1212260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 smtClean="0"/>
              <a:t>Blaise</a:t>
            </a:r>
            <a:r>
              <a:rPr lang="en-US" sz="3600" dirty="0" smtClean="0"/>
              <a:t> Pascal (1623-1662)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628785"/>
            <a:ext cx="87630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Known for</a:t>
            </a:r>
          </a:p>
          <a:p>
            <a:r>
              <a:rPr lang="en-US" dirty="0" smtClean="0"/>
              <a:t>Co-Founder of Probability Theory</a:t>
            </a:r>
          </a:p>
          <a:p>
            <a:r>
              <a:rPr lang="en-US" dirty="0" smtClean="0"/>
              <a:t>Pascal’s Triangle for Binomial Coefficients</a:t>
            </a:r>
          </a:p>
          <a:p>
            <a:r>
              <a:rPr lang="en-US" dirty="0" err="1" smtClean="0"/>
              <a:t>Pascaline</a:t>
            </a:r>
            <a:r>
              <a:rPr lang="en-US" dirty="0" smtClean="0"/>
              <a:t> Mechanical Calculator </a:t>
            </a:r>
          </a:p>
          <a:p>
            <a:r>
              <a:rPr lang="en-US" dirty="0" smtClean="0"/>
              <a:t>Pascal Programming Language</a:t>
            </a:r>
          </a:p>
          <a:p>
            <a:pPr marL="0" indent="0">
              <a:buNone/>
            </a:pPr>
            <a:r>
              <a:rPr lang="en-US" dirty="0" smtClean="0"/>
              <a:t>     named after him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</p:txBody>
      </p:sp>
      <p:pic>
        <p:nvPicPr>
          <p:cNvPr id="1026" name="Picture 2" descr="http://upload.wikimedia.org/wikipedia/commons/7/79/Blaise_pasc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809999"/>
            <a:ext cx="2743200" cy="298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6382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0598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Pascal’s Mechanical Calculator</a:t>
            </a:r>
            <a:br>
              <a:rPr lang="en-US" sz="4000" dirty="0" smtClean="0"/>
            </a:br>
            <a:r>
              <a:rPr lang="en-US" sz="4000" dirty="0" smtClean="0"/>
              <a:t>for Addition and Subtraction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54280" y="990600"/>
            <a:ext cx="8789719" cy="5867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</p:txBody>
      </p:sp>
      <p:pic>
        <p:nvPicPr>
          <p:cNvPr id="2" name="Pascaline Version 2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04825" y="1447800"/>
            <a:ext cx="813435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2094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83140"/>
            <a:ext cx="8839200" cy="1212260"/>
          </a:xfrm>
        </p:spPr>
        <p:txBody>
          <a:bodyPr>
            <a:noAutofit/>
          </a:bodyPr>
          <a:lstStyle/>
          <a:p>
            <a:r>
              <a:rPr lang="en-US" sz="4000" dirty="0"/>
              <a:t>Gottfried </a:t>
            </a:r>
            <a:r>
              <a:rPr lang="en-US" sz="4000" dirty="0" smtClean="0"/>
              <a:t>Wilhelm Leibniz (1646-1714)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447800"/>
            <a:ext cx="87630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Known for </a:t>
            </a:r>
            <a:endParaRPr lang="en-US" dirty="0"/>
          </a:p>
          <a:p>
            <a:r>
              <a:rPr lang="en-US" dirty="0" smtClean="0"/>
              <a:t>Co-Inventor of Calculus with Newton</a:t>
            </a:r>
          </a:p>
          <a:p>
            <a:r>
              <a:rPr lang="en-US" dirty="0" smtClean="0"/>
              <a:t>Leibniz Pinwheel Calculator</a:t>
            </a:r>
          </a:p>
          <a:p>
            <a:pPr lvl="0">
              <a:buClr>
                <a:srgbClr val="EBF25A"/>
              </a:buClr>
            </a:pPr>
            <a:r>
              <a:rPr lang="en-US" dirty="0" smtClean="0"/>
              <a:t>Binary Number Systems </a:t>
            </a:r>
            <a:r>
              <a:rPr lang="en-US" sz="2000" i="1" dirty="0">
                <a:solidFill>
                  <a:srgbClr val="FFFFFF"/>
                </a:solidFill>
              </a:rPr>
              <a:t>(Explication de </a:t>
            </a:r>
            <a:r>
              <a:rPr lang="en-US" sz="2000" i="1" dirty="0" err="1">
                <a:solidFill>
                  <a:srgbClr val="FFFFFF"/>
                </a:solidFill>
              </a:rPr>
              <a:t>l'Arithmétique</a:t>
            </a:r>
            <a:r>
              <a:rPr lang="en-US" sz="2000" i="1" dirty="0">
                <a:solidFill>
                  <a:srgbClr val="FFFFFF"/>
                </a:solidFill>
              </a:rPr>
              <a:t> </a:t>
            </a:r>
            <a:r>
              <a:rPr lang="en-US" sz="2000" i="1" dirty="0" err="1">
                <a:solidFill>
                  <a:srgbClr val="FFFFFF"/>
                </a:solidFill>
              </a:rPr>
              <a:t>Binaire</a:t>
            </a:r>
            <a:r>
              <a:rPr lang="en-US" sz="2000" baseline="30000" dirty="0">
                <a:solidFill>
                  <a:srgbClr val="FFFFFF"/>
                </a:solidFill>
              </a:rPr>
              <a:t> </a:t>
            </a:r>
            <a:r>
              <a:rPr lang="en-US" sz="2000" dirty="0">
                <a:solidFill>
                  <a:srgbClr val="FFFFFF"/>
                </a:solidFill>
              </a:rPr>
              <a:t>-1703)</a:t>
            </a:r>
          </a:p>
          <a:p>
            <a:r>
              <a:rPr lang="en-US" dirty="0" smtClean="0"/>
              <a:t>Calculus Ratiocinator: Algebra of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Logic as a Calculus of Human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Reasoning</a:t>
            </a:r>
          </a:p>
          <a:p>
            <a:r>
              <a:rPr lang="en-US" dirty="0" smtClean="0"/>
              <a:t> Formal Logic: Forerunner of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Symbolic Logic</a:t>
            </a:r>
            <a:endParaRPr lang="en-US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</p:txBody>
      </p:sp>
      <p:pic>
        <p:nvPicPr>
          <p:cNvPr id="1026" name="Picture 2" descr="http://upload.wikimedia.org/wikipedia/commons/6/6a/Gottfried_Wilhelm_von_Leibni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713" y="4114800"/>
            <a:ext cx="2455609" cy="310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6382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0" y="83140"/>
            <a:ext cx="7620000" cy="1212260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 smtClean="0"/>
              <a:t>Liebniz’s</a:t>
            </a:r>
            <a:r>
              <a:rPr lang="en-US" sz="4000" dirty="0" smtClean="0"/>
              <a:t> Multiplying Calculator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447800"/>
            <a:ext cx="8763000" cy="5257799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</p:txBody>
      </p:sp>
      <p:pic>
        <p:nvPicPr>
          <p:cNvPr id="2" name="Pin Wheel Calc V1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04825" y="1447800"/>
            <a:ext cx="813435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7789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305800" cy="8312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George Boole (1815-64)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990600"/>
            <a:ext cx="8763000" cy="571499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 smtClean="0"/>
              <a:t>Algebra of Numbers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400" dirty="0" smtClean="0"/>
              <a:t>Semantics of Addition, Subtraction, and Multiplication of Numbers are well understood</a:t>
            </a:r>
            <a:endParaRPr lang="en-US" sz="24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 smtClean="0"/>
              <a:t>Algebra of Sets and Propositions (Boolean Algebra)</a:t>
            </a:r>
          </a:p>
          <a:p>
            <a:pPr marL="742950" lvl="2" indent="-342900">
              <a:lnSpc>
                <a:spcPct val="100000"/>
              </a:lnSpc>
              <a:spcBef>
                <a:spcPts val="600"/>
              </a:spcBef>
              <a:buClr>
                <a:schemeClr val="hlink"/>
              </a:buClr>
            </a:pPr>
            <a:r>
              <a:rPr lang="en-US" dirty="0"/>
              <a:t>Semantics of Addition, Subtraction, and Multiplication </a:t>
            </a:r>
            <a:r>
              <a:rPr lang="en-US" dirty="0" smtClean="0"/>
              <a:t>in Boolean Algebra are sometimes  different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400" dirty="0"/>
              <a:t>If X=all men and Y=all women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400" dirty="0"/>
              <a:t>     X+Y is all men and women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400" dirty="0"/>
              <a:t>If X = all people and Y = all children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400" dirty="0"/>
              <a:t>     then X-Y is all </a:t>
            </a:r>
            <a:r>
              <a:rPr lang="en-US" sz="2400" dirty="0" smtClean="0"/>
              <a:t>Adults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400" dirty="0" smtClean="0"/>
              <a:t>But</a:t>
            </a:r>
            <a:endParaRPr lang="en-US" sz="2400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400" dirty="0" smtClean="0"/>
              <a:t>X+X=X	 not 2X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400" dirty="0" smtClean="0"/>
              <a:t>X.X = X	 not  X</a:t>
            </a:r>
            <a:r>
              <a:rPr lang="en-US" sz="2400" baseline="30000" dirty="0" smtClean="0"/>
              <a:t>2</a:t>
            </a:r>
            <a:endParaRPr lang="en-US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 smtClean="0"/>
              <a:t>Both Algebras Agree  if X=0 or 1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400" dirty="0"/>
              <a:t>0.X = 0 and 1.X = X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/>
              <a:t>Claude Shannon Demonstrated in 1938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/>
              <a:t>     that Logic of Switching Circuits is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/>
              <a:t>     equivalent to Logic of Propositions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</p:txBody>
      </p:sp>
      <p:pic>
        <p:nvPicPr>
          <p:cNvPr id="3074" name="Picture 2" descr="http://www.kidsmathgamesonline.com/images/pictures/mathematicians/georgeboo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008" y="3810000"/>
            <a:ext cx="2488317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6382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98366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Babbage and Lovelace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/>
              <a:t>Inventors of the First Computer and Software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143000"/>
            <a:ext cx="8763000" cy="5715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Known for </a:t>
            </a:r>
          </a:p>
          <a:p>
            <a:pPr lvl="1"/>
            <a:r>
              <a:rPr lang="en-US" dirty="0"/>
              <a:t>Lucasian Professor of Mathematics at </a:t>
            </a:r>
            <a:r>
              <a:rPr lang="en-US" dirty="0" smtClean="0"/>
              <a:t>Cambridge</a:t>
            </a:r>
          </a:p>
          <a:p>
            <a:pPr lvl="1"/>
            <a:r>
              <a:rPr lang="en-US" dirty="0"/>
              <a:t>Gold Medal of the Royal Astronomical Society </a:t>
            </a:r>
          </a:p>
          <a:p>
            <a:pPr lvl="1"/>
            <a:r>
              <a:rPr lang="en-US" dirty="0" smtClean="0"/>
              <a:t>Difference Engine</a:t>
            </a:r>
          </a:p>
          <a:p>
            <a:pPr lvl="2"/>
            <a:r>
              <a:rPr lang="en-US" dirty="0" smtClean="0"/>
              <a:t>Using Method of Finite Differences for Polynomial Evaluation</a:t>
            </a:r>
          </a:p>
          <a:p>
            <a:pPr lvl="1"/>
            <a:r>
              <a:rPr lang="en-US" dirty="0" smtClean="0"/>
              <a:t>Analytic Engine</a:t>
            </a:r>
          </a:p>
          <a:p>
            <a:pPr lvl="2"/>
            <a:r>
              <a:rPr lang="en-US" dirty="0" smtClean="0"/>
              <a:t> First Use of Punch Cards in Computation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First Use of Storage Registers</a:t>
            </a:r>
          </a:p>
          <a:p>
            <a:pPr lvl="2"/>
            <a:r>
              <a:rPr lang="en-US" dirty="0" smtClean="0"/>
              <a:t> First </a:t>
            </a:r>
            <a:r>
              <a:rPr lang="en-US" dirty="0"/>
              <a:t>Programmable General Purpose </a:t>
            </a:r>
          </a:p>
          <a:p>
            <a:pPr marL="914400" lvl="2" indent="0">
              <a:buNone/>
            </a:pPr>
            <a:r>
              <a:rPr lang="en-US" dirty="0"/>
              <a:t>    Computer</a:t>
            </a:r>
            <a:endParaRPr lang="en-US" dirty="0" smtClean="0"/>
          </a:p>
          <a:p>
            <a:pPr lvl="2"/>
            <a:r>
              <a:rPr lang="en-US" dirty="0"/>
              <a:t> </a:t>
            </a:r>
            <a:r>
              <a:rPr lang="en-US" dirty="0" smtClean="0"/>
              <a:t>First Software Program </a:t>
            </a:r>
          </a:p>
          <a:p>
            <a:pPr lvl="3"/>
            <a:r>
              <a:rPr lang="en-US" dirty="0" smtClean="0"/>
              <a:t>by Lady Lovelace</a:t>
            </a:r>
            <a:endParaRPr lang="en-US" sz="3200" dirty="0"/>
          </a:p>
        </p:txBody>
      </p:sp>
      <p:pic>
        <p:nvPicPr>
          <p:cNvPr id="7" name="Picture 6" descr="http://www.reformation.org/en-charles-babb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128" y="4228234"/>
            <a:ext cx="2282872" cy="2604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5730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-228600"/>
            <a:ext cx="9144000" cy="9836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Babbage and Lovelace’s Analytic Engine</a:t>
            </a:r>
            <a:endParaRPr lang="en-US" sz="4000" dirty="0"/>
          </a:p>
        </p:txBody>
      </p:sp>
      <p:pic>
        <p:nvPicPr>
          <p:cNvPr id="3" name="Charles Babbege's analytical engine V2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04825" y="1143000"/>
            <a:ext cx="813435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7525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98366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Babbage and Lovelace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/>
              <a:t>Inventors of the First Computer and Software (</a:t>
            </a:r>
            <a:r>
              <a:rPr lang="en-US" sz="2800" dirty="0" err="1" smtClean="0"/>
              <a:t>cont</a:t>
            </a:r>
            <a:r>
              <a:rPr lang="en-US" sz="2800" dirty="0" smtClean="0"/>
              <a:t>)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0" y="1143000"/>
            <a:ext cx="9144000" cy="5715000"/>
          </a:xfrm>
        </p:spPr>
        <p:txBody>
          <a:bodyPr>
            <a:noAutofit/>
          </a:bodyPr>
          <a:lstStyle/>
          <a:p>
            <a:r>
              <a:rPr lang="en-US" sz="2400" dirty="0"/>
              <a:t>Babbage’s Analytical Engine was the first General Purpose Computer with</a:t>
            </a:r>
          </a:p>
          <a:p>
            <a:pPr lvl="1"/>
            <a:r>
              <a:rPr lang="en-US" sz="2000" dirty="0"/>
              <a:t>A Store (Memory)</a:t>
            </a:r>
          </a:p>
          <a:p>
            <a:pPr lvl="1"/>
            <a:r>
              <a:rPr lang="en-US" sz="2000" dirty="0"/>
              <a:t>Arithmetic Unit (ALU)</a:t>
            </a:r>
          </a:p>
          <a:p>
            <a:pPr lvl="1"/>
            <a:r>
              <a:rPr lang="en-US" sz="2000" dirty="0"/>
              <a:t>Sequential Control of Instructions (CPU)</a:t>
            </a:r>
          </a:p>
          <a:p>
            <a:pPr lvl="2"/>
            <a:r>
              <a:rPr lang="en-US" sz="1800" dirty="0"/>
              <a:t>With Conditional Branching and Iteration</a:t>
            </a:r>
          </a:p>
          <a:p>
            <a:pPr lvl="1"/>
            <a:r>
              <a:rPr lang="en-US" sz="2000" dirty="0"/>
              <a:t>Punch Card I/O System</a:t>
            </a:r>
          </a:p>
          <a:p>
            <a:pPr lvl="1"/>
            <a:r>
              <a:rPr lang="en-US" sz="2000" dirty="0"/>
              <a:t>Software on Punch Cards Replaced </a:t>
            </a:r>
          </a:p>
          <a:p>
            <a:pPr marL="457200" lvl="1" indent="0">
              <a:buNone/>
            </a:pPr>
            <a:r>
              <a:rPr lang="en-US" sz="2000" dirty="0"/>
              <a:t>     Traditional Fixed Automation</a:t>
            </a:r>
          </a:p>
          <a:p>
            <a:pPr marL="457200" lvl="1" indent="0">
              <a:buNone/>
            </a:pPr>
            <a:r>
              <a:rPr lang="en-US" sz="2000" dirty="0"/>
              <a:t>     by Programmable Automation </a:t>
            </a:r>
          </a:p>
          <a:p>
            <a:r>
              <a:rPr lang="en-U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Missing Elements of Babbage’s Design</a:t>
            </a:r>
          </a:p>
          <a:p>
            <a:pPr lvl="1"/>
            <a:r>
              <a:rPr lang="en-US" sz="20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Not a stored program computer </a:t>
            </a:r>
            <a:endParaRPr lang="en-US" sz="200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lvl="2"/>
            <a:r>
              <a:rPr lang="en-US" sz="16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Programs in punch cards i.e., Program and Data </a:t>
            </a:r>
          </a:p>
          <a:p>
            <a:pPr marL="914400" lvl="2" indent="0">
              <a:buNone/>
            </a:pPr>
            <a:r>
              <a:rPr lang="en-US" sz="16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 are not stored in Internal Memory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No Binary Arithmetic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No Floating Point Representation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No Instructions with Numerical Addresses</a:t>
            </a:r>
          </a:p>
        </p:txBody>
      </p:sp>
      <p:pic>
        <p:nvPicPr>
          <p:cNvPr id="2052" name="Picture 4" descr="http://www.ludost.org/sites/www.ludost.org/files/Ada_Lovelace_sm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545652"/>
            <a:ext cx="2425783" cy="2312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0494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83140"/>
            <a:ext cx="7467600" cy="118610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Necessary Conditions for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The Evolution of Computers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219200"/>
            <a:ext cx="8763000" cy="548639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Representation of Data and Logic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Text, Numbers, Procedures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Physical Technology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Mechanical, EM Relays, Electronic Devices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Control Unit and Arithmetic Logic Unit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I/O Devices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Manual,  Paper Tape,  Punch Cards, Teletype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Programmability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Flexible Automation: Most mechanical </a:t>
            </a:r>
            <a:r>
              <a:rPr lang="en-US" dirty="0"/>
              <a:t>m</a:t>
            </a:r>
            <a:r>
              <a:rPr lang="en-US" dirty="0" smtClean="0"/>
              <a:t>achines do just one task; A computer can do many tasks if they are programmable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 Language for Expression of </a:t>
            </a:r>
            <a:r>
              <a:rPr lang="en-US" dirty="0"/>
              <a:t>D</a:t>
            </a:r>
            <a:r>
              <a:rPr lang="en-US" dirty="0" smtClean="0"/>
              <a:t>esired Computation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Automatic Sequencing of successive operations including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Conditional Branching: If…then statements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Iteration: Loops - going back to a previous instruction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146142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83140"/>
            <a:ext cx="7816932" cy="12122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15-346 Schedule of Presentations</a:t>
            </a:r>
            <a:br>
              <a:rPr lang="en-US" sz="4000" dirty="0" smtClean="0"/>
            </a:br>
            <a:r>
              <a:rPr lang="en-US" sz="2800" dirty="0" smtClean="0"/>
              <a:t>Spring 2013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447800"/>
            <a:ext cx="8763000" cy="52577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effectLst/>
              </a:rPr>
              <a:t> 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Jan 14	</a:t>
            </a:r>
            <a:r>
              <a:rPr lang="en-US" sz="2000" dirty="0" smtClean="0">
                <a:effectLst/>
              </a:rPr>
              <a:t>	Raj Reddy</a:t>
            </a:r>
            <a:r>
              <a:rPr lang="en-US" sz="2000" dirty="0">
                <a:effectLst/>
              </a:rPr>
              <a:t>	</a:t>
            </a:r>
            <a:r>
              <a:rPr lang="en-US" sz="2000" dirty="0" smtClean="0">
                <a:effectLst/>
              </a:rPr>
              <a:t>Origins </a:t>
            </a:r>
            <a:r>
              <a:rPr lang="en-US" sz="2000" dirty="0">
                <a:effectLst/>
              </a:rPr>
              <a:t>of Computers I – Pre 1900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Jan 16	</a:t>
            </a:r>
            <a:r>
              <a:rPr lang="en-US" sz="2000" dirty="0" smtClean="0">
                <a:effectLst/>
              </a:rPr>
              <a:t>	Raj </a:t>
            </a:r>
            <a:r>
              <a:rPr lang="en-US" sz="2000" dirty="0">
                <a:effectLst/>
              </a:rPr>
              <a:t>Reddy	</a:t>
            </a:r>
            <a:r>
              <a:rPr lang="en-US" sz="2000" dirty="0" smtClean="0">
                <a:effectLst/>
              </a:rPr>
              <a:t>Origins </a:t>
            </a:r>
            <a:r>
              <a:rPr lang="en-US" sz="2000" dirty="0">
                <a:effectLst/>
              </a:rPr>
              <a:t>of Computers II– Post 1900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Jan 21	</a:t>
            </a:r>
            <a:r>
              <a:rPr lang="en-US" sz="2000" dirty="0" smtClean="0">
                <a:effectLst/>
              </a:rPr>
              <a:t>	Chuck </a:t>
            </a:r>
            <a:r>
              <a:rPr lang="en-US" sz="2000" dirty="0">
                <a:effectLst/>
              </a:rPr>
              <a:t>Thacker	</a:t>
            </a:r>
            <a:r>
              <a:rPr lang="en-US" sz="2000" dirty="0" smtClean="0">
                <a:effectLst/>
              </a:rPr>
              <a:t>Computer </a:t>
            </a:r>
            <a:r>
              <a:rPr lang="en-US" sz="2000" dirty="0">
                <a:effectLst/>
              </a:rPr>
              <a:t>Architecture in the 20th century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Jan 23	</a:t>
            </a:r>
            <a:r>
              <a:rPr lang="en-US" sz="2000" dirty="0" smtClean="0">
                <a:effectLst/>
              </a:rPr>
              <a:t>	Chuck </a:t>
            </a:r>
            <a:r>
              <a:rPr lang="en-US" sz="2000" dirty="0">
                <a:effectLst/>
              </a:rPr>
              <a:t>Thacker	</a:t>
            </a:r>
            <a:r>
              <a:rPr lang="en-US" sz="2000" dirty="0" smtClean="0">
                <a:effectLst/>
              </a:rPr>
              <a:t>Computer </a:t>
            </a:r>
            <a:r>
              <a:rPr lang="en-US" sz="2000" dirty="0">
                <a:effectLst/>
              </a:rPr>
              <a:t>Architecture in the 21st century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Jan 28 &amp; 30	</a:t>
            </a:r>
            <a:r>
              <a:rPr lang="en-US" sz="2000" dirty="0" err="1">
                <a:effectLst/>
              </a:rPr>
              <a:t>Majd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Sakr</a:t>
            </a:r>
            <a:r>
              <a:rPr lang="en-US" sz="2000" dirty="0">
                <a:effectLst/>
              </a:rPr>
              <a:t> and	</a:t>
            </a:r>
            <a:r>
              <a:rPr lang="en-US" sz="2000" dirty="0" smtClean="0">
                <a:effectLst/>
              </a:rPr>
              <a:t>Fetch </a:t>
            </a:r>
            <a:r>
              <a:rPr lang="en-US" sz="2000" dirty="0">
                <a:effectLst/>
              </a:rPr>
              <a:t>&amp; Execute, Pipelining &amp; </a:t>
            </a:r>
            <a:r>
              <a:rPr lang="en-US" sz="2000" dirty="0" smtClean="0">
                <a:effectLst/>
              </a:rPr>
              <a:t>IL </a:t>
            </a:r>
            <a:r>
              <a:rPr lang="en-US" sz="2000" dirty="0">
                <a:effectLst/>
              </a:rPr>
              <a:t>Parallelism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		</a:t>
            </a:r>
            <a:r>
              <a:rPr lang="en-US" sz="2000" dirty="0" smtClean="0">
                <a:effectLst/>
              </a:rPr>
              <a:t>M </a:t>
            </a:r>
            <a:r>
              <a:rPr lang="en-US" sz="2000" dirty="0" err="1">
                <a:effectLst/>
              </a:rPr>
              <a:t>Hammoud</a:t>
            </a:r>
            <a:endParaRPr lang="en-US" sz="2000" dirty="0">
              <a:effectLst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Feb 4	</a:t>
            </a:r>
            <a:r>
              <a:rPr lang="en-US" sz="2000" dirty="0" smtClean="0">
                <a:effectLst/>
              </a:rPr>
              <a:t>	</a:t>
            </a:r>
            <a:r>
              <a:rPr lang="en-US" sz="2000" dirty="0" err="1" smtClean="0">
                <a:effectLst/>
              </a:rPr>
              <a:t>Majd</a:t>
            </a:r>
            <a:r>
              <a:rPr lang="en-US" sz="2000" dirty="0" smtClean="0">
                <a:effectLst/>
              </a:rPr>
              <a:t> </a:t>
            </a:r>
            <a:r>
              <a:rPr lang="en-US" sz="2000" dirty="0" err="1" smtClean="0">
                <a:effectLst/>
              </a:rPr>
              <a:t>Sakr</a:t>
            </a:r>
            <a:r>
              <a:rPr lang="en-US" sz="2000" dirty="0" smtClean="0">
                <a:effectLst/>
              </a:rPr>
              <a:t>	The </a:t>
            </a:r>
            <a:r>
              <a:rPr lang="en-US" sz="2000" dirty="0">
                <a:effectLst/>
              </a:rPr>
              <a:t>Memory Hierarchy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Feb 6	</a:t>
            </a:r>
            <a:r>
              <a:rPr lang="en-US" sz="2000" dirty="0" smtClean="0">
                <a:effectLst/>
              </a:rPr>
              <a:t>	M </a:t>
            </a:r>
            <a:r>
              <a:rPr lang="en-US" sz="2000" dirty="0" err="1">
                <a:effectLst/>
              </a:rPr>
              <a:t>Hammoud</a:t>
            </a:r>
            <a:r>
              <a:rPr lang="en-US" sz="2000" dirty="0">
                <a:effectLst/>
              </a:rPr>
              <a:t>	</a:t>
            </a:r>
            <a:r>
              <a:rPr lang="en-US" sz="2000" dirty="0" smtClean="0">
                <a:effectLst/>
              </a:rPr>
              <a:t>Multicore </a:t>
            </a:r>
            <a:r>
              <a:rPr lang="en-US" sz="2000" dirty="0">
                <a:effectLst/>
              </a:rPr>
              <a:t>Challenges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Feb 11 &amp; 13	Gordon Bell	</a:t>
            </a:r>
            <a:r>
              <a:rPr lang="en-US" sz="2000" dirty="0" smtClean="0">
                <a:effectLst/>
              </a:rPr>
              <a:t>Architectures </a:t>
            </a:r>
            <a:r>
              <a:rPr lang="en-US" sz="2000" dirty="0">
                <a:effectLst/>
              </a:rPr>
              <a:t>from </a:t>
            </a:r>
            <a:r>
              <a:rPr lang="en-US" sz="2000" dirty="0" smtClean="0">
                <a:effectLst/>
              </a:rPr>
              <a:t>Digestible </a:t>
            </a:r>
            <a:r>
              <a:rPr lang="en-US" sz="2000" dirty="0">
                <a:effectLst/>
              </a:rPr>
              <a:t>to the </a:t>
            </a:r>
            <a:r>
              <a:rPr lang="en-US" sz="2000" dirty="0" smtClean="0">
                <a:effectLst/>
              </a:rPr>
              <a:t>Largest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 smtClean="0">
                <a:effectLst/>
              </a:rPr>
              <a:t>Feb </a:t>
            </a:r>
            <a:r>
              <a:rPr lang="en-US" sz="2000" dirty="0">
                <a:effectLst/>
              </a:rPr>
              <a:t>18 (VC)	Dan </a:t>
            </a:r>
            <a:r>
              <a:rPr lang="en-US" sz="2000" dirty="0" err="1" smtClean="0">
                <a:effectLst/>
              </a:rPr>
              <a:t>Siewiorek</a:t>
            </a:r>
            <a:r>
              <a:rPr lang="en-US" sz="2000" dirty="0">
                <a:effectLst/>
              </a:rPr>
              <a:t>	</a:t>
            </a:r>
            <a:r>
              <a:rPr lang="en-US" sz="2000" dirty="0" smtClean="0">
                <a:effectLst/>
              </a:rPr>
              <a:t>Mobile </a:t>
            </a:r>
            <a:r>
              <a:rPr lang="en-US" sz="2000" dirty="0">
                <a:effectLst/>
              </a:rPr>
              <a:t>Hardware Technologies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Feb 20 (VC)	Dan </a:t>
            </a:r>
            <a:r>
              <a:rPr lang="en-US" sz="2000" dirty="0" err="1">
                <a:effectLst/>
              </a:rPr>
              <a:t>Siewiorek</a:t>
            </a:r>
            <a:r>
              <a:rPr lang="en-US" sz="2000" dirty="0">
                <a:effectLst/>
              </a:rPr>
              <a:t>	</a:t>
            </a:r>
            <a:r>
              <a:rPr lang="en-US" sz="2000" dirty="0" smtClean="0">
                <a:effectLst/>
              </a:rPr>
              <a:t>End-to-End Application </a:t>
            </a:r>
            <a:r>
              <a:rPr lang="en-US" sz="2000" dirty="0">
                <a:effectLst/>
              </a:rPr>
              <a:t>Considerations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Feb 25 &amp; 27	</a:t>
            </a:r>
            <a:r>
              <a:rPr lang="en-US" sz="2000" dirty="0" smtClean="0">
                <a:effectLst/>
              </a:rPr>
              <a:t>		Student </a:t>
            </a:r>
            <a:r>
              <a:rPr lang="en-US" sz="2000" dirty="0">
                <a:effectLst/>
              </a:rPr>
              <a:t>Presentations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082276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83140"/>
            <a:ext cx="7467600" cy="118610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Necessary Conditions for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The Evolution of Computers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219200"/>
            <a:ext cx="8763000" cy="548639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Representation of Data and Logic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Text, Numbers, Procedures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Physical Technology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Mechanical, EM Relays, Electronic Devices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Control Unit and Arithmetic Logic Unit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I/O Devices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Manual,  Paper Tape,  Punch Cards, Teletype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Programmability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Flexible Automation: Most mechanical </a:t>
            </a:r>
            <a:r>
              <a:rPr lang="en-US" dirty="0"/>
              <a:t>m</a:t>
            </a:r>
            <a:r>
              <a:rPr lang="en-US" dirty="0" smtClean="0"/>
              <a:t>achines do just one task; A computer can do many tasks if they are programmable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 Language for Expression of </a:t>
            </a:r>
            <a:r>
              <a:rPr lang="en-US" dirty="0"/>
              <a:t>D</a:t>
            </a:r>
            <a:r>
              <a:rPr lang="en-US" dirty="0" smtClean="0"/>
              <a:t>esired Computation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Automatic Sequencing of successive operations including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Conditional Branching: If…then statements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Iteration: Loops - going back to a previous instruction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64715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83140"/>
            <a:ext cx="9144000" cy="9836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Origins of Computers – Pre 1900</a:t>
            </a:r>
            <a:br>
              <a:rPr lang="en-US" sz="4000" dirty="0" smtClean="0"/>
            </a:br>
            <a:r>
              <a:rPr lang="en-US" sz="3600" dirty="0" smtClean="0"/>
              <a:t>Steps towards Automation of Computation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219200"/>
            <a:ext cx="8763000" cy="548639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Representation of Information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Symbols </a:t>
            </a:r>
            <a:r>
              <a:rPr lang="en-US" dirty="0" smtClean="0"/>
              <a:t>and Numbers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Tools for computation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Abacus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Slide Rule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Pascal and Leibniz: Early </a:t>
            </a:r>
            <a:r>
              <a:rPr lang="en-US" dirty="0" smtClean="0"/>
              <a:t>Pioneers of Automation of Computation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Boole</a:t>
            </a:r>
            <a:r>
              <a:rPr lang="en-US" dirty="0" smtClean="0"/>
              <a:t>: Logic as a language of thought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Precursor to Modern Programming Languages?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Babbage: Father of Modern Computer Architecture?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Designer of the First General </a:t>
            </a:r>
            <a:r>
              <a:rPr lang="en-US" dirty="0"/>
              <a:t>Purpose Computer 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Lady Lovelace: First Programmer?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64715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212260"/>
          </a:xfrm>
        </p:spPr>
        <p:txBody>
          <a:bodyPr>
            <a:noAutofit/>
          </a:bodyPr>
          <a:lstStyle/>
          <a:p>
            <a:pPr algn="ctr"/>
            <a:r>
              <a:rPr lang="en-US" sz="4000" smtClean="0"/>
              <a:t>Stages in Information </a:t>
            </a:r>
            <a:r>
              <a:rPr lang="en-US" sz="4000" dirty="0" smtClean="0"/>
              <a:t>Revolution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447800"/>
            <a:ext cx="8763000" cy="52577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Invention of Writing 	3000BCE</a:t>
            </a:r>
          </a:p>
          <a:p>
            <a:pPr lvl="1"/>
            <a:r>
              <a:rPr lang="en-US" dirty="0" smtClean="0"/>
              <a:t>Hieroglyphs, Kanji Characters</a:t>
            </a:r>
          </a:p>
          <a:p>
            <a:pPr lvl="2"/>
            <a:r>
              <a:rPr lang="en-US" dirty="0" smtClean="0"/>
              <a:t>Mesopotamia</a:t>
            </a:r>
            <a:r>
              <a:rPr lang="en-US" dirty="0"/>
              <a:t>: Sumerian cuneiform writing on clay tablets </a:t>
            </a:r>
            <a:endParaRPr lang="en-US" dirty="0" smtClean="0"/>
          </a:p>
          <a:p>
            <a:pPr lvl="2"/>
            <a:r>
              <a:rPr lang="en-US" dirty="0" smtClean="0"/>
              <a:t>Egypt</a:t>
            </a:r>
            <a:r>
              <a:rPr lang="en-US" dirty="0"/>
              <a:t>: writing in hieroglyphic script </a:t>
            </a:r>
            <a:endParaRPr lang="en-US" dirty="0" smtClean="0"/>
          </a:p>
          <a:p>
            <a:pPr lvl="1"/>
            <a:r>
              <a:rPr lang="en-US" dirty="0" smtClean="0"/>
              <a:t>Invention of Alphabet for simplified writing and learning, and communication with slaves</a:t>
            </a:r>
          </a:p>
          <a:p>
            <a:r>
              <a:rPr lang="en-US" dirty="0" smtClean="0"/>
              <a:t>Invention of Printing	1450CE</a:t>
            </a:r>
          </a:p>
          <a:p>
            <a:pPr lvl="1"/>
            <a:r>
              <a:rPr lang="en-US" dirty="0" smtClean="0"/>
              <a:t>Guttenberg Press</a:t>
            </a:r>
          </a:p>
          <a:p>
            <a:pPr lvl="1"/>
            <a:r>
              <a:rPr lang="en-US" dirty="0" smtClean="0"/>
              <a:t>Democratization of knowledge</a:t>
            </a:r>
          </a:p>
          <a:p>
            <a:r>
              <a:rPr lang="en-US" dirty="0" smtClean="0"/>
              <a:t>Invention of Computer	1950CE</a:t>
            </a:r>
          </a:p>
          <a:p>
            <a:pPr lvl="1"/>
            <a:r>
              <a:rPr lang="en-US" dirty="0" smtClean="0"/>
              <a:t>Motivated by the desire to invent tools for creation of Mathematical Tables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7227403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83140"/>
            <a:ext cx="7391400" cy="12122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Representing Numbers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447800"/>
            <a:ext cx="8763000" cy="5181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	Roman 	Indo-Arabic	Binary</a:t>
            </a:r>
          </a:p>
          <a:p>
            <a:pPr marL="0" indent="0">
              <a:buNone/>
            </a:pPr>
            <a:r>
              <a:rPr lang="en-US" dirty="0" smtClean="0"/>
              <a:t>    	    I			1		</a:t>
            </a:r>
            <a:r>
              <a:rPr lang="en-US" dirty="0"/>
              <a:t> </a:t>
            </a:r>
            <a:r>
              <a:rPr lang="en-US" dirty="0" smtClean="0"/>
              <a:t>  1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smtClean="0">
                <a:solidFill>
                  <a:srgbClr val="FFFFFF"/>
                </a:solidFill>
              </a:rPr>
              <a:t>  	    V</a:t>
            </a:r>
            <a:r>
              <a:rPr lang="en-US" dirty="0">
                <a:solidFill>
                  <a:srgbClr val="FFFFFF"/>
                </a:solidFill>
              </a:rPr>
              <a:t>			</a:t>
            </a:r>
            <a:r>
              <a:rPr lang="en-US" dirty="0" smtClean="0">
                <a:solidFill>
                  <a:srgbClr val="FFFFFF"/>
                </a:solidFill>
              </a:rPr>
              <a:t>5</a:t>
            </a:r>
            <a:r>
              <a:rPr lang="en-US" dirty="0">
                <a:solidFill>
                  <a:srgbClr val="FFFFFF"/>
                </a:solidFill>
              </a:rPr>
              <a:t>		</a:t>
            </a:r>
            <a:r>
              <a:rPr lang="en-US" dirty="0" smtClean="0">
                <a:solidFill>
                  <a:srgbClr val="FFFFFF"/>
                </a:solidFill>
              </a:rPr>
              <a:t>   101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FF"/>
                </a:solidFill>
              </a:rPr>
              <a:t>   	    X</a:t>
            </a:r>
            <a:r>
              <a:rPr lang="en-US" dirty="0">
                <a:solidFill>
                  <a:srgbClr val="FFFFFF"/>
                </a:solidFill>
              </a:rPr>
              <a:t>			</a:t>
            </a:r>
            <a:r>
              <a:rPr lang="en-US" dirty="0" smtClean="0">
                <a:solidFill>
                  <a:srgbClr val="FFFFFF"/>
                </a:solidFill>
              </a:rPr>
              <a:t>10</a:t>
            </a:r>
            <a:r>
              <a:rPr lang="en-US" dirty="0">
                <a:solidFill>
                  <a:srgbClr val="FFFFFF"/>
                </a:solidFill>
              </a:rPr>
              <a:t>		</a:t>
            </a:r>
            <a:r>
              <a:rPr lang="en-US" dirty="0" smtClean="0">
                <a:solidFill>
                  <a:srgbClr val="FFFFFF"/>
                </a:solidFill>
              </a:rPr>
              <a:t>   1010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FF"/>
                </a:solidFill>
              </a:rPr>
              <a:t>    </a:t>
            </a:r>
            <a:r>
              <a:rPr lang="en-US" dirty="0">
                <a:solidFill>
                  <a:srgbClr val="FFFFFF"/>
                </a:solidFill>
              </a:rPr>
              <a:t>	</a:t>
            </a:r>
            <a:r>
              <a:rPr lang="en-US" dirty="0" smtClean="0">
                <a:solidFill>
                  <a:srgbClr val="FFFFFF"/>
                </a:solidFill>
              </a:rPr>
              <a:t>    L</a:t>
            </a:r>
            <a:r>
              <a:rPr lang="en-US" dirty="0">
                <a:solidFill>
                  <a:srgbClr val="FFFFFF"/>
                </a:solidFill>
              </a:rPr>
              <a:t>			</a:t>
            </a:r>
            <a:r>
              <a:rPr lang="en-US" dirty="0" smtClean="0">
                <a:solidFill>
                  <a:srgbClr val="FFFFFF"/>
                </a:solidFill>
              </a:rPr>
              <a:t>50</a:t>
            </a:r>
            <a:r>
              <a:rPr lang="en-US" dirty="0">
                <a:solidFill>
                  <a:srgbClr val="FFFFFF"/>
                </a:solidFill>
              </a:rPr>
              <a:t>		</a:t>
            </a:r>
            <a:r>
              <a:rPr lang="en-US" dirty="0" smtClean="0">
                <a:solidFill>
                  <a:srgbClr val="FFFFFF"/>
                </a:solidFill>
              </a:rPr>
              <a:t>   110010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	</a:t>
            </a:r>
            <a:r>
              <a:rPr lang="en-US" dirty="0" smtClean="0">
                <a:solidFill>
                  <a:srgbClr val="FFFFFF"/>
                </a:solidFill>
              </a:rPr>
              <a:t>    C</a:t>
            </a:r>
            <a:r>
              <a:rPr lang="en-US" dirty="0">
                <a:solidFill>
                  <a:srgbClr val="FFFFFF"/>
                </a:solidFill>
              </a:rPr>
              <a:t>			</a:t>
            </a:r>
            <a:r>
              <a:rPr lang="en-US" dirty="0" smtClean="0">
                <a:solidFill>
                  <a:srgbClr val="FFFFFF"/>
                </a:solidFill>
              </a:rPr>
              <a:t>100</a:t>
            </a:r>
            <a:r>
              <a:rPr lang="en-US" dirty="0">
                <a:solidFill>
                  <a:srgbClr val="FFFFFF"/>
                </a:solidFill>
              </a:rPr>
              <a:t>		</a:t>
            </a:r>
            <a:r>
              <a:rPr lang="en-US" dirty="0" smtClean="0">
                <a:solidFill>
                  <a:srgbClr val="FFFFFF"/>
                </a:solidFill>
              </a:rPr>
              <a:t>   1100100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FF"/>
                </a:solidFill>
              </a:rPr>
              <a:t>    	    D</a:t>
            </a:r>
            <a:r>
              <a:rPr lang="en-US" dirty="0">
                <a:solidFill>
                  <a:srgbClr val="FFFFFF"/>
                </a:solidFill>
              </a:rPr>
              <a:t>			</a:t>
            </a:r>
            <a:r>
              <a:rPr lang="en-US" dirty="0" smtClean="0">
                <a:solidFill>
                  <a:srgbClr val="FFFFFF"/>
                </a:solidFill>
              </a:rPr>
              <a:t>500</a:t>
            </a:r>
            <a:r>
              <a:rPr lang="en-US" dirty="0">
                <a:solidFill>
                  <a:srgbClr val="FFFFFF"/>
                </a:solidFill>
              </a:rPr>
              <a:t>	</a:t>
            </a:r>
            <a:r>
              <a:rPr lang="en-US" dirty="0" smtClean="0">
                <a:solidFill>
                  <a:srgbClr val="FFFFFF"/>
                </a:solidFill>
              </a:rPr>
              <a:t>	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smtClean="0">
                <a:solidFill>
                  <a:srgbClr val="FFFFFF"/>
                </a:solidFill>
              </a:rPr>
              <a:t>  111110100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FF"/>
                </a:solidFill>
              </a:rPr>
              <a:t>    	    M</a:t>
            </a:r>
            <a:r>
              <a:rPr lang="en-US" dirty="0">
                <a:solidFill>
                  <a:srgbClr val="FFFFFF"/>
                </a:solidFill>
              </a:rPr>
              <a:t>			</a:t>
            </a:r>
            <a:r>
              <a:rPr lang="en-US" dirty="0" smtClean="0">
                <a:solidFill>
                  <a:srgbClr val="FFFFFF"/>
                </a:solidFill>
              </a:rPr>
              <a:t>1000</a:t>
            </a:r>
            <a:r>
              <a:rPr lang="en-US" dirty="0">
                <a:solidFill>
                  <a:srgbClr val="FFFFFF"/>
                </a:solidFill>
              </a:rPr>
              <a:t>		   1111101000</a:t>
            </a:r>
            <a:endParaRPr lang="en-US" sz="2000" dirty="0" smtClean="0"/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FF"/>
                </a:solidFill>
              </a:rPr>
              <a:t>     CXXVIII</a:t>
            </a:r>
            <a:r>
              <a:rPr lang="en-US" dirty="0">
                <a:solidFill>
                  <a:srgbClr val="FFFFFF"/>
                </a:solidFill>
              </a:rPr>
              <a:t>	</a:t>
            </a:r>
            <a:r>
              <a:rPr lang="en-US" dirty="0" smtClean="0">
                <a:solidFill>
                  <a:srgbClr val="FFFFFF"/>
                </a:solidFill>
              </a:rPr>
              <a:t>=</a:t>
            </a:r>
            <a:r>
              <a:rPr lang="en-US" dirty="0">
                <a:solidFill>
                  <a:srgbClr val="FFFFFF"/>
                </a:solidFill>
              </a:rPr>
              <a:t>	</a:t>
            </a:r>
            <a:r>
              <a:rPr lang="en-US" dirty="0" smtClean="0">
                <a:solidFill>
                  <a:srgbClr val="FFFFFF"/>
                </a:solidFill>
              </a:rPr>
              <a:t>128</a:t>
            </a:r>
            <a:r>
              <a:rPr lang="en-US" dirty="0">
                <a:solidFill>
                  <a:srgbClr val="FFFFFF"/>
                </a:solidFill>
              </a:rPr>
              <a:t>	</a:t>
            </a:r>
            <a:r>
              <a:rPr lang="en-US" dirty="0" smtClean="0">
                <a:solidFill>
                  <a:srgbClr val="FFFFFF"/>
                </a:solidFill>
              </a:rPr>
              <a:t>     =   10000000</a:t>
            </a:r>
          </a:p>
        </p:txBody>
      </p:sp>
    </p:spTree>
    <p:extLst>
      <p:ext uri="{BB962C8B-B14F-4D97-AF65-F5344CB8AC3E}">
        <p14:creationId xmlns:p14="http://schemas.microsoft.com/office/powerpoint/2010/main" val="29563370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0" y="83140"/>
            <a:ext cx="7696200" cy="8312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Tools for Calculation: Abacus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990600"/>
            <a:ext cx="8763000" cy="571499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   Representing Numbers in Abacus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FFFFFF"/>
                </a:solidFill>
              </a:rPr>
              <a:t>		Bi-</a:t>
            </a:r>
            <a:r>
              <a:rPr lang="en-US" sz="2800" smtClean="0">
                <a:solidFill>
                  <a:srgbClr val="FFFFFF"/>
                </a:solidFill>
              </a:rPr>
              <a:t>Quinary</a:t>
            </a:r>
            <a:r>
              <a:rPr lang="en-US" sz="2800" dirty="0" smtClean="0">
                <a:solidFill>
                  <a:srgbClr val="FFFFFF"/>
                </a:solidFill>
              </a:rPr>
              <a:t> Representation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FFFF"/>
                </a:solidFill>
              </a:rPr>
              <a:t> (also used in early computers  Colossus, IBM650 and Univac)</a:t>
            </a:r>
            <a:endParaRPr lang="en-US" sz="16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</p:txBody>
      </p:sp>
      <p:pic>
        <p:nvPicPr>
          <p:cNvPr id="2050" name="Picture 2" descr="File:Abacus 6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0"/>
            <a:ext cx="7543800" cy="442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41809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83140"/>
            <a:ext cx="8610600" cy="9836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Video of Calculating using an Abacus</a:t>
            </a:r>
            <a:endParaRPr lang="en-US" sz="4000" dirty="0"/>
          </a:p>
        </p:txBody>
      </p:sp>
      <p:pic>
        <p:nvPicPr>
          <p:cNvPr id="2" name="The Abacus - How to Use This Ancient Wonder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" y="1040081"/>
            <a:ext cx="716280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1370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83140"/>
            <a:ext cx="7924800" cy="1212260"/>
          </a:xfrm>
        </p:spPr>
        <p:txBody>
          <a:bodyPr>
            <a:noAutofit/>
          </a:bodyPr>
          <a:lstStyle/>
          <a:p>
            <a:r>
              <a:rPr lang="en-US" sz="4000" dirty="0" smtClean="0"/>
              <a:t>Tools for </a:t>
            </a:r>
            <a:r>
              <a:rPr lang="en-US" sz="4000" dirty="0"/>
              <a:t>Calculation : </a:t>
            </a:r>
            <a:r>
              <a:rPr lang="en-US" sz="4000" dirty="0" smtClean="0"/>
              <a:t>Slide Rule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447800"/>
            <a:ext cx="8763000" cy="5257799"/>
          </a:xfrm>
        </p:spPr>
        <p:txBody>
          <a:bodyPr>
            <a:normAutofit/>
          </a:bodyPr>
          <a:lstStyle/>
          <a:p>
            <a:r>
              <a:rPr lang="en-US" dirty="0" smtClean="0"/>
              <a:t>John Napier (1550-1617)</a:t>
            </a:r>
          </a:p>
          <a:p>
            <a:pPr lvl="1"/>
            <a:r>
              <a:rPr lang="en-US" dirty="0" smtClean="0"/>
              <a:t>Discovered  </a:t>
            </a:r>
          </a:p>
          <a:p>
            <a:pPr lvl="2"/>
            <a:r>
              <a:rPr lang="en-US" dirty="0" smtClean="0"/>
              <a:t>Logarithms </a:t>
            </a:r>
          </a:p>
          <a:p>
            <a:pPr lvl="3"/>
            <a:r>
              <a:rPr lang="en-US" dirty="0" smtClean="0"/>
              <a:t>Simplifying  arithmetic computations</a:t>
            </a:r>
          </a:p>
          <a:p>
            <a:pPr lvl="1"/>
            <a:r>
              <a:rPr lang="en-US" dirty="0" smtClean="0"/>
              <a:t>Popularized the use of </a:t>
            </a:r>
          </a:p>
          <a:p>
            <a:pPr lvl="2"/>
            <a:r>
              <a:rPr lang="en-US" dirty="0" smtClean="0"/>
              <a:t>Decimal Point</a:t>
            </a:r>
          </a:p>
          <a:p>
            <a:r>
              <a:rPr lang="en-US" dirty="0" smtClean="0"/>
              <a:t>Slide Rule: Represents Numbers </a:t>
            </a:r>
          </a:p>
          <a:p>
            <a:pPr marL="0" indent="0">
              <a:buNone/>
            </a:pPr>
            <a:r>
              <a:rPr lang="en-US" dirty="0" smtClean="0"/>
              <a:t>      on a Logarithmic Scale</a:t>
            </a:r>
          </a:p>
          <a:p>
            <a:pPr lvl="1"/>
            <a:r>
              <a:rPr lang="en-US" sz="2400" dirty="0" smtClean="0">
                <a:effectLst/>
              </a:rPr>
              <a:t>On a logarithmic </a:t>
            </a:r>
            <a:r>
              <a:rPr lang="en-US" sz="2400" dirty="0">
                <a:effectLst/>
              </a:rPr>
              <a:t>scale an equal </a:t>
            </a:r>
            <a:r>
              <a:rPr lang="en-US" sz="2400" dirty="0" smtClean="0">
                <a:effectLst/>
              </a:rPr>
              <a:t>difference</a:t>
            </a:r>
          </a:p>
          <a:p>
            <a:pPr marL="457200" lvl="1" indent="0">
              <a:buNone/>
            </a:pPr>
            <a:r>
              <a:rPr lang="en-US" sz="2400" dirty="0">
                <a:effectLst/>
              </a:rPr>
              <a:t> </a:t>
            </a:r>
            <a:r>
              <a:rPr lang="en-US" sz="2400" dirty="0" smtClean="0">
                <a:effectLst/>
              </a:rPr>
              <a:t>    in </a:t>
            </a:r>
            <a:r>
              <a:rPr lang="en-US" sz="2400" dirty="0">
                <a:effectLst/>
              </a:rPr>
              <a:t>order of magnitude is represented </a:t>
            </a:r>
            <a:r>
              <a:rPr lang="en-US" sz="2400" dirty="0" smtClean="0">
                <a:effectLst/>
              </a:rPr>
              <a:t>by</a:t>
            </a:r>
          </a:p>
          <a:p>
            <a:pPr marL="457200" lvl="1" indent="0">
              <a:buNone/>
            </a:pPr>
            <a:r>
              <a:rPr lang="en-US" sz="2400" dirty="0">
                <a:effectLst/>
              </a:rPr>
              <a:t> </a:t>
            </a:r>
            <a:r>
              <a:rPr lang="en-US" sz="2400" dirty="0" smtClean="0">
                <a:effectLst/>
              </a:rPr>
              <a:t>    </a:t>
            </a:r>
            <a:r>
              <a:rPr lang="en-US" sz="2400" dirty="0">
                <a:effectLst/>
              </a:rPr>
              <a:t>an equal distance</a:t>
            </a:r>
            <a:endParaRPr lang="en-US" sz="2400" dirty="0" smtClean="0"/>
          </a:p>
          <a:p>
            <a:pPr marL="0" indent="0">
              <a:buNone/>
            </a:pPr>
            <a:endParaRPr lang="en-US" sz="16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</p:txBody>
      </p:sp>
      <p:pic>
        <p:nvPicPr>
          <p:cNvPr id="1026" name="Picture 2" descr="http://www.computermuseum.li/Testpage/Napi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276600"/>
            <a:ext cx="2222500" cy="3114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6382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3885</TotalTime>
  <Words>651</Words>
  <Application>Microsoft Office PowerPoint</Application>
  <PresentationFormat>On-screen Show (4:3)</PresentationFormat>
  <Paragraphs>245</Paragraphs>
  <Slides>19</Slides>
  <Notes>2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Curtain Call</vt:lpstr>
      <vt:lpstr>Origins of Computing – Pre 1900</vt:lpstr>
      <vt:lpstr>15-346 Schedule of Presentations Spring 2013</vt:lpstr>
      <vt:lpstr>Necessary Conditions for  The Evolution of Computers</vt:lpstr>
      <vt:lpstr>Origins of Computers – Pre 1900 Steps towards Automation of Computation</vt:lpstr>
      <vt:lpstr>Stages in Information Revolution</vt:lpstr>
      <vt:lpstr>Representing Numbers</vt:lpstr>
      <vt:lpstr>Tools for Calculation: Abacus</vt:lpstr>
      <vt:lpstr>Video of Calculating using an Abacus</vt:lpstr>
      <vt:lpstr>Tools for Calculation : Slide Rule</vt:lpstr>
      <vt:lpstr>Video of Calculating using a Slide Rule</vt:lpstr>
      <vt:lpstr>Blaise Pascal (1623-1662)</vt:lpstr>
      <vt:lpstr>Pascal’s Mechanical Calculator for Addition and Subtraction</vt:lpstr>
      <vt:lpstr>Gottfried Wilhelm Leibniz (1646-1714)</vt:lpstr>
      <vt:lpstr>Liebniz’s Multiplying Calculator</vt:lpstr>
      <vt:lpstr>George Boole (1815-64)</vt:lpstr>
      <vt:lpstr>Babbage and Lovelace Inventors of the First Computer and Software</vt:lpstr>
      <vt:lpstr>Babbage and Lovelace’s Analytic Engine</vt:lpstr>
      <vt:lpstr>Babbage and Lovelace Inventors of the First Computer and Software (cont)</vt:lpstr>
      <vt:lpstr>Necessary Conditions for  The Evolution of Computers</vt:lpstr>
    </vt:vector>
  </TitlesOfParts>
  <Company>CMU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creator>Raj Reddy</dc:creator>
  <cp:lastModifiedBy>RR</cp:lastModifiedBy>
  <cp:revision>305</cp:revision>
  <cp:lastPrinted>1999-03-10T22:07:14Z</cp:lastPrinted>
  <dcterms:created xsi:type="dcterms:W3CDTF">1998-11-20T20:55:32Z</dcterms:created>
  <dcterms:modified xsi:type="dcterms:W3CDTF">2013-01-11T04:34:20Z</dcterms:modified>
</cp:coreProperties>
</file>