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55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5" r:id="rId3"/>
    <p:sldId id="408" r:id="rId4"/>
    <p:sldId id="425" r:id="rId5"/>
    <p:sldId id="395" r:id="rId6"/>
    <p:sldId id="413" r:id="rId7"/>
    <p:sldId id="414" r:id="rId8"/>
    <p:sldId id="411" r:id="rId9"/>
    <p:sldId id="397" r:id="rId10"/>
    <p:sldId id="415" r:id="rId11"/>
    <p:sldId id="398" r:id="rId12"/>
    <p:sldId id="416" r:id="rId13"/>
    <p:sldId id="405" r:id="rId14"/>
    <p:sldId id="417" r:id="rId15"/>
    <p:sldId id="399" r:id="rId16"/>
    <p:sldId id="419" r:id="rId17"/>
    <p:sldId id="401" r:id="rId18"/>
    <p:sldId id="420" r:id="rId19"/>
    <p:sldId id="402" r:id="rId20"/>
    <p:sldId id="422" r:id="rId21"/>
    <p:sldId id="421" r:id="rId22"/>
    <p:sldId id="404" r:id="rId23"/>
    <p:sldId id="407" r:id="rId24"/>
    <p:sldId id="426" r:id="rId25"/>
    <p:sldId id="423" r:id="rId26"/>
  </p:sldIdLst>
  <p:sldSz cx="9144000" cy="6858000" type="screen4x3"/>
  <p:notesSz cx="699135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13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fld id="{2839AEC2-261F-48FF-8474-4744AAE65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7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76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20150"/>
            <a:ext cx="30289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4" tIns="46497" rIns="92994" bIns="46497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8" charset="0"/>
              </a:defRPr>
            </a:lvl1pPr>
          </a:lstStyle>
          <a:p>
            <a:fld id="{7F8972C0-8CA8-468E-8C78-8F37F25BF3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68C8D5-0640-4428-A212-46BD110E2C9C}" type="slidenum">
              <a:rPr lang="en-US"/>
              <a:pPr/>
              <a:t>1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972C0-8CA8-468E-8C78-8F37F25BF3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69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972C0-8CA8-468E-8C78-8F37F25BF39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9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05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105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8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108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1082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108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1084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ADEC60-4F53-4E8A-8A70-99A70B5BF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B22A19-3A47-411D-A717-998D82FDED8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E5AC1-6D74-4BCF-82DA-FF64C1397F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665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6E11F7-A186-4A14-8BD6-98125489F79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B4E247-0425-4ED2-BFEC-7AE3BDB5DF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C9E1F9-A028-4C94-A183-E59D90705F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205E0D-9988-4195-B581-4CC3CB0847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57BF9-CF54-4256-A9BD-ECEC3ABB0E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0F7639-E6AA-44EC-8E87-4857972CEC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1C707E-FA79-4587-8B7B-0F65FF2402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F1919B-2C32-4AB2-A670-7385A91C90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03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0003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5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5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56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0057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005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005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773A311-AF26-4209-A1E2-88362AE1D6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0060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r@c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George%20Stibitz%20Version3.mp4" TargetMode="External"/><Relationship Id="rId1" Type="http://schemas.microsoft.com/office/2007/relationships/media" Target="file:///C:\Users\RR\Desktop\Origins%20of%20Computing\Post%201900%20Jan%2016\George%20Stibitz%20Version3.mp4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Konrad%20Zuse%20Version%203.mp4" TargetMode="External"/><Relationship Id="rId1" Type="http://schemas.microsoft.com/office/2007/relationships/media" Target="file:///C:\Users\RR\Desktop\Origins%20of%20Computing\Post%201900%20Jan%2016\Konrad%20Zuse%20Version%203.mp4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media" Target="file:///C:\Users\RR\Desktop\Origins%20of%20Computing\Post%201900%20Jan%2016\Atanasoff%20Version3.mp4" TargetMode="External"/><Relationship Id="rId7" Type="http://schemas.openxmlformats.org/officeDocument/2006/relationships/image" Target="../media/image5.png"/><Relationship Id="rId2" Type="http://schemas.openxmlformats.org/officeDocument/2006/relationships/video" Target="file:///C:\Users\RR\Desktop\Origins%20of%20Computing\Post%201900%20Jan%2016\Atanasoff%20Version2.mp4" TargetMode="External"/><Relationship Id="rId1" Type="http://schemas.microsoft.com/office/2007/relationships/media" Target="file:///C:\Users\RR\Desktop\Origins%20of%20Computing\Post%201900%20Jan%2016\Atanasoff%20Version2.mp4" TargetMode="External"/><Relationship Id="rId6" Type="http://schemas.openxmlformats.org/officeDocument/2006/relationships/image" Target="../media/image8.png"/><Relationship Id="rId5" Type="http://schemas.openxmlformats.org/officeDocument/2006/relationships/slideLayout" Target="../slideLayouts/slideLayout12.xml"/><Relationship Id="rId4" Type="http://schemas.openxmlformats.org/officeDocument/2006/relationships/video" Target="file:///C:\Users\RR\Desktop\Origins%20of%20Computing\Post%201900%20Jan%2016\Atanasoff%20Version3.mp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Howard%20Aiken%20Version%203.mp4" TargetMode="External"/><Relationship Id="rId1" Type="http://schemas.microsoft.com/office/2007/relationships/media" Target="file:///C:\Users\RR\Desktop\Origins%20of%20Computing\Post%201900%20Jan%2016\Howard%20Aiken%20Version%203.mp4" TargetMode="Externa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ENIAC%20Version2.mp4" TargetMode="External"/><Relationship Id="rId1" Type="http://schemas.microsoft.com/office/2007/relationships/media" Target="file:///C:\Users\RR\Desktop\Origins%20of%20Computing\Post%201900%20Jan%2016\ENIAC%20Version2.mp4" TargetMode="Externa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IAS%20Version2.mp4" TargetMode="External"/><Relationship Id="rId1" Type="http://schemas.microsoft.com/office/2007/relationships/media" Target="file:///C:\Users\RR\Desktop\Origins%20of%20Computing\Post%201900%20Jan%2016\IAS%20Version2.mp4" TargetMode="Externa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Turing%20Machine%20-%20Overview.mp4" TargetMode="External"/><Relationship Id="rId1" Type="http://schemas.microsoft.com/office/2007/relationships/media" Target="file:///C:\Users\RR\Desktop\Origins%20of%20Computing\Post%201900%20Jan%2016\Turing%20Machine%20-%20Overview.mp4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file:///C:\Users\RR\Desktop\Origins%20of%20Computing\Post%201900%20Jan%2016\Turing%20Machine%20Example.mp4" TargetMode="External"/><Relationship Id="rId1" Type="http://schemas.microsoft.com/office/2007/relationships/media" Target="file:///C:\Users\RR\Desktop\Origins%20of%20Computing\Post%201900%20Jan%2016\Turing%20Machine%20Example.mp4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8991600" cy="15240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4000" dirty="0"/>
              <a:t>Origins of </a:t>
            </a:r>
            <a:r>
              <a:rPr lang="en-US" sz="4000" dirty="0" smtClean="0"/>
              <a:t>Computing – Post 1900</a:t>
            </a:r>
            <a:endParaRPr lang="en-US" sz="4000" dirty="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505200"/>
            <a:ext cx="7696200" cy="1981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000" i="1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i="1" dirty="0" smtClean="0">
                <a:latin typeface="Arial" charset="0"/>
              </a:rPr>
              <a:t>Raj </a:t>
            </a:r>
            <a:r>
              <a:rPr lang="en-US" sz="2000" i="1" dirty="0">
                <a:latin typeface="Arial" charset="0"/>
              </a:rPr>
              <a:t>Reddy</a:t>
            </a:r>
          </a:p>
          <a:p>
            <a:pPr>
              <a:lnSpc>
                <a:spcPct val="80000"/>
              </a:lnSpc>
            </a:pPr>
            <a:r>
              <a:rPr lang="en-US" sz="2000" i="1" dirty="0">
                <a:latin typeface="Arial" charset="0"/>
              </a:rPr>
              <a:t>Carnegie Mellon University</a:t>
            </a:r>
          </a:p>
          <a:p>
            <a:pPr>
              <a:lnSpc>
                <a:spcPct val="80000"/>
              </a:lnSpc>
            </a:pPr>
            <a:r>
              <a:rPr lang="en-US" sz="1400" b="1" i="1" dirty="0" smtClean="0">
                <a:latin typeface="Arial" charset="0"/>
              </a:rPr>
              <a:t>Jan 16, 2013</a:t>
            </a:r>
            <a:endParaRPr lang="en-US" sz="1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600" dirty="0" smtClean="0">
                <a:latin typeface="Arial" charset="0"/>
                <a:hlinkClick r:id="rId3"/>
              </a:rPr>
              <a:t>rr@cmu.edu</a:t>
            </a:r>
            <a:endParaRPr lang="en-US" sz="16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Bell Telephone Labs BTL1</a:t>
            </a:r>
            <a:endParaRPr lang="en-US" sz="3200" dirty="0"/>
          </a:p>
        </p:txBody>
      </p:sp>
      <p:pic>
        <p:nvPicPr>
          <p:cNvPr id="3" name="George Stibitz Version3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/>
              <a:t>Konrad</a:t>
            </a:r>
            <a:r>
              <a:rPr lang="en-US" sz="4000" dirty="0" smtClean="0"/>
              <a:t> </a:t>
            </a:r>
            <a:r>
              <a:rPr lang="en-US" sz="4000" dirty="0" err="1" smtClean="0"/>
              <a:t>Zuse</a:t>
            </a:r>
            <a:r>
              <a:rPr lang="en-US" sz="4000" dirty="0" smtClean="0"/>
              <a:t> (1910-1995)</a:t>
            </a:r>
            <a:br>
              <a:rPr lang="en-US" sz="4000" dirty="0" smtClean="0"/>
            </a:br>
            <a:r>
              <a:rPr lang="en-US" sz="3200" dirty="0" smtClean="0"/>
              <a:t>Z3 1941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-14844" y="1219201"/>
            <a:ext cx="9082644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Konrad</a:t>
            </a:r>
            <a:r>
              <a:rPr lang="en-US" dirty="0" smtClean="0"/>
              <a:t> </a:t>
            </a:r>
            <a:r>
              <a:rPr lang="en-US" dirty="0" err="1" smtClean="0"/>
              <a:t>Zuse</a:t>
            </a:r>
            <a:r>
              <a:rPr lang="en-US" dirty="0" smtClean="0"/>
              <a:t> is </a:t>
            </a:r>
            <a:r>
              <a:rPr lang="en-US" dirty="0"/>
              <a:t>a pioneer in the design of electro mechanical digital computers</a:t>
            </a:r>
            <a:endParaRPr lang="en-US" dirty="0" smtClean="0"/>
          </a:p>
          <a:p>
            <a:r>
              <a:rPr lang="en-US" dirty="0" smtClean="0"/>
              <a:t>Z3 is known for</a:t>
            </a:r>
          </a:p>
          <a:p>
            <a:pPr lvl="1"/>
            <a:r>
              <a:rPr lang="en-US" dirty="0" smtClean="0"/>
              <a:t>First working program-controlled general-purpose computer</a:t>
            </a:r>
          </a:p>
          <a:p>
            <a:pPr lvl="2"/>
            <a:r>
              <a:rPr lang="en-US" dirty="0"/>
              <a:t>Sequence of Instructions </a:t>
            </a:r>
            <a:r>
              <a:rPr lang="en-US" dirty="0" smtClean="0"/>
              <a:t> on Tape</a:t>
            </a:r>
          </a:p>
          <a:p>
            <a:pPr lvl="2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Conditional Branching missing</a:t>
            </a:r>
          </a:p>
          <a:p>
            <a:pPr lvl="1"/>
            <a:r>
              <a:rPr lang="en-US" dirty="0" smtClean="0"/>
              <a:t>First to use Binary Representation</a:t>
            </a:r>
          </a:p>
          <a:p>
            <a:pPr lvl="1"/>
            <a:r>
              <a:rPr lang="en-US" dirty="0" smtClean="0"/>
              <a:t>First use of Floating Point</a:t>
            </a:r>
          </a:p>
          <a:p>
            <a:pPr lvl="1"/>
            <a:r>
              <a:rPr lang="en-US" dirty="0" smtClean="0"/>
              <a:t>Single Address Instructions</a:t>
            </a:r>
          </a:p>
          <a:p>
            <a:pPr lvl="2"/>
            <a:r>
              <a:rPr lang="en-US" dirty="0" smtClean="0"/>
              <a:t>Operation, Operand</a:t>
            </a:r>
          </a:p>
          <a:p>
            <a:pPr lvl="1"/>
            <a:r>
              <a:rPr lang="en-US" dirty="0" smtClean="0"/>
              <a:t>First Programmable Computer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</p:txBody>
      </p:sp>
      <p:pic>
        <p:nvPicPr>
          <p:cNvPr id="3074" name="Picture 2" descr="http://2.bp.blogspot.com/_igmJ8w60bz4/TRVPAZuJGjI/AAAAAAAAAK4/nAc12Z2WUP0/s1600/Konrad-Zu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99" y="3349212"/>
            <a:ext cx="2716481" cy="350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Z3</a:t>
            </a:r>
            <a:endParaRPr lang="en-US" sz="3200" dirty="0"/>
          </a:p>
        </p:txBody>
      </p:sp>
      <p:pic>
        <p:nvPicPr>
          <p:cNvPr id="3" name="Konrad Zuse Version 3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John Atanasoff (1903-95)</a:t>
            </a:r>
            <a:br>
              <a:rPr lang="en-US" sz="4000" dirty="0" smtClean="0"/>
            </a:br>
            <a:r>
              <a:rPr lang="en-US" sz="4000" dirty="0" smtClean="0"/>
              <a:t>ABC 1942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371600"/>
            <a:ext cx="87630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Atanasoff </a:t>
            </a:r>
            <a:r>
              <a:rPr lang="en-US" dirty="0" smtClean="0"/>
              <a:t>is a </a:t>
            </a:r>
            <a:r>
              <a:rPr lang="en-US" dirty="0"/>
              <a:t>pioneer in the design of </a:t>
            </a:r>
            <a:r>
              <a:rPr lang="en-US" dirty="0" smtClean="0"/>
              <a:t>electronic digital computers</a:t>
            </a:r>
          </a:p>
          <a:p>
            <a:pPr lvl="1"/>
            <a:r>
              <a:rPr lang="en-US" dirty="0" smtClean="0"/>
              <a:t>Atanasoff-Berry Computer (ABC)</a:t>
            </a:r>
            <a:endParaRPr lang="en-US" dirty="0"/>
          </a:p>
          <a:p>
            <a:r>
              <a:rPr lang="en-US" dirty="0" smtClean="0"/>
              <a:t>ABC is known for</a:t>
            </a:r>
          </a:p>
          <a:p>
            <a:pPr lvl="1"/>
            <a:r>
              <a:rPr lang="en-US" dirty="0" smtClean="0"/>
              <a:t>First Electronic Digital Computer</a:t>
            </a:r>
          </a:p>
          <a:p>
            <a:pPr lvl="2"/>
            <a:r>
              <a:rPr lang="en-US" dirty="0"/>
              <a:t>arithmetic logic functions were </a:t>
            </a:r>
            <a:r>
              <a:rPr lang="en-US" dirty="0" smtClean="0"/>
              <a:t>fully electronic</a:t>
            </a:r>
          </a:p>
          <a:p>
            <a:pPr lvl="2"/>
            <a:r>
              <a:rPr lang="en-US" dirty="0" smtClean="0"/>
              <a:t>logic </a:t>
            </a:r>
            <a:r>
              <a:rPr lang="en-US" dirty="0"/>
              <a:t>gates ranged from inverters to </a:t>
            </a:r>
            <a:r>
              <a:rPr lang="en-US" dirty="0" smtClean="0"/>
              <a:t>two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and </a:t>
            </a:r>
            <a:r>
              <a:rPr lang="en-US" dirty="0"/>
              <a:t>three input </a:t>
            </a:r>
            <a:r>
              <a:rPr lang="en-US" dirty="0" smtClean="0"/>
              <a:t>gates</a:t>
            </a:r>
          </a:p>
          <a:p>
            <a:pPr lvl="1"/>
            <a:r>
              <a:rPr lang="en-US" dirty="0" smtClean="0"/>
              <a:t>Binary digits </a:t>
            </a:r>
            <a:r>
              <a:rPr lang="en-US" dirty="0"/>
              <a:t>represent all </a:t>
            </a:r>
            <a:r>
              <a:rPr lang="en-US" dirty="0" smtClean="0"/>
              <a:t>numbers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and data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Fixed Function – Not Programmable</a:t>
            </a:r>
          </a:p>
          <a:p>
            <a:pPr lvl="2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 Stored Program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Mechanical Dram based Regenerative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capacitor 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memory (slow?)</a:t>
            </a:r>
          </a:p>
        </p:txBody>
      </p:sp>
      <p:pic>
        <p:nvPicPr>
          <p:cNvPr id="4098" name="Picture 2" descr="http://step.inf.ua/images/history/04-atanaso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417" y="3733800"/>
            <a:ext cx="2237383" cy="29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1044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ABC</a:t>
            </a:r>
            <a:endParaRPr lang="en-US" sz="3200" dirty="0"/>
          </a:p>
        </p:txBody>
      </p:sp>
      <p:pic>
        <p:nvPicPr>
          <p:cNvPr id="2" name="Atanasoff Version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  <p:pic>
        <p:nvPicPr>
          <p:cNvPr id="3" name="Atanasoff Version3.mp4">
            <a:hlinkClick r:id="" action="ppaction://media"/>
          </p:cNvPr>
          <p:cNvPicPr>
            <a:picLocks noChangeAspect="1"/>
          </p:cNvPicPr>
          <p:nvPr>
            <a:vide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593260"/>
          </a:xfrm>
        </p:spPr>
        <p:txBody>
          <a:bodyPr>
            <a:noAutofit/>
          </a:bodyPr>
          <a:lstStyle/>
          <a:p>
            <a:r>
              <a:rPr lang="en-US" sz="4000" dirty="0" smtClean="0"/>
              <a:t>Howard Aiken</a:t>
            </a:r>
            <a:br>
              <a:rPr lang="en-US" sz="4000" dirty="0" smtClean="0"/>
            </a:br>
            <a:r>
              <a:rPr lang="en-US" sz="3200" dirty="0" smtClean="0"/>
              <a:t>ASCC: </a:t>
            </a:r>
            <a:r>
              <a:rPr lang="en-US" sz="3200" dirty="0"/>
              <a:t>Automatic Sequence Controlled Calculator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3200" dirty="0" smtClean="0"/>
              <a:t>(Harvard Mark I)  1943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733550"/>
            <a:ext cx="8763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Howard Aiken </a:t>
            </a:r>
            <a:r>
              <a:rPr lang="en-US" dirty="0" smtClean="0"/>
              <a:t>is </a:t>
            </a:r>
            <a:r>
              <a:rPr lang="en-US" dirty="0"/>
              <a:t>a pioneer in the design of electro mechanical digital </a:t>
            </a:r>
            <a:r>
              <a:rPr lang="en-US" dirty="0" smtClean="0"/>
              <a:t>computers</a:t>
            </a:r>
            <a:endParaRPr lang="en-US" sz="2000" dirty="0"/>
          </a:p>
          <a:p>
            <a:r>
              <a:rPr lang="en-US" dirty="0" smtClean="0"/>
              <a:t>Harvard Mark I is known for</a:t>
            </a:r>
          </a:p>
          <a:p>
            <a:pPr lvl="1"/>
            <a:r>
              <a:rPr lang="en-US" dirty="0" smtClean="0"/>
              <a:t>One of the Largest Computers 51’x8’x2’</a:t>
            </a:r>
          </a:p>
          <a:p>
            <a:pPr lvl="2"/>
            <a:r>
              <a:rPr lang="en-US" dirty="0" smtClean="0"/>
              <a:t>Weighing 10,000 pounds</a:t>
            </a:r>
          </a:p>
          <a:p>
            <a:pPr lvl="1"/>
            <a:r>
              <a:rPr lang="en-US" dirty="0" smtClean="0"/>
              <a:t>Programmable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equence of instructions from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24 channel paper tape</a:t>
            </a:r>
          </a:p>
          <a:p>
            <a:pPr lvl="2"/>
            <a:r>
              <a:rPr lang="en-US" dirty="0" smtClean="0"/>
              <a:t>No conditional branching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Decimal Arithmetic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72 Storage Counters with 23 digit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signed decimal numbers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https://encrypted-tbn2.gstatic.com/images?q=tbn:ANd9GcRN0rzsMnPSflUf-szwxpnNFSnFpHiMM6AeIzuKjPUvxBUKoo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358638"/>
            <a:ext cx="2667001" cy="340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ASSC – Harvard Mark I</a:t>
            </a:r>
            <a:endParaRPr lang="en-US" sz="3200" dirty="0"/>
          </a:p>
        </p:txBody>
      </p:sp>
      <p:pic>
        <p:nvPicPr>
          <p:cNvPr id="3" name="Howard Aiken Version 3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983660"/>
          </a:xfrm>
        </p:spPr>
        <p:txBody>
          <a:bodyPr>
            <a:noAutofit/>
          </a:bodyPr>
          <a:lstStyle/>
          <a:p>
            <a:r>
              <a:rPr lang="en-US" sz="4000" dirty="0" smtClean="0"/>
              <a:t>Eckert and Mauchly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400" dirty="0" smtClean="0"/>
              <a:t>ENIAC: </a:t>
            </a:r>
            <a:r>
              <a:rPr lang="en-US" sz="2400" dirty="0"/>
              <a:t>Electrical Numerical </a:t>
            </a:r>
            <a:r>
              <a:rPr lang="en-US" sz="2400" dirty="0" smtClean="0"/>
              <a:t>Integrator and </a:t>
            </a:r>
            <a:r>
              <a:rPr lang="en-US" sz="2400" dirty="0"/>
              <a:t>Computer </a:t>
            </a:r>
            <a:r>
              <a:rPr lang="en-US" sz="2400" dirty="0" smtClean="0"/>
              <a:t>1945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-1" y="1219200"/>
            <a:ext cx="9132125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Eckert </a:t>
            </a:r>
            <a:r>
              <a:rPr lang="en-US" dirty="0"/>
              <a:t>and </a:t>
            </a:r>
            <a:r>
              <a:rPr lang="en-US" dirty="0" smtClean="0"/>
              <a:t>Mauchly are pioneers in the emergence of Electronic Digital Computer</a:t>
            </a:r>
          </a:p>
          <a:p>
            <a:r>
              <a:rPr lang="en-US" dirty="0" smtClean="0"/>
              <a:t>Responsible for emergence of global digital computer industry along with IBM</a:t>
            </a:r>
          </a:p>
          <a:p>
            <a:pPr lvl="1"/>
            <a:r>
              <a:rPr lang="en-US" dirty="0" smtClean="0"/>
              <a:t>Eckert Mauchly Computer Corporation 1948</a:t>
            </a:r>
            <a:endParaRPr lang="en-US" dirty="0"/>
          </a:p>
          <a:p>
            <a:r>
              <a:rPr lang="en-US" dirty="0" smtClean="0"/>
              <a:t>ENIAC Known for</a:t>
            </a:r>
          </a:p>
          <a:p>
            <a:pPr lvl="1"/>
            <a:r>
              <a:rPr lang="en-US" dirty="0" smtClean="0"/>
              <a:t>First Large Scale Electronic Computer</a:t>
            </a:r>
          </a:p>
          <a:p>
            <a:pPr lvl="2"/>
            <a:r>
              <a:rPr lang="en-US" dirty="0" smtClean="0"/>
              <a:t>First to become fully operational</a:t>
            </a:r>
          </a:p>
          <a:p>
            <a:pPr lvl="2"/>
            <a:r>
              <a:rPr lang="en-US" dirty="0" smtClean="0"/>
              <a:t>Far Faster than any another existing computer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Programming by </a:t>
            </a:r>
            <a:r>
              <a:rPr lang="en-US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Plugboard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Too slow</a:t>
            </a:r>
          </a:p>
          <a:p>
            <a:pPr lvl="1"/>
            <a:r>
              <a:rPr lang="en-US" dirty="0" smtClean="0"/>
              <a:t>Full Conditional Branching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Decimal Arithmetic</a:t>
            </a:r>
          </a:p>
          <a:p>
            <a:pPr lvl="2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20 10-digit accumulators</a:t>
            </a:r>
          </a:p>
          <a:p>
            <a:pPr lvl="1"/>
            <a:r>
              <a:rPr lang="en-US" dirty="0" smtClean="0"/>
              <a:t>Punch Card I/O</a:t>
            </a:r>
            <a:endParaRPr lang="en-US" dirty="0"/>
          </a:p>
          <a:p>
            <a:pPr lvl="1"/>
            <a:r>
              <a:rPr lang="en-US" dirty="0"/>
              <a:t>Led to </a:t>
            </a:r>
            <a:r>
              <a:rPr lang="en-US" dirty="0" smtClean="0"/>
              <a:t>EDVAC Report</a:t>
            </a:r>
          </a:p>
          <a:p>
            <a:pPr lvl="2"/>
            <a:r>
              <a:rPr lang="en-US" dirty="0" smtClean="0"/>
              <a:t>Training Ground for Many Successors</a:t>
            </a:r>
          </a:p>
        </p:txBody>
      </p:sp>
      <p:pic>
        <p:nvPicPr>
          <p:cNvPr id="2050" name="Picture 2" descr="http://www.thocp.net/biographies/pictures/eckert_and_mauchly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975" y="3733800"/>
            <a:ext cx="268615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ENIAC</a:t>
            </a:r>
            <a:endParaRPr lang="en-US" sz="3200" dirty="0"/>
          </a:p>
        </p:txBody>
      </p:sp>
      <p:pic>
        <p:nvPicPr>
          <p:cNvPr id="2" name="ENIAC Version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29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6200"/>
            <a:ext cx="7391400" cy="91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John von Neumann (1903-57)</a:t>
            </a:r>
            <a:br>
              <a:rPr lang="en-US" sz="4000" dirty="0" smtClean="0"/>
            </a:br>
            <a:r>
              <a:rPr lang="en-US" sz="3200" dirty="0" smtClean="0"/>
              <a:t>IAS and Clones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199" y="1066800"/>
            <a:ext cx="8993827" cy="56387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Known for Contributions to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Computer Science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computer architecture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self-replicating machines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stochastic computing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Mathematics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set theory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functional analysis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numerical analysis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Economics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Game Theory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Physics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quantum </a:t>
            </a:r>
            <a:r>
              <a:rPr lang="en-US" dirty="0" smtClean="0"/>
              <a:t>mechanics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Hydrodynamics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fluid dynamics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EDVAC </a:t>
            </a:r>
            <a:r>
              <a:rPr lang="en-US" dirty="0"/>
              <a:t>Report </a:t>
            </a:r>
            <a:r>
              <a:rPr lang="en-US" dirty="0" smtClean="0"/>
              <a:t>(1946): Electronic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Discrete Variable Automatic </a:t>
            </a:r>
            <a:r>
              <a:rPr lang="en-US" dirty="0"/>
              <a:t>Computer </a:t>
            </a:r>
          </a:p>
        </p:txBody>
      </p:sp>
      <p:pic>
        <p:nvPicPr>
          <p:cNvPr id="1028" name="Picture 4" descr="http://static.goodquotes.com/images/authors/180x250/john-von-neuman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547" y="3891573"/>
            <a:ext cx="2135827" cy="296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83140"/>
            <a:ext cx="7816932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15-346 Schedule of Presentations</a:t>
            </a:r>
            <a:br>
              <a:rPr lang="en-US" sz="4000" dirty="0" smtClean="0"/>
            </a:br>
            <a:r>
              <a:rPr lang="en-US" sz="2800" dirty="0" smtClean="0"/>
              <a:t>Spring 2013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447800"/>
            <a:ext cx="87630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effectLst/>
              </a:rPr>
              <a:t> 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14	</a:t>
            </a:r>
            <a:r>
              <a:rPr lang="en-US" sz="2000" dirty="0" smtClean="0">
                <a:effectLst/>
              </a:rPr>
              <a:t>	Raj Reddy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Origins </a:t>
            </a:r>
            <a:r>
              <a:rPr lang="en-US" sz="2000" dirty="0">
                <a:effectLst/>
              </a:rPr>
              <a:t>of Computers I – Pre 1900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16	</a:t>
            </a:r>
            <a:r>
              <a:rPr lang="en-US" sz="2000" dirty="0" smtClean="0">
                <a:effectLst/>
              </a:rPr>
              <a:t>	Raj </a:t>
            </a:r>
            <a:r>
              <a:rPr lang="en-US" sz="2000" dirty="0">
                <a:effectLst/>
              </a:rPr>
              <a:t>Reddy	</a:t>
            </a:r>
            <a:r>
              <a:rPr lang="en-US" sz="2000" dirty="0" smtClean="0">
                <a:effectLst/>
              </a:rPr>
              <a:t>Origins </a:t>
            </a:r>
            <a:r>
              <a:rPr lang="en-US" sz="2000" dirty="0">
                <a:effectLst/>
              </a:rPr>
              <a:t>of Computers II– Post 1900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21	</a:t>
            </a:r>
            <a:r>
              <a:rPr lang="en-US" sz="2000" dirty="0" smtClean="0">
                <a:effectLst/>
              </a:rPr>
              <a:t>	Chuck </a:t>
            </a:r>
            <a:r>
              <a:rPr lang="en-US" sz="2000" dirty="0">
                <a:effectLst/>
              </a:rPr>
              <a:t>Thacker	</a:t>
            </a:r>
            <a:r>
              <a:rPr lang="en-US" sz="2000" dirty="0" smtClean="0">
                <a:effectLst/>
              </a:rPr>
              <a:t>Computer </a:t>
            </a:r>
            <a:r>
              <a:rPr lang="en-US" sz="2000" dirty="0">
                <a:effectLst/>
              </a:rPr>
              <a:t>Architecture in the 20th century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23	</a:t>
            </a:r>
            <a:r>
              <a:rPr lang="en-US" sz="2000" dirty="0" smtClean="0">
                <a:effectLst/>
              </a:rPr>
              <a:t>	Chuck </a:t>
            </a:r>
            <a:r>
              <a:rPr lang="en-US" sz="2000" dirty="0">
                <a:effectLst/>
              </a:rPr>
              <a:t>Thacker	</a:t>
            </a:r>
            <a:r>
              <a:rPr lang="en-US" sz="2000" dirty="0" smtClean="0">
                <a:effectLst/>
              </a:rPr>
              <a:t>Computer </a:t>
            </a:r>
            <a:r>
              <a:rPr lang="en-US" sz="2000" dirty="0">
                <a:effectLst/>
              </a:rPr>
              <a:t>Architecture in the 21st century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Jan 28 &amp; 30	</a:t>
            </a:r>
            <a:r>
              <a:rPr lang="en-US" sz="2000" dirty="0" err="1">
                <a:effectLst/>
              </a:rPr>
              <a:t>Majd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Sakr</a:t>
            </a:r>
            <a:r>
              <a:rPr lang="en-US" sz="2000" dirty="0">
                <a:effectLst/>
              </a:rPr>
              <a:t> 	</a:t>
            </a:r>
            <a:r>
              <a:rPr lang="en-US" sz="2000" dirty="0" smtClean="0">
                <a:effectLst/>
              </a:rPr>
              <a:t>Fetch </a:t>
            </a:r>
            <a:r>
              <a:rPr lang="en-US" sz="2000" dirty="0">
                <a:effectLst/>
              </a:rPr>
              <a:t>&amp; Execute, Pipelining &amp; </a:t>
            </a:r>
            <a:r>
              <a:rPr lang="en-US" sz="2000" dirty="0" smtClean="0">
                <a:effectLst/>
              </a:rPr>
              <a:t>IL </a:t>
            </a:r>
            <a:r>
              <a:rPr lang="en-US" sz="2000" dirty="0" smtClean="0">
                <a:effectLst/>
              </a:rPr>
              <a:t>Parallelism</a:t>
            </a:r>
            <a:endParaRPr lang="en-US" sz="2000" dirty="0">
              <a:effectLst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4	</a:t>
            </a:r>
            <a:r>
              <a:rPr lang="en-US" sz="2000" dirty="0" smtClean="0">
                <a:effectLst/>
              </a:rPr>
              <a:t>	</a:t>
            </a:r>
            <a:r>
              <a:rPr lang="en-US" sz="2000" dirty="0" smtClean="0">
                <a:effectLst/>
              </a:rPr>
              <a:t>M </a:t>
            </a:r>
            <a:r>
              <a:rPr lang="en-US" sz="2000" dirty="0" err="1" smtClean="0">
                <a:effectLst/>
              </a:rPr>
              <a:t>Hammoud</a:t>
            </a:r>
            <a:r>
              <a:rPr lang="en-US" sz="2000" dirty="0" smtClean="0">
                <a:effectLst/>
              </a:rPr>
              <a:t>	The </a:t>
            </a:r>
            <a:r>
              <a:rPr lang="en-US" sz="2000" dirty="0">
                <a:effectLst/>
              </a:rPr>
              <a:t>Memory Hierarchy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6	</a:t>
            </a:r>
            <a:r>
              <a:rPr lang="en-US" sz="2000" dirty="0" smtClean="0">
                <a:effectLst/>
              </a:rPr>
              <a:t>	M </a:t>
            </a:r>
            <a:r>
              <a:rPr lang="en-US" sz="2000" dirty="0" err="1">
                <a:effectLst/>
              </a:rPr>
              <a:t>Hammoud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Multicore </a:t>
            </a:r>
            <a:r>
              <a:rPr lang="en-US" sz="2000" dirty="0">
                <a:effectLst/>
              </a:rPr>
              <a:t>Challenges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11 &amp; 13	Gordon Bell	</a:t>
            </a:r>
            <a:r>
              <a:rPr lang="en-US" sz="2000" dirty="0" smtClean="0">
                <a:effectLst/>
              </a:rPr>
              <a:t>Architectures </a:t>
            </a:r>
            <a:r>
              <a:rPr lang="en-US" sz="2000" dirty="0">
                <a:effectLst/>
              </a:rPr>
              <a:t>from </a:t>
            </a:r>
            <a:r>
              <a:rPr lang="en-US" sz="2000" dirty="0" smtClean="0">
                <a:effectLst/>
              </a:rPr>
              <a:t>Digestible </a:t>
            </a:r>
            <a:r>
              <a:rPr lang="en-US" sz="2000" dirty="0">
                <a:effectLst/>
              </a:rPr>
              <a:t>to the </a:t>
            </a:r>
            <a:r>
              <a:rPr lang="en-US" sz="2000" dirty="0" smtClean="0">
                <a:effectLst/>
              </a:rPr>
              <a:t>Largest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 smtClean="0">
                <a:effectLst/>
              </a:rPr>
              <a:t>Feb </a:t>
            </a:r>
            <a:r>
              <a:rPr lang="en-US" sz="2000" dirty="0">
                <a:effectLst/>
              </a:rPr>
              <a:t>18 (VC)	Dan </a:t>
            </a:r>
            <a:r>
              <a:rPr lang="en-US" sz="2000" dirty="0" err="1" smtClean="0">
                <a:effectLst/>
              </a:rPr>
              <a:t>Siewiorek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Mobile </a:t>
            </a:r>
            <a:r>
              <a:rPr lang="en-US" sz="2000" dirty="0">
                <a:effectLst/>
              </a:rPr>
              <a:t>Hardware Technologies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20 (VC)	Dan </a:t>
            </a:r>
            <a:r>
              <a:rPr lang="en-US" sz="2000" dirty="0" err="1">
                <a:effectLst/>
              </a:rPr>
              <a:t>Siewiorek</a:t>
            </a:r>
            <a:r>
              <a:rPr lang="en-US" sz="2000" dirty="0">
                <a:effectLst/>
              </a:rPr>
              <a:t>	</a:t>
            </a:r>
            <a:r>
              <a:rPr lang="en-US" sz="2000" dirty="0" smtClean="0">
                <a:effectLst/>
              </a:rPr>
              <a:t>End-to-End Application </a:t>
            </a:r>
            <a:r>
              <a:rPr lang="en-US" sz="2000" dirty="0">
                <a:effectLst/>
              </a:rPr>
              <a:t>Considerations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>
                <a:effectLst/>
              </a:rPr>
              <a:t>Feb 25 &amp; 27	</a:t>
            </a:r>
            <a:r>
              <a:rPr lang="en-US" sz="2000" dirty="0" smtClean="0">
                <a:effectLst/>
              </a:rPr>
              <a:t>		Student </a:t>
            </a:r>
            <a:r>
              <a:rPr lang="en-US" sz="2000" dirty="0">
                <a:effectLst/>
              </a:rPr>
              <a:t>Presentations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082276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IAS Computer</a:t>
            </a:r>
            <a:br>
              <a:rPr lang="en-US" sz="4000" dirty="0" smtClean="0"/>
            </a:br>
            <a:r>
              <a:rPr lang="en-US" sz="3200" dirty="0" smtClean="0"/>
              <a:t>of Institute for Advanced Studies, Princeton</a:t>
            </a:r>
            <a:endParaRPr lang="en-US" sz="3200" dirty="0"/>
          </a:p>
        </p:txBody>
      </p:sp>
      <p:pic>
        <p:nvPicPr>
          <p:cNvPr id="2" name="IAS Version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4825" y="1143000"/>
            <a:ext cx="813435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364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r>
              <a:rPr lang="en-US" sz="4000" dirty="0" smtClean="0"/>
              <a:t>John von </a:t>
            </a:r>
            <a:r>
              <a:rPr lang="en-US" sz="4000" dirty="0"/>
              <a:t>Neumann</a:t>
            </a:r>
            <a:br>
              <a:rPr lang="en-US" sz="4000" dirty="0"/>
            </a:br>
            <a:r>
              <a:rPr lang="en-US" sz="3200" dirty="0"/>
              <a:t>Father of Modern Computer</a:t>
            </a:r>
            <a:r>
              <a:rPr lang="en-US" sz="3200" dirty="0" smtClean="0"/>
              <a:t>?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199" y="1219200"/>
            <a:ext cx="8993827" cy="54863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EDVAC Report </a:t>
            </a:r>
            <a:r>
              <a:rPr lang="en-US" dirty="0" smtClean="0"/>
              <a:t>(1946): </a:t>
            </a:r>
            <a:r>
              <a:rPr lang="en-US" dirty="0"/>
              <a:t>Electronic </a:t>
            </a:r>
            <a:r>
              <a:rPr lang="en-US" dirty="0" smtClean="0"/>
              <a:t>Discrete Variable Automatic </a:t>
            </a:r>
            <a:r>
              <a:rPr lang="en-US" dirty="0"/>
              <a:t>Computer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Design Architecture </a:t>
            </a:r>
            <a:r>
              <a:rPr lang="en-US" dirty="0"/>
              <a:t>for an </a:t>
            </a:r>
            <a:r>
              <a:rPr lang="en-US" dirty="0" smtClean="0"/>
              <a:t>Electronic Digital Computer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</a:rPr>
              <a:t>a processing </a:t>
            </a:r>
            <a:r>
              <a:rPr lang="en-US" dirty="0" smtClean="0">
                <a:effectLst/>
              </a:rPr>
              <a:t>unit: an </a:t>
            </a:r>
            <a:r>
              <a:rPr lang="en-US" dirty="0">
                <a:effectLst/>
              </a:rPr>
              <a:t>arithmetic logic unit and processor registers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</a:rPr>
              <a:t>a control </a:t>
            </a:r>
            <a:r>
              <a:rPr lang="en-US" dirty="0" smtClean="0">
                <a:effectLst/>
              </a:rPr>
              <a:t>unit: an </a:t>
            </a:r>
            <a:r>
              <a:rPr lang="en-US" dirty="0">
                <a:effectLst/>
              </a:rPr>
              <a:t>instruction register and program counter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</a:rPr>
              <a:t>a memory to store both data and instructions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</a:rPr>
              <a:t>external mass storage, and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effectLst/>
              </a:rPr>
              <a:t>input and output mechanisms.[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Concept of a Stored Program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Instructions and Data </a:t>
            </a:r>
            <a:r>
              <a:rPr lang="en-US" dirty="0"/>
              <a:t>in same </a:t>
            </a:r>
            <a:r>
              <a:rPr lang="en-US" dirty="0" smtClean="0"/>
              <a:t>Memory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effectLst/>
              </a:rPr>
              <a:t>Concept </a:t>
            </a:r>
            <a:r>
              <a:rPr lang="en-US" dirty="0">
                <a:effectLst/>
              </a:rPr>
              <a:t>of sequential flow of control </a:t>
            </a:r>
            <a:endParaRPr lang="en-US" dirty="0" smtClean="0"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effectLst/>
              </a:rPr>
              <a:t>A </a:t>
            </a:r>
            <a:r>
              <a:rPr lang="en-US" dirty="0">
                <a:effectLst/>
              </a:rPr>
              <a:t>“program counter” that indicates the current </a:t>
            </a:r>
            <a:r>
              <a:rPr lang="en-US" dirty="0" smtClean="0">
                <a:effectLst/>
              </a:rPr>
              <a:t>point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</a:t>
            </a:r>
            <a:r>
              <a:rPr lang="en-US" dirty="0">
                <a:effectLst/>
              </a:rPr>
              <a:t>that has been reached in execution of a </a:t>
            </a:r>
            <a:r>
              <a:rPr lang="en-US" dirty="0" smtClean="0">
                <a:effectLst/>
              </a:rPr>
              <a:t>program 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effectLst/>
              </a:rPr>
              <a:t>Concept of a variable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effectLst/>
              </a:rPr>
              <a:t>“named” storage locations in which a value may be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 stored and subsequently referenced or changed</a:t>
            </a:r>
            <a:endParaRPr lang="en-US" dirty="0"/>
          </a:p>
        </p:txBody>
      </p:sp>
      <p:pic>
        <p:nvPicPr>
          <p:cNvPr id="1028" name="Picture 4" descr="http://static.goodquotes.com/images/authors/180x250/john-von-neuman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547" y="3891573"/>
            <a:ext cx="2135827" cy="296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46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83140"/>
            <a:ext cx="7620000" cy="831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Early Computer Feature Matrix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" y="990600"/>
            <a:ext cx="9067800" cy="5715000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 smtClean="0"/>
              <a:t>		</a:t>
            </a:r>
            <a:r>
              <a:rPr lang="en-US" sz="2200" dirty="0"/>
              <a:t>N</a:t>
            </a:r>
            <a:r>
              <a:rPr lang="en-US" sz="2200" dirty="0" smtClean="0"/>
              <a:t>ame 	Date</a:t>
            </a:r>
            <a:r>
              <a:rPr lang="en-US" sz="2200" dirty="0"/>
              <a:t>	</a:t>
            </a:r>
            <a:r>
              <a:rPr lang="en-US" sz="2200" dirty="0" smtClean="0"/>
              <a:t>Number Rep  Technology	Programming</a:t>
            </a:r>
            <a:r>
              <a:rPr lang="en-US" sz="2200" dirty="0"/>
              <a:t> </a:t>
            </a:r>
            <a:r>
              <a:rPr lang="en-US" sz="2200" dirty="0" smtClean="0"/>
              <a:t> 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Turing	UTM	1936	None	   Mechanical	FSM: Stored 								Program?	</a:t>
            </a:r>
            <a:endParaRPr lang="en-US" sz="2000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Stibitz	BTL1	1939	Decimal  Relay		Single App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err="1" smtClean="0"/>
              <a:t>Zuse</a:t>
            </a:r>
            <a:r>
              <a:rPr lang="en-US" dirty="0"/>
              <a:t>	</a:t>
            </a:r>
            <a:r>
              <a:rPr lang="en-US" dirty="0" smtClean="0"/>
              <a:t>Z3	1941	Binary    Relay		35mm film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Atanasoff 	ABC	1942 	Binary    Electronic	Single App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Aiken	ASCC	1944	Decimal  Relay		Paper Tape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Eckert </a:t>
            </a:r>
            <a:r>
              <a:rPr lang="en-US" dirty="0" smtClean="0"/>
              <a:t>&amp; 	ENIAC	1945	Decimal  Electronic 	Plug Board    Mauchly</a:t>
            </a:r>
            <a:endParaRPr lang="en-US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John von 	IAS	1946	Binary	   Electronic	Stored Program:    </a:t>
            </a:r>
            <a:br>
              <a:rPr lang="en-US" dirty="0" smtClean="0"/>
            </a:br>
            <a:r>
              <a:rPr lang="en-US" dirty="0" smtClean="0"/>
              <a:t>Neumann						Instructions and 							Data in same  								Memory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83140"/>
            <a:ext cx="8686800" cy="118610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Cambrian Explosion of Computers </a:t>
            </a:r>
            <a:br>
              <a:rPr lang="en-US" sz="4000" dirty="0" smtClean="0"/>
            </a:br>
            <a:r>
              <a:rPr lang="en-US" sz="3200" dirty="0" smtClean="0"/>
              <a:t>List of Stored Program Computers 1946-1950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" y="1371601"/>
            <a:ext cx="9144000" cy="50291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Manchester SSEM (UK)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CRT memory				Jun-48  </a:t>
            </a:r>
            <a:r>
              <a:rPr lang="en-US" sz="2400" dirty="0"/>
              <a:t>	Binary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Modified ENIAC (US)	</a:t>
            </a:r>
            <a:endParaRPr lang="en-US" sz="28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Read Only Memory	</a:t>
            </a:r>
            <a:r>
              <a:rPr lang="en-US" sz="2400" dirty="0"/>
              <a:t>	</a:t>
            </a:r>
            <a:r>
              <a:rPr lang="en-US" sz="2400" dirty="0" smtClean="0"/>
              <a:t>	Sep-48	Decimal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Cambridge EDSAC </a:t>
            </a:r>
            <a:r>
              <a:rPr lang="en-US" sz="2800" dirty="0"/>
              <a:t>(UK)	</a:t>
            </a:r>
            <a:endParaRPr lang="en-US" sz="2800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Mercury </a:t>
            </a:r>
            <a:r>
              <a:rPr lang="en-US" sz="2400" dirty="0"/>
              <a:t>delay line memory </a:t>
            </a:r>
            <a:r>
              <a:rPr lang="en-US" sz="2400" dirty="0" smtClean="0"/>
              <a:t>		May-49</a:t>
            </a:r>
            <a:r>
              <a:rPr lang="en-US" sz="2400" dirty="0"/>
              <a:t>	Binary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Manchester </a:t>
            </a:r>
            <a:r>
              <a:rPr lang="en-US" sz="2800" dirty="0"/>
              <a:t>Mark 1 (UK</a:t>
            </a:r>
            <a:r>
              <a:rPr lang="en-US" sz="28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CRT and </a:t>
            </a:r>
            <a:r>
              <a:rPr lang="en-US" sz="2400" dirty="0"/>
              <a:t>magnetic drum </a:t>
            </a:r>
            <a:r>
              <a:rPr lang="en-US" sz="2400" dirty="0" smtClean="0"/>
              <a:t>memory	Oct-49	</a:t>
            </a:r>
            <a:r>
              <a:rPr lang="en-US" sz="2400" dirty="0"/>
              <a:t>	Binary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Pilot ACE </a:t>
            </a:r>
            <a:r>
              <a:rPr lang="en-US" sz="2800" dirty="0" smtClean="0"/>
              <a:t>(UK)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Mercury delay line </a:t>
            </a:r>
            <a:r>
              <a:rPr lang="en-US" sz="2400" dirty="0" smtClean="0"/>
              <a:t>memory		May-50</a:t>
            </a:r>
            <a:r>
              <a:rPr lang="en-US" sz="2400" dirty="0"/>
              <a:t>	Binary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 smtClean="0"/>
              <a:t>Also CSIRAC, BINAC, UNIVAC, SEAC, Harvard </a:t>
            </a:r>
            <a:r>
              <a:rPr lang="en-US" sz="2800" dirty="0" err="1" smtClean="0"/>
              <a:t>MarkIII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6597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3140"/>
            <a:ext cx="7467600" cy="118610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Necessary Conditions for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The Evolution of Computers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Representation of Data and Logic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Text, Numbers, Procedures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Physical 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Mechanical, EM Relays, Electronic Devices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Control Unit and Arithmetic Logic Unit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I/O Devices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Manual,  Paper Tape,  Punch Cards, Teletype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Programmability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Flexible Automation: Most mechanical </a:t>
            </a:r>
            <a:r>
              <a:rPr lang="en-US" dirty="0"/>
              <a:t>m</a:t>
            </a:r>
            <a:r>
              <a:rPr lang="en-US" dirty="0" smtClean="0"/>
              <a:t>achines do just one task; A computer can do many tasks if they are programmable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Language for Expression of </a:t>
            </a:r>
            <a:r>
              <a:rPr lang="en-US" dirty="0"/>
              <a:t>D</a:t>
            </a:r>
            <a:r>
              <a:rPr lang="en-US" dirty="0" smtClean="0"/>
              <a:t>esired Computation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Automatic Sequencing of successive operations including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Conditional Branching: If…then statements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Iteration: Loops - going back to a previous instruction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918816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3140"/>
            <a:ext cx="9144000" cy="118610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Assignment: Essay and Presentation on Who is the Father of Modern Computer?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" y="1371601"/>
            <a:ext cx="9144000" cy="502919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Babbage?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Turing?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/>
              <a:t>Von Neumann?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96098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83140"/>
            <a:ext cx="7467600" cy="118610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Necessary Conditions for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The Evolution of Computers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Representation of Data and Logic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Text, Numbers, Procedures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Physical 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Mechanical, EM Relays, Electronic Devices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Control Unit and Arithmetic Logic Unit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I/O Devices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Manual,  Paper Tape,  Punch Cards, Teletype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Programmability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Flexible Automation: Most mechanical </a:t>
            </a:r>
            <a:r>
              <a:rPr lang="en-US" dirty="0"/>
              <a:t>m</a:t>
            </a:r>
            <a:r>
              <a:rPr lang="en-US" dirty="0" smtClean="0"/>
              <a:t>achines do just one task; A </a:t>
            </a:r>
            <a:r>
              <a:rPr lang="en-US" dirty="0"/>
              <a:t>programmable computer </a:t>
            </a:r>
            <a:r>
              <a:rPr lang="en-US" dirty="0" smtClean="0"/>
              <a:t>can do many tasks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Language for Expression of </a:t>
            </a:r>
            <a:r>
              <a:rPr lang="en-US" dirty="0"/>
              <a:t>D</a:t>
            </a:r>
            <a:r>
              <a:rPr lang="en-US" dirty="0" smtClean="0"/>
              <a:t>esired Computation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Automatic Sequencing of successive operations including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Conditional Branching: If…then statements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Iteration: Loops - going back to a previous instruction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9849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3140"/>
            <a:ext cx="9144000" cy="9836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Origins of Computers – Post 1900</a:t>
            </a:r>
            <a:br>
              <a:rPr lang="en-US" sz="4000" dirty="0" smtClean="0"/>
            </a:br>
            <a:r>
              <a:rPr lang="en-US" sz="3600" dirty="0" smtClean="0"/>
              <a:t>Steps towards Automation of Computation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Alan Turing (1936 and 1945)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Pioneers in Computing Hardware (1939-45)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George Stibitz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/>
              <a:t>Konrad</a:t>
            </a:r>
            <a:r>
              <a:rPr lang="en-US" dirty="0" smtClean="0"/>
              <a:t> </a:t>
            </a:r>
            <a:r>
              <a:rPr lang="en-US" dirty="0" err="1" smtClean="0"/>
              <a:t>Zuse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John Atanasoff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Howard Aiken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/>
              <a:t>Presper</a:t>
            </a:r>
            <a:r>
              <a:rPr lang="en-US" dirty="0" smtClean="0"/>
              <a:t> Eckert and John Mauchly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John von Neumann (1945)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792832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Alan M. Turing (1912-54)</a:t>
            </a:r>
            <a:br>
              <a:rPr lang="en-US" sz="4000" dirty="0" smtClean="0"/>
            </a:br>
            <a:r>
              <a:rPr lang="en-US" sz="3200" dirty="0" smtClean="0"/>
              <a:t>Universal Turing Machine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" y="1143000"/>
            <a:ext cx="8991600" cy="55816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Known for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Proposed an Abstract Digital Computing Machine, now called a Universal Turing Machine (1936)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Formalizing the Concepts of Algorithm and Computation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Ten Years later, Stored Program Digital Computers along the principles envisaged by Turing were becoming a reality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Designed Code Breaking Computers during WW II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Application Specific Electro-Mechanical Computer “Bombe”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Created the Design for ACE (1945)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Stored Program Electronic Computer later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commercialized by Ferranti and English Electric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One of the Founders of Artificial Intelligence 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1950, </a:t>
            </a:r>
            <a:r>
              <a:rPr lang="en-US" dirty="0"/>
              <a:t>Proposed </a:t>
            </a:r>
            <a:r>
              <a:rPr lang="en-US" dirty="0" smtClean="0"/>
              <a:t>Turing Test and Construction </a:t>
            </a:r>
            <a:endParaRPr lang="en-US" dirty="0"/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</a:t>
            </a:r>
            <a:r>
              <a:rPr lang="en-US" dirty="0"/>
              <a:t>and Teaching of </a:t>
            </a:r>
            <a:r>
              <a:rPr lang="en-US" dirty="0" smtClean="0"/>
              <a:t>a Child Machine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An Pioneer of the field of  Artificial Life 1952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</p:txBody>
      </p:sp>
      <p:pic>
        <p:nvPicPr>
          <p:cNvPr id="1026" name="Picture 2" descr="http://upload.wikimedia.org/wikipedia/en/thumb/c/c8/Alan_Turing_photo.jpg/200px-Alan_Turing_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678" y="4724400"/>
            <a:ext cx="170688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4106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Turing Machine Overview</a:t>
            </a:r>
            <a:endParaRPr lang="en-US" sz="3200" dirty="0"/>
          </a:p>
        </p:txBody>
      </p:sp>
      <p:pic>
        <p:nvPicPr>
          <p:cNvPr id="2" name="Turing Machine - Overview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5800" y="1447800"/>
            <a:ext cx="7800975" cy="438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160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Turing Machine Example</a:t>
            </a:r>
            <a:endParaRPr lang="en-US" sz="3200" dirty="0"/>
          </a:p>
        </p:txBody>
      </p:sp>
      <p:pic>
        <p:nvPicPr>
          <p:cNvPr id="2" name="Turing Machine Example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6790" y="1600200"/>
            <a:ext cx="7450667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160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0598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Alan M. Turing</a:t>
            </a:r>
            <a:br>
              <a:rPr lang="en-US" sz="4000" dirty="0" smtClean="0"/>
            </a:br>
            <a:r>
              <a:rPr lang="en-US" sz="3200" dirty="0" smtClean="0"/>
              <a:t>Father of Modern Computer?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200" y="1143000"/>
            <a:ext cx="89916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Abstract “Turing Machine” (1936).</a:t>
            </a:r>
          </a:p>
          <a:p>
            <a:pPr lvl="1"/>
            <a:r>
              <a:rPr lang="en-US" sz="24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Read, Write and Erase on Infinite Paper Tape</a:t>
            </a:r>
          </a:p>
          <a:p>
            <a:pPr lvl="2"/>
            <a:r>
              <a:rPr lang="en-US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 Modern Computers, one can also Read, Write and Erase, albeit with finite memory</a:t>
            </a:r>
          </a:p>
          <a:p>
            <a:pPr lvl="1"/>
            <a:r>
              <a:rPr lang="en-US" sz="2400" dirty="0"/>
              <a:t>Concept of a Stored </a:t>
            </a:r>
            <a:r>
              <a:rPr lang="en-US" sz="2400" dirty="0" smtClean="0"/>
              <a:t>Program </a:t>
            </a:r>
            <a:r>
              <a:rPr lang="en-US" sz="2400" dirty="0"/>
              <a:t>Computer</a:t>
            </a:r>
          </a:p>
          <a:p>
            <a:pPr lvl="1"/>
            <a:r>
              <a:rPr lang="en-US" sz="2400" dirty="0" smtClean="0"/>
              <a:t>Concept of a Universal Computer</a:t>
            </a:r>
          </a:p>
          <a:p>
            <a:pPr lvl="1"/>
            <a:r>
              <a:rPr lang="en-US" sz="2400" dirty="0"/>
              <a:t>Concept of a Program</a:t>
            </a:r>
          </a:p>
          <a:p>
            <a:pPr lvl="2"/>
            <a:r>
              <a:rPr lang="en-US" sz="2000" dirty="0"/>
              <a:t>and Programming </a:t>
            </a:r>
          </a:p>
          <a:p>
            <a:pPr lvl="1"/>
            <a:r>
              <a:rPr lang="en-US" sz="2400" dirty="0" smtClean="0"/>
              <a:t>Concept of a Subroutine</a:t>
            </a:r>
          </a:p>
          <a:p>
            <a:r>
              <a:rPr lang="en-US" sz="2800" dirty="0"/>
              <a:t>ACE Report (1945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Binary Representation</a:t>
            </a:r>
          </a:p>
          <a:p>
            <a:pPr lvl="1"/>
            <a:r>
              <a:rPr lang="en-US" sz="2400" dirty="0" smtClean="0"/>
              <a:t>Floating Point Arithmetic</a:t>
            </a:r>
          </a:p>
          <a:p>
            <a:pPr lvl="1"/>
            <a:r>
              <a:rPr lang="en-US" sz="2400" dirty="0" smtClean="0"/>
              <a:t>Symbolic Computation</a:t>
            </a:r>
          </a:p>
          <a:p>
            <a:endParaRPr lang="en-US" sz="1600" dirty="0" smtClean="0"/>
          </a:p>
        </p:txBody>
      </p:sp>
      <p:pic>
        <p:nvPicPr>
          <p:cNvPr id="1026" name="Picture 2" descr="http://upload.wikimedia.org/wikipedia/en/thumb/c/c8/Alan_Turing_photo.jpg/200px-Alan_Turing_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676650"/>
            <a:ext cx="24384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9431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83140"/>
            <a:ext cx="8991600" cy="12122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George Stibitz (1904-95)</a:t>
            </a:r>
            <a:br>
              <a:rPr lang="en-US" sz="4000" dirty="0" smtClean="0"/>
            </a:br>
            <a:r>
              <a:rPr lang="en-US" sz="4000" dirty="0" smtClean="0"/>
              <a:t>BTL1 1939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8763000" cy="5486399"/>
          </a:xfrm>
        </p:spPr>
        <p:txBody>
          <a:bodyPr>
            <a:normAutofit/>
          </a:bodyPr>
          <a:lstStyle/>
          <a:p>
            <a:r>
              <a:rPr lang="en-US" dirty="0" smtClean="0"/>
              <a:t>Stibitz is a pioneer in the design of electro mechanical digital computers</a:t>
            </a:r>
          </a:p>
          <a:p>
            <a:r>
              <a:rPr lang="en-US" dirty="0" smtClean="0"/>
              <a:t>BTL1 is known for</a:t>
            </a:r>
          </a:p>
          <a:p>
            <a:pPr lvl="1"/>
            <a:r>
              <a:rPr lang="en-US" dirty="0" smtClean="0"/>
              <a:t>Complex Multiplication and Division</a:t>
            </a:r>
          </a:p>
          <a:p>
            <a:pPr lvl="2"/>
            <a:r>
              <a:rPr lang="en-US" i="1" dirty="0" smtClean="0"/>
              <a:t>(x </a:t>
            </a:r>
            <a:r>
              <a:rPr lang="en-US" i="1" dirty="0"/>
              <a:t>+ </a:t>
            </a:r>
            <a:r>
              <a:rPr lang="en-US" i="1" dirty="0" err="1" smtClean="0"/>
              <a:t>yi</a:t>
            </a:r>
            <a:r>
              <a:rPr lang="en-US" i="1" dirty="0" smtClean="0"/>
              <a:t>)(u </a:t>
            </a:r>
            <a:r>
              <a:rPr lang="en-US" i="1" dirty="0"/>
              <a:t>+ vi) = (</a:t>
            </a:r>
            <a:r>
              <a:rPr lang="en-US" i="1" dirty="0" err="1"/>
              <a:t>xu</a:t>
            </a:r>
            <a:r>
              <a:rPr lang="en-US" i="1" dirty="0"/>
              <a:t> – </a:t>
            </a:r>
            <a:r>
              <a:rPr lang="en-US" i="1" dirty="0" err="1"/>
              <a:t>yv</a:t>
            </a:r>
            <a:r>
              <a:rPr lang="en-US" i="1" dirty="0"/>
              <a:t>) + (xv + </a:t>
            </a:r>
            <a:r>
              <a:rPr lang="en-US" i="1" dirty="0" err="1" smtClean="0"/>
              <a:t>yu</a:t>
            </a:r>
            <a:r>
              <a:rPr lang="en-US" i="1" dirty="0" smtClean="0"/>
              <a:t>)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lvl="2"/>
            <a:r>
              <a:rPr lang="en-US" dirty="0" smtClean="0"/>
              <a:t>Only 3 multiplications and 3 additions</a:t>
            </a:r>
          </a:p>
          <a:p>
            <a:pPr lvl="2"/>
            <a:r>
              <a:rPr lang="en-US" dirty="0" smtClean="0"/>
              <a:t>Needs a sequence of calculations and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storing intermediate results</a:t>
            </a:r>
          </a:p>
          <a:p>
            <a:pPr lvl="2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Fixed Function – Not programmable</a:t>
            </a:r>
          </a:p>
          <a:p>
            <a:pPr lvl="1"/>
            <a:r>
              <a:rPr lang="en-US" dirty="0" smtClean="0"/>
              <a:t>First Computing Device ever used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Remotely over Phone Lines</a:t>
            </a:r>
          </a:p>
          <a:p>
            <a:pPr lvl="1"/>
            <a:r>
              <a:rPr lang="en-US" dirty="0" smtClean="0"/>
              <a:t>Boolean Logic for Circuit Design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50" name="Picture 2" descr="http://orion.ipt.pt/~jpramos/IT/imag/retr_GeorgeStibit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581400"/>
            <a:ext cx="2514600" cy="3412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4751</TotalTime>
  <Words>985</Words>
  <Application>Microsoft Office PowerPoint</Application>
  <PresentationFormat>On-screen Show (4:3)</PresentationFormat>
  <Paragraphs>239</Paragraphs>
  <Slides>25</Slides>
  <Notes>3</Notes>
  <HiddenSlides>0</HiddenSlides>
  <MMClips>9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Curtain Call</vt:lpstr>
      <vt:lpstr>Origins of Computing – Post 1900</vt:lpstr>
      <vt:lpstr>15-346 Schedule of Presentations Spring 2013</vt:lpstr>
      <vt:lpstr>Necessary Conditions for  The Evolution of Computers</vt:lpstr>
      <vt:lpstr>Origins of Computers – Post 1900 Steps towards Automation of Computation</vt:lpstr>
      <vt:lpstr>Alan M. Turing (1912-54) Universal Turing Machine</vt:lpstr>
      <vt:lpstr>Turing Machine Overview</vt:lpstr>
      <vt:lpstr>Turing Machine Example</vt:lpstr>
      <vt:lpstr>Alan M. Turing Father of Modern Computer?</vt:lpstr>
      <vt:lpstr>George Stibitz (1904-95) BTL1 1939</vt:lpstr>
      <vt:lpstr>Bell Telephone Labs BTL1</vt:lpstr>
      <vt:lpstr>Konrad Zuse (1910-1995) Z3 1941</vt:lpstr>
      <vt:lpstr>Z3</vt:lpstr>
      <vt:lpstr>John Atanasoff (1903-95) ABC 1942</vt:lpstr>
      <vt:lpstr>ABC</vt:lpstr>
      <vt:lpstr>Howard Aiken ASCC: Automatic Sequence Controlled Calculator (Harvard Mark I)  1943</vt:lpstr>
      <vt:lpstr>ASSC – Harvard Mark I</vt:lpstr>
      <vt:lpstr>Eckert and Mauchly ENIAC: Electrical Numerical Integrator and Computer 1945</vt:lpstr>
      <vt:lpstr>ENIAC</vt:lpstr>
      <vt:lpstr>John von Neumann (1903-57) IAS and Clones</vt:lpstr>
      <vt:lpstr>IAS Computer of Institute for Advanced Studies, Princeton</vt:lpstr>
      <vt:lpstr>John von Neumann Father of Modern Computer?</vt:lpstr>
      <vt:lpstr>Early Computer Feature Matrix</vt:lpstr>
      <vt:lpstr>Cambrian Explosion of Computers  List of Stored Program Computers 1946-1950</vt:lpstr>
      <vt:lpstr>Necessary Conditions for  The Evolution of Computers</vt:lpstr>
      <vt:lpstr>Assignment: Essay and Presentation on Who is the Father of Modern Computer?</vt:lpstr>
    </vt:vector>
  </TitlesOfParts>
  <Company>CMU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Raj Reddy</dc:creator>
  <cp:lastModifiedBy>Mohammad Hammoud</cp:lastModifiedBy>
  <cp:revision>402</cp:revision>
  <cp:lastPrinted>1999-03-10T22:07:14Z</cp:lastPrinted>
  <dcterms:created xsi:type="dcterms:W3CDTF">1998-11-20T20:55:32Z</dcterms:created>
  <dcterms:modified xsi:type="dcterms:W3CDTF">2013-01-17T09:00:12Z</dcterms:modified>
</cp:coreProperties>
</file>