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89" r:id="rId3"/>
    <p:sldId id="290" r:id="rId4"/>
    <p:sldId id="257" r:id="rId5"/>
    <p:sldId id="258" r:id="rId6"/>
    <p:sldId id="259" r:id="rId7"/>
    <p:sldId id="291" r:id="rId8"/>
    <p:sldId id="260" r:id="rId9"/>
    <p:sldId id="261" r:id="rId10"/>
    <p:sldId id="285" r:id="rId11"/>
    <p:sldId id="262" r:id="rId12"/>
    <p:sldId id="263" r:id="rId13"/>
    <p:sldId id="286" r:id="rId14"/>
    <p:sldId id="264" r:id="rId15"/>
    <p:sldId id="265" r:id="rId16"/>
    <p:sldId id="295" r:id="rId17"/>
    <p:sldId id="266" r:id="rId18"/>
    <p:sldId id="267" r:id="rId19"/>
    <p:sldId id="268" r:id="rId20"/>
    <p:sldId id="296" r:id="rId21"/>
    <p:sldId id="269" r:id="rId22"/>
    <p:sldId id="270" r:id="rId23"/>
    <p:sldId id="271" r:id="rId24"/>
    <p:sldId id="272" r:id="rId25"/>
    <p:sldId id="287" r:id="rId26"/>
    <p:sldId id="273" r:id="rId27"/>
    <p:sldId id="274" r:id="rId28"/>
    <p:sldId id="275" r:id="rId29"/>
    <p:sldId id="288" r:id="rId30"/>
    <p:sldId id="276" r:id="rId31"/>
    <p:sldId id="277" r:id="rId32"/>
    <p:sldId id="293" r:id="rId33"/>
    <p:sldId id="279" r:id="rId34"/>
    <p:sldId id="280" r:id="rId35"/>
    <p:sldId id="281" r:id="rId36"/>
    <p:sldId id="282" r:id="rId37"/>
    <p:sldId id="292" r:id="rId38"/>
    <p:sldId id="283" r:id="rId39"/>
    <p:sldId id="284" r:id="rId40"/>
    <p:sldId id="294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B50C2-15A3-4D6F-8EE9-195E49F3799F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68C90-4AB7-4317-AF18-F1E1AED3A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24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dirty="0" smtClean="0"/>
              <a:t>L1 latency is very critical to system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widely</a:t>
            </a:r>
            <a:r>
              <a:rPr lang="en-US" baseline="0" dirty="0" smtClean="0"/>
              <a:t> held rule of thumb is that a program spends 90% of its execution time in only 10% of the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07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07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07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Set Index = Block</a:t>
            </a:r>
            <a:r>
              <a:rPr lang="en-US" baseline="0" dirty="0" smtClean="0"/>
              <a:t> address % number of sets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0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In the earliest days, either a process fits a memory or it couldn’t be run.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7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- A page is a contiguous range of addresses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90-4AB7-4317-AF18-F1E1AED3AAE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73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0DFF-B2C7-4442-B521-194879D35AB3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F77D-5BB8-4E74-9CBB-14F5DA19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33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0DFF-B2C7-4442-B521-194879D35AB3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F77D-5BB8-4E74-9CBB-14F5DA19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50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0DFF-B2C7-4442-B521-194879D35AB3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F77D-5BB8-4E74-9CBB-14F5DA19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81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0DFF-B2C7-4442-B521-194879D35AB3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F77D-5BB8-4E74-9CBB-14F5DA19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6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0DFF-B2C7-4442-B521-194879D35AB3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F77D-5BB8-4E74-9CBB-14F5DA19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0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0DFF-B2C7-4442-B521-194879D35AB3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F77D-5BB8-4E74-9CBB-14F5DA19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1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0DFF-B2C7-4442-B521-194879D35AB3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F77D-5BB8-4E74-9CBB-14F5DA19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83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0DFF-B2C7-4442-B521-194879D35AB3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F77D-5BB8-4E74-9CBB-14F5DA19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8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0DFF-B2C7-4442-B521-194879D35AB3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F77D-5BB8-4E74-9CBB-14F5DA19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6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0DFF-B2C7-4442-B521-194879D35AB3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F77D-5BB8-4E74-9CBB-14F5DA19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4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0DFF-B2C7-4442-B521-194879D35AB3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F77D-5BB8-4E74-9CBB-14F5DA19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E0DFF-B2C7-4442-B521-194879D35AB3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BF77D-5BB8-4E74-9CBB-14F5DA19D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8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514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Memory Hierarchy</a:t>
            </a:r>
          </a:p>
          <a:p>
            <a:r>
              <a:rPr lang="en-US" dirty="0" smtClean="0"/>
              <a:t>Lecture 7</a:t>
            </a:r>
          </a:p>
          <a:p>
            <a:r>
              <a:rPr lang="en-US" dirty="0" smtClean="0"/>
              <a:t>February 4, 2013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1D08BA"/>
                </a:solidFill>
              </a:rPr>
              <a:t>Mohammad </a:t>
            </a:r>
            <a:r>
              <a:rPr lang="en-US" dirty="0" err="1" smtClean="0">
                <a:solidFill>
                  <a:srgbClr val="1D08BA"/>
                </a:solidFill>
              </a:rPr>
              <a:t>Hammoud</a:t>
            </a:r>
            <a:endParaRPr lang="en-US" dirty="0">
              <a:solidFill>
                <a:srgbClr val="1D08BA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1219200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CS15-346</a:t>
            </a:r>
            <a:br>
              <a:rPr lang="en-US" dirty="0" smtClean="0"/>
            </a:br>
            <a:r>
              <a:rPr lang="en-US" dirty="0" smtClean="0"/>
              <a:t>Perspectives in Computer Architecture</a:t>
            </a:r>
            <a:endParaRPr lang="en-US" dirty="0"/>
          </a:p>
        </p:txBody>
      </p:sp>
      <p:pic>
        <p:nvPicPr>
          <p:cNvPr id="6" name="Picture 2" descr="C:\Users\suhailr\Dropbox\CCL\Resources\CMUQ Logos\cmuq_logo_color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039" y="6019800"/>
            <a:ext cx="3897923" cy="713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71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 lIns="0" rIns="0"/>
          <a:lstStyle/>
          <a:p>
            <a:pPr eaLnBrk="1" hangingPunct="1"/>
            <a:r>
              <a:rPr lang="en-US" sz="3800" dirty="0" smtClean="0"/>
              <a:t>Cache Management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7D38980-4DDE-450B-BE98-77653A42C47F}" type="slidenum">
              <a:rPr lang="en-US" smtClean="0">
                <a:solidFill>
                  <a:schemeClr val="bg2"/>
                </a:solidFill>
              </a:rPr>
              <a:pPr eaLnBrk="1" hangingPunct="1"/>
              <a:t>10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705100" y="1676400"/>
            <a:ext cx="3619500" cy="8382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Cache Management Policies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  <a:endCxn id="7" idx="0"/>
          </p:cNvCxnSpPr>
          <p:nvPr/>
        </p:nvCxnSpPr>
        <p:spPr>
          <a:xfrm flipH="1">
            <a:off x="1137140" y="2514600"/>
            <a:ext cx="3377710" cy="1292469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32240" y="3807069"/>
            <a:ext cx="22098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Placement Policy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2"/>
            <a:endCxn id="14" idx="0"/>
          </p:cNvCxnSpPr>
          <p:nvPr/>
        </p:nvCxnSpPr>
        <p:spPr>
          <a:xfrm>
            <a:off x="4514850" y="2514600"/>
            <a:ext cx="3480290" cy="1260231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715964" y="5532437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318240" y="3810000"/>
            <a:ext cx="22098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Location Policy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604240" y="3774831"/>
            <a:ext cx="22098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Replacement Policy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890240" y="3774831"/>
            <a:ext cx="22098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Write Policy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5" idx="2"/>
            <a:endCxn id="12" idx="0"/>
          </p:cNvCxnSpPr>
          <p:nvPr/>
        </p:nvCxnSpPr>
        <p:spPr>
          <a:xfrm flipH="1">
            <a:off x="3423140" y="2514600"/>
            <a:ext cx="1091710" cy="12954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  <a:endCxn id="13" idx="0"/>
          </p:cNvCxnSpPr>
          <p:nvPr/>
        </p:nvCxnSpPr>
        <p:spPr>
          <a:xfrm>
            <a:off x="4514850" y="2514600"/>
            <a:ext cx="1194290" cy="1260231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79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Placement Policy and Cache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organization of the cache determines the placement of a block</a:t>
            </a:r>
          </a:p>
          <a:p>
            <a:endParaRPr lang="en-US" sz="2000" dirty="0"/>
          </a:p>
          <a:p>
            <a:r>
              <a:rPr lang="en-US" sz="2000" dirty="0" smtClean="0"/>
              <a:t>Caches can be organized in three ways: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004726"/>
              </p:ext>
            </p:extLst>
          </p:nvPr>
        </p:nvGraphicFramePr>
        <p:xfrm>
          <a:off x="1600200" y="2895600"/>
          <a:ext cx="609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3810000"/>
            <a:ext cx="1219199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i="1" dirty="0" smtClean="0"/>
              <a:t>A block can be placed at </a:t>
            </a:r>
          </a:p>
          <a:p>
            <a:r>
              <a:rPr lang="en-US" i="1" dirty="0" smtClean="0"/>
              <a:t>only 1 way, but at any set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5943600"/>
            <a:ext cx="190500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i="1" dirty="0" smtClean="0"/>
              <a:t>A Direct-Mapped Cache</a:t>
            </a:r>
            <a:endParaRPr lang="en-US" b="1" i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71600" y="3807166"/>
            <a:ext cx="1524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247317"/>
              </p:ext>
            </p:extLst>
          </p:nvPr>
        </p:nvGraphicFramePr>
        <p:xfrm>
          <a:off x="2819400" y="3591560"/>
          <a:ext cx="6096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2602520" y="3776176"/>
            <a:ext cx="1524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028216"/>
              </p:ext>
            </p:extLst>
          </p:nvPr>
        </p:nvGraphicFramePr>
        <p:xfrm>
          <a:off x="4501660" y="4536162"/>
          <a:ext cx="21336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533400"/>
                <a:gridCol w="533400"/>
                <a:gridCol w="533400"/>
              </a:tblGrid>
              <a:tr h="245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5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4511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5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3124200" y="3124200"/>
            <a:ext cx="533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i="1" dirty="0" smtClean="0"/>
              <a:t>A block can be placed at only 1 set, but at any way</a:t>
            </a:r>
            <a:endParaRPr lang="en-US" i="1" dirty="0"/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6693876" y="5111005"/>
            <a:ext cx="16412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918434" y="4038600"/>
            <a:ext cx="343486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i="1" dirty="0" smtClean="0"/>
              <a:t>A Fully-Associative Cache</a:t>
            </a:r>
            <a:endParaRPr lang="en-US" b="1" i="1" dirty="0"/>
          </a:p>
        </p:txBody>
      </p:sp>
      <p:sp>
        <p:nvSpPr>
          <p:cNvPr id="53" name="TextBox 52"/>
          <p:cNvSpPr txBox="1"/>
          <p:nvPr/>
        </p:nvSpPr>
        <p:spPr>
          <a:xfrm>
            <a:off x="3833443" y="6123801"/>
            <a:ext cx="343486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i="1" dirty="0" smtClean="0"/>
              <a:t>A Set-Associative Cache</a:t>
            </a:r>
            <a:endParaRPr lang="en-US" b="1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6937131" y="4686467"/>
            <a:ext cx="1676400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i="1" dirty="0" smtClean="0"/>
              <a:t>A block can be placed at multiple ways, at any set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916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7" grpId="0"/>
      <p:bldP spid="52" grpId="0"/>
      <p:bldP spid="53" grpId="0"/>
      <p:bldP spid="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Mapped vs. Fully Associative vs. Set-Associative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Direct-Mapped Cache:</a:t>
            </a:r>
          </a:p>
          <a:p>
            <a:pPr lvl="1"/>
            <a:r>
              <a:rPr lang="en-US" sz="1600" dirty="0" smtClean="0"/>
              <a:t>Suffers from conflicts</a:t>
            </a:r>
          </a:p>
          <a:p>
            <a:pPr lvl="1"/>
            <a:r>
              <a:rPr lang="en-US" sz="1600" dirty="0" smtClean="0"/>
              <a:t>Search complexity = </a:t>
            </a:r>
            <a:r>
              <a:rPr lang="en-US" sz="1600" b="1" i="1" dirty="0" smtClean="0"/>
              <a:t>O(1)</a:t>
            </a:r>
          </a:p>
          <a:p>
            <a:pPr lvl="1"/>
            <a:r>
              <a:rPr lang="en-US" sz="1600" dirty="0" smtClean="0"/>
              <a:t>Easy to implement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Fully-Associative Cache:</a:t>
            </a:r>
          </a:p>
          <a:p>
            <a:pPr lvl="1"/>
            <a:r>
              <a:rPr lang="en-US" sz="1600" dirty="0" smtClean="0"/>
              <a:t>Does not suffer from conflicts</a:t>
            </a:r>
          </a:p>
          <a:p>
            <a:pPr lvl="1"/>
            <a:r>
              <a:rPr lang="en-US" sz="1600" dirty="0" smtClean="0"/>
              <a:t>Search complexity = </a:t>
            </a:r>
            <a:r>
              <a:rPr lang="en-US" sz="1600" b="1" i="1" dirty="0" smtClean="0"/>
              <a:t>O(Cache Size/Block Size)</a:t>
            </a:r>
          </a:p>
          <a:p>
            <a:pPr lvl="1"/>
            <a:r>
              <a:rPr lang="en-US" sz="1600" dirty="0" smtClean="0"/>
              <a:t>Expensive to implement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Set-Associative Cache:</a:t>
            </a:r>
          </a:p>
          <a:p>
            <a:pPr lvl="1"/>
            <a:r>
              <a:rPr lang="en-US" sz="1600" dirty="0" smtClean="0"/>
              <a:t>More resistant to conflicts than a direct-mapped cache</a:t>
            </a:r>
          </a:p>
          <a:p>
            <a:pPr lvl="1"/>
            <a:r>
              <a:rPr lang="en-US" sz="1600" dirty="0" smtClean="0"/>
              <a:t>Search complexity = </a:t>
            </a:r>
            <a:r>
              <a:rPr lang="en-US" sz="1600" b="1" i="1" dirty="0" smtClean="0"/>
              <a:t>O(Cache Size/(Block Size * # of Sets)</a:t>
            </a:r>
          </a:p>
          <a:p>
            <a:pPr lvl="1"/>
            <a:r>
              <a:rPr lang="en-US" sz="1600" dirty="0" smtClean="0"/>
              <a:t>Much cheaper to implement than a fully-associative cache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819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 lIns="0" rIns="0"/>
          <a:lstStyle/>
          <a:p>
            <a:pPr eaLnBrk="1" hangingPunct="1"/>
            <a:r>
              <a:rPr lang="en-US" sz="3800" dirty="0" smtClean="0"/>
              <a:t>Cache Management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7D38980-4DDE-450B-BE98-77653A42C47F}" type="slidenum">
              <a:rPr lang="en-US" smtClean="0">
                <a:solidFill>
                  <a:schemeClr val="bg2"/>
                </a:solidFill>
              </a:rPr>
              <a:pPr eaLnBrk="1" hangingPunct="1"/>
              <a:t>13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705100" y="1676400"/>
            <a:ext cx="3619500" cy="8382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Cache Management Policies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  <a:endCxn id="7" idx="0"/>
          </p:cNvCxnSpPr>
          <p:nvPr/>
        </p:nvCxnSpPr>
        <p:spPr>
          <a:xfrm flipH="1">
            <a:off x="1137140" y="2514600"/>
            <a:ext cx="3377710" cy="1292469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32240" y="3807069"/>
            <a:ext cx="22098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Placement Policy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2"/>
            <a:endCxn id="14" idx="0"/>
          </p:cNvCxnSpPr>
          <p:nvPr/>
        </p:nvCxnSpPr>
        <p:spPr>
          <a:xfrm>
            <a:off x="4514850" y="2514600"/>
            <a:ext cx="3480290" cy="1260231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3051665" y="5522913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318240" y="3810000"/>
            <a:ext cx="22098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Location Policy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604240" y="3774831"/>
            <a:ext cx="22098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Replacement Policy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890240" y="3774831"/>
            <a:ext cx="22098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Write Policy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5" idx="2"/>
            <a:endCxn id="12" idx="0"/>
          </p:cNvCxnSpPr>
          <p:nvPr/>
        </p:nvCxnSpPr>
        <p:spPr>
          <a:xfrm flipH="1">
            <a:off x="3423140" y="2514600"/>
            <a:ext cx="1091710" cy="12954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  <a:endCxn id="13" idx="0"/>
          </p:cNvCxnSpPr>
          <p:nvPr/>
        </p:nvCxnSpPr>
        <p:spPr>
          <a:xfrm>
            <a:off x="4514850" y="2514600"/>
            <a:ext cx="1194290" cy="1260231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20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Location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As the rationale behind caching is to keep data for future accesses, blocks must be locatable</a:t>
            </a:r>
          </a:p>
          <a:p>
            <a:endParaRPr lang="en-US" sz="2000" dirty="0"/>
          </a:p>
          <a:p>
            <a:r>
              <a:rPr lang="en-US" sz="2000" dirty="0" smtClean="0"/>
              <a:t>A cache employs three steps to locate a block:</a:t>
            </a:r>
          </a:p>
          <a:p>
            <a:pPr lvl="1"/>
            <a:r>
              <a:rPr lang="en-US" sz="1800" dirty="0" smtClean="0"/>
              <a:t>Determine the set to which the block has been placed</a:t>
            </a:r>
          </a:p>
          <a:p>
            <a:pPr lvl="1"/>
            <a:r>
              <a:rPr lang="en-US" sz="1800" dirty="0" smtClean="0"/>
              <a:t>Access the set to determine if any of the blocks in the set matches the one being requested</a:t>
            </a:r>
          </a:p>
          <a:p>
            <a:pPr lvl="1"/>
            <a:r>
              <a:rPr lang="en-US" sz="1800" dirty="0" smtClean="0"/>
              <a:t>If the requested block is found, locate the desired word, and return it to CPU</a:t>
            </a:r>
          </a:p>
          <a:p>
            <a:pPr lvl="1"/>
            <a:endParaRPr lang="en-US" sz="1200" dirty="0" smtClean="0"/>
          </a:p>
          <a:p>
            <a:endParaRPr lang="en-US" sz="2000" dirty="0" smtClean="0"/>
          </a:p>
          <a:p>
            <a:pPr lvl="1"/>
            <a:endParaRPr lang="en-US" sz="1200" dirty="0" smtClean="0"/>
          </a:p>
          <a:p>
            <a:pPr lvl="1"/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372352"/>
              </p:ext>
            </p:extLst>
          </p:nvPr>
        </p:nvGraphicFramePr>
        <p:xfrm>
          <a:off x="2286000" y="5483423"/>
          <a:ext cx="39624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4619"/>
                <a:gridCol w="927563"/>
                <a:gridCol w="360218"/>
              </a:tblGrid>
              <a:tr h="228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Left Bracket 5"/>
          <p:cNvSpPr/>
          <p:nvPr/>
        </p:nvSpPr>
        <p:spPr>
          <a:xfrm rot="5400000">
            <a:off x="3581401" y="4088374"/>
            <a:ext cx="76200" cy="2667002"/>
          </a:xfrm>
          <a:prstGeom prst="leftBracke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76600" y="5042290"/>
            <a:ext cx="4883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C00000"/>
                </a:solidFill>
              </a:rPr>
              <a:t>Tag</a:t>
            </a:r>
            <a:endParaRPr lang="en-US" sz="1600" b="1" i="1" dirty="0">
              <a:solidFill>
                <a:srgbClr val="C00000"/>
              </a:solidFill>
            </a:endParaRPr>
          </a:p>
        </p:txBody>
      </p:sp>
      <p:sp>
        <p:nvSpPr>
          <p:cNvPr id="8" name="Left Bracket 7"/>
          <p:cNvSpPr/>
          <p:nvPr/>
        </p:nvSpPr>
        <p:spPr>
          <a:xfrm rot="16200000">
            <a:off x="5389689" y="5454113"/>
            <a:ext cx="76201" cy="914401"/>
          </a:xfrm>
          <a:prstGeom prst="leftBracket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19600" y="6016823"/>
                <a:ext cx="21033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𝑰𝒏𝒅𝒆𝒙</m:t>
                      </m:r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400" b="1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1" i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𝐥𝐨𝐠</m:t>
                              </m:r>
                            </m:e>
                            <m:sub>
                              <m:r>
                                <a:rPr lang="en-US" sz="1400" b="1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fName>
                        <m:e>
                          <m: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# </m:t>
                          </m:r>
                          <m: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𝒐𝒇</m:t>
                          </m:r>
                          <m: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𝒔𝒆𝒕𝒔</m:t>
                          </m:r>
                        </m:e>
                      </m:func>
                    </m:oMath>
                  </m:oMathPara>
                </a14:m>
                <a:endParaRPr lang="en-US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6016823"/>
                <a:ext cx="2103333" cy="307777"/>
              </a:xfrm>
              <a:prstGeom prst="rect">
                <a:avLst/>
              </a:prstGeom>
              <a:blipFill rotWithShape="1">
                <a:blip r:embed="rId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Left Bracket 9"/>
          <p:cNvSpPr/>
          <p:nvPr/>
        </p:nvSpPr>
        <p:spPr>
          <a:xfrm rot="5400000">
            <a:off x="6028595" y="5237242"/>
            <a:ext cx="76200" cy="36341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10749" y="5030361"/>
                <a:ext cx="29240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𝑩𝒍𝒐𝒄𝒌</m:t>
                      </m:r>
                      <m:r>
                        <a:rPr lang="en-US" sz="1400" b="1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𝑶𝒇𝒇𝒔𝒆𝒕</m:t>
                      </m:r>
                      <m:r>
                        <a:rPr lang="en-US" sz="1400" b="1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 </m:t>
                      </m:r>
                      <m:func>
                        <m:funcPr>
                          <m:ctrlPr>
                            <a:rPr lang="en-US" sz="1400" b="1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400" b="1" i="1" smtClean="0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1" i="0" smtClean="0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𝐥𝐨𝐠</m:t>
                              </m:r>
                            </m:e>
                            <m:sub>
                              <m:r>
                                <a:rPr lang="en-US" sz="1400" b="1" i="1" smtClean="0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fName>
                        <m:e>
                          <m:r>
                            <a:rPr lang="en-US" sz="1400" b="1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𝑩𝒍𝒐𝒄𝒌</m:t>
                          </m:r>
                          <m:r>
                            <a:rPr lang="en-US" sz="1400" b="1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400" b="1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𝑺𝒊𝒛𝒆</m:t>
                          </m:r>
                        </m:e>
                      </m:func>
                    </m:oMath>
                  </m:oMathPara>
                </a14:m>
                <a:endParaRPr lang="en-US" sz="1400" b="1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749" y="5030361"/>
                <a:ext cx="2924070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989033" y="4555931"/>
            <a:ext cx="917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Address:</a:t>
            </a:r>
            <a:endParaRPr lang="en-US" sz="1600" b="1" i="1" dirty="0"/>
          </a:p>
        </p:txBody>
      </p:sp>
    </p:spTree>
    <p:extLst>
      <p:ext uri="{BB962C8B-B14F-4D97-AF65-F5344CB8AC3E}">
        <p14:creationId xmlns:p14="http://schemas.microsoft.com/office/powerpoint/2010/main" val="223331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Locating a Block in a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pPr lvl="1"/>
            <a:endParaRPr lang="en-US" sz="1200" dirty="0" smtClean="0"/>
          </a:p>
          <a:p>
            <a:pPr lvl="1"/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97656"/>
              </p:ext>
            </p:extLst>
          </p:nvPr>
        </p:nvGraphicFramePr>
        <p:xfrm>
          <a:off x="2667000" y="2664023"/>
          <a:ext cx="6858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"/>
                <a:gridCol w="342900"/>
              </a:tblGrid>
              <a:tr h="2095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lowchart: Manual Operation 5"/>
          <p:cNvSpPr/>
          <p:nvPr/>
        </p:nvSpPr>
        <p:spPr>
          <a:xfrm rot="5400000">
            <a:off x="1238250" y="3635573"/>
            <a:ext cx="2209800" cy="266700"/>
          </a:xfrm>
          <a:prstGeom prst="flowChartManualOperation">
            <a:avLst/>
          </a:prstGeom>
          <a:solidFill>
            <a:srgbClr val="1D0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Decoder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476500" y="2892623"/>
            <a:ext cx="1905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488224" y="3206215"/>
            <a:ext cx="1905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488228" y="3578423"/>
            <a:ext cx="1905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488228" y="3950631"/>
            <a:ext cx="1905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488228" y="4314047"/>
            <a:ext cx="1905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488228" y="4662807"/>
            <a:ext cx="1905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858006"/>
              </p:ext>
            </p:extLst>
          </p:nvPr>
        </p:nvGraphicFramePr>
        <p:xfrm>
          <a:off x="2971800" y="1749623"/>
          <a:ext cx="4419600" cy="21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4600"/>
                <a:gridCol w="1143000"/>
                <a:gridCol w="762000"/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Tag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Index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offset</a:t>
                      </a:r>
                      <a:endParaRPr lang="en-US" sz="1400" dirty="0"/>
                    </a:p>
                  </a:txBody>
                  <a:tcPr marT="0" marB="0"/>
                </a:tc>
              </a:tr>
            </a:tbl>
          </a:graphicData>
        </a:graphic>
      </p:graphicFrame>
      <p:sp>
        <p:nvSpPr>
          <p:cNvPr id="20" name="Rounded Rectangle 19"/>
          <p:cNvSpPr/>
          <p:nvPr/>
        </p:nvSpPr>
        <p:spPr>
          <a:xfrm>
            <a:off x="2590800" y="5102423"/>
            <a:ext cx="381000" cy="3048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9144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Match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021624" y="5102423"/>
            <a:ext cx="381000" cy="3048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9144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Match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endCxn id="20" idx="0"/>
          </p:cNvCxnSpPr>
          <p:nvPr/>
        </p:nvCxnSpPr>
        <p:spPr>
          <a:xfrm>
            <a:off x="2781300" y="4873823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21" idx="0"/>
          </p:cNvCxnSpPr>
          <p:nvPr/>
        </p:nvCxnSpPr>
        <p:spPr>
          <a:xfrm>
            <a:off x="3212124" y="4873823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19800" y="1978223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057400" y="2206823"/>
            <a:ext cx="396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057400" y="2206823"/>
            <a:ext cx="0" cy="1562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6" idx="2"/>
          </p:cNvCxnSpPr>
          <p:nvPr/>
        </p:nvCxnSpPr>
        <p:spPr>
          <a:xfrm>
            <a:off x="2057400" y="3768923"/>
            <a:ext cx="1524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191000" y="1969431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1828800" y="2092523"/>
            <a:ext cx="2362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28800" y="2092523"/>
            <a:ext cx="0" cy="3270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1828800" y="5307575"/>
            <a:ext cx="762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1828800" y="5363263"/>
            <a:ext cx="13833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2813540" y="5712023"/>
            <a:ext cx="381000" cy="304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9144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OR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>
            <a:stCxn id="21" idx="2"/>
          </p:cNvCxnSpPr>
          <p:nvPr/>
        </p:nvCxnSpPr>
        <p:spPr>
          <a:xfrm>
            <a:off x="3212124" y="5407223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781300" y="5407223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51" idx="0"/>
          </p:cNvCxnSpPr>
          <p:nvPr/>
        </p:nvCxnSpPr>
        <p:spPr>
          <a:xfrm flipH="1">
            <a:off x="3004040" y="5635823"/>
            <a:ext cx="208084" cy="76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51" idx="0"/>
          </p:cNvCxnSpPr>
          <p:nvPr/>
        </p:nvCxnSpPr>
        <p:spPr>
          <a:xfrm>
            <a:off x="2781300" y="5635823"/>
            <a:ext cx="222740" cy="76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590800" y="6245423"/>
            <a:ext cx="8274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Hit/Miss</a:t>
            </a:r>
            <a:endParaRPr lang="en-US" sz="1400" b="1" i="1" dirty="0"/>
          </a:p>
        </p:txBody>
      </p:sp>
      <p:cxnSp>
        <p:nvCxnSpPr>
          <p:cNvPr id="61" name="Straight Arrow Connector 60"/>
          <p:cNvCxnSpPr>
            <a:stCxn id="51" idx="2"/>
            <a:endCxn id="59" idx="0"/>
          </p:cNvCxnSpPr>
          <p:nvPr/>
        </p:nvCxnSpPr>
        <p:spPr>
          <a:xfrm>
            <a:off x="3004040" y="6016823"/>
            <a:ext cx="496" cy="228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555696"/>
              </p:ext>
            </p:extLst>
          </p:nvPr>
        </p:nvGraphicFramePr>
        <p:xfrm>
          <a:off x="4035667" y="2661680"/>
          <a:ext cx="1984132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2066"/>
                <a:gridCol w="992066"/>
              </a:tblGrid>
              <a:tr h="2095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3" name="Rectangle 62"/>
          <p:cNvSpPr/>
          <p:nvPr/>
        </p:nvSpPr>
        <p:spPr>
          <a:xfrm>
            <a:off x="4038600" y="4988123"/>
            <a:ext cx="1981200" cy="1905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1D0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Sense Amps</a:t>
            </a:r>
            <a:endParaRPr lang="en-US" sz="1400" dirty="0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5486400" y="4873823"/>
            <a:ext cx="0" cy="1143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495800" y="4875288"/>
            <a:ext cx="0" cy="1143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lowchart: Manual Operation 66"/>
          <p:cNvSpPr/>
          <p:nvPr/>
        </p:nvSpPr>
        <p:spPr>
          <a:xfrm>
            <a:off x="4035669" y="5354471"/>
            <a:ext cx="1984131" cy="266700"/>
          </a:xfrm>
          <a:prstGeom prst="flowChartManualOperati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Select a Block</a:t>
            </a:r>
            <a:endParaRPr lang="en-US" sz="1400" dirty="0"/>
          </a:p>
        </p:txBody>
      </p:sp>
      <p:cxnSp>
        <p:nvCxnSpPr>
          <p:cNvPr id="69" name="Straight Arrow Connector 68"/>
          <p:cNvCxnSpPr>
            <a:endCxn id="67" idx="1"/>
          </p:cNvCxnSpPr>
          <p:nvPr/>
        </p:nvCxnSpPr>
        <p:spPr>
          <a:xfrm>
            <a:off x="2781300" y="5487821"/>
            <a:ext cx="145278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194540" y="5586003"/>
            <a:ext cx="11898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5486400" y="5178623"/>
            <a:ext cx="0" cy="1758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4495800" y="5178623"/>
            <a:ext cx="0" cy="1758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Flowchart: Manual Operation 76"/>
          <p:cNvSpPr/>
          <p:nvPr/>
        </p:nvSpPr>
        <p:spPr>
          <a:xfrm>
            <a:off x="4038600" y="5797019"/>
            <a:ext cx="1984131" cy="266700"/>
          </a:xfrm>
          <a:prstGeom prst="flowChartManualOperati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300" dirty="0" smtClean="0"/>
              <a:t>Select byte/word</a:t>
            </a:r>
            <a:endParaRPr lang="en-US" sz="1300" dirty="0"/>
          </a:p>
        </p:txBody>
      </p:sp>
      <p:sp>
        <p:nvSpPr>
          <p:cNvPr id="78" name="TextBox 77"/>
          <p:cNvSpPr txBox="1"/>
          <p:nvPr/>
        </p:nvSpPr>
        <p:spPr>
          <a:xfrm>
            <a:off x="4117036" y="6245423"/>
            <a:ext cx="18213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Requested Byte/Word</a:t>
            </a:r>
            <a:endParaRPr lang="en-US" sz="1400" b="1" i="1" dirty="0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4996960" y="6063719"/>
            <a:ext cx="496" cy="228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6934200" y="1969431"/>
            <a:ext cx="0" cy="3960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endCxn id="77" idx="3"/>
          </p:cNvCxnSpPr>
          <p:nvPr/>
        </p:nvCxnSpPr>
        <p:spPr>
          <a:xfrm flipH="1">
            <a:off x="5824318" y="5930369"/>
            <a:ext cx="110988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2571750" y="2344569"/>
            <a:ext cx="902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Tag Array</a:t>
            </a:r>
            <a:endParaRPr lang="en-US" sz="1400" b="1" i="1" dirty="0"/>
          </a:p>
        </p:txBody>
      </p:sp>
      <p:sp>
        <p:nvSpPr>
          <p:cNvPr id="85" name="TextBox 84"/>
          <p:cNvSpPr txBox="1"/>
          <p:nvPr/>
        </p:nvSpPr>
        <p:spPr>
          <a:xfrm>
            <a:off x="4579547" y="2369457"/>
            <a:ext cx="1001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Data Array</a:t>
            </a:r>
            <a:endParaRPr lang="en-US" sz="1400" b="1" i="1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4996960" y="5621171"/>
            <a:ext cx="2931" cy="1758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9822" y="1349473"/>
            <a:ext cx="861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Address</a:t>
            </a:r>
            <a:endParaRPr lang="en-US" sz="1600" b="1" i="1" dirty="0"/>
          </a:p>
        </p:txBody>
      </p:sp>
    </p:spTree>
    <p:extLst>
      <p:ext uri="{BB962C8B-B14F-4D97-AF65-F5344CB8AC3E}">
        <p14:creationId xmlns:p14="http://schemas.microsoft.com/office/powerpoint/2010/main" val="102296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versus Virtual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8331" y="3429000"/>
            <a:ext cx="3352800" cy="1066800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The addresses of the physical memory hierarchy are </a:t>
            </a:r>
            <a:r>
              <a:rPr lang="en-US" sz="2000" b="1" i="1" dirty="0" smtClean="0"/>
              <a:t>physical addresses</a:t>
            </a:r>
            <a:endParaRPr lang="en-US" sz="1800" b="1" i="1" dirty="0" smtClean="0"/>
          </a:p>
          <a:p>
            <a:pPr lvl="1"/>
            <a:endParaRPr lang="en-US" sz="1200" dirty="0" smtClean="0"/>
          </a:p>
          <a:p>
            <a:endParaRPr lang="en-US" sz="2000" dirty="0" smtClean="0"/>
          </a:p>
          <a:p>
            <a:pPr lvl="1"/>
            <a:endParaRPr lang="en-US" sz="1200" dirty="0" smtClean="0"/>
          </a:p>
          <a:p>
            <a:pPr lvl="1"/>
            <a:endParaRPr lang="en-US" sz="1600" dirty="0"/>
          </a:p>
        </p:txBody>
      </p:sp>
      <p:sp>
        <p:nvSpPr>
          <p:cNvPr id="13" name="Oval 12"/>
          <p:cNvSpPr/>
          <p:nvPr/>
        </p:nvSpPr>
        <p:spPr>
          <a:xfrm>
            <a:off x="5336931" y="2286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4879731" y="2895600"/>
            <a:ext cx="4572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1D0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L1-I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5641731" y="2895600"/>
            <a:ext cx="4572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1D0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L1-D</a:t>
            </a:r>
            <a:endParaRPr lang="en-US" sz="1400" dirty="0"/>
          </a:p>
        </p:txBody>
      </p:sp>
      <p:cxnSp>
        <p:nvCxnSpPr>
          <p:cNvPr id="16" name="Straight Connector 15"/>
          <p:cNvCxnSpPr>
            <a:stCxn id="13" idx="4"/>
            <a:endCxn id="14" idx="0"/>
          </p:cNvCxnSpPr>
          <p:nvPr/>
        </p:nvCxnSpPr>
        <p:spPr>
          <a:xfrm flipH="1">
            <a:off x="5108331" y="2590800"/>
            <a:ext cx="3810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3" idx="4"/>
            <a:endCxn id="15" idx="0"/>
          </p:cNvCxnSpPr>
          <p:nvPr/>
        </p:nvCxnSpPr>
        <p:spPr>
          <a:xfrm>
            <a:off x="5489331" y="2590800"/>
            <a:ext cx="3810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860931" y="2286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6403731" y="2895600"/>
            <a:ext cx="4572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1D0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L1-I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7165731" y="2895600"/>
            <a:ext cx="4572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1D0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L1-D</a:t>
            </a:r>
            <a:endParaRPr lang="en-US" sz="1400" dirty="0"/>
          </a:p>
        </p:txBody>
      </p:sp>
      <p:cxnSp>
        <p:nvCxnSpPr>
          <p:cNvPr id="21" name="Straight Connector 20"/>
          <p:cNvCxnSpPr>
            <a:stCxn id="18" idx="4"/>
            <a:endCxn id="19" idx="0"/>
          </p:cNvCxnSpPr>
          <p:nvPr/>
        </p:nvCxnSpPr>
        <p:spPr>
          <a:xfrm flipH="1">
            <a:off x="6632331" y="2590800"/>
            <a:ext cx="3810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8" idx="4"/>
            <a:endCxn id="20" idx="0"/>
          </p:cNvCxnSpPr>
          <p:nvPr/>
        </p:nvCxnSpPr>
        <p:spPr>
          <a:xfrm>
            <a:off x="7013331" y="2590800"/>
            <a:ext cx="3810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641731" y="3505200"/>
            <a:ext cx="12192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1D0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L2 Cache</a:t>
            </a:r>
            <a:endParaRPr lang="en-US" sz="1400" dirty="0"/>
          </a:p>
        </p:txBody>
      </p:sp>
      <p:cxnSp>
        <p:nvCxnSpPr>
          <p:cNvPr id="24" name="Straight Connector 23"/>
          <p:cNvCxnSpPr>
            <a:stCxn id="14" idx="2"/>
          </p:cNvCxnSpPr>
          <p:nvPr/>
        </p:nvCxnSpPr>
        <p:spPr>
          <a:xfrm>
            <a:off x="5108331" y="3200400"/>
            <a:ext cx="0" cy="152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108331" y="33528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5" idx="2"/>
          </p:cNvCxnSpPr>
          <p:nvPr/>
        </p:nvCxnSpPr>
        <p:spPr>
          <a:xfrm>
            <a:off x="5870331" y="3200400"/>
            <a:ext cx="0" cy="304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9" idx="2"/>
          </p:cNvCxnSpPr>
          <p:nvPr/>
        </p:nvCxnSpPr>
        <p:spPr>
          <a:xfrm>
            <a:off x="6632331" y="3200400"/>
            <a:ext cx="0" cy="304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0" idx="2"/>
          </p:cNvCxnSpPr>
          <p:nvPr/>
        </p:nvCxnSpPr>
        <p:spPr>
          <a:xfrm>
            <a:off x="7394331" y="3200400"/>
            <a:ext cx="0" cy="152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6632331" y="33528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260731" y="4038600"/>
            <a:ext cx="19812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1D0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L3 Cache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5146431" y="4876800"/>
            <a:ext cx="2209800" cy="60960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Main Memory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803531" y="1905000"/>
            <a:ext cx="2895600" cy="1981200"/>
          </a:xfrm>
          <a:prstGeom prst="rect">
            <a:avLst/>
          </a:prstGeom>
          <a:noFill/>
          <a:ln w="12700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03531" y="3886200"/>
            <a:ext cx="2895600" cy="762000"/>
          </a:xfrm>
          <a:prstGeom prst="rect">
            <a:avLst/>
          </a:prstGeom>
          <a:noFill/>
          <a:ln w="12700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4859216" y="1926931"/>
            <a:ext cx="12802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Chip Boundary</a:t>
            </a:r>
            <a:endParaRPr lang="en-US" sz="1400" b="1" dirty="0"/>
          </a:p>
        </p:txBody>
      </p:sp>
      <p:cxnSp>
        <p:nvCxnSpPr>
          <p:cNvPr id="35" name="Straight Connector 34"/>
          <p:cNvCxnSpPr>
            <a:stCxn id="23" idx="2"/>
            <a:endCxn id="30" idx="0"/>
          </p:cNvCxnSpPr>
          <p:nvPr/>
        </p:nvCxnSpPr>
        <p:spPr>
          <a:xfrm>
            <a:off x="6251331" y="3810000"/>
            <a:ext cx="0" cy="2286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0" idx="2"/>
            <a:endCxn id="31" idx="0"/>
          </p:cNvCxnSpPr>
          <p:nvPr/>
        </p:nvCxnSpPr>
        <p:spPr>
          <a:xfrm>
            <a:off x="6251331" y="449580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803531" y="1905000"/>
            <a:ext cx="2895600" cy="685800"/>
          </a:xfrm>
          <a:prstGeom prst="rect">
            <a:avLst/>
          </a:prstGeom>
          <a:solidFill>
            <a:schemeClr val="tx2">
              <a:lumMod val="40000"/>
              <a:lumOff val="60000"/>
              <a:alpha val="5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803531" y="2599592"/>
            <a:ext cx="2895600" cy="2895600"/>
          </a:xfrm>
          <a:prstGeom prst="rect">
            <a:avLst/>
          </a:prstGeom>
          <a:solidFill>
            <a:schemeClr val="accent6">
              <a:lumMod val="60000"/>
              <a:lumOff val="40000"/>
              <a:alpha val="5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1295400" y="1752600"/>
            <a:ext cx="3352800" cy="10668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The addresses that programs generate are </a:t>
            </a:r>
            <a:r>
              <a:rPr lang="en-US" sz="2000" b="1" i="1" dirty="0" smtClean="0"/>
              <a:t>virtual addresses</a:t>
            </a:r>
            <a:endParaRPr lang="en-US" sz="1800" b="1" i="1" dirty="0" smtClean="0"/>
          </a:p>
          <a:p>
            <a:pPr lvl="1"/>
            <a:endParaRPr lang="en-US" sz="1200" dirty="0" smtClean="0"/>
          </a:p>
          <a:p>
            <a:endParaRPr lang="en-US" sz="2000" dirty="0" smtClean="0"/>
          </a:p>
          <a:p>
            <a:pPr lvl="1"/>
            <a:endParaRPr lang="en-US" sz="1200" dirty="0" smtClean="0"/>
          </a:p>
          <a:p>
            <a:pPr lvl="1"/>
            <a:endParaRPr lang="en-US" sz="1600" dirty="0"/>
          </a:p>
        </p:txBody>
      </p:sp>
      <p:sp>
        <p:nvSpPr>
          <p:cNvPr id="45" name="Not Equal 44"/>
          <p:cNvSpPr/>
          <p:nvPr/>
        </p:nvSpPr>
        <p:spPr>
          <a:xfrm>
            <a:off x="2362200" y="2895600"/>
            <a:ext cx="1219200" cy="457200"/>
          </a:xfrm>
          <a:prstGeom prst="mathNotEqual">
            <a:avLst/>
          </a:prstGeom>
          <a:solidFill>
            <a:srgbClr val="1D0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59069" y="5975866"/>
            <a:ext cx="7848600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dirty="0"/>
              <a:t>A major issue that has to do with </a:t>
            </a:r>
            <a:r>
              <a:rPr lang="en-US" dirty="0" smtClean="0"/>
              <a:t>locating cache blocks is </a:t>
            </a:r>
            <a:r>
              <a:rPr lang="en-US" b="1" i="1" dirty="0"/>
              <a:t>virtual memory</a:t>
            </a:r>
          </a:p>
        </p:txBody>
      </p:sp>
    </p:spTree>
    <p:extLst>
      <p:ext uri="{BB962C8B-B14F-4D97-AF65-F5344CB8AC3E}">
        <p14:creationId xmlns:p14="http://schemas.microsoft.com/office/powerpoint/2010/main" val="66835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42" grpId="0" animBg="1"/>
      <p:bldP spid="44" grpId="0" animBg="1"/>
      <p:bldP spid="45" grpId="0" animBg="1"/>
      <p:bldP spid="4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572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Virtual </a:t>
            </a:r>
            <a:r>
              <a:rPr lang="en-US" sz="2000" dirty="0"/>
              <a:t>memory </a:t>
            </a:r>
            <a:r>
              <a:rPr lang="en-US" sz="2000" dirty="0" smtClean="0"/>
              <a:t>(</a:t>
            </a:r>
            <a:r>
              <a:rPr lang="en-US" sz="2000" b="1" i="1" dirty="0" err="1" smtClean="0">
                <a:solidFill>
                  <a:srgbClr val="C00000"/>
                </a:solidFill>
              </a:rPr>
              <a:t>v</a:t>
            </a:r>
            <a:r>
              <a:rPr lang="en-US" sz="2000" b="1" dirty="0" err="1" smtClean="0">
                <a:solidFill>
                  <a:srgbClr val="C00000"/>
                </a:solidFill>
              </a:rPr>
              <a:t>M</a:t>
            </a:r>
            <a:r>
              <a:rPr lang="en-US" sz="2000" dirty="0" smtClean="0"/>
              <a:t>) is </a:t>
            </a:r>
            <a:r>
              <a:rPr lang="en-US" sz="2000" dirty="0"/>
              <a:t>a well-known </a:t>
            </a:r>
            <a:r>
              <a:rPr lang="en-US" sz="2000" dirty="0" smtClean="0"/>
              <a:t>technique </a:t>
            </a:r>
            <a:r>
              <a:rPr lang="en-US" sz="2000" dirty="0"/>
              <a:t>supported in most general-purpose </a:t>
            </a:r>
            <a:r>
              <a:rPr lang="en-US" sz="2000" dirty="0" smtClean="0"/>
              <a:t>OSs</a:t>
            </a:r>
          </a:p>
          <a:p>
            <a:pPr lvl="1"/>
            <a:r>
              <a:rPr lang="en-US" sz="1800" dirty="0" smtClean="0"/>
              <a:t>IBM introduced </a:t>
            </a:r>
            <a:r>
              <a:rPr lang="en-US" sz="1800" b="1" i="1" dirty="0" err="1">
                <a:solidFill>
                  <a:srgbClr val="C00000"/>
                </a:solidFill>
              </a:rPr>
              <a:t>v</a:t>
            </a:r>
            <a:r>
              <a:rPr lang="en-US" sz="1800" b="1" dirty="0" err="1" smtClean="0">
                <a:solidFill>
                  <a:srgbClr val="C00000"/>
                </a:solidFill>
              </a:rPr>
              <a:t>M</a:t>
            </a:r>
            <a:r>
              <a:rPr lang="en-US" sz="1800" dirty="0" smtClean="0"/>
              <a:t> into its mainframe OS (i.e., OS/370) in 1972</a:t>
            </a:r>
          </a:p>
          <a:p>
            <a:pPr lvl="1"/>
            <a:r>
              <a:rPr lang="en-US" sz="1800" b="1" i="1" dirty="0" err="1">
                <a:solidFill>
                  <a:srgbClr val="C00000"/>
                </a:solidFill>
              </a:rPr>
              <a:t>v</a:t>
            </a:r>
            <a:r>
              <a:rPr lang="en-US" sz="1800" b="1" dirty="0" err="1">
                <a:solidFill>
                  <a:srgbClr val="C00000"/>
                </a:solidFill>
              </a:rPr>
              <a:t>M</a:t>
            </a:r>
            <a:r>
              <a:rPr lang="en-US" sz="1800" dirty="0" smtClean="0"/>
              <a:t> was introduced into Unix as part of 3BSD Unix in 1979</a:t>
            </a:r>
          </a:p>
          <a:p>
            <a:pPr lvl="1"/>
            <a:r>
              <a:rPr lang="en-US" sz="1800" dirty="0" smtClean="0"/>
              <a:t>Microsoft included </a:t>
            </a:r>
            <a:r>
              <a:rPr lang="en-US" sz="1800" b="1" i="1" dirty="0" err="1">
                <a:solidFill>
                  <a:srgbClr val="C00000"/>
                </a:solidFill>
              </a:rPr>
              <a:t>v</a:t>
            </a:r>
            <a:r>
              <a:rPr lang="en-US" sz="1800" b="1" dirty="0" err="1">
                <a:solidFill>
                  <a:srgbClr val="C00000"/>
                </a:solidFill>
              </a:rPr>
              <a:t>M</a:t>
            </a:r>
            <a:r>
              <a:rPr lang="en-US" sz="1800" dirty="0" smtClean="0"/>
              <a:t> into Windows as part of Windows NT3.1 in 1993</a:t>
            </a:r>
          </a:p>
          <a:p>
            <a:pPr lvl="1"/>
            <a:r>
              <a:rPr lang="en-US" sz="1800" b="1" i="1" dirty="0" err="1">
                <a:solidFill>
                  <a:srgbClr val="C00000"/>
                </a:solidFill>
              </a:rPr>
              <a:t>v</a:t>
            </a:r>
            <a:r>
              <a:rPr lang="en-US" sz="1800" b="1" dirty="0" err="1">
                <a:solidFill>
                  <a:srgbClr val="C00000"/>
                </a:solidFill>
              </a:rPr>
              <a:t>M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smtClean="0"/>
              <a:t>was included into </a:t>
            </a:r>
            <a:r>
              <a:rPr lang="en-US" sz="1800" dirty="0" err="1" smtClean="0"/>
              <a:t>MacOS</a:t>
            </a:r>
            <a:r>
              <a:rPr lang="en-US" sz="1800" dirty="0" smtClean="0"/>
              <a:t> as part of release X in 2000</a:t>
            </a:r>
          </a:p>
          <a:p>
            <a:pPr lvl="1"/>
            <a:endParaRPr lang="en-US" sz="1600" dirty="0"/>
          </a:p>
          <a:p>
            <a:r>
              <a:rPr lang="en-US" sz="2000" b="1" i="1" dirty="0" err="1">
                <a:solidFill>
                  <a:srgbClr val="C00000"/>
                </a:solidFill>
              </a:rPr>
              <a:t>v</a:t>
            </a:r>
            <a:r>
              <a:rPr lang="en-US" sz="2000" b="1" dirty="0" err="1">
                <a:solidFill>
                  <a:srgbClr val="C00000"/>
                </a:solidFill>
              </a:rPr>
              <a:t>M</a:t>
            </a:r>
            <a:r>
              <a:rPr lang="en-US" sz="2000" dirty="0" smtClean="0"/>
              <a:t> allows a process to run even if it does not fit within the available </a:t>
            </a:r>
            <a:br>
              <a:rPr lang="en-US" sz="2000" dirty="0" smtClean="0"/>
            </a:br>
            <a:r>
              <a:rPr lang="en-US" sz="2000" dirty="0" smtClean="0"/>
              <a:t>physical memory</a:t>
            </a:r>
          </a:p>
          <a:p>
            <a:endParaRPr lang="en-US" sz="2000" dirty="0"/>
          </a:p>
          <a:p>
            <a:r>
              <a:rPr lang="en-US" sz="2000" dirty="0"/>
              <a:t>The basic idea of virtual memory is that each process is provided with its </a:t>
            </a:r>
            <a:r>
              <a:rPr lang="en-US" sz="2000" dirty="0" smtClean="0"/>
              <a:t>own </a:t>
            </a:r>
            <a:r>
              <a:rPr lang="en-US" sz="2000" b="1" i="1" dirty="0" smtClean="0">
                <a:solidFill>
                  <a:srgbClr val="1D08BA"/>
                </a:solidFill>
              </a:rPr>
              <a:t>virtual address space</a:t>
            </a:r>
          </a:p>
          <a:p>
            <a:endParaRPr lang="en-US" sz="2000" dirty="0"/>
          </a:p>
          <a:p>
            <a:endParaRPr lang="en-US" sz="1200" dirty="0" smtClean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6195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Translating Virtual Addresses to Physical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virtual address space of each process is translated to the physical address space that the physical memory uses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The translation of virtual page addresses to physical addresses is maintained in a software data structure called the </a:t>
            </a:r>
            <a:r>
              <a:rPr lang="en-US" sz="2000" b="1" i="1" dirty="0" smtClean="0"/>
              <a:t>page table</a:t>
            </a:r>
          </a:p>
          <a:p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4577129" y="4895850"/>
            <a:ext cx="969264" cy="29845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400" dirty="0">
              <a:effectLst/>
              <a:ea typeface="Calibri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5224" y="4595495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5224" y="4296410"/>
            <a:ext cx="969264" cy="298450"/>
          </a:xfrm>
          <a:prstGeom prst="rect">
            <a:avLst/>
          </a:prstGeom>
          <a:solidFill>
            <a:srgbClr val="0606B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400" dirty="0">
              <a:effectLst/>
              <a:ea typeface="Calibri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5224" y="3997960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5224" y="3699510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4589" y="3400425"/>
            <a:ext cx="969264" cy="29845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400" dirty="0">
              <a:effectLst/>
              <a:ea typeface="Calibri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5224" y="3101340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5224" y="2802890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13" name="Text Box 256397"/>
          <p:cNvSpPr txBox="1"/>
          <p:nvPr/>
        </p:nvSpPr>
        <p:spPr>
          <a:xfrm>
            <a:off x="4161205" y="4970780"/>
            <a:ext cx="33020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0K-8k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4" name="Text Box 256393"/>
          <p:cNvSpPr txBox="1"/>
          <p:nvPr/>
        </p:nvSpPr>
        <p:spPr>
          <a:xfrm>
            <a:off x="4098975" y="4624705"/>
            <a:ext cx="396875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8K-16k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5" name="Text Box 256372"/>
          <p:cNvSpPr txBox="1"/>
          <p:nvPr/>
        </p:nvSpPr>
        <p:spPr>
          <a:xfrm>
            <a:off x="4030395" y="435864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16K-24k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6" name="Text Box 256367"/>
          <p:cNvSpPr txBox="1"/>
          <p:nvPr/>
        </p:nvSpPr>
        <p:spPr>
          <a:xfrm>
            <a:off x="4022140" y="408559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32K-40k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7" name="Text Box 256364"/>
          <p:cNvSpPr txBox="1"/>
          <p:nvPr/>
        </p:nvSpPr>
        <p:spPr>
          <a:xfrm>
            <a:off x="4012615" y="3767455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44K-52k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8" name="Text Box 256361"/>
          <p:cNvSpPr txBox="1"/>
          <p:nvPr/>
        </p:nvSpPr>
        <p:spPr>
          <a:xfrm>
            <a:off x="4001185" y="343408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52K-60k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9" name="Text Box 256359"/>
          <p:cNvSpPr txBox="1"/>
          <p:nvPr/>
        </p:nvSpPr>
        <p:spPr>
          <a:xfrm>
            <a:off x="3991660" y="314325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60K-68k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20" name="Text Box 256358"/>
          <p:cNvSpPr txBox="1"/>
          <p:nvPr/>
        </p:nvSpPr>
        <p:spPr>
          <a:xfrm>
            <a:off x="3982135" y="285242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68K-76k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475145" y="4957445"/>
            <a:ext cx="968375" cy="298450"/>
          </a:xfrm>
          <a:prstGeom prst="rect">
            <a:avLst/>
          </a:prstGeom>
          <a:solidFill>
            <a:srgbClr val="0606B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477050" y="4657090"/>
            <a:ext cx="968375" cy="29845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477050" y="4363720"/>
            <a:ext cx="968375" cy="29845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/>
          </a:p>
        </p:txBody>
      </p:sp>
      <p:sp>
        <p:nvSpPr>
          <p:cNvPr id="26" name="Text Box 256395"/>
          <p:cNvSpPr txBox="1"/>
          <p:nvPr/>
        </p:nvSpPr>
        <p:spPr>
          <a:xfrm>
            <a:off x="7584490" y="5030470"/>
            <a:ext cx="33020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0K-8k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27" name="Text Box 256392"/>
          <p:cNvSpPr txBox="1"/>
          <p:nvPr/>
        </p:nvSpPr>
        <p:spPr>
          <a:xfrm>
            <a:off x="7569885" y="4712335"/>
            <a:ext cx="396875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8K-16k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28" name="Text Box 256369"/>
          <p:cNvSpPr txBox="1"/>
          <p:nvPr/>
        </p:nvSpPr>
        <p:spPr>
          <a:xfrm>
            <a:off x="7566075" y="443738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>
                <a:effectLst/>
                <a:ea typeface="Calibri"/>
                <a:cs typeface="Arial"/>
              </a:rPr>
              <a:t>16K-24k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sp>
        <p:nvSpPr>
          <p:cNvPr id="31" name="Text Box 256362"/>
          <p:cNvSpPr txBox="1"/>
          <p:nvPr/>
        </p:nvSpPr>
        <p:spPr>
          <a:xfrm>
            <a:off x="7121110" y="5440045"/>
            <a:ext cx="135890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>
                <a:effectLst/>
                <a:ea typeface="Calibri"/>
                <a:cs typeface="Arial"/>
              </a:rPr>
              <a:t>Physical Address Space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5546140" y="4826635"/>
            <a:ext cx="932180" cy="26225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546140" y="3569335"/>
            <a:ext cx="932180" cy="98615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546140" y="4438015"/>
            <a:ext cx="932180" cy="651510"/>
          </a:xfrm>
          <a:prstGeom prst="straightConnector1">
            <a:avLst/>
          </a:prstGeom>
          <a:ln>
            <a:solidFill>
              <a:srgbClr val="1D08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54"/>
          <p:cNvSpPr>
            <a:spLocks noChangeArrowheads="1"/>
          </p:cNvSpPr>
          <p:nvPr/>
        </p:nvSpPr>
        <p:spPr bwMode="auto">
          <a:xfrm>
            <a:off x="0" y="460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8" name="Group 51"/>
          <p:cNvGrpSpPr>
            <a:grpSpLocks/>
          </p:cNvGrpSpPr>
          <p:nvPr/>
        </p:nvGrpSpPr>
        <p:grpSpPr bwMode="auto">
          <a:xfrm>
            <a:off x="435049" y="2669222"/>
            <a:ext cx="3200400" cy="457200"/>
            <a:chOff x="480" y="1008"/>
            <a:chExt cx="3456" cy="192"/>
          </a:xfrm>
        </p:grpSpPr>
        <p:sp>
          <p:nvSpPr>
            <p:cNvPr id="39" name="Rectangle 49"/>
            <p:cNvSpPr>
              <a:spLocks noChangeArrowheads="1"/>
            </p:cNvSpPr>
            <p:nvPr/>
          </p:nvSpPr>
          <p:spPr bwMode="auto">
            <a:xfrm>
              <a:off x="480" y="1008"/>
              <a:ext cx="2160" cy="192"/>
            </a:xfrm>
            <a:prstGeom prst="rect">
              <a:avLst/>
            </a:prstGeom>
            <a:solidFill>
              <a:srgbClr val="A0BBF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/>
                <a:t>Page #</a:t>
              </a:r>
            </a:p>
          </p:txBody>
        </p:sp>
        <p:sp>
          <p:nvSpPr>
            <p:cNvPr id="40" name="Rectangle 50"/>
            <p:cNvSpPr>
              <a:spLocks noChangeArrowheads="1"/>
            </p:cNvSpPr>
            <p:nvPr/>
          </p:nvSpPr>
          <p:spPr bwMode="auto">
            <a:xfrm>
              <a:off x="2640" y="1008"/>
              <a:ext cx="1296" cy="192"/>
            </a:xfrm>
            <a:prstGeom prst="rect">
              <a:avLst/>
            </a:prstGeom>
            <a:solidFill>
              <a:srgbClr val="A0BBF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/>
                <a:t>Offset</a:t>
              </a:r>
            </a:p>
          </p:txBody>
        </p:sp>
      </p:grpSp>
      <p:cxnSp>
        <p:nvCxnSpPr>
          <p:cNvPr id="60" name="AutoShape 52"/>
          <p:cNvCxnSpPr>
            <a:cxnSpLocks noChangeShapeType="1"/>
            <a:stCxn id="39" idx="2"/>
          </p:cNvCxnSpPr>
          <p:nvPr/>
        </p:nvCxnSpPr>
        <p:spPr bwMode="auto">
          <a:xfrm rot="16200000" flipH="1">
            <a:off x="2405759" y="2155837"/>
            <a:ext cx="423228" cy="2364398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" name="Text Box 55"/>
          <p:cNvSpPr txBox="1">
            <a:spLocks noChangeArrowheads="1"/>
          </p:cNvSpPr>
          <p:nvPr/>
        </p:nvSpPr>
        <p:spPr bwMode="auto">
          <a:xfrm>
            <a:off x="3915777" y="2317475"/>
            <a:ext cx="22860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/>
              <a:t>Virtual Pages</a:t>
            </a:r>
            <a:endParaRPr lang="en-US" sz="1800" b="1" dirty="0"/>
          </a:p>
        </p:txBody>
      </p:sp>
      <p:sp>
        <p:nvSpPr>
          <p:cNvPr id="65" name="Text Box 55"/>
          <p:cNvSpPr txBox="1">
            <a:spLocks noChangeArrowheads="1"/>
          </p:cNvSpPr>
          <p:nvPr/>
        </p:nvSpPr>
        <p:spPr bwMode="auto">
          <a:xfrm>
            <a:off x="901774" y="2209800"/>
            <a:ext cx="22860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/>
              <a:t>Virtual Address</a:t>
            </a:r>
            <a:endParaRPr lang="en-US" sz="1800" b="1" dirty="0"/>
          </a:p>
        </p:txBody>
      </p:sp>
      <p:sp>
        <p:nvSpPr>
          <p:cNvPr id="66" name="Text Box 55"/>
          <p:cNvSpPr txBox="1">
            <a:spLocks noChangeArrowheads="1"/>
          </p:cNvSpPr>
          <p:nvPr/>
        </p:nvSpPr>
        <p:spPr bwMode="auto">
          <a:xfrm>
            <a:off x="5780772" y="3820886"/>
            <a:ext cx="22860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/>
              <a:t>Physical Pages</a:t>
            </a:r>
            <a:endParaRPr lang="en-US" sz="1800" b="1" dirty="0"/>
          </a:p>
        </p:txBody>
      </p:sp>
      <p:sp>
        <p:nvSpPr>
          <p:cNvPr id="67" name="Rectangle 66"/>
          <p:cNvSpPr/>
          <p:nvPr/>
        </p:nvSpPr>
        <p:spPr>
          <a:xfrm>
            <a:off x="3906985" y="2802890"/>
            <a:ext cx="658813" cy="242633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 Box 256362"/>
          <p:cNvSpPr txBox="1"/>
          <p:nvPr/>
        </p:nvSpPr>
        <p:spPr>
          <a:xfrm>
            <a:off x="2435299" y="3948430"/>
            <a:ext cx="135890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 smtClean="0">
                <a:ea typeface="Calibri"/>
                <a:cs typeface="Arial"/>
              </a:rPr>
              <a:t>Virtual</a:t>
            </a:r>
            <a:r>
              <a:rPr lang="en-US" sz="1100" b="1" dirty="0" smtClean="0">
                <a:effectLst/>
                <a:ea typeface="Calibri"/>
                <a:cs typeface="Arial"/>
              </a:rPr>
              <a:t> </a:t>
            </a:r>
            <a:r>
              <a:rPr lang="en-US" sz="1100" b="1" dirty="0">
                <a:effectLst/>
                <a:ea typeface="Calibri"/>
                <a:cs typeface="Arial"/>
              </a:rPr>
              <a:t>Address Space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471153" y="4363720"/>
            <a:ext cx="658813" cy="8921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3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 animBg="1"/>
      <p:bldP spid="24" grpId="0" animBg="1"/>
      <p:bldP spid="25" grpId="0" animBg="1"/>
      <p:bldP spid="26" grpId="0"/>
      <p:bldP spid="27" grpId="0"/>
      <p:bldP spid="28" grpId="0"/>
      <p:bldP spid="31" grpId="0"/>
      <p:bldP spid="61" grpId="0"/>
      <p:bldP spid="65" grpId="0"/>
      <p:bldP spid="66" grpId="0"/>
      <p:bldP spid="67" grpId="0" animBg="1"/>
      <p:bldP spid="68" grpId="0"/>
      <p:bldP spid="6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Each process has its own page table</a:t>
            </a:r>
          </a:p>
          <a:p>
            <a:pPr lvl="1"/>
            <a:r>
              <a:rPr lang="en-US" sz="1800" i="1" dirty="0" smtClean="0"/>
              <a:t>Each process has its own view of the virtual address space</a:t>
            </a:r>
          </a:p>
          <a:p>
            <a:endParaRPr lang="en-US" sz="2000" i="1" dirty="0"/>
          </a:p>
          <a:p>
            <a:endParaRPr lang="en-US" sz="2000" dirty="0"/>
          </a:p>
          <a:p>
            <a:endParaRPr lang="en-US" sz="1200" dirty="0" smtClean="0"/>
          </a:p>
          <a:p>
            <a:pPr lvl="1"/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2390775" y="2819400"/>
            <a:ext cx="609600" cy="1295400"/>
          </a:xfrm>
          <a:prstGeom prst="rect">
            <a:avLst/>
          </a:prstGeom>
          <a:solidFill>
            <a:srgbClr val="FFFFFF">
              <a:lumMod val="65000"/>
            </a:srgbClr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390775" y="3124200"/>
            <a:ext cx="609600" cy="762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90775" y="3467100"/>
            <a:ext cx="609600" cy="762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855470" y="3022600"/>
            <a:ext cx="525780" cy="262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>
                <a:solidFill>
                  <a:srgbClr val="000000"/>
                </a:solidFill>
                <a:effectLst/>
                <a:latin typeface="Arial"/>
                <a:ea typeface="+mn-ea"/>
              </a:rPr>
              <a:t>1000</a:t>
            </a:r>
            <a:endParaRPr lang="en-US" sz="1200">
              <a:effectLst/>
              <a:latin typeface="Times New Roman"/>
              <a:ea typeface="MS Mincho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857375" y="3352800"/>
            <a:ext cx="525780" cy="262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>
                <a:solidFill>
                  <a:srgbClr val="000000"/>
                </a:solidFill>
                <a:effectLst/>
                <a:latin typeface="Arial"/>
                <a:ea typeface="+mn-ea"/>
              </a:rPr>
              <a:t>2000</a:t>
            </a:r>
            <a:endParaRPr lang="en-US" sz="1200">
              <a:effectLst/>
              <a:latin typeface="Times New Roman"/>
              <a:ea typeface="MS Mincho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00200" y="2351405"/>
            <a:ext cx="1974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>
                <a:solidFill>
                  <a:srgbClr val="00B050"/>
                </a:solidFill>
                <a:effectLst/>
                <a:latin typeface="Arial"/>
                <a:ea typeface="+mn-ea"/>
              </a:rPr>
              <a:t>Virtual Memory of </a:t>
            </a:r>
            <a:br>
              <a:rPr lang="en-US" sz="1200" kern="1200" dirty="0">
                <a:solidFill>
                  <a:srgbClr val="00B050"/>
                </a:solidFill>
                <a:effectLst/>
                <a:latin typeface="Arial"/>
                <a:ea typeface="+mn-ea"/>
              </a:rPr>
            </a:br>
            <a:r>
              <a:rPr lang="en-US" sz="1200" kern="1200" dirty="0">
                <a:solidFill>
                  <a:srgbClr val="00B050"/>
                </a:solidFill>
                <a:effectLst/>
                <a:latin typeface="Arial"/>
                <a:ea typeface="+mn-ea"/>
              </a:rPr>
              <a:t>Program 1 </a:t>
            </a:r>
            <a:r>
              <a:rPr lang="en-US" sz="1200" kern="1200" dirty="0" smtClean="0">
                <a:solidFill>
                  <a:srgbClr val="00B050"/>
                </a:solidFill>
                <a:effectLst/>
                <a:latin typeface="Arial"/>
                <a:ea typeface="+mn-ea"/>
              </a:rPr>
              <a:t>on Machine </a:t>
            </a:r>
            <a:r>
              <a:rPr lang="en-US" sz="1200" b="1" i="1" kern="1200" dirty="0" smtClean="0">
                <a:solidFill>
                  <a:srgbClr val="00B050"/>
                </a:solidFill>
                <a:effectLst/>
                <a:latin typeface="Arial"/>
              </a:rPr>
              <a:t>M</a:t>
            </a:r>
            <a:endParaRPr lang="en-US" sz="1200" b="1" i="1" dirty="0">
              <a:solidFill>
                <a:srgbClr val="00B050"/>
              </a:solidFill>
              <a:effectLst/>
              <a:latin typeface="Times New Roman"/>
              <a:ea typeface="MS Mincho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38955" y="2843530"/>
            <a:ext cx="609600" cy="1295400"/>
          </a:xfrm>
          <a:prstGeom prst="rect">
            <a:avLst/>
          </a:prstGeom>
          <a:solidFill>
            <a:srgbClr val="FFFFFF">
              <a:lumMod val="65000"/>
            </a:srgbClr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38955" y="3148330"/>
            <a:ext cx="609600" cy="76200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338955" y="3491230"/>
            <a:ext cx="609600" cy="76200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803650" y="3046730"/>
            <a:ext cx="525780" cy="262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>
                <a:solidFill>
                  <a:srgbClr val="000000"/>
                </a:solidFill>
                <a:effectLst/>
                <a:latin typeface="Arial"/>
                <a:ea typeface="+mn-ea"/>
              </a:rPr>
              <a:t>1500</a:t>
            </a:r>
            <a:endParaRPr lang="en-US" sz="1200">
              <a:effectLst/>
              <a:latin typeface="Times New Roman"/>
              <a:ea typeface="MS Mincho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805555" y="3376930"/>
            <a:ext cx="525780" cy="262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>
                <a:solidFill>
                  <a:srgbClr val="000000"/>
                </a:solidFill>
                <a:effectLst/>
                <a:latin typeface="Arial"/>
                <a:ea typeface="+mn-ea"/>
              </a:rPr>
              <a:t>3000</a:t>
            </a:r>
            <a:endParaRPr lang="en-US" sz="1200">
              <a:effectLst/>
              <a:latin typeface="Times New Roman"/>
              <a:ea typeface="MS Mincho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38955" y="3810000"/>
            <a:ext cx="609600" cy="76200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15080" y="3710305"/>
            <a:ext cx="525780" cy="262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>
                <a:solidFill>
                  <a:srgbClr val="000000"/>
                </a:solidFill>
                <a:effectLst/>
                <a:latin typeface="Arial"/>
                <a:ea typeface="+mn-ea"/>
              </a:rPr>
              <a:t>5000</a:t>
            </a:r>
            <a:endParaRPr lang="en-US" sz="1200">
              <a:effectLst/>
              <a:latin typeface="Times New Roman"/>
              <a:ea typeface="MS Mincho"/>
            </a:endParaRPr>
          </a:p>
        </p:txBody>
      </p:sp>
      <p:cxnSp>
        <p:nvCxnSpPr>
          <p:cNvPr id="17" name="Straight Arrow Connector 16"/>
          <p:cNvCxnSpPr>
            <a:stCxn id="4" idx="3"/>
          </p:cNvCxnSpPr>
          <p:nvPr/>
        </p:nvCxnSpPr>
        <p:spPr>
          <a:xfrm flipV="1">
            <a:off x="3000375" y="3186430"/>
            <a:ext cx="1338580" cy="280670"/>
          </a:xfrm>
          <a:prstGeom prst="straightConnector1">
            <a:avLst/>
          </a:prstGeom>
          <a:noFill/>
          <a:ln w="9525" cap="flat" cmpd="sng" algn="ctr">
            <a:solidFill>
              <a:srgbClr val="00B050"/>
            </a:solidFill>
            <a:prstDash val="solid"/>
            <a:tailEnd type="arrow"/>
          </a:ln>
          <a:effectLst/>
        </p:spPr>
      </p:cxnSp>
      <p:cxnSp>
        <p:nvCxnSpPr>
          <p:cNvPr id="18" name="Straight Arrow Connector 17"/>
          <p:cNvCxnSpPr>
            <a:stCxn id="5" idx="3"/>
          </p:cNvCxnSpPr>
          <p:nvPr/>
        </p:nvCxnSpPr>
        <p:spPr>
          <a:xfrm>
            <a:off x="3000375" y="3162300"/>
            <a:ext cx="1338580" cy="685800"/>
          </a:xfrm>
          <a:prstGeom prst="straightConnector1">
            <a:avLst/>
          </a:prstGeom>
          <a:noFill/>
          <a:ln w="9525" cap="flat" cmpd="sng" algn="ctr">
            <a:solidFill>
              <a:srgbClr val="00B050"/>
            </a:solidFill>
            <a:prstDash val="solid"/>
            <a:tailEnd type="arrow"/>
          </a:ln>
          <a:effectLst/>
        </p:spPr>
      </p:cxnSp>
      <p:sp>
        <p:nvSpPr>
          <p:cNvPr id="19" name="TextBox 20"/>
          <p:cNvSpPr txBox="1">
            <a:spLocks noChangeArrowheads="1"/>
          </p:cNvSpPr>
          <p:nvPr/>
        </p:nvSpPr>
        <p:spPr bwMode="auto">
          <a:xfrm>
            <a:off x="3886200" y="2362200"/>
            <a:ext cx="15680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 smtClean="0">
                <a:solidFill>
                  <a:srgbClr val="1D08BA"/>
                </a:solidFill>
                <a:effectLst/>
                <a:latin typeface="Arial"/>
                <a:ea typeface="+mn-ea"/>
              </a:rPr>
              <a:t>Physical </a:t>
            </a:r>
            <a:r>
              <a:rPr lang="en-US" sz="1200" kern="1200" dirty="0">
                <a:solidFill>
                  <a:srgbClr val="1D08BA"/>
                </a:solidFill>
                <a:effectLst/>
                <a:latin typeface="Arial"/>
                <a:ea typeface="+mn-ea"/>
              </a:rPr>
              <a:t>Memory of </a:t>
            </a:r>
            <a:r>
              <a:rPr lang="en-US" sz="1200" kern="1200" dirty="0" smtClean="0">
                <a:solidFill>
                  <a:srgbClr val="1D08BA"/>
                </a:solidFill>
                <a:effectLst/>
                <a:latin typeface="Arial"/>
                <a:ea typeface="+mn-ea"/>
              </a:rPr>
              <a:t/>
            </a:r>
            <a:br>
              <a:rPr lang="en-US" sz="1200" kern="1200" dirty="0" smtClean="0">
                <a:solidFill>
                  <a:srgbClr val="1D08BA"/>
                </a:solidFill>
                <a:effectLst/>
                <a:latin typeface="Arial"/>
                <a:ea typeface="+mn-ea"/>
              </a:rPr>
            </a:br>
            <a:r>
              <a:rPr lang="en-US" sz="1200" kern="1200" dirty="0" smtClean="0">
                <a:solidFill>
                  <a:srgbClr val="1D08BA"/>
                </a:solidFill>
                <a:effectLst/>
                <a:latin typeface="Arial"/>
                <a:ea typeface="+mn-ea"/>
              </a:rPr>
              <a:t>Machine </a:t>
            </a:r>
            <a:r>
              <a:rPr lang="en-US" sz="1200" b="1" i="1" kern="1200" dirty="0" smtClean="0">
                <a:solidFill>
                  <a:srgbClr val="1D08BA"/>
                </a:solidFill>
                <a:effectLst/>
                <a:latin typeface="Arial"/>
              </a:rPr>
              <a:t>M</a:t>
            </a:r>
            <a:endParaRPr lang="en-US" sz="1200" b="1" i="1" dirty="0">
              <a:solidFill>
                <a:srgbClr val="1D08BA"/>
              </a:solidFill>
              <a:effectLst/>
              <a:latin typeface="Times New Roman"/>
              <a:ea typeface="MS Mincho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250793" y="2895600"/>
            <a:ext cx="609600" cy="1295400"/>
          </a:xfrm>
          <a:prstGeom prst="rect">
            <a:avLst/>
          </a:prstGeom>
          <a:solidFill>
            <a:srgbClr val="FFFFFF">
              <a:lumMod val="6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250793" y="3200400"/>
            <a:ext cx="609600" cy="7620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241268" y="3910330"/>
            <a:ext cx="609600" cy="7620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3" name="TextBox 24"/>
          <p:cNvSpPr txBox="1">
            <a:spLocks noChangeArrowheads="1"/>
          </p:cNvSpPr>
          <p:nvPr/>
        </p:nvSpPr>
        <p:spPr bwMode="auto">
          <a:xfrm>
            <a:off x="5715488" y="3098800"/>
            <a:ext cx="525780" cy="262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>
                <a:solidFill>
                  <a:srgbClr val="000000"/>
                </a:solidFill>
                <a:effectLst/>
                <a:latin typeface="Arial"/>
                <a:ea typeface="+mn-ea"/>
              </a:rPr>
              <a:t>1000</a:t>
            </a:r>
            <a:endParaRPr lang="en-US" sz="1200">
              <a:effectLst/>
              <a:latin typeface="Times New Roman"/>
              <a:ea typeface="MS Mincho"/>
            </a:endParaRPr>
          </a:p>
        </p:txBody>
      </p:sp>
      <p:sp>
        <p:nvSpPr>
          <p:cNvPr id="24" name="TextBox 25"/>
          <p:cNvSpPr txBox="1">
            <a:spLocks noChangeArrowheads="1"/>
          </p:cNvSpPr>
          <p:nvPr/>
        </p:nvSpPr>
        <p:spPr bwMode="auto">
          <a:xfrm>
            <a:off x="5725013" y="3838575"/>
            <a:ext cx="525780" cy="262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>
                <a:solidFill>
                  <a:srgbClr val="000000"/>
                </a:solidFill>
                <a:effectLst/>
                <a:latin typeface="Arial"/>
                <a:ea typeface="+mn-ea"/>
              </a:rPr>
              <a:t>4000</a:t>
            </a:r>
            <a:endParaRPr lang="en-US" sz="1200">
              <a:effectLst/>
              <a:latin typeface="Times New Roman"/>
              <a:ea typeface="MS Mincho"/>
            </a:endParaRPr>
          </a:p>
        </p:txBody>
      </p:sp>
      <p:sp>
        <p:nvSpPr>
          <p:cNvPr id="25" name="TextBox 26"/>
          <p:cNvSpPr txBox="1">
            <a:spLocks noChangeArrowheads="1"/>
          </p:cNvSpPr>
          <p:nvPr/>
        </p:nvSpPr>
        <p:spPr bwMode="auto">
          <a:xfrm>
            <a:off x="5578963" y="2304722"/>
            <a:ext cx="20410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>
                <a:solidFill>
                  <a:srgbClr val="FF0000"/>
                </a:solidFill>
                <a:effectLst/>
                <a:latin typeface="Arial"/>
                <a:ea typeface="+mn-ea"/>
              </a:rPr>
              <a:t>Virtual Memory of </a:t>
            </a:r>
            <a:br>
              <a:rPr lang="en-US" sz="1200" kern="1200" dirty="0">
                <a:solidFill>
                  <a:srgbClr val="FF0000"/>
                </a:solidFill>
                <a:effectLst/>
                <a:latin typeface="Arial"/>
                <a:ea typeface="+mn-ea"/>
              </a:rPr>
            </a:br>
            <a:r>
              <a:rPr lang="en-US" sz="1200" kern="1200" dirty="0">
                <a:solidFill>
                  <a:srgbClr val="FF0000"/>
                </a:solidFill>
                <a:effectLst/>
                <a:latin typeface="Arial"/>
                <a:ea typeface="+mn-ea"/>
              </a:rPr>
              <a:t>Program </a:t>
            </a:r>
            <a:r>
              <a:rPr lang="en-US" sz="1200" dirty="0">
                <a:solidFill>
                  <a:srgbClr val="FF0000"/>
                </a:solidFill>
                <a:latin typeface="Arial"/>
              </a:rPr>
              <a:t>2</a:t>
            </a:r>
            <a:r>
              <a:rPr lang="en-US" sz="1200" kern="1200" dirty="0" smtClean="0">
                <a:solidFill>
                  <a:srgbClr val="FF0000"/>
                </a:solidFill>
                <a:effectLst/>
                <a:latin typeface="Arial"/>
                <a:ea typeface="+mn-ea"/>
              </a:rPr>
              <a:t> on Machine </a:t>
            </a:r>
            <a:r>
              <a:rPr lang="en-US" sz="1200" b="1" i="1" kern="1200" dirty="0" smtClean="0">
                <a:solidFill>
                  <a:srgbClr val="FF0000"/>
                </a:solidFill>
                <a:effectLst/>
                <a:latin typeface="Arial"/>
              </a:rPr>
              <a:t>M</a:t>
            </a:r>
            <a:endParaRPr lang="en-US" sz="1200" b="1" i="1" dirty="0">
              <a:effectLst/>
              <a:latin typeface="Times New Roman"/>
              <a:ea typeface="MS Mincho"/>
            </a:endParaRPr>
          </a:p>
        </p:txBody>
      </p:sp>
      <p:cxnSp>
        <p:nvCxnSpPr>
          <p:cNvPr id="26" name="Straight Arrow Connector 25"/>
          <p:cNvCxnSpPr>
            <a:stCxn id="22" idx="1"/>
          </p:cNvCxnSpPr>
          <p:nvPr/>
        </p:nvCxnSpPr>
        <p:spPr>
          <a:xfrm flipH="1" flipV="1">
            <a:off x="4948555" y="3491230"/>
            <a:ext cx="1292713" cy="457200"/>
          </a:xfrm>
          <a:prstGeom prst="straightConnector1">
            <a:avLst/>
          </a:prstGeom>
          <a:noFill/>
          <a:ln w="9525" cap="flat" cmpd="sng" algn="ctr">
            <a:solidFill>
              <a:srgbClr val="C00000"/>
            </a:solidFill>
            <a:prstDash val="solid"/>
            <a:tailEnd type="arrow"/>
          </a:ln>
          <a:effectLst/>
        </p:spPr>
      </p:cxnSp>
      <p:sp>
        <p:nvSpPr>
          <p:cNvPr id="27" name="TextBox 29"/>
          <p:cNvSpPr txBox="1">
            <a:spLocks noChangeArrowheads="1"/>
          </p:cNvSpPr>
          <p:nvPr/>
        </p:nvSpPr>
        <p:spPr bwMode="auto">
          <a:xfrm>
            <a:off x="6274288" y="3284855"/>
            <a:ext cx="609600" cy="224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800" b="1" kern="1200">
                <a:solidFill>
                  <a:srgbClr val="000000"/>
                </a:solidFill>
                <a:effectLst/>
                <a:latin typeface="Arial"/>
                <a:ea typeface="+mn-ea"/>
              </a:rPr>
              <a:t>Not Mapped</a:t>
            </a:r>
            <a:endParaRPr lang="en-US" sz="1200">
              <a:effectLst/>
              <a:latin typeface="Times New Roman"/>
              <a:ea typeface="MS Mincho"/>
            </a:endParaRPr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Rectangle 41"/>
          <p:cNvSpPr>
            <a:spLocks noChangeArrowheads="1"/>
          </p:cNvSpPr>
          <p:nvPr/>
        </p:nvSpPr>
        <p:spPr bwMode="auto">
          <a:xfrm>
            <a:off x="0" y="460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00" name="Table 40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121271"/>
              </p:ext>
            </p:extLst>
          </p:nvPr>
        </p:nvGraphicFramePr>
        <p:xfrm>
          <a:off x="1706250" y="4495800"/>
          <a:ext cx="2108830" cy="204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4415"/>
                <a:gridCol w="1054415"/>
              </a:tblGrid>
              <a:tr h="2413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Virtual Page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Physical Page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---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---</a:t>
                      </a:r>
                      <a:endParaRPr lang="en-US" sz="1400" b="1" dirty="0"/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5000</a:t>
                      </a:r>
                      <a:endParaRPr lang="en-US" sz="1400" b="1" dirty="0"/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---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---</a:t>
                      </a:r>
                      <a:endParaRPr lang="en-US" sz="1400" b="1" dirty="0"/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1500</a:t>
                      </a:r>
                      <a:endParaRPr lang="en-US" sz="1400" b="1" dirty="0"/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---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---</a:t>
                      </a:r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81553"/>
              </p:ext>
            </p:extLst>
          </p:nvPr>
        </p:nvGraphicFramePr>
        <p:xfrm>
          <a:off x="5359888" y="4495800"/>
          <a:ext cx="24384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219200"/>
              </a:tblGrid>
              <a:tr h="2413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Virtual Page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Physical Page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---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---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1000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Not</a:t>
                      </a:r>
                      <a:r>
                        <a:rPr lang="en-US" sz="1400" baseline="0" dirty="0" smtClean="0"/>
                        <a:t> Mapped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---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---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4000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3000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---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---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0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/>
      <p:bldP spid="14" grpId="0"/>
      <p:bldP spid="15" grpId="0" animBg="1"/>
      <p:bldP spid="16" grpId="0"/>
      <p:bldP spid="19" grpId="0"/>
      <p:bldP spid="20" grpId="0" animBg="1"/>
      <p:bldP spid="21" grpId="0" animBg="1"/>
      <p:bldP spid="22" grpId="0" animBg="1"/>
      <p:bldP spid="23" grpId="0"/>
      <p:bldP spid="24" grpId="0"/>
      <p:bldP spid="25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Discussion on </a:t>
            </a:r>
            <a:r>
              <a:rPr lang="en-US" dirty="0" smtClean="0">
                <a:solidFill>
                  <a:schemeClr val="tx1"/>
                </a:solidFill>
              </a:rPr>
              <a:t>Memory Hierarchy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1677987" y="4156075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1422400" y="4667250"/>
            <a:ext cx="1550988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Motivation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2576513" y="4186237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3425825" y="3781425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3151188" y="4313237"/>
            <a:ext cx="1430337" cy="1554163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Cache Management Policies: Placement, Location, Replacement &amp; Write Policies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4098925" y="3832225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5249862" y="3381375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4929188" y="3959225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Cache Miss Types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5876925" y="3478212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7038181" y="3063081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6751638" y="3605212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Memory-Level Parallelism and Prefetching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Isosceles Triangle 16"/>
          <p:cNvSpPr/>
          <p:nvPr/>
        </p:nvSpPr>
        <p:spPr>
          <a:xfrm>
            <a:off x="7699375" y="3124200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405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Problem with Page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686800" cy="50292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The virtual-to-physical translation must be done on every memory reference</a:t>
            </a:r>
          </a:p>
          <a:p>
            <a:endParaRPr lang="en-US" sz="2000" b="1" i="1" dirty="0">
              <a:solidFill>
                <a:srgbClr val="1D08BA"/>
              </a:solidFill>
            </a:endParaRPr>
          </a:p>
          <a:p>
            <a:r>
              <a:rPr lang="en-US" sz="2000" dirty="0" smtClean="0"/>
              <a:t>All modern computers use virtual addresses of at least 32 bits, with 64 bits becoming increasingly common</a:t>
            </a:r>
          </a:p>
          <a:p>
            <a:endParaRPr lang="en-US" sz="2000" dirty="0"/>
          </a:p>
          <a:p>
            <a:r>
              <a:rPr lang="en-US" sz="2000" dirty="0" smtClean="0"/>
              <a:t>With, say, a 4-KB page size</a:t>
            </a:r>
          </a:p>
          <a:p>
            <a:pPr lvl="1"/>
            <a:r>
              <a:rPr lang="en-US" sz="1600" dirty="0" smtClean="0"/>
              <a:t>A 32-bit address space will have 1 million pages</a:t>
            </a:r>
          </a:p>
          <a:p>
            <a:pPr lvl="1"/>
            <a:r>
              <a:rPr lang="en-US" sz="1600" dirty="0" smtClean="0"/>
              <a:t>A 64-bit address space will have more than you want to contemplate!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This will significantly slow down page translation and degrade performance</a:t>
            </a:r>
          </a:p>
          <a:p>
            <a:endParaRPr lang="en-US" sz="2000" dirty="0"/>
          </a:p>
          <a:p>
            <a:r>
              <a:rPr lang="en-US" sz="2000" dirty="0" smtClean="0"/>
              <a:t>However, most programs tend to make a large number of references to a small number of pages</a:t>
            </a:r>
          </a:p>
          <a:p>
            <a:endParaRPr lang="en-US" sz="2000" dirty="0"/>
          </a:p>
          <a:p>
            <a:r>
              <a:rPr lang="en-US" sz="2000" dirty="0" smtClean="0"/>
              <a:t>What about keeping the small fraction of the page table entries in a small cache?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1200" dirty="0" smtClean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9836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Translation </a:t>
            </a:r>
            <a:r>
              <a:rPr lang="en-US" dirty="0" err="1" smtClean="0"/>
              <a:t>Lookaside</a:t>
            </a:r>
            <a:r>
              <a:rPr lang="en-US" dirty="0" smtClean="0"/>
              <a:t>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To speed up paging, computers are equipped with a small hardware device for caching virtual-to-physical translations so as to bypass page tables</a:t>
            </a:r>
          </a:p>
          <a:p>
            <a:endParaRPr lang="en-US" sz="2000" dirty="0"/>
          </a:p>
          <a:p>
            <a:r>
              <a:rPr lang="en-US" sz="2000" dirty="0" smtClean="0"/>
              <a:t>Such a device is referred to as </a:t>
            </a:r>
            <a:r>
              <a:rPr lang="en-US" sz="2000" i="1" dirty="0" smtClean="0"/>
              <a:t>Translation </a:t>
            </a:r>
            <a:r>
              <a:rPr lang="en-US" sz="2000" i="1" dirty="0" err="1" smtClean="0"/>
              <a:t>Lookaside</a:t>
            </a:r>
            <a:r>
              <a:rPr lang="en-US" sz="2000" i="1" dirty="0" smtClean="0"/>
              <a:t> Buffer </a:t>
            </a:r>
            <a:r>
              <a:rPr lang="en-US" sz="2000" dirty="0" smtClean="0"/>
              <a:t>(</a:t>
            </a:r>
            <a:r>
              <a:rPr lang="en-US" sz="2000" b="1" dirty="0" smtClean="0"/>
              <a:t>TLB</a:t>
            </a:r>
            <a:r>
              <a:rPr lang="en-US" sz="2000" dirty="0" smtClean="0"/>
              <a:t>)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Typical TLBs:</a:t>
            </a:r>
          </a:p>
          <a:p>
            <a:pPr lvl="1"/>
            <a:r>
              <a:rPr lang="en-US" sz="1600" b="1" dirty="0" smtClean="0"/>
              <a:t>Size</a:t>
            </a:r>
            <a:r>
              <a:rPr lang="en-US" sz="1600" dirty="0"/>
              <a:t>: 12 - 4,096 entries</a:t>
            </a:r>
          </a:p>
          <a:p>
            <a:pPr lvl="1"/>
            <a:r>
              <a:rPr lang="en-US" sz="1600" b="1" dirty="0"/>
              <a:t>Hit time</a:t>
            </a:r>
            <a:r>
              <a:rPr lang="en-US" sz="1600" dirty="0"/>
              <a:t>: 0.5 - 1 clock cycle</a:t>
            </a:r>
          </a:p>
          <a:p>
            <a:pPr lvl="1"/>
            <a:r>
              <a:rPr lang="en-US" sz="1600" b="1" dirty="0"/>
              <a:t>Miss penalty</a:t>
            </a:r>
            <a:r>
              <a:rPr lang="en-US" sz="1600" dirty="0"/>
              <a:t>: 10 - 100 clock cycles</a:t>
            </a:r>
          </a:p>
          <a:p>
            <a:pPr lvl="1"/>
            <a:r>
              <a:rPr lang="en-US" sz="1600" b="1" dirty="0"/>
              <a:t>Miss rate</a:t>
            </a:r>
            <a:r>
              <a:rPr lang="en-US" sz="1600" dirty="0"/>
              <a:t>: 0.01 - 1%</a:t>
            </a:r>
          </a:p>
          <a:p>
            <a:endParaRPr lang="en-US" sz="2000" dirty="0"/>
          </a:p>
          <a:p>
            <a:endParaRPr lang="en-US" sz="1200" dirty="0" smtClean="0"/>
          </a:p>
          <a:p>
            <a:pPr lvl="1"/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086154"/>
              </p:ext>
            </p:extLst>
          </p:nvPr>
        </p:nvGraphicFramePr>
        <p:xfrm>
          <a:off x="1600200" y="3124200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Valid</a:t>
                      </a:r>
                      <a:endParaRPr lang="en-US" sz="16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Virtual Page</a:t>
                      </a:r>
                      <a:endParaRPr lang="en-US" sz="16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Modified</a:t>
                      </a:r>
                      <a:endParaRPr lang="en-US" sz="16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Protection</a:t>
                      </a:r>
                      <a:endParaRPr lang="en-US" sz="16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Page Frame</a:t>
                      </a:r>
                      <a:endParaRPr lang="en-US" sz="16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86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TLBs and Cache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Cache addressing can be carried out using 1 of 3 options:</a:t>
            </a:r>
          </a:p>
          <a:p>
            <a:endParaRPr lang="en-US" sz="2000" dirty="0"/>
          </a:p>
          <a:p>
            <a:endParaRPr lang="en-US" sz="1200" dirty="0" smtClean="0"/>
          </a:p>
          <a:p>
            <a:pPr lvl="1"/>
            <a:endParaRPr lang="en-US" sz="1600" dirty="0"/>
          </a:p>
        </p:txBody>
      </p:sp>
      <p:sp>
        <p:nvSpPr>
          <p:cNvPr id="4" name="Freeform 3"/>
          <p:cNvSpPr/>
          <p:nvPr/>
        </p:nvSpPr>
        <p:spPr>
          <a:xfrm>
            <a:off x="381000" y="2273808"/>
            <a:ext cx="2490788" cy="2259013"/>
          </a:xfrm>
          <a:custGeom>
            <a:avLst/>
            <a:gdLst>
              <a:gd name="connsiteX0" fmla="*/ 148780 w 2491364"/>
              <a:gd name="connsiteY0" fmla="*/ 0 h 1859751"/>
              <a:gd name="connsiteX1" fmla="*/ 2342584 w 2491364"/>
              <a:gd name="connsiteY1" fmla="*/ 0 h 1859751"/>
              <a:gd name="connsiteX2" fmla="*/ 2491364 w 2491364"/>
              <a:gd name="connsiteY2" fmla="*/ 148780 h 1859751"/>
              <a:gd name="connsiteX3" fmla="*/ 2491364 w 2491364"/>
              <a:gd name="connsiteY3" fmla="*/ 1859751 h 1859751"/>
              <a:gd name="connsiteX4" fmla="*/ 2491364 w 2491364"/>
              <a:gd name="connsiteY4" fmla="*/ 1859751 h 1859751"/>
              <a:gd name="connsiteX5" fmla="*/ 0 w 2491364"/>
              <a:gd name="connsiteY5" fmla="*/ 1859751 h 1859751"/>
              <a:gd name="connsiteX6" fmla="*/ 0 w 2491364"/>
              <a:gd name="connsiteY6" fmla="*/ 1859751 h 1859751"/>
              <a:gd name="connsiteX7" fmla="*/ 0 w 2491364"/>
              <a:gd name="connsiteY7" fmla="*/ 148780 h 1859751"/>
              <a:gd name="connsiteX8" fmla="*/ 148780 w 2491364"/>
              <a:gd name="connsiteY8" fmla="*/ 0 h 1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1364" h="1859751">
                <a:moveTo>
                  <a:pt x="148780" y="0"/>
                </a:moveTo>
                <a:lnTo>
                  <a:pt x="2342584" y="0"/>
                </a:lnTo>
                <a:cubicBezTo>
                  <a:pt x="2424753" y="0"/>
                  <a:pt x="2491364" y="66611"/>
                  <a:pt x="2491364" y="148780"/>
                </a:cubicBezTo>
                <a:lnTo>
                  <a:pt x="2491364" y="1859751"/>
                </a:lnTo>
                <a:lnTo>
                  <a:pt x="2491364" y="1859751"/>
                </a:lnTo>
                <a:lnTo>
                  <a:pt x="0" y="1859751"/>
                </a:lnTo>
                <a:lnTo>
                  <a:pt x="0" y="1859751"/>
                </a:lnTo>
                <a:lnTo>
                  <a:pt x="0" y="148780"/>
                </a:lnTo>
                <a:cubicBezTo>
                  <a:pt x="0" y="66611"/>
                  <a:pt x="66611" y="0"/>
                  <a:pt x="148780" y="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2626" tIns="100726" rIns="62626" bIns="19050" spcCol="1270" anchor="t"/>
          <a:lstStyle/>
          <a:p>
            <a:pPr marL="342900" lvl="1" indent="-342900" defTabSz="666750">
              <a:lnSpc>
                <a:spcPct val="90000"/>
              </a:lnSpc>
              <a:spcAft>
                <a:spcPct val="15000"/>
              </a:spcAft>
              <a:buFontTx/>
              <a:buChar char="-"/>
              <a:defRPr/>
            </a:pPr>
            <a:r>
              <a:rPr lang="en-US" dirty="0" smtClean="0"/>
              <a:t>Cache is indexed using the index bits of the physical address</a:t>
            </a:r>
          </a:p>
          <a:p>
            <a:pPr marL="342900" lvl="1" indent="-342900" defTabSz="666750">
              <a:lnSpc>
                <a:spcPct val="90000"/>
              </a:lnSpc>
              <a:spcAft>
                <a:spcPct val="15000"/>
              </a:spcAft>
              <a:buFontTx/>
              <a:buChar char="-"/>
              <a:defRPr/>
            </a:pPr>
            <a:r>
              <a:rPr lang="en-US" dirty="0" smtClean="0"/>
              <a:t>Tag bits of the physical address are stored in the cache’s tag array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381000" y="4532821"/>
            <a:ext cx="2490788" cy="598487"/>
          </a:xfrm>
          <a:custGeom>
            <a:avLst/>
            <a:gdLst>
              <a:gd name="connsiteX0" fmla="*/ 0 w 2491364"/>
              <a:gd name="connsiteY0" fmla="*/ 0 h 799692"/>
              <a:gd name="connsiteX1" fmla="*/ 2491364 w 2491364"/>
              <a:gd name="connsiteY1" fmla="*/ 0 h 799692"/>
              <a:gd name="connsiteX2" fmla="*/ 2491364 w 2491364"/>
              <a:gd name="connsiteY2" fmla="*/ 799692 h 799692"/>
              <a:gd name="connsiteX3" fmla="*/ 0 w 2491364"/>
              <a:gd name="connsiteY3" fmla="*/ 799692 h 799692"/>
              <a:gd name="connsiteX4" fmla="*/ 0 w 2491364"/>
              <a:gd name="connsiteY4" fmla="*/ 0 h 79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364" h="799692">
                <a:moveTo>
                  <a:pt x="0" y="0"/>
                </a:moveTo>
                <a:lnTo>
                  <a:pt x="2491364" y="0"/>
                </a:lnTo>
                <a:lnTo>
                  <a:pt x="2491364" y="799692"/>
                </a:lnTo>
                <a:lnTo>
                  <a:pt x="0" y="79969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6200" tIns="0" rIns="762282" bIns="0" spcCol="1270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Physical Addressing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3294063" y="2273808"/>
            <a:ext cx="2490787" cy="2259013"/>
          </a:xfrm>
          <a:custGeom>
            <a:avLst/>
            <a:gdLst>
              <a:gd name="connsiteX0" fmla="*/ 148780 w 2491364"/>
              <a:gd name="connsiteY0" fmla="*/ 0 h 1859751"/>
              <a:gd name="connsiteX1" fmla="*/ 2342584 w 2491364"/>
              <a:gd name="connsiteY1" fmla="*/ 0 h 1859751"/>
              <a:gd name="connsiteX2" fmla="*/ 2491364 w 2491364"/>
              <a:gd name="connsiteY2" fmla="*/ 148780 h 1859751"/>
              <a:gd name="connsiteX3" fmla="*/ 2491364 w 2491364"/>
              <a:gd name="connsiteY3" fmla="*/ 1859751 h 1859751"/>
              <a:gd name="connsiteX4" fmla="*/ 2491364 w 2491364"/>
              <a:gd name="connsiteY4" fmla="*/ 1859751 h 1859751"/>
              <a:gd name="connsiteX5" fmla="*/ 0 w 2491364"/>
              <a:gd name="connsiteY5" fmla="*/ 1859751 h 1859751"/>
              <a:gd name="connsiteX6" fmla="*/ 0 w 2491364"/>
              <a:gd name="connsiteY6" fmla="*/ 1859751 h 1859751"/>
              <a:gd name="connsiteX7" fmla="*/ 0 w 2491364"/>
              <a:gd name="connsiteY7" fmla="*/ 148780 h 1859751"/>
              <a:gd name="connsiteX8" fmla="*/ 148780 w 2491364"/>
              <a:gd name="connsiteY8" fmla="*/ 0 h 1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1364" h="1859751">
                <a:moveTo>
                  <a:pt x="148780" y="0"/>
                </a:moveTo>
                <a:lnTo>
                  <a:pt x="2342584" y="0"/>
                </a:lnTo>
                <a:cubicBezTo>
                  <a:pt x="2424753" y="0"/>
                  <a:pt x="2491364" y="66611"/>
                  <a:pt x="2491364" y="148780"/>
                </a:cubicBezTo>
                <a:lnTo>
                  <a:pt x="2491364" y="1859751"/>
                </a:lnTo>
                <a:lnTo>
                  <a:pt x="2491364" y="1859751"/>
                </a:lnTo>
                <a:lnTo>
                  <a:pt x="0" y="1859751"/>
                </a:lnTo>
                <a:lnTo>
                  <a:pt x="0" y="1859751"/>
                </a:lnTo>
                <a:lnTo>
                  <a:pt x="0" y="148780"/>
                </a:lnTo>
                <a:cubicBezTo>
                  <a:pt x="0" y="66611"/>
                  <a:pt x="66611" y="0"/>
                  <a:pt x="148780" y="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2626" tIns="100726" rIns="62626" bIns="19050" spcCol="1270" anchor="t"/>
          <a:lstStyle/>
          <a:p>
            <a:pPr marL="285750" lvl="1" indent="-285750" defTabSz="666750">
              <a:lnSpc>
                <a:spcPct val="90000"/>
              </a:lnSpc>
              <a:spcAft>
                <a:spcPct val="15000"/>
              </a:spcAft>
              <a:buFontTx/>
              <a:buChar char="-"/>
              <a:defRPr/>
            </a:pPr>
            <a:r>
              <a:rPr lang="en-US" dirty="0" smtClean="0"/>
              <a:t>Cache is indexed using the index bits of the virtual address</a:t>
            </a:r>
          </a:p>
          <a:p>
            <a:pPr marL="285750" lvl="1" indent="-285750" defTabSz="666750">
              <a:lnSpc>
                <a:spcPct val="90000"/>
              </a:lnSpc>
              <a:spcAft>
                <a:spcPct val="15000"/>
              </a:spcAft>
              <a:buFontTx/>
              <a:buChar char="-"/>
              <a:defRPr/>
            </a:pPr>
            <a:r>
              <a:rPr lang="en-US" dirty="0" smtClean="0"/>
              <a:t>Tag bits of the virtual address are stored in the cache’s tag array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3294063" y="4532821"/>
            <a:ext cx="2490787" cy="598487"/>
          </a:xfrm>
          <a:custGeom>
            <a:avLst/>
            <a:gdLst>
              <a:gd name="connsiteX0" fmla="*/ 0 w 2491364"/>
              <a:gd name="connsiteY0" fmla="*/ 0 h 799692"/>
              <a:gd name="connsiteX1" fmla="*/ 2491364 w 2491364"/>
              <a:gd name="connsiteY1" fmla="*/ 0 h 799692"/>
              <a:gd name="connsiteX2" fmla="*/ 2491364 w 2491364"/>
              <a:gd name="connsiteY2" fmla="*/ 799692 h 799692"/>
              <a:gd name="connsiteX3" fmla="*/ 0 w 2491364"/>
              <a:gd name="connsiteY3" fmla="*/ 799692 h 799692"/>
              <a:gd name="connsiteX4" fmla="*/ 0 w 2491364"/>
              <a:gd name="connsiteY4" fmla="*/ 0 h 79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364" h="799692">
                <a:moveTo>
                  <a:pt x="0" y="0"/>
                </a:moveTo>
                <a:lnTo>
                  <a:pt x="2491364" y="0"/>
                </a:lnTo>
                <a:lnTo>
                  <a:pt x="2491364" y="799692"/>
                </a:lnTo>
                <a:lnTo>
                  <a:pt x="0" y="79969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6200" tIns="0" rIns="762282" bIns="0" spcCol="1270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Virtual Addressing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6207125" y="2273808"/>
            <a:ext cx="2490788" cy="2259013"/>
          </a:xfrm>
          <a:custGeom>
            <a:avLst/>
            <a:gdLst>
              <a:gd name="connsiteX0" fmla="*/ 148780 w 2491364"/>
              <a:gd name="connsiteY0" fmla="*/ 0 h 1859751"/>
              <a:gd name="connsiteX1" fmla="*/ 2342584 w 2491364"/>
              <a:gd name="connsiteY1" fmla="*/ 0 h 1859751"/>
              <a:gd name="connsiteX2" fmla="*/ 2491364 w 2491364"/>
              <a:gd name="connsiteY2" fmla="*/ 148780 h 1859751"/>
              <a:gd name="connsiteX3" fmla="*/ 2491364 w 2491364"/>
              <a:gd name="connsiteY3" fmla="*/ 1859751 h 1859751"/>
              <a:gd name="connsiteX4" fmla="*/ 2491364 w 2491364"/>
              <a:gd name="connsiteY4" fmla="*/ 1859751 h 1859751"/>
              <a:gd name="connsiteX5" fmla="*/ 0 w 2491364"/>
              <a:gd name="connsiteY5" fmla="*/ 1859751 h 1859751"/>
              <a:gd name="connsiteX6" fmla="*/ 0 w 2491364"/>
              <a:gd name="connsiteY6" fmla="*/ 1859751 h 1859751"/>
              <a:gd name="connsiteX7" fmla="*/ 0 w 2491364"/>
              <a:gd name="connsiteY7" fmla="*/ 148780 h 1859751"/>
              <a:gd name="connsiteX8" fmla="*/ 148780 w 2491364"/>
              <a:gd name="connsiteY8" fmla="*/ 0 h 1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1364" h="1859751">
                <a:moveTo>
                  <a:pt x="148780" y="0"/>
                </a:moveTo>
                <a:lnTo>
                  <a:pt x="2342584" y="0"/>
                </a:lnTo>
                <a:cubicBezTo>
                  <a:pt x="2424753" y="0"/>
                  <a:pt x="2491364" y="66611"/>
                  <a:pt x="2491364" y="148780"/>
                </a:cubicBezTo>
                <a:lnTo>
                  <a:pt x="2491364" y="1859751"/>
                </a:lnTo>
                <a:lnTo>
                  <a:pt x="2491364" y="1859751"/>
                </a:lnTo>
                <a:lnTo>
                  <a:pt x="0" y="1859751"/>
                </a:lnTo>
                <a:lnTo>
                  <a:pt x="0" y="1859751"/>
                </a:lnTo>
                <a:lnTo>
                  <a:pt x="0" y="148780"/>
                </a:lnTo>
                <a:cubicBezTo>
                  <a:pt x="0" y="66611"/>
                  <a:pt x="66611" y="0"/>
                  <a:pt x="148780" y="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1440" tIns="100726" rIns="0" bIns="19050" spcCol="1270" anchor="t"/>
          <a:lstStyle/>
          <a:p>
            <a:pPr marL="285750" lvl="1" indent="-285750" defTabSz="666750">
              <a:lnSpc>
                <a:spcPct val="90000"/>
              </a:lnSpc>
              <a:spcAft>
                <a:spcPct val="15000"/>
              </a:spcAft>
              <a:buFontTx/>
              <a:buChar char="-"/>
              <a:defRPr/>
            </a:pPr>
            <a:r>
              <a:rPr lang="en-US" dirty="0" smtClean="0"/>
              <a:t>Cache is indexed using the index bits of the virtual address </a:t>
            </a:r>
          </a:p>
          <a:p>
            <a:pPr marL="285750" lvl="1" indent="-285750" defTabSz="666750">
              <a:lnSpc>
                <a:spcPct val="90000"/>
              </a:lnSpc>
              <a:spcAft>
                <a:spcPct val="15000"/>
              </a:spcAft>
              <a:buFontTx/>
              <a:buChar char="-"/>
              <a:defRPr/>
            </a:pPr>
            <a:r>
              <a:rPr lang="en-US" dirty="0" smtClean="0"/>
              <a:t>Tag bits of the physical address are stored in the cache’s tag array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6207125" y="4532821"/>
            <a:ext cx="2490788" cy="598487"/>
          </a:xfrm>
          <a:custGeom>
            <a:avLst/>
            <a:gdLst>
              <a:gd name="connsiteX0" fmla="*/ 0 w 2491364"/>
              <a:gd name="connsiteY0" fmla="*/ 0 h 799692"/>
              <a:gd name="connsiteX1" fmla="*/ 2491364 w 2491364"/>
              <a:gd name="connsiteY1" fmla="*/ 0 h 799692"/>
              <a:gd name="connsiteX2" fmla="*/ 2491364 w 2491364"/>
              <a:gd name="connsiteY2" fmla="*/ 799692 h 799692"/>
              <a:gd name="connsiteX3" fmla="*/ 0 w 2491364"/>
              <a:gd name="connsiteY3" fmla="*/ 799692 h 799692"/>
              <a:gd name="connsiteX4" fmla="*/ 0 w 2491364"/>
              <a:gd name="connsiteY4" fmla="*/ 0 h 79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364" h="799692">
                <a:moveTo>
                  <a:pt x="0" y="0"/>
                </a:moveTo>
                <a:lnTo>
                  <a:pt x="2491364" y="0"/>
                </a:lnTo>
                <a:lnTo>
                  <a:pt x="2491364" y="799692"/>
                </a:lnTo>
                <a:lnTo>
                  <a:pt x="0" y="79969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1440" tIns="0" rIns="731520" bIns="0" spcCol="1270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Mixed Addressing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561126" y="4689983"/>
            <a:ext cx="621792" cy="620713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5482602" y="4689983"/>
            <a:ext cx="621792" cy="62179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8403116" y="4712208"/>
            <a:ext cx="621792" cy="62179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8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TLBs and Cache Addressing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94017" y="2327032"/>
            <a:ext cx="6858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TLB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921655" y="2327032"/>
            <a:ext cx="958362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L1 Cache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69055" y="2479432"/>
            <a:ext cx="424962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4706" y="1957700"/>
            <a:ext cx="263405" cy="36933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b="1" i="1" dirty="0" smtClean="0"/>
              <a:t>VA</a:t>
            </a:r>
            <a:endParaRPr lang="en-US" b="1" i="1" dirty="0"/>
          </a:p>
        </p:txBody>
      </p:sp>
      <p:cxnSp>
        <p:nvCxnSpPr>
          <p:cNvPr id="19" name="Straight Arrow Connector 18"/>
          <p:cNvCxnSpPr>
            <a:endCxn id="14" idx="1"/>
          </p:cNvCxnSpPr>
          <p:nvPr/>
        </p:nvCxnSpPr>
        <p:spPr>
          <a:xfrm>
            <a:off x="1294286" y="2479432"/>
            <a:ext cx="627369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04907" y="1957700"/>
            <a:ext cx="249940" cy="36933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b="1" i="1" dirty="0"/>
              <a:t>P</a:t>
            </a:r>
            <a:r>
              <a:rPr lang="en-US" b="1" i="1" dirty="0" smtClean="0"/>
              <a:t>A</a:t>
            </a:r>
            <a:endParaRPr lang="en-US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481674" y="1066800"/>
            <a:ext cx="211634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Physical Addressing:</a:t>
            </a:r>
          </a:p>
          <a:p>
            <a:pPr algn="ctr"/>
            <a:r>
              <a:rPr lang="en-US" sz="1600" dirty="0" smtClean="0"/>
              <a:t>Physically Indexed + </a:t>
            </a:r>
            <a:br>
              <a:rPr lang="en-US" sz="1600" dirty="0" smtClean="0"/>
            </a:br>
            <a:r>
              <a:rPr lang="en-US" sz="1600" dirty="0" smtClean="0"/>
              <a:t>Physically Tagged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76200" y="3312892"/>
            <a:ext cx="28038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The TLB access time is directly added to the cache access time</a:t>
            </a:r>
          </a:p>
          <a:p>
            <a:endParaRPr lang="en-US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Adding a few cycles to each L1 cache access can significantly degrade performance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935703" y="1143000"/>
            <a:ext cx="0" cy="5486400"/>
          </a:xfrm>
          <a:prstGeom prst="line">
            <a:avLst/>
          </a:prstGeom>
          <a:ln w="15875">
            <a:solidFill>
              <a:srgbClr val="1D08B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06272" y="2327032"/>
            <a:ext cx="6858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TLB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3496919" y="2845778"/>
            <a:ext cx="958362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L1 Cache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081310" y="2479432"/>
            <a:ext cx="424962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66961" y="1957700"/>
            <a:ext cx="263405" cy="36933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b="1" i="1" dirty="0" smtClean="0"/>
              <a:t>VA</a:t>
            </a:r>
            <a:endParaRPr lang="en-US" b="1" i="1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207279" y="2488224"/>
            <a:ext cx="627369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417162" y="1957700"/>
            <a:ext cx="249940" cy="36933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b="1" i="1" dirty="0"/>
              <a:t>P</a:t>
            </a:r>
            <a:r>
              <a:rPr lang="en-US" b="1" i="1" dirty="0" smtClean="0"/>
              <a:t>A</a:t>
            </a:r>
            <a:endParaRPr lang="en-US" b="1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3451349" y="1066800"/>
            <a:ext cx="200151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Virtual Addressing:</a:t>
            </a:r>
          </a:p>
          <a:p>
            <a:pPr algn="ctr"/>
            <a:r>
              <a:rPr lang="en-US" sz="1600" dirty="0" smtClean="0"/>
              <a:t>Virtually Indexed + </a:t>
            </a:r>
            <a:br>
              <a:rPr lang="en-US" sz="1600" dirty="0" smtClean="0"/>
            </a:br>
            <a:r>
              <a:rPr lang="en-US" sz="1600" dirty="0" smtClean="0"/>
              <a:t>Virtually Tagged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2988455" y="3276600"/>
            <a:ext cx="28038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The TLB and the L1 cache can be accessed in parallel</a:t>
            </a:r>
          </a:p>
          <a:p>
            <a:endParaRPr lang="en-US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The cache cannot be shared since each process has its own virtual view 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5847958" y="1143000"/>
            <a:ext cx="0" cy="5486400"/>
          </a:xfrm>
          <a:prstGeom prst="line">
            <a:avLst/>
          </a:prstGeom>
          <a:ln w="15875">
            <a:solidFill>
              <a:srgbClr val="1D08B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507893" y="1066800"/>
            <a:ext cx="195111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Mixed Addressing:</a:t>
            </a:r>
          </a:p>
          <a:p>
            <a:pPr algn="ctr"/>
            <a:r>
              <a:rPr lang="en-US" sz="1600" dirty="0" smtClean="0"/>
              <a:t>Virtually Indexed + </a:t>
            </a:r>
            <a:br>
              <a:rPr lang="en-US" sz="1600" dirty="0" smtClean="0"/>
            </a:br>
            <a:r>
              <a:rPr lang="en-US" sz="1600" dirty="0" smtClean="0"/>
              <a:t>Physically Tagged</a:t>
            </a:r>
            <a:endParaRPr lang="en-US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6019800" y="3261944"/>
            <a:ext cx="280381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i="1" dirty="0" smtClean="0"/>
              <a:t>Observation</a:t>
            </a:r>
            <a:r>
              <a:rPr lang="en-US" dirty="0" smtClean="0"/>
              <a:t>: Page offset bits are the same in virtual and physical addresses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/>
              <a:t>Ensure that the cache index bits are a subset of these bits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The cache can be accessed immediately and in parallel with TLB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L1 cache size is limited</a:t>
            </a:r>
          </a:p>
          <a:p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3166961" y="2479432"/>
            <a:ext cx="0" cy="5187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166961" y="2998178"/>
            <a:ext cx="34418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410153" y="2297726"/>
            <a:ext cx="6858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TLB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6400800" y="2816472"/>
            <a:ext cx="958362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L1 Cache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985191" y="2450126"/>
            <a:ext cx="424962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070842" y="1928394"/>
            <a:ext cx="263405" cy="36933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b="1" i="1" dirty="0" smtClean="0"/>
              <a:t>VA</a:t>
            </a:r>
            <a:endParaRPr lang="en-US" b="1" i="1" dirty="0"/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7111160" y="2458918"/>
            <a:ext cx="627369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321043" y="1928394"/>
            <a:ext cx="249940" cy="36933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b="1" i="1" dirty="0"/>
              <a:t>P</a:t>
            </a:r>
            <a:r>
              <a:rPr lang="en-US" b="1" i="1" dirty="0" smtClean="0"/>
              <a:t>A</a:t>
            </a:r>
            <a:endParaRPr lang="en-US" b="1" i="1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6070842" y="2450126"/>
            <a:ext cx="0" cy="5187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6070842" y="2968872"/>
            <a:ext cx="34418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7849653" y="2309448"/>
            <a:ext cx="958362" cy="811824"/>
          </a:xfrm>
          <a:prstGeom prst="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Tag Match?</a:t>
            </a:r>
            <a:endParaRPr lang="en-US" dirty="0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7359162" y="2968872"/>
            <a:ext cx="379367" cy="293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404981" y="2631828"/>
            <a:ext cx="237116" cy="36933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b="1" i="1" dirty="0" smtClean="0"/>
              <a:t>PT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97779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8" grpId="0"/>
      <p:bldP spid="20" grpId="0"/>
      <p:bldP spid="17" grpId="0"/>
      <p:bldP spid="21" grpId="0"/>
      <p:bldP spid="33" grpId="0" animBg="1"/>
      <p:bldP spid="34" grpId="0" animBg="1"/>
      <p:bldP spid="36" grpId="0"/>
      <p:bldP spid="38" grpId="0"/>
      <p:bldP spid="39" grpId="0"/>
      <p:bldP spid="40" grpId="0"/>
      <p:bldP spid="48" grpId="0"/>
      <p:bldP spid="49" grpId="0"/>
      <p:bldP spid="55" grpId="0" animBg="1"/>
      <p:bldP spid="56" grpId="0" animBg="1"/>
      <p:bldP spid="58" grpId="0"/>
      <p:bldP spid="60" grpId="0"/>
      <p:bldP spid="63" grpId="0" animBg="1"/>
      <p:bldP spid="6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Mixed Addressing: A Working 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295400"/>
                <a:ext cx="8839200" cy="5105400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 smtClean="0"/>
                  <a:t>Assume a 4KB page</a:t>
                </a:r>
              </a:p>
              <a:p>
                <a:pPr lvl="1"/>
                <a:r>
                  <a:rPr lang="en-US" sz="1600" i="1" dirty="0" smtClean="0"/>
                  <a:t>We need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600" b="1" i="1" dirty="0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1" i="1" dirty="0" smtClean="0">
                                <a:latin typeface="Cambria Math"/>
                              </a:rPr>
                              <m:t>𝒍𝒐𝒈</m:t>
                            </m:r>
                          </m:e>
                          <m:sub>
                            <m:r>
                              <a:rPr lang="en-US" sz="1600" b="1" i="1" dirty="0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fName>
                      <m:e>
                        <m:r>
                          <a:rPr lang="en-US" sz="1600" b="1" i="1" dirty="0" smtClean="0">
                            <a:latin typeface="Cambria Math"/>
                          </a:rPr>
                          <m:t>𝟒𝟎𝟗𝟔</m:t>
                        </m:r>
                        <m:r>
                          <a:rPr lang="en-US" sz="1600" b="1" i="1" dirty="0" smtClean="0">
                            <a:latin typeface="Cambria Math"/>
                          </a:rPr>
                          <m:t>=</m:t>
                        </m:r>
                        <m:r>
                          <a:rPr lang="en-US" sz="1600" b="1" i="1" dirty="0" smtClean="0">
                            <a:latin typeface="Cambria Math"/>
                          </a:rPr>
                          <m:t>𝟏𝟐</m:t>
                        </m:r>
                        <m:r>
                          <a:rPr lang="en-US" sz="1600" b="1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1600" b="1" i="1" dirty="0" smtClean="0">
                            <a:latin typeface="Cambria Math"/>
                          </a:rPr>
                          <m:t>𝒃𝒊𝒕𝒔</m:t>
                        </m:r>
                      </m:e>
                    </m:func>
                  </m:oMath>
                </a14:m>
                <a:r>
                  <a:rPr lang="en-US" sz="1600" i="1" dirty="0" smtClean="0"/>
                  <a:t> as the page offset</a:t>
                </a:r>
              </a:p>
              <a:p>
                <a:endParaRPr lang="en-US" sz="2000" i="1" dirty="0"/>
              </a:p>
              <a:p>
                <a:r>
                  <a:rPr lang="en-US" sz="2000" dirty="0" smtClean="0"/>
                  <a:t>Assume a 32-byte cache block size</a:t>
                </a:r>
              </a:p>
              <a:p>
                <a:pPr lvl="1"/>
                <a:r>
                  <a:rPr lang="en-US" sz="1600" i="1" dirty="0" smtClean="0"/>
                  <a:t>We use the lowest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600" b="1" i="1" dirty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b="1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1" i="1" dirty="0">
                                <a:latin typeface="Cambria Math"/>
                              </a:rPr>
                              <m:t>𝒍𝒐𝒈</m:t>
                            </m:r>
                          </m:e>
                          <m:sub>
                            <m:r>
                              <a:rPr lang="en-US" sz="1600" b="1" i="1" dirty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fName>
                      <m:e>
                        <m:r>
                          <a:rPr lang="en-US" sz="1600" b="1" i="0" dirty="0" smtClean="0">
                            <a:latin typeface="Cambria Math"/>
                          </a:rPr>
                          <m:t>𝟑𝟐</m:t>
                        </m:r>
                        <m:r>
                          <a:rPr lang="en-US" sz="1600" b="1" dirty="0">
                            <a:latin typeface="Cambria Math"/>
                          </a:rPr>
                          <m:t>=</m:t>
                        </m:r>
                        <m:r>
                          <a:rPr lang="en-US" sz="1600" b="1" i="0" dirty="0" smtClean="0">
                            <a:latin typeface="Cambria Math"/>
                          </a:rPr>
                          <m:t>𝟓</m:t>
                        </m:r>
                        <m:r>
                          <a:rPr lang="en-US" sz="1600" b="1" dirty="0">
                            <a:latin typeface="Cambria Math"/>
                          </a:rPr>
                          <m:t> </m:t>
                        </m:r>
                        <m:r>
                          <a:rPr lang="en-US" sz="1600" b="1" i="1" dirty="0">
                            <a:latin typeface="Cambria Math"/>
                          </a:rPr>
                          <m:t>𝒃𝒊𝒕𝒔</m:t>
                        </m:r>
                      </m:e>
                    </m:func>
                    <m:r>
                      <a:rPr lang="en-US" sz="16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i="1" dirty="0" smtClean="0"/>
                  <a:t>as the block offset</a:t>
                </a:r>
              </a:p>
              <a:p>
                <a:pPr lvl="1"/>
                <a:endParaRPr lang="en-US" sz="1600" i="1" dirty="0"/>
              </a:p>
              <a:p>
                <a:r>
                  <a:rPr lang="en-US" sz="2000" dirty="0" smtClean="0"/>
                  <a:t>Therefore, we can use up to 12 – 5 = 7 bits for cache indexing</a:t>
                </a:r>
              </a:p>
              <a:p>
                <a:pPr lvl="1"/>
                <a:r>
                  <a:rPr lang="en-US" sz="1600" i="1" dirty="0" smtClean="0">
                    <a:sym typeface="Wingdings" pitchFamily="2" charset="2"/>
                  </a:rPr>
                  <a:t>We can have </a:t>
                </a:r>
                <a:r>
                  <a:rPr lang="en-US" sz="1600" b="1" i="1" dirty="0" smtClean="0">
                    <a:sym typeface="Wingdings" pitchFamily="2" charset="2"/>
                  </a:rPr>
                  <a:t>2</a:t>
                </a:r>
                <a:r>
                  <a:rPr lang="en-US" sz="1600" b="1" i="1" baseline="30000" dirty="0">
                    <a:sym typeface="Wingdings" pitchFamily="2" charset="2"/>
                  </a:rPr>
                  <a:t>7</a:t>
                </a:r>
                <a:r>
                  <a:rPr lang="en-US" sz="1600" b="1" i="1" dirty="0" smtClean="0">
                    <a:sym typeface="Wingdings" pitchFamily="2" charset="2"/>
                  </a:rPr>
                  <a:t> = 128 sets</a:t>
                </a:r>
                <a:endParaRPr lang="en-US" sz="1600" b="1" i="1" dirty="0" smtClean="0"/>
              </a:p>
              <a:p>
                <a:endParaRPr lang="en-US" sz="2000" dirty="0" smtClean="0"/>
              </a:p>
              <a:p>
                <a:r>
                  <a:rPr lang="en-US" sz="1800" dirty="0" smtClean="0"/>
                  <a:t>For a direct-mapped cache, we can support an L1 cache size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128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×32=4096 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𝑏𝑦𝑡𝑒𝑠</m:t>
                    </m:r>
                  </m:oMath>
                </a14:m>
                <a:endParaRPr lang="en-US" sz="2000" dirty="0" smtClean="0"/>
              </a:p>
              <a:p>
                <a:endParaRPr lang="en-US" sz="2000" dirty="0"/>
              </a:p>
              <a:p>
                <a:r>
                  <a:rPr lang="en-US" sz="1800" dirty="0" smtClean="0"/>
                  <a:t>For a 4-way associative cache, we can support an L1 cache size of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128</m:t>
                    </m:r>
                    <m:r>
                      <a:rPr lang="en-US" sz="1800" i="1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4×32</m:t>
                    </m:r>
                    <m:r>
                      <a:rPr lang="en-US" sz="1800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16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𝐾𝐵</m:t>
                    </m:r>
                  </m:oMath>
                </a14:m>
                <a:endParaRPr lang="en-US" sz="1800" b="0" dirty="0" smtClean="0">
                  <a:ea typeface="Cambria Math"/>
                </a:endParaRPr>
              </a:p>
              <a:p>
                <a:endParaRPr lang="en-US" sz="1800" dirty="0" smtClean="0"/>
              </a:p>
              <a:p>
                <a:r>
                  <a:rPr lang="en-US" sz="1800" dirty="0" smtClean="0"/>
                  <a:t>More generally, the maximum cache size can be computed as follows:</a:t>
                </a:r>
                <a:endParaRPr lang="en-US" sz="1800" dirty="0"/>
              </a:p>
              <a:p>
                <a:endParaRPr lang="en-US" sz="1200" dirty="0" smtClean="0"/>
              </a:p>
              <a:p>
                <a:pPr lvl="1"/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295400"/>
                <a:ext cx="8839200" cy="5105400"/>
              </a:xfrm>
              <a:blipFill rotWithShape="1">
                <a:blip r:embed="rId3"/>
                <a:stretch>
                  <a:fillRect l="-621" t="-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" y="6112332"/>
                <a:ext cx="8580811" cy="497957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/>
                        </a:rPr>
                        <m:t>𝑴𝒂𝒙𝑪𝒂𝒄𝒉𝒆𝑺𝒊𝒛𝒆</m:t>
                      </m:r>
                      <m:r>
                        <a:rPr lang="en-US" sz="1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latin typeface="Cambria Math"/>
                            </a:rPr>
                            <m:t>𝑷𝒂𝒈𝒆𝑺𝒊𝒛𝒆</m:t>
                          </m:r>
                        </m:num>
                        <m:den>
                          <m:r>
                            <a:rPr lang="en-US" sz="1400" b="1" i="1" smtClean="0">
                              <a:latin typeface="Cambria Math"/>
                            </a:rPr>
                            <m:t>𝑪𝒂𝒄𝒉𝒆𝑩𝒍𝒐𝒄𝒌𝑺𝒊𝒛𝒆</m:t>
                          </m:r>
                        </m:den>
                      </m:f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US" sz="14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1" i="1" smtClean="0">
                          <a:latin typeface="Cambria Math"/>
                          <a:ea typeface="Cambria Math"/>
                        </a:rPr>
                        <m:t>𝑨𝒔𝒔𝒐𝒄𝒊𝒂𝒕𝒊𝒗𝒊𝒕𝒚</m:t>
                      </m:r>
                      <m:r>
                        <a:rPr lang="en-US" sz="14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1" i="1" smtClean="0">
                          <a:latin typeface="Cambria Math"/>
                          <a:ea typeface="Cambria Math"/>
                        </a:rPr>
                        <m:t>𝑪𝒂𝒄𝒉𝒆𝑩𝒍𝒐𝒄𝒌𝑺𝒊𝒛𝒆</m:t>
                      </m:r>
                      <m:r>
                        <a:rPr lang="en-US" sz="14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b="1" i="1" smtClean="0">
                          <a:latin typeface="Cambria Math"/>
                          <a:ea typeface="Cambria Math"/>
                        </a:rPr>
                        <m:t>𝑷𝒂𝒈𝒆𝑺𝒊𝒛𝒆</m:t>
                      </m:r>
                      <m:r>
                        <a:rPr lang="en-US" sz="14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1" i="1" smtClean="0">
                          <a:latin typeface="Cambria Math"/>
                          <a:ea typeface="Cambria Math"/>
                        </a:rPr>
                        <m:t>𝑨𝒔𝒔𝒐𝒄𝒊𝒂𝒕𝒊𝒗𝒊𝒕𝒚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6112332"/>
                <a:ext cx="8580811" cy="497957"/>
              </a:xfrm>
              <a:prstGeom prst="rect">
                <a:avLst/>
              </a:prstGeom>
              <a:blipFill rotWithShape="1">
                <a:blip r:embed="rId4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16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 lIns="0" rIns="0"/>
          <a:lstStyle/>
          <a:p>
            <a:pPr eaLnBrk="1" hangingPunct="1"/>
            <a:r>
              <a:rPr lang="en-US" sz="3800" dirty="0" smtClean="0"/>
              <a:t>Cache Management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7D38980-4DDE-450B-BE98-77653A42C47F}" type="slidenum">
              <a:rPr lang="en-US" smtClean="0">
                <a:solidFill>
                  <a:schemeClr val="bg2"/>
                </a:solidFill>
              </a:rPr>
              <a:pPr eaLnBrk="1" hangingPunct="1"/>
              <a:t>25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705100" y="1676400"/>
            <a:ext cx="3619500" cy="8382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Cache Management Policies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  <a:endCxn id="7" idx="0"/>
          </p:cNvCxnSpPr>
          <p:nvPr/>
        </p:nvCxnSpPr>
        <p:spPr>
          <a:xfrm flipH="1">
            <a:off x="1137140" y="2514600"/>
            <a:ext cx="3377710" cy="1292469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32240" y="3807069"/>
            <a:ext cx="22098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Placement Policy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2"/>
            <a:endCxn id="14" idx="0"/>
          </p:cNvCxnSpPr>
          <p:nvPr/>
        </p:nvCxnSpPr>
        <p:spPr>
          <a:xfrm>
            <a:off x="4514850" y="2514600"/>
            <a:ext cx="3480290" cy="1260231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5337665" y="5608638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318240" y="3810000"/>
            <a:ext cx="22098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Location Policy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604240" y="3774831"/>
            <a:ext cx="22098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Replacement Policy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890240" y="3774831"/>
            <a:ext cx="22098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Write Policy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5" idx="2"/>
            <a:endCxn id="12" idx="0"/>
          </p:cNvCxnSpPr>
          <p:nvPr/>
        </p:nvCxnSpPr>
        <p:spPr>
          <a:xfrm flipH="1">
            <a:off x="3423140" y="2514600"/>
            <a:ext cx="1091710" cy="12954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  <a:endCxn id="13" idx="0"/>
          </p:cNvCxnSpPr>
          <p:nvPr/>
        </p:nvCxnSpPr>
        <p:spPr>
          <a:xfrm>
            <a:off x="4514850" y="2514600"/>
            <a:ext cx="1194290" cy="1260231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20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Replacement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When a new block is to be placed in the cache, a resident block of the cache needs to be evicted first</a:t>
            </a:r>
          </a:p>
          <a:p>
            <a:endParaRPr lang="en-US" sz="2000" dirty="0"/>
          </a:p>
          <a:p>
            <a:r>
              <a:rPr lang="en-US" sz="2000" dirty="0" smtClean="0"/>
              <a:t>Criterion for an optimum replacement </a:t>
            </a:r>
            <a:r>
              <a:rPr lang="en-US" sz="2000" dirty="0"/>
              <a:t>[</a:t>
            </a:r>
            <a:r>
              <a:rPr lang="en-US" sz="2000" dirty="0" err="1"/>
              <a:t>Belady</a:t>
            </a:r>
            <a:r>
              <a:rPr lang="en-US" sz="2000" dirty="0"/>
              <a:t>, 1966</a:t>
            </a:r>
            <a:r>
              <a:rPr lang="en-US" sz="2000" dirty="0" smtClean="0"/>
              <a:t>]:</a:t>
            </a:r>
          </a:p>
          <a:p>
            <a:pPr lvl="1"/>
            <a:r>
              <a:rPr lang="en-US" sz="1800" i="1" dirty="0" smtClean="0"/>
              <a:t>The block that will be accessed the farthest in the future should be the one that </a:t>
            </a:r>
            <a:br>
              <a:rPr lang="en-US" sz="1800" i="1" dirty="0" smtClean="0"/>
            </a:br>
            <a:r>
              <a:rPr lang="en-US" sz="1800" i="1" dirty="0" smtClean="0"/>
              <a:t>is evicted</a:t>
            </a:r>
          </a:p>
          <a:p>
            <a:pPr lvl="1"/>
            <a:endParaRPr lang="en-US" sz="1600" i="1" dirty="0"/>
          </a:p>
          <a:p>
            <a:r>
              <a:rPr lang="en-US" sz="2000" dirty="0" smtClean="0"/>
              <a:t>Optimum replacement is not implementable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2000" dirty="0" smtClean="0"/>
              <a:t>Hence, most caches implement a different criterion:</a:t>
            </a:r>
          </a:p>
          <a:p>
            <a:pPr lvl="1"/>
            <a:r>
              <a:rPr lang="en-US" sz="1800" dirty="0" smtClean="0"/>
              <a:t>The block that was accessed the farthest back in the past is the one that is evicted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This is commonly known as the </a:t>
            </a:r>
            <a:r>
              <a:rPr lang="en-US" sz="1800" b="1" i="1" dirty="0" smtClean="0"/>
              <a:t>Least </a:t>
            </a:r>
            <a:r>
              <a:rPr lang="en-US" sz="1800" b="1" i="1" dirty="0"/>
              <a:t>Recently Used </a:t>
            </a:r>
            <a:r>
              <a:rPr lang="en-US" sz="1800" dirty="0"/>
              <a:t>(</a:t>
            </a:r>
            <a:r>
              <a:rPr lang="en-US" sz="1800" b="1" i="1" dirty="0"/>
              <a:t>LRU</a:t>
            </a:r>
            <a:r>
              <a:rPr lang="en-US" sz="1800" dirty="0"/>
              <a:t>) </a:t>
            </a:r>
            <a:r>
              <a:rPr lang="en-US" sz="1800" dirty="0" smtClean="0"/>
              <a:t>policy</a:t>
            </a:r>
          </a:p>
          <a:p>
            <a:pPr lvl="1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7685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106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LRU exploits temporal locality as recently accessed data tend to be accessed again in the future</a:t>
            </a:r>
          </a:p>
          <a:p>
            <a:endParaRPr lang="en-US" sz="2000" dirty="0"/>
          </a:p>
          <a:p>
            <a:r>
              <a:rPr lang="en-US" sz="2000" dirty="0" smtClean="0"/>
              <a:t>In practice LRU performs very well, although it trails the performance of optimum replacement</a:t>
            </a:r>
          </a:p>
          <a:p>
            <a:endParaRPr lang="en-US" sz="2000" dirty="0"/>
          </a:p>
          <a:p>
            <a:r>
              <a:rPr lang="en-US" sz="2000" dirty="0" smtClean="0"/>
              <a:t>There is a case in which LRU performance is pathological:</a:t>
            </a:r>
          </a:p>
          <a:p>
            <a:pPr lvl="1"/>
            <a:r>
              <a:rPr lang="en-US" sz="1800" dirty="0" smtClean="0"/>
              <a:t>When a program accesses more blocks in a circular pattern than what the cache can hold</a:t>
            </a:r>
          </a:p>
          <a:p>
            <a:pPr lvl="1"/>
            <a:r>
              <a:rPr lang="en-US" sz="1800" dirty="0" smtClean="0"/>
              <a:t>Assume a program accesses blocks </a:t>
            </a:r>
            <a:r>
              <a:rPr lang="en-US" sz="1800" b="1" i="1" dirty="0" smtClean="0"/>
              <a:t>A</a:t>
            </a:r>
            <a:r>
              <a:rPr lang="en-US" sz="1800" dirty="0" smtClean="0"/>
              <a:t>, </a:t>
            </a:r>
            <a:r>
              <a:rPr lang="en-US" sz="1800" b="1" i="1" dirty="0" smtClean="0"/>
              <a:t>B</a:t>
            </a:r>
            <a:r>
              <a:rPr lang="en-US" sz="1800" dirty="0" smtClean="0"/>
              <a:t>, </a:t>
            </a:r>
            <a:r>
              <a:rPr lang="en-US" sz="1800" b="1" i="1" dirty="0" smtClean="0"/>
              <a:t>C</a:t>
            </a:r>
            <a:r>
              <a:rPr lang="en-US" sz="1800" dirty="0" smtClean="0"/>
              <a:t>, </a:t>
            </a:r>
            <a:r>
              <a:rPr lang="en-US" sz="1800" b="1" i="1" dirty="0" smtClean="0"/>
              <a:t>A</a:t>
            </a:r>
            <a:r>
              <a:rPr lang="en-US" sz="1800" dirty="0" smtClean="0"/>
              <a:t>, </a:t>
            </a:r>
            <a:r>
              <a:rPr lang="en-US" sz="1800" b="1" i="1" dirty="0" smtClean="0"/>
              <a:t>B</a:t>
            </a:r>
            <a:r>
              <a:rPr lang="en-US" sz="1800" dirty="0" smtClean="0"/>
              <a:t>, </a:t>
            </a:r>
            <a:r>
              <a:rPr lang="en-US" sz="1800" b="1" i="1" dirty="0" smtClean="0"/>
              <a:t>C</a:t>
            </a:r>
            <a:r>
              <a:rPr lang="en-US" sz="1800" dirty="0" smtClean="0"/>
              <a:t>, </a:t>
            </a:r>
            <a:r>
              <a:rPr lang="en-US" sz="1800" b="1" i="1" dirty="0" smtClean="0"/>
              <a:t>A</a:t>
            </a:r>
            <a:r>
              <a:rPr lang="en-US" sz="1800" dirty="0" smtClean="0"/>
              <a:t>, and so on, all mapping to a single cache set on a cache that has a 2-way associativity</a:t>
            </a: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63485"/>
              </p:ext>
            </p:extLst>
          </p:nvPr>
        </p:nvGraphicFramePr>
        <p:xfrm>
          <a:off x="1888994" y="5291307"/>
          <a:ext cx="5334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/>
                <a:gridCol w="266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A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275282"/>
              </p:ext>
            </p:extLst>
          </p:nvPr>
        </p:nvGraphicFramePr>
        <p:xfrm>
          <a:off x="2727194" y="5291307"/>
          <a:ext cx="5334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/>
                <a:gridCol w="266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B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A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473446"/>
              </p:ext>
            </p:extLst>
          </p:nvPr>
        </p:nvGraphicFramePr>
        <p:xfrm>
          <a:off x="3565394" y="5295995"/>
          <a:ext cx="5334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/>
                <a:gridCol w="266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C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B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149089"/>
              </p:ext>
            </p:extLst>
          </p:nvPr>
        </p:nvGraphicFramePr>
        <p:xfrm>
          <a:off x="4403594" y="5305963"/>
          <a:ext cx="5334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/>
                <a:gridCol w="266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A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C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233497"/>
              </p:ext>
            </p:extLst>
          </p:nvPr>
        </p:nvGraphicFramePr>
        <p:xfrm>
          <a:off x="5241794" y="5310651"/>
          <a:ext cx="5334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/>
                <a:gridCol w="266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B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A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607478"/>
              </p:ext>
            </p:extLst>
          </p:nvPr>
        </p:nvGraphicFramePr>
        <p:xfrm>
          <a:off x="6112234" y="5305971"/>
          <a:ext cx="5334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/>
                <a:gridCol w="266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C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B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530837"/>
              </p:ext>
            </p:extLst>
          </p:nvPr>
        </p:nvGraphicFramePr>
        <p:xfrm>
          <a:off x="6950434" y="5310659"/>
          <a:ext cx="5334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/>
                <a:gridCol w="266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A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C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32336" y="4809494"/>
            <a:ext cx="816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Access </a:t>
            </a:r>
            <a:r>
              <a:rPr lang="en-US" sz="1400" b="1" i="1" dirty="0" smtClean="0"/>
              <a:t>A</a:t>
            </a:r>
            <a:endParaRPr lang="en-US" sz="1400" b="1" i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752600" y="4800600"/>
            <a:ext cx="808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Access </a:t>
            </a:r>
            <a:r>
              <a:rPr lang="en-US" sz="1400" b="1" i="1" dirty="0" smtClean="0"/>
              <a:t>B</a:t>
            </a:r>
            <a:endParaRPr lang="en-US" sz="1400" b="1" i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2611325" y="4813810"/>
            <a:ext cx="800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Access </a:t>
            </a:r>
            <a:r>
              <a:rPr lang="en-US" sz="1400" b="1" i="1" dirty="0" smtClean="0"/>
              <a:t>C</a:t>
            </a:r>
            <a:endParaRPr lang="en-US" sz="1400" b="1" i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3448460" y="4813810"/>
            <a:ext cx="816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Access </a:t>
            </a:r>
            <a:r>
              <a:rPr lang="en-US" sz="1400" b="1" i="1" dirty="0" smtClean="0"/>
              <a:t>A</a:t>
            </a:r>
            <a:endParaRPr lang="en-US" sz="1400" b="1" i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4267200" y="4813810"/>
            <a:ext cx="808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Access </a:t>
            </a:r>
            <a:r>
              <a:rPr lang="en-US" sz="1400" b="1" i="1" dirty="0" smtClean="0"/>
              <a:t>B</a:t>
            </a:r>
            <a:endParaRPr lang="en-US" sz="1400" b="1" i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5124999" y="4825481"/>
            <a:ext cx="800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Access </a:t>
            </a:r>
            <a:r>
              <a:rPr lang="en-US" sz="1400" b="1" i="1" dirty="0" smtClean="0"/>
              <a:t>C</a:t>
            </a:r>
            <a:endParaRPr lang="en-US" sz="1400" b="1" i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5936683" y="4822602"/>
            <a:ext cx="816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Access </a:t>
            </a:r>
            <a:r>
              <a:rPr lang="en-US" sz="1400" b="1" i="1" dirty="0" smtClean="0"/>
              <a:t>A</a:t>
            </a:r>
            <a:endParaRPr lang="en-US" sz="1400" b="1" i="1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8061194" y="5020461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. . .</a:t>
            </a:r>
            <a:endParaRPr lang="en-US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8061194" y="5691659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. . .</a:t>
            </a:r>
            <a:endParaRPr lang="en-US" b="1" i="1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130919"/>
              </p:ext>
            </p:extLst>
          </p:nvPr>
        </p:nvGraphicFramePr>
        <p:xfrm>
          <a:off x="974594" y="5293070"/>
          <a:ext cx="5334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/>
                <a:gridCol w="266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966306" y="5029253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rgbClr val="C00000"/>
                </a:solidFill>
              </a:rPr>
              <a:t>Miss</a:t>
            </a:r>
            <a:endParaRPr lang="en-US" sz="1400" b="1" i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75214" y="5014548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rgbClr val="C00000"/>
                </a:solidFill>
              </a:rPr>
              <a:t>Miss</a:t>
            </a:r>
            <a:endParaRPr lang="en-US" sz="1400" b="1" i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29931" y="5020450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rgbClr val="C00000"/>
                </a:solidFill>
              </a:rPr>
              <a:t>Miss</a:t>
            </a:r>
            <a:endParaRPr lang="en-US" sz="1400" b="1" i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75081" y="5023443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rgbClr val="C00000"/>
                </a:solidFill>
              </a:rPr>
              <a:t>Miss</a:t>
            </a:r>
            <a:endParaRPr lang="en-US" sz="1400" b="1" i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07398" y="5026223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rgbClr val="C00000"/>
                </a:solidFill>
              </a:rPr>
              <a:t>Miss</a:t>
            </a:r>
            <a:endParaRPr lang="en-US" sz="1400" b="1" i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61189" y="5027813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rgbClr val="C00000"/>
                </a:solidFill>
              </a:rPr>
              <a:t>Miss</a:t>
            </a:r>
            <a:endParaRPr lang="en-US" sz="1400" b="1" i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80888" y="5051238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rgbClr val="C00000"/>
                </a:solidFill>
              </a:rPr>
              <a:t>Miss</a:t>
            </a:r>
            <a:endParaRPr lang="en-US" sz="1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02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Pseudo-LRU Replacement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LRU is expensive to implement for highly-associative caches</a:t>
            </a:r>
          </a:p>
          <a:p>
            <a:endParaRPr lang="en-US" sz="2000" dirty="0"/>
          </a:p>
          <a:p>
            <a:r>
              <a:rPr lang="en-US" sz="2000" dirty="0" smtClean="0"/>
              <a:t>An approximation to LRU is to keep track of only a few </a:t>
            </a:r>
            <a:r>
              <a:rPr lang="en-US" sz="2000" i="1" dirty="0" smtClean="0"/>
              <a:t>Most </a:t>
            </a:r>
            <a:r>
              <a:rPr lang="en-US" sz="2000" i="1" dirty="0"/>
              <a:t>R</a:t>
            </a:r>
            <a:r>
              <a:rPr lang="en-US" sz="2000" i="1" dirty="0" smtClean="0"/>
              <a:t>ecently </a:t>
            </a:r>
            <a:r>
              <a:rPr lang="en-US" sz="2000" i="1" dirty="0"/>
              <a:t>U</a:t>
            </a:r>
            <a:r>
              <a:rPr lang="en-US" sz="2000" i="1" dirty="0" smtClean="0"/>
              <a:t>sed </a:t>
            </a:r>
            <a:r>
              <a:rPr lang="en-US" sz="2000" dirty="0" smtClean="0"/>
              <a:t>(MRU) blocks, and evict a block from not-MRU set, either randomly or based on a certain algorithm</a:t>
            </a:r>
          </a:p>
          <a:p>
            <a:endParaRPr lang="en-US" sz="2000" dirty="0"/>
          </a:p>
          <a:p>
            <a:r>
              <a:rPr lang="en-US" sz="2000" dirty="0" smtClean="0"/>
              <a:t>Tree-based pseudo-LRU adopts such a strategy [Al-</a:t>
            </a:r>
            <a:r>
              <a:rPr lang="en-US" sz="2000" dirty="0" err="1" smtClean="0"/>
              <a:t>Zoubi</a:t>
            </a:r>
            <a:r>
              <a:rPr lang="en-US" sz="2000" dirty="0" smtClean="0"/>
              <a:t> et al. 2004]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1295400" y="40386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09246" y="4572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81000" y="5105400"/>
            <a:ext cx="328246" cy="304800"/>
          </a:xfrm>
          <a:prstGeom prst="roundRect">
            <a:avLst/>
          </a:prstGeom>
          <a:solidFill>
            <a:srgbClr val="1D0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014046" y="5105400"/>
            <a:ext cx="328246" cy="304800"/>
          </a:xfrm>
          <a:prstGeom prst="roundRect">
            <a:avLst/>
          </a:prstGeom>
          <a:solidFill>
            <a:srgbClr val="1D0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805354" y="4572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1477108" y="5105400"/>
            <a:ext cx="328246" cy="304800"/>
          </a:xfrm>
          <a:prstGeom prst="roundRect">
            <a:avLst/>
          </a:prstGeom>
          <a:solidFill>
            <a:srgbClr val="1D0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110154" y="5105400"/>
            <a:ext cx="328246" cy="304800"/>
          </a:xfrm>
          <a:prstGeom prst="roundRect">
            <a:avLst/>
          </a:prstGeom>
          <a:solidFill>
            <a:srgbClr val="1D0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7800" y="6368672"/>
            <a:ext cx="6362383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Access: 0 = Left and 1 = Right. Replacement: 0 = Right and 1 = Left</a:t>
            </a:r>
            <a:endParaRPr lang="en-US" b="1" dirty="0"/>
          </a:p>
        </p:txBody>
      </p:sp>
      <p:cxnSp>
        <p:nvCxnSpPr>
          <p:cNvPr id="14" name="Straight Connector 13"/>
          <p:cNvCxnSpPr>
            <a:stCxn id="4" idx="4"/>
            <a:endCxn id="6" idx="0"/>
          </p:cNvCxnSpPr>
          <p:nvPr/>
        </p:nvCxnSpPr>
        <p:spPr>
          <a:xfrm flipH="1">
            <a:off x="861646" y="4343400"/>
            <a:ext cx="586154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4"/>
            <a:endCxn id="10" idx="0"/>
          </p:cNvCxnSpPr>
          <p:nvPr/>
        </p:nvCxnSpPr>
        <p:spPr>
          <a:xfrm>
            <a:off x="1447800" y="4343400"/>
            <a:ext cx="509954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4"/>
            <a:endCxn id="5" idx="0"/>
          </p:cNvCxnSpPr>
          <p:nvPr/>
        </p:nvCxnSpPr>
        <p:spPr>
          <a:xfrm flipH="1">
            <a:off x="545123" y="4876800"/>
            <a:ext cx="316523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6" idx="4"/>
            <a:endCxn id="9" idx="0"/>
          </p:cNvCxnSpPr>
          <p:nvPr/>
        </p:nvCxnSpPr>
        <p:spPr>
          <a:xfrm>
            <a:off x="861646" y="4876800"/>
            <a:ext cx="316523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4"/>
            <a:endCxn id="11" idx="0"/>
          </p:cNvCxnSpPr>
          <p:nvPr/>
        </p:nvCxnSpPr>
        <p:spPr>
          <a:xfrm flipH="1">
            <a:off x="1641231" y="4876800"/>
            <a:ext cx="316523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" idx="4"/>
            <a:endCxn id="12" idx="0"/>
          </p:cNvCxnSpPr>
          <p:nvPr/>
        </p:nvCxnSpPr>
        <p:spPr>
          <a:xfrm>
            <a:off x="1957754" y="4876800"/>
            <a:ext cx="316523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4800" y="388620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Initially</a:t>
            </a:r>
            <a:endParaRPr lang="en-US" b="1" i="1" dirty="0"/>
          </a:p>
        </p:txBody>
      </p:sp>
      <p:sp>
        <p:nvSpPr>
          <p:cNvPr id="27" name="Oval 26"/>
          <p:cNvSpPr/>
          <p:nvPr/>
        </p:nvSpPr>
        <p:spPr>
          <a:xfrm>
            <a:off x="4267200" y="40386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681046" y="4572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3352800" y="5105400"/>
            <a:ext cx="328246" cy="304800"/>
          </a:xfrm>
          <a:prstGeom prst="roundRect">
            <a:avLst/>
          </a:prstGeom>
          <a:solidFill>
            <a:srgbClr val="1D0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3985846" y="5105400"/>
            <a:ext cx="328246" cy="304800"/>
          </a:xfrm>
          <a:prstGeom prst="roundRect">
            <a:avLst/>
          </a:prstGeom>
          <a:solidFill>
            <a:srgbClr val="1D0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4777154" y="4572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2" name="Rounded Rectangle 31"/>
          <p:cNvSpPr/>
          <p:nvPr/>
        </p:nvSpPr>
        <p:spPr>
          <a:xfrm>
            <a:off x="4448908" y="5105400"/>
            <a:ext cx="328246" cy="304800"/>
          </a:xfrm>
          <a:prstGeom prst="roundRect">
            <a:avLst/>
          </a:prstGeom>
          <a:solidFill>
            <a:srgbClr val="1D0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5081954" y="5105400"/>
            <a:ext cx="328246" cy="304800"/>
          </a:xfrm>
          <a:prstGeom prst="roundRect">
            <a:avLst/>
          </a:prstGeom>
          <a:solidFill>
            <a:srgbClr val="1D0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cxnSp>
        <p:nvCxnSpPr>
          <p:cNvPr id="34" name="Straight Connector 33"/>
          <p:cNvCxnSpPr>
            <a:stCxn id="27" idx="4"/>
            <a:endCxn id="28" idx="0"/>
          </p:cNvCxnSpPr>
          <p:nvPr/>
        </p:nvCxnSpPr>
        <p:spPr>
          <a:xfrm flipH="1">
            <a:off x="3833446" y="4343400"/>
            <a:ext cx="586154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7" idx="4"/>
            <a:endCxn id="31" idx="0"/>
          </p:cNvCxnSpPr>
          <p:nvPr/>
        </p:nvCxnSpPr>
        <p:spPr>
          <a:xfrm>
            <a:off x="4419600" y="4343400"/>
            <a:ext cx="509954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8" idx="4"/>
            <a:endCxn id="29" idx="0"/>
          </p:cNvCxnSpPr>
          <p:nvPr/>
        </p:nvCxnSpPr>
        <p:spPr>
          <a:xfrm flipH="1">
            <a:off x="3516923" y="4876800"/>
            <a:ext cx="316523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8" idx="4"/>
            <a:endCxn id="30" idx="0"/>
          </p:cNvCxnSpPr>
          <p:nvPr/>
        </p:nvCxnSpPr>
        <p:spPr>
          <a:xfrm>
            <a:off x="3833446" y="4876800"/>
            <a:ext cx="316523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4"/>
            <a:endCxn id="32" idx="0"/>
          </p:cNvCxnSpPr>
          <p:nvPr/>
        </p:nvCxnSpPr>
        <p:spPr>
          <a:xfrm flipH="1">
            <a:off x="4613031" y="4876800"/>
            <a:ext cx="316523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1" idx="4"/>
            <a:endCxn id="33" idx="0"/>
          </p:cNvCxnSpPr>
          <p:nvPr/>
        </p:nvCxnSpPr>
        <p:spPr>
          <a:xfrm>
            <a:off x="4929554" y="4876800"/>
            <a:ext cx="316523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667000" y="3886200"/>
            <a:ext cx="1554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Access Block B</a:t>
            </a:r>
            <a:endParaRPr lang="en-US" b="1" i="1" dirty="0"/>
          </a:p>
        </p:txBody>
      </p:sp>
      <p:sp>
        <p:nvSpPr>
          <p:cNvPr id="41" name="Oval 40"/>
          <p:cNvSpPr/>
          <p:nvPr/>
        </p:nvSpPr>
        <p:spPr>
          <a:xfrm>
            <a:off x="7338646" y="40386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6752492" y="4572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6424246" y="5105400"/>
            <a:ext cx="328246" cy="304800"/>
          </a:xfrm>
          <a:prstGeom prst="roundRect">
            <a:avLst/>
          </a:prstGeom>
          <a:solidFill>
            <a:srgbClr val="1D0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4" name="Rounded Rectangle 43"/>
          <p:cNvSpPr/>
          <p:nvPr/>
        </p:nvSpPr>
        <p:spPr>
          <a:xfrm>
            <a:off x="7057292" y="5105400"/>
            <a:ext cx="328246" cy="304800"/>
          </a:xfrm>
          <a:prstGeom prst="roundRect">
            <a:avLst/>
          </a:prstGeom>
          <a:solidFill>
            <a:srgbClr val="1D0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7848600" y="4572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Rounded Rectangle 45"/>
          <p:cNvSpPr/>
          <p:nvPr/>
        </p:nvSpPr>
        <p:spPr>
          <a:xfrm>
            <a:off x="7520354" y="5105400"/>
            <a:ext cx="328246" cy="304800"/>
          </a:xfrm>
          <a:prstGeom prst="roundRect">
            <a:avLst/>
          </a:prstGeom>
          <a:solidFill>
            <a:srgbClr val="1D0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8153400" y="5105400"/>
            <a:ext cx="328246" cy="304800"/>
          </a:xfrm>
          <a:prstGeom prst="roundRect">
            <a:avLst/>
          </a:prstGeom>
          <a:solidFill>
            <a:srgbClr val="1D0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cxnSp>
        <p:nvCxnSpPr>
          <p:cNvPr id="48" name="Straight Connector 47"/>
          <p:cNvCxnSpPr>
            <a:stCxn id="41" idx="4"/>
            <a:endCxn id="42" idx="0"/>
          </p:cNvCxnSpPr>
          <p:nvPr/>
        </p:nvCxnSpPr>
        <p:spPr>
          <a:xfrm flipH="1">
            <a:off x="6904892" y="4343400"/>
            <a:ext cx="586154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1" idx="4"/>
            <a:endCxn id="45" idx="0"/>
          </p:cNvCxnSpPr>
          <p:nvPr/>
        </p:nvCxnSpPr>
        <p:spPr>
          <a:xfrm>
            <a:off x="7491046" y="4343400"/>
            <a:ext cx="509954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2" idx="4"/>
            <a:endCxn id="43" idx="0"/>
          </p:cNvCxnSpPr>
          <p:nvPr/>
        </p:nvCxnSpPr>
        <p:spPr>
          <a:xfrm flipH="1">
            <a:off x="6588369" y="4876800"/>
            <a:ext cx="316523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2" idx="4"/>
            <a:endCxn id="44" idx="0"/>
          </p:cNvCxnSpPr>
          <p:nvPr/>
        </p:nvCxnSpPr>
        <p:spPr>
          <a:xfrm>
            <a:off x="6904892" y="4876800"/>
            <a:ext cx="316523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5" idx="4"/>
            <a:endCxn id="46" idx="0"/>
          </p:cNvCxnSpPr>
          <p:nvPr/>
        </p:nvCxnSpPr>
        <p:spPr>
          <a:xfrm flipH="1">
            <a:off x="7684477" y="4876800"/>
            <a:ext cx="316523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5" idx="4"/>
            <a:endCxn id="47" idx="0"/>
          </p:cNvCxnSpPr>
          <p:nvPr/>
        </p:nvCxnSpPr>
        <p:spPr>
          <a:xfrm>
            <a:off x="8001000" y="4876800"/>
            <a:ext cx="316523" cy="228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920154" y="3886200"/>
            <a:ext cx="1431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Replacement</a:t>
            </a:r>
            <a:endParaRPr lang="en-US" b="1" i="1" dirty="0"/>
          </a:p>
        </p:txBody>
      </p:sp>
      <p:sp>
        <p:nvSpPr>
          <p:cNvPr id="55" name="Oval 54"/>
          <p:cNvSpPr/>
          <p:nvPr/>
        </p:nvSpPr>
        <p:spPr>
          <a:xfrm>
            <a:off x="4261344" y="40386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3821720" y="4346328"/>
            <a:ext cx="586154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3675190" y="4572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3827584" y="4876800"/>
            <a:ext cx="316523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476392" y="4343400"/>
            <a:ext cx="509954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998069" y="4876800"/>
            <a:ext cx="316523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Multiply 62"/>
          <p:cNvSpPr/>
          <p:nvPr/>
        </p:nvSpPr>
        <p:spPr>
          <a:xfrm>
            <a:off x="8093319" y="5377962"/>
            <a:ext cx="448408" cy="533400"/>
          </a:xfrm>
          <a:prstGeom prst="mathMultipl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7961482" y="5890847"/>
            <a:ext cx="706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Evict!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28955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0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54" grpId="0"/>
      <p:bldP spid="55" grpId="0" animBg="1"/>
      <p:bldP spid="57" grpId="0" animBg="1"/>
      <p:bldP spid="63" grpId="0" animBg="1"/>
      <p:bldP spid="6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 lIns="0" rIns="0"/>
          <a:lstStyle/>
          <a:p>
            <a:pPr eaLnBrk="1" hangingPunct="1"/>
            <a:r>
              <a:rPr lang="en-US" sz="3800" dirty="0" smtClean="0"/>
              <a:t>Cache Management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7D38980-4DDE-450B-BE98-77653A42C47F}" type="slidenum">
              <a:rPr lang="en-US" smtClean="0">
                <a:solidFill>
                  <a:schemeClr val="bg2"/>
                </a:solidFill>
              </a:rPr>
              <a:pPr eaLnBrk="1" hangingPunct="1"/>
              <a:t>29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705100" y="1676400"/>
            <a:ext cx="3619500" cy="8382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Cache Management Policies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  <a:endCxn id="7" idx="0"/>
          </p:cNvCxnSpPr>
          <p:nvPr/>
        </p:nvCxnSpPr>
        <p:spPr>
          <a:xfrm flipH="1">
            <a:off x="1137140" y="2514600"/>
            <a:ext cx="3377710" cy="1292469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32240" y="3807069"/>
            <a:ext cx="22098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Placement Policy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2"/>
            <a:endCxn id="14" idx="0"/>
          </p:cNvCxnSpPr>
          <p:nvPr/>
        </p:nvCxnSpPr>
        <p:spPr>
          <a:xfrm>
            <a:off x="4514850" y="2514600"/>
            <a:ext cx="3480290" cy="1260231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7623665" y="5566874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318240" y="3810000"/>
            <a:ext cx="22098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Location Policy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604240" y="3774831"/>
            <a:ext cx="22098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Replacement Policy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890240" y="3774831"/>
            <a:ext cx="22098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Write Policy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5" idx="2"/>
            <a:endCxn id="12" idx="0"/>
          </p:cNvCxnSpPr>
          <p:nvPr/>
        </p:nvCxnSpPr>
        <p:spPr>
          <a:xfrm flipH="1">
            <a:off x="3423140" y="2514600"/>
            <a:ext cx="1091710" cy="12954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  <a:endCxn id="13" idx="0"/>
          </p:cNvCxnSpPr>
          <p:nvPr/>
        </p:nvCxnSpPr>
        <p:spPr>
          <a:xfrm>
            <a:off x="4514850" y="2514600"/>
            <a:ext cx="1194290" cy="1260231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20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Discussion on </a:t>
            </a:r>
            <a:r>
              <a:rPr lang="en-US" dirty="0" smtClean="0">
                <a:solidFill>
                  <a:schemeClr val="tx1"/>
                </a:solidFill>
              </a:rPr>
              <a:t>Memory Hierarchy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1677987" y="4156075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1422400" y="4667250"/>
            <a:ext cx="1550988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Motivation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2576513" y="4186237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3425825" y="3781425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3151188" y="4313237"/>
            <a:ext cx="1430337" cy="1554163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Cache Management Policies: Placement, Location, Replacement &amp; Write Policies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4098925" y="3832225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5249862" y="3381375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4929188" y="3959225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Cache Miss Types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5876925" y="3478212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7038181" y="3063081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6751638" y="3605212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Memory-Level Parallelism and Prefetching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Isosceles Triangle 16"/>
          <p:cNvSpPr/>
          <p:nvPr/>
        </p:nvSpPr>
        <p:spPr>
          <a:xfrm>
            <a:off x="7699375" y="3124200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Oval 1"/>
          <p:cNvSpPr/>
          <p:nvPr/>
        </p:nvSpPr>
        <p:spPr>
          <a:xfrm>
            <a:off x="1143000" y="4296568"/>
            <a:ext cx="1874520" cy="1875632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0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 main question in cache design is: </a:t>
            </a:r>
          </a:p>
          <a:p>
            <a:pPr lvl="1"/>
            <a:r>
              <a:rPr lang="en-US" sz="1800" dirty="0" smtClean="0"/>
              <a:t>When should a change to a cache block be propagated to the lower level component in the hierarchy?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The strategy that addresses this question is what is known as the </a:t>
            </a:r>
            <a:r>
              <a:rPr lang="en-US" sz="2000" b="1" i="1" dirty="0" smtClean="0"/>
              <a:t>write policy</a:t>
            </a:r>
          </a:p>
          <a:p>
            <a:endParaRPr lang="en-US" sz="1200" dirty="0" smtClean="0"/>
          </a:p>
          <a:p>
            <a:r>
              <a:rPr lang="en-US" sz="2000" dirty="0" smtClean="0"/>
              <a:t>There are two choices to employ a write policy</a:t>
            </a:r>
          </a:p>
          <a:p>
            <a:pPr lvl="1"/>
            <a:r>
              <a:rPr lang="en-US" sz="1800" b="1" i="1" dirty="0" smtClean="0"/>
              <a:t>Write-through</a:t>
            </a:r>
          </a:p>
          <a:p>
            <a:pPr lvl="1"/>
            <a:r>
              <a:rPr lang="en-US" sz="1800" b="1" i="1" dirty="0" smtClean="0"/>
              <a:t>Write-back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In a write-through policy, any change to a block is immediately propagated to the lower level </a:t>
            </a:r>
            <a:r>
              <a:rPr lang="en-US" sz="2000" dirty="0"/>
              <a:t>component in the hierarchy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In a write-back policy, only when an altered block is evicted, change is propagated to the lower level </a:t>
            </a:r>
            <a:r>
              <a:rPr lang="en-US" sz="2000" dirty="0"/>
              <a:t>component in the hierarchy </a:t>
            </a:r>
            <a:endParaRPr lang="en-US" sz="2000" dirty="0" smtClean="0"/>
          </a:p>
          <a:p>
            <a:pPr lvl="1"/>
            <a:endParaRPr lang="en-US" sz="2000" dirty="0"/>
          </a:p>
          <a:p>
            <a:endParaRPr lang="en-US" sz="1800" dirty="0" smtClean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8157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Write-Through vs. Write-Back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4102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Which write policy to choose and at which memory hierarchy component?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Pros and Cons:</a:t>
            </a:r>
          </a:p>
          <a:p>
            <a:pPr lvl="1"/>
            <a:r>
              <a:rPr lang="en-US" sz="1800" dirty="0" smtClean="0"/>
              <a:t>Off-chip bandwidth is a limited resource, while on-chip bandwidth tends to be much higher</a:t>
            </a:r>
            <a:endParaRPr lang="en-US" sz="1800" dirty="0"/>
          </a:p>
          <a:p>
            <a:pPr lvl="1"/>
            <a:r>
              <a:rPr lang="en-US" sz="1800" dirty="0" smtClean="0"/>
              <a:t>Error Correcting Code (ECC), which enables error correction, is more expensive than parity bits, which can detect but not correct errors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Typical choice:</a:t>
            </a:r>
          </a:p>
          <a:p>
            <a:pPr lvl="1"/>
            <a:r>
              <a:rPr lang="en-US" sz="1800" dirty="0" smtClean="0"/>
              <a:t>L1 cache uses a write-through policy so as to use simpler parity bits</a:t>
            </a:r>
          </a:p>
          <a:p>
            <a:pPr lvl="1"/>
            <a:r>
              <a:rPr lang="en-US" sz="1800" dirty="0" smtClean="0"/>
              <a:t>L2 cache uses a write-back policy so as to conserve off-chip bandwidth, but needs to be protected with ECC</a:t>
            </a:r>
          </a:p>
          <a:p>
            <a:pPr lvl="1"/>
            <a:endParaRPr lang="en-US" sz="2000" dirty="0"/>
          </a:p>
          <a:p>
            <a:endParaRPr lang="en-US" sz="1800" dirty="0" smtClean="0"/>
          </a:p>
          <a:p>
            <a:pPr lvl="1"/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358183"/>
              </p:ext>
            </p:extLst>
          </p:nvPr>
        </p:nvGraphicFramePr>
        <p:xfrm>
          <a:off x="1524000" y="1828800"/>
          <a:ext cx="6096000" cy="11125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Write-Through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Write-Back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Highly consumes bandwidth usage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Conserve bandwidth</a:t>
                      </a:r>
                      <a:r>
                        <a:rPr lang="en-US" sz="1600" baseline="0" dirty="0" smtClean="0"/>
                        <a:t> usage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909900"/>
              </p:ext>
            </p:extLst>
          </p:nvPr>
        </p:nvGraphicFramePr>
        <p:xfrm>
          <a:off x="1524000" y="1828800"/>
          <a:ext cx="6096000" cy="11125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Write-Through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Write-Back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Highly consumes bandwidth usage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Conserve bandwidth</a:t>
                      </a:r>
                      <a:r>
                        <a:rPr lang="en-US" sz="1600" baseline="0" smtClean="0"/>
                        <a:t> usage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More resistant to soft errors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Less resistant to soft errors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64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Discussion on </a:t>
            </a:r>
            <a:r>
              <a:rPr lang="en-US" dirty="0" smtClean="0">
                <a:solidFill>
                  <a:schemeClr val="tx1"/>
                </a:solidFill>
              </a:rPr>
              <a:t>Memory Hierarchy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1677987" y="4156075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1422400" y="4667250"/>
            <a:ext cx="1550988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Motivation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2576513" y="4186237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3425825" y="3781425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3151188" y="4313237"/>
            <a:ext cx="1430337" cy="1554163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Cache Management Policies: Placement, Location, Replacement &amp; Write Policies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4098925" y="3832225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5249862" y="3381375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4929188" y="3959225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Cache Miss Types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5876925" y="3478212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7038181" y="3063081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6751638" y="3605212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Memory-Level Parallelism and Prefetching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Isosceles Triangle 16"/>
          <p:cNvSpPr/>
          <p:nvPr/>
        </p:nvSpPr>
        <p:spPr>
          <a:xfrm>
            <a:off x="7699375" y="3124200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Oval 1"/>
          <p:cNvSpPr/>
          <p:nvPr/>
        </p:nvSpPr>
        <p:spPr>
          <a:xfrm>
            <a:off x="4748530" y="3481143"/>
            <a:ext cx="1874520" cy="1875632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7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Types of Cache Misses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610600" cy="5410200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 smtClean="0"/>
                  <a:t>The performance of a CPU is impacted by the number of cache hits versus the number of cache misses</a:t>
                </a:r>
              </a:p>
              <a:p>
                <a:endParaRPr lang="en-US" sz="2000" dirty="0"/>
              </a:p>
              <a:p>
                <a:r>
                  <a:rPr lang="en-US" sz="2000" dirty="0" smtClean="0"/>
                  <a:t>There are various basic types of cache misses, known as the 3 Cs:</a:t>
                </a:r>
              </a:p>
              <a:p>
                <a:endParaRPr lang="en-US" sz="2000" dirty="0"/>
              </a:p>
              <a:p>
                <a:endParaRPr lang="en-US" sz="2000" dirty="0" smtClean="0"/>
              </a:p>
              <a:p>
                <a:endParaRPr lang="en-US" sz="2000" dirty="0"/>
              </a:p>
              <a:p>
                <a:endParaRPr lang="en-US" sz="2000" dirty="0" smtClean="0"/>
              </a:p>
              <a:p>
                <a:endParaRPr lang="en-US" sz="2000" dirty="0"/>
              </a:p>
              <a:p>
                <a:r>
                  <a:rPr lang="en-US" sz="2000" dirty="0" smtClean="0"/>
                  <a:t>How to distinguish between 3 Cs?</a:t>
                </a:r>
              </a:p>
              <a:p>
                <a:pPr lvl="1"/>
                <a:r>
                  <a:rPr lang="en-US" sz="1800" dirty="0" smtClean="0"/>
                  <a:t>The first miss to a memory block is a compulsory miss, subsequent misses are not</a:t>
                </a:r>
              </a:p>
              <a:p>
                <a:pPr lvl="1"/>
                <a:r>
                  <a:rPr lang="en-US" sz="1800" dirty="0" smtClean="0"/>
                  <a:t>Conflict misses = # of misses of an n-way associative </a:t>
                </a:r>
                <a:r>
                  <a:rPr lang="en-US" sz="1800" dirty="0"/>
                  <a:t>cache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/>
                        <a:ea typeface="Cambria Math"/>
                      </a:rPr>
                      <m:t>−</m:t>
                    </m:r>
                  </m:oMath>
                </a14:m>
                <a:r>
                  <a:rPr lang="en-US" sz="1800" dirty="0" smtClean="0"/>
                  <a:t> # of misses of fully-associative cache (not always true!)</a:t>
                </a:r>
              </a:p>
              <a:p>
                <a:pPr lvl="1"/>
                <a:r>
                  <a:rPr lang="en-US" sz="1800" dirty="0" smtClean="0"/>
                  <a:t>The remaining misses are the capacity misses</a:t>
                </a:r>
              </a:p>
              <a:p>
                <a:endParaRPr lang="en-US" sz="1400" dirty="0" smtClean="0"/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/>
              </a:p>
              <a:p>
                <a:pPr lvl="1"/>
                <a:endParaRPr lang="en-US" sz="1400" dirty="0" smtClean="0"/>
              </a:p>
              <a:p>
                <a:pPr lvl="1"/>
                <a:endParaRPr lang="en-US" sz="2000" dirty="0"/>
              </a:p>
              <a:p>
                <a:endParaRPr lang="en-US" sz="1800" dirty="0" smtClean="0"/>
              </a:p>
              <a:p>
                <a:pPr lvl="1"/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610600" cy="5410200"/>
              </a:xfrm>
              <a:blipFill rotWithShape="1">
                <a:blip r:embed="rId3"/>
                <a:stretch>
                  <a:fillRect l="-566" t="-563" r="-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669449"/>
              </p:ext>
            </p:extLst>
          </p:nvPr>
        </p:nvGraphicFramePr>
        <p:xfrm>
          <a:off x="1524000" y="2971800"/>
          <a:ext cx="6096000" cy="1437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Compulsory Misses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Conflict Misses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Capacity Misses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Misses</a:t>
                      </a:r>
                      <a:r>
                        <a:rPr lang="en-US" sz="1600" baseline="0" dirty="0" smtClean="0"/>
                        <a:t> that are required to bring blocks into the cache for the first time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Misses that occur due to limited cache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associativity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Misses that occur due</a:t>
                      </a:r>
                      <a:r>
                        <a:rPr lang="en-US" sz="1600" baseline="0" dirty="0" smtClean="0"/>
                        <a:t> to limited cache size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51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of Cache Parameters on Cache Misses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410200"/>
          </a:xfrm>
        </p:spPr>
        <p:txBody>
          <a:bodyPr>
            <a:normAutofit/>
          </a:bodyPr>
          <a:lstStyle/>
          <a:p>
            <a:endParaRPr lang="en-US" sz="14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  <a:p>
            <a:pPr lvl="1"/>
            <a:endParaRPr lang="en-US" sz="1400" dirty="0" smtClean="0"/>
          </a:p>
          <a:p>
            <a:pPr lvl="1"/>
            <a:endParaRPr lang="en-US" sz="2000" dirty="0"/>
          </a:p>
          <a:p>
            <a:endParaRPr lang="en-US" sz="1800" dirty="0" smtClean="0"/>
          </a:p>
          <a:p>
            <a:pPr lvl="1"/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983047"/>
              </p:ext>
            </p:extLst>
          </p:nvPr>
        </p:nvGraphicFramePr>
        <p:xfrm>
          <a:off x="838200" y="2362200"/>
          <a:ext cx="7848600" cy="2743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905000"/>
                <a:gridCol w="1524000"/>
                <a:gridCol w="2209800"/>
                <a:gridCol w="2209800"/>
              </a:tblGrid>
              <a:tr h="77359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Parameter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Compulsory Misses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Conflict Misses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Capacity Misses</a:t>
                      </a:r>
                      <a:endParaRPr lang="en-US" sz="1800" dirty="0"/>
                    </a:p>
                  </a:txBody>
                  <a:tcPr/>
                </a:tc>
              </a:tr>
              <a:tr h="553003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 smtClean="0"/>
                        <a:t>Larger Cache Size</a:t>
                      </a:r>
                      <a:endParaRPr lang="en-US" sz="18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Unchanged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Unchanged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Decreased</a:t>
                      </a:r>
                      <a:endParaRPr lang="en-US" sz="1800" dirty="0"/>
                    </a:p>
                  </a:txBody>
                  <a:tcPr/>
                </a:tc>
              </a:tr>
              <a:tr h="863595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  <a:tr h="553003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524000"/>
            <a:ext cx="8610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Cache parameters affect the different types of misses as follows: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596637"/>
              </p:ext>
            </p:extLst>
          </p:nvPr>
        </p:nvGraphicFramePr>
        <p:xfrm>
          <a:off x="838200" y="2362200"/>
          <a:ext cx="7848600" cy="2743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905000"/>
                <a:gridCol w="1524000"/>
                <a:gridCol w="2209800"/>
                <a:gridCol w="2209800"/>
              </a:tblGrid>
              <a:tr h="77359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Parameter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Compulsory Misses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Conflict Misses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Capacity Misses</a:t>
                      </a:r>
                      <a:endParaRPr lang="en-US" sz="1800" dirty="0"/>
                    </a:p>
                  </a:txBody>
                  <a:tcPr/>
                </a:tc>
              </a:tr>
              <a:tr h="553003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 smtClean="0"/>
                        <a:t>Larger Cache Size</a:t>
                      </a:r>
                      <a:endParaRPr lang="en-US" sz="18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Unchanged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Unchanged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Decreased</a:t>
                      </a:r>
                      <a:endParaRPr lang="en-US" sz="1800" dirty="0"/>
                    </a:p>
                  </a:txBody>
                  <a:tcPr/>
                </a:tc>
              </a:tr>
              <a:tr h="863595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 smtClean="0"/>
                        <a:t>Larger Block Size</a:t>
                      </a:r>
                      <a:endParaRPr lang="en-US" sz="18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Decreased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Decreased/Increased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Decreased/Increased</a:t>
                      </a:r>
                      <a:endParaRPr lang="en-US" sz="1800" dirty="0"/>
                    </a:p>
                  </a:txBody>
                  <a:tcPr/>
                </a:tc>
              </a:tr>
              <a:tr h="553003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958452"/>
              </p:ext>
            </p:extLst>
          </p:nvPr>
        </p:nvGraphicFramePr>
        <p:xfrm>
          <a:off x="838200" y="2362200"/>
          <a:ext cx="7848600" cy="283027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905000"/>
                <a:gridCol w="1524000"/>
                <a:gridCol w="2209800"/>
                <a:gridCol w="2209800"/>
              </a:tblGrid>
              <a:tr h="77359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Parameter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Compulsory Misses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Conflict Misses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Capacity Misses</a:t>
                      </a:r>
                      <a:endParaRPr lang="en-US" sz="1800" dirty="0"/>
                    </a:p>
                  </a:txBody>
                  <a:tcPr/>
                </a:tc>
              </a:tr>
              <a:tr h="553003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 smtClean="0"/>
                        <a:t>Larger Cache Size</a:t>
                      </a:r>
                      <a:endParaRPr lang="en-US" sz="18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Unchanged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Unchanged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Decreased</a:t>
                      </a:r>
                      <a:endParaRPr lang="en-US" sz="1800" dirty="0"/>
                    </a:p>
                  </a:txBody>
                  <a:tcPr/>
                </a:tc>
              </a:tr>
              <a:tr h="863595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 smtClean="0"/>
                        <a:t>Larger Block Size</a:t>
                      </a:r>
                      <a:endParaRPr lang="en-US" sz="18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Decreased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Decreased/Increased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Decreased/Increased</a:t>
                      </a:r>
                      <a:endParaRPr lang="en-US" sz="1800" dirty="0"/>
                    </a:p>
                  </a:txBody>
                  <a:tcPr/>
                </a:tc>
              </a:tr>
              <a:tr h="553003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 smtClean="0"/>
                        <a:t>Larger Associativity</a:t>
                      </a:r>
                      <a:endParaRPr lang="en-US" sz="18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Unchanged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Decreased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Unchanged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86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Types of Cache Misses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216" y="1371600"/>
            <a:ext cx="8763000" cy="5410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There are other types of misses that are mentioned less frequently in literature</a:t>
            </a:r>
            <a:endParaRPr lang="en-US" sz="1600" dirty="0" smtClean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r>
              <a:rPr lang="en-US" sz="2000" dirty="0" smtClean="0"/>
              <a:t>Coherence misses matter a lot in multiprocessor systems (e.g., CMPs) and are one of the sources of bottlenecks in scalability of parallel programs</a:t>
            </a:r>
          </a:p>
          <a:p>
            <a:endParaRPr lang="en-US" sz="2000" dirty="0"/>
          </a:p>
          <a:p>
            <a:r>
              <a:rPr lang="en-US" sz="2000" dirty="0" smtClean="0"/>
              <a:t>System-related misses also matter overall</a:t>
            </a:r>
          </a:p>
          <a:p>
            <a:pPr lvl="1"/>
            <a:r>
              <a:rPr lang="en-US" sz="1800" dirty="0" smtClean="0"/>
              <a:t>When a process is suspended due to a context switch, its cache state is perturbed by an interfering entity (another thread/process or the OS)</a:t>
            </a:r>
          </a:p>
          <a:p>
            <a:pPr lvl="1"/>
            <a:r>
              <a:rPr lang="en-US" sz="1800" dirty="0" smtClean="0"/>
              <a:t>When the process resumes, it will suffer from new cache misses to restore cache state that has been perturbed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  <a:p>
            <a:pPr lvl="1"/>
            <a:endParaRPr lang="en-US" sz="1400" dirty="0" smtClean="0"/>
          </a:p>
          <a:p>
            <a:pPr lvl="1"/>
            <a:endParaRPr lang="en-US" sz="2000" dirty="0"/>
          </a:p>
          <a:p>
            <a:endParaRPr lang="en-US" sz="1800" dirty="0" smtClean="0"/>
          </a:p>
          <a:p>
            <a:pPr lvl="1"/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728"/>
              </p:ext>
            </p:extLst>
          </p:nvPr>
        </p:nvGraphicFramePr>
        <p:xfrm>
          <a:off x="1905000" y="1905000"/>
          <a:ext cx="5410200" cy="1437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705100"/>
                <a:gridCol w="2705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Coherence Misses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System-Related Misses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Misses that occur due to the need to keep the cache coherent in shared memory multiprocessor systems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Misses that occur due to system activities such as system calls, interrupts, and context switches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01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Context Switch Misses [Liu et al. 2008]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610600" cy="1981200"/>
          </a:xfrm>
        </p:spPr>
        <p:txBody>
          <a:bodyPr>
            <a:normAutofit/>
          </a:bodyPr>
          <a:lstStyle/>
          <a:p>
            <a:r>
              <a:rPr lang="en-US" sz="2000" dirty="0"/>
              <a:t>Natural misses </a:t>
            </a:r>
            <a:r>
              <a:rPr lang="en-US" sz="2000" dirty="0" smtClean="0"/>
              <a:t>(or basic misses) are </a:t>
            </a:r>
            <a:r>
              <a:rPr lang="en-US" sz="2000" dirty="0"/>
              <a:t>reduced with larger cache </a:t>
            </a:r>
            <a:r>
              <a:rPr lang="en-US" sz="2000" dirty="0" smtClean="0"/>
              <a:t>size</a:t>
            </a:r>
          </a:p>
          <a:p>
            <a:endParaRPr lang="en-US" sz="2000" dirty="0"/>
          </a:p>
          <a:p>
            <a:r>
              <a:rPr lang="en-US" sz="2000" dirty="0" smtClean="0"/>
              <a:t>Context </a:t>
            </a:r>
            <a:r>
              <a:rPr lang="en-US" sz="2000" dirty="0"/>
              <a:t>switch misses </a:t>
            </a:r>
            <a:r>
              <a:rPr lang="en-US" sz="2000" dirty="0" smtClean="0"/>
              <a:t>(Replaced + Reordered) increase </a:t>
            </a:r>
            <a:r>
              <a:rPr lang="en-US" sz="2000" dirty="0"/>
              <a:t>with larger cache size (</a:t>
            </a:r>
            <a:r>
              <a:rPr lang="en-US" sz="2000" dirty="0" smtClean="0"/>
              <a:t>until </a:t>
            </a:r>
            <a:r>
              <a:rPr lang="en-US" sz="2000" dirty="0"/>
              <a:t>total working sets fit)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  <a:p>
            <a:pPr lvl="1"/>
            <a:endParaRPr lang="en-US" sz="1400" dirty="0" smtClean="0"/>
          </a:p>
          <a:p>
            <a:pPr lvl="1"/>
            <a:endParaRPr lang="en-US" sz="2000" dirty="0"/>
          </a:p>
          <a:p>
            <a:endParaRPr lang="en-US" sz="1800" dirty="0" smtClean="0"/>
          </a:p>
          <a:p>
            <a:pPr lvl="1"/>
            <a:endParaRPr lang="en-US" sz="1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670" y="1371600"/>
            <a:ext cx="6018213" cy="329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843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Discussion on </a:t>
            </a:r>
            <a:r>
              <a:rPr lang="en-US" dirty="0" smtClean="0">
                <a:solidFill>
                  <a:schemeClr val="tx1"/>
                </a:solidFill>
              </a:rPr>
              <a:t>Memory Hierarchy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1677987" y="4156075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1422400" y="4667250"/>
            <a:ext cx="1550988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Motivation: Why Memory Hierarchy and Why Caches are Effective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2576513" y="4186237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3425825" y="3781425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3151188" y="4313237"/>
            <a:ext cx="1430337" cy="1554163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Cache Management Policies: Placement, Location, Replacement &amp; Write Policies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4098925" y="3832225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5249862" y="3381375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4929188" y="3959225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Cache Performance: Cache Miss Types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5876925" y="3478212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7038181" y="3063081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6751638" y="3605212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Memory-Level Parallelism and Prefetching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Isosceles Triangle 16"/>
          <p:cNvSpPr/>
          <p:nvPr/>
        </p:nvSpPr>
        <p:spPr>
          <a:xfrm>
            <a:off x="7699375" y="3124200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Oval 1"/>
          <p:cNvSpPr/>
          <p:nvPr/>
        </p:nvSpPr>
        <p:spPr>
          <a:xfrm>
            <a:off x="6539865" y="3124200"/>
            <a:ext cx="1874520" cy="1875632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7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Memory 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410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 early caches, memory accesses will stall until an access that misses in the cache is satisfied</a:t>
            </a:r>
          </a:p>
          <a:p>
            <a:pPr lvl="1"/>
            <a:r>
              <a:rPr lang="en-US" sz="1800" dirty="0" smtClean="0"/>
              <a:t>This might tremendously hurt performance</a:t>
            </a:r>
          </a:p>
          <a:p>
            <a:endParaRPr lang="en-US" sz="1800" dirty="0" smtClean="0"/>
          </a:p>
          <a:p>
            <a:r>
              <a:rPr lang="en-US" sz="1800" dirty="0" smtClean="0"/>
              <a:t>To overcome this problem, modern cache architectures use a structure referred to as </a:t>
            </a:r>
            <a:r>
              <a:rPr lang="en-US" sz="1800" b="1" i="1" dirty="0" smtClean="0"/>
              <a:t>Miss </a:t>
            </a:r>
            <a:r>
              <a:rPr lang="en-US" sz="1800" b="1" i="1" dirty="0"/>
              <a:t>S</a:t>
            </a:r>
            <a:r>
              <a:rPr lang="en-US" sz="1800" b="1" i="1" dirty="0" smtClean="0"/>
              <a:t>tatus </a:t>
            </a:r>
            <a:r>
              <a:rPr lang="en-US" sz="1800" b="1" i="1" dirty="0"/>
              <a:t>H</a:t>
            </a:r>
            <a:r>
              <a:rPr lang="en-US" sz="1800" b="1" i="1" dirty="0" smtClean="0"/>
              <a:t>andling </a:t>
            </a:r>
            <a:r>
              <a:rPr lang="en-US" sz="1800" b="1" i="1" dirty="0"/>
              <a:t>R</a:t>
            </a:r>
            <a:r>
              <a:rPr lang="en-US" sz="1800" b="1" i="1" dirty="0" smtClean="0"/>
              <a:t>egisters </a:t>
            </a:r>
            <a:r>
              <a:rPr lang="en-US" sz="1800" dirty="0" smtClean="0"/>
              <a:t>(MSHR)</a:t>
            </a:r>
          </a:p>
          <a:p>
            <a:endParaRPr lang="en-US" sz="1800" dirty="0"/>
          </a:p>
          <a:p>
            <a:r>
              <a:rPr lang="en-US" sz="1800" dirty="0" smtClean="0"/>
              <a:t>When a cache access misses, an MSHR entry is allocated to keep track of the status of the miss</a:t>
            </a:r>
          </a:p>
          <a:p>
            <a:pPr lvl="1"/>
            <a:r>
              <a:rPr lang="en-US" sz="1800" dirty="0" smtClean="0"/>
              <a:t>This frees up the cache to service new accesses</a:t>
            </a:r>
          </a:p>
          <a:p>
            <a:pPr lvl="1"/>
            <a:endParaRPr lang="en-US" sz="1400" dirty="0"/>
          </a:p>
          <a:p>
            <a:r>
              <a:rPr lang="en-US" sz="1800" dirty="0" smtClean="0"/>
              <a:t>A cache that uses MSHR is called a </a:t>
            </a:r>
            <a:r>
              <a:rPr lang="en-US" sz="1800" b="1" i="1" dirty="0" smtClean="0"/>
              <a:t>non-blocking</a:t>
            </a:r>
            <a:r>
              <a:rPr lang="en-US" sz="1800" dirty="0" smtClean="0"/>
              <a:t> or </a:t>
            </a:r>
            <a:r>
              <a:rPr lang="en-US" sz="1800" b="1" i="1" dirty="0" smtClean="0"/>
              <a:t>lockup-free</a:t>
            </a:r>
            <a:r>
              <a:rPr lang="en-US" sz="1800" dirty="0" smtClean="0"/>
              <a:t> cache and what is offered by such a cache is denoted as </a:t>
            </a:r>
            <a:r>
              <a:rPr lang="en-US" sz="1800" b="1" i="1" dirty="0" smtClean="0"/>
              <a:t>memory-level parallelism</a:t>
            </a:r>
          </a:p>
          <a:p>
            <a:endParaRPr lang="en-US" sz="1800" dirty="0"/>
          </a:p>
          <a:p>
            <a:r>
              <a:rPr lang="en-US" sz="1800" dirty="0" smtClean="0"/>
              <a:t>Memory-level parallelism is required to implement certain architecture features (e.g., prefetching)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  <a:p>
            <a:pPr lvl="1"/>
            <a:endParaRPr lang="en-US" sz="1400" dirty="0" smtClean="0"/>
          </a:p>
          <a:p>
            <a:pPr lvl="1"/>
            <a:endParaRPr lang="en-US" sz="2000" dirty="0"/>
          </a:p>
          <a:p>
            <a:endParaRPr lang="en-US" sz="1800" dirty="0" smtClean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9695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55626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A technique which attempts to bring data into the cache before the program accesses them</a:t>
            </a:r>
          </a:p>
          <a:p>
            <a:endParaRPr lang="en-US" sz="2000" dirty="0"/>
          </a:p>
          <a:p>
            <a:r>
              <a:rPr lang="en-US" sz="2000" dirty="0" smtClean="0"/>
              <a:t>Prefetching comes at the expense of extra bandwidth usage</a:t>
            </a:r>
          </a:p>
          <a:p>
            <a:pPr lvl="1"/>
            <a:r>
              <a:rPr lang="en-US" sz="1600" dirty="0" smtClean="0"/>
              <a:t>Some blocks that are </a:t>
            </a:r>
            <a:r>
              <a:rPr lang="en-US" sz="1600" dirty="0" err="1" smtClean="0"/>
              <a:t>prefetched</a:t>
            </a:r>
            <a:r>
              <a:rPr lang="en-US" sz="1600" dirty="0" smtClean="0"/>
              <a:t> may never be used by the processor</a:t>
            </a:r>
          </a:p>
          <a:p>
            <a:pPr lvl="1"/>
            <a:endParaRPr lang="en-US" sz="1400" dirty="0"/>
          </a:p>
          <a:p>
            <a:r>
              <a:rPr lang="en-US" sz="2000" dirty="0" smtClean="0"/>
              <a:t>Many CPUs provide a special instruction for specifying an address to </a:t>
            </a:r>
            <a:r>
              <a:rPr lang="en-US" sz="2000" dirty="0" err="1" smtClean="0"/>
              <a:t>prefetch</a:t>
            </a:r>
            <a:endParaRPr lang="en-US" sz="2000" dirty="0" smtClean="0"/>
          </a:p>
          <a:p>
            <a:endParaRPr lang="en-US" sz="1800" dirty="0" smtClean="0"/>
          </a:p>
          <a:p>
            <a:r>
              <a:rPr lang="en-US" sz="2000" dirty="0" smtClean="0"/>
              <a:t>There are two types of prefetching:</a:t>
            </a:r>
          </a:p>
          <a:p>
            <a:pPr lvl="1"/>
            <a:r>
              <a:rPr lang="en-US" sz="1800" b="1" i="1" dirty="0" smtClean="0">
                <a:solidFill>
                  <a:srgbClr val="C00000"/>
                </a:solidFill>
              </a:rPr>
              <a:t>Software prefetching</a:t>
            </a:r>
            <a:r>
              <a:rPr lang="en-US" sz="1800" dirty="0" smtClean="0"/>
              <a:t>: CPU’s special prefetching instruction is inserted by the compiler into the code</a:t>
            </a:r>
          </a:p>
          <a:p>
            <a:pPr lvl="1"/>
            <a:r>
              <a:rPr lang="en-US" sz="1800" b="1" i="1" dirty="0" smtClean="0">
                <a:solidFill>
                  <a:srgbClr val="C00000"/>
                </a:solidFill>
              </a:rPr>
              <a:t>Hardware prefetching</a:t>
            </a:r>
            <a:r>
              <a:rPr lang="en-US" sz="1800" dirty="0" smtClean="0"/>
              <a:t>: A hardware engine is used to detect access patterns and </a:t>
            </a:r>
            <a:r>
              <a:rPr lang="en-US" sz="1800" dirty="0" err="1" smtClean="0"/>
              <a:t>prefetch</a:t>
            </a:r>
            <a:r>
              <a:rPr lang="en-US" sz="1800" dirty="0" smtClean="0"/>
              <a:t> data</a:t>
            </a:r>
          </a:p>
          <a:p>
            <a:pPr lvl="1"/>
            <a:endParaRPr lang="en-US" sz="1400" dirty="0"/>
          </a:p>
          <a:p>
            <a:r>
              <a:rPr lang="en-US" sz="2000" dirty="0" smtClean="0"/>
              <a:t>Basic techniques:</a:t>
            </a:r>
          </a:p>
          <a:p>
            <a:pPr lvl="1"/>
            <a:r>
              <a:rPr lang="en-US" sz="1800" b="1" i="1" dirty="0" smtClean="0">
                <a:solidFill>
                  <a:srgbClr val="00B050"/>
                </a:solidFill>
              </a:rPr>
              <a:t>Sequential Prefetching</a:t>
            </a:r>
            <a:r>
              <a:rPr lang="en-US" sz="1800" dirty="0" smtClean="0"/>
              <a:t>: detects and </a:t>
            </a:r>
            <a:r>
              <a:rPr lang="en-US" sz="1800" dirty="0" err="1" smtClean="0"/>
              <a:t>prefetches</a:t>
            </a:r>
            <a:r>
              <a:rPr lang="en-US" sz="1800" dirty="0" smtClean="0"/>
              <a:t> accesses to contiguous locations</a:t>
            </a:r>
          </a:p>
          <a:p>
            <a:pPr lvl="1"/>
            <a:r>
              <a:rPr lang="en-US" sz="1800" b="1" i="1" dirty="0" smtClean="0">
                <a:solidFill>
                  <a:srgbClr val="00B050"/>
                </a:solidFill>
              </a:rPr>
              <a:t>Stride Prefetching</a:t>
            </a:r>
            <a:r>
              <a:rPr lang="en-US" sz="1800" dirty="0" smtClean="0"/>
              <a:t>: detects and </a:t>
            </a:r>
            <a:r>
              <a:rPr lang="en-US" sz="1800" dirty="0" err="1" smtClean="0"/>
              <a:t>prefetches</a:t>
            </a:r>
            <a:r>
              <a:rPr lang="en-US" sz="1800" dirty="0" smtClean="0"/>
              <a:t> accesses that are </a:t>
            </a:r>
            <a:r>
              <a:rPr lang="en-US" sz="1800" i="1" dirty="0" smtClean="0"/>
              <a:t>s</a:t>
            </a:r>
            <a:r>
              <a:rPr lang="en-US" sz="1800" dirty="0" smtClean="0"/>
              <a:t>-cache block apart between consecutive accesses</a:t>
            </a:r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  <a:p>
            <a:pPr lvl="1"/>
            <a:endParaRPr lang="en-US" sz="1400" dirty="0" smtClean="0"/>
          </a:p>
          <a:p>
            <a:pPr lvl="1"/>
            <a:endParaRPr lang="en-US" sz="2000" dirty="0"/>
          </a:p>
          <a:p>
            <a:endParaRPr lang="en-US" sz="1800" dirty="0" smtClean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6451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Memory Hierarchy?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CPU versus memory speeds</a:t>
            </a:r>
          </a:p>
          <a:p>
            <a:pPr lvl="1"/>
            <a:r>
              <a:rPr lang="en-US" sz="1800" dirty="0" smtClean="0"/>
              <a:t>CPU speed grew at the rate of 55% annually</a:t>
            </a:r>
          </a:p>
          <a:p>
            <a:pPr lvl="1"/>
            <a:r>
              <a:rPr lang="en-US" sz="1800" dirty="0" smtClean="0"/>
              <a:t>Memory speed grew at the rate of only 7% annually</a:t>
            </a:r>
          </a:p>
          <a:p>
            <a:endParaRPr lang="en-US" sz="2000" dirty="0"/>
          </a:p>
          <a:p>
            <a:r>
              <a:rPr lang="en-US" sz="2000" dirty="0" smtClean="0"/>
              <a:t>This created a CPU-Memory gap with some implications</a:t>
            </a:r>
          </a:p>
          <a:p>
            <a:pPr lvl="1"/>
            <a:r>
              <a:rPr lang="en-US" sz="1800" dirty="0" smtClean="0"/>
              <a:t>In the past, a load instruction could get the required datum from memory </a:t>
            </a:r>
            <a:br>
              <a:rPr lang="en-US" sz="1800" dirty="0" smtClean="0"/>
            </a:br>
            <a:r>
              <a:rPr lang="en-US" sz="1800" dirty="0" smtClean="0"/>
              <a:t>in 1 cycle</a:t>
            </a:r>
          </a:p>
          <a:p>
            <a:pPr lvl="1"/>
            <a:r>
              <a:rPr lang="en-US" sz="1800" dirty="0" smtClean="0"/>
              <a:t>In recent systems, this might take 100s of cycles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The CPU can stall for much of the time, especially if it runs out of independent instructions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Hence, it is critical for performance that most data are supplied to the CPU with low latencies</a:t>
            </a:r>
          </a:p>
          <a:p>
            <a:endParaRPr lang="en-US" sz="2000" dirty="0"/>
          </a:p>
          <a:p>
            <a:r>
              <a:rPr lang="en-US" sz="2000" dirty="0" smtClean="0"/>
              <a:t>The memory hierarchy provides such a support!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1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4102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1D08BA"/>
                </a:solidFill>
              </a:rPr>
              <a:t>Thank You!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Next Class: </a:t>
            </a:r>
          </a:p>
          <a:p>
            <a:pPr marL="0" indent="0" algn="ctr">
              <a:buNone/>
            </a:pPr>
            <a:r>
              <a:rPr lang="en-US" b="1" i="1" dirty="0" smtClean="0"/>
              <a:t>Chip Multicores, Challenges and Opportunities</a:t>
            </a:r>
            <a:endParaRPr lang="en-US" b="1" i="1" dirty="0"/>
          </a:p>
          <a:p>
            <a:endParaRPr lang="en-US" sz="1800" dirty="0"/>
          </a:p>
          <a:p>
            <a:pPr lvl="1"/>
            <a:endParaRPr lang="en-US" sz="1400" dirty="0" smtClean="0"/>
          </a:p>
          <a:p>
            <a:pPr lvl="1"/>
            <a:endParaRPr lang="en-US" sz="2000" dirty="0"/>
          </a:p>
          <a:p>
            <a:endParaRPr lang="en-US" sz="1800" dirty="0" smtClean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4032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Memory Hierarchy?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8768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memory hierarchy consists of relatively small and volatile storages referred to as </a:t>
            </a:r>
            <a:r>
              <a:rPr lang="en-US" sz="2000" b="1" i="1" dirty="0" smtClean="0"/>
              <a:t>caches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The concept of a cache is universal</a:t>
            </a:r>
          </a:p>
          <a:p>
            <a:pPr lvl="1"/>
            <a:r>
              <a:rPr lang="en-US" sz="1800" dirty="0" smtClean="0"/>
              <a:t>Caches as software constructs</a:t>
            </a:r>
          </a:p>
          <a:p>
            <a:pPr lvl="1"/>
            <a:r>
              <a:rPr lang="en-US" sz="1800" dirty="0" smtClean="0"/>
              <a:t>Caches as hardware components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In embedded systems, the memory hierarchy often consists of software-managed storage referred to as </a:t>
            </a:r>
            <a:br>
              <a:rPr lang="en-US" sz="2000" dirty="0" smtClean="0"/>
            </a:br>
            <a:r>
              <a:rPr lang="en-US" sz="2000" i="1" dirty="0" smtClean="0"/>
              <a:t>scratchpad memory</a:t>
            </a:r>
          </a:p>
          <a:p>
            <a:endParaRPr lang="en-US" sz="2000" dirty="0" smtClean="0"/>
          </a:p>
          <a:p>
            <a:r>
              <a:rPr lang="en-US" sz="2000" dirty="0" smtClean="0"/>
              <a:t>Our focus is on hardware caches that exist between CPU and the main memory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5410200" y="19812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4953000" y="2590800"/>
            <a:ext cx="4572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1D0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L1-I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5715000" y="2590800"/>
            <a:ext cx="4572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1D0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L1-D</a:t>
            </a:r>
            <a:endParaRPr lang="en-US" sz="1400" dirty="0"/>
          </a:p>
        </p:txBody>
      </p: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 flipH="1">
            <a:off x="5181600" y="2286000"/>
            <a:ext cx="3810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4"/>
            <a:endCxn id="8" idx="0"/>
          </p:cNvCxnSpPr>
          <p:nvPr/>
        </p:nvCxnSpPr>
        <p:spPr>
          <a:xfrm>
            <a:off x="5562600" y="2286000"/>
            <a:ext cx="3810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934200" y="19812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6477000" y="2590800"/>
            <a:ext cx="4572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1D0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L1-I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7239000" y="2590800"/>
            <a:ext cx="4572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1D0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L1-D</a:t>
            </a:r>
            <a:endParaRPr lang="en-US" sz="1400" dirty="0"/>
          </a:p>
        </p:txBody>
      </p:sp>
      <p:cxnSp>
        <p:nvCxnSpPr>
          <p:cNvPr id="16" name="Straight Connector 15"/>
          <p:cNvCxnSpPr>
            <a:stCxn id="13" idx="4"/>
            <a:endCxn id="14" idx="0"/>
          </p:cNvCxnSpPr>
          <p:nvPr/>
        </p:nvCxnSpPr>
        <p:spPr>
          <a:xfrm flipH="1">
            <a:off x="6705600" y="2286000"/>
            <a:ext cx="3810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3" idx="4"/>
            <a:endCxn id="15" idx="0"/>
          </p:cNvCxnSpPr>
          <p:nvPr/>
        </p:nvCxnSpPr>
        <p:spPr>
          <a:xfrm>
            <a:off x="7086600" y="2286000"/>
            <a:ext cx="3810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715000" y="3200400"/>
            <a:ext cx="12192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1D0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L2 Cache</a:t>
            </a:r>
            <a:endParaRPr lang="en-US" sz="1400" dirty="0"/>
          </a:p>
        </p:txBody>
      </p:sp>
      <p:cxnSp>
        <p:nvCxnSpPr>
          <p:cNvPr id="20" name="Straight Connector 19"/>
          <p:cNvCxnSpPr>
            <a:stCxn id="7" idx="2"/>
          </p:cNvCxnSpPr>
          <p:nvPr/>
        </p:nvCxnSpPr>
        <p:spPr>
          <a:xfrm>
            <a:off x="5181600" y="2895600"/>
            <a:ext cx="0" cy="152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181600" y="30480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8" idx="2"/>
          </p:cNvCxnSpPr>
          <p:nvPr/>
        </p:nvCxnSpPr>
        <p:spPr>
          <a:xfrm>
            <a:off x="5943600" y="2895600"/>
            <a:ext cx="0" cy="304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4" idx="2"/>
          </p:cNvCxnSpPr>
          <p:nvPr/>
        </p:nvCxnSpPr>
        <p:spPr>
          <a:xfrm>
            <a:off x="6705600" y="2895600"/>
            <a:ext cx="0" cy="304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5" idx="2"/>
          </p:cNvCxnSpPr>
          <p:nvPr/>
        </p:nvCxnSpPr>
        <p:spPr>
          <a:xfrm>
            <a:off x="7467600" y="2895600"/>
            <a:ext cx="0" cy="152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6705600" y="30480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334000" y="3733800"/>
            <a:ext cx="19812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1D0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L3 Cache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5219700" y="4572000"/>
            <a:ext cx="2209800" cy="60960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Main Memory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76800" y="1600200"/>
            <a:ext cx="2895600" cy="1981200"/>
          </a:xfrm>
          <a:prstGeom prst="rect">
            <a:avLst/>
          </a:prstGeom>
          <a:noFill/>
          <a:ln w="12700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6800" y="3581400"/>
            <a:ext cx="2895600" cy="762000"/>
          </a:xfrm>
          <a:prstGeom prst="rect">
            <a:avLst/>
          </a:prstGeom>
          <a:noFill/>
          <a:ln w="12700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932485" y="1622131"/>
            <a:ext cx="12802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Chip Boundary</a:t>
            </a:r>
            <a:endParaRPr lang="en-US" sz="1400" b="1" dirty="0"/>
          </a:p>
        </p:txBody>
      </p:sp>
      <p:cxnSp>
        <p:nvCxnSpPr>
          <p:cNvPr id="38" name="Straight Connector 37"/>
          <p:cNvCxnSpPr>
            <a:stCxn id="18" idx="2"/>
            <a:endCxn id="32" idx="0"/>
          </p:cNvCxnSpPr>
          <p:nvPr/>
        </p:nvCxnSpPr>
        <p:spPr>
          <a:xfrm>
            <a:off x="6324600" y="3505200"/>
            <a:ext cx="0" cy="2286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2" idx="2"/>
            <a:endCxn id="33" idx="0"/>
          </p:cNvCxnSpPr>
          <p:nvPr/>
        </p:nvCxnSpPr>
        <p:spPr>
          <a:xfrm>
            <a:off x="6324600" y="419100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772400" y="1929908"/>
            <a:ext cx="776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2-3 GHZ</a:t>
            </a:r>
            <a:endParaRPr lang="en-US" sz="1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7757268" y="2461848"/>
            <a:ext cx="1002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16KB-64KB</a:t>
            </a:r>
          </a:p>
          <a:p>
            <a:r>
              <a:rPr lang="en-US" sz="1400" b="1" dirty="0" smtClean="0"/>
              <a:t>2-4 Cycles</a:t>
            </a:r>
            <a:endParaRPr lang="en-US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7771446" y="3056237"/>
            <a:ext cx="1061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512KB-8MB</a:t>
            </a:r>
          </a:p>
          <a:p>
            <a:r>
              <a:rPr lang="en-US" sz="1400" b="1" dirty="0" smtClean="0"/>
              <a:t>6-15 Cycles</a:t>
            </a:r>
            <a:endParaRPr lang="en-US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772401" y="3676175"/>
            <a:ext cx="1104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4MB-32MB</a:t>
            </a:r>
          </a:p>
          <a:p>
            <a:r>
              <a:rPr lang="en-US" sz="1400" b="1" dirty="0" smtClean="0"/>
              <a:t>30-50 Cycles</a:t>
            </a:r>
            <a:endParaRPr lang="en-US" sz="1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72400" y="4583723"/>
            <a:ext cx="1047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1GB-4GB</a:t>
            </a:r>
          </a:p>
          <a:p>
            <a:r>
              <a:rPr lang="en-US" sz="1400" b="1" dirty="0" smtClean="0"/>
              <a:t>300+ Cycles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09001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Caches are Effective?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Computer programs exhibit properties</a:t>
            </a:r>
          </a:p>
          <a:p>
            <a:endParaRPr lang="en-US" sz="2000" dirty="0"/>
          </a:p>
          <a:p>
            <a:r>
              <a:rPr lang="en-US" sz="2000" dirty="0" smtClean="0"/>
              <a:t>One of the most important properties that we regularly observe is the </a:t>
            </a:r>
            <a:r>
              <a:rPr lang="en-US" sz="2000" b="1" i="1" dirty="0" smtClean="0"/>
              <a:t>principle of locality</a:t>
            </a:r>
          </a:p>
          <a:p>
            <a:pPr lvl="1"/>
            <a:r>
              <a:rPr lang="en-US" sz="1800" dirty="0" smtClean="0"/>
              <a:t>Programs tend to reuse data and instructions they have used recently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Two different types of locality have been observed</a:t>
            </a:r>
          </a:p>
          <a:p>
            <a:pPr lvl="1"/>
            <a:r>
              <a:rPr lang="en-US" sz="1800" b="1" dirty="0" smtClean="0"/>
              <a:t>Temporal locality</a:t>
            </a:r>
            <a:r>
              <a:rPr lang="en-US" sz="1800" dirty="0" smtClean="0"/>
              <a:t>: recently accessed items are likely to be accessed in the </a:t>
            </a:r>
            <a:br>
              <a:rPr lang="en-US" sz="1800" dirty="0" smtClean="0"/>
            </a:br>
            <a:r>
              <a:rPr lang="en-US" sz="1800" dirty="0" smtClean="0"/>
              <a:t>near future</a:t>
            </a:r>
          </a:p>
          <a:p>
            <a:pPr lvl="1"/>
            <a:r>
              <a:rPr lang="en-US" sz="1800" b="1" dirty="0" smtClean="0"/>
              <a:t>Spatial locality</a:t>
            </a:r>
            <a:r>
              <a:rPr lang="en-US" sz="1800" dirty="0" smtClean="0"/>
              <a:t>: items that are near one another are likely to be accessed one after the other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Due to the principle of locality, caches are an effective structure to keep code and data closer to CPU</a:t>
            </a:r>
          </a:p>
          <a:p>
            <a:endParaRPr lang="en-US" sz="2000" dirty="0"/>
          </a:p>
          <a:p>
            <a:r>
              <a:rPr lang="en-US" sz="2000" dirty="0" smtClean="0"/>
              <a:t>70-95% cache hit rates are not uncommon today!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4950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Discussion on </a:t>
            </a:r>
            <a:r>
              <a:rPr lang="en-US" dirty="0" smtClean="0">
                <a:solidFill>
                  <a:schemeClr val="tx1"/>
                </a:solidFill>
              </a:rPr>
              <a:t>Memory Hierarchy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1677987" y="4156075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1422400" y="4667250"/>
            <a:ext cx="1550988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Motivation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2576513" y="4186237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3425825" y="3781425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3151188" y="4313237"/>
            <a:ext cx="1430337" cy="1554163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Cache Management Policies: Placement, Location, Replacement &amp; Write Policies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4098925" y="3832225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5249862" y="3381375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4929188" y="3959225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Cache Miss Types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5876925" y="3478212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7038181" y="3063081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6751638" y="3605212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Memory-Level Parallelism and Prefetching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Isosceles Triangle 16"/>
          <p:cNvSpPr/>
          <p:nvPr/>
        </p:nvSpPr>
        <p:spPr>
          <a:xfrm>
            <a:off x="7699375" y="3124200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Oval 1"/>
          <p:cNvSpPr/>
          <p:nvPr/>
        </p:nvSpPr>
        <p:spPr>
          <a:xfrm>
            <a:off x="2838450" y="4052887"/>
            <a:ext cx="2103120" cy="2100691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7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Cache Architecture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5105400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 smtClean="0"/>
                  <a:t>A cache structure can be thought of as a table</a:t>
                </a:r>
              </a:p>
              <a:p>
                <a:endParaRPr lang="en-US" sz="2000" dirty="0"/>
              </a:p>
              <a:p>
                <a:endParaRPr lang="en-US" sz="2000" dirty="0" smtClean="0"/>
              </a:p>
              <a:p>
                <a:endParaRPr lang="en-US" sz="2000" dirty="0"/>
              </a:p>
              <a:p>
                <a:endParaRPr lang="en-US" sz="2000" dirty="0" smtClean="0"/>
              </a:p>
              <a:p>
                <a:endParaRPr lang="en-US" sz="2000" dirty="0"/>
              </a:p>
              <a:p>
                <a:endParaRPr lang="en-US" sz="2000" dirty="0" smtClean="0"/>
              </a:p>
              <a:p>
                <a:endParaRPr lang="en-US" sz="2000" dirty="0"/>
              </a:p>
              <a:p>
                <a:endParaRPr lang="en-US" sz="2000" dirty="0" smtClean="0"/>
              </a:p>
              <a:p>
                <a:endParaRPr lang="en-US" sz="2000" dirty="0" smtClean="0"/>
              </a:p>
              <a:p>
                <a:endParaRPr lang="en-US" sz="200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Cache</m:t>
                    </m:r>
                    <m:r>
                      <a:rPr lang="en-US" sz="20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Size</m:t>
                    </m:r>
                    <m:r>
                      <a:rPr lang="en-US" sz="2000" b="0" i="0" smtClean="0">
                        <a:latin typeface="Cambria Math"/>
                      </a:rPr>
                      <m:t>= </m:t>
                    </m:r>
                    <m:r>
                      <a:rPr lang="en-US" sz="2000" b="0" i="1" smtClean="0">
                        <a:latin typeface="Cambria Math"/>
                      </a:rPr>
                      <m:t>#</m:t>
                    </m:r>
                    <m:r>
                      <a:rPr lang="en-US" sz="2000" b="0" i="1" smtClean="0">
                        <a:latin typeface="Cambria Math"/>
                      </a:rPr>
                      <m:t>𝑜𝑓</m:t>
                    </m:r>
                    <m:r>
                      <a:rPr lang="en-US" sz="2000" b="0" i="1" smtClean="0">
                        <a:latin typeface="Cambria Math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</a:rPr>
                      <m:t>𝑠𝑒𝑡𝑠</m:t>
                    </m:r>
                    <m:r>
                      <a:rPr lang="en-US" sz="2000" b="0" i="1" smtClean="0">
                        <a:latin typeface="Cambria Math"/>
                      </a:rPr>
                      <m:t> ×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𝑎𝑠𝑠𝑜𝑐𝑖𝑎𝑡𝑖𝑣𝑖𝑡𝑦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×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𝑏𝑙𝑜𝑐𝑘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𝑠𝑖𝑧𝑒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5105400"/>
              </a:xfrm>
              <a:blipFill rotWithShape="1">
                <a:blip r:embed="rId3"/>
                <a:stretch>
                  <a:fillRect l="-593" t="-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546969"/>
              </p:ext>
            </p:extLst>
          </p:nvPr>
        </p:nvGraphicFramePr>
        <p:xfrm>
          <a:off x="1371600" y="2667000"/>
          <a:ext cx="23622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0550"/>
                <a:gridCol w="590550"/>
                <a:gridCol w="590550"/>
                <a:gridCol w="590550"/>
              </a:tblGrid>
              <a:tr h="317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17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7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7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7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7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57400" y="1963615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A Table</a:t>
            </a:r>
            <a:endParaRPr lang="en-US" b="1" i="1" dirty="0"/>
          </a:p>
        </p:txBody>
      </p:sp>
      <p:sp>
        <p:nvSpPr>
          <p:cNvPr id="7" name="Left Bracket 6"/>
          <p:cNvSpPr/>
          <p:nvPr/>
        </p:nvSpPr>
        <p:spPr>
          <a:xfrm rot="5400000">
            <a:off x="2514599" y="1406772"/>
            <a:ext cx="76201" cy="2362200"/>
          </a:xfrm>
          <a:prstGeom prst="leftBracket">
            <a:avLst/>
          </a:prstGeom>
          <a:ln>
            <a:solidFill>
              <a:srgbClr val="1D08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61384" y="2280195"/>
            <a:ext cx="16258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1D08BA"/>
                </a:solidFill>
              </a:rPr>
              <a:t>Number of columns</a:t>
            </a:r>
            <a:endParaRPr lang="en-US" sz="1400" dirty="0">
              <a:solidFill>
                <a:srgbClr val="1D08BA"/>
              </a:solidFill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1249680" y="2625973"/>
            <a:ext cx="45719" cy="2250827"/>
          </a:xfrm>
          <a:prstGeom prst="leftBracket">
            <a:avLst/>
          </a:prstGeom>
          <a:ln>
            <a:solidFill>
              <a:srgbClr val="1D08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6200000">
            <a:off x="459466" y="3583666"/>
            <a:ext cx="1364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1D08BA"/>
                </a:solidFill>
              </a:rPr>
              <a:t>Number of rows</a:t>
            </a:r>
            <a:endParaRPr lang="en-US" sz="1400" dirty="0">
              <a:solidFill>
                <a:srgbClr val="1D08BA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72407" y="4495800"/>
            <a:ext cx="576072" cy="37490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60443" y="4870704"/>
            <a:ext cx="0" cy="234696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69814" y="5105400"/>
            <a:ext cx="773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Cell Size</a:t>
            </a:r>
            <a:endParaRPr lang="en-US" sz="1400" dirty="0">
              <a:solidFill>
                <a:srgbClr val="C00000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256550"/>
              </p:ext>
            </p:extLst>
          </p:nvPr>
        </p:nvGraphicFramePr>
        <p:xfrm>
          <a:off x="5410200" y="2625973"/>
          <a:ext cx="23622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0550"/>
                <a:gridCol w="590550"/>
                <a:gridCol w="590550"/>
                <a:gridCol w="590550"/>
              </a:tblGrid>
              <a:tr h="317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17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7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7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7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7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096000" y="1922588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A Cache</a:t>
            </a:r>
            <a:endParaRPr lang="en-US" b="1" i="1" dirty="0"/>
          </a:p>
        </p:txBody>
      </p:sp>
      <p:sp>
        <p:nvSpPr>
          <p:cNvPr id="17" name="Left Bracket 16"/>
          <p:cNvSpPr/>
          <p:nvPr/>
        </p:nvSpPr>
        <p:spPr>
          <a:xfrm rot="5400000">
            <a:off x="6553199" y="1365745"/>
            <a:ext cx="76201" cy="2362200"/>
          </a:xfrm>
          <a:prstGeom prst="leftBracket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389688" y="2239168"/>
            <a:ext cx="24121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Associativity (</a:t>
            </a:r>
            <a:r>
              <a:rPr lang="en-US" sz="1400" i="1" dirty="0" smtClean="0">
                <a:solidFill>
                  <a:srgbClr val="00B050"/>
                </a:solidFill>
              </a:rPr>
              <a:t>number of ways</a:t>
            </a:r>
            <a:r>
              <a:rPr lang="en-US" sz="1400" dirty="0" smtClean="0">
                <a:solidFill>
                  <a:srgbClr val="00B050"/>
                </a:solidFill>
              </a:rPr>
              <a:t>)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9" name="Left Bracket 18"/>
          <p:cNvSpPr/>
          <p:nvPr/>
        </p:nvSpPr>
        <p:spPr>
          <a:xfrm>
            <a:off x="5288280" y="2584946"/>
            <a:ext cx="45719" cy="2250827"/>
          </a:xfrm>
          <a:prstGeom prst="leftBracket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4528009" y="3542639"/>
            <a:ext cx="13042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Number of sets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11007" y="4454773"/>
            <a:ext cx="576072" cy="37490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299043" y="4829677"/>
            <a:ext cx="0" cy="234696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06560" y="5064373"/>
            <a:ext cx="13780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Cache Block Size</a:t>
            </a:r>
            <a:endParaRPr lang="en-US" sz="1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81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Manage a Cache?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To manage a cache, four main policies should be implemented</a:t>
            </a:r>
          </a:p>
          <a:p>
            <a:pPr lvl="1"/>
            <a:endParaRPr lang="en-US" sz="1600" dirty="0" smtClean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	</a:t>
            </a:r>
            <a:endParaRPr lang="en-US" sz="2000" dirty="0"/>
          </a:p>
        </p:txBody>
      </p:sp>
      <p:sp>
        <p:nvSpPr>
          <p:cNvPr id="4" name="Freeform 3"/>
          <p:cNvSpPr/>
          <p:nvPr/>
        </p:nvSpPr>
        <p:spPr>
          <a:xfrm>
            <a:off x="84992" y="2465387"/>
            <a:ext cx="1905001" cy="2259013"/>
          </a:xfrm>
          <a:custGeom>
            <a:avLst/>
            <a:gdLst>
              <a:gd name="connsiteX0" fmla="*/ 148780 w 2491364"/>
              <a:gd name="connsiteY0" fmla="*/ 0 h 1859751"/>
              <a:gd name="connsiteX1" fmla="*/ 2342584 w 2491364"/>
              <a:gd name="connsiteY1" fmla="*/ 0 h 1859751"/>
              <a:gd name="connsiteX2" fmla="*/ 2491364 w 2491364"/>
              <a:gd name="connsiteY2" fmla="*/ 148780 h 1859751"/>
              <a:gd name="connsiteX3" fmla="*/ 2491364 w 2491364"/>
              <a:gd name="connsiteY3" fmla="*/ 1859751 h 1859751"/>
              <a:gd name="connsiteX4" fmla="*/ 2491364 w 2491364"/>
              <a:gd name="connsiteY4" fmla="*/ 1859751 h 1859751"/>
              <a:gd name="connsiteX5" fmla="*/ 0 w 2491364"/>
              <a:gd name="connsiteY5" fmla="*/ 1859751 h 1859751"/>
              <a:gd name="connsiteX6" fmla="*/ 0 w 2491364"/>
              <a:gd name="connsiteY6" fmla="*/ 1859751 h 1859751"/>
              <a:gd name="connsiteX7" fmla="*/ 0 w 2491364"/>
              <a:gd name="connsiteY7" fmla="*/ 148780 h 1859751"/>
              <a:gd name="connsiteX8" fmla="*/ 148780 w 2491364"/>
              <a:gd name="connsiteY8" fmla="*/ 0 h 1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1364" h="1859751">
                <a:moveTo>
                  <a:pt x="148780" y="0"/>
                </a:moveTo>
                <a:lnTo>
                  <a:pt x="2342584" y="0"/>
                </a:lnTo>
                <a:cubicBezTo>
                  <a:pt x="2424753" y="0"/>
                  <a:pt x="2491364" y="66611"/>
                  <a:pt x="2491364" y="148780"/>
                </a:cubicBezTo>
                <a:lnTo>
                  <a:pt x="2491364" y="1859751"/>
                </a:lnTo>
                <a:lnTo>
                  <a:pt x="2491364" y="1859751"/>
                </a:lnTo>
                <a:lnTo>
                  <a:pt x="0" y="1859751"/>
                </a:lnTo>
                <a:lnTo>
                  <a:pt x="0" y="1859751"/>
                </a:lnTo>
                <a:lnTo>
                  <a:pt x="0" y="148780"/>
                </a:lnTo>
                <a:cubicBezTo>
                  <a:pt x="0" y="66611"/>
                  <a:pt x="66611" y="0"/>
                  <a:pt x="148780" y="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2626" tIns="100726" rIns="62626" bIns="19050" spcCol="1270" anchor="ctr"/>
          <a:lstStyle/>
          <a:p>
            <a:pPr marL="0" lvl="1" algn="ctr" defTabSz="666750">
              <a:lnSpc>
                <a:spcPct val="90000"/>
              </a:lnSpc>
              <a:spcAft>
                <a:spcPct val="15000"/>
              </a:spcAft>
              <a:defRPr/>
            </a:pPr>
            <a:r>
              <a:rPr lang="en-US" sz="2000" dirty="0" smtClean="0"/>
              <a:t>This policy decides where a block can be placed in the cache</a:t>
            </a:r>
            <a:endParaRPr lang="en-US" sz="2000" dirty="0"/>
          </a:p>
        </p:txBody>
      </p:sp>
      <p:sp>
        <p:nvSpPr>
          <p:cNvPr id="5" name="Freeform 4"/>
          <p:cNvSpPr/>
          <p:nvPr/>
        </p:nvSpPr>
        <p:spPr>
          <a:xfrm>
            <a:off x="84992" y="4724400"/>
            <a:ext cx="1905001" cy="800100"/>
          </a:xfrm>
          <a:custGeom>
            <a:avLst/>
            <a:gdLst>
              <a:gd name="connsiteX0" fmla="*/ 0 w 2491364"/>
              <a:gd name="connsiteY0" fmla="*/ 0 h 799692"/>
              <a:gd name="connsiteX1" fmla="*/ 2491364 w 2491364"/>
              <a:gd name="connsiteY1" fmla="*/ 0 h 799692"/>
              <a:gd name="connsiteX2" fmla="*/ 2491364 w 2491364"/>
              <a:gd name="connsiteY2" fmla="*/ 799692 h 799692"/>
              <a:gd name="connsiteX3" fmla="*/ 0 w 2491364"/>
              <a:gd name="connsiteY3" fmla="*/ 799692 h 799692"/>
              <a:gd name="connsiteX4" fmla="*/ 0 w 2491364"/>
              <a:gd name="connsiteY4" fmla="*/ 0 h 79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364" h="799692">
                <a:moveTo>
                  <a:pt x="0" y="0"/>
                </a:moveTo>
                <a:lnTo>
                  <a:pt x="2491364" y="0"/>
                </a:lnTo>
                <a:lnTo>
                  <a:pt x="2491364" y="799692"/>
                </a:lnTo>
                <a:lnTo>
                  <a:pt x="0" y="79969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1440" tIns="0" rIns="0" bIns="0" spcCol="1270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Placement 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Policy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602224" y="2465387"/>
            <a:ext cx="1901952" cy="2259013"/>
          </a:xfrm>
          <a:custGeom>
            <a:avLst/>
            <a:gdLst>
              <a:gd name="connsiteX0" fmla="*/ 148780 w 2491364"/>
              <a:gd name="connsiteY0" fmla="*/ 0 h 1859751"/>
              <a:gd name="connsiteX1" fmla="*/ 2342584 w 2491364"/>
              <a:gd name="connsiteY1" fmla="*/ 0 h 1859751"/>
              <a:gd name="connsiteX2" fmla="*/ 2491364 w 2491364"/>
              <a:gd name="connsiteY2" fmla="*/ 148780 h 1859751"/>
              <a:gd name="connsiteX3" fmla="*/ 2491364 w 2491364"/>
              <a:gd name="connsiteY3" fmla="*/ 1859751 h 1859751"/>
              <a:gd name="connsiteX4" fmla="*/ 2491364 w 2491364"/>
              <a:gd name="connsiteY4" fmla="*/ 1859751 h 1859751"/>
              <a:gd name="connsiteX5" fmla="*/ 0 w 2491364"/>
              <a:gd name="connsiteY5" fmla="*/ 1859751 h 1859751"/>
              <a:gd name="connsiteX6" fmla="*/ 0 w 2491364"/>
              <a:gd name="connsiteY6" fmla="*/ 1859751 h 1859751"/>
              <a:gd name="connsiteX7" fmla="*/ 0 w 2491364"/>
              <a:gd name="connsiteY7" fmla="*/ 148780 h 1859751"/>
              <a:gd name="connsiteX8" fmla="*/ 148780 w 2491364"/>
              <a:gd name="connsiteY8" fmla="*/ 0 h 1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1364" h="1859751">
                <a:moveTo>
                  <a:pt x="148780" y="0"/>
                </a:moveTo>
                <a:lnTo>
                  <a:pt x="2342584" y="0"/>
                </a:lnTo>
                <a:cubicBezTo>
                  <a:pt x="2424753" y="0"/>
                  <a:pt x="2491364" y="66611"/>
                  <a:pt x="2491364" y="148780"/>
                </a:cubicBezTo>
                <a:lnTo>
                  <a:pt x="2491364" y="1859751"/>
                </a:lnTo>
                <a:lnTo>
                  <a:pt x="2491364" y="1859751"/>
                </a:lnTo>
                <a:lnTo>
                  <a:pt x="0" y="1859751"/>
                </a:lnTo>
                <a:lnTo>
                  <a:pt x="0" y="1859751"/>
                </a:lnTo>
                <a:lnTo>
                  <a:pt x="0" y="148780"/>
                </a:lnTo>
                <a:cubicBezTo>
                  <a:pt x="0" y="66611"/>
                  <a:pt x="66611" y="0"/>
                  <a:pt x="148780" y="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2626" tIns="100726" rIns="62626" bIns="19050" spcCol="1270" anchor="ctr"/>
          <a:lstStyle/>
          <a:p>
            <a:pPr marL="0" lvl="1" algn="ctr" defTabSz="666750">
              <a:lnSpc>
                <a:spcPct val="90000"/>
              </a:lnSpc>
              <a:spcAft>
                <a:spcPct val="15000"/>
              </a:spcAft>
              <a:defRPr/>
            </a:pPr>
            <a:r>
              <a:rPr lang="en-US" sz="2000" dirty="0" smtClean="0"/>
              <a:t>This policy decides which block needs to be evicted to make room for a new block</a:t>
            </a:r>
            <a:endParaRPr lang="en-US" sz="2000" dirty="0"/>
          </a:p>
        </p:txBody>
      </p:sp>
      <p:sp>
        <p:nvSpPr>
          <p:cNvPr id="7" name="Freeform 6"/>
          <p:cNvSpPr/>
          <p:nvPr/>
        </p:nvSpPr>
        <p:spPr>
          <a:xfrm>
            <a:off x="4602224" y="4724400"/>
            <a:ext cx="1901952" cy="800100"/>
          </a:xfrm>
          <a:custGeom>
            <a:avLst/>
            <a:gdLst>
              <a:gd name="connsiteX0" fmla="*/ 0 w 2491364"/>
              <a:gd name="connsiteY0" fmla="*/ 0 h 799692"/>
              <a:gd name="connsiteX1" fmla="*/ 2491364 w 2491364"/>
              <a:gd name="connsiteY1" fmla="*/ 0 h 799692"/>
              <a:gd name="connsiteX2" fmla="*/ 2491364 w 2491364"/>
              <a:gd name="connsiteY2" fmla="*/ 799692 h 799692"/>
              <a:gd name="connsiteX3" fmla="*/ 0 w 2491364"/>
              <a:gd name="connsiteY3" fmla="*/ 799692 h 799692"/>
              <a:gd name="connsiteX4" fmla="*/ 0 w 2491364"/>
              <a:gd name="connsiteY4" fmla="*/ 0 h 79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364" h="799692">
                <a:moveTo>
                  <a:pt x="0" y="0"/>
                </a:moveTo>
                <a:lnTo>
                  <a:pt x="2491364" y="0"/>
                </a:lnTo>
                <a:lnTo>
                  <a:pt x="2491364" y="799692"/>
                </a:lnTo>
                <a:lnTo>
                  <a:pt x="0" y="79969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7432" tIns="0" rIns="182880" bIns="0" spcCol="1270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Replacement Policy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6866670" y="2465387"/>
            <a:ext cx="1901952" cy="2259013"/>
          </a:xfrm>
          <a:custGeom>
            <a:avLst/>
            <a:gdLst>
              <a:gd name="connsiteX0" fmla="*/ 148780 w 2491364"/>
              <a:gd name="connsiteY0" fmla="*/ 0 h 1859751"/>
              <a:gd name="connsiteX1" fmla="*/ 2342584 w 2491364"/>
              <a:gd name="connsiteY1" fmla="*/ 0 h 1859751"/>
              <a:gd name="connsiteX2" fmla="*/ 2491364 w 2491364"/>
              <a:gd name="connsiteY2" fmla="*/ 148780 h 1859751"/>
              <a:gd name="connsiteX3" fmla="*/ 2491364 w 2491364"/>
              <a:gd name="connsiteY3" fmla="*/ 1859751 h 1859751"/>
              <a:gd name="connsiteX4" fmla="*/ 2491364 w 2491364"/>
              <a:gd name="connsiteY4" fmla="*/ 1859751 h 1859751"/>
              <a:gd name="connsiteX5" fmla="*/ 0 w 2491364"/>
              <a:gd name="connsiteY5" fmla="*/ 1859751 h 1859751"/>
              <a:gd name="connsiteX6" fmla="*/ 0 w 2491364"/>
              <a:gd name="connsiteY6" fmla="*/ 1859751 h 1859751"/>
              <a:gd name="connsiteX7" fmla="*/ 0 w 2491364"/>
              <a:gd name="connsiteY7" fmla="*/ 148780 h 1859751"/>
              <a:gd name="connsiteX8" fmla="*/ 148780 w 2491364"/>
              <a:gd name="connsiteY8" fmla="*/ 0 h 1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1364" h="1859751">
                <a:moveTo>
                  <a:pt x="148780" y="0"/>
                </a:moveTo>
                <a:lnTo>
                  <a:pt x="2342584" y="0"/>
                </a:lnTo>
                <a:cubicBezTo>
                  <a:pt x="2424753" y="0"/>
                  <a:pt x="2491364" y="66611"/>
                  <a:pt x="2491364" y="148780"/>
                </a:cubicBezTo>
                <a:lnTo>
                  <a:pt x="2491364" y="1859751"/>
                </a:lnTo>
                <a:lnTo>
                  <a:pt x="2491364" y="1859751"/>
                </a:lnTo>
                <a:lnTo>
                  <a:pt x="0" y="1859751"/>
                </a:lnTo>
                <a:lnTo>
                  <a:pt x="0" y="1859751"/>
                </a:lnTo>
                <a:lnTo>
                  <a:pt x="0" y="148780"/>
                </a:lnTo>
                <a:cubicBezTo>
                  <a:pt x="0" y="66611"/>
                  <a:pt x="66611" y="0"/>
                  <a:pt x="148780" y="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2626" tIns="100726" rIns="62626" bIns="19050" spcCol="1270" anchor="ctr"/>
          <a:lstStyle/>
          <a:p>
            <a:pPr marL="0" lvl="1" algn="ctr" defTabSz="666750">
              <a:lnSpc>
                <a:spcPct val="90000"/>
              </a:lnSpc>
              <a:spcAft>
                <a:spcPct val="15000"/>
              </a:spcAft>
              <a:defRPr/>
            </a:pPr>
            <a:r>
              <a:rPr lang="en-US" sz="2000" dirty="0" smtClean="0"/>
              <a:t>This policy decides when a modified block should be propagated to the lower level component </a:t>
            </a:r>
            <a:r>
              <a:rPr lang="en-US" sz="2000" dirty="0"/>
              <a:t>in the hierarchy </a:t>
            </a:r>
          </a:p>
        </p:txBody>
      </p:sp>
      <p:sp>
        <p:nvSpPr>
          <p:cNvPr id="9" name="Freeform 8"/>
          <p:cNvSpPr/>
          <p:nvPr/>
        </p:nvSpPr>
        <p:spPr>
          <a:xfrm>
            <a:off x="6866670" y="4724400"/>
            <a:ext cx="1901952" cy="800100"/>
          </a:xfrm>
          <a:custGeom>
            <a:avLst/>
            <a:gdLst>
              <a:gd name="connsiteX0" fmla="*/ 0 w 2491364"/>
              <a:gd name="connsiteY0" fmla="*/ 0 h 799692"/>
              <a:gd name="connsiteX1" fmla="*/ 2491364 w 2491364"/>
              <a:gd name="connsiteY1" fmla="*/ 0 h 799692"/>
              <a:gd name="connsiteX2" fmla="*/ 2491364 w 2491364"/>
              <a:gd name="connsiteY2" fmla="*/ 799692 h 799692"/>
              <a:gd name="connsiteX3" fmla="*/ 0 w 2491364"/>
              <a:gd name="connsiteY3" fmla="*/ 799692 h 799692"/>
              <a:gd name="connsiteX4" fmla="*/ 0 w 2491364"/>
              <a:gd name="connsiteY4" fmla="*/ 0 h 79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364" h="799692">
                <a:moveTo>
                  <a:pt x="0" y="0"/>
                </a:moveTo>
                <a:lnTo>
                  <a:pt x="2491364" y="0"/>
                </a:lnTo>
                <a:lnTo>
                  <a:pt x="2491364" y="799692"/>
                </a:lnTo>
                <a:lnTo>
                  <a:pt x="0" y="79969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6200" tIns="0" rIns="762282" bIns="0" spcCol="1270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Write Policy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683605" y="5105400"/>
            <a:ext cx="621792" cy="617537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6212760" y="5117123"/>
            <a:ext cx="621792" cy="62179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2" name="Oval 11"/>
          <p:cNvSpPr/>
          <p:nvPr/>
        </p:nvSpPr>
        <p:spPr>
          <a:xfrm>
            <a:off x="8479214" y="5029200"/>
            <a:ext cx="621792" cy="62179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2338752" y="2459531"/>
            <a:ext cx="1905001" cy="2259013"/>
          </a:xfrm>
          <a:custGeom>
            <a:avLst/>
            <a:gdLst>
              <a:gd name="connsiteX0" fmla="*/ 148780 w 2491364"/>
              <a:gd name="connsiteY0" fmla="*/ 0 h 1859751"/>
              <a:gd name="connsiteX1" fmla="*/ 2342584 w 2491364"/>
              <a:gd name="connsiteY1" fmla="*/ 0 h 1859751"/>
              <a:gd name="connsiteX2" fmla="*/ 2491364 w 2491364"/>
              <a:gd name="connsiteY2" fmla="*/ 148780 h 1859751"/>
              <a:gd name="connsiteX3" fmla="*/ 2491364 w 2491364"/>
              <a:gd name="connsiteY3" fmla="*/ 1859751 h 1859751"/>
              <a:gd name="connsiteX4" fmla="*/ 2491364 w 2491364"/>
              <a:gd name="connsiteY4" fmla="*/ 1859751 h 1859751"/>
              <a:gd name="connsiteX5" fmla="*/ 0 w 2491364"/>
              <a:gd name="connsiteY5" fmla="*/ 1859751 h 1859751"/>
              <a:gd name="connsiteX6" fmla="*/ 0 w 2491364"/>
              <a:gd name="connsiteY6" fmla="*/ 1859751 h 1859751"/>
              <a:gd name="connsiteX7" fmla="*/ 0 w 2491364"/>
              <a:gd name="connsiteY7" fmla="*/ 148780 h 1859751"/>
              <a:gd name="connsiteX8" fmla="*/ 148780 w 2491364"/>
              <a:gd name="connsiteY8" fmla="*/ 0 h 1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1364" h="1859751">
                <a:moveTo>
                  <a:pt x="148780" y="0"/>
                </a:moveTo>
                <a:lnTo>
                  <a:pt x="2342584" y="0"/>
                </a:lnTo>
                <a:cubicBezTo>
                  <a:pt x="2424753" y="0"/>
                  <a:pt x="2491364" y="66611"/>
                  <a:pt x="2491364" y="148780"/>
                </a:cubicBezTo>
                <a:lnTo>
                  <a:pt x="2491364" y="1859751"/>
                </a:lnTo>
                <a:lnTo>
                  <a:pt x="2491364" y="1859751"/>
                </a:lnTo>
                <a:lnTo>
                  <a:pt x="0" y="1859751"/>
                </a:lnTo>
                <a:lnTo>
                  <a:pt x="0" y="1859751"/>
                </a:lnTo>
                <a:lnTo>
                  <a:pt x="0" y="148780"/>
                </a:lnTo>
                <a:cubicBezTo>
                  <a:pt x="0" y="66611"/>
                  <a:pt x="66611" y="0"/>
                  <a:pt x="148780" y="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2626" tIns="100726" rIns="62626" bIns="19050" spcCol="1270" anchor="ctr"/>
          <a:lstStyle/>
          <a:p>
            <a:pPr marL="0" lvl="1" algn="ctr" defTabSz="666750">
              <a:lnSpc>
                <a:spcPct val="90000"/>
              </a:lnSpc>
              <a:spcAft>
                <a:spcPct val="15000"/>
              </a:spcAft>
              <a:defRPr/>
            </a:pPr>
            <a:r>
              <a:rPr lang="en-US" sz="2000" dirty="0" smtClean="0"/>
              <a:t>This policy decides where and how to locate a block after being placed in the cache</a:t>
            </a:r>
            <a:endParaRPr lang="en-US" sz="2000" dirty="0"/>
          </a:p>
        </p:txBody>
      </p:sp>
      <p:sp>
        <p:nvSpPr>
          <p:cNvPr id="15" name="Freeform 14"/>
          <p:cNvSpPr/>
          <p:nvPr/>
        </p:nvSpPr>
        <p:spPr>
          <a:xfrm>
            <a:off x="2338752" y="4718544"/>
            <a:ext cx="1905001" cy="800100"/>
          </a:xfrm>
          <a:custGeom>
            <a:avLst/>
            <a:gdLst>
              <a:gd name="connsiteX0" fmla="*/ 0 w 2491364"/>
              <a:gd name="connsiteY0" fmla="*/ 0 h 799692"/>
              <a:gd name="connsiteX1" fmla="*/ 2491364 w 2491364"/>
              <a:gd name="connsiteY1" fmla="*/ 0 h 799692"/>
              <a:gd name="connsiteX2" fmla="*/ 2491364 w 2491364"/>
              <a:gd name="connsiteY2" fmla="*/ 799692 h 799692"/>
              <a:gd name="connsiteX3" fmla="*/ 0 w 2491364"/>
              <a:gd name="connsiteY3" fmla="*/ 799692 h 799692"/>
              <a:gd name="connsiteX4" fmla="*/ 0 w 2491364"/>
              <a:gd name="connsiteY4" fmla="*/ 0 h 79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364" h="799692">
                <a:moveTo>
                  <a:pt x="0" y="0"/>
                </a:moveTo>
                <a:lnTo>
                  <a:pt x="2491364" y="0"/>
                </a:lnTo>
                <a:lnTo>
                  <a:pt x="2491364" y="799692"/>
                </a:lnTo>
                <a:lnTo>
                  <a:pt x="0" y="79969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1440" tIns="0" rIns="0" bIns="0" spcCol="1270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Location 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Policy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937365" y="5099544"/>
            <a:ext cx="621792" cy="617537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68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2866</Words>
  <Application>Microsoft Office PowerPoint</Application>
  <PresentationFormat>On-screen Show (4:3)</PresentationFormat>
  <Paragraphs>759</Paragraphs>
  <Slides>40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PowerPoint Presentation</vt:lpstr>
      <vt:lpstr>Objectives</vt:lpstr>
      <vt:lpstr>Objectives</vt:lpstr>
      <vt:lpstr>Why Memory Hierarchy?</vt:lpstr>
      <vt:lpstr>What is Memory Hierarchy?</vt:lpstr>
      <vt:lpstr>Why Caches are Effective?</vt:lpstr>
      <vt:lpstr>Objectives</vt:lpstr>
      <vt:lpstr>Basic Cache Architecture</vt:lpstr>
      <vt:lpstr>How to Manage a Cache?</vt:lpstr>
      <vt:lpstr>Cache Management</vt:lpstr>
      <vt:lpstr>Placement Policy and Cache Organizations</vt:lpstr>
      <vt:lpstr>Direct Mapped vs. Fully Associative vs. Set-Associative</vt:lpstr>
      <vt:lpstr>Cache Management</vt:lpstr>
      <vt:lpstr>Location Policy</vt:lpstr>
      <vt:lpstr>Locating a Block in a Cache</vt:lpstr>
      <vt:lpstr>Physical versus Virtual Addresses</vt:lpstr>
      <vt:lpstr>Virtual Memory</vt:lpstr>
      <vt:lpstr>Translating Virtual Addresses to Physical Addresses</vt:lpstr>
      <vt:lpstr>Page Tables</vt:lpstr>
      <vt:lpstr>A Problem with Page Table</vt:lpstr>
      <vt:lpstr>Translation Lookaside Buffer</vt:lpstr>
      <vt:lpstr>TLBs and Cache Addressing</vt:lpstr>
      <vt:lpstr>TLBs and Cache Addressing</vt:lpstr>
      <vt:lpstr>Mixed Addressing: A Working Example</vt:lpstr>
      <vt:lpstr>Cache Management</vt:lpstr>
      <vt:lpstr>Replacement Policy</vt:lpstr>
      <vt:lpstr>LRU</vt:lpstr>
      <vt:lpstr>Pseudo-LRU Replacement</vt:lpstr>
      <vt:lpstr>Cache Management</vt:lpstr>
      <vt:lpstr>Write Policy</vt:lpstr>
      <vt:lpstr>Write-Through vs. Write-Back </vt:lpstr>
      <vt:lpstr>Objectives</vt:lpstr>
      <vt:lpstr>Basic Types of Cache Misses</vt:lpstr>
      <vt:lpstr>Impact of Cache Parameters on Cache Misses</vt:lpstr>
      <vt:lpstr>Other Types of Cache Misses</vt:lpstr>
      <vt:lpstr>Context Switch Misses [Liu et al. 2008]</vt:lpstr>
      <vt:lpstr>Objectives</vt:lpstr>
      <vt:lpstr>Memory Level Parallelism</vt:lpstr>
      <vt:lpstr>Prefetching</vt:lpstr>
      <vt:lpstr>PowerPoint Presentation</vt:lpstr>
    </vt:vector>
  </TitlesOfParts>
  <Company>Carnegie Mellon University in Qatar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144</cp:revision>
  <dcterms:created xsi:type="dcterms:W3CDTF">2013-02-01T13:44:26Z</dcterms:created>
  <dcterms:modified xsi:type="dcterms:W3CDTF">2013-02-04T08:38:59Z</dcterms:modified>
</cp:coreProperties>
</file>