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firstSlideNum="0" showSpecialPlsOnTitleSld="0" strictFirstAndLastChars="0" saveSubsetFonts="1">
  <p:sldMasterIdLst>
    <p:sldMasterId id="2147483648" r:id="rId1"/>
  </p:sldMasterIdLst>
  <p:notesMasterIdLst>
    <p:notesMasterId r:id="rId55"/>
  </p:notesMasterIdLst>
  <p:handoutMasterIdLst>
    <p:handoutMasterId r:id="rId56"/>
  </p:handoutMasterIdLst>
  <p:sldIdLst>
    <p:sldId id="587" r:id="rId2"/>
    <p:sldId id="588" r:id="rId3"/>
    <p:sldId id="462" r:id="rId4"/>
    <p:sldId id="523" r:id="rId5"/>
    <p:sldId id="389" r:id="rId6"/>
    <p:sldId id="530" r:id="rId7"/>
    <p:sldId id="531" r:id="rId8"/>
    <p:sldId id="532" r:id="rId9"/>
    <p:sldId id="533" r:id="rId10"/>
    <p:sldId id="534" r:id="rId11"/>
    <p:sldId id="535" r:id="rId12"/>
    <p:sldId id="536" r:id="rId13"/>
    <p:sldId id="537" r:id="rId14"/>
    <p:sldId id="524" r:id="rId15"/>
    <p:sldId id="538" r:id="rId16"/>
    <p:sldId id="541" r:id="rId17"/>
    <p:sldId id="540" r:id="rId18"/>
    <p:sldId id="539" r:id="rId19"/>
    <p:sldId id="525" r:id="rId20"/>
    <p:sldId id="543" r:id="rId21"/>
    <p:sldId id="544" r:id="rId22"/>
    <p:sldId id="572" r:id="rId23"/>
    <p:sldId id="585" r:id="rId24"/>
    <p:sldId id="575" r:id="rId25"/>
    <p:sldId id="586" r:id="rId26"/>
    <p:sldId id="526" r:id="rId27"/>
    <p:sldId id="542" r:id="rId28"/>
    <p:sldId id="589" r:id="rId29"/>
    <p:sldId id="527" r:id="rId30"/>
    <p:sldId id="550" r:id="rId31"/>
    <p:sldId id="551" r:id="rId32"/>
    <p:sldId id="552" r:id="rId33"/>
    <p:sldId id="553" r:id="rId34"/>
    <p:sldId id="528" r:id="rId35"/>
    <p:sldId id="563" r:id="rId36"/>
    <p:sldId id="566" r:id="rId37"/>
    <p:sldId id="567" r:id="rId38"/>
    <p:sldId id="568" r:id="rId39"/>
    <p:sldId id="554" r:id="rId40"/>
    <p:sldId id="555" r:id="rId41"/>
    <p:sldId id="557" r:id="rId42"/>
    <p:sldId id="558" r:id="rId43"/>
    <p:sldId id="559" r:id="rId44"/>
    <p:sldId id="560" r:id="rId45"/>
    <p:sldId id="529" r:id="rId46"/>
    <p:sldId id="562" r:id="rId47"/>
    <p:sldId id="578" r:id="rId48"/>
    <p:sldId id="579" r:id="rId49"/>
    <p:sldId id="580" r:id="rId50"/>
    <p:sldId id="581" r:id="rId51"/>
    <p:sldId id="582" r:id="rId52"/>
    <p:sldId id="583" r:id="rId53"/>
    <p:sldId id="584" r:id="rId54"/>
  </p:sldIdLst>
  <p:sldSz cx="13004800" cy="9753600"/>
  <p:notesSz cx="7010400" cy="9296400"/>
  <p:defaultTextStyle>
    <a:defPPr>
      <a:defRPr lang="en-US"/>
    </a:defPPr>
    <a:lvl1pPr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marL="457200" indent="-2286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marL="914400" indent="-4572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marL="1371600" indent="-6858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marL="1828800" indent="-914400" algn="ctr" defTabSz="584200" rtl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E0FF"/>
    <a:srgbClr val="77E1FF"/>
    <a:srgbClr val="ED7273"/>
    <a:srgbClr val="FF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5" autoAdjust="0"/>
    <p:restoredTop sz="78205" autoAdjust="0"/>
  </p:normalViewPr>
  <p:slideViewPr>
    <p:cSldViewPr>
      <p:cViewPr varScale="1">
        <p:scale>
          <a:sx n="62" d="100"/>
          <a:sy n="62" d="100"/>
        </p:scale>
        <p:origin x="2872" y="200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548" y="0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/>
          <a:lstStyle>
            <a:lvl1pPr algn="r">
              <a:defRPr sz="1200"/>
            </a:lvl1pPr>
          </a:lstStyle>
          <a:p>
            <a:pPr>
              <a:defRPr/>
            </a:pPr>
            <a:fld id="{231B3D12-EB5E-4DBD-B1D2-B9BE0915A721}" type="datetimeFigureOut">
              <a:rPr lang="en-US"/>
              <a:pPr>
                <a:defRPr/>
              </a:pPr>
              <a:t>3/31/24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548" y="8829675"/>
            <a:ext cx="3038264" cy="465138"/>
          </a:xfrm>
          <a:prstGeom prst="rect">
            <a:avLst/>
          </a:prstGeom>
        </p:spPr>
        <p:txBody>
          <a:bodyPr vert="horz" lIns="93159" tIns="46580" rIns="93159" bIns="46580" rtlCol="0" anchor="b"/>
          <a:lstStyle>
            <a:lvl1pPr algn="r">
              <a:defRPr sz="1200"/>
            </a:lvl1pPr>
          </a:lstStyle>
          <a:p>
            <a:pPr>
              <a:defRPr/>
            </a:pPr>
            <a:fld id="{9689D15F-4C94-4BB4-A061-5F06739A46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/>
          </p:cNvSpPr>
          <p:nvPr>
            <p:ph type="body" sz="quarter" idx="1"/>
          </p:nvPr>
        </p:nvSpPr>
        <p:spPr bwMode="auto">
          <a:xfrm>
            <a:off x="935462" y="4416426"/>
            <a:ext cx="5139478" cy="4183063"/>
          </a:xfrm>
          <a:prstGeom prst="rect">
            <a:avLst/>
          </a:prstGeom>
          <a:noFill/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3159" tIns="46580" rIns="93159" bIns="465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Helvetica Neue" charset="0"/>
              </a:rPr>
              <a:t>Click to edit Master text styles</a:t>
            </a:r>
          </a:p>
          <a:p>
            <a:pPr lvl="1"/>
            <a:r>
              <a:rPr lang="en-US" noProof="0">
                <a:sym typeface="Helvetica Neue" charset="0"/>
              </a:rPr>
              <a:t>Second level</a:t>
            </a:r>
          </a:p>
          <a:p>
            <a:pPr lvl="2"/>
            <a:r>
              <a:rPr lang="en-US" noProof="0">
                <a:sym typeface="Helvetica Neue" charset="0"/>
              </a:rPr>
              <a:t>Third level</a:t>
            </a:r>
          </a:p>
          <a:p>
            <a:pPr lvl="3"/>
            <a:r>
              <a:rPr lang="en-US" noProof="0">
                <a:sym typeface="Helvetica Neue" charset="0"/>
              </a:rPr>
              <a:t>Fourth level</a:t>
            </a:r>
          </a:p>
          <a:p>
            <a:pPr lvl="4"/>
            <a:r>
              <a:rPr lang="en-US" noProof="0">
                <a:sym typeface="Helvetica Neue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1pPr>
    <a:lvl2pPr indent="2286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2pPr>
    <a:lvl3pPr indent="4572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3pPr>
    <a:lvl4pPr indent="6858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4pPr>
    <a:lvl5pPr indent="914400" algn="l" defTabSz="457200" rtl="0" eaLnBrk="0" fontAlgn="base" hangingPunct="0">
      <a:lnSpc>
        <a:spcPct val="117000"/>
      </a:lnSpc>
      <a:spcBef>
        <a:spcPct val="0"/>
      </a:spcBef>
      <a:spcAft>
        <a:spcPct val="0"/>
      </a:spcAft>
      <a:defRPr sz="2200" kern="1200">
        <a:solidFill>
          <a:srgbClr val="000000"/>
        </a:solidFill>
        <a:latin typeface="Helvetica Neue" charset="0"/>
        <a:ea typeface="Helvetica Neue" charset="0"/>
        <a:cs typeface="Helvetica Neue" charset="0"/>
        <a:sym typeface="Helvetica Neue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C0A1846-15C1-4F35-AD6E-2FC96FAC81C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 fontAlgn="base"/>
            <a:r>
              <a:rPr lang="en-US" b="0" i="0" dirty="0">
                <a:solidFill>
                  <a:srgbClr val="232629"/>
                </a:solidFill>
                <a:effectLst/>
                <a:latin typeface="-apple-system"/>
              </a:rPr>
              <a:t>Mathematically speaking, i+1 should always be greater than </a:t>
            </a:r>
            <a:r>
              <a:rPr lang="en-US" b="0" i="0" dirty="0" err="1">
                <a:solidFill>
                  <a:srgbClr val="232629"/>
                </a:solidFill>
                <a:effectLst/>
                <a:latin typeface="-apple-system"/>
              </a:rPr>
              <a:t>i</a:t>
            </a:r>
            <a:r>
              <a:rPr lang="en-US" b="0" i="0" dirty="0">
                <a:solidFill>
                  <a:srgbClr val="232629"/>
                </a:solidFill>
                <a:effectLst/>
                <a:latin typeface="-apple-system"/>
              </a:rPr>
              <a:t> for any integer </a:t>
            </a:r>
            <a:r>
              <a:rPr lang="en-US" b="0" i="0" dirty="0" err="1">
                <a:solidFill>
                  <a:srgbClr val="232629"/>
                </a:solidFill>
                <a:effectLst/>
                <a:latin typeface="-apple-system"/>
              </a:rPr>
              <a:t>i</a:t>
            </a:r>
            <a:r>
              <a:rPr lang="en-US" b="0" i="0" dirty="0">
                <a:solidFill>
                  <a:srgbClr val="232629"/>
                </a:solidFill>
                <a:effectLst/>
                <a:latin typeface="-apple-system"/>
              </a:rPr>
              <a:t>. However, for a 32-bit int, there is one value of </a:t>
            </a:r>
            <a:r>
              <a:rPr lang="en-US" b="0" i="0" dirty="0" err="1">
                <a:solidFill>
                  <a:srgbClr val="232629"/>
                </a:solidFill>
                <a:effectLst/>
                <a:latin typeface="-apple-system"/>
              </a:rPr>
              <a:t>i</a:t>
            </a:r>
            <a:r>
              <a:rPr lang="en-US" b="0" i="0" dirty="0">
                <a:solidFill>
                  <a:srgbClr val="232629"/>
                </a:solidFill>
                <a:effectLst/>
                <a:latin typeface="-apple-system"/>
              </a:rPr>
              <a:t> that makes that statement false, which is 2147483647 (i.e. 0x7FFFFFFF, i.e. INT_MAX). Adding one to that number will cause an overflow and the new value, according to the 2's compliment representation, will </a:t>
            </a:r>
            <a:r>
              <a:rPr lang="en-US" b="1" i="0" dirty="0">
                <a:solidFill>
                  <a:srgbClr val="232629"/>
                </a:solidFill>
                <a:effectLst/>
                <a:latin typeface="inherit"/>
              </a:rPr>
              <a:t>wrap-around</a:t>
            </a:r>
            <a:r>
              <a:rPr lang="en-US" b="0" i="0" dirty="0">
                <a:solidFill>
                  <a:srgbClr val="232629"/>
                </a:solidFill>
                <a:effectLst/>
                <a:latin typeface="-apple-system"/>
              </a:rPr>
              <a:t> and become -2147483648. Hence, i+1&gt;</a:t>
            </a:r>
            <a:r>
              <a:rPr lang="en-US" b="0" i="0" dirty="0" err="1">
                <a:solidFill>
                  <a:srgbClr val="232629"/>
                </a:solidFill>
                <a:effectLst/>
                <a:latin typeface="-apple-system"/>
              </a:rPr>
              <a:t>i</a:t>
            </a:r>
            <a:r>
              <a:rPr lang="en-US" b="0" i="0" dirty="0">
                <a:solidFill>
                  <a:srgbClr val="232629"/>
                </a:solidFill>
                <a:effectLst/>
                <a:latin typeface="-apple-system"/>
              </a:rPr>
              <a:t> becomes -2147483648&gt;2147483647 which is false.</a:t>
            </a:r>
          </a:p>
          <a:p>
            <a:pPr algn="l" fontAlgn="base"/>
            <a:r>
              <a:rPr lang="en-US" b="0" i="0" dirty="0">
                <a:solidFill>
                  <a:srgbClr val="232629"/>
                </a:solidFill>
                <a:effectLst/>
                <a:latin typeface="-apple-system"/>
              </a:rPr>
              <a:t>When you compile </a:t>
            </a:r>
            <a:r>
              <a:rPr lang="en-US" b="1" i="0" dirty="0">
                <a:solidFill>
                  <a:srgbClr val="232629"/>
                </a:solidFill>
                <a:effectLst/>
                <a:latin typeface="inherit"/>
              </a:rPr>
              <a:t>without -</a:t>
            </a:r>
            <a:r>
              <a:rPr lang="en-US" b="1" i="0" dirty="0" err="1">
                <a:solidFill>
                  <a:srgbClr val="232629"/>
                </a:solidFill>
                <a:effectLst/>
                <a:latin typeface="inherit"/>
              </a:rPr>
              <a:t>fwrapv</a:t>
            </a:r>
            <a:r>
              <a:rPr lang="en-US" b="0" i="0" dirty="0">
                <a:solidFill>
                  <a:srgbClr val="232629"/>
                </a:solidFill>
                <a:effectLst/>
                <a:latin typeface="-apple-system"/>
              </a:rPr>
              <a:t>, the compiler will assume that the overflow is 'non-wrapping' and it will </a:t>
            </a:r>
            <a:r>
              <a:rPr lang="en-US" b="1" i="0" dirty="0">
                <a:solidFill>
                  <a:srgbClr val="232629"/>
                </a:solidFill>
                <a:effectLst/>
                <a:latin typeface="inherit"/>
              </a:rPr>
              <a:t>optimize that function to always return 1</a:t>
            </a:r>
            <a:r>
              <a:rPr lang="en-US" b="0" i="0" dirty="0">
                <a:solidFill>
                  <a:srgbClr val="232629"/>
                </a:solidFill>
                <a:effectLst/>
                <a:latin typeface="-apple-system"/>
              </a:rPr>
              <a:t> (ignoring the overflow case).</a:t>
            </a:r>
          </a:p>
          <a:p>
            <a:pPr algn="l" fontAlgn="base"/>
            <a:endParaRPr lang="en-US" b="0" i="0" dirty="0">
              <a:solidFill>
                <a:srgbClr val="232629"/>
              </a:solidFill>
              <a:effectLst/>
              <a:latin typeface="-apple-system"/>
            </a:endParaRPr>
          </a:p>
          <a:p>
            <a:pPr algn="l" fontAlgn="base"/>
            <a:r>
              <a:rPr lang="en-US" b="0" i="0" dirty="0">
                <a:solidFill>
                  <a:srgbClr val="232629"/>
                </a:solidFill>
                <a:effectLst/>
                <a:latin typeface="-apple-system"/>
              </a:rPr>
              <a:t>When you compile </a:t>
            </a:r>
            <a:r>
              <a:rPr lang="en-US" b="1" i="0" dirty="0">
                <a:solidFill>
                  <a:srgbClr val="232629"/>
                </a:solidFill>
                <a:effectLst/>
                <a:latin typeface="inherit"/>
              </a:rPr>
              <a:t>with -</a:t>
            </a:r>
            <a:r>
              <a:rPr lang="en-US" b="1" i="0" dirty="0" err="1">
                <a:solidFill>
                  <a:srgbClr val="232629"/>
                </a:solidFill>
                <a:effectLst/>
                <a:latin typeface="inherit"/>
              </a:rPr>
              <a:t>fwrapv</a:t>
            </a:r>
            <a:r>
              <a:rPr lang="en-US" b="0" i="0" dirty="0">
                <a:solidFill>
                  <a:srgbClr val="232629"/>
                </a:solidFill>
                <a:effectLst/>
                <a:latin typeface="-apple-system"/>
              </a:rPr>
              <a:t>, the function will </a:t>
            </a:r>
            <a:r>
              <a:rPr lang="en-US" b="1" i="0" dirty="0">
                <a:solidFill>
                  <a:srgbClr val="232629"/>
                </a:solidFill>
                <a:effectLst/>
                <a:latin typeface="inherit"/>
              </a:rPr>
              <a:t>not be optimized</a:t>
            </a:r>
            <a:r>
              <a:rPr lang="en-US" b="0" i="0" dirty="0">
                <a:solidFill>
                  <a:srgbClr val="232629"/>
                </a:solidFill>
                <a:effectLst/>
                <a:latin typeface="-apple-system"/>
              </a:rPr>
              <a:t>, and it will have the logic of adding 1 and comparing the two values, because now the overflow is 'wrapping' (i.e. the overflown number will wrap according to the 2's compliment representation).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313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 err="1">
                <a:solidFill>
                  <a:srgbClr val="273239"/>
                </a:solidFill>
                <a:effectLst/>
                <a:latin typeface="urw-din"/>
              </a:rPr>
              <a:t>size_t</a:t>
            </a:r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 a type which is used to represent the size of objects in bytes and is therefore used as the return type by the </a:t>
            </a:r>
            <a:r>
              <a:rPr lang="en-US" b="1" i="0" dirty="0" err="1">
                <a:solidFill>
                  <a:srgbClr val="273239"/>
                </a:solidFill>
                <a:effectLst/>
                <a:latin typeface="urw-din"/>
              </a:rPr>
              <a:t>sizeof</a:t>
            </a:r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 operator. It is guaranteed to be big enough to contain the size of the biggest object the host system can handle. Basically the maximum permissible size is dependent on the compiler; if the compiler is 32 bit then it is simply a typedef(i.e., alias) for </a:t>
            </a:r>
            <a:r>
              <a:rPr lang="en-US" b="1" i="0" dirty="0">
                <a:solidFill>
                  <a:srgbClr val="273239"/>
                </a:solidFill>
                <a:effectLst/>
                <a:latin typeface="urw-din"/>
              </a:rPr>
              <a:t>unsigned int</a:t>
            </a:r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 but if the compiler is 64 bit then it would be a typedef for </a:t>
            </a:r>
            <a:r>
              <a:rPr lang="en-US" b="1" i="0" dirty="0">
                <a:solidFill>
                  <a:srgbClr val="273239"/>
                </a:solidFill>
                <a:effectLst/>
                <a:latin typeface="urw-din"/>
              </a:rPr>
              <a:t>unsigned long long</a:t>
            </a:r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. The </a:t>
            </a:r>
            <a:r>
              <a:rPr lang="en-US" b="1" i="0" dirty="0" err="1">
                <a:solidFill>
                  <a:srgbClr val="273239"/>
                </a:solidFill>
                <a:effectLst/>
                <a:latin typeface="urw-din"/>
              </a:rPr>
              <a:t>size_t</a:t>
            </a:r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 data type is never negative.</a:t>
            </a:r>
          </a:p>
          <a:p>
            <a:br>
              <a:rPr lang="en-US" dirty="0"/>
            </a:br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Therefore many C library functions like </a:t>
            </a:r>
            <a:r>
              <a:rPr lang="en-US" b="0" i="1" dirty="0">
                <a:solidFill>
                  <a:srgbClr val="273239"/>
                </a:solidFill>
                <a:effectLst/>
                <a:latin typeface="urw-din"/>
              </a:rPr>
              <a:t>malloc, </a:t>
            </a:r>
            <a:r>
              <a:rPr lang="en-US" b="0" i="1" dirty="0" err="1">
                <a:solidFill>
                  <a:srgbClr val="273239"/>
                </a:solidFill>
                <a:effectLst/>
                <a:latin typeface="urw-din"/>
              </a:rPr>
              <a:t>memcpy</a:t>
            </a:r>
            <a:r>
              <a:rPr lang="en-US" b="0" i="1" dirty="0">
                <a:solidFill>
                  <a:srgbClr val="273239"/>
                </a:solidFill>
                <a:effectLst/>
                <a:latin typeface="urw-din"/>
              </a:rPr>
              <a:t> and </a:t>
            </a:r>
            <a:r>
              <a:rPr lang="en-US" b="0" i="1" dirty="0" err="1">
                <a:solidFill>
                  <a:srgbClr val="273239"/>
                </a:solidFill>
                <a:effectLst/>
                <a:latin typeface="urw-din"/>
              </a:rPr>
              <a:t>strlen</a:t>
            </a:r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 declare their arguments and return type as </a:t>
            </a:r>
            <a:r>
              <a:rPr lang="en-US" b="1" i="0" dirty="0" err="1">
                <a:solidFill>
                  <a:srgbClr val="273239"/>
                </a:solidFill>
                <a:effectLst/>
                <a:latin typeface="urw-din"/>
              </a:rPr>
              <a:t>size_t</a:t>
            </a:r>
            <a:r>
              <a:rPr lang="en-US" b="0" i="0" dirty="0">
                <a:solidFill>
                  <a:srgbClr val="273239"/>
                </a:solidFill>
                <a:effectLst/>
                <a:latin typeface="urw-din"/>
              </a:rPr>
              <a:t>. For instance, </a:t>
            </a:r>
          </a:p>
          <a:p>
            <a:endParaRPr lang="en-US" b="0" i="0" dirty="0">
              <a:solidFill>
                <a:srgbClr val="273239"/>
              </a:solidFill>
              <a:effectLst/>
              <a:latin typeface="urw-din"/>
            </a:endParaRPr>
          </a:p>
          <a:p>
            <a:pPr algn="l" rtl="0" fontAlgn="base"/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// Here argument of 'n' refers to maximum blocks that can be</a:t>
            </a:r>
          </a:p>
          <a:p>
            <a:pPr algn="l" rtl="0" fontAlgn="base"/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// allocated which is guaranteed to be non-negative.</a:t>
            </a:r>
          </a:p>
          <a:p>
            <a:pPr algn="l" rtl="0" fontAlgn="base"/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void *malloc(</a:t>
            </a:r>
            <a:r>
              <a:rPr lang="en-US" b="0" i="0" dirty="0" err="1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n);</a:t>
            </a:r>
          </a:p>
          <a:p>
            <a:pPr algn="l" rtl="0" fontAlgn="base"/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</a:t>
            </a:r>
          </a:p>
          <a:p>
            <a:pPr algn="l" rtl="0" fontAlgn="base"/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// While copying 'n' bytes from 's2' to 's1'</a:t>
            </a:r>
          </a:p>
          <a:p>
            <a:pPr algn="l" rtl="0" fontAlgn="base"/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// n must be non-negative integer.</a:t>
            </a:r>
          </a:p>
          <a:p>
            <a:pPr algn="l" rtl="0" fontAlgn="base"/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void *</a:t>
            </a:r>
            <a:r>
              <a:rPr lang="en-US" b="0" i="0" dirty="0" err="1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memcpy</a:t>
            </a:r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(void *s1, void const *s2, </a:t>
            </a:r>
            <a:r>
              <a:rPr lang="en-US" b="0" i="0" dirty="0" err="1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n);</a:t>
            </a:r>
          </a:p>
          <a:p>
            <a:pPr algn="l" rtl="0" fontAlgn="base"/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 </a:t>
            </a:r>
          </a:p>
          <a:p>
            <a:pPr algn="l" rtl="0" fontAlgn="base"/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// </a:t>
            </a:r>
            <a:r>
              <a:rPr lang="en-US" b="0" i="0" dirty="0" err="1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strlen</a:t>
            </a:r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() uses </a:t>
            </a:r>
            <a:r>
              <a:rPr lang="en-US" b="0" i="0" dirty="0" err="1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because the length of any string</a:t>
            </a:r>
          </a:p>
          <a:p>
            <a:pPr algn="l" rtl="0" fontAlgn="base"/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// will always be at least 0.</a:t>
            </a:r>
          </a:p>
          <a:p>
            <a:pPr algn="l" rtl="0" fontAlgn="base"/>
            <a:r>
              <a:rPr lang="en-US" b="0" i="0" dirty="0" err="1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size_t</a:t>
            </a:r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b="0" i="0" dirty="0" err="1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strlen</a:t>
            </a:r>
            <a:r>
              <a:rPr lang="en-US" b="0" i="0" dirty="0">
                <a:solidFill>
                  <a:srgbClr val="273239"/>
                </a:solidFill>
                <a:effectLst/>
                <a:latin typeface="Consolas" panose="020B0609020204030204" pitchFamily="49" charset="0"/>
              </a:rPr>
              <a:t>(char const *s);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6576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1BF73-A674-4D7B-B1DA-2178CF8CE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11099800" cy="14986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099800" cy="6896100"/>
          </a:xfrm>
        </p:spPr>
        <p:txBody>
          <a:bodyPr anchor="t"/>
          <a:lstStyle>
            <a:lvl1pPr marL="457200" indent="-457200">
              <a:spcBef>
                <a:spcPts val="800"/>
              </a:spcBef>
              <a:buClr>
                <a:schemeClr val="tx1"/>
              </a:buClr>
              <a:buSzPct val="100000"/>
              <a:buFont typeface="Wingdings" pitchFamily="2" charset="2"/>
              <a:buChar char="l"/>
              <a:defRPr/>
            </a:lvl1pPr>
            <a:lvl2pPr marL="800100" indent="-342900">
              <a:spcBef>
                <a:spcPts val="700"/>
              </a:spcBef>
              <a:buClr>
                <a:schemeClr val="tx1"/>
              </a:buClr>
              <a:buSzPct val="125000"/>
              <a:buFont typeface="Courier New" pitchFamily="49" charset="0"/>
              <a:buChar char="o"/>
              <a:defRPr sz="2800"/>
            </a:lvl2pPr>
            <a:lvl3pPr marL="1092200" indent="-292100" defTabSz="622300">
              <a:spcBef>
                <a:spcPts val="600"/>
              </a:spcBef>
              <a:buClr>
                <a:schemeClr val="tx1"/>
              </a:buClr>
              <a:buSzPct val="100000"/>
              <a:buFont typeface="Wingdings" pitchFamily="2" charset="2"/>
              <a:buChar char="Ø"/>
              <a:defRPr sz="2400"/>
            </a:lvl3pPr>
            <a:lvl4pPr marL="1435100" indent="-342900">
              <a:spcBef>
                <a:spcPts val="480"/>
              </a:spcBef>
              <a:buClr>
                <a:schemeClr val="tx1"/>
              </a:buClr>
              <a:buSzPct val="90000"/>
              <a:buFont typeface="Wingdings" pitchFamily="2" charset="2"/>
              <a:buChar char="q"/>
              <a:defRPr sz="2000"/>
            </a:lvl4pPr>
            <a:lvl5pPr marL="1663700" indent="-228600">
              <a:spcBef>
                <a:spcPts val="480"/>
              </a:spcBef>
              <a:buClr>
                <a:schemeClr val="tx1"/>
              </a:buClr>
              <a:buSzPct val="100000"/>
              <a:buFont typeface="Wingdings" pitchFamily="2" charset="2"/>
              <a:buChar char="§"/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4083050"/>
            <a:ext cx="11053762" cy="1936750"/>
          </a:xfrm>
        </p:spPr>
        <p:txBody>
          <a:bodyPr anchor="t"/>
          <a:lstStyle>
            <a:lvl1pPr algn="ctr">
              <a:defRPr sz="44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594360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01600" y="9353550"/>
            <a:ext cx="341313" cy="323850"/>
          </a:xfrm>
        </p:spPr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25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0800"/>
            <a:ext cx="5473700" cy="6286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3"/>
          <p:cNvSpPr txBox="1">
            <a:spLocks/>
          </p:cNvSpPr>
          <p:nvPr userDrawn="1"/>
        </p:nvSpPr>
        <p:spPr bwMode="auto">
          <a:xfrm>
            <a:off x="101600" y="935355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5C490D4-7A1B-45D2-B551-E1B1E148D9B2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rPr>
              <a:pPr marL="0" marR="0" lvl="0" indent="0" algn="ct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 Light" charset="0"/>
              <a:ea typeface="Helvetica Neue Light" charset="0"/>
              <a:cs typeface="Helvetica Neue Light" charset="0"/>
              <a:sym typeface="Helvetica Neue Light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/>
          </p:cNvSpPr>
          <p:nvPr>
            <p:ph type="title"/>
          </p:nvPr>
        </p:nvSpPr>
        <p:spPr bwMode="auto">
          <a:xfrm>
            <a:off x="952500" y="254000"/>
            <a:ext cx="11099800" cy="21590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7" name="Rectangle 2"/>
          <p:cNvSpPr>
            <a:spLocks noGrp="1"/>
          </p:cNvSpPr>
          <p:nvPr>
            <p:ph type="body" idx="1"/>
          </p:nvPr>
        </p:nvSpPr>
        <p:spPr bwMode="auto">
          <a:xfrm>
            <a:off x="952500" y="2590800"/>
            <a:ext cx="11099800" cy="6286500"/>
          </a:xfrm>
          <a:prstGeom prst="rect">
            <a:avLst/>
          </a:prstGeom>
          <a:noFill/>
          <a:ln w="12700">
            <a:noFill/>
            <a:miter lim="400000"/>
            <a:headEnd/>
            <a:tailEnd/>
          </a:ln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Helvetica Neue" charset="0"/>
              </a:rPr>
              <a:t>Click to edit Master text styles</a:t>
            </a:r>
          </a:p>
          <a:p>
            <a:pPr lvl="1"/>
            <a:r>
              <a:rPr lang="en-US">
                <a:sym typeface="Helvetica Neue" charset="0"/>
              </a:rPr>
              <a:t>Second level</a:t>
            </a:r>
          </a:p>
          <a:p>
            <a:pPr lvl="2"/>
            <a:r>
              <a:rPr lang="en-US">
                <a:sym typeface="Helvetica Neue" charset="0"/>
              </a:rPr>
              <a:t>Third level</a:t>
            </a:r>
          </a:p>
          <a:p>
            <a:pPr lvl="3"/>
            <a:r>
              <a:rPr lang="en-US">
                <a:sym typeface="Helvetica Neue" charset="0"/>
              </a:rPr>
              <a:t>Fourth level</a:t>
            </a:r>
          </a:p>
          <a:p>
            <a:pPr lvl="4"/>
            <a:r>
              <a:rPr lang="en-US">
                <a:sym typeface="Helvetica Neue" charset="0"/>
              </a:rPr>
              <a:t>Fifth level</a:t>
            </a:r>
          </a:p>
        </p:txBody>
      </p:sp>
      <p:sp>
        <p:nvSpPr>
          <p:cNvPr id="2" name="Rectangle 3"/>
          <p:cNvSpPr>
            <a:spLocks noGrp="1"/>
          </p:cNvSpPr>
          <p:nvPr>
            <p:ph type="sldNum" sz="quarter" idx="2"/>
          </p:nvPr>
        </p:nvSpPr>
        <p:spPr bwMode="auto">
          <a:xfrm>
            <a:off x="6327775" y="9296400"/>
            <a:ext cx="341313" cy="323850"/>
          </a:xfrm>
          <a:prstGeom prst="rect">
            <a:avLst/>
          </a:prstGeom>
          <a:noFill/>
          <a:ln w="12700" cap="flat" cmpd="sng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latin typeface="Helvetica Neue Light" charset="0"/>
                <a:ea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>
              <a:defRPr/>
            </a:pPr>
            <a:fld id="{25C490D4-7A1B-45D2-B551-E1B1E148D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84" r:id="rId2"/>
    <p:sldLayoutId id="2147483685" r:id="rId3"/>
    <p:sldLayoutId id="2147483676" r:id="rId4"/>
    <p:sldLayoutId id="2147483677" r:id="rId5"/>
    <p:sldLayoutId id="2147483678" r:id="rId6"/>
    <p:sldLayoutId id="2147483679" r:id="rId7"/>
  </p:sldLayoutIdLst>
  <p:hf hdr="0" ftr="0" dt="0"/>
  <p:txStyles>
    <p:titleStyle>
      <a:lvl1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584200" rtl="0" eaLnBrk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4572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9144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13716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1828800" algn="ctr" defTabSz="584200" rtl="0" fontAlgn="base" hangingPunct="0">
        <a:spcBef>
          <a:spcPct val="0"/>
        </a:spcBef>
        <a:spcAft>
          <a:spcPct val="0"/>
        </a:spcAft>
        <a:defRPr sz="80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444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889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1333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17780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2222500" indent="-444500" algn="l" defTabSz="584200" rtl="0" eaLnBrk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26797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6pPr>
      <a:lvl7pPr marL="31369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7pPr>
      <a:lvl8pPr marL="35941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8pPr>
      <a:lvl9pPr marL="4051300" indent="-444500" algn="l" defTabSz="584200" rtl="0" fontAlgn="base" hangingPunct="0">
        <a:spcBef>
          <a:spcPts val="4200"/>
        </a:spcBef>
        <a:spcAft>
          <a:spcPct val="0"/>
        </a:spcAft>
        <a:buSzPct val="145000"/>
        <a:buChar char="•"/>
        <a:defRPr sz="3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15-122: Principles of </a:t>
            </a:r>
            <a:b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</a:br>
            <a:r>
              <a:rPr lang="en-US" sz="6000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Imperative Computation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527039"/>
            <a:ext cx="13004800" cy="357933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Lecture 20: Types in C</a:t>
            </a:r>
          </a:p>
          <a:p>
            <a:endParaRPr lang="en-US" b="1" dirty="0">
              <a:solidFill>
                <a:srgbClr val="77E0F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413" b="1" dirty="0">
                <a:solidFill>
                  <a:srgbClr val="ED7273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March 25, 2024</a:t>
            </a:r>
            <a:r>
              <a:rPr lang="en-US" sz="3413" b="1" dirty="0">
                <a:solidFill>
                  <a:srgbClr val="ED7273"/>
                </a:solidFill>
                <a:latin typeface="Helvetica" pitchFamily="2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446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Sizes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C, the size of an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has evolved over time</a:t>
            </a:r>
          </a:p>
          <a:p>
            <a:pPr lvl="1"/>
            <a:r>
              <a:rPr lang="en-US" dirty="0"/>
              <a:t>And pointers too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endParaRPr lang="en-US" dirty="0"/>
          </a:p>
          <a:p>
            <a:endParaRPr lang="en-US" dirty="0"/>
          </a:p>
          <a:p>
            <a:pPr marL="5040313"/>
            <a:r>
              <a:rPr lang="en-US" dirty="0"/>
              <a:t>64-bit addresses</a:t>
            </a:r>
          </a:p>
          <a:p>
            <a:pPr marL="5383213" lvl="1"/>
            <a:r>
              <a:rPr lang="en-US" dirty="0"/>
              <a:t>Nobody has 2</a:t>
            </a:r>
            <a:r>
              <a:rPr lang="en-US" baseline="30000" dirty="0"/>
              <a:t>64</a:t>
            </a:r>
            <a:r>
              <a:rPr lang="en-US" dirty="0"/>
              <a:t> bytes memory</a:t>
            </a:r>
          </a:p>
          <a:p>
            <a:pPr marL="5040313"/>
            <a:r>
              <a:rPr lang="en-US" dirty="0"/>
              <a:t>Billions are still Ok for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 err="1"/>
              <a:t>s</a:t>
            </a:r>
            <a:endParaRPr lang="en-US" dirty="0"/>
          </a:p>
          <a:p>
            <a:pPr marL="5383213" lvl="1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73200" y="3429000"/>
          <a:ext cx="104394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Pointer size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err="1">
                          <a:solidFill>
                            <a:srgbClr val="00B050"/>
                          </a:solidFill>
                        </a:rPr>
                        <a:t>int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</a:rPr>
                        <a:t> size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‘70s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‘80s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‘90s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Today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3683000" y="4876800"/>
            <a:ext cx="8305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pic>
        <p:nvPicPr>
          <p:cNvPr id="90114" name="Picture 2" descr="Image result for lenovo carbon x1 7th gen"/>
          <p:cNvPicPr>
            <a:picLocks noChangeAspect="1" noChangeArrowheads="1"/>
          </p:cNvPicPr>
          <p:nvPr/>
        </p:nvPicPr>
        <p:blipFill>
          <a:blip r:embed="rId2" cstate="print"/>
          <a:srcRect l="18605" r="17608"/>
          <a:stretch>
            <a:fillRect/>
          </a:stretch>
        </p:blipFill>
        <p:spPr bwMode="auto">
          <a:xfrm>
            <a:off x="1473200" y="5562600"/>
            <a:ext cx="2406315" cy="1905000"/>
          </a:xfrm>
          <a:prstGeom prst="rect">
            <a:avLst/>
          </a:prstGeom>
          <a:noFill/>
        </p:spPr>
      </p:pic>
      <p:pic>
        <p:nvPicPr>
          <p:cNvPr id="90116" name="Picture 4" descr="Related image"/>
          <p:cNvPicPr>
            <a:picLocks noChangeAspect="1" noChangeArrowheads="1"/>
          </p:cNvPicPr>
          <p:nvPr/>
        </p:nvPicPr>
        <p:blipFill>
          <a:blip r:embed="rId3" cstate="print"/>
          <a:srcRect l="19188" r="48339"/>
          <a:stretch>
            <a:fillRect/>
          </a:stretch>
        </p:blipFill>
        <p:spPr bwMode="auto">
          <a:xfrm>
            <a:off x="2387600" y="7620000"/>
            <a:ext cx="945851" cy="1940070"/>
          </a:xfrm>
          <a:prstGeom prst="rect">
            <a:avLst/>
          </a:prstGeom>
          <a:noFill/>
        </p:spPr>
      </p:pic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Implementation-defined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17300" cy="6896100"/>
          </a:xfrm>
        </p:spPr>
        <p:txBody>
          <a:bodyPr/>
          <a:lstStyle/>
          <a:p>
            <a:r>
              <a:rPr lang="en-US" dirty="0"/>
              <a:t>The C standard says that it is for the compiler to define the size of an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endParaRPr lang="en-US" dirty="0">
              <a:solidFill>
                <a:srgbClr val="00B050"/>
              </a:solidFill>
            </a:endParaRPr>
          </a:p>
          <a:p>
            <a:pPr lvl="2"/>
            <a:r>
              <a:rPr lang="en-US" dirty="0"/>
              <a:t>With some constraints</a:t>
            </a:r>
          </a:p>
          <a:p>
            <a:pPr lvl="4"/>
            <a:endParaRPr lang="en-US" dirty="0"/>
          </a:p>
          <a:p>
            <a:r>
              <a:rPr lang="en-US" dirty="0"/>
              <a:t>It is </a:t>
            </a:r>
            <a:r>
              <a:rPr lang="en-US" b="1" dirty="0"/>
              <a:t>implementation-defined; </a:t>
            </a:r>
            <a:r>
              <a:rPr lang="en-US" dirty="0"/>
              <a:t>the compiler decides, but:</a:t>
            </a:r>
          </a:p>
          <a:p>
            <a:pPr lvl="1"/>
            <a:r>
              <a:rPr lang="en-US" dirty="0"/>
              <a:t>It remains fixed</a:t>
            </a:r>
          </a:p>
          <a:p>
            <a:pPr lvl="1"/>
            <a:r>
              <a:rPr lang="en-US" dirty="0"/>
              <a:t>The programmer can find out how big an 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 is</a:t>
            </a:r>
          </a:p>
          <a:p>
            <a:pPr lvl="2"/>
            <a:r>
              <a:rPr lang="en-US" dirty="0"/>
              <a:t>The file </a:t>
            </a:r>
            <a:r>
              <a:rPr lang="en-US" dirty="0">
                <a:solidFill>
                  <a:srgbClr val="FF66FF"/>
                </a:solidFill>
              </a:rPr>
              <a:t>&lt;</a:t>
            </a:r>
            <a:r>
              <a:rPr lang="en-US" dirty="0" err="1">
                <a:solidFill>
                  <a:srgbClr val="FF66FF"/>
                </a:solidFill>
              </a:rPr>
              <a:t>limits.h</a:t>
            </a:r>
            <a:r>
              <a:rPr lang="en-US" dirty="0">
                <a:solidFill>
                  <a:srgbClr val="FF66FF"/>
                </a:solidFill>
              </a:rPr>
              <a:t>&gt;</a:t>
            </a:r>
            <a:r>
              <a:rPr lang="en-US" dirty="0"/>
              <a:t> defines the values of </a:t>
            </a:r>
            <a:r>
              <a:rPr lang="en-US" dirty="0">
                <a:solidFill>
                  <a:srgbClr val="FF66FF"/>
                </a:solidFill>
              </a:rPr>
              <a:t>INT_MIN</a:t>
            </a:r>
            <a:r>
              <a:rPr lang="en-US" dirty="0"/>
              <a:t> and </a:t>
            </a:r>
            <a:r>
              <a:rPr lang="en-US" dirty="0">
                <a:solidFill>
                  <a:srgbClr val="FF66FF"/>
                </a:solidFill>
              </a:rPr>
              <a:t>INT_MAX</a:t>
            </a:r>
          </a:p>
          <a:p>
            <a:pPr lvl="3"/>
            <a:r>
              <a:rPr lang="en-US" dirty="0"/>
              <a:t>And therefore the size of an 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endParaRPr lang="en-US" dirty="0"/>
          </a:p>
          <a:p>
            <a:pPr lvl="3"/>
            <a:endParaRPr lang="en-US" b="1" dirty="0"/>
          </a:p>
          <a:p>
            <a:r>
              <a:rPr lang="en-US" b="1" dirty="0"/>
              <a:t>Undefined behavior ≠ implementation-defined behavior</a:t>
            </a:r>
          </a:p>
          <a:p>
            <a:pPr lvl="1"/>
            <a:r>
              <a:rPr lang="en-US" dirty="0"/>
              <a:t>Undefined behavior does not have to be consistent</a:t>
            </a:r>
          </a:p>
          <a:p>
            <a:pPr lvl="1"/>
            <a:r>
              <a:rPr lang="en-US" dirty="0"/>
              <a:t>The programmer has no way to find out from inside the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Implementation-defined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6896100"/>
          </a:xfrm>
        </p:spPr>
        <p:txBody>
          <a:bodyPr/>
          <a:lstStyle/>
          <a:p>
            <a:r>
              <a:rPr lang="en-US" dirty="0"/>
              <a:t>Most programmers don’t need to know how big an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is</a:t>
            </a:r>
          </a:p>
          <a:p>
            <a:pPr lvl="1"/>
            <a:r>
              <a:rPr lang="en-US" dirty="0"/>
              <a:t>Just write code normally, possibly using </a:t>
            </a:r>
            <a:r>
              <a:rPr lang="en-US" dirty="0">
                <a:solidFill>
                  <a:srgbClr val="FF66FF"/>
                </a:solidFill>
              </a:rPr>
              <a:t>INT_MIN</a:t>
            </a:r>
            <a:r>
              <a:rPr lang="en-US" dirty="0"/>
              <a:t> and </a:t>
            </a:r>
            <a:r>
              <a:rPr lang="en-US" dirty="0">
                <a:solidFill>
                  <a:srgbClr val="FF66FF"/>
                </a:solidFill>
              </a:rPr>
              <a:t>INT_MAX</a:t>
            </a:r>
            <a:endParaRPr lang="en-US" dirty="0"/>
          </a:p>
          <a:p>
            <a:pPr lvl="1"/>
            <a:r>
              <a:rPr lang="en-US" dirty="0"/>
              <a:t>The compiler will use whatever internal size it has chosen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Same thing for pointers</a:t>
            </a:r>
          </a:p>
          <a:p>
            <a:endParaRPr lang="en-US" dirty="0"/>
          </a:p>
          <a:p>
            <a:r>
              <a:rPr lang="en-US" dirty="0"/>
              <a:t>Code written in the 1970s still works on today’s computers</a:t>
            </a:r>
          </a:p>
          <a:p>
            <a:pPr lvl="1"/>
            <a:r>
              <a:rPr lang="en-US" dirty="0"/>
              <a:t>As long as the code doesn’t depend on the size of an </a:t>
            </a:r>
            <a:r>
              <a:rPr lang="en-US" dirty="0">
                <a:solidFill>
                  <a:srgbClr val="00B050"/>
                </a:solidFill>
              </a:rPr>
              <a:t>int</a:t>
            </a:r>
          </a:p>
          <a:p>
            <a:pPr lvl="1"/>
            <a:r>
              <a:rPr lang="en-US" dirty="0"/>
              <a:t>And the programmer used </a:t>
            </a:r>
            <a:r>
              <a:rPr lang="en-US" dirty="0" err="1">
                <a:solidFill>
                  <a:srgbClr val="7030A0"/>
                </a:solidFill>
              </a:rPr>
              <a:t>sizeof</a:t>
            </a:r>
            <a:r>
              <a:rPr lang="en-US" dirty="0"/>
              <a:t> inside </a:t>
            </a:r>
            <a:r>
              <a:rPr lang="en-US" dirty="0">
                <a:solidFill>
                  <a:srgbClr val="7030A0"/>
                </a:solidFill>
              </a:rPr>
              <a:t>malloc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Rectangular Callout 3"/>
          <p:cNvSpPr/>
          <p:nvPr/>
        </p:nvSpPr>
        <p:spPr bwMode="auto">
          <a:xfrm>
            <a:off x="4216400" y="4038600"/>
            <a:ext cx="3804888" cy="1015663"/>
          </a:xfrm>
          <a:prstGeom prst="wedgeRectCallout">
            <a:avLst>
              <a:gd name="adj1" fmla="val -20544"/>
              <a:gd name="adj2" fmla="val -8950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not true of code that uses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bits of an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to encode data: 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bit patterns (e.g., pixels)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 err="1"/>
              <a:t>’s</a:t>
            </a:r>
            <a:r>
              <a:rPr lang="en-US" dirty="0"/>
              <a:t> Undefined Behaviors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Safety violations in C0 are undefined behavior in C</a:t>
            </a:r>
          </a:p>
          <a:p>
            <a:pPr lvl="1"/>
            <a:r>
              <a:rPr lang="en-US" dirty="0"/>
              <a:t>Division/modulus by 0, or </a:t>
            </a:r>
            <a:r>
              <a:rPr lang="en-US" dirty="0">
                <a:solidFill>
                  <a:srgbClr val="FF66FF"/>
                </a:solidFill>
              </a:rPr>
              <a:t>INT_MIN</a:t>
            </a:r>
            <a:r>
              <a:rPr lang="en-US" dirty="0"/>
              <a:t> divided/</a:t>
            </a:r>
            <a:r>
              <a:rPr lang="en-US" dirty="0" err="1"/>
              <a:t>mod’ed</a:t>
            </a:r>
            <a:r>
              <a:rPr lang="en-US" dirty="0"/>
              <a:t> by -1</a:t>
            </a:r>
          </a:p>
          <a:p>
            <a:pPr lvl="1"/>
            <a:r>
              <a:rPr lang="en-US" dirty="0"/>
              <a:t>Shifting by more than the size of an </a:t>
            </a:r>
            <a:r>
              <a:rPr lang="en-US" dirty="0">
                <a:solidFill>
                  <a:srgbClr val="00B050"/>
                </a:solidFill>
              </a:rPr>
              <a:t>int</a:t>
            </a:r>
          </a:p>
          <a:p>
            <a:pPr lvl="4"/>
            <a:endParaRPr lang="en-US" dirty="0"/>
          </a:p>
          <a:p>
            <a:r>
              <a:rPr lang="en-US" b="1" dirty="0"/>
              <a:t>Overflow!</a:t>
            </a:r>
          </a:p>
          <a:p>
            <a:pPr lvl="1"/>
            <a:r>
              <a:rPr lang="en-US" dirty="0"/>
              <a:t>C programs do not necessarily use two’s complement</a:t>
            </a:r>
          </a:p>
          <a:p>
            <a:pPr lvl="2"/>
            <a:r>
              <a:rPr lang="en-US" dirty="0"/>
              <a:t>This makes it essentially</a:t>
            </a:r>
            <a:br>
              <a:rPr lang="en-US" dirty="0"/>
            </a:br>
            <a:r>
              <a:rPr lang="en-US" dirty="0"/>
              <a:t>impossible to reason</a:t>
            </a:r>
            <a:br>
              <a:rPr lang="en-US" dirty="0"/>
            </a:br>
            <a:r>
              <a:rPr lang="en-US" dirty="0"/>
              <a:t>about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 err="1"/>
              <a:t>s</a:t>
            </a:r>
            <a:r>
              <a:rPr lang="en-US" dirty="0"/>
              <a:t> in a C program</a:t>
            </a:r>
          </a:p>
          <a:p>
            <a:pPr lvl="2"/>
            <a:r>
              <a:rPr lang="en-US" i="1" dirty="0"/>
              <a:t>n + n - n </a:t>
            </a:r>
            <a:r>
              <a:rPr lang="en-US" dirty="0"/>
              <a:t>and </a:t>
            </a:r>
            <a:r>
              <a:rPr lang="en-US" i="1" dirty="0"/>
              <a:t>n </a:t>
            </a:r>
            <a:r>
              <a:rPr lang="en-US" dirty="0"/>
              <a:t>may produce different results</a:t>
            </a:r>
          </a:p>
          <a:p>
            <a:pPr lvl="1"/>
            <a:r>
              <a:rPr lang="en-US" dirty="0" err="1"/>
              <a:t>gcc</a:t>
            </a:r>
            <a:r>
              <a:rPr lang="en-US" dirty="0"/>
              <a:t> provides the flag </a:t>
            </a:r>
            <a:r>
              <a:rPr lang="en-US" b="1" dirty="0"/>
              <a:t>-</a:t>
            </a:r>
            <a:r>
              <a:rPr lang="en-US" b="1" dirty="0" err="1"/>
              <a:t>fwrapv</a:t>
            </a:r>
            <a:r>
              <a:rPr lang="en-US" dirty="0"/>
              <a:t> to force the use of two’s complement for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 err="1"/>
              <a:t>s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And a few more</a:t>
            </a:r>
          </a:p>
          <a:p>
            <a:pPr lvl="1"/>
            <a:r>
              <a:rPr lang="en-US" dirty="0"/>
              <a:t>E.g., Left-shifting a negative value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Rectangular Callout 4"/>
          <p:cNvSpPr/>
          <p:nvPr/>
        </p:nvSpPr>
        <p:spPr bwMode="auto">
          <a:xfrm>
            <a:off x="9626600" y="5410200"/>
            <a:ext cx="3122009" cy="707886"/>
          </a:xfrm>
          <a:prstGeom prst="wedgeRectCallout">
            <a:avLst>
              <a:gd name="adj1" fmla="val -51760"/>
              <a:gd name="adj2" fmla="val -10139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 1972, a lot of computers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didn’t use 2’s complement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1FF"/>
                </a:solidFill>
              </a:rPr>
              <a:t>Other Integer Types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Signed Integer Types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C0 has a single type of integers: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endParaRPr lang="en-US" dirty="0">
              <a:solidFill>
                <a:srgbClr val="00B050"/>
              </a:solidFill>
            </a:endParaRPr>
          </a:p>
          <a:p>
            <a:pPr lvl="2"/>
            <a:endParaRPr lang="en-US" dirty="0"/>
          </a:p>
          <a:p>
            <a:r>
              <a:rPr lang="en-US" dirty="0"/>
              <a:t>C has many more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long</a:t>
            </a:r>
            <a:r>
              <a:rPr lang="en-US" dirty="0"/>
              <a:t>: Integers that are larger than </a:t>
            </a:r>
            <a:r>
              <a:rPr lang="en-US" dirty="0">
                <a:solidFill>
                  <a:srgbClr val="00B050"/>
                </a:solidFill>
              </a:rPr>
              <a:t>int</a:t>
            </a:r>
          </a:p>
          <a:p>
            <a:pPr lvl="2"/>
            <a:r>
              <a:rPr lang="en-US" dirty="0"/>
              <a:t>64 bits nowadays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short</a:t>
            </a:r>
            <a:r>
              <a:rPr lang="en-US" dirty="0"/>
              <a:t>: Integers that are smaller than </a:t>
            </a:r>
            <a:r>
              <a:rPr lang="en-US" dirty="0">
                <a:solidFill>
                  <a:srgbClr val="00B050"/>
                </a:solidFill>
              </a:rPr>
              <a:t>int</a:t>
            </a:r>
          </a:p>
          <a:p>
            <a:pPr lvl="2"/>
            <a:r>
              <a:rPr lang="en-US" dirty="0"/>
              <a:t>16 bits nowadays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char</a:t>
            </a:r>
            <a:r>
              <a:rPr lang="en-US" dirty="0"/>
              <a:t>: Integers that are smaller than </a:t>
            </a:r>
            <a:r>
              <a:rPr lang="en-US" dirty="0">
                <a:solidFill>
                  <a:srgbClr val="00B050"/>
                </a:solidFill>
              </a:rPr>
              <a:t>short</a:t>
            </a:r>
          </a:p>
          <a:p>
            <a:pPr lvl="2"/>
            <a:r>
              <a:rPr lang="en-US" dirty="0"/>
              <a:t>8 bits nowadays</a:t>
            </a:r>
          </a:p>
          <a:p>
            <a:pPr lvl="2"/>
            <a:r>
              <a:rPr lang="en-US" dirty="0"/>
              <a:t>But always 1 byte</a:t>
            </a:r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lvl="3"/>
            <a:endParaRPr lang="en-US" dirty="0"/>
          </a:p>
          <a:p>
            <a:pPr marL="6173788" lvl="1"/>
            <a:r>
              <a:rPr lang="en-US" dirty="0"/>
              <a:t>… And there are more</a:t>
            </a:r>
          </a:p>
        </p:txBody>
      </p:sp>
      <p:sp>
        <p:nvSpPr>
          <p:cNvPr id="6" name="Rectangular Callout 5"/>
          <p:cNvSpPr/>
          <p:nvPr/>
        </p:nvSpPr>
        <p:spPr bwMode="auto">
          <a:xfrm>
            <a:off x="7569200" y="6324600"/>
            <a:ext cx="3564437" cy="1323439"/>
          </a:xfrm>
          <a:prstGeom prst="wedgeRectCallout">
            <a:avLst>
              <a:gd name="adj1" fmla="val -121727"/>
              <a:gd name="adj2" fmla="val -737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char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a number!</a:t>
            </a:r>
          </a:p>
          <a:p>
            <a:pPr marL="225425" indent="-163513" algn="l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rgbClr val="92D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'a' 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 convenience syntax</a:t>
            </a:r>
          </a:p>
          <a:p>
            <a:pPr marL="225425" indent="-163513" algn="l">
              <a:buFont typeface="Arial" pitchFamily="34" charset="0"/>
              <a:buChar char="•"/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placeholder %c in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printf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displays it as a character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1473200" y="8077200"/>
            <a:ext cx="4021294" cy="400110"/>
          </a:xfrm>
          <a:prstGeom prst="wedgeRectCallout">
            <a:avLst>
              <a:gd name="adj1" fmla="val 7843"/>
              <a:gd name="adj2" fmla="val -35560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C99 defines a byte as </a:t>
            </a: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at least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8 bit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Unsigned Integer Types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Lots of code doesn’t use negative numbers </a:t>
            </a:r>
            <a:endParaRPr lang="en-US" dirty="0">
              <a:solidFill>
                <a:srgbClr val="00B050"/>
              </a:solidFill>
            </a:endParaRPr>
          </a:p>
          <a:p>
            <a:pPr lvl="4"/>
            <a:endParaRPr lang="en-US" dirty="0"/>
          </a:p>
          <a:p>
            <a:r>
              <a:rPr lang="en-US" dirty="0"/>
              <a:t>C provides </a:t>
            </a:r>
            <a:r>
              <a:rPr lang="en-US" b="1" dirty="0"/>
              <a:t>unsigned</a:t>
            </a:r>
            <a:r>
              <a:rPr lang="en-US" dirty="0"/>
              <a:t> variants of each integer type</a:t>
            </a:r>
          </a:p>
          <a:p>
            <a:pPr lvl="2"/>
            <a:r>
              <a:rPr lang="en-US" dirty="0"/>
              <a:t>Same number of bits but sign bit can be used to represent more numbers</a:t>
            </a:r>
          </a:p>
          <a:p>
            <a:pPr lvl="3"/>
            <a:r>
              <a:rPr lang="en-US" dirty="0"/>
              <a:t>Twice as many numbers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unsigned long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unsigned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endParaRPr lang="en-US" dirty="0">
              <a:solidFill>
                <a:srgbClr val="00B050"/>
              </a:solidFill>
            </a:endParaRPr>
          </a:p>
          <a:p>
            <a:pPr lvl="1"/>
            <a:r>
              <a:rPr lang="en-US" dirty="0">
                <a:solidFill>
                  <a:srgbClr val="00B050"/>
                </a:solidFill>
              </a:rPr>
              <a:t>unsigned short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unsigned char</a:t>
            </a:r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Overflow on unsigned numbers </a:t>
            </a:r>
            <a:r>
              <a:rPr lang="en-US" b="1" dirty="0"/>
              <a:t>is</a:t>
            </a:r>
            <a:r>
              <a:rPr lang="en-US" dirty="0"/>
              <a:t> defined to wrap around</a:t>
            </a:r>
          </a:p>
          <a:p>
            <a:pPr lvl="1"/>
            <a:r>
              <a:rPr lang="en-US" dirty="0"/>
              <a:t>Unsigned numbers do follow the laws of modular arithmetic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8" name="Rectangular Callout 7"/>
          <p:cNvSpPr/>
          <p:nvPr/>
        </p:nvSpPr>
        <p:spPr bwMode="auto">
          <a:xfrm>
            <a:off x="9474200" y="4114800"/>
            <a:ext cx="2713243" cy="707886"/>
          </a:xfrm>
          <a:prstGeom prst="wedgeRectCallout">
            <a:avLst>
              <a:gd name="adj1" fmla="val -97799"/>
              <a:gd name="adj2" fmla="val -7314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most significant bit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 not special for them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Unsigned Integer Types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B050"/>
                </a:solidFill>
              </a:rPr>
              <a:t>size_t</a:t>
            </a:r>
            <a:r>
              <a:rPr lang="en-US" dirty="0"/>
              <a:t> is used to hold pointer and offsets</a:t>
            </a:r>
          </a:p>
          <a:p>
            <a:pPr lvl="1"/>
            <a:r>
              <a:rPr lang="en-US" dirty="0"/>
              <a:t>The argument of </a:t>
            </a:r>
            <a:r>
              <a:rPr lang="en-US" dirty="0">
                <a:solidFill>
                  <a:srgbClr val="7030A0"/>
                </a:solidFill>
              </a:rPr>
              <a:t>malloc</a:t>
            </a:r>
            <a:r>
              <a:rPr lang="en-US" dirty="0"/>
              <a:t> and </a:t>
            </a:r>
            <a:r>
              <a:rPr lang="en-US" dirty="0" err="1">
                <a:solidFill>
                  <a:srgbClr val="7030A0"/>
                </a:solidFill>
              </a:rPr>
              <a:t>calloc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Array indices</a:t>
            </a:r>
          </a:p>
          <a:p>
            <a:pPr lvl="1"/>
            <a:r>
              <a:rPr lang="en-US" dirty="0"/>
              <a:t>Return type of </a:t>
            </a:r>
            <a:r>
              <a:rPr lang="en-US" dirty="0" err="1">
                <a:solidFill>
                  <a:srgbClr val="7030A0"/>
                </a:solidFill>
              </a:rPr>
              <a:t>sizeof</a:t>
            </a:r>
            <a:endParaRPr lang="en-US" dirty="0">
              <a:solidFill>
                <a:srgbClr val="7030A0"/>
              </a:solidFill>
            </a:endParaRPr>
          </a:p>
          <a:p>
            <a:pPr lvl="1"/>
            <a:r>
              <a:rPr lang="en-US" dirty="0"/>
              <a:t>Etc.,</a:t>
            </a:r>
          </a:p>
          <a:p>
            <a:pPr lvl="4"/>
            <a:endParaRPr lang="en-US" dirty="0"/>
          </a:p>
          <a:p>
            <a:r>
              <a:rPr lang="en-US" dirty="0"/>
              <a:t>The size of </a:t>
            </a:r>
            <a:r>
              <a:rPr lang="en-US" dirty="0" err="1">
                <a:solidFill>
                  <a:srgbClr val="00B050"/>
                </a:solidFill>
              </a:rPr>
              <a:t>size_t</a:t>
            </a:r>
            <a:r>
              <a:rPr lang="en-US" dirty="0"/>
              <a:t> is the size of a memory address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Implementation-defined Integers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320800" y="4038600"/>
          <a:ext cx="10058399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signed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unsigned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C99 constraints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1" dirty="0">
                          <a:solidFill>
                            <a:schemeClr val="tx1"/>
                          </a:solidFill>
                        </a:rPr>
                        <a:t>Today’s size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signed</a:t>
                      </a:r>
                      <a:r>
                        <a:rPr lang="en-US" sz="2400" b="0" baseline="0" dirty="0">
                          <a:solidFill>
                            <a:srgbClr val="00B050"/>
                          </a:solidFill>
                        </a:rPr>
                        <a:t> char</a:t>
                      </a:r>
                      <a:endParaRPr lang="en-US" sz="24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unsigned char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exactly 1 byte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>
                          <a:solidFill>
                            <a:schemeClr val="tx1"/>
                          </a:solidFill>
                        </a:rPr>
                        <a:t> 8</a:t>
                      </a:r>
                      <a:r>
                        <a:rPr lang="en-US" sz="2400" b="0" i="1" baseline="0" dirty="0">
                          <a:solidFill>
                            <a:schemeClr val="tx1"/>
                          </a:solidFill>
                        </a:rPr>
                        <a:t> bits</a:t>
                      </a:r>
                      <a:endParaRPr lang="en-US" sz="2400" b="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short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unsigned short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range at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 least (-2</a:t>
                      </a:r>
                      <a:r>
                        <a:rPr lang="en-US" sz="2400" b="0" baseline="30000" dirty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, 2</a:t>
                      </a:r>
                      <a:r>
                        <a:rPr lang="en-US" sz="2400" b="0" baseline="30000" dirty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>
                          <a:solidFill>
                            <a:schemeClr val="tx1"/>
                          </a:solidFill>
                        </a:rPr>
                        <a:t>16 bits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400" b="0" dirty="0" err="1">
                          <a:solidFill>
                            <a:srgbClr val="00B050"/>
                          </a:solidFill>
                        </a:rPr>
                        <a:t>int</a:t>
                      </a:r>
                      <a:endParaRPr lang="en-US" sz="24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unsigned </a:t>
                      </a:r>
                      <a:r>
                        <a:rPr lang="en-US" sz="2400" b="0" dirty="0" err="1">
                          <a:solidFill>
                            <a:srgbClr val="00B050"/>
                          </a:solidFill>
                        </a:rPr>
                        <a:t>int</a:t>
                      </a:r>
                      <a:endParaRPr lang="en-US" sz="24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range at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 least (-2</a:t>
                      </a:r>
                      <a:r>
                        <a:rPr lang="en-US" sz="2400" b="0" baseline="30000" dirty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, 2</a:t>
                      </a:r>
                      <a:r>
                        <a:rPr lang="en-US" sz="2400" b="0" baseline="30000" dirty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>
                          <a:solidFill>
                            <a:schemeClr val="tx1"/>
                          </a:solidFill>
                        </a:rPr>
                        <a:t>32 bits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long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unsigned</a:t>
                      </a:r>
                      <a:r>
                        <a:rPr lang="en-US" sz="2400" b="0" baseline="0" dirty="0">
                          <a:solidFill>
                            <a:srgbClr val="00B050"/>
                          </a:solidFill>
                        </a:rPr>
                        <a:t> long</a:t>
                      </a:r>
                      <a:endParaRPr lang="en-US" sz="24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</a:rPr>
                        <a:t>range at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 least (-2</a:t>
                      </a:r>
                      <a:r>
                        <a:rPr lang="en-US" sz="2400" b="0" baseline="30000" dirty="0">
                          <a:solidFill>
                            <a:schemeClr val="tx1"/>
                          </a:solidFill>
                        </a:rPr>
                        <a:t>31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, 2</a:t>
                      </a:r>
                      <a:r>
                        <a:rPr lang="en-US" sz="2400" b="0" baseline="30000" dirty="0">
                          <a:solidFill>
                            <a:schemeClr val="tx1"/>
                          </a:solidFill>
                        </a:rPr>
                        <a:t>31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>
                          <a:solidFill>
                            <a:schemeClr val="tx1"/>
                          </a:solidFill>
                        </a:rPr>
                        <a:t>64 bits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endParaRPr lang="en-US" sz="2400" b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err="1">
                          <a:solidFill>
                            <a:srgbClr val="00B050"/>
                          </a:solidFill>
                        </a:rPr>
                        <a:t>size_t</a:t>
                      </a:r>
                      <a:endParaRPr lang="en-US" sz="24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i="1" dirty="0">
                          <a:solidFill>
                            <a:schemeClr val="tx1"/>
                          </a:solidFill>
                        </a:rPr>
                        <a:t>64 bits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ular Callout 4"/>
          <p:cNvSpPr/>
          <p:nvPr/>
        </p:nvSpPr>
        <p:spPr bwMode="auto">
          <a:xfrm>
            <a:off x="1472912" y="8077200"/>
            <a:ext cx="3494483" cy="400110"/>
          </a:xfrm>
          <a:prstGeom prst="wedgeRectCallout">
            <a:avLst>
              <a:gd name="adj1" fmla="val -8355"/>
              <a:gd name="adj2" fmla="val -19594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And there are several more …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Rectangular Callout 5"/>
          <p:cNvSpPr/>
          <p:nvPr/>
        </p:nvSpPr>
        <p:spPr bwMode="auto">
          <a:xfrm>
            <a:off x="3759200" y="2362200"/>
            <a:ext cx="4123885" cy="707886"/>
          </a:xfrm>
          <a:prstGeom prst="wedgeRectCallout">
            <a:avLst>
              <a:gd name="adj1" fmla="val -69407"/>
              <a:gd name="adj2" fmla="val 27651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Whether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char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signed or unsigned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 implementation-defined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1FF"/>
                </a:solidFill>
              </a:rPr>
              <a:t>Casting Integers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341100" cy="7696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Last session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C’s Memory Model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Arrays, Aliasing, Casting Pointers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Today’s lecture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Types in C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Stack Allocation, Strings, Integer Types, Casting Integers, Fixed-size Numbers, Floating Point Numbers, and Enum Types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77E0F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Announcements</a:t>
            </a: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Written 10 is due today by 9:00PM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Programming 9 is due on Thursday, March 28 by 9:00PM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Midterm 2 is on Monday, April 01</a:t>
            </a:r>
            <a:endParaRPr lang="en-US" i="1" dirty="0"/>
          </a:p>
          <a:p>
            <a:pPr lvl="1"/>
            <a:endParaRPr lang="en-US" i="1" dirty="0"/>
          </a:p>
          <a:p>
            <a:pPr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Casts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go back and forth between different number types with </a:t>
            </a:r>
            <a:r>
              <a:rPr lang="en-US" b="1" dirty="0"/>
              <a:t>casts</a:t>
            </a:r>
          </a:p>
          <a:p>
            <a:pPr lvl="1">
              <a:buNone/>
            </a:pPr>
            <a:r>
              <a:rPr lang="en-US" dirty="0"/>
              <a:t>		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3;</a:t>
            </a:r>
          </a:p>
          <a:p>
            <a:pPr lvl="1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00B050"/>
                </a:solidFill>
              </a:rPr>
              <a:t>long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long</a:t>
            </a:r>
            <a:r>
              <a:rPr lang="en-US" dirty="0"/>
              <a:t>)x;</a:t>
            </a:r>
          </a:p>
          <a:p>
            <a:endParaRPr lang="en-US" dirty="0"/>
          </a:p>
          <a:p>
            <a:r>
              <a:rPr lang="en-US" dirty="0"/>
              <a:t>Literal numbers have always type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endParaRPr lang="en-US" dirty="0">
              <a:solidFill>
                <a:srgbClr val="00B050"/>
              </a:solidFill>
            </a:endParaRPr>
          </a:p>
          <a:p>
            <a:pPr lvl="1">
              <a:buNone/>
            </a:pPr>
            <a:r>
              <a:rPr lang="en-US" dirty="0"/>
              <a:t>			3</a:t>
            </a:r>
          </a:p>
          <a:p>
            <a:pPr lvl="1"/>
            <a:r>
              <a:rPr lang="en-US" dirty="0"/>
              <a:t>The compiler introduces </a:t>
            </a:r>
            <a:r>
              <a:rPr lang="en-US" b="1" dirty="0"/>
              <a:t>implicit casts</a:t>
            </a:r>
            <a:r>
              <a:rPr lang="en-US" dirty="0"/>
              <a:t> as needed</a:t>
            </a:r>
          </a:p>
          <a:p>
            <a:pPr lvl="1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00B050"/>
                </a:solidFill>
              </a:rPr>
              <a:t> long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3;</a:t>
            </a:r>
          </a:p>
          <a:p>
            <a:pPr lvl="2"/>
            <a:r>
              <a:rPr lang="en-US" dirty="0"/>
              <a:t>Is implicitly turned into:</a:t>
            </a:r>
          </a:p>
          <a:p>
            <a:pPr lvl="1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00B050"/>
                </a:solidFill>
              </a:rPr>
              <a:t> long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long</a:t>
            </a:r>
            <a:r>
              <a:rPr lang="en-US" dirty="0"/>
              <a:t>)3;</a:t>
            </a:r>
          </a:p>
          <a:p>
            <a:pPr lvl="1">
              <a:buNone/>
            </a:pPr>
            <a:endParaRPr lang="en-US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6350000" y="3048000"/>
            <a:ext cx="1959832" cy="400110"/>
          </a:xfrm>
          <a:prstGeom prst="wedgeRectCallout">
            <a:avLst>
              <a:gd name="adj1" fmla="val -156635"/>
              <a:gd name="adj2" fmla="val 169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x is 0x00000003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6502400" y="3714690"/>
            <a:ext cx="3101170" cy="400110"/>
          </a:xfrm>
          <a:prstGeom prst="wedgeRectCallout">
            <a:avLst>
              <a:gd name="adj1" fmla="val -86354"/>
              <a:gd name="adj2" fmla="val -2375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y is 0x0000000000000003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4797061" y="5257800"/>
            <a:ext cx="1527021" cy="400110"/>
          </a:xfrm>
          <a:prstGeom prst="wedgeRectCallout">
            <a:avLst>
              <a:gd name="adj1" fmla="val -156635"/>
              <a:gd name="adj2" fmla="val 169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an </a:t>
            </a:r>
            <a:r>
              <a:rPr lang="en-US" sz="20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Integer Casts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can lead to unexpected outcomes</a:t>
            </a:r>
          </a:p>
          <a:p>
            <a:pPr lvl="1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00B050"/>
                </a:solidFill>
              </a:rPr>
              <a:t> long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1 &lt;&lt; 40;</a:t>
            </a:r>
          </a:p>
          <a:p>
            <a:pPr lvl="1">
              <a:buNone/>
            </a:pPr>
            <a:r>
              <a:rPr lang="en-US" dirty="0"/>
              <a:t>	is </a:t>
            </a:r>
            <a:r>
              <a:rPr lang="en-US" i="1" dirty="0"/>
              <a:t>undefined behavior</a:t>
            </a:r>
            <a:endParaRPr lang="en-US" dirty="0"/>
          </a:p>
          <a:p>
            <a:pPr lvl="1"/>
            <a:r>
              <a:rPr lang="en-US" dirty="0"/>
              <a:t>This is implicitly turned into:</a:t>
            </a:r>
          </a:p>
          <a:p>
            <a:pPr lvl="1">
              <a:buNone/>
            </a:pPr>
            <a:r>
              <a:rPr lang="en-US" dirty="0"/>
              <a:t>			</a:t>
            </a:r>
            <a:r>
              <a:rPr lang="en-US" dirty="0">
                <a:solidFill>
                  <a:srgbClr val="00B050"/>
                </a:solidFill>
              </a:rPr>
              <a:t> long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long</a:t>
            </a:r>
            <a:r>
              <a:rPr lang="en-US" dirty="0"/>
              <a:t>)(1 &lt;&lt; 40);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r>
              <a:rPr lang="en-US" dirty="0"/>
              <a:t>Fix:	 </a:t>
            </a:r>
            <a:r>
              <a:rPr lang="en-US" dirty="0">
                <a:solidFill>
                  <a:srgbClr val="00B050"/>
                </a:solidFill>
              </a:rPr>
              <a:t>long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((</a:t>
            </a:r>
            <a:r>
              <a:rPr lang="en-US" dirty="0">
                <a:solidFill>
                  <a:srgbClr val="00B050"/>
                </a:solidFill>
              </a:rPr>
              <a:t>long</a:t>
            </a:r>
            <a:r>
              <a:rPr lang="en-US" dirty="0"/>
              <a:t>)1) &lt;&lt; 40;</a:t>
            </a:r>
          </a:p>
        </p:txBody>
      </p:sp>
      <p:sp>
        <p:nvSpPr>
          <p:cNvPr id="9" name="Rectangular Callout 8"/>
          <p:cNvSpPr/>
          <p:nvPr/>
        </p:nvSpPr>
        <p:spPr bwMode="auto">
          <a:xfrm>
            <a:off x="3942012" y="5238690"/>
            <a:ext cx="1188788" cy="400110"/>
          </a:xfrm>
          <a:prstGeom prst="wedgeRectCallout">
            <a:avLst>
              <a:gd name="adj1" fmla="val 64568"/>
              <a:gd name="adj2" fmla="val -22724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1 is an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4900597" y="5905380"/>
            <a:ext cx="3115598" cy="400110"/>
          </a:xfrm>
          <a:prstGeom prst="wedgeRectCallout">
            <a:avLst>
              <a:gd name="adj1" fmla="val -24481"/>
              <a:gd name="adj2" fmla="val -37458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Left shift 1 by 40 positions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8675033" y="5922037"/>
            <a:ext cx="2711641" cy="400110"/>
          </a:xfrm>
          <a:prstGeom prst="wedgeRectCallout">
            <a:avLst>
              <a:gd name="adj1" fmla="val -64309"/>
              <a:gd name="adj2" fmla="val -20627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But 1 has only 32 bits! 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Casting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645900" cy="6896100"/>
          </a:xfrm>
        </p:spPr>
        <p:txBody>
          <a:bodyPr/>
          <a:lstStyle/>
          <a:p>
            <a:r>
              <a:rPr lang="en-US" b="1" dirty="0">
                <a:solidFill>
                  <a:srgbClr val="77E1FF"/>
                </a:solidFill>
              </a:rPr>
              <a:t>Rule 1</a:t>
            </a:r>
            <a:r>
              <a:rPr lang="en-US" dirty="0"/>
              <a:t>: If the new type </a:t>
            </a:r>
            <a:r>
              <a:rPr lang="en-US" b="1" dirty="0"/>
              <a:t>can</a:t>
            </a:r>
            <a:r>
              <a:rPr lang="en-US" dirty="0"/>
              <a:t> represent the value, </a:t>
            </a:r>
            <a:r>
              <a:rPr lang="en-US" b="1" dirty="0"/>
              <a:t>the value is preserved</a:t>
            </a:r>
            <a:endParaRPr lang="en-US" dirty="0"/>
          </a:p>
          <a:p>
            <a:pPr lvl="1">
              <a:tabLst>
                <a:tab pos="6742113" algn="l"/>
              </a:tabLst>
            </a:pP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3 (= 0x03)</a:t>
            </a:r>
          </a:p>
          <a:p>
            <a:pPr lvl="1">
              <a:spcBef>
                <a:spcPts val="0"/>
              </a:spcBef>
              <a:buNone/>
              <a:tabLst>
                <a:tab pos="6742113" algn="l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unsigned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unsigned char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3 (= 0x03)</a:t>
            </a:r>
          </a:p>
          <a:p>
            <a:pPr lvl="4">
              <a:tabLst>
                <a:tab pos="6742113" algn="l"/>
              </a:tabLst>
            </a:pPr>
            <a:endParaRPr lang="en-US" dirty="0"/>
          </a:p>
          <a:p>
            <a:pPr lvl="1">
              <a:tabLst>
                <a:tab pos="6742113" algn="l"/>
              </a:tabLst>
            </a:pP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3 (= 0x03)</a:t>
            </a:r>
          </a:p>
          <a:p>
            <a:pPr lvl="1">
              <a:spcBef>
                <a:spcPts val="0"/>
              </a:spcBef>
              <a:buNone/>
              <a:tabLst>
                <a:tab pos="6742113" algn="l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unsigned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unsigned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3 (= 0x00000003)</a:t>
            </a:r>
          </a:p>
          <a:p>
            <a:pPr lvl="4">
              <a:tabLst>
                <a:tab pos="6742113" algn="l"/>
              </a:tabLst>
            </a:pPr>
            <a:endParaRPr lang="en-US" dirty="0"/>
          </a:p>
          <a:p>
            <a:pPr lvl="1">
              <a:tabLst>
                <a:tab pos="6742113" algn="l"/>
              </a:tabLst>
            </a:pP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-3;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-3 (= 0xFD)</a:t>
            </a:r>
          </a:p>
          <a:p>
            <a:pPr lvl="1">
              <a:spcBef>
                <a:spcPts val="0"/>
              </a:spcBef>
              <a:buNone/>
              <a:tabLst>
                <a:tab pos="6742113" algn="l"/>
              </a:tabLst>
            </a:pPr>
            <a:r>
              <a:rPr lang="en-US" dirty="0"/>
              <a:t>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-3 (= 0xFFFFFFFD)</a:t>
            </a:r>
          </a:p>
          <a:p>
            <a:pPr lvl="4">
              <a:tabLst>
                <a:tab pos="6742113" algn="l"/>
              </a:tabLst>
            </a:pPr>
            <a:endParaRPr lang="en-US" dirty="0"/>
          </a:p>
          <a:p>
            <a:pPr lvl="1">
              <a:tabLst>
                <a:tab pos="6742113" algn="l"/>
              </a:tabLst>
            </a:pPr>
            <a:r>
              <a:rPr lang="en-US" dirty="0">
                <a:solidFill>
                  <a:srgbClr val="00B050"/>
                </a:solidFill>
              </a:rPr>
              <a:t>unsigned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253;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253 (= 0xFD)</a:t>
            </a:r>
          </a:p>
          <a:p>
            <a:pPr lvl="1">
              <a:spcBef>
                <a:spcPts val="0"/>
              </a:spcBef>
              <a:buNone/>
              <a:tabLst>
                <a:tab pos="6742113" algn="l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unsigned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unsigned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253 (= 0x0000000FD)</a:t>
            </a:r>
          </a:p>
          <a:p>
            <a:pPr lvl="4">
              <a:tabLst>
                <a:tab pos="6742113" algn="l"/>
              </a:tabLst>
            </a:pPr>
            <a:endParaRPr lang="en-US" dirty="0"/>
          </a:p>
          <a:p>
            <a:pPr lvl="1">
              <a:tabLst>
                <a:tab pos="6742113" algn="l"/>
              </a:tabLst>
            </a:pP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-3;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-3 (= 0xFFFFFFFD)</a:t>
            </a:r>
          </a:p>
          <a:p>
            <a:pPr lvl="1">
              <a:spcBef>
                <a:spcPts val="0"/>
              </a:spcBef>
              <a:buNone/>
              <a:tabLst>
                <a:tab pos="6742113" algn="l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signed char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-3 (= 0xFD)</a:t>
            </a:r>
            <a:endParaRPr lang="en-US" dirty="0"/>
          </a:p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8483600" y="2971800"/>
            <a:ext cx="609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8483600" y="4267200"/>
            <a:ext cx="609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8559800" y="6896100"/>
            <a:ext cx="9144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Oval 13"/>
          <p:cNvSpPr>
            <a:spLocks noChangeArrowheads="1"/>
          </p:cNvSpPr>
          <p:nvPr/>
        </p:nvSpPr>
        <p:spPr bwMode="auto">
          <a:xfrm>
            <a:off x="8559800" y="5562600"/>
            <a:ext cx="609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8559800" y="8229600"/>
            <a:ext cx="609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Casting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2052300" cy="6896100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b="1" dirty="0">
                <a:solidFill>
                  <a:srgbClr val="77E1FF"/>
                </a:solidFill>
              </a:rPr>
              <a:t>Rule 2</a:t>
            </a:r>
            <a:r>
              <a:rPr lang="en-US" dirty="0"/>
              <a:t>: If the new type </a:t>
            </a:r>
            <a:r>
              <a:rPr lang="en-US" b="1" dirty="0"/>
              <a:t>can’t</a:t>
            </a:r>
            <a:r>
              <a:rPr lang="en-US" dirty="0"/>
              <a:t> represent the value, but is </a:t>
            </a:r>
            <a:r>
              <a:rPr lang="en-US" b="1" dirty="0"/>
              <a:t>unsigned</a:t>
            </a:r>
            <a:r>
              <a:rPr lang="en-US" dirty="0"/>
              <a:t>:</a:t>
            </a:r>
          </a:p>
          <a:p>
            <a:pPr lvl="1">
              <a:spcBef>
                <a:spcPts val="1800"/>
              </a:spcBef>
            </a:pPr>
            <a:r>
              <a:rPr lang="en-US" b="1" dirty="0">
                <a:solidFill>
                  <a:srgbClr val="ED7273"/>
                </a:solidFill>
              </a:rPr>
              <a:t>Case 1</a:t>
            </a:r>
            <a:r>
              <a:rPr lang="en-US" b="1" dirty="0"/>
              <a:t>: </a:t>
            </a:r>
            <a:r>
              <a:rPr lang="en-US" dirty="0"/>
              <a:t>The new type is </a:t>
            </a:r>
            <a:r>
              <a:rPr lang="en-US" i="1" dirty="0"/>
              <a:t>smaller or the same</a:t>
            </a:r>
            <a:r>
              <a:rPr lang="en-US" dirty="0"/>
              <a:t>, </a:t>
            </a:r>
            <a:r>
              <a:rPr lang="en-US" b="1" dirty="0"/>
              <a:t>the least significant bits are retained</a:t>
            </a:r>
            <a:endParaRPr lang="en-US" dirty="0"/>
          </a:p>
          <a:p>
            <a:pPr lvl="2">
              <a:spcBef>
                <a:spcPts val="1200"/>
              </a:spcBef>
              <a:tabLst>
                <a:tab pos="5376863" algn="l"/>
                <a:tab pos="10972800" algn="r"/>
              </a:tabLst>
            </a:pPr>
            <a:r>
              <a:rPr lang="en-US" dirty="0">
                <a:solidFill>
                  <a:srgbClr val="00B050"/>
                </a:solidFill>
              </a:rPr>
              <a:t>int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</a:t>
            </a:r>
            <a:r>
              <a:rPr lang="en-US" dirty="0">
                <a:solidFill>
                  <a:srgbClr val="FF66FF"/>
                </a:solidFill>
              </a:rPr>
              <a:t>INT_MAX</a:t>
            </a:r>
            <a:r>
              <a:rPr lang="en-US" dirty="0"/>
              <a:t>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2147483647	(= 0x7FFFFFFF)</a:t>
            </a:r>
          </a:p>
          <a:p>
            <a:pPr lvl="2">
              <a:spcBef>
                <a:spcPts val="0"/>
              </a:spcBef>
              <a:buNone/>
              <a:tabLst>
                <a:tab pos="6681788" algn="l"/>
                <a:tab pos="10972800" algn="r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unsigned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unsigned char</a:t>
            </a:r>
            <a:r>
              <a:rPr lang="en-US" dirty="0"/>
              <a:t>)x;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255	(= 0xFF)</a:t>
            </a:r>
            <a:endParaRPr lang="en-US" dirty="0">
              <a:solidFill>
                <a:srgbClr val="FF0000"/>
              </a:solidFill>
            </a:endParaRPr>
          </a:p>
          <a:p>
            <a:pPr>
              <a:tabLst>
                <a:tab pos="6681788" algn="l"/>
                <a:tab pos="10863263" algn="r"/>
              </a:tabLst>
            </a:pPr>
            <a:endParaRPr lang="en-US" dirty="0">
              <a:solidFill>
                <a:srgbClr val="00B050"/>
              </a:solidFill>
            </a:endParaRPr>
          </a:p>
          <a:p>
            <a:pPr lvl="2">
              <a:tabLst>
                <a:tab pos="6681788" algn="l"/>
                <a:tab pos="10863263" algn="r"/>
              </a:tabLst>
            </a:pP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-3;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-3    (= 0xFD)</a:t>
            </a:r>
          </a:p>
          <a:p>
            <a:pPr lvl="2">
              <a:spcBef>
                <a:spcPts val="0"/>
              </a:spcBef>
              <a:buNone/>
              <a:tabLst>
                <a:tab pos="6681788" algn="l"/>
                <a:tab pos="10863263" algn="r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unsigned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unsigned char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253 (= 0xFD)</a:t>
            </a:r>
          </a:p>
          <a:p>
            <a:pPr lvl="2">
              <a:tabLst>
                <a:tab pos="6802438" algn="l"/>
                <a:tab pos="10863263" algn="r"/>
              </a:tabLst>
            </a:pPr>
            <a:endParaRPr lang="en-US" dirty="0"/>
          </a:p>
          <a:p>
            <a:pPr lvl="2">
              <a:tabLst>
                <a:tab pos="6802438" algn="l"/>
                <a:tab pos="10863263" algn="r"/>
              </a:tabLst>
            </a:pPr>
            <a:endParaRPr lang="en-US" dirty="0"/>
          </a:p>
          <a:p>
            <a:pPr lvl="1"/>
            <a:r>
              <a:rPr lang="en-US" b="1" dirty="0">
                <a:solidFill>
                  <a:srgbClr val="ED7273"/>
                </a:solidFill>
              </a:rPr>
              <a:t>Case 2</a:t>
            </a:r>
            <a:r>
              <a:rPr lang="en-US" i="1" dirty="0"/>
              <a:t>: </a:t>
            </a:r>
            <a:r>
              <a:rPr lang="en-US" dirty="0"/>
              <a:t>The new type</a:t>
            </a:r>
            <a:r>
              <a:rPr lang="en-US" i="1" dirty="0"/>
              <a:t> </a:t>
            </a:r>
            <a:r>
              <a:rPr lang="en-US" dirty="0"/>
              <a:t>is</a:t>
            </a:r>
            <a:r>
              <a:rPr lang="en-US" i="1" dirty="0"/>
              <a:t> bigger</a:t>
            </a:r>
            <a:r>
              <a:rPr lang="en-US" dirty="0"/>
              <a:t>,</a:t>
            </a:r>
            <a:br>
              <a:rPr lang="en-US" dirty="0"/>
            </a:br>
            <a:r>
              <a:rPr lang="en-US" b="1" dirty="0"/>
              <a:t>the bits are sign-extended</a:t>
            </a:r>
          </a:p>
          <a:p>
            <a:pPr lvl="2">
              <a:tabLst>
                <a:tab pos="5949950" algn="l"/>
                <a:tab pos="11714163" algn="r"/>
              </a:tabLst>
            </a:pP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-3;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-3	(= 0xFD)</a:t>
            </a:r>
          </a:p>
          <a:p>
            <a:pPr lvl="2">
              <a:spcBef>
                <a:spcPts val="0"/>
              </a:spcBef>
              <a:buNone/>
              <a:tabLst>
                <a:tab pos="5949950" algn="l"/>
                <a:tab pos="11714163" algn="r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unsigned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unsigned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4294967293	(= 0xFFFFFFFD)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8713185" y="6941403"/>
            <a:ext cx="1722586" cy="830997"/>
          </a:xfrm>
          <a:prstGeom prst="wedgeRectCallout">
            <a:avLst>
              <a:gd name="adj1" fmla="val -202476"/>
              <a:gd name="adj2" fmla="val -11164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 unsigned type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can’t represent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negative numbers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8713184" y="6941403"/>
            <a:ext cx="1722587" cy="830997"/>
          </a:xfrm>
          <a:prstGeom prst="wedgeRectCallout">
            <a:avLst>
              <a:gd name="adj1" fmla="val -230113"/>
              <a:gd name="adj2" fmla="val 15377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 unsigned type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can’t represent</a:t>
            </a:r>
            <a:b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negative numbers</a:t>
            </a: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9702800" y="5486400"/>
            <a:ext cx="609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11442700" y="4061347"/>
            <a:ext cx="609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3" name="Oval 12"/>
          <p:cNvSpPr>
            <a:spLocks noChangeArrowheads="1"/>
          </p:cNvSpPr>
          <p:nvPr/>
        </p:nvSpPr>
        <p:spPr bwMode="auto">
          <a:xfrm>
            <a:off x="12141200" y="8077200"/>
            <a:ext cx="609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4" name="Rectangular Callout 13"/>
          <p:cNvSpPr/>
          <p:nvPr/>
        </p:nvSpPr>
        <p:spPr bwMode="auto">
          <a:xfrm>
            <a:off x="432546" y="5128147"/>
            <a:ext cx="2932855" cy="338554"/>
          </a:xfrm>
          <a:prstGeom prst="wedgeRectCallout">
            <a:avLst>
              <a:gd name="adj1" fmla="val -3931"/>
              <a:gd name="adj2" fmla="val -226836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1600" b="0" dirty="0">
                <a:solidFill>
                  <a:srgbClr val="FF66FF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INT_MAX</a:t>
            </a:r>
            <a:r>
              <a:rPr lang="en-US" sz="16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doesn’t fit into a </a:t>
            </a:r>
            <a:r>
              <a:rPr lang="en-US" sz="1600" b="0" dirty="0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char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Casting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798300" cy="6896100"/>
          </a:xfrm>
        </p:spPr>
        <p:txBody>
          <a:bodyPr/>
          <a:lstStyle/>
          <a:p>
            <a:r>
              <a:rPr lang="en-US" b="1" dirty="0">
                <a:solidFill>
                  <a:srgbClr val="77E1FF"/>
                </a:solidFill>
              </a:rPr>
              <a:t>Rule 3</a:t>
            </a:r>
            <a:r>
              <a:rPr lang="en-US" dirty="0"/>
              <a:t>: If the new type </a:t>
            </a:r>
            <a:r>
              <a:rPr lang="en-US" b="1" dirty="0"/>
              <a:t>can’t</a:t>
            </a:r>
            <a:r>
              <a:rPr lang="en-US" dirty="0"/>
              <a:t> represent the value, but is </a:t>
            </a:r>
            <a:r>
              <a:rPr lang="en-US" b="1" dirty="0"/>
              <a:t>signed</a:t>
            </a:r>
            <a:r>
              <a:rPr lang="en-US" dirty="0"/>
              <a:t>, the result is </a:t>
            </a:r>
            <a:r>
              <a:rPr lang="en-US" b="1" dirty="0"/>
              <a:t>implementation-defined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</a:t>
            </a:r>
            <a:r>
              <a:rPr lang="en-US" dirty="0">
                <a:solidFill>
                  <a:srgbClr val="FF66FF"/>
                </a:solidFill>
              </a:rPr>
              <a:t>INT_MAX</a:t>
            </a:r>
            <a:r>
              <a:rPr lang="en-US" dirty="0"/>
              <a:t>;	 			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2147483647 (= 0x7FFFFFFF)</a:t>
            </a:r>
          </a:p>
          <a:p>
            <a:pPr lvl="1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signed char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</a:t>
            </a:r>
            <a:r>
              <a:rPr lang="en-US" dirty="0">
                <a:solidFill>
                  <a:srgbClr val="FF0000"/>
                </a:solidFill>
              </a:rPr>
              <a:t>??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</a:t>
            </a:r>
            <a:r>
              <a:rPr lang="en-US" dirty="0">
                <a:solidFill>
                  <a:schemeClr val="tx1"/>
                </a:solidFill>
              </a:rPr>
              <a:t>-241</a:t>
            </a:r>
            <a:r>
              <a:rPr lang="en-US" dirty="0"/>
              <a:t>;	 				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-241(= 0xFFFFFF0F)</a:t>
            </a:r>
          </a:p>
          <a:p>
            <a:pPr lvl="1">
              <a:spcBef>
                <a:spcPts val="0"/>
              </a:spcBef>
              <a:buNone/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signed char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</a:t>
            </a:r>
            <a:r>
              <a:rPr lang="en-US" dirty="0">
                <a:solidFill>
                  <a:srgbClr val="FF0000"/>
                </a:solidFill>
              </a:rPr>
              <a:t>??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8074206" y="3292614"/>
            <a:ext cx="2785378" cy="707886"/>
          </a:xfrm>
          <a:prstGeom prst="wedgeRectCallout">
            <a:avLst>
              <a:gd name="adj1" fmla="val -35594"/>
              <a:gd name="adj2" fmla="val -9023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Many compilers discard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most significant bits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10079982" y="4968656"/>
            <a:ext cx="2331729" cy="400110"/>
          </a:xfrm>
          <a:prstGeom prst="wedgeRectCallout">
            <a:avLst>
              <a:gd name="adj1" fmla="val -126984"/>
              <a:gd name="adj2" fmla="val -7030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… often -1= (0xFF)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8712200" y="7153351"/>
            <a:ext cx="2375009" cy="400110"/>
          </a:xfrm>
          <a:prstGeom prst="wedgeRectCallout">
            <a:avLst>
              <a:gd name="adj1" fmla="val -70173"/>
              <a:gd name="adj2" fmla="val -5201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… often 15= (0x0F)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10492232" y="6315151"/>
            <a:ext cx="569976" cy="1295400"/>
          </a:xfrm>
          <a:prstGeom prst="ellipse">
            <a:avLst/>
          </a:prstGeom>
          <a:noFill/>
          <a:ln w="12700" algn="ctr">
            <a:solidFill>
              <a:srgbClr val="FF0000"/>
            </a:solidFill>
            <a:prstDash val="lgDash"/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11841735" y="4172788"/>
            <a:ext cx="569976" cy="1295400"/>
          </a:xfrm>
          <a:prstGeom prst="ellipse">
            <a:avLst/>
          </a:prstGeom>
          <a:noFill/>
          <a:ln w="12700" algn="ctr">
            <a:solidFill>
              <a:srgbClr val="FF0000"/>
            </a:solidFill>
            <a:prstDash val="lgDash"/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00" y="254000"/>
            <a:ext cx="5549900" cy="1498600"/>
          </a:xfrm>
        </p:spPr>
        <p:txBody>
          <a:bodyPr/>
          <a:lstStyle/>
          <a:p>
            <a:r>
              <a:rPr lang="en-US" dirty="0"/>
              <a:t>Casting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5" name="Diamond 4"/>
          <p:cNvSpPr/>
          <p:nvPr/>
        </p:nvSpPr>
        <p:spPr bwMode="auto">
          <a:xfrm>
            <a:off x="637890" y="2057400"/>
            <a:ext cx="3584290" cy="2048589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9144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new_type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can</a:t>
            </a:r>
            <a:b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represent the </a:t>
            </a:r>
            <a:r>
              <a:rPr kumimoji="0" lang="en-US" sz="240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value</a:t>
            </a:r>
            <a:br>
              <a:rPr lang="en-US" b="0" dirty="0"/>
            </a:b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of 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70C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exp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6" name="Diamond 5"/>
          <p:cNvSpPr/>
          <p:nvPr/>
        </p:nvSpPr>
        <p:spPr bwMode="auto">
          <a:xfrm>
            <a:off x="637890" y="4657011"/>
            <a:ext cx="3584290" cy="1362789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new_type</a:t>
            </a:r>
            <a:b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 </a:t>
            </a:r>
            <a:r>
              <a:rPr kumimoji="0" lang="en-US" sz="240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signed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?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8" name="Straight Arrow Connector 7"/>
          <p:cNvCxnSpPr>
            <a:stCxn id="5" idx="2"/>
            <a:endCxn id="6" idx="0"/>
          </p:cNvCxnSpPr>
          <p:nvPr/>
        </p:nvCxnSpPr>
        <p:spPr bwMode="auto">
          <a:xfrm rot="5400000">
            <a:off x="2154524" y="4381500"/>
            <a:ext cx="551022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triangle" w="lg" len="lg"/>
          </a:ln>
          <a:effectLst/>
        </p:spPr>
      </p:cxnSp>
      <p:cxnSp>
        <p:nvCxnSpPr>
          <p:cNvPr id="10" name="Straight Arrow Connector 9"/>
          <p:cNvCxnSpPr>
            <a:stCxn id="5" idx="3"/>
            <a:endCxn id="14" idx="1"/>
          </p:cNvCxnSpPr>
          <p:nvPr/>
        </p:nvCxnSpPr>
        <p:spPr bwMode="auto">
          <a:xfrm flipV="1">
            <a:off x="4222180" y="3081694"/>
            <a:ext cx="3693904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triangle" w="lg" len="lg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7916084" y="2661066"/>
            <a:ext cx="2428550" cy="8412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The 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value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of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exp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 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preserved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95490" y="2724090"/>
            <a:ext cx="6127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Yes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465635" y="4171890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No</a:t>
            </a:r>
          </a:p>
        </p:txBody>
      </p:sp>
      <p:sp>
        <p:nvSpPr>
          <p:cNvPr id="19" name="Diamond 18"/>
          <p:cNvSpPr/>
          <p:nvPr/>
        </p:nvSpPr>
        <p:spPr bwMode="auto">
          <a:xfrm>
            <a:off x="635000" y="6562011"/>
            <a:ext cx="3584290" cy="1743789"/>
          </a:xfrm>
          <a:prstGeom prst="diamond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new_type</a:t>
            </a:r>
            <a:b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is </a:t>
            </a:r>
            <a:r>
              <a:rPr kumimoji="0" lang="en-US" sz="240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larger </a:t>
            </a:r>
            <a: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than</a:t>
            </a:r>
            <a:br>
              <a:rPr kumimoji="0" lang="en-US" sz="24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dirty="0" err="1">
                <a:ln>
                  <a:noFill/>
                </a:ln>
                <a:solidFill>
                  <a:srgbClr val="00B05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old_type</a:t>
            </a:r>
            <a:r>
              <a:rPr lang="en-US" b="0" dirty="0"/>
              <a:t>?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20" name="Straight Arrow Connector 19"/>
          <p:cNvCxnSpPr>
            <a:stCxn id="6" idx="2"/>
            <a:endCxn id="19" idx="0"/>
          </p:cNvCxnSpPr>
          <p:nvPr/>
        </p:nvCxnSpPr>
        <p:spPr bwMode="auto">
          <a:xfrm rot="5400000">
            <a:off x="2157485" y="6289460"/>
            <a:ext cx="542211" cy="289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triangle" w="lg" len="lg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2462745" y="6076890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No</a:t>
            </a:r>
          </a:p>
        </p:txBody>
      </p:sp>
      <p:cxnSp>
        <p:nvCxnSpPr>
          <p:cNvPr id="23" name="Straight Arrow Connector 22"/>
          <p:cNvCxnSpPr>
            <a:stCxn id="6" idx="3"/>
            <a:endCxn id="24" idx="1"/>
          </p:cNvCxnSpPr>
          <p:nvPr/>
        </p:nvCxnSpPr>
        <p:spPr bwMode="auto">
          <a:xfrm flipV="1">
            <a:off x="4222180" y="5338405"/>
            <a:ext cx="3691014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triangle" w="lg" len="lg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7913194" y="4956249"/>
            <a:ext cx="3323026" cy="764312"/>
          </a:xfrm>
          <a:prstGeom prst="rect">
            <a:avLst/>
          </a:prstGeom>
          <a:solidFill>
            <a:schemeClr val="accent3">
              <a:lumMod val="95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Implementation-defined</a:t>
            </a:r>
          </a:p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0" dirty="0"/>
              <a:t>(often discard the most significant bits)</a:t>
            </a:r>
            <a:endParaRPr kumimoji="0" lang="en-US" sz="24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92600" y="4980861"/>
            <a:ext cx="6127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Yes</a:t>
            </a:r>
          </a:p>
        </p:txBody>
      </p:sp>
      <p:cxnSp>
        <p:nvCxnSpPr>
          <p:cNvPr id="30" name="Straight Arrow Connector 29"/>
          <p:cNvCxnSpPr>
            <a:stCxn id="19" idx="3"/>
            <a:endCxn id="31" idx="1"/>
          </p:cNvCxnSpPr>
          <p:nvPr/>
        </p:nvCxnSpPr>
        <p:spPr bwMode="auto">
          <a:xfrm flipV="1">
            <a:off x="4219290" y="7433905"/>
            <a:ext cx="3693904" cy="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triangle" w="lg" len="lg"/>
          </a:ln>
          <a:effectLst/>
        </p:spPr>
      </p:cxnSp>
      <p:sp>
        <p:nvSpPr>
          <p:cNvPr id="31" name="Rectangle 30"/>
          <p:cNvSpPr/>
          <p:nvPr/>
        </p:nvSpPr>
        <p:spPr bwMode="auto">
          <a:xfrm>
            <a:off x="7913194" y="7013277"/>
            <a:ext cx="2188100" cy="8412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The 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bits 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are</a:t>
            </a:r>
            <a:b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sign-extended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292600" y="7074833"/>
            <a:ext cx="6127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Yes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7916084" y="8455144"/>
            <a:ext cx="3691716" cy="8412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The 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least-significant</a:t>
            </a: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 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bits</a:t>
            </a:r>
            <a:b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</a:b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are</a:t>
            </a:r>
            <a:r>
              <a:rPr lang="en-US" b="0" dirty="0"/>
              <a:t> </a:t>
            </a:r>
            <a:r>
              <a:rPr kumimoji="0" lang="en-US" sz="24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retained</a:t>
            </a:r>
          </a:p>
        </p:txBody>
      </p:sp>
      <p:cxnSp>
        <p:nvCxnSpPr>
          <p:cNvPr id="38" name="Shape 37"/>
          <p:cNvCxnSpPr>
            <a:stCxn id="19" idx="2"/>
            <a:endCxn id="34" idx="1"/>
          </p:cNvCxnSpPr>
          <p:nvPr/>
        </p:nvCxnSpPr>
        <p:spPr bwMode="auto">
          <a:xfrm rot="16200000" flipH="1">
            <a:off x="4886628" y="5846316"/>
            <a:ext cx="569972" cy="5488939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triangle" w="lg" len="lg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2466690" y="8439090"/>
            <a:ext cx="5132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i="1" dirty="0"/>
              <a:t>No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804270" y="600670"/>
            <a:ext cx="3251532" cy="984885"/>
          </a:xfrm>
          <a:prstGeom prst="rect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457200" rIns="73152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(</a:t>
            </a:r>
            <a:r>
              <a:rPr kumimoji="0" lang="en-US" sz="2800" b="0" i="0" u="none" strike="noStrike" cap="none" normalizeH="0" baseline="0" dirty="0" err="1">
                <a:ln>
                  <a:noFill/>
                </a:ln>
                <a:solidFill>
                  <a:srgbClr val="00B05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new_type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) </a:t>
            </a:r>
            <a:r>
              <a:rPr kumimoji="0" lang="en-US" sz="28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exp</a:t>
            </a:r>
            <a:endParaRPr kumimoji="0" lang="en-US" sz="28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44" name="Straight Arrow Connector 43"/>
          <p:cNvCxnSpPr>
            <a:stCxn id="43" idx="2"/>
            <a:endCxn id="5" idx="0"/>
          </p:cNvCxnSpPr>
          <p:nvPr/>
        </p:nvCxnSpPr>
        <p:spPr bwMode="auto">
          <a:xfrm flipH="1">
            <a:off x="2430035" y="1585555"/>
            <a:ext cx="1" cy="47184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lg" len="lg"/>
            <a:tailEnd type="triangle" w="lg" len="lg"/>
          </a:ln>
          <a:effectLst/>
        </p:spPr>
      </p:cxnSp>
      <p:sp>
        <p:nvSpPr>
          <p:cNvPr id="47" name="Rectangular Callout 46"/>
          <p:cNvSpPr/>
          <p:nvPr/>
        </p:nvSpPr>
        <p:spPr bwMode="auto">
          <a:xfrm>
            <a:off x="3285240" y="457200"/>
            <a:ext cx="2455160" cy="400110"/>
          </a:xfrm>
          <a:prstGeom prst="wedgeRectCallout">
            <a:avLst>
              <a:gd name="adj1" fmla="val -47287"/>
              <a:gd name="adj2" fmla="val 12272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r>
              <a:rPr lang="en-US" sz="2000" b="0" dirty="0">
                <a:solidFill>
                  <a:srgbClr val="0070C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exp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of type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old_type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AB0867-11ED-474F-42E7-9919C1C37CD8}"/>
              </a:ext>
            </a:extLst>
          </p:cNvPr>
          <p:cNvSpPr txBox="1"/>
          <p:nvPr/>
        </p:nvSpPr>
        <p:spPr>
          <a:xfrm>
            <a:off x="5740400" y="2419289"/>
            <a:ext cx="1103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7E1FF"/>
                </a:solidFill>
              </a:rPr>
              <a:t>Rule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ACF937-9BEB-9BD8-C0BE-009F4FAC8E10}"/>
              </a:ext>
            </a:extLst>
          </p:cNvPr>
          <p:cNvSpPr txBox="1"/>
          <p:nvPr/>
        </p:nvSpPr>
        <p:spPr>
          <a:xfrm>
            <a:off x="5105611" y="8305798"/>
            <a:ext cx="2372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7E1FF"/>
                </a:solidFill>
              </a:rPr>
              <a:t>Rule 2 </a:t>
            </a:r>
            <a:r>
              <a:rPr lang="en-US" dirty="0">
                <a:solidFill>
                  <a:srgbClr val="ED7273"/>
                </a:solidFill>
              </a:rPr>
              <a:t>(Case 1)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96BB3C-C3A4-7BDD-6F13-B632DC334A57}"/>
              </a:ext>
            </a:extLst>
          </p:cNvPr>
          <p:cNvSpPr txBox="1"/>
          <p:nvPr/>
        </p:nvSpPr>
        <p:spPr>
          <a:xfrm>
            <a:off x="5105611" y="6712824"/>
            <a:ext cx="23727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7E1FF"/>
                </a:solidFill>
              </a:rPr>
              <a:t>Rule 2 </a:t>
            </a:r>
            <a:r>
              <a:rPr lang="en-US" dirty="0">
                <a:solidFill>
                  <a:srgbClr val="ED7273"/>
                </a:solidFill>
              </a:rPr>
              <a:t>(Case 2)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B8FA36-179B-C04B-8DAE-E7EA3E67D658}"/>
              </a:ext>
            </a:extLst>
          </p:cNvPr>
          <p:cNvSpPr txBox="1"/>
          <p:nvPr/>
        </p:nvSpPr>
        <p:spPr>
          <a:xfrm>
            <a:off x="5740399" y="4764225"/>
            <a:ext cx="1103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77E1FF"/>
                </a:solidFill>
              </a:rPr>
              <a:t>Rule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4" grpId="0" animBg="1"/>
      <p:bldP spid="16" grpId="0"/>
      <p:bldP spid="17" grpId="0"/>
      <p:bldP spid="19" grpId="0" animBg="1"/>
      <p:bldP spid="21" grpId="0"/>
      <p:bldP spid="24" grpId="0" animBg="1"/>
      <p:bldP spid="25" grpId="0"/>
      <p:bldP spid="31" grpId="0" animBg="1"/>
      <p:bldP spid="32" grpId="0"/>
      <p:bldP spid="34" grpId="0" animBg="1"/>
      <p:bldP spid="39" grpId="0"/>
      <p:bldP spid="43" grpId="0"/>
      <p:bldP spid="47" grpId="0" animBg="1"/>
      <p:bldP spid="3" grpId="0"/>
      <p:bldP spid="7" grpId="0"/>
      <p:bldP spid="9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Fixed-size Numbers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Fixed-size Integers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bit patterns, the program needs the number of bits to remain the same as C evolves</a:t>
            </a:r>
          </a:p>
          <a:p>
            <a:endParaRPr lang="en-US" dirty="0"/>
          </a:p>
          <a:p>
            <a:r>
              <a:rPr lang="en-US" dirty="0"/>
              <a:t>Header file </a:t>
            </a:r>
            <a:r>
              <a:rPr lang="en-US" dirty="0">
                <a:solidFill>
                  <a:srgbClr val="FF66FF"/>
                </a:solidFill>
              </a:rPr>
              <a:t>&lt;</a:t>
            </a:r>
            <a:r>
              <a:rPr lang="en-US" dirty="0" err="1">
                <a:solidFill>
                  <a:srgbClr val="FF66FF"/>
                </a:solidFill>
              </a:rPr>
              <a:t>stdint.h</a:t>
            </a:r>
            <a:r>
              <a:rPr lang="en-US" dirty="0">
                <a:solidFill>
                  <a:srgbClr val="FF66FF"/>
                </a:solidFill>
              </a:rPr>
              <a:t>&gt; </a:t>
            </a:r>
            <a:r>
              <a:rPr lang="en-US" dirty="0"/>
              <a:t>provides </a:t>
            </a:r>
            <a:r>
              <a:rPr lang="en-US" b="1" dirty="0"/>
              <a:t>fixed-size integer types</a:t>
            </a:r>
          </a:p>
          <a:p>
            <a:pPr lvl="1"/>
            <a:r>
              <a:rPr lang="en-US" dirty="0"/>
              <a:t>In signed and unsigned variants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243202"/>
              </p:ext>
            </p:extLst>
          </p:nvPr>
        </p:nvGraphicFramePr>
        <p:xfrm>
          <a:off x="1244600" y="5440680"/>
          <a:ext cx="10058399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Fixed-size</a:t>
                      </a:r>
                      <a:br>
                        <a:rPr lang="en-US" sz="2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signed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Today’s signed</a:t>
                      </a:r>
                      <a:br>
                        <a:rPr lang="en-US" sz="2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equivalent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Today’s unsigned</a:t>
                      </a:r>
                      <a:br>
                        <a:rPr lang="en-US" sz="24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equivalent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Fixed-size</a:t>
                      </a:r>
                      <a:br>
                        <a:rPr lang="en-US" sz="2400" b="1" dirty="0">
                          <a:solidFill>
                            <a:schemeClr val="bg1"/>
                          </a:solidFill>
                        </a:rPr>
                      </a:br>
                      <a:r>
                        <a:rPr lang="en-US" sz="2400" b="1" dirty="0">
                          <a:solidFill>
                            <a:schemeClr val="bg1"/>
                          </a:solidFill>
                        </a:rPr>
                        <a:t>unsigned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int8_t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signed</a:t>
                      </a:r>
                      <a:r>
                        <a:rPr lang="en-US" sz="2400" b="0" baseline="0" dirty="0">
                          <a:solidFill>
                            <a:srgbClr val="00B050"/>
                          </a:solidFill>
                        </a:rPr>
                        <a:t> char</a:t>
                      </a:r>
                      <a:endParaRPr lang="en-US" sz="24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unsigned char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uint8_t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int16_t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short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unsigned short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uint16_t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int32_t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>
                          <a:solidFill>
                            <a:srgbClr val="00B050"/>
                          </a:solidFill>
                        </a:rPr>
                        <a:t>int</a:t>
                      </a:r>
                      <a:endParaRPr lang="en-US" sz="24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unsigned </a:t>
                      </a:r>
                      <a:r>
                        <a:rPr lang="en-US" sz="2400" b="0" dirty="0" err="1">
                          <a:solidFill>
                            <a:schemeClr val="bg1"/>
                          </a:solidFill>
                        </a:rPr>
                        <a:t>int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uint32_t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int64_t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long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unsigned</a:t>
                      </a:r>
                      <a:r>
                        <a:rPr lang="en-US" sz="2400" b="0" baseline="0" dirty="0">
                          <a:solidFill>
                            <a:schemeClr val="bg1"/>
                          </a:solidFill>
                        </a:rPr>
                        <a:t> long</a:t>
                      </a:r>
                      <a:endParaRPr lang="en-US" sz="2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chemeClr val="bg1"/>
                          </a:solidFill>
                        </a:rPr>
                        <a:t>uint64_t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ectangular Callout 4"/>
          <p:cNvSpPr/>
          <p:nvPr/>
        </p:nvSpPr>
        <p:spPr bwMode="auto">
          <a:xfrm>
            <a:off x="1082133" y="8972490"/>
            <a:ext cx="2905667" cy="400110"/>
          </a:xfrm>
          <a:prstGeom prst="wedgeRectCallout">
            <a:avLst>
              <a:gd name="adj1" fmla="val -8355"/>
              <a:gd name="adj2" fmla="val -19594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the number of bits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Fixed-size Integers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bit patterns, the program needs the number of bits to remain the same as C evolves</a:t>
            </a:r>
          </a:p>
          <a:p>
            <a:endParaRPr lang="en-US" dirty="0"/>
          </a:p>
          <a:p>
            <a:r>
              <a:rPr lang="en-US" dirty="0"/>
              <a:t>Header file </a:t>
            </a:r>
            <a:r>
              <a:rPr lang="en-US" dirty="0">
                <a:solidFill>
                  <a:srgbClr val="FF66FF"/>
                </a:solidFill>
              </a:rPr>
              <a:t>&lt;</a:t>
            </a:r>
            <a:r>
              <a:rPr lang="en-US" dirty="0" err="1">
                <a:solidFill>
                  <a:srgbClr val="FF66FF"/>
                </a:solidFill>
              </a:rPr>
              <a:t>stdint.h</a:t>
            </a:r>
            <a:r>
              <a:rPr lang="en-US" dirty="0">
                <a:solidFill>
                  <a:srgbClr val="FF66FF"/>
                </a:solidFill>
              </a:rPr>
              <a:t>&gt; </a:t>
            </a:r>
            <a:r>
              <a:rPr lang="en-US" dirty="0"/>
              <a:t>provides </a:t>
            </a:r>
            <a:r>
              <a:rPr lang="en-US" b="1" dirty="0"/>
              <a:t>fixed-size integer types</a:t>
            </a:r>
          </a:p>
          <a:p>
            <a:pPr lvl="1"/>
            <a:r>
              <a:rPr lang="en-US" dirty="0"/>
              <a:t>In signed and unsigned variants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6134851"/>
              </p:ext>
            </p:extLst>
          </p:nvPr>
        </p:nvGraphicFramePr>
        <p:xfrm>
          <a:off x="1244600" y="5440680"/>
          <a:ext cx="10058399" cy="3017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57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Fixed-size</a:t>
                      </a:r>
                      <a:br>
                        <a:rPr lang="en-US" sz="2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signed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Today’s signed</a:t>
                      </a:r>
                      <a:br>
                        <a:rPr lang="en-US" sz="2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equivalent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Today’s unsigned</a:t>
                      </a:r>
                      <a:br>
                        <a:rPr lang="en-US" sz="2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equivalent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Fixed-size</a:t>
                      </a:r>
                      <a:br>
                        <a:rPr lang="en-US" sz="2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unsigned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int8_t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signed</a:t>
                      </a:r>
                      <a:r>
                        <a:rPr lang="en-US" sz="2400" b="0" baseline="0" dirty="0">
                          <a:solidFill>
                            <a:srgbClr val="00B050"/>
                          </a:solidFill>
                        </a:rPr>
                        <a:t> char</a:t>
                      </a:r>
                      <a:endParaRPr lang="en-US" sz="24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unsigned char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uint8_t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int16_t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short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unsigned short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uint16_t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int32_t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 err="1">
                          <a:solidFill>
                            <a:srgbClr val="00B050"/>
                          </a:solidFill>
                        </a:rPr>
                        <a:t>int</a:t>
                      </a:r>
                      <a:endParaRPr lang="en-US" sz="24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unsigned </a:t>
                      </a:r>
                      <a:r>
                        <a:rPr lang="en-US" sz="2400" b="0" dirty="0" err="1">
                          <a:solidFill>
                            <a:srgbClr val="00B050"/>
                          </a:solidFill>
                        </a:rPr>
                        <a:t>int</a:t>
                      </a:r>
                      <a:endParaRPr lang="en-US" sz="24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uint32_t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int64_t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long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unsigned</a:t>
                      </a:r>
                      <a:r>
                        <a:rPr lang="en-US" sz="2400" b="0" baseline="0" dirty="0">
                          <a:solidFill>
                            <a:srgbClr val="00B050"/>
                          </a:solidFill>
                        </a:rPr>
                        <a:t> long</a:t>
                      </a:r>
                      <a:endParaRPr lang="en-US" sz="24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0" dirty="0">
                          <a:solidFill>
                            <a:srgbClr val="00B050"/>
                          </a:solidFill>
                        </a:rPr>
                        <a:t>uint64_t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7" name="Rectangular Callout 6">
            <a:extLst>
              <a:ext uri="{FF2B5EF4-FFF2-40B4-BE49-F238E27FC236}">
                <a16:creationId xmlns:a16="http://schemas.microsoft.com/office/drawing/2014/main" id="{F44164F6-C53F-30D4-EFFE-8CFE9DEE1ADD}"/>
              </a:ext>
            </a:extLst>
          </p:cNvPr>
          <p:cNvSpPr/>
          <p:nvPr/>
        </p:nvSpPr>
        <p:spPr bwMode="auto">
          <a:xfrm>
            <a:off x="1082133" y="8972490"/>
            <a:ext cx="2905667" cy="400110"/>
          </a:xfrm>
          <a:prstGeom prst="wedgeRectCallout">
            <a:avLst>
              <a:gd name="adj1" fmla="val -8355"/>
              <a:gd name="adj2" fmla="val -19594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the number of bits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94814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Floating Point Numbers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Balance Sheet … So far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787400" y="3124200"/>
          <a:ext cx="11430000" cy="4145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10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1" dirty="0">
                          <a:latin typeface="Helvetica Neue"/>
                        </a:rPr>
                        <a:t>Lost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1" dirty="0">
                          <a:latin typeface="Helvetica Neue"/>
                        </a:rPr>
                        <a:t>Gained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7280">
                <a:tc>
                  <a:txBody>
                    <a:bodyPr/>
                    <a:lstStyle/>
                    <a:p>
                      <a:pPr marL="349250" indent="-236538" algn="l">
                        <a:buFont typeface="Arial" pitchFamily="34" charset="0"/>
                        <a:buChar char="•"/>
                      </a:pPr>
                      <a:r>
                        <a:rPr lang="en-US" sz="2800" i="0" dirty="0">
                          <a:latin typeface="Helvetica Neue"/>
                        </a:rPr>
                        <a:t>Contracts</a:t>
                      </a:r>
                    </a:p>
                    <a:p>
                      <a:pPr marL="349250" indent="-236538" algn="l">
                        <a:buFont typeface="Arial" pitchFamily="34" charset="0"/>
                        <a:buChar char="•"/>
                      </a:pPr>
                      <a:r>
                        <a:rPr lang="en-US" sz="2800" i="0" dirty="0">
                          <a:latin typeface="Helvetica Neue"/>
                        </a:rPr>
                        <a:t>Safety</a:t>
                      </a:r>
                    </a:p>
                    <a:p>
                      <a:pPr marL="349250" indent="-236538" algn="l">
                        <a:buFont typeface="Arial" pitchFamily="34" charset="0"/>
                        <a:buChar char="•"/>
                      </a:pPr>
                      <a:r>
                        <a:rPr lang="en-US" sz="2800" i="0" dirty="0">
                          <a:latin typeface="Helvetica Neue"/>
                        </a:rPr>
                        <a:t>Garbage</a:t>
                      </a:r>
                      <a:r>
                        <a:rPr lang="en-US" sz="2800" i="0" baseline="0" dirty="0">
                          <a:latin typeface="Helvetica Neue"/>
                        </a:rPr>
                        <a:t> collection</a:t>
                      </a:r>
                    </a:p>
                    <a:p>
                      <a:pPr marL="349250" indent="-236538" algn="l">
                        <a:buFont typeface="Arial" pitchFamily="34" charset="0"/>
                        <a:buChar char="•"/>
                      </a:pPr>
                      <a:r>
                        <a:rPr lang="en-US" sz="2800" i="0" baseline="0" dirty="0">
                          <a:latin typeface="Helvetica Neue"/>
                        </a:rPr>
                        <a:t>Memory initialization</a:t>
                      </a:r>
                    </a:p>
                    <a:p>
                      <a:pPr marL="349250" indent="-236538" algn="l">
                        <a:buFont typeface="Arial" pitchFamily="34" charset="0"/>
                        <a:buChar char="•"/>
                      </a:pPr>
                      <a:r>
                        <a:rPr lang="en-US" sz="2800" i="0" baseline="0" dirty="0">
                          <a:latin typeface="Helvetica Neue"/>
                        </a:rPr>
                        <a:t>Well-behaved arrays</a:t>
                      </a:r>
                    </a:p>
                    <a:p>
                      <a:pPr marL="349250" indent="-236538" algn="l">
                        <a:buFont typeface="Arial" pitchFamily="34" charset="0"/>
                        <a:buChar char="•"/>
                      </a:pPr>
                      <a:r>
                        <a:rPr lang="en-US" sz="2800" i="0" baseline="0" dirty="0">
                          <a:latin typeface="Helvetica Neue"/>
                        </a:rPr>
                        <a:t>Fully-defined language</a:t>
                      </a:r>
                    </a:p>
                    <a:p>
                      <a:pPr marL="349250" indent="-236538" algn="l">
                        <a:buFont typeface="Arial" pitchFamily="34" charset="0"/>
                        <a:buChar char="•"/>
                      </a:pPr>
                      <a:r>
                        <a:rPr lang="en-US" sz="2800" i="0" baseline="0" dirty="0">
                          <a:latin typeface="Helvetica Neue"/>
                        </a:rPr>
                        <a:t>Strings</a:t>
                      </a:r>
                      <a:endParaRPr lang="en-US" sz="2800" i="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96875" marR="0" indent="-2841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Preprocessor</a:t>
                      </a:r>
                    </a:p>
                    <a:p>
                      <a:pPr marL="396875" marR="0" indent="-2841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kern="1200" dirty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Undefined behavior</a:t>
                      </a:r>
                      <a:endParaRPr lang="en-US" sz="2800" i="0" kern="1200" baseline="0" dirty="0">
                        <a:solidFill>
                          <a:schemeClr val="dk1"/>
                        </a:solidFill>
                        <a:latin typeface="Helvetica Neue"/>
                        <a:ea typeface="+mn-ea"/>
                        <a:cs typeface="+mn-cs"/>
                      </a:endParaRPr>
                    </a:p>
                    <a:p>
                      <a:pPr marL="396875" marR="0" indent="-2841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kern="1200" baseline="0" dirty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Explicit memory management</a:t>
                      </a:r>
                    </a:p>
                    <a:p>
                      <a:pPr marL="396875" marR="0" indent="-2841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kern="1200" baseline="0" dirty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Separate compilation</a:t>
                      </a:r>
                    </a:p>
                    <a:p>
                      <a:pPr marL="396875" marR="0" indent="-2841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kern="1200" dirty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Pointer arithmetic</a:t>
                      </a:r>
                    </a:p>
                    <a:p>
                      <a:pPr marL="396875" marR="0" indent="-2841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kern="1200" dirty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Stack-allocated</a:t>
                      </a:r>
                      <a:r>
                        <a:rPr lang="en-US" sz="2800" i="0" kern="1200" baseline="0" dirty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 arrays and </a:t>
                      </a:r>
                      <a:r>
                        <a:rPr lang="en-US" sz="2800" i="0" kern="1200" baseline="0" dirty="0" err="1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structs</a:t>
                      </a:r>
                      <a:endParaRPr lang="en-US" sz="2800" i="0" kern="1200" baseline="0" dirty="0">
                        <a:solidFill>
                          <a:schemeClr val="dk1"/>
                        </a:solidFill>
                        <a:latin typeface="Helvetica Neue"/>
                        <a:ea typeface="+mn-ea"/>
                        <a:cs typeface="+mn-cs"/>
                      </a:endParaRPr>
                    </a:p>
                    <a:p>
                      <a:pPr marL="396875" marR="0" indent="-2841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kern="1200" baseline="0" dirty="0">
                          <a:solidFill>
                            <a:schemeClr val="dk1"/>
                          </a:solidFill>
                          <a:latin typeface="Helvetica Neue"/>
                          <a:ea typeface="+mn-ea"/>
                          <a:cs typeface="+mn-cs"/>
                        </a:rPr>
                        <a:t>Generalized address-of</a:t>
                      </a:r>
                      <a:endParaRPr lang="en-US" sz="2800" i="0" kern="1200" dirty="0">
                        <a:solidFill>
                          <a:schemeClr val="dk1"/>
                        </a:solidFill>
                        <a:latin typeface="Helvetica Neue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float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type </a:t>
            </a:r>
            <a:r>
              <a:rPr lang="en-US" dirty="0">
                <a:solidFill>
                  <a:srgbClr val="00B050"/>
                </a:solidFill>
              </a:rPr>
              <a:t>float</a:t>
            </a:r>
            <a:r>
              <a:rPr lang="en-US" dirty="0"/>
              <a:t> represents </a:t>
            </a:r>
            <a:r>
              <a:rPr lang="en-US" b="1" dirty="0"/>
              <a:t>floating point numbers</a:t>
            </a:r>
          </a:p>
          <a:p>
            <a:pPr lvl="2"/>
            <a:r>
              <a:rPr lang="en-US" dirty="0"/>
              <a:t>Nowadays 32 bits</a:t>
            </a:r>
          </a:p>
          <a:p>
            <a:pPr lvl="1">
              <a:buNone/>
            </a:pPr>
            <a:r>
              <a:rPr lang="en-US" dirty="0">
                <a:solidFill>
                  <a:srgbClr val="00B050"/>
                </a:solidFill>
              </a:rPr>
              <a:t>float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0.1;</a:t>
            </a:r>
          </a:p>
          <a:p>
            <a:pPr lvl="1">
              <a:buNone/>
            </a:pPr>
            <a:r>
              <a:rPr lang="en-US" dirty="0">
                <a:solidFill>
                  <a:srgbClr val="00B050"/>
                </a:solidFill>
              </a:rPr>
              <a:t>float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2.0235E-27;</a:t>
            </a:r>
          </a:p>
          <a:p>
            <a:endParaRPr lang="en-US" dirty="0"/>
          </a:p>
          <a:p>
            <a:r>
              <a:rPr lang="en-US" dirty="0">
                <a:solidFill>
                  <a:srgbClr val="00B050"/>
                </a:solidFill>
              </a:rPr>
              <a:t>float</a:t>
            </a:r>
            <a:r>
              <a:rPr lang="en-US" dirty="0"/>
              <a:t> and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use the same number of bits,</a:t>
            </a:r>
            <a:br>
              <a:rPr lang="en-US" dirty="0"/>
            </a:br>
            <a:r>
              <a:rPr lang="en-US" dirty="0"/>
              <a:t>but </a:t>
            </a:r>
            <a:r>
              <a:rPr lang="en-US" dirty="0">
                <a:solidFill>
                  <a:srgbClr val="00B050"/>
                </a:solidFill>
              </a:rPr>
              <a:t>float</a:t>
            </a:r>
            <a:r>
              <a:rPr lang="en-US" dirty="0"/>
              <a:t> has a much larger range</a:t>
            </a:r>
          </a:p>
          <a:p>
            <a:pPr lvl="1"/>
            <a:r>
              <a:rPr lang="en-US" dirty="0"/>
              <a:t>Some numbers with a decimal point are not representable</a:t>
            </a:r>
          </a:p>
          <a:p>
            <a:pPr lvl="1"/>
            <a:r>
              <a:rPr lang="en-US" dirty="0"/>
              <a:t>The larger range comes at the cost of </a:t>
            </a:r>
            <a:r>
              <a:rPr lang="en-US" b="1" dirty="0"/>
              <a:t>precision</a:t>
            </a:r>
          </a:p>
          <a:p>
            <a:pPr lvl="2"/>
            <a:r>
              <a:rPr lang="en-US" dirty="0"/>
              <a:t>Operations on </a:t>
            </a:r>
            <a:r>
              <a:rPr lang="en-US" dirty="0">
                <a:solidFill>
                  <a:srgbClr val="00B050"/>
                </a:solidFill>
              </a:rPr>
              <a:t>float</a:t>
            </a:r>
            <a:r>
              <a:rPr lang="en-US" dirty="0"/>
              <a:t>s may cause </a:t>
            </a:r>
            <a:r>
              <a:rPr lang="en-US" b="1" dirty="0"/>
              <a:t>rounding errors </a:t>
            </a:r>
          </a:p>
          <a:p>
            <a:pPr lvl="1"/>
            <a:endParaRPr lang="en-US" dirty="0"/>
          </a:p>
        </p:txBody>
      </p:sp>
      <p:sp>
        <p:nvSpPr>
          <p:cNvPr id="6" name="Rectangular Callout 5"/>
          <p:cNvSpPr/>
          <p:nvPr/>
        </p:nvSpPr>
        <p:spPr bwMode="auto">
          <a:xfrm>
            <a:off x="7645400" y="2895600"/>
            <a:ext cx="3455433" cy="400110"/>
          </a:xfrm>
          <a:prstGeom prst="wedgeRectCallout">
            <a:avLst>
              <a:gd name="adj1" fmla="val -40255"/>
              <a:gd name="adj2" fmla="val -14898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Numbers with a decimal point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5588000" y="3581400"/>
            <a:ext cx="2413545" cy="400110"/>
          </a:xfrm>
          <a:prstGeom prst="wedgeRectCallout">
            <a:avLst>
              <a:gd name="adj1" fmla="val -80319"/>
              <a:gd name="adj2" fmla="val 1380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2.0235 * 10</a:t>
            </a:r>
            <a:r>
              <a:rPr lang="en-US" sz="2000" b="0" baseline="30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-27</a:t>
            </a:r>
            <a:endParaRPr lang="en-US" sz="1600" b="0" baseline="3000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float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Operations on </a:t>
            </a:r>
            <a:r>
              <a:rPr lang="en-US" dirty="0">
                <a:solidFill>
                  <a:srgbClr val="00B050"/>
                </a:solidFill>
              </a:rPr>
              <a:t>float</a:t>
            </a:r>
            <a:r>
              <a:rPr lang="en-US" dirty="0"/>
              <a:t>s may cause </a:t>
            </a:r>
            <a:r>
              <a:rPr lang="en-US" b="1" dirty="0"/>
              <a:t>rounding errors 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Example 1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FF66FF"/>
                </a:solidFill>
              </a:rPr>
              <a:t>#include </a:t>
            </a:r>
            <a:r>
              <a:rPr lang="en-US" dirty="0">
                <a:solidFill>
                  <a:srgbClr val="FF66FF"/>
                </a:solidFill>
              </a:rPr>
              <a:t>&lt;</a:t>
            </a:r>
            <a:r>
              <a:rPr lang="en-US" dirty="0" err="1">
                <a:solidFill>
                  <a:srgbClr val="FF66FF"/>
                </a:solidFill>
              </a:rPr>
              <a:t>math.h</a:t>
            </a:r>
            <a:r>
              <a:rPr lang="en-US" dirty="0">
                <a:solidFill>
                  <a:srgbClr val="FF66FF"/>
                </a:solidFill>
              </a:rPr>
              <a:t>&gt;</a:t>
            </a:r>
          </a:p>
          <a:p>
            <a:pPr lvl="1">
              <a:buNone/>
            </a:pPr>
            <a:r>
              <a:rPr lang="en-US" dirty="0">
                <a:solidFill>
                  <a:srgbClr val="FF66FF"/>
                </a:solidFill>
              </a:rPr>
              <a:t>		</a:t>
            </a:r>
            <a:r>
              <a:rPr lang="en-US" b="1" dirty="0">
                <a:solidFill>
                  <a:srgbClr val="FF66FF"/>
                </a:solidFill>
              </a:rPr>
              <a:t>#define </a:t>
            </a:r>
            <a:r>
              <a:rPr lang="en-US" dirty="0">
                <a:solidFill>
                  <a:srgbClr val="FF66FF"/>
                </a:solidFill>
              </a:rPr>
              <a:t>PI </a:t>
            </a:r>
            <a:r>
              <a:rPr lang="en-US" dirty="0"/>
              <a:t>3.14159265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float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sin(PI);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Example 2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float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(10E20 / 10E10) * 10E10;</a:t>
            </a:r>
          </a:p>
          <a:p>
            <a:pPr lvl="2"/>
            <a:r>
              <a:rPr lang="en-US" dirty="0"/>
              <a:t>We expect y to be equal to 10E20</a:t>
            </a:r>
          </a:p>
          <a:p>
            <a:pPr lvl="2"/>
            <a:r>
              <a:rPr lang="en-US" dirty="0"/>
              <a:t>But it isn’t always</a:t>
            </a:r>
          </a:p>
          <a:p>
            <a:pPr lvl="3"/>
            <a:r>
              <a:rPr lang="en-US" dirty="0"/>
              <a:t>It depends on the compiler</a:t>
            </a:r>
          </a:p>
        </p:txBody>
      </p:sp>
      <p:sp>
        <p:nvSpPr>
          <p:cNvPr id="8" name="Rectangular Callout 7"/>
          <p:cNvSpPr/>
          <p:nvPr/>
        </p:nvSpPr>
        <p:spPr bwMode="auto">
          <a:xfrm>
            <a:off x="7645400" y="2895600"/>
            <a:ext cx="2783775" cy="400110"/>
          </a:xfrm>
          <a:prstGeom prst="wedgeRectCallout">
            <a:avLst>
              <a:gd name="adj1" fmla="val -114568"/>
              <a:gd name="adj2" fmla="val 12964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Defines </a:t>
            </a:r>
            <a:r>
              <a:rPr lang="en-US" sz="20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sin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 err="1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cos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</a:t>
            </a:r>
            <a:r>
              <a:rPr lang="en-US" sz="2000" b="0" dirty="0">
                <a:solidFill>
                  <a:srgbClr val="7030A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log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, …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7797801" y="3581400"/>
            <a:ext cx="2272417" cy="707886"/>
          </a:xfrm>
          <a:prstGeom prst="wedgeRectCallout">
            <a:avLst>
              <a:gd name="adj1" fmla="val -133299"/>
              <a:gd name="adj2" fmla="val 3409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Any more decimals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would be ignored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7188200" y="4724400"/>
            <a:ext cx="2368598" cy="707886"/>
          </a:xfrm>
          <a:prstGeom prst="wedgeRectCallout">
            <a:avLst>
              <a:gd name="adj1" fmla="val -149693"/>
              <a:gd name="adj2" fmla="val -4376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 math, </a:t>
            </a: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sin(</a:t>
            </a: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Symbol"/>
              </a:rPr>
              <a:t></a:t>
            </a: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is </a:t>
            </a:r>
            <a:r>
              <a:rPr lang="en-US" sz="2000" b="0" i="1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0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but sin(PI) is not 0.0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8864600" y="6076890"/>
            <a:ext cx="2761397" cy="400110"/>
          </a:xfrm>
          <a:prstGeom prst="wedgeRectCallout">
            <a:avLst>
              <a:gd name="adj1" fmla="val -92991"/>
              <a:gd name="adj2" fmla="val -3750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That’s (10</a:t>
            </a:r>
            <a:r>
              <a:rPr lang="en-US" sz="2000" b="0" baseline="30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20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/10</a:t>
            </a:r>
            <a:r>
              <a:rPr lang="en-US" sz="2000" b="0" baseline="30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10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) * 10</a:t>
            </a:r>
            <a:r>
              <a:rPr lang="en-US" sz="2000" b="0" baseline="30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10</a:t>
            </a:r>
            <a:endParaRPr lang="en-US" sz="1600" b="0" baseline="3000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2" name="Octagon 11"/>
          <p:cNvSpPr/>
          <p:nvPr/>
        </p:nvSpPr>
        <p:spPr bwMode="auto">
          <a:xfrm>
            <a:off x="11150600" y="152400"/>
            <a:ext cx="1737360" cy="1737360"/>
          </a:xfrm>
          <a:prstGeom prst="octagon">
            <a:avLst/>
          </a:prstGeom>
          <a:solidFill>
            <a:srgbClr val="FF0000"/>
          </a:solidFill>
          <a:ln w="101600" cap="flat" cmpd="sng" algn="ctr">
            <a:solidFill>
              <a:schemeClr val="bg2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Danger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float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Operations on </a:t>
            </a:r>
            <a:r>
              <a:rPr lang="en-US" i="1" dirty="0">
                <a:solidFill>
                  <a:srgbClr val="00B050"/>
                </a:solidFill>
              </a:rPr>
              <a:t>float</a:t>
            </a:r>
            <a:r>
              <a:rPr lang="en-US" i="1" dirty="0"/>
              <a:t>s may cause </a:t>
            </a:r>
            <a:r>
              <a:rPr lang="en-US" b="1" i="1" dirty="0"/>
              <a:t>rounding errors 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Example 3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FF66FF"/>
                </a:solidFill>
              </a:rPr>
              <a:t>for</a:t>
            </a:r>
            <a:r>
              <a:rPr lang="en-US" dirty="0"/>
              <a:t> (</a:t>
            </a:r>
            <a:r>
              <a:rPr lang="en-US" dirty="0">
                <a:solidFill>
                  <a:srgbClr val="00B050"/>
                </a:solidFill>
              </a:rPr>
              <a:t>float</a:t>
            </a:r>
            <a:r>
              <a:rPr lang="en-US" dirty="0"/>
              <a:t> </a:t>
            </a:r>
            <a:r>
              <a:rPr lang="en-US" dirty="0">
                <a:solidFill>
                  <a:srgbClr val="FFC000"/>
                </a:solidFill>
              </a:rPr>
              <a:t>res</a:t>
            </a:r>
            <a:r>
              <a:rPr lang="en-US" dirty="0"/>
              <a:t> = 0.0; res != 5.0; res += 0.1)</a:t>
            </a:r>
          </a:p>
          <a:p>
            <a:pPr lvl="1">
              <a:buNone/>
            </a:pPr>
            <a:r>
              <a:rPr lang="en-US" dirty="0"/>
              <a:t>			</a:t>
            </a:r>
            <a:r>
              <a:rPr lang="en-US" dirty="0" err="1"/>
              <a:t>printf</a:t>
            </a:r>
            <a:r>
              <a:rPr lang="en-US" dirty="0"/>
              <a:t>(</a:t>
            </a:r>
            <a:r>
              <a:rPr lang="en-US" dirty="0">
                <a:solidFill>
                  <a:srgbClr val="92D050"/>
                </a:solidFill>
              </a:rPr>
              <a:t>"res = %f\n"</a:t>
            </a:r>
            <a:r>
              <a:rPr lang="en-US" dirty="0"/>
              <a:t>, res);</a:t>
            </a:r>
          </a:p>
          <a:p>
            <a:pPr lvl="2"/>
            <a:r>
              <a:rPr lang="en-US" dirty="0"/>
              <a:t>We expect the loop to terminate after 50 iterations</a:t>
            </a:r>
          </a:p>
          <a:p>
            <a:pPr lvl="2"/>
            <a:r>
              <a:rPr lang="en-US" dirty="0"/>
              <a:t>Instead it runs for ever</a:t>
            </a:r>
          </a:p>
          <a:p>
            <a:pPr lvl="2"/>
            <a:r>
              <a:rPr lang="en-US" dirty="0"/>
              <a:t>That’s because 0.1 decimal is a </a:t>
            </a:r>
            <a:r>
              <a:rPr lang="en-US" b="1" dirty="0"/>
              <a:t>periodic</a:t>
            </a:r>
            <a:r>
              <a:rPr lang="en-US" dirty="0"/>
              <a:t> number in binary: 0.00011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10617200" y="5410200"/>
            <a:ext cx="609600" cy="158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graphicFrame>
        <p:nvGraphicFramePr>
          <p:cNvPr id="15" name="Table 14"/>
          <p:cNvGraphicFramePr>
            <a:graphicFrameLocks noGrp="1"/>
          </p:cNvGraphicFramePr>
          <p:nvPr/>
        </p:nvGraphicFramePr>
        <p:xfrm>
          <a:off x="5207000" y="6995160"/>
          <a:ext cx="2667000" cy="22250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5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*   2   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.2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*   2   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.4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*   2   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.8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*   2   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.6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0.6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*   2   =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.2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0.2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None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9" name="U-Turn Arrow 18"/>
          <p:cNvSpPr/>
          <p:nvPr/>
        </p:nvSpPr>
        <p:spPr bwMode="auto">
          <a:xfrm rot="16200000">
            <a:off x="4254501" y="7998808"/>
            <a:ext cx="1676400" cy="533400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3750"/>
              <a:gd name="adj5" fmla="val 100000"/>
            </a:avLst>
          </a:prstGeom>
          <a:solidFill>
            <a:srgbClr val="FFC000"/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8407400" y="6096000"/>
            <a:ext cx="2411879" cy="707886"/>
          </a:xfrm>
          <a:prstGeom prst="wedgeRectCallout">
            <a:avLst>
              <a:gd name="adj1" fmla="val -79806"/>
              <a:gd name="adj2" fmla="val 6948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how we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convert 0.1 to binary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1" name="Rectangular Callout 20"/>
          <p:cNvSpPr/>
          <p:nvPr/>
        </p:nvSpPr>
        <p:spPr bwMode="auto">
          <a:xfrm>
            <a:off x="6654800" y="9045714"/>
            <a:ext cx="2625078" cy="400110"/>
          </a:xfrm>
          <a:prstGeom prst="wedgeRectCallout">
            <a:avLst>
              <a:gd name="adj1" fmla="val -75511"/>
              <a:gd name="adj2" fmla="val -4635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At this point, it repeats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Octagon 8"/>
          <p:cNvSpPr/>
          <p:nvPr/>
        </p:nvSpPr>
        <p:spPr bwMode="auto">
          <a:xfrm>
            <a:off x="11150600" y="152400"/>
            <a:ext cx="1737360" cy="1737360"/>
          </a:xfrm>
          <a:prstGeom prst="octagon">
            <a:avLst/>
          </a:prstGeom>
          <a:solidFill>
            <a:srgbClr val="FF0000"/>
          </a:solidFill>
          <a:ln w="101600" cap="flat" cmpd="sng" algn="ctr">
            <a:solidFill>
              <a:schemeClr val="bg2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Danger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float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Operations on </a:t>
            </a:r>
            <a:r>
              <a:rPr lang="en-US" i="1" dirty="0">
                <a:solidFill>
                  <a:srgbClr val="00B050"/>
                </a:solidFill>
              </a:rPr>
              <a:t>float</a:t>
            </a:r>
            <a:r>
              <a:rPr lang="en-US" i="1" dirty="0"/>
              <a:t>s may cause </a:t>
            </a:r>
            <a:r>
              <a:rPr lang="en-US" b="1" i="1" dirty="0"/>
              <a:t>rounding errors </a:t>
            </a:r>
          </a:p>
          <a:p>
            <a:pPr lvl="4"/>
            <a:endParaRPr lang="en-US" i="1" dirty="0"/>
          </a:p>
          <a:p>
            <a:r>
              <a:rPr lang="en-US" dirty="0"/>
              <a:t>This makes it impossible to reason about programs</a:t>
            </a:r>
          </a:p>
          <a:p>
            <a:pPr lvl="1"/>
            <a:r>
              <a:rPr lang="en-US" dirty="0"/>
              <a:t>This is why there are no </a:t>
            </a:r>
            <a:r>
              <a:rPr lang="en-US" dirty="0">
                <a:solidFill>
                  <a:srgbClr val="00B050"/>
                </a:solidFill>
              </a:rPr>
              <a:t>float</a:t>
            </a:r>
            <a:r>
              <a:rPr lang="en-US" dirty="0"/>
              <a:t>s in C0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Adding more bits does not solve the problem</a:t>
            </a:r>
          </a:p>
          <a:p>
            <a:pPr lvl="1"/>
            <a:r>
              <a:rPr lang="en-US" dirty="0"/>
              <a:t>The type </a:t>
            </a:r>
            <a:r>
              <a:rPr lang="en-US" dirty="0">
                <a:solidFill>
                  <a:srgbClr val="00B050"/>
                </a:solidFill>
              </a:rPr>
              <a:t>double</a:t>
            </a:r>
            <a:r>
              <a:rPr lang="en-US" dirty="0"/>
              <a:t> of </a:t>
            </a:r>
            <a:r>
              <a:rPr lang="en-US" b="1" dirty="0"/>
              <a:t>double-precision</a:t>
            </a:r>
            <a:r>
              <a:rPr lang="en-US" dirty="0"/>
              <a:t> floating point numbers has typically 64 bits nowadays</a:t>
            </a:r>
          </a:p>
          <a:p>
            <a:pPr lvl="2"/>
            <a:r>
              <a:rPr lang="en-US" dirty="0"/>
              <a:t>Similar issues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Union and Enum Types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4A52C-0832-4DDE-8196-346F74C8D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FEEE8-A99F-4798-84D1-FF51E4A03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Print a message based on the season</a:t>
            </a:r>
          </a:p>
          <a:p>
            <a:endParaRPr lang="en-US" dirty="0"/>
          </a:p>
          <a:p>
            <a:r>
              <a:rPr lang="en-US" dirty="0"/>
              <a:t>How to encode seasons?</a:t>
            </a:r>
          </a:p>
          <a:p>
            <a:pPr lvl="1"/>
            <a:r>
              <a:rPr lang="en-US" dirty="0"/>
              <a:t>Use strings …</a:t>
            </a:r>
          </a:p>
          <a:p>
            <a:pPr lvl="2"/>
            <a:r>
              <a:rPr lang="en-US" dirty="0"/>
              <a:t>Testing which season we are in is costly</a:t>
            </a:r>
          </a:p>
          <a:p>
            <a:pPr lvl="1"/>
            <a:r>
              <a:rPr lang="en-US" dirty="0"/>
              <a:t>Use integers</a:t>
            </a:r>
          </a:p>
          <a:p>
            <a:endParaRPr lang="en-US" dirty="0"/>
          </a:p>
          <a:p>
            <a:r>
              <a:rPr lang="en-US" dirty="0"/>
              <a:t>Drawbacks</a:t>
            </a:r>
          </a:p>
          <a:p>
            <a:pPr lvl="1"/>
            <a:r>
              <a:rPr lang="en-US" dirty="0"/>
              <a:t>The encoding is not mnemonic</a:t>
            </a:r>
          </a:p>
          <a:p>
            <a:pPr lvl="2"/>
            <a:r>
              <a:rPr lang="en-US" dirty="0"/>
              <a:t>We will make mistakes</a:t>
            </a:r>
          </a:p>
          <a:p>
            <a:pPr lvl="1"/>
            <a:r>
              <a:rPr lang="en-US" dirty="0"/>
              <a:t>A whole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for 4 values seems wasteful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9704979" y="2514600"/>
            <a:ext cx="2374368" cy="387798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chemeClr val="accent5">
                    <a:lumMod val="75000"/>
                  </a:schemeClr>
                </a:solidFill>
                <a:latin typeface="+mn-lt"/>
                <a:cs typeface="Courier New" panose="02070309020205020404" pitchFamily="49" charset="0"/>
              </a:rPr>
              <a:t>// 0 = Winter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chemeClr val="accent5">
                    <a:lumMod val="75000"/>
                  </a:schemeClr>
                </a:solidFill>
                <a:latin typeface="+mn-lt"/>
                <a:cs typeface="Courier New" panose="02070309020205020404" pitchFamily="49" charset="0"/>
              </a:rPr>
              <a:t>// 1 = Spring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chemeClr val="accent5">
                    <a:lumMod val="75000"/>
                  </a:schemeClr>
                </a:solidFill>
                <a:latin typeface="+mn-lt"/>
                <a:cs typeface="Courier New" panose="02070309020205020404" pitchFamily="49" charset="0"/>
              </a:rPr>
              <a:t>// 2 = Summer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chemeClr val="accent5">
                    <a:lumMod val="75000"/>
                  </a:schemeClr>
                </a:solidFill>
                <a:latin typeface="+mn-lt"/>
                <a:cs typeface="Courier New" panose="02070309020205020404" pitchFamily="49" charset="0"/>
              </a:rPr>
              <a:t>// 3 = Fall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endParaRPr lang="en-US" sz="2000" b="0" kern="0" dirty="0">
              <a:latin typeface="+mn-lt"/>
              <a:cs typeface="Courier New" panose="02070309020205020404" pitchFamily="49" charset="0"/>
            </a:endParaRP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 err="1">
                <a:solidFill>
                  <a:srgbClr val="00B050"/>
                </a:solidFill>
                <a:latin typeface="+mn-lt"/>
                <a:cs typeface="Courier New" panose="02070309020205020404" pitchFamily="49" charset="0"/>
              </a:rPr>
              <a:t>int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today = 3;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if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(today == 0)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</a:t>
            </a:r>
            <a:r>
              <a:rPr lang="en-US" sz="2000" b="0" kern="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</a:t>
            </a:r>
            <a:r>
              <a:rPr lang="en-US" sz="2000" b="0" kern="0" dirty="0">
                <a:solidFill>
                  <a:srgbClr val="92D050"/>
                </a:solidFill>
                <a:latin typeface="+mn-lt"/>
                <a:cs typeface="Courier New" panose="02070309020205020404" pitchFamily="49" charset="0"/>
              </a:rPr>
              <a:t>"snow!\n"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);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else if 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(today == 3)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</a:t>
            </a:r>
            <a:r>
              <a:rPr lang="en-US" sz="2000" b="0" kern="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</a:t>
            </a:r>
            <a:r>
              <a:rPr lang="en-US" sz="2000" b="0" kern="0" dirty="0">
                <a:solidFill>
                  <a:srgbClr val="92D050"/>
                </a:solidFill>
                <a:latin typeface="+mn-lt"/>
                <a:cs typeface="Courier New" panose="02070309020205020404" pitchFamily="49" charset="0"/>
              </a:rPr>
              <a:t>"leaves!\n"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);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else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</a:t>
            </a:r>
            <a:r>
              <a:rPr lang="en-US" sz="2000" b="0" kern="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</a:t>
            </a:r>
            <a:r>
              <a:rPr lang="en-US" sz="2000" b="0" kern="0" dirty="0">
                <a:solidFill>
                  <a:srgbClr val="92D050"/>
                </a:solidFill>
                <a:latin typeface="+mn-lt"/>
                <a:cs typeface="Courier New" panose="02070309020205020404" pitchFamily="49" charset="0"/>
              </a:rPr>
              <a:t>"sun!\n"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2823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4A52C-0832-4DDE-8196-346F74C8D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Enum</a:t>
            </a:r>
            <a:r>
              <a:rPr lang="en-US" dirty="0"/>
              <a:t>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FEEE8-A99F-4798-84D1-FF51E4A03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i="1" dirty="0"/>
              <a:t>The encoding is not mnemonic</a:t>
            </a:r>
          </a:p>
          <a:p>
            <a:pPr lvl="1"/>
            <a:r>
              <a:rPr lang="en-US" i="1" dirty="0"/>
              <a:t>A whole </a:t>
            </a:r>
            <a:r>
              <a:rPr lang="en-US" i="1" dirty="0" err="1">
                <a:solidFill>
                  <a:srgbClr val="00B050"/>
                </a:solidFill>
              </a:rPr>
              <a:t>int</a:t>
            </a:r>
            <a:r>
              <a:rPr lang="en-US" i="1" dirty="0"/>
              <a:t> for 4 values seems wasteful</a:t>
            </a:r>
          </a:p>
          <a:p>
            <a:pPr lvl="4"/>
            <a:endParaRPr lang="en-US" dirty="0"/>
          </a:p>
          <a:p>
            <a:r>
              <a:rPr lang="en-US" dirty="0"/>
              <a:t>An </a:t>
            </a:r>
            <a:r>
              <a:rPr lang="en-US" b="1" dirty="0" err="1"/>
              <a:t>enum</a:t>
            </a:r>
            <a:r>
              <a:rPr lang="en-US" b="1" dirty="0"/>
              <a:t> type</a:t>
            </a:r>
            <a:r>
              <a:rPr lang="en-US" dirty="0"/>
              <a:t> lets</a:t>
            </a:r>
          </a:p>
          <a:p>
            <a:pPr lvl="1"/>
            <a:r>
              <a:rPr lang="en-US" dirty="0"/>
              <a:t>The programmer choose mnemonic values</a:t>
            </a:r>
          </a:p>
          <a:p>
            <a:pPr lvl="3"/>
            <a:r>
              <a:rPr lang="en-US" dirty="0"/>
              <a:t>no need to remember the encoding – just use the names</a:t>
            </a:r>
          </a:p>
          <a:p>
            <a:pPr lvl="1"/>
            <a:r>
              <a:rPr lang="en-US" dirty="0"/>
              <a:t>The compiler decide how to implement them</a:t>
            </a:r>
          </a:p>
          <a:p>
            <a:pPr lvl="2"/>
            <a:r>
              <a:rPr lang="en-US" dirty="0"/>
              <a:t>What actual type to map them to</a:t>
            </a:r>
          </a:p>
          <a:p>
            <a:pPr lvl="2"/>
            <a:r>
              <a:rPr lang="en-US" dirty="0"/>
              <a:t>What values to use</a:t>
            </a:r>
          </a:p>
          <a:p>
            <a:pPr lvl="3"/>
            <a:endParaRPr lang="en-US" dirty="0"/>
          </a:p>
          <a:p>
            <a:pPr lvl="4"/>
            <a:endParaRPr lang="en-US" dirty="0"/>
          </a:p>
          <a:p>
            <a:pPr lvl="2"/>
            <a:endParaRPr lang="en-US" dirty="0"/>
          </a:p>
          <a:p>
            <a:pPr lvl="3"/>
            <a:endParaRPr lang="en-US" dirty="0"/>
          </a:p>
          <a:p>
            <a:pPr lvl="2"/>
            <a:r>
              <a:rPr lang="en-US" dirty="0"/>
              <a:t>The compiler optimizes</a:t>
            </a:r>
            <a:br>
              <a:rPr lang="en-US" dirty="0"/>
            </a:br>
            <a:r>
              <a:rPr lang="en-US" dirty="0"/>
              <a:t>space usage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273800" y="5884545"/>
            <a:ext cx="6351419" cy="295465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 err="1">
                <a:solidFill>
                  <a:srgbClr val="00B050"/>
                </a:solidFill>
                <a:latin typeface="+mn-lt"/>
                <a:cs typeface="Courier New" panose="02070309020205020404" pitchFamily="49" charset="0"/>
              </a:rPr>
              <a:t>enum</a:t>
            </a:r>
            <a:r>
              <a:rPr lang="en-US" sz="2000" b="0" kern="0" dirty="0">
                <a:solidFill>
                  <a:srgbClr val="00B050"/>
                </a:solidFill>
                <a:latin typeface="+mn-lt"/>
                <a:cs typeface="Courier New" panose="02070309020205020404" pitchFamily="49" charset="0"/>
              </a:rPr>
              <a:t> season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{ WINTER, SPRING, SUMMER, FALL };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endParaRPr lang="en-US" sz="2000" b="0" kern="0" dirty="0">
              <a:latin typeface="+mn-lt"/>
              <a:cs typeface="Courier New" panose="02070309020205020404" pitchFamily="49" charset="0"/>
            </a:endParaRP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 err="1">
                <a:solidFill>
                  <a:srgbClr val="00B050"/>
                </a:solidFill>
                <a:cs typeface="Courier New" panose="02070309020205020404" pitchFamily="49" charset="0"/>
              </a:rPr>
              <a:t>enum</a:t>
            </a:r>
            <a:r>
              <a:rPr lang="en-US" sz="2000" b="0" kern="0" dirty="0">
                <a:solidFill>
                  <a:srgbClr val="00B050"/>
                </a:solidFill>
                <a:cs typeface="Courier New" panose="02070309020205020404" pitchFamily="49" charset="0"/>
              </a:rPr>
              <a:t> season</a:t>
            </a:r>
            <a:r>
              <a:rPr lang="en-US" sz="2000" b="0" kern="0" dirty="0">
                <a:cs typeface="Courier New" panose="02070309020205020404" pitchFamily="49" charset="0"/>
              </a:rPr>
              <a:t> 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today = FALL;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if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(today == WINTER)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</a:t>
            </a:r>
            <a:r>
              <a:rPr lang="en-US" sz="2000" b="0" kern="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</a:t>
            </a:r>
            <a:r>
              <a:rPr lang="en-US" sz="2000" b="0" kern="0" dirty="0">
                <a:solidFill>
                  <a:srgbClr val="92D050"/>
                </a:solidFill>
                <a:latin typeface="+mn-lt"/>
                <a:cs typeface="Courier New" panose="02070309020205020404" pitchFamily="49" charset="0"/>
              </a:rPr>
              <a:t>"snow!\n"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);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else if 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(today == FALL)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</a:t>
            </a:r>
            <a:r>
              <a:rPr lang="en-US" sz="2000" b="0" kern="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</a:t>
            </a:r>
            <a:r>
              <a:rPr lang="en-US" sz="2000" b="0" kern="0" dirty="0">
                <a:solidFill>
                  <a:srgbClr val="92D050"/>
                </a:solidFill>
                <a:latin typeface="+mn-lt"/>
                <a:cs typeface="Courier New" panose="02070309020205020404" pitchFamily="49" charset="0"/>
              </a:rPr>
              <a:t>"leaves!\n"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);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else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</a:t>
            </a:r>
            <a:r>
              <a:rPr lang="en-US" sz="2000" b="0" kern="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</a:t>
            </a:r>
            <a:r>
              <a:rPr lang="en-US" sz="2000" b="0" kern="0" dirty="0">
                <a:solidFill>
                  <a:srgbClr val="92D050"/>
                </a:solidFill>
                <a:latin typeface="+mn-lt"/>
                <a:cs typeface="Courier New" panose="02070309020205020404" pitchFamily="49" charset="0"/>
              </a:rPr>
              <a:t>"sun!\n"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5969000" y="5791200"/>
            <a:ext cx="6705600" cy="685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8636000" y="6553200"/>
            <a:ext cx="990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10341383" y="4318337"/>
            <a:ext cx="2485617" cy="1015663"/>
          </a:xfrm>
          <a:prstGeom prst="wedgeRectCallout">
            <a:avLst>
              <a:gd name="adj1" fmla="val 20177"/>
              <a:gd name="adj2" fmla="val 10419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By convention,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enum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values are written in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all caps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939800" y="6759714"/>
            <a:ext cx="3838551" cy="707886"/>
          </a:xfrm>
          <a:prstGeom prst="wedgeRectCallout">
            <a:avLst>
              <a:gd name="adj1" fmla="val 30393"/>
              <a:gd name="adj2" fmla="val -11829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compiler maps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enum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names to some numerical values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8026400" y="7467600"/>
            <a:ext cx="990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7493000" y="6858000"/>
            <a:ext cx="13716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2823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4A52C-0832-4DDE-8196-346F74C8D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FEEE8-A99F-4798-84D1-FF51E4A03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>
                <a:solidFill>
                  <a:srgbClr val="FF66FF"/>
                </a:solidFill>
              </a:rPr>
              <a:t>switch</a:t>
            </a:r>
            <a:r>
              <a:rPr lang="en-US" b="1" dirty="0"/>
              <a:t> statement</a:t>
            </a:r>
            <a:r>
              <a:rPr lang="en-US" dirty="0"/>
              <a:t> is an alternative to cascaded </a:t>
            </a:r>
            <a:r>
              <a:rPr lang="en-US" dirty="0">
                <a:solidFill>
                  <a:srgbClr val="FF66FF"/>
                </a:solidFill>
              </a:rPr>
              <a:t>if</a:t>
            </a:r>
            <a:r>
              <a:rPr lang="en-US" dirty="0"/>
              <a:t>-</a:t>
            </a:r>
            <a:r>
              <a:rPr lang="en-US" dirty="0" err="1">
                <a:solidFill>
                  <a:srgbClr val="FF66FF"/>
                </a:solidFill>
              </a:rPr>
              <a:t>else</a:t>
            </a:r>
            <a:r>
              <a:rPr lang="en-US" dirty="0" err="1"/>
              <a:t>s</a:t>
            </a:r>
            <a:r>
              <a:rPr lang="en-US" dirty="0"/>
              <a:t> for numerical values</a:t>
            </a:r>
          </a:p>
          <a:p>
            <a:pPr lvl="2"/>
            <a:r>
              <a:rPr lang="en-US" dirty="0"/>
              <a:t>Including union types</a:t>
            </a:r>
          </a:p>
          <a:p>
            <a:pPr lvl="1"/>
            <a:r>
              <a:rPr lang="en-US" dirty="0"/>
              <a:t>They make the code</a:t>
            </a:r>
            <a:br>
              <a:rPr lang="en-US" dirty="0"/>
            </a:br>
            <a:r>
              <a:rPr lang="en-US" dirty="0"/>
              <a:t>more readable</a:t>
            </a:r>
          </a:p>
          <a:p>
            <a:pPr lvl="3"/>
            <a:endParaRPr lang="en-US" dirty="0"/>
          </a:p>
          <a:p>
            <a:r>
              <a:rPr lang="en-US" dirty="0"/>
              <a:t>Each value considered is</a:t>
            </a:r>
            <a:br>
              <a:rPr lang="en-US" dirty="0"/>
            </a:br>
            <a:r>
              <a:rPr lang="en-US" dirty="0"/>
              <a:t>handled by a </a:t>
            </a:r>
            <a:r>
              <a:rPr lang="en-US" b="1" dirty="0">
                <a:solidFill>
                  <a:srgbClr val="FF66FF"/>
                </a:solidFill>
              </a:rPr>
              <a:t>case</a:t>
            </a:r>
          </a:p>
          <a:p>
            <a:pPr lvl="1"/>
            <a:r>
              <a:rPr lang="en-US" dirty="0"/>
              <a:t>The execution of a case</a:t>
            </a:r>
            <a:br>
              <a:rPr lang="en-US" dirty="0"/>
            </a:br>
            <a:r>
              <a:rPr lang="en-US" dirty="0"/>
              <a:t>continues till the next </a:t>
            </a:r>
            <a:r>
              <a:rPr lang="en-US" b="1" dirty="0">
                <a:solidFill>
                  <a:srgbClr val="FF66FF"/>
                </a:solidFill>
              </a:rPr>
              <a:t>break</a:t>
            </a:r>
            <a:br>
              <a:rPr lang="en-US" dirty="0"/>
            </a:br>
            <a:r>
              <a:rPr lang="en-US" dirty="0"/>
              <a:t>or the end of the switch</a:t>
            </a:r>
            <a:br>
              <a:rPr lang="en-US" dirty="0"/>
            </a:br>
            <a:r>
              <a:rPr lang="en-US" dirty="0"/>
              <a:t>statement</a:t>
            </a:r>
          </a:p>
          <a:p>
            <a:pPr lvl="2"/>
            <a:r>
              <a:rPr lang="en-US" dirty="0"/>
              <a:t>It exits the switch statement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rgbClr val="FF66FF"/>
                </a:solidFill>
              </a:rPr>
              <a:t>default</a:t>
            </a:r>
            <a:r>
              <a:rPr lang="en-US" dirty="0"/>
              <a:t> case handles any remaining value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479647" y="2748439"/>
            <a:ext cx="6351419" cy="5109091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 err="1">
                <a:solidFill>
                  <a:srgbClr val="00B050"/>
                </a:solidFill>
                <a:latin typeface="+mn-lt"/>
                <a:cs typeface="Courier New" panose="02070309020205020404" pitchFamily="49" charset="0"/>
              </a:rPr>
              <a:t>enum</a:t>
            </a:r>
            <a:r>
              <a:rPr lang="en-US" sz="2000" b="0" kern="0" dirty="0">
                <a:solidFill>
                  <a:srgbClr val="00B050"/>
                </a:solidFill>
                <a:latin typeface="+mn-lt"/>
                <a:cs typeface="Courier New" panose="02070309020205020404" pitchFamily="49" charset="0"/>
              </a:rPr>
              <a:t> season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{ WINTER, SPRING, SUMMER, FALL };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endParaRPr lang="en-US" sz="2000" b="0" kern="0" dirty="0">
              <a:latin typeface="+mn-lt"/>
              <a:cs typeface="Courier New" panose="02070309020205020404" pitchFamily="49" charset="0"/>
            </a:endParaRP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 err="1">
                <a:solidFill>
                  <a:srgbClr val="00B050"/>
                </a:solidFill>
                <a:cs typeface="Courier New" panose="02070309020205020404" pitchFamily="49" charset="0"/>
              </a:rPr>
              <a:t>enum</a:t>
            </a:r>
            <a:r>
              <a:rPr lang="en-US" sz="2000" b="0" kern="0" dirty="0">
                <a:solidFill>
                  <a:srgbClr val="00B050"/>
                </a:solidFill>
                <a:cs typeface="Courier New" panose="02070309020205020404" pitchFamily="49" charset="0"/>
              </a:rPr>
              <a:t> season</a:t>
            </a:r>
            <a:r>
              <a:rPr lang="en-US" sz="2000" b="0" kern="0" dirty="0">
                <a:cs typeface="Courier New" panose="02070309020205020404" pitchFamily="49" charset="0"/>
              </a:rPr>
              <a:t> 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today = FALL;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endParaRPr lang="en-US" sz="2000" b="0" kern="0" dirty="0">
              <a:latin typeface="+mn-lt"/>
              <a:cs typeface="Courier New" panose="02070309020205020404" pitchFamily="49" charset="0"/>
            </a:endParaRP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switch 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(today) {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</a:t>
            </a: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case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WINTER: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   </a:t>
            </a:r>
            <a:r>
              <a:rPr lang="en-US" sz="2000" b="0" kern="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</a:t>
            </a:r>
            <a:r>
              <a:rPr lang="en-US" sz="2000" b="0" kern="0" dirty="0">
                <a:solidFill>
                  <a:srgbClr val="92D050"/>
                </a:solidFill>
                <a:latin typeface="+mn-lt"/>
                <a:cs typeface="Courier New" panose="02070309020205020404" pitchFamily="49" charset="0"/>
              </a:rPr>
              <a:t>"snow!\n"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);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   </a:t>
            </a: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break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endParaRPr lang="en-US" sz="2000" b="0" kern="0" dirty="0">
              <a:latin typeface="+mn-lt"/>
              <a:cs typeface="Courier New" panose="02070309020205020404" pitchFamily="49" charset="0"/>
            </a:endParaRP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  case 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FALL: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   </a:t>
            </a:r>
            <a:r>
              <a:rPr lang="en-US" sz="2000" b="0" kern="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</a:t>
            </a:r>
            <a:r>
              <a:rPr lang="en-US" sz="2000" b="0" kern="0" dirty="0">
                <a:solidFill>
                  <a:srgbClr val="92D050"/>
                </a:solidFill>
                <a:latin typeface="+mn-lt"/>
                <a:cs typeface="Courier New" panose="02070309020205020404" pitchFamily="49" charset="0"/>
              </a:rPr>
              <a:t>"leaves!\n"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);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   </a:t>
            </a: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break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endParaRPr lang="en-US" sz="2000" b="0" kern="0" dirty="0">
              <a:latin typeface="+mn-lt"/>
              <a:cs typeface="Courier New" panose="02070309020205020404" pitchFamily="49" charset="0"/>
            </a:endParaRP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  default</a:t>
            </a:r>
            <a:r>
              <a:rPr lang="en-US" sz="2000" b="0" kern="0" dirty="0">
                <a:solidFill>
                  <a:schemeClr val="tx1"/>
                </a:solidFill>
                <a:latin typeface="+mn-lt"/>
                <a:cs typeface="Courier New" panose="02070309020205020404" pitchFamily="49" charset="0"/>
              </a:rPr>
              <a:t>: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   </a:t>
            </a:r>
            <a:r>
              <a:rPr lang="en-US" sz="2000" b="0" kern="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</a:t>
            </a:r>
            <a:r>
              <a:rPr lang="en-US" sz="2000" b="0" kern="0" dirty="0">
                <a:solidFill>
                  <a:srgbClr val="92D050"/>
                </a:solidFill>
                <a:latin typeface="+mn-lt"/>
                <a:cs typeface="Courier New" panose="02070309020205020404" pitchFamily="49" charset="0"/>
              </a:rPr>
              <a:t>"sun!\n"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);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Chord 4"/>
          <p:cNvSpPr>
            <a:spLocks noChangeArrowheads="1"/>
          </p:cNvSpPr>
          <p:nvPr/>
        </p:nvSpPr>
        <p:spPr bwMode="auto">
          <a:xfrm flipH="1">
            <a:off x="5002464" y="4001630"/>
            <a:ext cx="4876800" cy="3923170"/>
          </a:xfrm>
          <a:prstGeom prst="chord">
            <a:avLst>
              <a:gd name="adj1" fmla="val 3799355"/>
              <a:gd name="adj2" fmla="val 17804831"/>
            </a:avLst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5" name="Right Brace 14"/>
          <p:cNvSpPr/>
          <p:nvPr/>
        </p:nvSpPr>
        <p:spPr bwMode="auto">
          <a:xfrm>
            <a:off x="9931400" y="4419600"/>
            <a:ext cx="228600" cy="838200"/>
          </a:xfrm>
          <a:prstGeom prst="rightBrace">
            <a:avLst/>
          </a:prstGeom>
          <a:noFill/>
          <a:ln w="19050" cap="flat" cmpd="sng" algn="ctr">
            <a:solidFill>
              <a:schemeClr val="accent5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6" name="Right Brace 15"/>
          <p:cNvSpPr/>
          <p:nvPr/>
        </p:nvSpPr>
        <p:spPr bwMode="auto">
          <a:xfrm>
            <a:off x="9931400" y="5633561"/>
            <a:ext cx="228600" cy="838200"/>
          </a:xfrm>
          <a:prstGeom prst="rightBrace">
            <a:avLst/>
          </a:prstGeom>
          <a:noFill/>
          <a:ln w="19050" cap="flat" cmpd="sng" algn="ctr">
            <a:solidFill>
              <a:schemeClr val="accent5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7" name="Right Brace 16"/>
          <p:cNvSpPr/>
          <p:nvPr/>
        </p:nvSpPr>
        <p:spPr bwMode="auto">
          <a:xfrm>
            <a:off x="9931400" y="6852761"/>
            <a:ext cx="228600" cy="533400"/>
          </a:xfrm>
          <a:prstGeom prst="rightBrace">
            <a:avLst/>
          </a:prstGeom>
          <a:noFill/>
          <a:ln w="19050" cap="flat" cmpd="sng" algn="ctr">
            <a:solidFill>
              <a:schemeClr val="accent5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312400" y="4572000"/>
            <a:ext cx="1127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accent5">
                    <a:lumMod val="90000"/>
                  </a:schemeClr>
                </a:solidFill>
              </a:rPr>
              <a:t>a case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312400" y="5785961"/>
            <a:ext cx="1965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accent5">
                    <a:lumMod val="90000"/>
                  </a:schemeClr>
                </a:solidFill>
              </a:rPr>
              <a:t>another case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312400" y="6848296"/>
            <a:ext cx="2358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accent5">
                    <a:lumMod val="90000"/>
                  </a:schemeClr>
                </a:solidFill>
              </a:rPr>
              <a:t>the default case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2823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4A52C-0832-4DDE-8196-346F74C8D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Statements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FEEE8-A99F-4798-84D1-FF51E4A03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a </a:t>
            </a:r>
            <a:r>
              <a:rPr lang="en-US" dirty="0">
                <a:solidFill>
                  <a:srgbClr val="FF66FF"/>
                </a:solidFill>
              </a:rPr>
              <a:t>break</a:t>
            </a:r>
            <a:r>
              <a:rPr lang="en-US" dirty="0"/>
              <a:t> is missing,</a:t>
            </a:r>
            <a:br>
              <a:rPr lang="en-US" dirty="0"/>
            </a:br>
            <a:r>
              <a:rPr lang="en-US" dirty="0"/>
              <a:t>the execution continues</a:t>
            </a:r>
            <a:br>
              <a:rPr lang="en-US" dirty="0"/>
            </a:br>
            <a:r>
              <a:rPr lang="en-US" dirty="0"/>
              <a:t>with the next </a:t>
            </a:r>
            <a:r>
              <a:rPr lang="en-US" dirty="0">
                <a:solidFill>
                  <a:srgbClr val="FF66FF"/>
                </a:solidFill>
              </a:rPr>
              <a:t>case</a:t>
            </a:r>
          </a:p>
          <a:p>
            <a:endParaRPr lang="en-US" dirty="0"/>
          </a:p>
        </p:txBody>
      </p:sp>
      <p:sp>
        <p:nvSpPr>
          <p:cNvPr id="12" name="Rectangular Callout 11"/>
          <p:cNvSpPr/>
          <p:nvPr/>
        </p:nvSpPr>
        <p:spPr bwMode="auto">
          <a:xfrm>
            <a:off x="1549400" y="7543800"/>
            <a:ext cx="3724739" cy="400110"/>
          </a:xfrm>
          <a:prstGeom prst="wedgeRectCallout">
            <a:avLst>
              <a:gd name="adj1" fmla="val -19570"/>
              <a:gd name="adj2" fmla="val -27981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the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source of many bugs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!</a:t>
            </a: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6866011" y="8229600"/>
            <a:ext cx="2684389" cy="1015663"/>
          </a:xfrm>
          <a:prstGeom prst="wedgeRectCallout">
            <a:avLst>
              <a:gd name="adj1" fmla="val -105084"/>
              <a:gd name="adj2" fmla="val -8837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Recent versions of </a:t>
            </a: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gcc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issue a warning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when this happens</a:t>
            </a:r>
          </a:p>
        </p:txBody>
      </p:sp>
      <p:sp>
        <p:nvSpPr>
          <p:cNvPr id="14" name="Octagon 13"/>
          <p:cNvSpPr/>
          <p:nvPr/>
        </p:nvSpPr>
        <p:spPr bwMode="auto">
          <a:xfrm>
            <a:off x="2692400" y="2438400"/>
            <a:ext cx="1737360" cy="1737360"/>
          </a:xfrm>
          <a:prstGeom prst="octagon">
            <a:avLst/>
          </a:prstGeom>
          <a:solidFill>
            <a:srgbClr val="FF0000"/>
          </a:solidFill>
          <a:ln w="101600" cap="flat" cmpd="sng" algn="ctr">
            <a:solidFill>
              <a:schemeClr val="bg2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Danger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6479647" y="2748439"/>
            <a:ext cx="6351419" cy="5109091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91440" bIns="91440" numCol="1" rtlCol="0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 err="1">
                <a:solidFill>
                  <a:srgbClr val="00B050"/>
                </a:solidFill>
                <a:latin typeface="+mn-lt"/>
                <a:cs typeface="Courier New" panose="02070309020205020404" pitchFamily="49" charset="0"/>
              </a:rPr>
              <a:t>enum</a:t>
            </a:r>
            <a:r>
              <a:rPr lang="en-US" sz="2000" b="0" kern="0" dirty="0">
                <a:solidFill>
                  <a:srgbClr val="00B050"/>
                </a:solidFill>
                <a:latin typeface="+mn-lt"/>
                <a:cs typeface="Courier New" panose="02070309020205020404" pitchFamily="49" charset="0"/>
              </a:rPr>
              <a:t> season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{ WINTER, SPRING, SUMMER, FALL };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endParaRPr lang="en-US" sz="2000" b="0" kern="0" dirty="0">
              <a:latin typeface="+mn-lt"/>
              <a:cs typeface="Courier New" panose="02070309020205020404" pitchFamily="49" charset="0"/>
            </a:endParaRP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 err="1">
                <a:solidFill>
                  <a:srgbClr val="00B050"/>
                </a:solidFill>
                <a:cs typeface="Courier New" panose="02070309020205020404" pitchFamily="49" charset="0"/>
              </a:rPr>
              <a:t>enum</a:t>
            </a:r>
            <a:r>
              <a:rPr lang="en-US" sz="2000" b="0" kern="0" dirty="0">
                <a:solidFill>
                  <a:srgbClr val="00B050"/>
                </a:solidFill>
                <a:cs typeface="Courier New" panose="02070309020205020404" pitchFamily="49" charset="0"/>
              </a:rPr>
              <a:t> season</a:t>
            </a:r>
            <a:r>
              <a:rPr lang="en-US" sz="2000" b="0" kern="0" dirty="0">
                <a:cs typeface="Courier New" panose="02070309020205020404" pitchFamily="49" charset="0"/>
              </a:rPr>
              <a:t> 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today = FALL;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endParaRPr lang="en-US" sz="2000" b="0" kern="0" dirty="0">
              <a:latin typeface="+mn-lt"/>
              <a:cs typeface="Courier New" panose="02070309020205020404" pitchFamily="49" charset="0"/>
            </a:endParaRP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switch 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(today) {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</a:t>
            </a: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case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WINTER: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   </a:t>
            </a:r>
            <a:r>
              <a:rPr lang="en-US" sz="2000" b="0" kern="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</a:t>
            </a:r>
            <a:r>
              <a:rPr lang="en-US" sz="2000" b="0" kern="0" dirty="0">
                <a:solidFill>
                  <a:srgbClr val="92D050"/>
                </a:solidFill>
                <a:latin typeface="+mn-lt"/>
                <a:cs typeface="Courier New" panose="02070309020205020404" pitchFamily="49" charset="0"/>
              </a:rPr>
              <a:t>"snow!\n"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);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   </a:t>
            </a: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break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endParaRPr lang="en-US" sz="2000" b="0" kern="0" dirty="0">
              <a:latin typeface="+mn-lt"/>
              <a:cs typeface="Courier New" panose="02070309020205020404" pitchFamily="49" charset="0"/>
            </a:endParaRP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  case 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FALL: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   </a:t>
            </a:r>
            <a:r>
              <a:rPr lang="en-US" sz="2000" b="0" kern="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</a:t>
            </a:r>
            <a:r>
              <a:rPr lang="en-US" sz="2000" b="0" kern="0" dirty="0">
                <a:solidFill>
                  <a:srgbClr val="92D050"/>
                </a:solidFill>
                <a:latin typeface="+mn-lt"/>
                <a:cs typeface="Courier New" panose="02070309020205020404" pitchFamily="49" charset="0"/>
              </a:rPr>
              <a:t>"leaves!\n"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);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   </a:t>
            </a: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break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endParaRPr lang="en-US" sz="2000" b="0" kern="0" dirty="0">
              <a:latin typeface="+mn-lt"/>
              <a:cs typeface="Courier New" panose="02070309020205020404" pitchFamily="49" charset="0"/>
            </a:endParaRP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solidFill>
                  <a:srgbClr val="FF66FF"/>
                </a:solidFill>
                <a:latin typeface="+mn-lt"/>
                <a:cs typeface="Courier New" panose="02070309020205020404" pitchFamily="49" charset="0"/>
              </a:rPr>
              <a:t>  default</a:t>
            </a:r>
            <a:r>
              <a:rPr lang="en-US" sz="2000" b="0" kern="0" dirty="0">
                <a:solidFill>
                  <a:schemeClr val="tx1"/>
                </a:solidFill>
                <a:latin typeface="+mn-lt"/>
                <a:cs typeface="Courier New" panose="02070309020205020404" pitchFamily="49" charset="0"/>
              </a:rPr>
              <a:t>: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     </a:t>
            </a:r>
            <a:r>
              <a:rPr lang="en-US" sz="2000" b="0" kern="0" dirty="0" err="1">
                <a:latin typeface="+mn-lt"/>
                <a:cs typeface="Courier New" panose="02070309020205020404" pitchFamily="49" charset="0"/>
              </a:rPr>
              <a:t>printf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(</a:t>
            </a:r>
            <a:r>
              <a:rPr lang="en-US" sz="2000" b="0" kern="0" dirty="0">
                <a:solidFill>
                  <a:srgbClr val="92D050"/>
                </a:solidFill>
                <a:latin typeface="+mn-lt"/>
                <a:cs typeface="Courier New" panose="02070309020205020404" pitchFamily="49" charset="0"/>
              </a:rPr>
              <a:t>"sun!\n"</a:t>
            </a: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);</a:t>
            </a:r>
          </a:p>
          <a:p>
            <a:pPr lvl="0" algn="l" eaLnBrk="0">
              <a:spcBef>
                <a:spcPts val="0"/>
              </a:spcBef>
              <a:buClr>
                <a:srgbClr val="000000"/>
              </a:buClr>
              <a:buSzPct val="100000"/>
            </a:pPr>
            <a:r>
              <a:rPr lang="en-US" sz="2000" b="0" kern="0" dirty="0">
                <a:latin typeface="+mn-lt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0" name="Right Brace 19"/>
          <p:cNvSpPr/>
          <p:nvPr/>
        </p:nvSpPr>
        <p:spPr bwMode="auto">
          <a:xfrm>
            <a:off x="9931400" y="4424839"/>
            <a:ext cx="228600" cy="838200"/>
          </a:xfrm>
          <a:prstGeom prst="rightBrace">
            <a:avLst/>
          </a:prstGeom>
          <a:noFill/>
          <a:ln w="19050" cap="flat" cmpd="sng" algn="ctr">
            <a:solidFill>
              <a:schemeClr val="accent5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1" name="Right Brace 20"/>
          <p:cNvSpPr/>
          <p:nvPr/>
        </p:nvSpPr>
        <p:spPr bwMode="auto">
          <a:xfrm>
            <a:off x="9931400" y="5638800"/>
            <a:ext cx="228600" cy="838200"/>
          </a:xfrm>
          <a:prstGeom prst="rightBrace">
            <a:avLst/>
          </a:prstGeom>
          <a:noFill/>
          <a:ln w="19050" cap="flat" cmpd="sng" algn="ctr">
            <a:solidFill>
              <a:schemeClr val="accent5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2" name="Right Brace 21"/>
          <p:cNvSpPr/>
          <p:nvPr/>
        </p:nvSpPr>
        <p:spPr bwMode="auto">
          <a:xfrm>
            <a:off x="9931400" y="6858000"/>
            <a:ext cx="228600" cy="533400"/>
          </a:xfrm>
          <a:prstGeom prst="rightBrace">
            <a:avLst/>
          </a:prstGeom>
          <a:noFill/>
          <a:ln w="19050" cap="flat" cmpd="sng" algn="ctr">
            <a:solidFill>
              <a:schemeClr val="accent5">
                <a:lumMod val="75000"/>
              </a:schemeClr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312400" y="4577239"/>
            <a:ext cx="1127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accent5">
                    <a:lumMod val="90000"/>
                  </a:schemeClr>
                </a:solidFill>
              </a:rPr>
              <a:t>a case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0312400" y="5791200"/>
            <a:ext cx="1965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accent5">
                    <a:lumMod val="90000"/>
                  </a:schemeClr>
                </a:solidFill>
              </a:rPr>
              <a:t>another case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0312400" y="6853535"/>
            <a:ext cx="23583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solidFill>
                  <a:schemeClr val="accent5">
                    <a:lumMod val="90000"/>
                  </a:schemeClr>
                </a:solidFill>
              </a:rPr>
              <a:t>the default case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2823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Sample Problem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a type for binary trees with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data only in their leaves</a:t>
            </a:r>
          </a:p>
          <a:p>
            <a:pPr lvl="2"/>
            <a:r>
              <a:rPr lang="en-US" dirty="0"/>
              <a:t>And where the empty tree is </a:t>
            </a:r>
            <a:r>
              <a:rPr lang="en-US" b="1" dirty="0"/>
              <a:t>not</a:t>
            </a:r>
            <a:r>
              <a:rPr lang="en-US" dirty="0"/>
              <a:t> represented as NULL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 </a:t>
            </a:r>
            <a:r>
              <a:rPr lang="en-US" b="1" dirty="0"/>
              <a:t>leafy tree </a:t>
            </a:r>
            <a:r>
              <a:rPr lang="en-US" dirty="0"/>
              <a:t>could be</a:t>
            </a:r>
          </a:p>
          <a:p>
            <a:pPr lvl="2"/>
            <a:r>
              <a:rPr lang="en-US" dirty="0"/>
              <a:t>An inner node with pointers to two children</a:t>
            </a:r>
          </a:p>
          <a:p>
            <a:pPr lvl="2"/>
            <a:r>
              <a:rPr lang="en-US" dirty="0"/>
              <a:t>A leaf with </a:t>
            </a:r>
            <a:r>
              <a:rPr lang="en-US" dirty="0">
                <a:solidFill>
                  <a:srgbClr val="00B050"/>
                </a:solidFill>
              </a:rPr>
              <a:t>int</a:t>
            </a:r>
            <a:r>
              <a:rPr lang="en-US" dirty="0"/>
              <a:t> data</a:t>
            </a:r>
          </a:p>
          <a:p>
            <a:pPr lvl="2"/>
            <a:r>
              <a:rPr lang="en-US" dirty="0"/>
              <a:t>An empty tree</a:t>
            </a:r>
          </a:p>
          <a:p>
            <a:pPr lvl="3"/>
            <a:endParaRPr lang="en-US" dirty="0"/>
          </a:p>
          <a:p>
            <a:pPr lvl="1"/>
            <a:r>
              <a:rPr lang="en-US" dirty="0"/>
              <a:t>Then: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073400" y="6458982"/>
            <a:ext cx="5158207" cy="2913618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enum</a:t>
            </a:r>
            <a:r>
              <a:rPr lang="fr-FR" sz="2000" b="0" dirty="0">
                <a:solidFill>
                  <a:srgbClr val="FF66FF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nodekind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= { INNER, LEAF, EMPTY };</a:t>
            </a:r>
            <a:endParaRPr lang="fr-FR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endParaRPr lang="fr-FR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enum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nodekind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kind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	</a:t>
            </a:r>
            <a:endParaRPr lang="fr-FR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data;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left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right;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};</a:t>
            </a:r>
          </a:p>
          <a:p>
            <a:pPr algn="l"/>
            <a:r>
              <a:rPr lang="fr-FR" sz="2000" b="0" dirty="0" err="1">
                <a:solidFill>
                  <a:srgbClr val="FF66FF"/>
                </a:solidFill>
                <a:latin typeface="Helvetica Neue"/>
              </a:rPr>
              <a:t>typedef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</p:txBody>
      </p:sp>
      <p:sp>
        <p:nvSpPr>
          <p:cNvPr id="7" name="Rectangular Callout 6"/>
          <p:cNvSpPr/>
          <p:nvPr/>
        </p:nvSpPr>
        <p:spPr bwMode="auto">
          <a:xfrm>
            <a:off x="8406179" y="7233047"/>
            <a:ext cx="2395912" cy="707886"/>
          </a:xfrm>
          <a:prstGeom prst="wedgeRectCallout">
            <a:avLst>
              <a:gd name="adj1" fmla="val -96985"/>
              <a:gd name="adj2" fmla="val -90750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now know about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enum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types!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8406179" y="7233047"/>
            <a:ext cx="2395912" cy="707886"/>
          </a:xfrm>
          <a:prstGeom prst="wedgeRectCallout">
            <a:avLst>
              <a:gd name="adj1" fmla="val -157748"/>
              <a:gd name="adj2" fmla="val 952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now know about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 err="1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enum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types!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9537876" y="4572000"/>
            <a:ext cx="609600" cy="6096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10452276" y="5562600"/>
            <a:ext cx="609600" cy="6096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42</a:t>
            </a:r>
          </a:p>
        </p:txBody>
      </p:sp>
      <p:cxnSp>
        <p:nvCxnSpPr>
          <p:cNvPr id="11" name="Straight Connector 10"/>
          <p:cNvCxnSpPr>
            <a:stCxn id="9" idx="5"/>
            <a:endCxn id="10" idx="1"/>
          </p:cNvCxnSpPr>
          <p:nvPr/>
        </p:nvCxnSpPr>
        <p:spPr bwMode="auto">
          <a:xfrm rot="16200000" flipH="1">
            <a:off x="10020102" y="5130426"/>
            <a:ext cx="559548" cy="48334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9" idx="3"/>
          </p:cNvCxnSpPr>
          <p:nvPr/>
        </p:nvCxnSpPr>
        <p:spPr bwMode="auto">
          <a:xfrm rot="5400000">
            <a:off x="9118776" y="5130426"/>
            <a:ext cx="546474" cy="47027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8749737" y="5638800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empty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11823876" y="5334000"/>
            <a:ext cx="733663" cy="400110"/>
          </a:xfrm>
          <a:prstGeom prst="wedgeRectCallout">
            <a:avLst>
              <a:gd name="adj1" fmla="val -149707"/>
              <a:gd name="adj2" fmla="val 5658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leaf</a:t>
            </a: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11138076" y="4267200"/>
            <a:ext cx="1688924" cy="400110"/>
          </a:xfrm>
          <a:prstGeom prst="wedgeRectCallout">
            <a:avLst>
              <a:gd name="adj1" fmla="val -102241"/>
              <a:gd name="adj2" fmla="val 691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 inner node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6794676" y="5010090"/>
            <a:ext cx="1813959" cy="400110"/>
          </a:xfrm>
          <a:prstGeom prst="wedgeRectCallout">
            <a:avLst>
              <a:gd name="adj1" fmla="val 60725"/>
              <a:gd name="adj2" fmla="val 1317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empty tree</a:t>
            </a:r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Undefined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97000" y="2819400"/>
          <a:ext cx="10134600" cy="52509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5785">
                <a:tc>
                  <a:txBody>
                    <a:bodyPr/>
                    <a:lstStyle/>
                    <a:p>
                      <a:pPr marL="61913" marR="0" indent="0" algn="ctr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3600" b="1" i="0" dirty="0">
                          <a:latin typeface="Helvetica Neue"/>
                        </a:rPr>
                        <a:t>Memory</a:t>
                      </a:r>
                      <a:endParaRPr lang="en-US" sz="1800" b="1" i="0" dirty="0">
                        <a:latin typeface="Helvetica Neue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9250" marR="0" indent="-236538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Reading/writing to non-allocated memory</a:t>
                      </a:r>
                    </a:p>
                    <a:p>
                      <a:pPr marL="349250" marR="0" indent="-236538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Reading uninitialized memory</a:t>
                      </a:r>
                    </a:p>
                    <a:p>
                      <a:pPr marL="806450" marR="0" lvl="1" indent="-236538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400" i="0" dirty="0">
                          <a:latin typeface="Helvetica Neue"/>
                        </a:rPr>
                        <a:t>even if correctly allocated</a:t>
                      </a:r>
                    </a:p>
                    <a:p>
                      <a:pPr marL="349250" marR="0" indent="-236538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Use after free</a:t>
                      </a:r>
                    </a:p>
                    <a:p>
                      <a:pPr marL="349250" marR="0" indent="-236538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Double free</a:t>
                      </a:r>
                    </a:p>
                    <a:p>
                      <a:pPr marL="349250" marR="0" indent="-236538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Freeing memory not returned by </a:t>
                      </a:r>
                      <a:r>
                        <a:rPr lang="en-US" sz="2800" i="0" dirty="0" err="1">
                          <a:latin typeface="Helvetica Neue"/>
                        </a:rPr>
                        <a:t>malloc</a:t>
                      </a:r>
                      <a:r>
                        <a:rPr lang="en-US" sz="2800" i="0" dirty="0">
                          <a:latin typeface="Helvetica Neue"/>
                        </a:rPr>
                        <a:t>/</a:t>
                      </a:r>
                      <a:r>
                        <a:rPr lang="en-US" sz="2800" i="0" dirty="0" err="1">
                          <a:latin typeface="Helvetica Neue"/>
                        </a:rPr>
                        <a:t>calloc</a:t>
                      </a:r>
                      <a:endParaRPr lang="en-US" sz="2800" i="0" dirty="0">
                        <a:latin typeface="Helvetica Neue"/>
                      </a:endParaRPr>
                    </a:p>
                    <a:p>
                      <a:pPr marL="349250" marR="0" indent="-236538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Writing to read-only memory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3415">
                <a:tc>
                  <a:txBody>
                    <a:bodyPr/>
                    <a:lstStyle/>
                    <a:p>
                      <a:pPr marL="0" marR="0" indent="0" algn="ctr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3600" b="1" i="0" dirty="0">
                          <a:latin typeface="Helvetica Neue"/>
                        </a:rPr>
                        <a:t>Numbers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7338" marR="0" indent="-174625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2800" i="0" dirty="0">
                        <a:latin typeface="Helvetica Neue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Left Arrow 6"/>
          <p:cNvSpPr/>
          <p:nvPr/>
        </p:nvSpPr>
        <p:spPr bwMode="auto">
          <a:xfrm>
            <a:off x="8331200" y="6248400"/>
            <a:ext cx="2057400" cy="1295400"/>
          </a:xfrm>
          <a:prstGeom prst="leftArrow">
            <a:avLst/>
          </a:prstGeom>
          <a:solidFill>
            <a:srgbClr val="FFC000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Today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Sample Problem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This representation wastes memory</a:t>
            </a:r>
          </a:p>
          <a:p>
            <a:pPr lvl="4"/>
            <a:endParaRPr lang="en-US" sz="1000" dirty="0"/>
          </a:p>
          <a:p>
            <a:pPr lvl="1"/>
            <a:r>
              <a:rPr lang="en-US" dirty="0"/>
              <a:t>The compiler will pick a small</a:t>
            </a:r>
            <a:br>
              <a:rPr lang="en-US" dirty="0"/>
            </a:br>
            <a:r>
              <a:rPr lang="en-US" dirty="0"/>
              <a:t>numerical type for kind</a:t>
            </a:r>
          </a:p>
          <a:p>
            <a:pPr lvl="2"/>
            <a:r>
              <a:rPr lang="en-US" dirty="0"/>
              <a:t>Probably a </a:t>
            </a:r>
            <a:r>
              <a:rPr lang="en-US" dirty="0">
                <a:solidFill>
                  <a:srgbClr val="00B050"/>
                </a:solidFill>
              </a:rPr>
              <a:t>char</a:t>
            </a:r>
          </a:p>
          <a:p>
            <a:endParaRPr lang="en-US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dirty="0"/>
              <a:t>	but</a:t>
            </a:r>
          </a:p>
          <a:p>
            <a:pPr lvl="1"/>
            <a:r>
              <a:rPr lang="en-US" dirty="0"/>
              <a:t>The remaining 3 fields are never fully utilized for any node type</a:t>
            </a:r>
          </a:p>
          <a:p>
            <a:pPr lvl="2"/>
            <a:r>
              <a:rPr lang="en-US" dirty="0"/>
              <a:t>Inner nodes do not make use of the data field</a:t>
            </a:r>
          </a:p>
          <a:p>
            <a:pPr lvl="2"/>
            <a:r>
              <a:rPr lang="en-US" dirty="0"/>
              <a:t>Leaves do not use left and right</a:t>
            </a:r>
          </a:p>
          <a:p>
            <a:pPr lvl="2"/>
            <a:r>
              <a:rPr lang="en-US" dirty="0"/>
              <a:t>The empty tree does not need any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7668793" y="2133600"/>
            <a:ext cx="5158207" cy="2913618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enum</a:t>
            </a:r>
            <a:r>
              <a:rPr lang="fr-FR" sz="2000" b="0" dirty="0">
                <a:solidFill>
                  <a:srgbClr val="FF66FF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nodekind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= { INNER, LEAF, EMPTY };</a:t>
            </a:r>
            <a:endParaRPr lang="fr-FR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endParaRPr lang="fr-FR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enum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nodekind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kind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	</a:t>
            </a:r>
            <a:endParaRPr lang="fr-FR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data;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left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right;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};</a:t>
            </a:r>
          </a:p>
          <a:p>
            <a:pPr algn="l"/>
            <a:r>
              <a:rPr lang="fr-FR" sz="2000" b="0" dirty="0" err="1">
                <a:solidFill>
                  <a:srgbClr val="FF66FF"/>
                </a:solidFill>
                <a:latin typeface="Helvetica Neue"/>
              </a:rPr>
              <a:t>typedef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7112000" y="3429000"/>
            <a:ext cx="2895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9" name="TextBox 8"/>
          <p:cNvSpPr txBox="1"/>
          <p:nvPr/>
        </p:nvSpPr>
        <p:spPr>
          <a:xfrm>
            <a:off x="5770251" y="3352800"/>
            <a:ext cx="6559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>
                <a:solidFill>
                  <a:srgbClr val="00B050"/>
                </a:solidFill>
                <a:sym typeface="Wingdings 2"/>
              </a:rPr>
              <a:t></a:t>
            </a:r>
            <a:endParaRPr lang="en-US" sz="4800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23297" y="6248400"/>
            <a:ext cx="63190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solidFill>
                  <a:srgbClr val="FF0000"/>
                </a:solidFill>
                <a:sym typeface="Wingdings 2"/>
              </a:rPr>
              <a:t>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0" y="1981200"/>
            <a:ext cx="11417300" cy="68961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union type </a:t>
            </a:r>
            <a:r>
              <a:rPr lang="en-US" dirty="0"/>
              <a:t>allows using the same space in different ways</a:t>
            </a:r>
          </a:p>
          <a:p>
            <a:endParaRPr lang="en-US" dirty="0"/>
          </a:p>
          <a:p>
            <a:r>
              <a:rPr lang="en-US" dirty="0"/>
              <a:t>Consider the space needed for a node, aside from its type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130800" y="4343400"/>
          <a:ext cx="3124200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left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right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 bwMode="auto">
          <a:xfrm rot="5400000" flipH="1" flipV="1">
            <a:off x="7798594" y="5105400"/>
            <a:ext cx="1523206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 rot="5400000">
            <a:off x="8325121" y="488288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space</a:t>
            </a: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3302000" y="6553200"/>
            <a:ext cx="2397451" cy="1015663"/>
          </a:xfrm>
          <a:prstGeom prst="wedgeRectCallout">
            <a:avLst>
              <a:gd name="adj1" fmla="val 33728"/>
              <a:gd name="adj2" fmla="val -1126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 inner node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uses the space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 store two pointers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5816600" y="6553200"/>
            <a:ext cx="1998304" cy="1015663"/>
          </a:xfrm>
          <a:prstGeom prst="wedgeRectCallout">
            <a:avLst>
              <a:gd name="adj1" fmla="val -11404"/>
              <a:gd name="adj2" fmla="val -11636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leaf uses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part of the space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to store an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endParaRPr lang="en-US" sz="20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7888842" y="6553200"/>
            <a:ext cx="1813958" cy="1015663"/>
          </a:xfrm>
          <a:prstGeom prst="wedgeRectCallout">
            <a:avLst>
              <a:gd name="adj1" fmla="val -40641"/>
              <a:gd name="adj2" fmla="val -11513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empty tree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does not use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any space</a:t>
            </a:r>
            <a:endParaRPr lang="en-US" sz="20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Union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400" y="1905000"/>
            <a:ext cx="11417300" cy="6896100"/>
          </a:xfrm>
        </p:spPr>
        <p:txBody>
          <a:bodyPr/>
          <a:lstStyle/>
          <a:p>
            <a:r>
              <a:rPr lang="en-US" i="1" dirty="0"/>
              <a:t>A </a:t>
            </a:r>
            <a:r>
              <a:rPr lang="en-US" b="1" i="1" dirty="0"/>
              <a:t>union type </a:t>
            </a:r>
            <a:r>
              <a:rPr lang="en-US" i="1" dirty="0"/>
              <a:t>allows using the same space in different ways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69400" y="152400"/>
          <a:ext cx="3124200" cy="1483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left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data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right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 bwMode="auto">
          <a:xfrm rot="5400000" flipH="1" flipV="1">
            <a:off x="11837194" y="914400"/>
            <a:ext cx="1523206" cy="79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arrow"/>
            <a:tailEnd type="arrow"/>
          </a:ln>
          <a:effectLst/>
        </p:spPr>
      </p:cxnSp>
      <p:sp>
        <p:nvSpPr>
          <p:cNvPr id="10" name="TextBox 9"/>
          <p:cNvSpPr txBox="1"/>
          <p:nvPr/>
        </p:nvSpPr>
        <p:spPr>
          <a:xfrm rot="5400000">
            <a:off x="12363721" y="69188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space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82193" y="3091299"/>
            <a:ext cx="4925772" cy="5375831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enum</a:t>
            </a:r>
            <a:r>
              <a:rPr lang="fr-FR" sz="2000" b="0" dirty="0">
                <a:solidFill>
                  <a:srgbClr val="FF66FF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nodekind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{ INNER, LEAF, EMPTY };</a:t>
            </a:r>
          </a:p>
          <a:p>
            <a:pPr algn="l"/>
            <a:endParaRPr lang="fr-FR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innernode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left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right;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};</a:t>
            </a:r>
          </a:p>
          <a:p>
            <a:pPr algn="l"/>
            <a:endParaRPr lang="fr-FR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union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nodecontent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 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data;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innernode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node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};</a:t>
            </a:r>
          </a:p>
          <a:p>
            <a:pPr algn="l"/>
            <a:endParaRPr lang="fr-FR" sz="20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enum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nodekind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kind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	</a:t>
            </a:r>
            <a:endParaRPr lang="fr-FR" sz="20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union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nodecontent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content;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};</a:t>
            </a:r>
          </a:p>
          <a:p>
            <a:pPr algn="l"/>
            <a:r>
              <a:rPr lang="fr-FR" sz="2000" b="0" dirty="0" err="1">
                <a:solidFill>
                  <a:srgbClr val="FF66FF"/>
                </a:solidFill>
                <a:latin typeface="Helvetica Neue"/>
              </a:rPr>
              <a:t>typedef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177800" y="3657600"/>
            <a:ext cx="3124200" cy="1524000"/>
          </a:xfrm>
          <a:prstGeom prst="ellipse">
            <a:avLst/>
          </a:prstGeom>
          <a:noFill/>
          <a:ln w="38100" algn="ctr">
            <a:solidFill>
              <a:srgbClr val="FFC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6" name="Oval 15"/>
          <p:cNvSpPr>
            <a:spLocks noChangeArrowheads="1"/>
          </p:cNvSpPr>
          <p:nvPr/>
        </p:nvSpPr>
        <p:spPr bwMode="auto">
          <a:xfrm>
            <a:off x="558800" y="7391400"/>
            <a:ext cx="3962400" cy="381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76200" y="5181600"/>
            <a:ext cx="4292600" cy="15240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558800" y="5867400"/>
            <a:ext cx="3200400" cy="457200"/>
          </a:xfrm>
          <a:prstGeom prst="ellipse">
            <a:avLst/>
          </a:prstGeom>
          <a:noFill/>
          <a:ln w="38100" algn="ctr">
            <a:solidFill>
              <a:srgbClr val="FFC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19" name="Rectangular Callout 18"/>
          <p:cNvSpPr/>
          <p:nvPr/>
        </p:nvSpPr>
        <p:spPr bwMode="auto">
          <a:xfrm>
            <a:off x="6273800" y="3962400"/>
            <a:ext cx="2825453" cy="707886"/>
          </a:xfrm>
          <a:prstGeom prst="wedgeRectCallout">
            <a:avLst>
              <a:gd name="adj1" fmla="val -149707"/>
              <a:gd name="adj2" fmla="val 1275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 inner node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consists of two pointers</a:t>
            </a:r>
          </a:p>
        </p:txBody>
      </p:sp>
      <p:sp>
        <p:nvSpPr>
          <p:cNvPr id="20" name="Rectangular Callout 19"/>
          <p:cNvSpPr/>
          <p:nvPr/>
        </p:nvSpPr>
        <p:spPr bwMode="auto">
          <a:xfrm>
            <a:off x="6273800" y="5410200"/>
            <a:ext cx="3841757" cy="1015663"/>
          </a:xfrm>
          <a:prstGeom prst="wedgeRectCallout">
            <a:avLst>
              <a:gd name="adj1" fmla="val -98628"/>
              <a:gd name="adj2" fmla="val 2015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 algn="l"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content of a generic node is</a:t>
            </a:r>
          </a:p>
          <a:p>
            <a:pPr marL="225425" indent="-163513" algn="l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either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an </a:t>
            </a:r>
            <a:r>
              <a:rPr lang="en-US" sz="2000" b="0" dirty="0" err="1">
                <a:solidFill>
                  <a:srgbClr val="00B050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int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(the data of a leaf)</a:t>
            </a:r>
          </a:p>
          <a:p>
            <a:pPr marL="225425" indent="-163513" algn="l"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or</a:t>
            </a: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an inner node</a:t>
            </a:r>
          </a:p>
        </p:txBody>
      </p:sp>
      <p:sp>
        <p:nvSpPr>
          <p:cNvPr id="21" name="Rectangular Callout 20"/>
          <p:cNvSpPr/>
          <p:nvPr/>
        </p:nvSpPr>
        <p:spPr bwMode="auto">
          <a:xfrm>
            <a:off x="7645400" y="6934200"/>
            <a:ext cx="2397451" cy="1323439"/>
          </a:xfrm>
          <a:prstGeom prst="wedgeRectCallout">
            <a:avLst>
              <a:gd name="adj1" fmla="val -20656"/>
              <a:gd name="adj2" fmla="val -81896"/>
            </a:avLst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There is no need to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have an option for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empty tree since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it uses no space</a:t>
            </a: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652186" y="8991600"/>
            <a:ext cx="5012014" cy="400110"/>
          </a:xfrm>
          <a:prstGeom prst="wedgeRectCallout">
            <a:avLst>
              <a:gd name="adj1" fmla="val -23492"/>
              <a:gd name="adj2" fmla="val -1354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C11 supports a much more compact syntax</a:t>
            </a: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500" y="254000"/>
            <a:ext cx="7835900" cy="1498600"/>
          </a:xfrm>
        </p:spPr>
        <p:txBody>
          <a:bodyPr/>
          <a:lstStyle/>
          <a:p>
            <a:r>
              <a:rPr lang="en-US" dirty="0"/>
              <a:t>Building a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write code </a:t>
            </a:r>
            <a:r>
              <a:rPr lang="en-US"/>
              <a:t>that creates </a:t>
            </a:r>
            <a:r>
              <a:rPr lang="en-US" dirty="0"/>
              <a:t>this tree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8932561" y="90210"/>
            <a:ext cx="3970639" cy="4329390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enum</a:t>
            </a:r>
            <a:r>
              <a:rPr lang="fr-FR" sz="1600" b="0" dirty="0">
                <a:solidFill>
                  <a:srgbClr val="FF66FF"/>
                </a:solidFill>
                <a:latin typeface="Helvetica Neue"/>
              </a:rPr>
              <a:t>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nodekind</a:t>
            </a:r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 { INNER, LEAF, EMPTY };</a:t>
            </a:r>
          </a:p>
          <a:p>
            <a:pPr algn="l"/>
            <a:endParaRPr lang="fr-FR" sz="16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innernode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fr-FR" sz="1600" b="0" dirty="0" err="1">
                <a:solidFill>
                  <a:schemeClr val="tx1"/>
                </a:solidFill>
                <a:latin typeface="Helvetica Neue"/>
              </a:rPr>
              <a:t>left</a:t>
            </a:r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right;</a:t>
            </a:r>
          </a:p>
          <a:p>
            <a:pPr algn="l"/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  };</a:t>
            </a:r>
          </a:p>
          <a:p>
            <a:pPr algn="l"/>
            <a:endParaRPr lang="fr-FR" sz="16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union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nodecontent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  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 data;</a:t>
            </a:r>
          </a:p>
          <a:p>
            <a:pPr algn="l"/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innernode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Helvetica Neue"/>
              </a:rPr>
              <a:t>node</a:t>
            </a:r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  };</a:t>
            </a:r>
          </a:p>
          <a:p>
            <a:pPr algn="l"/>
            <a:endParaRPr lang="fr-FR" sz="1600" b="0" dirty="0">
              <a:solidFill>
                <a:srgbClr val="00B050"/>
              </a:solidFill>
              <a:latin typeface="Helvetica Neue"/>
            </a:endParaRPr>
          </a:p>
          <a:p>
            <a:pPr algn="l"/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ltree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{</a:t>
            </a:r>
          </a:p>
          <a:p>
            <a:pPr algn="l"/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enum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nodekind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1600" b="0" dirty="0" err="1">
                <a:solidFill>
                  <a:schemeClr val="tx1"/>
                </a:solidFill>
                <a:latin typeface="Helvetica Neue"/>
              </a:rPr>
              <a:t>kind</a:t>
            </a:r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;	</a:t>
            </a:r>
            <a:endParaRPr lang="fr-FR" sz="1600" b="0" dirty="0">
              <a:solidFill>
                <a:schemeClr val="accent5">
                  <a:lumMod val="75000"/>
                </a:schemeClr>
              </a:solidFill>
              <a:latin typeface="Helvetica Neue"/>
            </a:endParaRPr>
          </a:p>
          <a:p>
            <a:pPr algn="l"/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union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nodecontent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content;</a:t>
            </a:r>
          </a:p>
          <a:p>
            <a:pPr algn="l"/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};</a:t>
            </a:r>
          </a:p>
          <a:p>
            <a:pPr algn="l"/>
            <a:r>
              <a:rPr lang="fr-FR" sz="1600" b="0" dirty="0" err="1">
                <a:solidFill>
                  <a:srgbClr val="FF66FF"/>
                </a:solidFill>
                <a:latin typeface="Helvetica Neue"/>
              </a:rPr>
              <a:t>typedef</a:t>
            </a:r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struct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ltree</a:t>
            </a:r>
            <a:r>
              <a:rPr lang="fr-FR" sz="1600" b="0" dirty="0">
                <a:solidFill>
                  <a:srgbClr val="00B050"/>
                </a:solidFill>
                <a:latin typeface="Helvetica Neue"/>
              </a:rPr>
              <a:t> </a:t>
            </a:r>
            <a:r>
              <a:rPr lang="fr-FR" sz="16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1600" b="0" dirty="0">
                <a:solidFill>
                  <a:schemeClr val="tx1"/>
                </a:solidFill>
                <a:latin typeface="Helvetica Neue"/>
              </a:rPr>
              <a:t>;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82193" y="5318958"/>
            <a:ext cx="5666103" cy="229806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T = 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malloc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sizeof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));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T-&gt;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kind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= INNER;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T-&gt;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content.node.left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malloc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sizeof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));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T-&gt;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content.node.left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kind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= EMPTY;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T-&gt;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content.node.right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= 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malloc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sizeof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));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T-&gt;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content.node.right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kind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= LEAF;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T-&gt;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content.node.right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content.data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= 42;</a:t>
            </a:r>
          </a:p>
        </p:txBody>
      </p:sp>
      <p:sp>
        <p:nvSpPr>
          <p:cNvPr id="6" name="Oval 5"/>
          <p:cNvSpPr/>
          <p:nvPr/>
        </p:nvSpPr>
        <p:spPr bwMode="auto">
          <a:xfrm>
            <a:off x="3987800" y="2971800"/>
            <a:ext cx="609600" cy="6096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4902200" y="3962400"/>
            <a:ext cx="609600" cy="609600"/>
          </a:xfrm>
          <a:prstGeom prst="ellipse">
            <a:avLst/>
          </a:prstGeom>
          <a:noFill/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42</a:t>
            </a:r>
          </a:p>
        </p:txBody>
      </p:sp>
      <p:cxnSp>
        <p:nvCxnSpPr>
          <p:cNvPr id="9" name="Straight Connector 8"/>
          <p:cNvCxnSpPr>
            <a:stCxn id="6" idx="5"/>
            <a:endCxn id="7" idx="1"/>
          </p:cNvCxnSpPr>
          <p:nvPr/>
        </p:nvCxnSpPr>
        <p:spPr bwMode="auto">
          <a:xfrm rot="16200000" flipH="1">
            <a:off x="4470026" y="3530226"/>
            <a:ext cx="559548" cy="48334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stCxn id="6" idx="3"/>
          </p:cNvCxnSpPr>
          <p:nvPr/>
        </p:nvCxnSpPr>
        <p:spPr bwMode="auto">
          <a:xfrm rot="5400000">
            <a:off x="3568700" y="3530226"/>
            <a:ext cx="546474" cy="470274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199661" y="4038600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empty</a:t>
            </a:r>
          </a:p>
        </p:txBody>
      </p:sp>
      <p:sp>
        <p:nvSpPr>
          <p:cNvPr id="14" name="Rectangular Callout 13"/>
          <p:cNvSpPr/>
          <p:nvPr/>
        </p:nvSpPr>
        <p:spPr bwMode="auto">
          <a:xfrm>
            <a:off x="6273800" y="3733800"/>
            <a:ext cx="733663" cy="400110"/>
          </a:xfrm>
          <a:prstGeom prst="wedgeRectCallout">
            <a:avLst>
              <a:gd name="adj1" fmla="val -149707"/>
              <a:gd name="adj2" fmla="val 5658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 leaf</a:t>
            </a: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5588000" y="2667000"/>
            <a:ext cx="1688924" cy="400110"/>
          </a:xfrm>
          <a:prstGeom prst="wedgeRectCallout">
            <a:avLst>
              <a:gd name="adj1" fmla="val -102241"/>
              <a:gd name="adj2" fmla="val 6910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An inner node</a:t>
            </a:r>
          </a:p>
        </p:txBody>
      </p:sp>
      <p:sp>
        <p:nvSpPr>
          <p:cNvPr id="16" name="Rectangular Callout 15"/>
          <p:cNvSpPr/>
          <p:nvPr/>
        </p:nvSpPr>
        <p:spPr bwMode="auto">
          <a:xfrm>
            <a:off x="1244600" y="3409890"/>
            <a:ext cx="1813959" cy="400110"/>
          </a:xfrm>
          <a:prstGeom prst="wedgeRectCallout">
            <a:avLst>
              <a:gd name="adj1" fmla="val 60725"/>
              <a:gd name="adj2" fmla="val 131717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empty tree</a:t>
            </a:r>
          </a:p>
        </p:txBody>
      </p:sp>
      <p:sp>
        <p:nvSpPr>
          <p:cNvPr id="17" name="Rectangular Callout 16"/>
          <p:cNvSpPr/>
          <p:nvPr/>
        </p:nvSpPr>
        <p:spPr bwMode="auto">
          <a:xfrm>
            <a:off x="2082800" y="8382000"/>
            <a:ext cx="3881960" cy="707886"/>
          </a:xfrm>
          <a:prstGeom prst="wedgeRectCallout">
            <a:avLst>
              <a:gd name="adj1" fmla="val -23492"/>
              <a:gd name="adj2" fmla="val -135478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Whenever not following a pointer,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we must use the dot notation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8483600" y="5334000"/>
          <a:ext cx="1797486" cy="106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9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9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336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INNER</a:t>
                      </a:r>
                    </a:p>
                  </a:txBody>
                  <a:tcPr marL="52609" marR="52609" marT="26305" marB="263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 rowSpan="2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52609" marR="52609" marT="26305" marB="26305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52609" marR="52609" marT="26305" marB="26305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52609" marR="52609" marT="26305" marB="263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60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52609" marR="52609" marT="26305" marB="26305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52609" marR="52609" marT="26305" marB="26305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10038914" y="7162800"/>
          <a:ext cx="1797486" cy="106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9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9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336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LEAF</a:t>
                      </a:r>
                    </a:p>
                  </a:txBody>
                  <a:tcPr marL="52609" marR="52609" marT="26305" marB="263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52609" marR="52609" marT="26305" marB="263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52609" marR="52609" marT="26305" marB="26305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52609" marR="52609" marT="26305" marB="26305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60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52609" marR="52609" marT="26305" marB="26305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2609" marR="52609" marT="26305" marB="263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7112000" y="7239000"/>
          <a:ext cx="1797486" cy="1066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9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9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13360"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solidFill>
                            <a:schemeClr val="tx1"/>
                          </a:solidFill>
                        </a:rPr>
                        <a:t>EMPTY</a:t>
                      </a:r>
                    </a:p>
                  </a:txBody>
                  <a:tcPr marL="52609" marR="52609" marT="26305" marB="263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36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 marL="52609" marR="52609" marT="26305" marB="263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52609" marR="52609" marT="26305" marB="263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52609" marR="52609" marT="26305" marB="26305"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60"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52609" marR="52609" marT="26305" marB="263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52609" marR="52609" marT="26305" marB="2630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22" name="Curved Connector 21"/>
          <p:cNvCxnSpPr>
            <a:stCxn id="25" idx="4"/>
            <a:endCxn id="27" idx="2"/>
          </p:cNvCxnSpPr>
          <p:nvPr/>
        </p:nvCxnSpPr>
        <p:spPr bwMode="auto">
          <a:xfrm rot="16200000" flipH="1">
            <a:off x="8730989" y="5924811"/>
            <a:ext cx="1359074" cy="1244252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25" name="Oval 24"/>
          <p:cNvSpPr/>
          <p:nvPr/>
        </p:nvSpPr>
        <p:spPr bwMode="auto">
          <a:xfrm>
            <a:off x="8712200" y="5715000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10032652" y="715027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cxnSp>
        <p:nvCxnSpPr>
          <p:cNvPr id="30" name="Curved Connector 21"/>
          <p:cNvCxnSpPr>
            <a:stCxn id="31" idx="2"/>
            <a:endCxn id="32" idx="1"/>
          </p:cNvCxnSpPr>
          <p:nvPr/>
        </p:nvCxnSpPr>
        <p:spPr bwMode="auto">
          <a:xfrm rot="10800000" flipV="1">
            <a:off x="7134318" y="6184726"/>
            <a:ext cx="1577882" cy="1064066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oval" w="lg" len="lg"/>
            <a:tailEnd type="stealth" w="lg" len="lg"/>
          </a:ln>
          <a:effectLst/>
        </p:spPr>
      </p:cxnSp>
      <p:sp>
        <p:nvSpPr>
          <p:cNvPr id="31" name="Oval 30"/>
          <p:cNvSpPr/>
          <p:nvPr/>
        </p:nvSpPr>
        <p:spPr bwMode="auto">
          <a:xfrm>
            <a:off x="8712200" y="6108526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7112000" y="7226474"/>
            <a:ext cx="152400" cy="152400"/>
          </a:xfrm>
          <a:prstGeom prst="ellipse">
            <a:avLst/>
          </a:prstGeom>
          <a:noFill/>
          <a:ln w="25400" cap="flat" cmpd="sng" algn="ctr">
            <a:noFill/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Helvetica Neue" charset="0"/>
              <a:ea typeface="Helvetica Neue" charset="0"/>
              <a:cs typeface="Helvetica Neue" charset="0"/>
              <a:sym typeface="Helvetica Neue" charset="0"/>
            </a:endParaRP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up a Leafy Tree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use a </a:t>
            </a:r>
            <a:r>
              <a:rPr lang="en-US" dirty="0">
                <a:solidFill>
                  <a:srgbClr val="FF66FF"/>
                </a:solidFill>
              </a:rPr>
              <a:t>switch</a:t>
            </a:r>
            <a:r>
              <a:rPr lang="en-US" dirty="0"/>
              <a:t> statement to write clear code</a:t>
            </a:r>
          </a:p>
          <a:p>
            <a:pPr lvl="1"/>
            <a:r>
              <a:rPr lang="en-US" dirty="0"/>
              <a:t>We discriminate on T-&gt;kind</a:t>
            </a:r>
          </a:p>
          <a:p>
            <a:pPr lvl="1"/>
            <a:r>
              <a:rPr lang="en-US" dirty="0"/>
              <a:t>It has three possible values</a:t>
            </a:r>
          </a:p>
          <a:p>
            <a:pPr lvl="2"/>
            <a:r>
              <a:rPr lang="en-US" dirty="0"/>
              <a:t>INNER, LEAF and EMPTY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7416800" y="2895600"/>
            <a:ext cx="4898264" cy="5991384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91440" tIns="91440" rIns="50800" bIns="5080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2000" b="0" dirty="0" err="1">
                <a:solidFill>
                  <a:srgbClr val="7030A0"/>
                </a:solidFill>
                <a:latin typeface="Helvetica Neue"/>
              </a:rPr>
              <a:t>add_tree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(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leafytree</a:t>
            </a:r>
            <a:r>
              <a:rPr lang="fr-FR" sz="2000" b="0" dirty="0">
                <a:solidFill>
                  <a:srgbClr val="00B050"/>
                </a:solidFill>
                <a:latin typeface="Helvetica Neue"/>
              </a:rPr>
              <a:t> *</a:t>
            </a:r>
            <a:r>
              <a:rPr lang="fr-FR" sz="2000" b="0" dirty="0">
                <a:solidFill>
                  <a:srgbClr val="FFC000"/>
                </a:solidFill>
                <a:latin typeface="Helvetica Neue"/>
              </a:rPr>
              <a:t>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fr-FR" sz="2000" b="0" dirty="0" err="1">
                <a:solidFill>
                  <a:srgbClr val="00B050"/>
                </a:solidFill>
                <a:latin typeface="Helvetica Neue"/>
              </a:rPr>
              <a:t>int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</a:t>
            </a:r>
            <a:r>
              <a:rPr lang="fr-FR" sz="2000" b="0" dirty="0">
                <a:solidFill>
                  <a:srgbClr val="FFC000"/>
                </a:solidFill>
                <a:latin typeface="Helvetica Neue"/>
              </a:rPr>
              <a:t>n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= 0;</a:t>
            </a:r>
          </a:p>
          <a:p>
            <a:pPr algn="l"/>
            <a:endParaRPr lang="fr-FR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</a:t>
            </a:r>
            <a:r>
              <a:rPr lang="fr-FR" sz="2000" b="0" dirty="0" err="1">
                <a:solidFill>
                  <a:srgbClr val="FF66FF"/>
                </a:solidFill>
                <a:latin typeface="Helvetica Neue"/>
              </a:rPr>
              <a:t>switch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(T-&gt;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kind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) {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2000" b="0" dirty="0">
                <a:solidFill>
                  <a:srgbClr val="FF66FF"/>
                </a:solidFill>
                <a:latin typeface="Helvetica Neue"/>
              </a:rPr>
              <a:t>case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INNER: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   n += 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add_tree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(T-&gt;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content.node.left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   n += 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add_tree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(T-&gt;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content.node.right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);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   </a:t>
            </a:r>
            <a:r>
              <a:rPr lang="fr-FR" sz="2000" b="0" dirty="0">
                <a:solidFill>
                  <a:srgbClr val="FF66FF"/>
                </a:solidFill>
                <a:latin typeface="Helvetica Neue"/>
              </a:rPr>
              <a:t>break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endParaRPr lang="fr-FR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2000" b="0" dirty="0">
                <a:solidFill>
                  <a:srgbClr val="FF66FF"/>
                </a:solidFill>
                <a:latin typeface="Helvetica Neue"/>
              </a:rPr>
              <a:t>case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LEAF: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   n = T-&gt;</a:t>
            </a:r>
            <a:r>
              <a:rPr lang="fr-FR" sz="2000" b="0" dirty="0" err="1">
                <a:solidFill>
                  <a:schemeClr val="tx1"/>
                </a:solidFill>
                <a:latin typeface="Helvetica Neue"/>
              </a:rPr>
              <a:t>content.data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   </a:t>
            </a:r>
            <a:r>
              <a:rPr lang="fr-FR" sz="2000" b="0" dirty="0">
                <a:solidFill>
                  <a:srgbClr val="FF66FF"/>
                </a:solidFill>
                <a:latin typeface="Helvetica Neue"/>
              </a:rPr>
              <a:t>break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;</a:t>
            </a:r>
          </a:p>
          <a:p>
            <a:pPr algn="l"/>
            <a:endParaRPr lang="fr-FR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</a:t>
            </a:r>
            <a:r>
              <a:rPr lang="fr-FR" sz="2000" b="0" dirty="0">
                <a:solidFill>
                  <a:srgbClr val="FF66FF"/>
                </a:solidFill>
                <a:latin typeface="Helvetica Neue"/>
              </a:rPr>
              <a:t>default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: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    n = 0;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}</a:t>
            </a:r>
          </a:p>
          <a:p>
            <a:pPr algn="l"/>
            <a:endParaRPr lang="fr-FR" sz="2000" b="0" dirty="0">
              <a:solidFill>
                <a:schemeClr val="tx1"/>
              </a:solidFill>
              <a:latin typeface="Helvetica Neue"/>
            </a:endParaRP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  </a:t>
            </a:r>
            <a:r>
              <a:rPr lang="fr-FR" sz="2000" b="0" dirty="0">
                <a:solidFill>
                  <a:srgbClr val="FF66FF"/>
                </a:solidFill>
                <a:latin typeface="Helvetica Neue"/>
              </a:rPr>
              <a:t>return</a:t>
            </a:r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 n;</a:t>
            </a:r>
          </a:p>
          <a:p>
            <a:pPr algn="l"/>
            <a:r>
              <a:rPr lang="fr-FR" sz="2000" b="0" dirty="0">
                <a:solidFill>
                  <a:schemeClr val="tx1"/>
                </a:solidFill>
                <a:latin typeface="Helvetica Neue"/>
              </a:rPr>
              <a:t>}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0FF"/>
                </a:solidFill>
              </a:rPr>
              <a:t>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Undefined Behavior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97000" y="2971800"/>
          <a:ext cx="10134600" cy="53118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95785">
                <a:tc>
                  <a:txBody>
                    <a:bodyPr/>
                    <a:lstStyle/>
                    <a:p>
                      <a:pPr marL="61913" marR="0" indent="0" algn="ctr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3600" b="1" i="0" dirty="0">
                          <a:latin typeface="Helvetica Neue"/>
                        </a:rPr>
                        <a:t>Memory</a:t>
                      </a:r>
                      <a:endParaRPr lang="en-US" sz="1800" b="1" i="0" dirty="0">
                        <a:latin typeface="Helvetica Neue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96875" marR="0" indent="-284163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Reading/writing to non-allocated memory</a:t>
                      </a:r>
                    </a:p>
                    <a:p>
                      <a:pPr marL="396875" marR="0" indent="-284163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Reading uninitialized memory</a:t>
                      </a:r>
                    </a:p>
                    <a:p>
                      <a:pPr marL="396875" marR="0" indent="-284163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even if correctly allocated</a:t>
                      </a:r>
                    </a:p>
                    <a:p>
                      <a:pPr marL="396875" marR="0" indent="-284163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Use after free</a:t>
                      </a:r>
                    </a:p>
                    <a:p>
                      <a:pPr marL="396875" marR="0" indent="-284163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Double free</a:t>
                      </a:r>
                    </a:p>
                    <a:p>
                      <a:pPr marL="396875" marR="0" indent="-284163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Freeing memory not returned by </a:t>
                      </a:r>
                      <a:r>
                        <a:rPr lang="en-US" sz="2800" i="0" dirty="0" err="1">
                          <a:latin typeface="Helvetica Neue"/>
                        </a:rPr>
                        <a:t>malloc</a:t>
                      </a:r>
                      <a:r>
                        <a:rPr lang="en-US" sz="2800" i="0" dirty="0">
                          <a:latin typeface="Helvetica Neue"/>
                        </a:rPr>
                        <a:t>/</a:t>
                      </a:r>
                      <a:r>
                        <a:rPr lang="en-US" sz="2800" i="0" dirty="0" err="1">
                          <a:latin typeface="Helvetica Neue"/>
                        </a:rPr>
                        <a:t>calloc</a:t>
                      </a:r>
                      <a:endParaRPr lang="en-US" sz="2800" i="0" dirty="0">
                        <a:latin typeface="Helvetica Neue"/>
                      </a:endParaRPr>
                    </a:p>
                    <a:p>
                      <a:pPr marL="396875" marR="0" indent="-284163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Writing to read-only memory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33415">
                <a:tc>
                  <a:txBody>
                    <a:bodyPr/>
                    <a:lstStyle/>
                    <a:p>
                      <a:pPr marL="0" marR="0" indent="0" algn="ctr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en-US" sz="3600" b="1" i="0" dirty="0">
                          <a:latin typeface="Helvetica Neue"/>
                        </a:rPr>
                        <a:t>Numbers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9250" marR="0" indent="-236538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Division/mod by zero</a:t>
                      </a:r>
                    </a:p>
                    <a:p>
                      <a:pPr marL="349250" marR="0" indent="-236538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solidFill>
                            <a:srgbClr val="FF66FF"/>
                          </a:solidFill>
                          <a:latin typeface="Helvetica Neue"/>
                        </a:rPr>
                        <a:t>INT_MIN</a:t>
                      </a:r>
                      <a:r>
                        <a:rPr lang="en-US" sz="2800" i="0" dirty="0">
                          <a:latin typeface="Helvetica Neue"/>
                        </a:rPr>
                        <a:t> divided/</a:t>
                      </a:r>
                      <a:r>
                        <a:rPr lang="en-US" sz="2800" i="0" dirty="0" err="1">
                          <a:latin typeface="Helvetica Neue"/>
                        </a:rPr>
                        <a:t>mod’ed</a:t>
                      </a:r>
                      <a:r>
                        <a:rPr lang="en-US" sz="2800" i="0" dirty="0">
                          <a:latin typeface="Helvetica Neue"/>
                        </a:rPr>
                        <a:t> by -1</a:t>
                      </a:r>
                    </a:p>
                    <a:p>
                      <a:pPr marL="349250" marR="0" indent="-236538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Shift by more than the number of bits</a:t>
                      </a:r>
                    </a:p>
                    <a:p>
                      <a:pPr marL="349250" marR="0" indent="-236538" algn="l" defTabSz="13004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tx1"/>
                        </a:buClr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2800" i="0" dirty="0">
                          <a:latin typeface="Helvetica Neue"/>
                        </a:rPr>
                        <a:t>Signed</a:t>
                      </a:r>
                      <a:r>
                        <a:rPr lang="en-US" sz="2800" i="0" baseline="0" dirty="0">
                          <a:latin typeface="Helvetica Neue"/>
                        </a:rPr>
                        <a:t> overflow</a:t>
                      </a:r>
                      <a:endParaRPr lang="en-US" sz="2800" i="0" dirty="0">
                        <a:latin typeface="Helvetica Neue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 presentation of</a:t>
            </a:r>
            <a:br>
              <a:rPr lang="en-US" dirty="0"/>
            </a:br>
            <a:r>
              <a:rPr lang="en-US" dirty="0"/>
              <a:t>the casting rules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Casting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casting between signed and unsigned integers </a:t>
            </a:r>
            <a:r>
              <a:rPr lang="en-US" i="1" dirty="0"/>
              <a:t>of the same size</a:t>
            </a:r>
            <a:r>
              <a:rPr lang="en-US" dirty="0"/>
              <a:t>, the </a:t>
            </a:r>
            <a:r>
              <a:rPr lang="en-US" b="1" dirty="0"/>
              <a:t>bit pattern is preserved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Example 1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3;						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3 (= 0x03)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unsigned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unsigned char</a:t>
            </a:r>
            <a:r>
              <a:rPr lang="en-US" dirty="0"/>
              <a:t>)x; 	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3 (= 0x03)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Example 2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-3;					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-3    (= 0xFD)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unsigned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unsigned char</a:t>
            </a:r>
            <a:r>
              <a:rPr lang="en-US" dirty="0"/>
              <a:t>)x; 	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253 (= 0xFD)</a:t>
            </a:r>
          </a:p>
          <a:p>
            <a:endParaRPr lang="en-US" dirty="0"/>
          </a:p>
        </p:txBody>
      </p:sp>
      <p:sp>
        <p:nvSpPr>
          <p:cNvPr id="4" name="Rectangular Callout 3"/>
          <p:cNvSpPr/>
          <p:nvPr/>
        </p:nvSpPr>
        <p:spPr bwMode="auto">
          <a:xfrm>
            <a:off x="8102600" y="3657600"/>
            <a:ext cx="4511812" cy="707886"/>
          </a:xfrm>
          <a:prstGeom prst="wedgeRectCallout">
            <a:avLst>
              <a:gd name="adj1" fmla="val -47252"/>
              <a:gd name="adj2" fmla="val -1247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This is actually implementation-defined</a:t>
            </a:r>
          </a:p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(but commonplace)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10007600" y="4724400"/>
            <a:ext cx="12954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10439748" y="6629400"/>
            <a:ext cx="12954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Casting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casting small to big integers </a:t>
            </a:r>
            <a:r>
              <a:rPr lang="en-US" i="1" dirty="0"/>
              <a:t>of the same </a:t>
            </a:r>
            <a:r>
              <a:rPr lang="en-US" i="1" dirty="0" err="1"/>
              <a:t>signedness</a:t>
            </a:r>
            <a:r>
              <a:rPr lang="en-US" dirty="0"/>
              <a:t>, the </a:t>
            </a:r>
            <a:r>
              <a:rPr lang="en-US" b="1" dirty="0"/>
              <a:t>value is preserved</a:t>
            </a:r>
          </a:p>
          <a:p>
            <a:pPr lvl="4"/>
            <a:endParaRPr lang="en-US" dirty="0"/>
          </a:p>
          <a:p>
            <a:pPr lvl="1">
              <a:tabLst>
                <a:tab pos="4340225" algn="l"/>
              </a:tabLst>
            </a:pP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3 (= 0x03)</a:t>
            </a:r>
          </a:p>
          <a:p>
            <a:pPr lvl="1">
              <a:buNone/>
              <a:tabLst>
                <a:tab pos="4340225" algn="l"/>
              </a:tabLst>
            </a:pPr>
            <a:r>
              <a:rPr lang="en-US" dirty="0"/>
              <a:t>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3 (= 0x00000003)</a:t>
            </a:r>
          </a:p>
          <a:p>
            <a:pPr lvl="4">
              <a:tabLst>
                <a:tab pos="4340225" algn="l"/>
              </a:tabLst>
            </a:pPr>
            <a:endParaRPr lang="en-US" dirty="0"/>
          </a:p>
          <a:p>
            <a:pPr lvl="1">
              <a:tabLst>
                <a:tab pos="4340225" algn="l"/>
              </a:tabLst>
            </a:pP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-3;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-3 (= 0xFD)</a:t>
            </a:r>
          </a:p>
          <a:p>
            <a:pPr lvl="1">
              <a:buNone/>
              <a:tabLst>
                <a:tab pos="4340225" algn="l"/>
              </a:tabLst>
            </a:pPr>
            <a:r>
              <a:rPr lang="en-US" dirty="0"/>
              <a:t>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-3 (= 0xFFFFFFFD)</a:t>
            </a:r>
          </a:p>
          <a:p>
            <a:pPr lvl="4">
              <a:tabLst>
                <a:tab pos="5999163" algn="l"/>
              </a:tabLst>
            </a:pPr>
            <a:endParaRPr lang="en-US" dirty="0"/>
          </a:p>
          <a:p>
            <a:pPr lvl="1">
              <a:tabLst>
                <a:tab pos="6169025" algn="l"/>
              </a:tabLst>
            </a:pPr>
            <a:r>
              <a:rPr lang="en-US" dirty="0">
                <a:solidFill>
                  <a:srgbClr val="00B050"/>
                </a:solidFill>
              </a:rPr>
              <a:t>unsigned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253;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253 (= 0xFD)</a:t>
            </a:r>
          </a:p>
          <a:p>
            <a:pPr lvl="1">
              <a:buNone/>
              <a:tabLst>
                <a:tab pos="6169025" algn="l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unsigned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unsigned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253 (= 0x0000000FD)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6045200" y="3429000"/>
            <a:ext cx="609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6121400" y="4800600"/>
            <a:ext cx="609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  <p:sp>
        <p:nvSpPr>
          <p:cNvPr id="9" name="Rectangular Callout 8"/>
          <p:cNvSpPr/>
          <p:nvPr/>
        </p:nvSpPr>
        <p:spPr bwMode="auto">
          <a:xfrm>
            <a:off x="9719933" y="4626114"/>
            <a:ext cx="2726067" cy="707886"/>
          </a:xfrm>
          <a:prstGeom prst="wedgeRectCallout">
            <a:avLst>
              <a:gd name="adj1" fmla="val -73787"/>
              <a:gd name="adj2" fmla="val -10690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It does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sign extension</a:t>
            </a:r>
            <a:b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on signed types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9719933" y="4626114"/>
            <a:ext cx="2726067" cy="707886"/>
          </a:xfrm>
          <a:prstGeom prst="wedgeRectCallout">
            <a:avLst>
              <a:gd name="adj1" fmla="val -58979"/>
              <a:gd name="adj2" fmla="val 8653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It does </a:t>
            </a:r>
            <a:r>
              <a:rPr lang="en-US" sz="200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sign extension</a:t>
            </a:r>
            <a:br>
              <a:rPr lang="en-US" sz="2000" dirty="0"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latin typeface="Helvetica Neue"/>
                <a:ea typeface="Menlo" charset="0"/>
                <a:cs typeface="Menlo" charset="0"/>
                <a:sym typeface="Menlo" charset="0"/>
              </a:rPr>
              <a:t>on signed types</a:t>
            </a:r>
            <a:endParaRPr lang="en-US" sz="160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7898384" y="6208776"/>
            <a:ext cx="9144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US" sz="4400" b="1" dirty="0">
                <a:solidFill>
                  <a:srgbClr val="77E1FF"/>
                </a:solidFill>
              </a:rPr>
              <a:t>The type int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Casting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casting big to small </a:t>
            </a:r>
            <a:r>
              <a:rPr lang="en-US" dirty="0">
                <a:solidFill>
                  <a:srgbClr val="00B050"/>
                </a:solidFill>
              </a:rPr>
              <a:t>unsigned</a:t>
            </a:r>
            <a:r>
              <a:rPr lang="en-US" dirty="0"/>
              <a:t> integers, the </a:t>
            </a:r>
            <a:r>
              <a:rPr lang="en-US" b="1" dirty="0"/>
              <a:t>most significant bits are discarded</a:t>
            </a:r>
            <a:endParaRPr lang="en-US" b="1" i="1" dirty="0"/>
          </a:p>
          <a:p>
            <a:pPr lvl="1"/>
            <a:r>
              <a:rPr lang="en-US" dirty="0"/>
              <a:t>casting unsigned integers leverages modular arithmetic</a:t>
            </a:r>
          </a:p>
          <a:p>
            <a:pPr lvl="4"/>
            <a:endParaRPr lang="en-US" dirty="0"/>
          </a:p>
          <a:p>
            <a:pPr lvl="1">
              <a:tabLst>
                <a:tab pos="6913563" algn="l"/>
                <a:tab pos="10631488" algn="r"/>
              </a:tabLst>
            </a:pPr>
            <a:r>
              <a:rPr lang="en-US" dirty="0"/>
              <a:t>Example 1</a:t>
            </a:r>
          </a:p>
          <a:p>
            <a:pPr lvl="1">
              <a:buNone/>
              <a:tabLst>
                <a:tab pos="6913563" algn="l"/>
                <a:tab pos="10631488" algn="r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unsigned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3	(= 0x00000003)</a:t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dirty="0">
                <a:solidFill>
                  <a:srgbClr val="00B050"/>
                </a:solidFill>
              </a:rPr>
              <a:t>unsigned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unsigned char</a:t>
            </a:r>
            <a:r>
              <a:rPr lang="en-US" dirty="0"/>
              <a:t>)x;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3	(= 0x03)</a:t>
            </a:r>
          </a:p>
          <a:p>
            <a:pPr lvl="4">
              <a:tabLst>
                <a:tab pos="6913563" algn="l"/>
                <a:tab pos="10631488" algn="r"/>
              </a:tabLst>
            </a:pPr>
            <a:endParaRPr lang="en-US" dirty="0"/>
          </a:p>
          <a:p>
            <a:pPr lvl="1">
              <a:tabLst>
                <a:tab pos="6913563" algn="l"/>
                <a:tab pos="10631488" algn="r"/>
              </a:tabLst>
            </a:pPr>
            <a:r>
              <a:rPr lang="en-US" dirty="0"/>
              <a:t>Example 2</a:t>
            </a:r>
          </a:p>
          <a:p>
            <a:pPr lvl="1">
              <a:buNone/>
              <a:tabLst>
                <a:tab pos="6913563" algn="l"/>
                <a:tab pos="10631488" algn="r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unsigned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</a:t>
            </a:r>
            <a:r>
              <a:rPr lang="en-US" dirty="0">
                <a:solidFill>
                  <a:srgbClr val="FF66FF"/>
                </a:solidFill>
              </a:rPr>
              <a:t>UINT_MAX</a:t>
            </a:r>
            <a:r>
              <a:rPr lang="en-US" dirty="0"/>
              <a:t>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4294967295</a:t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		(= 0xFFFFFFFF)</a:t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dirty="0">
                <a:solidFill>
                  <a:srgbClr val="00B050"/>
                </a:solidFill>
              </a:rPr>
              <a:t>unsigned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unsigned char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255	(=0xFF)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10998200" y="4395216"/>
            <a:ext cx="609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10998200" y="6629400"/>
            <a:ext cx="609600" cy="1066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Casting 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casting big to small </a:t>
            </a:r>
            <a:r>
              <a:rPr lang="en-US" dirty="0">
                <a:solidFill>
                  <a:srgbClr val="00B050"/>
                </a:solidFill>
              </a:rPr>
              <a:t>signed</a:t>
            </a:r>
            <a:r>
              <a:rPr lang="en-US" dirty="0"/>
              <a:t> integers, the </a:t>
            </a:r>
            <a:r>
              <a:rPr lang="en-US" b="1" dirty="0"/>
              <a:t>value is preserved</a:t>
            </a:r>
            <a:r>
              <a:rPr lang="en-US" dirty="0"/>
              <a:t>  </a:t>
            </a:r>
            <a:r>
              <a:rPr lang="en-US" i="1" dirty="0"/>
              <a:t>if it is </a:t>
            </a:r>
            <a:r>
              <a:rPr lang="en-US" i="1" dirty="0" err="1"/>
              <a:t>representable</a:t>
            </a:r>
            <a:endParaRPr lang="en-US" b="1" i="1" dirty="0"/>
          </a:p>
          <a:p>
            <a:pPr lvl="1"/>
            <a:r>
              <a:rPr lang="en-US" dirty="0"/>
              <a:t>implementation-defined otherwise</a:t>
            </a:r>
          </a:p>
          <a:p>
            <a:endParaRPr lang="en-US" dirty="0"/>
          </a:p>
          <a:p>
            <a:pPr lvl="1">
              <a:tabLst>
                <a:tab pos="5999163" algn="l"/>
              </a:tabLst>
            </a:pP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3 (= 0x00000003)</a:t>
            </a:r>
            <a:br>
              <a:rPr lang="en-US" dirty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signed char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3 (= 0x03)</a:t>
            </a:r>
          </a:p>
          <a:p>
            <a:pPr lvl="4">
              <a:tabLst>
                <a:tab pos="5999163" algn="l"/>
              </a:tabLst>
            </a:pPr>
            <a:endParaRPr lang="en-US" dirty="0"/>
          </a:p>
          <a:p>
            <a:pPr lvl="1">
              <a:tabLst>
                <a:tab pos="5999163" algn="l"/>
              </a:tabLst>
            </a:pP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-3;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-3 (= 0xFFFFFFFD)</a:t>
            </a:r>
          </a:p>
          <a:p>
            <a:pPr lvl="1">
              <a:buNone/>
              <a:tabLst>
                <a:tab pos="5999163" algn="l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signed char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-3 (= 0xFD)</a:t>
            </a:r>
          </a:p>
          <a:p>
            <a:pPr lvl="4">
              <a:tabLst>
                <a:tab pos="5999163" algn="l"/>
              </a:tabLst>
            </a:pPr>
            <a:endParaRPr lang="en-US" dirty="0"/>
          </a:p>
          <a:p>
            <a:pPr lvl="1">
              <a:tabLst>
                <a:tab pos="4400550" algn="l"/>
              </a:tabLst>
            </a:pP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</a:t>
            </a:r>
            <a:r>
              <a:rPr lang="en-US" dirty="0">
                <a:solidFill>
                  <a:srgbClr val="FF66FF"/>
                </a:solidFill>
              </a:rPr>
              <a:t>INT_MAX</a:t>
            </a:r>
            <a:r>
              <a:rPr lang="en-US" dirty="0"/>
              <a:t>;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2147483647 (= 0x7FFFFFFF)</a:t>
            </a:r>
          </a:p>
          <a:p>
            <a:pPr lvl="1">
              <a:buNone/>
              <a:tabLst>
                <a:tab pos="5999163" algn="l"/>
              </a:tabLst>
            </a:pPr>
            <a:r>
              <a:rPr lang="en-US" dirty="0"/>
              <a:t>	</a:t>
            </a:r>
            <a:r>
              <a:rPr lang="en-US" dirty="0">
                <a:solidFill>
                  <a:srgbClr val="00B050"/>
                </a:solidFill>
              </a:rPr>
              <a:t>signed char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>
                <a:solidFill>
                  <a:srgbClr val="00B050"/>
                </a:solidFill>
              </a:rPr>
              <a:t>signed char</a:t>
            </a:r>
            <a:r>
              <a:rPr lang="en-US" dirty="0"/>
              <a:t>)x;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</a:t>
            </a:r>
            <a:r>
              <a:rPr lang="en-US" dirty="0">
                <a:solidFill>
                  <a:srgbClr val="FF0000"/>
                </a:solidFill>
              </a:rPr>
              <a:t>??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378200" y="2438400"/>
            <a:ext cx="3962400" cy="647178"/>
          </a:xfrm>
          <a:prstGeom prst="ellipse">
            <a:avLst/>
          </a:prstGeom>
          <a:noFill/>
          <a:ln w="38100" algn="ctr">
            <a:solidFill>
              <a:srgbClr val="FF0000"/>
            </a:solidFill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50</a:t>
            </a:fld>
            <a:endParaRPr lang="en-US" dirty="0"/>
          </a:p>
        </p:txBody>
      </p:sp>
      <p:sp>
        <p:nvSpPr>
          <p:cNvPr id="7" name="Rectangular Callout 6"/>
          <p:cNvSpPr/>
          <p:nvPr/>
        </p:nvSpPr>
        <p:spPr bwMode="auto">
          <a:xfrm>
            <a:off x="8864600" y="3025914"/>
            <a:ext cx="2785378" cy="707886"/>
          </a:xfrm>
          <a:prstGeom prst="wedgeRectCallout">
            <a:avLst>
              <a:gd name="adj1" fmla="val -100653"/>
              <a:gd name="adj2" fmla="val -9359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Many compilers discard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most significant bits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8" name="Rectangular Callout 7"/>
          <p:cNvSpPr/>
          <p:nvPr/>
        </p:nvSpPr>
        <p:spPr bwMode="auto">
          <a:xfrm>
            <a:off x="8712200" y="7924800"/>
            <a:ext cx="2331729" cy="400110"/>
          </a:xfrm>
          <a:prstGeom prst="wedgeRectCallout">
            <a:avLst>
              <a:gd name="adj1" fmla="val -63194"/>
              <a:gd name="adj2" fmla="val -10382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 … often -1= (0xFF)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10416032" y="6705600"/>
            <a:ext cx="609600" cy="1676400"/>
          </a:xfrm>
          <a:prstGeom prst="ellipse">
            <a:avLst/>
          </a:prstGeom>
          <a:noFill/>
          <a:ln w="12700" algn="ctr">
            <a:solidFill>
              <a:srgbClr val="FF0000"/>
            </a:solidFill>
            <a:prstDash val="lgDash"/>
            <a:miter lim="400000"/>
            <a:headEnd/>
            <a:tailEnd/>
          </a:ln>
        </p:spPr>
        <p:txBody>
          <a:bodyPr lIns="45720" rIns="45720" anchor="ctr"/>
          <a:lstStyle/>
          <a:p>
            <a:endParaRPr lang="en-US" sz="2000" b="0"/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Casting across </a:t>
            </a:r>
            <a:r>
              <a:rPr lang="en-US" dirty="0" err="1"/>
              <a:t>Signedness</a:t>
            </a:r>
            <a:r>
              <a:rPr lang="en-US" dirty="0"/>
              <a:t> and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may the compiler apply the rules?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unsigned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0xFD; 		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253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)x; 					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…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i="1" dirty="0"/>
              <a:t>is y 253 or -3?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40400" y="4267200"/>
            <a:ext cx="1467888" cy="735747"/>
          </a:xfrm>
          <a:prstGeom prst="ellipse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/>
              <a:t>0xFD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146667" y="5715000"/>
            <a:ext cx="1467888" cy="735747"/>
          </a:xfrm>
          <a:prstGeom prst="ellipse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/>
              <a:t>0xFD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16200" y="5715000"/>
            <a:ext cx="3158481" cy="735747"/>
          </a:xfrm>
          <a:prstGeom prst="ellipse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/>
              <a:t>0x000000FD</a:t>
            </a:r>
          </a:p>
        </p:txBody>
      </p:sp>
      <p:cxnSp>
        <p:nvCxnSpPr>
          <p:cNvPr id="8" name="Straight Arrow Connector 7"/>
          <p:cNvCxnSpPr>
            <a:stCxn id="4" idx="3"/>
            <a:endCxn id="6" idx="0"/>
          </p:cNvCxnSpPr>
          <p:nvPr/>
        </p:nvCxnSpPr>
        <p:spPr bwMode="auto">
          <a:xfrm rot="5400000">
            <a:off x="4665504" y="4425136"/>
            <a:ext cx="819801" cy="175992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11" name="Straight Arrow Connector 10"/>
          <p:cNvCxnSpPr>
            <a:stCxn id="4" idx="5"/>
            <a:endCxn id="5" idx="1"/>
          </p:cNvCxnSpPr>
          <p:nvPr/>
        </p:nvCxnSpPr>
        <p:spPr bwMode="auto">
          <a:xfrm rot="16200000" flipH="1">
            <a:off x="7213703" y="4674816"/>
            <a:ext cx="927549" cy="136831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220222" y="7741563"/>
            <a:ext cx="3320778" cy="735747"/>
          </a:xfrm>
          <a:prstGeom prst="ellipse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/>
              <a:t>0xFFFFFFFD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16200" y="7741563"/>
            <a:ext cx="3158481" cy="735747"/>
          </a:xfrm>
          <a:prstGeom prst="ellipse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0" dirty="0"/>
              <a:t>0x000000FD</a:t>
            </a:r>
          </a:p>
        </p:txBody>
      </p:sp>
      <p:cxnSp>
        <p:nvCxnSpPr>
          <p:cNvPr id="16" name="Straight Arrow Connector 15"/>
          <p:cNvCxnSpPr>
            <a:stCxn id="6" idx="4"/>
            <a:endCxn id="15" idx="0"/>
          </p:cNvCxnSpPr>
          <p:nvPr/>
        </p:nvCxnSpPr>
        <p:spPr bwMode="auto">
          <a:xfrm rot="5400000">
            <a:off x="3550033" y="7096155"/>
            <a:ext cx="129081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5" idx="4"/>
            <a:endCxn id="14" idx="0"/>
          </p:cNvCxnSpPr>
          <p:nvPr/>
        </p:nvCxnSpPr>
        <p:spPr bwMode="auto">
          <a:xfrm rot="5400000">
            <a:off x="8235203" y="7096155"/>
            <a:ext cx="1290816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7645400" y="4572000"/>
            <a:ext cx="276870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cast to </a:t>
            </a:r>
            <a:r>
              <a:rPr lang="en-US" b="0" dirty="0">
                <a:solidFill>
                  <a:srgbClr val="00B050"/>
                </a:solidFill>
              </a:rPr>
              <a:t>signed char</a:t>
            </a:r>
            <a:br>
              <a:rPr lang="en-US" b="0" dirty="0"/>
            </a:br>
            <a:r>
              <a:rPr lang="en-US" sz="2000" dirty="0">
                <a:solidFill>
                  <a:srgbClr val="FF0000"/>
                </a:solidFill>
              </a:rPr>
              <a:t>preserves bit pattern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915293" y="6629400"/>
            <a:ext cx="269977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cast to (signed) 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br>
              <a:rPr lang="en-US" b="0" dirty="0"/>
            </a:br>
            <a:r>
              <a:rPr lang="en-US" sz="2000" dirty="0">
                <a:solidFill>
                  <a:srgbClr val="FF0000"/>
                </a:solidFill>
              </a:rPr>
              <a:t>preserves value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387600" y="4572000"/>
            <a:ext cx="283763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cast to </a:t>
            </a:r>
            <a:r>
              <a:rPr lang="en-US" b="0" dirty="0">
                <a:solidFill>
                  <a:srgbClr val="00B050"/>
                </a:solidFill>
              </a:rPr>
              <a:t>unsigned 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br>
              <a:rPr lang="en-US" b="0" dirty="0"/>
            </a:br>
            <a:r>
              <a:rPr lang="en-US" sz="2000" dirty="0">
                <a:solidFill>
                  <a:srgbClr val="FF0000"/>
                </a:solidFill>
              </a:rPr>
              <a:t>preserves value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73200" y="6629400"/>
            <a:ext cx="27190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cast to (signed) </a:t>
            </a:r>
            <a:r>
              <a:rPr lang="en-US" b="0" dirty="0" err="1">
                <a:solidFill>
                  <a:srgbClr val="00B050"/>
                </a:solidFill>
              </a:rPr>
              <a:t>int</a:t>
            </a:r>
            <a:br>
              <a:rPr lang="en-US" b="0" dirty="0"/>
            </a:br>
            <a:r>
              <a:rPr lang="en-US" sz="2000" dirty="0">
                <a:solidFill>
                  <a:srgbClr val="FF0000"/>
                </a:solidFill>
              </a:rPr>
              <a:t>preserves bit pattern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9" name="Rectangular Callout 28"/>
          <p:cNvSpPr/>
          <p:nvPr/>
        </p:nvSpPr>
        <p:spPr bwMode="auto">
          <a:xfrm>
            <a:off x="7416800" y="4038600"/>
            <a:ext cx="520335" cy="400110"/>
          </a:xfrm>
          <a:prstGeom prst="wedgeRectCallout">
            <a:avLst>
              <a:gd name="adj1" fmla="val -124286"/>
              <a:gd name="adj2" fmla="val 599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253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0" name="Rectangular Callout 29"/>
          <p:cNvSpPr/>
          <p:nvPr/>
        </p:nvSpPr>
        <p:spPr bwMode="auto">
          <a:xfrm>
            <a:off x="9779000" y="5486400"/>
            <a:ext cx="319959" cy="400110"/>
          </a:xfrm>
          <a:prstGeom prst="wedgeRectCallout">
            <a:avLst>
              <a:gd name="adj1" fmla="val -175180"/>
              <a:gd name="adj2" fmla="val 599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-3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1" name="Rectangular Callout 30"/>
          <p:cNvSpPr/>
          <p:nvPr/>
        </p:nvSpPr>
        <p:spPr bwMode="auto">
          <a:xfrm>
            <a:off x="10464800" y="7543800"/>
            <a:ext cx="319959" cy="400110"/>
          </a:xfrm>
          <a:prstGeom prst="wedgeRectCallout">
            <a:avLst>
              <a:gd name="adj1" fmla="val -175180"/>
              <a:gd name="adj2" fmla="val 59954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-3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2" name="Rectangular Callout 31"/>
          <p:cNvSpPr/>
          <p:nvPr/>
        </p:nvSpPr>
        <p:spPr bwMode="auto">
          <a:xfrm>
            <a:off x="2172065" y="5543490"/>
            <a:ext cx="520335" cy="400110"/>
          </a:xfrm>
          <a:prstGeom prst="wedgeRectCallout">
            <a:avLst>
              <a:gd name="adj1" fmla="val 123667"/>
              <a:gd name="adj2" fmla="val 568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253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34" name="Rectangular Callout 33"/>
          <p:cNvSpPr/>
          <p:nvPr/>
        </p:nvSpPr>
        <p:spPr bwMode="auto">
          <a:xfrm>
            <a:off x="2159000" y="7600890"/>
            <a:ext cx="520335" cy="400110"/>
          </a:xfrm>
          <a:prstGeom prst="wedgeRectCallout">
            <a:avLst>
              <a:gd name="adj1" fmla="val 123667"/>
              <a:gd name="adj2" fmla="val 568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253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51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Casting across </a:t>
            </a:r>
            <a:r>
              <a:rPr lang="en-US" dirty="0" err="1"/>
              <a:t>Signedness</a:t>
            </a:r>
            <a:r>
              <a:rPr lang="en-US" dirty="0"/>
              <a:t> and Size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may the compiler apply the rules?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00B050"/>
                </a:solidFill>
              </a:rPr>
              <a:t>unsigned char </a:t>
            </a:r>
            <a:r>
              <a:rPr lang="en-US" dirty="0">
                <a:solidFill>
                  <a:srgbClr val="FFC000"/>
                </a:solidFill>
              </a:rPr>
              <a:t>x</a:t>
            </a:r>
            <a:r>
              <a:rPr lang="en-US" dirty="0"/>
              <a:t> = 0xFD; 		 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x is 253</a:t>
            </a:r>
          </a:p>
          <a:p>
            <a:pPr lvl="1">
              <a:buNone/>
            </a:pPr>
            <a:r>
              <a:rPr lang="en-US" dirty="0"/>
              <a:t>	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)x; 						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// y is …</a:t>
            </a:r>
          </a:p>
          <a:p>
            <a:pPr lvl="1"/>
            <a:r>
              <a:rPr lang="en-US" dirty="0"/>
              <a:t>Is y -3 or 253?</a:t>
            </a:r>
          </a:p>
          <a:p>
            <a:pPr lvl="2"/>
            <a:r>
              <a:rPr lang="en-US" dirty="0"/>
              <a:t>the order of casts is actually defined</a:t>
            </a:r>
          </a:p>
          <a:p>
            <a:pPr lvl="3"/>
            <a:r>
              <a:rPr lang="en-US" dirty="0"/>
              <a:t>but who remembers it?</a:t>
            </a:r>
          </a:p>
          <a:p>
            <a:pPr lvl="4"/>
            <a:endParaRPr lang="en-US" dirty="0"/>
          </a:p>
          <a:p>
            <a:r>
              <a:rPr lang="en-US" dirty="0"/>
              <a:t>Solution: </a:t>
            </a:r>
            <a:r>
              <a:rPr lang="en-US" b="1" dirty="0"/>
              <a:t>be explicit</a:t>
            </a:r>
          </a:p>
          <a:p>
            <a:pPr lvl="1"/>
            <a:r>
              <a:rPr lang="en-US" dirty="0"/>
              <a:t>Write either</a:t>
            </a:r>
          </a:p>
          <a:p>
            <a:pPr lvl="1">
              <a:buClr>
                <a:srgbClr val="000000"/>
              </a:buClr>
              <a:buNone/>
            </a:pPr>
            <a:r>
              <a:rPr lang="en-US" dirty="0"/>
              <a:t>	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)(</a:t>
            </a:r>
            <a:r>
              <a:rPr lang="en-US" dirty="0">
                <a:solidFill>
                  <a:srgbClr val="00B050"/>
                </a:solidFill>
              </a:rPr>
              <a:t>unsigned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)x; 		</a:t>
            </a:r>
            <a:r>
              <a:rPr lang="en-US" dirty="0">
                <a:solidFill>
                  <a:srgbClr val="AACEFF">
                    <a:lumMod val="75000"/>
                  </a:srgbClr>
                </a:solidFill>
              </a:rPr>
              <a:t>// y is 253</a:t>
            </a:r>
          </a:p>
          <a:p>
            <a:pPr lvl="1">
              <a:buNone/>
            </a:pPr>
            <a:r>
              <a:rPr lang="en-US" dirty="0"/>
              <a:t>	to change first the size and then the </a:t>
            </a:r>
            <a:r>
              <a:rPr lang="en-US" dirty="0" err="1"/>
              <a:t>signedness</a:t>
            </a:r>
            <a:endParaRPr lang="en-US" dirty="0"/>
          </a:p>
          <a:p>
            <a:pPr lvl="1"/>
            <a:r>
              <a:rPr lang="en-US" dirty="0"/>
              <a:t>or </a:t>
            </a:r>
          </a:p>
          <a:p>
            <a:pPr lvl="1">
              <a:buClr>
                <a:srgbClr val="000000"/>
              </a:buClr>
              <a:buNone/>
            </a:pPr>
            <a:r>
              <a:rPr lang="en-US" dirty="0"/>
              <a:t>		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>
                <a:solidFill>
                  <a:srgbClr val="00B050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</a:rPr>
              <a:t>y</a:t>
            </a:r>
            <a:r>
              <a:rPr lang="en-US" dirty="0"/>
              <a:t> = (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)(</a:t>
            </a:r>
            <a:r>
              <a:rPr lang="en-US" dirty="0">
                <a:solidFill>
                  <a:srgbClr val="00B050"/>
                </a:solidFill>
              </a:rPr>
              <a:t>signed char</a:t>
            </a:r>
            <a:r>
              <a:rPr lang="en-US" dirty="0"/>
              <a:t>)x; 		</a:t>
            </a:r>
            <a:r>
              <a:rPr lang="en-US" dirty="0">
                <a:solidFill>
                  <a:srgbClr val="AACEFF">
                    <a:lumMod val="75000"/>
                  </a:srgbClr>
                </a:solidFill>
              </a:rPr>
              <a:t>// y is -3</a:t>
            </a:r>
          </a:p>
          <a:p>
            <a:pPr lvl="1">
              <a:buNone/>
            </a:pPr>
            <a:r>
              <a:rPr lang="en-US" dirty="0"/>
              <a:t>	to change first the </a:t>
            </a:r>
            <a:r>
              <a:rPr lang="en-US" dirty="0" err="1"/>
              <a:t>signedness</a:t>
            </a:r>
            <a:r>
              <a:rPr lang="en-US" dirty="0"/>
              <a:t> and then the size </a:t>
            </a:r>
          </a:p>
        </p:txBody>
      </p:sp>
      <p:sp>
        <p:nvSpPr>
          <p:cNvPr id="4" name="Octagon 3"/>
          <p:cNvSpPr/>
          <p:nvPr/>
        </p:nvSpPr>
        <p:spPr bwMode="auto">
          <a:xfrm>
            <a:off x="8559800" y="4038600"/>
            <a:ext cx="1737360" cy="1737360"/>
          </a:xfrm>
          <a:prstGeom prst="octagon">
            <a:avLst/>
          </a:prstGeom>
          <a:solidFill>
            <a:srgbClr val="FF0000"/>
          </a:solidFill>
          <a:ln w="101600" cap="flat" cmpd="sng" algn="ctr">
            <a:solidFill>
              <a:schemeClr val="bg2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vert="horz" wrap="none" lIns="50800" tIns="50800" rIns="50800" bIns="508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Helvetica Neue" charset="0"/>
                <a:ea typeface="Helvetica Neue" charset="0"/>
                <a:cs typeface="Helvetica Neue" charset="0"/>
                <a:sym typeface="Helvetica Neue" charset="0"/>
              </a:rPr>
              <a:t>Danger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52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Sizes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C0/C1, the size of values of type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is 32 bits</a:t>
            </a:r>
          </a:p>
          <a:p>
            <a:pPr lvl="1"/>
            <a:r>
              <a:rPr lang="en-US" dirty="0"/>
              <a:t>And pointers are 64 bits</a:t>
            </a:r>
          </a:p>
          <a:p>
            <a:pPr lvl="4"/>
            <a:endParaRPr lang="en-US" dirty="0"/>
          </a:p>
          <a:p>
            <a:r>
              <a:rPr lang="en-US" dirty="0"/>
              <a:t>In C, the size of an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has evolved over time</a:t>
            </a:r>
          </a:p>
          <a:p>
            <a:pPr lvl="1"/>
            <a:r>
              <a:rPr lang="en-US" dirty="0"/>
              <a:t>And pointers too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73200" y="5029200"/>
          <a:ext cx="104394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Pointer size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err="1">
                          <a:solidFill>
                            <a:srgbClr val="00B050"/>
                          </a:solidFill>
                        </a:rPr>
                        <a:t>int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</a:rPr>
                        <a:t> size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‘70s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‘80s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‘90s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Today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3683000" y="6477000"/>
            <a:ext cx="8305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7" name="Rectangular Callout 6"/>
          <p:cNvSpPr/>
          <p:nvPr/>
        </p:nvSpPr>
        <p:spPr bwMode="auto">
          <a:xfrm>
            <a:off x="330200" y="6019800"/>
            <a:ext cx="892360" cy="400110"/>
          </a:xfrm>
          <a:prstGeom prst="wedgeRectCallout">
            <a:avLst>
              <a:gd name="adj1" fmla="val 158909"/>
              <a:gd name="adj2" fmla="val -892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Typical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9" name="Rectangular Callout 8"/>
          <p:cNvSpPr/>
          <p:nvPr/>
        </p:nvSpPr>
        <p:spPr bwMode="auto">
          <a:xfrm>
            <a:off x="330200" y="6019800"/>
            <a:ext cx="892360" cy="400110"/>
          </a:xfrm>
          <a:prstGeom prst="wedgeRectCallout">
            <a:avLst>
              <a:gd name="adj1" fmla="val 78012"/>
              <a:gd name="adj2" fmla="val -15326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Typical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Sizes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C, the size of an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has evolved over time</a:t>
            </a:r>
          </a:p>
          <a:p>
            <a:pPr lvl="1"/>
            <a:r>
              <a:rPr lang="en-US" dirty="0"/>
              <a:t>And pointers too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endParaRPr lang="en-US" dirty="0"/>
          </a:p>
          <a:p>
            <a:endParaRPr lang="en-US" dirty="0"/>
          </a:p>
          <a:p>
            <a:pPr marL="5891213"/>
            <a:r>
              <a:rPr lang="en-US" dirty="0"/>
              <a:t>Early computers had </a:t>
            </a:r>
            <a:r>
              <a:rPr lang="en-US" b="1" dirty="0"/>
              <a:t>8-bit </a:t>
            </a:r>
            <a:r>
              <a:rPr lang="en-US" dirty="0"/>
              <a:t>addresses</a:t>
            </a:r>
          </a:p>
          <a:p>
            <a:pPr marL="6234113" lvl="1"/>
            <a:r>
              <a:rPr lang="en-US" dirty="0"/>
              <a:t>256 </a:t>
            </a:r>
            <a:r>
              <a:rPr lang="en-US" b="1" i="1" dirty="0"/>
              <a:t>bytes</a:t>
            </a:r>
            <a:r>
              <a:rPr lang="en-US" dirty="0"/>
              <a:t> of memory</a:t>
            </a:r>
          </a:p>
          <a:p>
            <a:pPr marL="6526213" lvl="2"/>
            <a:r>
              <a:rPr lang="en-US" dirty="0"/>
              <a:t>RAM was very expensive</a:t>
            </a:r>
          </a:p>
          <a:p>
            <a:pPr marL="5891213"/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 err="1"/>
              <a:t>s</a:t>
            </a:r>
            <a:r>
              <a:rPr lang="en-US" dirty="0"/>
              <a:t> ranged from -128 to 127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73200" y="3429000"/>
          <a:ext cx="104394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Pointer size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err="1">
                          <a:solidFill>
                            <a:srgbClr val="00B050"/>
                          </a:solidFill>
                        </a:rPr>
                        <a:t>int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</a:rPr>
                        <a:t> size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‘70s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‘80s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‘90s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Today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3683000" y="4876800"/>
            <a:ext cx="8305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pic>
        <p:nvPicPr>
          <p:cNvPr id="1034" name="Picture 10" descr="https://images.firstpost.com/wp-content/uploads/2019/06/apollo-11-mission-contr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7800" y="8382000"/>
            <a:ext cx="1761068" cy="990601"/>
          </a:xfrm>
          <a:prstGeom prst="rect">
            <a:avLst/>
          </a:prstGeom>
          <a:noFill/>
        </p:spPr>
      </p:pic>
      <p:sp>
        <p:nvSpPr>
          <p:cNvPr id="11" name="Rectangular Callout 10"/>
          <p:cNvSpPr/>
          <p:nvPr/>
        </p:nvSpPr>
        <p:spPr bwMode="auto">
          <a:xfrm>
            <a:off x="2692400" y="8534399"/>
            <a:ext cx="3106171" cy="707886"/>
          </a:xfrm>
          <a:prstGeom prst="wedgeRectCallout">
            <a:avLst>
              <a:gd name="adj1" fmla="val -66204"/>
              <a:gd name="adj2" fmla="val 30963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The computer that</a:t>
            </a:r>
            <a:b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</a:b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sent Apollo 11 to the moon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 bwMode="auto">
          <a:xfrm rot="10800000">
            <a:off x="939800" y="8077200"/>
            <a:ext cx="27432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244600" y="7620000"/>
            <a:ext cx="7505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/>
              <a:t>‘60s</a:t>
            </a:r>
          </a:p>
        </p:txBody>
      </p:sp>
      <p:pic>
        <p:nvPicPr>
          <p:cNvPr id="87042" name="Picture 2" descr="http://oldcomputers.net/pics/hp-9830a-system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9600" y="5943600"/>
            <a:ext cx="2857499" cy="1143000"/>
          </a:xfrm>
          <a:prstGeom prst="rect">
            <a:avLst/>
          </a:prstGeom>
          <a:noFill/>
        </p:spPr>
      </p:pic>
      <p:sp>
        <p:nvSpPr>
          <p:cNvPr id="18" name="Rectangular Callout 17"/>
          <p:cNvSpPr/>
          <p:nvPr/>
        </p:nvSpPr>
        <p:spPr bwMode="auto">
          <a:xfrm>
            <a:off x="635000" y="5867400"/>
            <a:ext cx="1257781" cy="400110"/>
          </a:xfrm>
          <a:prstGeom prst="wedgeRectCallout">
            <a:avLst>
              <a:gd name="adj1" fmla="val 144078"/>
              <a:gd name="adj2" fmla="val 5422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HP 9830A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Sizes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52500" y="1981200"/>
            <a:ext cx="11417300" cy="6896100"/>
          </a:xfrm>
        </p:spPr>
        <p:txBody>
          <a:bodyPr/>
          <a:lstStyle/>
          <a:p>
            <a:r>
              <a:rPr lang="en-US" dirty="0"/>
              <a:t>In C, the size of an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has evolved over time</a:t>
            </a:r>
          </a:p>
          <a:p>
            <a:pPr lvl="1"/>
            <a:r>
              <a:rPr lang="en-US" dirty="0"/>
              <a:t>And pointers too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endParaRPr lang="en-US" dirty="0"/>
          </a:p>
          <a:p>
            <a:endParaRPr lang="en-US" dirty="0"/>
          </a:p>
          <a:p>
            <a:pPr marL="5040313"/>
            <a:r>
              <a:rPr lang="en-US" dirty="0"/>
              <a:t>16-bit addresses</a:t>
            </a:r>
          </a:p>
          <a:p>
            <a:pPr marL="5383213" lvl="1"/>
            <a:r>
              <a:rPr lang="en-US" dirty="0"/>
              <a:t>(Up to) 64 kilobytes of memory</a:t>
            </a:r>
          </a:p>
          <a:p>
            <a:pPr marL="5675313" lvl="2"/>
            <a:r>
              <a:rPr lang="en-US" dirty="0"/>
              <a:t>The Commodore 64</a:t>
            </a:r>
          </a:p>
          <a:p>
            <a:pPr marL="5040313"/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 err="1"/>
              <a:t>s</a:t>
            </a:r>
            <a:r>
              <a:rPr lang="en-US" dirty="0"/>
              <a:t> ranged from -32768 to 32767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73200" y="3429000"/>
          <a:ext cx="104394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Pointer size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err="1">
                          <a:solidFill>
                            <a:srgbClr val="00B050"/>
                          </a:solidFill>
                        </a:rPr>
                        <a:t>int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</a:rPr>
                        <a:t> size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‘70s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‘80s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‘90s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Today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3683000" y="4876800"/>
            <a:ext cx="8305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8" name="Rectangular Callout 17"/>
          <p:cNvSpPr/>
          <p:nvPr/>
        </p:nvSpPr>
        <p:spPr bwMode="auto">
          <a:xfrm>
            <a:off x="635000" y="8210490"/>
            <a:ext cx="961162" cy="400110"/>
          </a:xfrm>
          <a:prstGeom prst="wedgeRectCallout">
            <a:avLst>
              <a:gd name="adj1" fmla="val 110194"/>
              <a:gd name="adj2" fmla="val 354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Apple II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pic>
        <p:nvPicPr>
          <p:cNvPr id="13" name="Picture 6" descr="https://cdn-blog.adafruit.com/uploads/2019/01/Untitled-1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6970" y="6096000"/>
            <a:ext cx="1710830" cy="1524000"/>
          </a:xfrm>
          <a:prstGeom prst="rect">
            <a:avLst/>
          </a:prstGeom>
          <a:noFill/>
        </p:spPr>
      </p:pic>
      <p:pic>
        <p:nvPicPr>
          <p:cNvPr id="14" name="Picture 2" descr="http://oldcomputers.net/pics/appleii-system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82800" y="8077200"/>
            <a:ext cx="2129117" cy="1447800"/>
          </a:xfrm>
          <a:prstGeom prst="rect">
            <a:avLst/>
          </a:prstGeom>
          <a:noFill/>
        </p:spPr>
      </p:pic>
      <p:sp>
        <p:nvSpPr>
          <p:cNvPr id="15" name="Rectangular Callout 14"/>
          <p:cNvSpPr/>
          <p:nvPr/>
        </p:nvSpPr>
        <p:spPr bwMode="auto">
          <a:xfrm>
            <a:off x="177800" y="5486400"/>
            <a:ext cx="1858843" cy="400110"/>
          </a:xfrm>
          <a:prstGeom prst="wedgeRectCallout">
            <a:avLst>
              <a:gd name="adj1" fmla="val 55802"/>
              <a:gd name="adj2" fmla="val 185712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Commodore 64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Sizes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C, the size of an </a:t>
            </a:r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/>
              <a:t> has evolved over time</a:t>
            </a:r>
          </a:p>
          <a:p>
            <a:pPr lvl="1"/>
            <a:r>
              <a:rPr lang="en-US" dirty="0"/>
              <a:t>And pointers too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endParaRPr lang="en-US" dirty="0"/>
          </a:p>
          <a:p>
            <a:endParaRPr lang="en-US" dirty="0"/>
          </a:p>
          <a:p>
            <a:pPr marL="5040313"/>
            <a:r>
              <a:rPr lang="en-US" dirty="0"/>
              <a:t>32-bit addresses</a:t>
            </a:r>
          </a:p>
          <a:p>
            <a:pPr marL="5383213" lvl="1"/>
            <a:r>
              <a:rPr lang="en-US" dirty="0"/>
              <a:t>(Up to) 4 gigabytes of memory</a:t>
            </a:r>
          </a:p>
          <a:p>
            <a:pPr marL="5040313"/>
            <a:r>
              <a:rPr lang="en-US" dirty="0" err="1">
                <a:solidFill>
                  <a:srgbClr val="00B050"/>
                </a:solidFill>
              </a:rPr>
              <a:t>int</a:t>
            </a:r>
            <a:r>
              <a:rPr lang="en-US" dirty="0" err="1"/>
              <a:t>s</a:t>
            </a:r>
            <a:r>
              <a:rPr lang="en-US" dirty="0"/>
              <a:t> ranged in the billions</a:t>
            </a:r>
          </a:p>
          <a:p>
            <a:pPr marL="5383213" lvl="1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473200" y="3429000"/>
          <a:ext cx="104394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95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3152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Pointer size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64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r"/>
                      <a:r>
                        <a:rPr lang="en-US" sz="2800" b="0" dirty="0" err="1">
                          <a:solidFill>
                            <a:srgbClr val="00B050"/>
                          </a:solidFill>
                        </a:rPr>
                        <a:t>int</a:t>
                      </a:r>
                      <a:r>
                        <a:rPr lang="en-US" sz="2800" b="0" baseline="0" dirty="0">
                          <a:solidFill>
                            <a:schemeClr val="tx1"/>
                          </a:solidFill>
                        </a:rPr>
                        <a:t> size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32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algn="r"/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‘70s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‘80s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solidFill>
                            <a:schemeClr val="tx1"/>
                          </a:solidFill>
                        </a:rPr>
                        <a:t>‘90s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Today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>
            <a:off x="3683000" y="4876800"/>
            <a:ext cx="8305800" cy="158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arrow"/>
          </a:ln>
          <a:effectLst/>
        </p:spPr>
      </p:cxnSp>
      <p:sp>
        <p:nvSpPr>
          <p:cNvPr id="18" name="Rectangular Callout 17"/>
          <p:cNvSpPr/>
          <p:nvPr/>
        </p:nvSpPr>
        <p:spPr bwMode="auto">
          <a:xfrm>
            <a:off x="1023397" y="8058090"/>
            <a:ext cx="449803" cy="400110"/>
          </a:xfrm>
          <a:prstGeom prst="wedgeRectCallout">
            <a:avLst>
              <a:gd name="adj1" fmla="val 185383"/>
              <a:gd name="adj2" fmla="val 35441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PC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sp>
        <p:nvSpPr>
          <p:cNvPr id="15" name="Rectangular Callout 14"/>
          <p:cNvSpPr/>
          <p:nvPr/>
        </p:nvSpPr>
        <p:spPr bwMode="auto">
          <a:xfrm>
            <a:off x="939800" y="5715000"/>
            <a:ext cx="634148" cy="400110"/>
          </a:xfrm>
          <a:prstGeom prst="wedgeRectCallout">
            <a:avLst>
              <a:gd name="adj1" fmla="val 136787"/>
              <a:gd name="adj2" fmla="val 151275"/>
            </a:avLst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rgbClr val="000000"/>
            </a:solidFill>
            <a:prstDash val="solid"/>
            <a:miter lim="400000"/>
            <a:headEnd type="none" w="med" len="med"/>
            <a:tailEnd type="none" w="med" len="med"/>
          </a:ln>
          <a:effectLst/>
        </p:spPr>
        <p:txBody>
          <a:bodyPr wrap="none" lIns="45720" rIns="45720" anchor="ctr">
            <a:spAutoFit/>
          </a:bodyPr>
          <a:lstStyle/>
          <a:p>
            <a:pPr>
              <a:defRPr/>
            </a:pPr>
            <a:r>
              <a:rPr lang="en-US" sz="2000" b="0" dirty="0">
                <a:solidFill>
                  <a:schemeClr val="tx1"/>
                </a:solidFill>
                <a:latin typeface="Helvetica Neue"/>
                <a:ea typeface="Menlo" charset="0"/>
                <a:cs typeface="Menlo" charset="0"/>
                <a:sym typeface="Menlo" charset="0"/>
              </a:rPr>
              <a:t>iMac</a:t>
            </a:r>
            <a:endParaRPr lang="en-US" sz="1600" b="0" dirty="0">
              <a:solidFill>
                <a:srgbClr val="00B050"/>
              </a:solidFill>
              <a:latin typeface="Helvetica Neue"/>
              <a:ea typeface="Menlo" charset="0"/>
              <a:cs typeface="Menlo" charset="0"/>
              <a:sym typeface="Menlo" charset="0"/>
            </a:endParaRPr>
          </a:p>
        </p:txBody>
      </p:sp>
      <p:pic>
        <p:nvPicPr>
          <p:cNvPr id="10" name="Picture 12" descr="https://regmedia.co.uk/2010/11/24/imac_three_quarter_sma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1401" y="5791200"/>
            <a:ext cx="1774292" cy="1676400"/>
          </a:xfrm>
          <a:prstGeom prst="rect">
            <a:avLst/>
          </a:prstGeom>
          <a:noFill/>
        </p:spPr>
      </p:pic>
      <p:pic>
        <p:nvPicPr>
          <p:cNvPr id="88066" name="Picture 2" descr="https://miro.medium.com/max/1457/1*X_snU9Dw7D0SMMGDVmJIE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5200" y="7467600"/>
            <a:ext cx="2069677" cy="2133600"/>
          </a:xfrm>
          <a:prstGeom prst="rect">
            <a:avLst/>
          </a:prstGeom>
          <a:noFill/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5C490D4-7A1B-45D2-B551-E1B1E148D9B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5" grpId="0" animBg="1"/>
    </p:bldLst>
  </p:timing>
</p:sld>
</file>

<file path=ppt/theme/theme1.xml><?xml version="1.0" encoding="utf-8"?>
<a:theme xmlns:a="http://schemas.openxmlformats.org/drawingml/2006/main" name="Whit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none" lIns="50800" tIns="50800" rIns="50800" bIns="50800" numCol="1" rtlCol="0" anchor="ctr" anchorCtr="0" compatLnSpc="1">
        <a:prstTxWarp prst="textNoShape">
          <a:avLst/>
        </a:prstTxWarp>
        <a:no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  <a:spAutoFit/>
      </a:bodyPr>
      <a:lstStyle>
        <a:defPPr marL="0" marR="0" indent="0" algn="ctr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FFFFFF"/>
      </a:accent3>
      <a:accent4>
        <a:srgbClr val="000000"/>
      </a:accent4>
      <a:accent5>
        <a:srgbClr val="AACEFF"/>
      </a:accent5>
      <a:accent6>
        <a:srgbClr val="13D1BB"/>
      </a:accent6>
      <a:hlink>
        <a:srgbClr val="0000FF"/>
      </a:hlink>
      <a:folHlink>
        <a:srgbClr val="FF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14715</TotalTime>
  <Words>4749</Words>
  <Application>Microsoft Macintosh PowerPoint</Application>
  <PresentationFormat>Custom</PresentationFormat>
  <Paragraphs>966</Paragraphs>
  <Slides>53</Slides>
  <Notes>3</Notes>
  <HiddenSlides>7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7" baseType="lpstr">
      <vt:lpstr>-apple-system</vt:lpstr>
      <vt:lpstr>Arial</vt:lpstr>
      <vt:lpstr>Calibri</vt:lpstr>
      <vt:lpstr>Consolas</vt:lpstr>
      <vt:lpstr>Courier New</vt:lpstr>
      <vt:lpstr>Helvetica</vt:lpstr>
      <vt:lpstr>Helvetica Neue</vt:lpstr>
      <vt:lpstr>Helvetica Neue Light</vt:lpstr>
      <vt:lpstr>Helvetica Neue Medium</vt:lpstr>
      <vt:lpstr>inherit</vt:lpstr>
      <vt:lpstr>urw-din</vt:lpstr>
      <vt:lpstr>Wingdings</vt:lpstr>
      <vt:lpstr>Wingdings 2</vt:lpstr>
      <vt:lpstr>White</vt:lpstr>
      <vt:lpstr>15-122: Principles of  Imperative Computation</vt:lpstr>
      <vt:lpstr>Today…</vt:lpstr>
      <vt:lpstr>Balance Sheet … So far</vt:lpstr>
      <vt:lpstr>Undefined Behavior</vt:lpstr>
      <vt:lpstr>PowerPoint Presentation</vt:lpstr>
      <vt:lpstr>int Sizes</vt:lpstr>
      <vt:lpstr>int Sizes</vt:lpstr>
      <vt:lpstr>int Sizes</vt:lpstr>
      <vt:lpstr>int Sizes</vt:lpstr>
      <vt:lpstr>int Sizes</vt:lpstr>
      <vt:lpstr>Implementation-defined Behavior</vt:lpstr>
      <vt:lpstr>Implementation-defined Behavior</vt:lpstr>
      <vt:lpstr>int’s Undefined Behaviors</vt:lpstr>
      <vt:lpstr>PowerPoint Presentation</vt:lpstr>
      <vt:lpstr>Signed Integer Types</vt:lpstr>
      <vt:lpstr>Unsigned Integer Types</vt:lpstr>
      <vt:lpstr>Unsigned Integer Types</vt:lpstr>
      <vt:lpstr>Implementation-defined Integers</vt:lpstr>
      <vt:lpstr>PowerPoint Presentation</vt:lpstr>
      <vt:lpstr>Integer Casts</vt:lpstr>
      <vt:lpstr>Integer Casts</vt:lpstr>
      <vt:lpstr>Casting Rules</vt:lpstr>
      <vt:lpstr>Casting Rules</vt:lpstr>
      <vt:lpstr>Casting Rules</vt:lpstr>
      <vt:lpstr>Casting Summary</vt:lpstr>
      <vt:lpstr>PowerPoint Presentation</vt:lpstr>
      <vt:lpstr>Fixed-size Integers</vt:lpstr>
      <vt:lpstr>Fixed-size Integers</vt:lpstr>
      <vt:lpstr>PowerPoint Presentation</vt:lpstr>
      <vt:lpstr>float</vt:lpstr>
      <vt:lpstr>float</vt:lpstr>
      <vt:lpstr>float</vt:lpstr>
      <vt:lpstr>float</vt:lpstr>
      <vt:lpstr>PowerPoint Presentation</vt:lpstr>
      <vt:lpstr>Sample Problem</vt:lpstr>
      <vt:lpstr>Enum Types</vt:lpstr>
      <vt:lpstr>Switch Statements</vt:lpstr>
      <vt:lpstr>Switch Statements</vt:lpstr>
      <vt:lpstr>Another Sample Problem</vt:lpstr>
      <vt:lpstr>Sample Problem</vt:lpstr>
      <vt:lpstr>Union Types</vt:lpstr>
      <vt:lpstr>Union Types</vt:lpstr>
      <vt:lpstr>Building a Tree</vt:lpstr>
      <vt:lpstr>Adding up a Leafy Tree</vt:lpstr>
      <vt:lpstr>PowerPoint Presentation</vt:lpstr>
      <vt:lpstr>Undefined Behavior</vt:lpstr>
      <vt:lpstr>Alternative presentation of the casting rules</vt:lpstr>
      <vt:lpstr>Casting Rules</vt:lpstr>
      <vt:lpstr>Casting Rules</vt:lpstr>
      <vt:lpstr>Casting Rules</vt:lpstr>
      <vt:lpstr>Casting Rules</vt:lpstr>
      <vt:lpstr>Casting across Signedness and Size</vt:lpstr>
      <vt:lpstr>Casting across Signedness and Size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Numbers in C</dc:title>
  <cp:lastModifiedBy>Mohammad Hammoud</cp:lastModifiedBy>
  <cp:revision>626</cp:revision>
  <dcterms:modified xsi:type="dcterms:W3CDTF">2024-03-31T13:56:49Z</dcterms:modified>
</cp:coreProperties>
</file>