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72" r:id="rId2"/>
    <p:sldId id="633" r:id="rId3"/>
    <p:sldId id="549" r:id="rId4"/>
    <p:sldId id="570" r:id="rId5"/>
    <p:sldId id="538" r:id="rId6"/>
    <p:sldId id="571" r:id="rId7"/>
    <p:sldId id="535" r:id="rId8"/>
    <p:sldId id="628" r:id="rId9"/>
    <p:sldId id="629" r:id="rId10"/>
    <p:sldId id="576" r:id="rId11"/>
    <p:sldId id="575" r:id="rId12"/>
    <p:sldId id="578" r:id="rId13"/>
    <p:sldId id="579" r:id="rId14"/>
    <p:sldId id="582" r:id="rId15"/>
    <p:sldId id="580" r:id="rId16"/>
    <p:sldId id="617" r:id="rId17"/>
    <p:sldId id="581" r:id="rId18"/>
    <p:sldId id="540" r:id="rId19"/>
    <p:sldId id="630" r:id="rId20"/>
    <p:sldId id="583" r:id="rId21"/>
    <p:sldId id="631" r:id="rId22"/>
    <p:sldId id="584" r:id="rId23"/>
    <p:sldId id="544" r:id="rId24"/>
    <p:sldId id="632" r:id="rId25"/>
    <p:sldId id="585" r:id="rId26"/>
    <p:sldId id="588" r:id="rId27"/>
    <p:sldId id="589" r:id="rId28"/>
    <p:sldId id="615" r:id="rId29"/>
    <p:sldId id="616" r:id="rId30"/>
    <p:sldId id="590" r:id="rId31"/>
    <p:sldId id="591" r:id="rId32"/>
    <p:sldId id="592" r:id="rId33"/>
    <p:sldId id="593" r:id="rId34"/>
    <p:sldId id="573" r:id="rId35"/>
    <p:sldId id="586" r:id="rId36"/>
    <p:sldId id="598" r:id="rId37"/>
    <p:sldId id="599" r:id="rId38"/>
    <p:sldId id="600" r:id="rId39"/>
    <p:sldId id="594" r:id="rId40"/>
    <p:sldId id="601" r:id="rId41"/>
    <p:sldId id="602" r:id="rId42"/>
    <p:sldId id="603" r:id="rId43"/>
    <p:sldId id="596" r:id="rId44"/>
    <p:sldId id="604" r:id="rId45"/>
    <p:sldId id="605" r:id="rId46"/>
    <p:sldId id="606" r:id="rId47"/>
    <p:sldId id="610" r:id="rId48"/>
    <p:sldId id="611" r:id="rId49"/>
    <p:sldId id="612" r:id="rId50"/>
    <p:sldId id="587" r:id="rId51"/>
    <p:sldId id="613" r:id="rId52"/>
    <p:sldId id="609" r:id="rId53"/>
    <p:sldId id="614" r:id="rId54"/>
    <p:sldId id="577" r:id="rId55"/>
    <p:sldId id="618" r:id="rId56"/>
    <p:sldId id="619" r:id="rId57"/>
    <p:sldId id="621" r:id="rId58"/>
    <p:sldId id="622" r:id="rId59"/>
    <p:sldId id="626" r:id="rId60"/>
    <p:sldId id="627" r:id="rId61"/>
    <p:sldId id="623" r:id="rId62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96327" autoAdjust="0"/>
  </p:normalViewPr>
  <p:slideViewPr>
    <p:cSldViewPr>
      <p:cViewPr varScale="1">
        <p:scale>
          <a:sx n="90" d="100"/>
          <a:sy n="90" d="100"/>
        </p:scale>
        <p:origin x="17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25: Implementing Heaps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April 22,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276600"/>
            <a:ext cx="11099800" cy="5600700"/>
          </a:xfrm>
        </p:spPr>
        <p:txBody>
          <a:bodyPr/>
          <a:lstStyle/>
          <a:p>
            <a:r>
              <a:rPr lang="en-US" dirty="0"/>
              <a:t>The heap data structure needs to store</a:t>
            </a:r>
          </a:p>
          <a:p>
            <a:pPr lvl="1"/>
            <a:r>
              <a:rPr lang="en-US" dirty="0"/>
              <a:t>The array that contains the heap elements</a:t>
            </a:r>
          </a:p>
          <a:p>
            <a:pPr lvl="1"/>
            <a:r>
              <a:rPr lang="en-US" dirty="0"/>
              <a:t>Its true size (say, </a:t>
            </a:r>
            <a:r>
              <a:rPr lang="en-US" b="1" i="1" dirty="0">
                <a:solidFill>
                  <a:srgbClr val="C00000"/>
                </a:solidFill>
              </a:rPr>
              <a:t>limit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That’s capacity + 1</a:t>
            </a:r>
          </a:p>
          <a:p>
            <a:pPr lvl="1"/>
            <a:r>
              <a:rPr lang="en-US" dirty="0"/>
              <a:t>The position where to add the next element (say, </a:t>
            </a:r>
            <a:r>
              <a:rPr lang="en-US" b="1" i="1" dirty="0">
                <a:solidFill>
                  <a:srgbClr val="C00000"/>
                </a:solidFill>
              </a:rPr>
              <a:t>next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priority function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2400" y="1981200"/>
          <a:ext cx="804672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next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54400" y="6477000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607947" y="4495800"/>
            <a:ext cx="3426580" cy="400110"/>
          </a:xfrm>
          <a:prstGeom prst="wedgeRectCallout">
            <a:avLst>
              <a:gd name="adj1" fmla="val -158464"/>
              <a:gd name="adj2" fmla="val 1050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 we sacrifice index 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648200"/>
            <a:ext cx="11099800" cy="4229100"/>
          </a:xfrm>
        </p:spPr>
        <p:txBody>
          <a:bodyPr/>
          <a:lstStyle/>
          <a:p>
            <a:r>
              <a:rPr lang="en-US" dirty="0"/>
              <a:t>We simply translate the field constraints</a:t>
            </a:r>
          </a:p>
          <a:p>
            <a:pPr lvl="1"/>
            <a:r>
              <a:rPr lang="en-US" dirty="0"/>
              <a:t>And preempt overflow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checks that basic heap manipulations are </a:t>
            </a:r>
            <a:r>
              <a:rPr lang="en-US" b="1" dirty="0"/>
              <a:t>safe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034464" y="1969135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 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3425944" y="6066869"/>
            <a:ext cx="6211848" cy="240919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1 &lt; H-&gt;limit &amp;&amp; H-&gt;limit &lt;=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int_max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()/2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(H-&gt;data, H-&gt;limit)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1 &lt;= H-&gt;next &amp;&amp; H-&gt;next &lt;= H-&gt;limit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H-&gt;prior != NULL;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9848059" y="5715000"/>
            <a:ext cx="2469587" cy="707886"/>
          </a:xfrm>
          <a:prstGeom prst="wedgeRectCallout">
            <a:avLst>
              <a:gd name="adj1" fmla="val -113893"/>
              <a:gd name="adj2" fmla="val 1069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child of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</a:t>
            </a:r>
            <a:r>
              <a:rPr lang="en-US" sz="20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2i+1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9872104" y="6578025"/>
            <a:ext cx="3013004" cy="584775"/>
          </a:xfrm>
          <a:prstGeom prst="wedgeRectCallout">
            <a:avLst>
              <a:gd name="adj1" fmla="val -83545"/>
              <a:gd name="adj2" fmla="val 256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2*(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int_max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()/2) + 1 ==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int_max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()</a:t>
            </a:r>
            <a:endParaRPr lang="en-US" sz="1600" b="0" dirty="0">
              <a:solidFill>
                <a:srgbClr val="C0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Beyond basic safety, we need to check:</a:t>
            </a:r>
          </a:p>
          <a:p>
            <a:pPr lvl="4"/>
            <a:endParaRPr lang="en-US" dirty="0"/>
          </a:p>
          <a:p>
            <a:r>
              <a:rPr lang="en-US" dirty="0"/>
              <a:t>The shape invariant</a:t>
            </a:r>
          </a:p>
          <a:p>
            <a:pPr lvl="1"/>
            <a:r>
              <a:rPr lang="en-US" dirty="0"/>
              <a:t>This is automatic</a:t>
            </a:r>
          </a:p>
          <a:p>
            <a:pPr lvl="2"/>
            <a:r>
              <a:rPr lang="en-US" dirty="0"/>
              <a:t>Elements are stored</a:t>
            </a:r>
          </a:p>
          <a:p>
            <a:pPr lvl="3"/>
            <a:r>
              <a:rPr lang="en-US" dirty="0"/>
              <a:t>Level by level</a:t>
            </a:r>
          </a:p>
          <a:p>
            <a:pPr lvl="3"/>
            <a:r>
              <a:rPr lang="en-US" dirty="0"/>
              <a:t>From left to right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ordering invariant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5517512" y="7162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508112" y="8915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584312" y="8915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355712" y="9067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 flipH="1" flipV="1">
            <a:off x="6812912" y="82296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 rot="5400000">
            <a:off x="7150485" y="8052021"/>
            <a:ext cx="2052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higher priority</a:t>
            </a:r>
          </a:p>
        </p:txBody>
      </p:sp>
      <p:sp>
        <p:nvSpPr>
          <p:cNvPr id="11" name="Isosceles Triangle 10"/>
          <p:cNvSpPr/>
          <p:nvPr/>
        </p:nvSpPr>
        <p:spPr bwMode="auto">
          <a:xfrm>
            <a:off x="5511800" y="31242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02400" y="48768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578600" y="48768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6350000" y="50292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788400" y="6587065"/>
          <a:ext cx="4114800" cy="6400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7" name="Group 23"/>
          <p:cNvGrpSpPr/>
          <p:nvPr/>
        </p:nvGrpSpPr>
        <p:grpSpPr>
          <a:xfrm>
            <a:off x="9407494" y="3810000"/>
            <a:ext cx="2795478" cy="1822814"/>
            <a:chOff x="4445000" y="3348335"/>
            <a:chExt cx="4213835" cy="2747665"/>
          </a:xfrm>
        </p:grpSpPr>
        <p:cxnSp>
          <p:nvCxnSpPr>
            <p:cNvPr id="18" name="Straight Connector 17"/>
            <p:cNvCxnSpPr>
              <a:stCxn id="21" idx="5"/>
              <a:endCxn id="22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1" idx="3"/>
              <a:endCxn id="26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22" idx="3"/>
              <a:endCxn id="23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1" name="Oval 20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24" name="Straight Connector 23"/>
            <p:cNvCxnSpPr>
              <a:stCxn id="26" idx="5"/>
              <a:endCxn id="27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6" idx="3"/>
              <a:endCxn id="28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9063" y="33483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39863" y="44151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30662" y="4419600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544863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54062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74276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35" name="Down Arrow 34"/>
          <p:cNvSpPr/>
          <p:nvPr/>
        </p:nvSpPr>
        <p:spPr bwMode="auto">
          <a:xfrm>
            <a:off x="9712294" y="6053665"/>
            <a:ext cx="2286000" cy="338667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Ordering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priority of a child is lower than or equal to the priority of its parent</a:t>
            </a:r>
          </a:p>
          <a:p>
            <a:endParaRPr lang="en-US" dirty="0"/>
          </a:p>
          <a:p>
            <a:r>
              <a:rPr lang="en-US" i="1" dirty="0"/>
              <a:t>Or</a:t>
            </a:r>
            <a:r>
              <a:rPr lang="en-US" dirty="0"/>
              <a:t> the priority of a parent is higher than or equal to the priority of its children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It’s Ok for node e1 to be the parent of e2 if</a:t>
            </a:r>
          </a:p>
          <a:p>
            <a:pPr lvl="1"/>
            <a:r>
              <a:rPr lang="en-US" dirty="0"/>
              <a:t>e1 has priority higher than or equal to e2</a:t>
            </a:r>
          </a:p>
          <a:p>
            <a:pPr lvl="2"/>
            <a:r>
              <a:rPr lang="en-US" dirty="0"/>
              <a:t>But </a:t>
            </a:r>
            <a:r>
              <a:rPr lang="en-US" dirty="0">
                <a:solidFill>
                  <a:srgbClr val="7030A0"/>
                </a:solidFill>
              </a:rPr>
              <a:t>prior</a:t>
            </a:r>
            <a:r>
              <a:rPr lang="en-US" dirty="0"/>
              <a:t> tests if a node has </a:t>
            </a:r>
            <a:r>
              <a:rPr lang="en-US" b="1" i="1" dirty="0"/>
              <a:t>strictly</a:t>
            </a:r>
            <a:r>
              <a:rPr lang="en-US" i="1" dirty="0"/>
              <a:t> higher </a:t>
            </a:r>
            <a:r>
              <a:rPr lang="en-US" dirty="0"/>
              <a:t>priority than another</a:t>
            </a:r>
          </a:p>
          <a:p>
            <a:pPr lvl="1"/>
            <a:r>
              <a:rPr lang="en-US" dirty="0"/>
              <a:t>It is </a:t>
            </a:r>
            <a:r>
              <a:rPr lang="en-US" b="1" dirty="0"/>
              <a:t>not the case </a:t>
            </a:r>
            <a:r>
              <a:rPr lang="en-US" dirty="0"/>
              <a:t>that e2 has strictly higher priority than e1</a:t>
            </a:r>
          </a:p>
          <a:p>
            <a:pPr lvl="2"/>
            <a:r>
              <a:rPr lang="en-US" dirty="0"/>
              <a:t>Which will imply that e1 has priority higher than </a:t>
            </a:r>
            <a:r>
              <a:rPr lang="en-US" i="1" dirty="0"/>
              <a:t>or equal </a:t>
            </a:r>
            <a:r>
              <a:rPr lang="en-US" dirty="0"/>
              <a:t>to e2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Ordering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Ok for node e1 to be the parent of e2 if</a:t>
            </a:r>
          </a:p>
          <a:p>
            <a:pPr lvl="1"/>
            <a:r>
              <a:rPr lang="en-US" dirty="0"/>
              <a:t>It is </a:t>
            </a:r>
            <a:r>
              <a:rPr lang="en-US" b="1" dirty="0"/>
              <a:t>not the case </a:t>
            </a:r>
            <a:r>
              <a:rPr lang="en-US" dirty="0"/>
              <a:t>that e2 has strictly higher priority than e1</a:t>
            </a:r>
          </a:p>
          <a:p>
            <a:pPr lvl="2"/>
            <a:r>
              <a:rPr lang="en-US" dirty="0"/>
              <a:t>Which will imply that e1 has priority higher than </a:t>
            </a:r>
            <a:r>
              <a:rPr lang="en-US" i="1" dirty="0"/>
              <a:t>or equal </a:t>
            </a:r>
            <a:r>
              <a:rPr lang="en-US" dirty="0"/>
              <a:t>to e2</a:t>
            </a:r>
          </a:p>
          <a:p>
            <a:pPr lvl="2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2104456" y="4184491"/>
            <a:ext cx="4550344" cy="3054509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ok_above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i1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i2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1 &lt;= i1 &amp;&amp; i1 &lt; H-&gt;next;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1 &lt;= i2 &amp;&amp; i2 &lt; H-&gt;next;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e1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H-&gt;data[i1];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e2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H-&gt;data[i2];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!(*H-&gt;prior)(e2, e1);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9093200" y="4419600"/>
            <a:ext cx="1089401" cy="400110"/>
          </a:xfrm>
          <a:prstGeom prst="wedgeRectCallout">
            <a:avLst>
              <a:gd name="adj1" fmla="val -369146"/>
              <a:gd name="adj2" fmla="val 657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 is safe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255000" y="5162490"/>
            <a:ext cx="2685992" cy="400110"/>
          </a:xfrm>
          <a:prstGeom prst="wedgeRectCallout">
            <a:avLst>
              <a:gd name="adj1" fmla="val -119973"/>
              <a:gd name="adj2" fmla="val 347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i1 and i2 are in bounds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255000" y="5162490"/>
            <a:ext cx="2685992" cy="400110"/>
          </a:xfrm>
          <a:prstGeom prst="wedgeRectCallout">
            <a:avLst>
              <a:gd name="adj1" fmla="val -119975"/>
              <a:gd name="adj2" fmla="val -347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i1 and i2 are in bounds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493000" y="6705600"/>
            <a:ext cx="4207242" cy="707886"/>
          </a:xfrm>
          <a:prstGeom prst="wedgeRectCallout">
            <a:avLst>
              <a:gd name="adj1" fmla="val -95780"/>
              <a:gd name="adj2" fmla="val -401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0" lvl="1" indent="0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is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 the case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 has strictly higher priority than e1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Ordering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6896100"/>
          </a:xfrm>
        </p:spPr>
        <p:txBody>
          <a:bodyPr/>
          <a:lstStyle/>
          <a:p>
            <a:r>
              <a:rPr lang="en-US" dirty="0"/>
              <a:t>The priority of </a:t>
            </a:r>
            <a:r>
              <a:rPr lang="en-US" b="1" dirty="0"/>
              <a:t>every</a:t>
            </a:r>
            <a:r>
              <a:rPr lang="en-US" dirty="0"/>
              <a:t> child is lower than or equal to the priority of its parent</a:t>
            </a:r>
          </a:p>
          <a:p>
            <a:pPr lvl="1"/>
            <a:r>
              <a:rPr lang="en-US" dirty="0"/>
              <a:t>Every parent is Ok above its children</a:t>
            </a:r>
          </a:p>
          <a:p>
            <a:endParaRPr lang="en-US" dirty="0"/>
          </a:p>
          <a:p>
            <a:pPr marL="7426325" lvl="1"/>
            <a:endParaRPr lang="en-US" dirty="0"/>
          </a:p>
          <a:p>
            <a:pPr marL="7426325" lvl="1"/>
            <a:endParaRPr lang="en-US" dirty="0"/>
          </a:p>
          <a:p>
            <a:pPr marL="7426325" lvl="1"/>
            <a:endParaRPr lang="en-US" dirty="0"/>
          </a:p>
          <a:p>
            <a:pPr marL="7426325" lvl="1"/>
            <a:r>
              <a:rPr lang="en-US" dirty="0"/>
              <a:t>The root of the tree is at index 1</a:t>
            </a:r>
          </a:p>
          <a:p>
            <a:pPr marL="7718425" lvl="2"/>
            <a:r>
              <a:rPr lang="en-US" dirty="0"/>
              <a:t>The first child is at index 2</a:t>
            </a:r>
          </a:p>
          <a:p>
            <a:pPr marL="7426325" lvl="1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1734855" y="4191000"/>
            <a:ext cx="6062945" cy="4022487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is_heap_ordered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for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2000" b="0" dirty="0">
                <a:latin typeface="Helvetica Neue"/>
              </a:rPr>
              <a:t> = 2; child &lt; H-&gt;next; child++)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2 &lt;= child &amp;&amp; child &lt;=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child/2;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(!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child))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false;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214127" y="4648200"/>
            <a:ext cx="1089401" cy="400110"/>
          </a:xfrm>
          <a:prstGeom prst="wedgeRectCallout">
            <a:avLst>
              <a:gd name="adj1" fmla="val -146934"/>
              <a:gd name="adj2" fmla="val 311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 is safe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36000" y="4913414"/>
          <a:ext cx="3657600" cy="5562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Group 23"/>
          <p:cNvGrpSpPr/>
          <p:nvPr/>
        </p:nvGrpSpPr>
        <p:grpSpPr>
          <a:xfrm>
            <a:off x="9292987" y="2819400"/>
            <a:ext cx="2314813" cy="1484414"/>
            <a:chOff x="4445000" y="3348335"/>
            <a:chExt cx="4284741" cy="2747665"/>
          </a:xfrm>
        </p:grpSpPr>
        <p:cxnSp>
          <p:nvCxnSpPr>
            <p:cNvPr id="9" name="Straight Connector 8"/>
            <p:cNvCxnSpPr>
              <a:stCxn id="12" idx="5"/>
              <a:endCxn id="13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12" idx="3"/>
              <a:endCxn id="17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3" idx="3"/>
              <a:endCxn id="14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5" name="Straight Connector 14"/>
            <p:cNvCxnSpPr>
              <a:stCxn id="17" idx="5"/>
              <a:endCxn id="18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17" idx="3"/>
              <a:endCxn id="19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9063" y="3348335"/>
              <a:ext cx="499080" cy="512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39864" y="4415135"/>
              <a:ext cx="499080" cy="512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30661" y="4419600"/>
              <a:ext cx="499080" cy="512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44862" y="5405734"/>
              <a:ext cx="499080" cy="512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54063" y="5405734"/>
              <a:ext cx="499080" cy="512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74275" y="5405734"/>
              <a:ext cx="499080" cy="5127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6" name="Down Arrow 25"/>
          <p:cNvSpPr/>
          <p:nvPr/>
        </p:nvSpPr>
        <p:spPr bwMode="auto">
          <a:xfrm>
            <a:off x="9407494" y="4532414"/>
            <a:ext cx="2047906" cy="303394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DA3A11-DC0E-3877-429C-A2CA73D09676}"/>
              </a:ext>
            </a:extLst>
          </p:cNvPr>
          <p:cNvSpPr txBox="1"/>
          <p:nvPr/>
        </p:nvSpPr>
        <p:spPr>
          <a:xfrm>
            <a:off x="5126061" y="8540521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Is this code safe?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The Ordering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2052300" cy="6896100"/>
          </a:xfrm>
        </p:spPr>
        <p:txBody>
          <a:bodyPr/>
          <a:lstStyle/>
          <a:p>
            <a:r>
              <a:rPr lang="en-US" dirty="0"/>
              <a:t>Is this code safe?</a:t>
            </a:r>
          </a:p>
          <a:p>
            <a:pPr marL="7034213" lvl="1"/>
            <a:r>
              <a:rPr lang="en-US" dirty="0">
                <a:solidFill>
                  <a:schemeClr val="tx1"/>
                </a:solidFill>
              </a:rPr>
              <a:t>H-&gt;next</a:t>
            </a:r>
          </a:p>
          <a:p>
            <a:pPr marL="7326313" lvl="2"/>
            <a:r>
              <a:rPr lang="en-US" dirty="0"/>
              <a:t>Because H != NULL</a:t>
            </a:r>
          </a:p>
          <a:p>
            <a:pPr marL="7669213" lvl="3"/>
            <a:r>
              <a:rPr lang="en-US" dirty="0"/>
              <a:t>Since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marL="7897813" lvl="4"/>
            <a:endParaRPr lang="en-US" dirty="0">
              <a:solidFill>
                <a:srgbClr val="C00000"/>
              </a:solidFill>
            </a:endParaRPr>
          </a:p>
          <a:p>
            <a:pPr marL="7034213" lvl="1"/>
            <a:r>
              <a:rPr lang="en-US" dirty="0" err="1"/>
              <a:t>ok_above</a:t>
            </a:r>
            <a:r>
              <a:rPr lang="en-US" dirty="0"/>
              <a:t>(H, parent, child)</a:t>
            </a:r>
          </a:p>
          <a:p>
            <a:pPr marL="7326313" lvl="2"/>
            <a:endParaRPr lang="en-US" dirty="0"/>
          </a:p>
          <a:p>
            <a:pPr marL="7326313" lvl="2"/>
            <a:endParaRPr lang="en-US" dirty="0"/>
          </a:p>
          <a:p>
            <a:pPr marL="7326313" lvl="2"/>
            <a:endParaRPr lang="en-US" dirty="0"/>
          </a:p>
          <a:p>
            <a:pPr marL="7669213" lvl="3"/>
            <a:endParaRPr lang="en-US" dirty="0"/>
          </a:p>
          <a:p>
            <a:pPr marL="7326313" lvl="2"/>
            <a:r>
              <a:rPr lang="en-US" dirty="0"/>
              <a:t>1 &lt;= child &amp;&amp; child &lt; H-&gt;next</a:t>
            </a:r>
          </a:p>
          <a:p>
            <a:pPr marL="7669213" lvl="3"/>
            <a:r>
              <a:rPr lang="en-US" dirty="0"/>
              <a:t>Because </a:t>
            </a:r>
            <a:r>
              <a:rPr lang="en-US" dirty="0">
                <a:solidFill>
                  <a:srgbClr val="C00000"/>
                </a:solidFill>
              </a:rPr>
              <a:t>2 &lt;= child</a:t>
            </a:r>
            <a:r>
              <a:rPr lang="en-US" dirty="0"/>
              <a:t> by line 5</a:t>
            </a:r>
          </a:p>
          <a:p>
            <a:pPr marL="7669213" lvl="3"/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child &lt; H-&gt;next </a:t>
            </a:r>
            <a:r>
              <a:rPr lang="en-US" dirty="0"/>
              <a:t>by line 4</a:t>
            </a:r>
          </a:p>
          <a:p>
            <a:pPr marL="7326313" lvl="2"/>
            <a:r>
              <a:rPr lang="en-US" dirty="0"/>
              <a:t>1 &lt;= parent &amp;&amp; parent &lt; H-&gt;next</a:t>
            </a:r>
          </a:p>
          <a:p>
            <a:pPr marL="7669213" lvl="3"/>
            <a:r>
              <a:rPr lang="en-US" dirty="0"/>
              <a:t>Because </a:t>
            </a:r>
            <a:r>
              <a:rPr lang="en-US" dirty="0">
                <a:solidFill>
                  <a:srgbClr val="C00000"/>
                </a:solidFill>
              </a:rPr>
              <a:t>parent = child/2</a:t>
            </a:r>
            <a:r>
              <a:rPr lang="en-US" dirty="0"/>
              <a:t> by line 7</a:t>
            </a:r>
          </a:p>
          <a:p>
            <a:pPr marL="7669213" lvl="3"/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2 &lt;= child &amp;&amp; child &lt; H-&gt;next</a:t>
            </a:r>
          </a:p>
          <a:p>
            <a:pPr marL="7897813" lvl="4"/>
            <a:r>
              <a:rPr lang="en-US" dirty="0"/>
              <a:t>By lines 4–5 and math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92200" y="2833529"/>
            <a:ext cx="6300084" cy="3948271"/>
          </a:xfrm>
          <a:prstGeom prst="cube">
            <a:avLst>
              <a:gd name="adj" fmla="val 332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is_heap_ordered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for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2000" b="0" dirty="0">
                <a:latin typeface="Helvetica Neue"/>
              </a:rPr>
              <a:t> = 2; child &lt; H-&gt;next; child++)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2 &lt;= child &amp;&amp; child &lt;=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child/2;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(!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child))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false;</a:t>
            </a:r>
            <a:endParaRPr lang="en-US" sz="2000" b="0" dirty="0">
              <a:latin typeface="Helvetica Neue"/>
            </a:endParaRP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latin typeface="Helvetica Neue"/>
              </a:rPr>
              <a:t>  }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marL="285750" indent="-285750" algn="l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</a:pP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27" name="Cube 26"/>
          <p:cNvSpPr/>
          <p:nvPr/>
        </p:nvSpPr>
        <p:spPr bwMode="auto">
          <a:xfrm>
            <a:off x="8390411" y="4953000"/>
            <a:ext cx="3903189" cy="1312148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ok_above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i1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i2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1 &lt;= i1 &amp;&amp; i1 &lt; H-&gt;next;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1 &lt;= i2 &amp;&amp; i2 &lt; H-&gt;next;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1778000" y="5105400"/>
            <a:ext cx="3505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140200" y="3933700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045200" y="4226625"/>
            <a:ext cx="609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Representation Invariant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value of type </a:t>
            </a:r>
            <a:r>
              <a:rPr lang="en-US" dirty="0">
                <a:solidFill>
                  <a:srgbClr val="00B050"/>
                </a:solidFill>
              </a:rPr>
              <a:t>heap</a:t>
            </a:r>
            <a:r>
              <a:rPr lang="en-US" dirty="0"/>
              <a:t> must satisfy</a:t>
            </a:r>
          </a:p>
          <a:p>
            <a:pPr lvl="1"/>
            <a:r>
              <a:rPr lang="en-US" dirty="0"/>
              <a:t>The basic safety invariants</a:t>
            </a:r>
          </a:p>
          <a:p>
            <a:pPr lvl="1"/>
            <a:r>
              <a:rPr lang="en-US" dirty="0"/>
              <a:t>The shape invariant</a:t>
            </a:r>
          </a:p>
          <a:p>
            <a:pPr lvl="1"/>
            <a:r>
              <a:rPr lang="en-US" dirty="0"/>
              <a:t>The ordering invariant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4768226" y="5340588"/>
            <a:ext cx="3468348" cy="1441212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is_heap_ordered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Constant-time Operations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Bounded Priority Queue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149600" y="2133600"/>
            <a:ext cx="6400800" cy="6952317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pq_full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1200" y="2104325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Bounded Priority Queue Interface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774EE-7F53-B47D-6664-75BA82A81A0D}"/>
              </a:ext>
            </a:extLst>
          </p:cNvPr>
          <p:cNvSpPr/>
          <p:nvPr/>
        </p:nvSpPr>
        <p:spPr bwMode="auto">
          <a:xfrm>
            <a:off x="3492500" y="4377088"/>
            <a:ext cx="5715000" cy="762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3B02D2-C8BB-6150-E88E-B68852E38DF3}"/>
              </a:ext>
            </a:extLst>
          </p:cNvPr>
          <p:cNvSpPr/>
          <p:nvPr/>
        </p:nvSpPr>
        <p:spPr bwMode="auto">
          <a:xfrm>
            <a:off x="3492500" y="3566763"/>
            <a:ext cx="5715000" cy="762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071256-3BC3-B58E-2BA5-7EFFA5784094}"/>
              </a:ext>
            </a:extLst>
          </p:cNvPr>
          <p:cNvSpPr/>
          <p:nvPr/>
        </p:nvSpPr>
        <p:spPr bwMode="auto">
          <a:xfrm>
            <a:off x="3492500" y="8077200"/>
            <a:ext cx="5715000" cy="93251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queues: heaps, adding to heaps, removing from heaps, and representing heaps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</a:t>
            </a:r>
            <a:r>
              <a:rPr lang="en-US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bounded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heaps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final exam is on Monday, April 29 from 1:30PM to 4:30PM in Room 1202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Three practice exams (with solutions) will be posted on Piazza by tonight 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pq_full</a:t>
            </a:r>
            <a:r>
              <a:rPr lang="en-US" dirty="0"/>
              <a:t>, </a:t>
            </a:r>
            <a:r>
              <a:rPr lang="en-US" dirty="0" err="1">
                <a:solidFill>
                  <a:srgbClr val="7030A0"/>
                </a:solidFill>
              </a:rPr>
              <a:t>pq_empty</a:t>
            </a:r>
            <a:r>
              <a:rPr lang="en-US" dirty="0"/>
              <a:t>, </a:t>
            </a:r>
            <a:r>
              <a:rPr lang="en-US" dirty="0" err="1">
                <a:solidFill>
                  <a:srgbClr val="7030A0"/>
                </a:solidFill>
              </a:rPr>
              <a:t>pq_peek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ube 3"/>
          <p:cNvSpPr/>
          <p:nvPr/>
        </p:nvSpPr>
        <p:spPr bwMode="auto">
          <a:xfrm>
            <a:off x="1549400" y="4713129"/>
            <a:ext cx="3006401" cy="1763871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H-&gt;next == 1;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5" name="Cube 4"/>
          <p:cNvSpPr/>
          <p:nvPr/>
        </p:nvSpPr>
        <p:spPr bwMode="auto">
          <a:xfrm>
            <a:off x="1549400" y="2198529"/>
            <a:ext cx="5223273" cy="2086531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(H-&gt;next == H-&gt;limit);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H-&gt;next == H-&gt;limit;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483600" y="5291665"/>
          <a:ext cx="4114800" cy="6400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Group 23"/>
          <p:cNvGrpSpPr/>
          <p:nvPr/>
        </p:nvGrpSpPr>
        <p:grpSpPr>
          <a:xfrm>
            <a:off x="9102694" y="2514600"/>
            <a:ext cx="2795478" cy="1822814"/>
            <a:chOff x="4445000" y="3348335"/>
            <a:chExt cx="4213835" cy="2747665"/>
          </a:xfrm>
        </p:grpSpPr>
        <p:cxnSp>
          <p:nvCxnSpPr>
            <p:cNvPr id="11" name="Straight Connector 10"/>
            <p:cNvCxnSpPr>
              <a:stCxn id="14" idx="5"/>
              <a:endCxn id="15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4" idx="3"/>
              <a:endCxn id="19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5" idx="3"/>
              <a:endCxn id="16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7" name="Straight Connector 16"/>
            <p:cNvCxnSpPr>
              <a:stCxn id="19" idx="5"/>
              <a:endCxn id="20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9" idx="3"/>
              <a:endCxn id="21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9063" y="33483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39863" y="44151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30662" y="4419600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44863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54062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74276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8" name="Down Arrow 27"/>
          <p:cNvSpPr/>
          <p:nvPr/>
        </p:nvSpPr>
        <p:spPr bwMode="auto">
          <a:xfrm>
            <a:off x="9407494" y="4758265"/>
            <a:ext cx="2286000" cy="338667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635000" y="5901948"/>
            <a:ext cx="603691" cy="400110"/>
          </a:xfrm>
          <a:prstGeom prst="wedgeRectCallout">
            <a:avLst>
              <a:gd name="adj1" fmla="val 68562"/>
              <a:gd name="adj2" fmla="val -24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O(1)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635000" y="3409890"/>
            <a:ext cx="603691" cy="400110"/>
          </a:xfrm>
          <a:prstGeom prst="wedgeRectCallout">
            <a:avLst>
              <a:gd name="adj1" fmla="val 74787"/>
              <a:gd name="adj2" fmla="val -24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O(1)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8483600" y="7467600"/>
            <a:ext cx="1626471" cy="707886"/>
          </a:xfrm>
          <a:prstGeom prst="wedgeRectCallout">
            <a:avLst>
              <a:gd name="adj1" fmla="val -320701"/>
              <a:gd name="adj2" fmla="val -2602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sacrificed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index 0    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6426200" y="2057400"/>
            <a:ext cx="2639569" cy="707886"/>
          </a:xfrm>
          <a:prstGeom prst="wedgeRectCallout">
            <a:avLst>
              <a:gd name="adj1" fmla="val -87957"/>
              <a:gd name="adj2" fmla="val 737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can fill 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bounded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heap to the brim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Cube 32"/>
          <p:cNvSpPr/>
          <p:nvPr/>
        </p:nvSpPr>
        <p:spPr bwMode="auto">
          <a:xfrm>
            <a:off x="1525000" y="7010400"/>
            <a:ext cx="4997780" cy="2086531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pq_peek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H-&gt;data[1];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635000" y="8439090"/>
            <a:ext cx="603691" cy="400110"/>
          </a:xfrm>
          <a:prstGeom prst="wedgeRectCallout">
            <a:avLst>
              <a:gd name="adj1" fmla="val 68562"/>
              <a:gd name="adj2" fmla="val -24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O(1)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8483600" y="7467600"/>
            <a:ext cx="1626471" cy="707886"/>
          </a:xfrm>
          <a:prstGeom prst="wedgeRectCallout">
            <a:avLst>
              <a:gd name="adj1" fmla="val -330460"/>
              <a:gd name="adj2" fmla="val 108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sacrificed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index 0 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7" name="Rectangular Callout 36"/>
          <p:cNvSpPr/>
          <p:nvPr/>
        </p:nvSpPr>
        <p:spPr bwMode="auto">
          <a:xfrm>
            <a:off x="6197600" y="3505200"/>
            <a:ext cx="2410275" cy="923330"/>
          </a:xfrm>
          <a:prstGeom prst="wedgeRectCallout">
            <a:avLst>
              <a:gd name="adj1" fmla="val -109091"/>
              <a:gd name="adj2" fmla="val -682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Implementation-only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postcondition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4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(will come in handy in proofs)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Bounded Priority Queue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149600" y="2133600"/>
            <a:ext cx="6400800" cy="6952317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pq_full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1200" y="2104325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Bounded Priority Queue Interface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774EE-7F53-B47D-6664-75BA82A81A0D}"/>
              </a:ext>
            </a:extLst>
          </p:cNvPr>
          <p:cNvSpPr/>
          <p:nvPr/>
        </p:nvSpPr>
        <p:spPr bwMode="auto">
          <a:xfrm>
            <a:off x="3479800" y="5120036"/>
            <a:ext cx="5715000" cy="110205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pq_new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52500" y="6629400"/>
            <a:ext cx="11099800" cy="2247900"/>
          </a:xfrm>
        </p:spPr>
        <p:txBody>
          <a:bodyPr/>
          <a:lstStyle/>
          <a:p>
            <a:pPr lvl="1"/>
            <a:r>
              <a:rPr lang="en-US" dirty="0"/>
              <a:t>To preempt overflow, we must have</a:t>
            </a:r>
          </a:p>
          <a:p>
            <a:pPr lvl="2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1 &lt; H-&gt;limit &amp;&amp; H-&gt;limit &lt;= </a:t>
            </a:r>
            <a:r>
              <a:rPr lang="en-US" dirty="0" err="1">
                <a:solidFill>
                  <a:srgbClr val="C00000"/>
                </a:solidFill>
              </a:rPr>
              <a:t>int_max</a:t>
            </a:r>
            <a:r>
              <a:rPr lang="en-US" dirty="0">
                <a:solidFill>
                  <a:srgbClr val="C00000"/>
                </a:solidFill>
              </a:rPr>
              <a:t>()/2</a:t>
            </a:r>
          </a:p>
          <a:p>
            <a:pPr lvl="1">
              <a:buNone/>
            </a:pPr>
            <a:r>
              <a:rPr lang="en-US" dirty="0"/>
              <a:t>	but H-&gt;limit == capacity + 1</a:t>
            </a:r>
          </a:p>
          <a:p>
            <a:pPr lvl="1"/>
            <a:r>
              <a:rPr lang="en-US" dirty="0"/>
              <a:t>So</a:t>
            </a:r>
          </a:p>
          <a:p>
            <a:pPr lvl="2">
              <a:buNone/>
            </a:pPr>
            <a:r>
              <a:rPr lang="en-US" dirty="0">
                <a:solidFill>
                  <a:srgbClr val="C00000"/>
                </a:solidFill>
              </a:rPr>
              <a:t>	0 &lt; capacity &amp;&amp; capacity &lt;= </a:t>
            </a:r>
            <a:r>
              <a:rPr lang="en-US" dirty="0" err="1">
                <a:solidFill>
                  <a:srgbClr val="C00000"/>
                </a:solidFill>
              </a:rPr>
              <a:t>int_max</a:t>
            </a:r>
            <a:r>
              <a:rPr lang="en-US" dirty="0">
                <a:solidFill>
                  <a:srgbClr val="C00000"/>
                </a:solidFill>
              </a:rPr>
              <a:t>()/2 - 1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 bwMode="auto">
          <a:xfrm>
            <a:off x="1314891" y="2286000"/>
            <a:ext cx="6769003" cy="4022487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pq_new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prior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 capacity &amp;&amp; capacity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int_max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()/2 - 1;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prior != NULL;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heap*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alloc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</a:t>
            </a:r>
            <a:r>
              <a:rPr lang="en-US" sz="2000" b="0" dirty="0"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H-&gt;limit = capacity + 1;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H-&gt;next = 1;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H-&gt;limit);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H-&gt;prior = prior;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482600" y="3486090"/>
            <a:ext cx="603691" cy="400110"/>
          </a:xfrm>
          <a:prstGeom prst="wedgeRectCallout">
            <a:avLst>
              <a:gd name="adj1" fmla="val 68562"/>
              <a:gd name="adj2" fmla="val -24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O(1)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8483600" y="5291665"/>
          <a:ext cx="4114800" cy="6400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2" name="Group 23"/>
          <p:cNvGrpSpPr/>
          <p:nvPr/>
        </p:nvGrpSpPr>
        <p:grpSpPr>
          <a:xfrm>
            <a:off x="9102694" y="2514600"/>
            <a:ext cx="2795478" cy="1822814"/>
            <a:chOff x="4445000" y="3348335"/>
            <a:chExt cx="4213835" cy="2747665"/>
          </a:xfrm>
        </p:grpSpPr>
        <p:cxnSp>
          <p:nvCxnSpPr>
            <p:cNvPr id="33" name="Straight Connector 32"/>
            <p:cNvCxnSpPr>
              <a:stCxn id="36" idx="5"/>
              <a:endCxn id="37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6" idx="3"/>
              <a:endCxn id="41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37" idx="3"/>
              <a:endCxn id="38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6" name="Oval 35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39" name="Straight Connector 38"/>
            <p:cNvCxnSpPr>
              <a:stCxn id="41" idx="5"/>
              <a:endCxn id="42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41" idx="3"/>
              <a:endCxn id="43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1" name="Oval 40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59063" y="33483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39863" y="44151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230662" y="4419600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44863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54062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74276" y="5405735"/>
              <a:ext cx="428173" cy="463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50" name="Down Arrow 49"/>
          <p:cNvSpPr/>
          <p:nvPr/>
        </p:nvSpPr>
        <p:spPr bwMode="auto">
          <a:xfrm>
            <a:off x="9407494" y="4758265"/>
            <a:ext cx="2286000" cy="338667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6267891" y="3810000"/>
            <a:ext cx="1174360" cy="400110"/>
          </a:xfrm>
          <a:prstGeom prst="wedgeRectCallout">
            <a:avLst>
              <a:gd name="adj1" fmla="val -23168"/>
              <a:gd name="adj2" fmla="val -189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Overflow!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6267891" y="3810000"/>
            <a:ext cx="1174360" cy="400110"/>
          </a:xfrm>
          <a:prstGeom prst="wedgeRectCallout">
            <a:avLst>
              <a:gd name="adj1" fmla="val -219344"/>
              <a:gd name="adj2" fmla="val 1335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Overflow!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1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</a:t>
            </a:r>
            <a:r>
              <a:rPr lang="en-US" sz="4400" b="1" dirty="0"/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pq_add</a:t>
            </a:r>
            <a:endParaRPr lang="en-US" sz="4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Bounded Priority Queue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149600" y="2133600"/>
            <a:ext cx="6400800" cy="6952317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pq_full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1200" y="2104325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Bounded Priority Queue Interface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774EE-7F53-B47D-6664-75BA82A81A0D}"/>
              </a:ext>
            </a:extLst>
          </p:cNvPr>
          <p:cNvSpPr/>
          <p:nvPr/>
        </p:nvSpPr>
        <p:spPr bwMode="auto">
          <a:xfrm>
            <a:off x="3492500" y="6060743"/>
            <a:ext cx="5715000" cy="102585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pq_add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9000" y="4800600"/>
            <a:ext cx="6248400" cy="4076700"/>
          </a:xfrm>
        </p:spPr>
        <p:txBody>
          <a:bodyPr/>
          <a:lstStyle/>
          <a:p>
            <a:pPr lvl="1"/>
            <a:r>
              <a:rPr lang="en-US" dirty="0"/>
              <a:t>Place the new element in the leftmost open position in the last level to satisfy the shape invariant</a:t>
            </a:r>
          </a:p>
          <a:p>
            <a:pPr lvl="1"/>
            <a:r>
              <a:rPr lang="en-US" dirty="0"/>
              <a:t>Sift up to restore the ordering invariant</a:t>
            </a:r>
          </a:p>
          <a:p>
            <a:endParaRPr lang="en-US" dirty="0"/>
          </a:p>
        </p:txBody>
      </p:sp>
      <p:sp>
        <p:nvSpPr>
          <p:cNvPr id="6" name="Cube 5"/>
          <p:cNvSpPr/>
          <p:nvPr/>
        </p:nvSpPr>
        <p:spPr bwMode="auto">
          <a:xfrm>
            <a:off x="939800" y="2002076"/>
            <a:ext cx="5124906" cy="5903476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>
            <a:off x="7797800" y="2209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788400" y="3962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8864600" y="3962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8636000" y="4114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>
            <a:stCxn id="12" idx="1"/>
            <a:endCxn id="15" idx="6"/>
          </p:cNvCxnSpPr>
          <p:nvPr/>
        </p:nvCxnSpPr>
        <p:spPr bwMode="auto">
          <a:xfrm rot="16200000" flipV="1">
            <a:off x="8693151" y="3790950"/>
            <a:ext cx="311337" cy="2732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940800" y="40386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3" name="Straight Arrow Connector 12"/>
          <p:cNvCxnSpPr>
            <a:stCxn id="15" idx="6"/>
            <a:endCxn id="16" idx="3"/>
          </p:cNvCxnSpPr>
          <p:nvPr/>
        </p:nvCxnSpPr>
        <p:spPr bwMode="auto">
          <a:xfrm flipV="1">
            <a:off x="8712200" y="3395522"/>
            <a:ext cx="185878" cy="3763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6" idx="3"/>
          </p:cNvCxnSpPr>
          <p:nvPr/>
        </p:nvCxnSpPr>
        <p:spPr bwMode="auto">
          <a:xfrm rot="5400000" flipH="1">
            <a:off x="8631378" y="3128822"/>
            <a:ext cx="347522" cy="1858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8483600" y="36576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864600" y="32004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95605" y="8483025"/>
            <a:ext cx="3607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Is this code safe?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r>
              <a:rPr lang="en-US" dirty="0"/>
              <a:t>Potential safety concerns</a:t>
            </a:r>
          </a:p>
          <a:p>
            <a:pPr lvl="1"/>
            <a:r>
              <a:rPr lang="en-US" dirty="0"/>
              <a:t>H is not NULL</a:t>
            </a:r>
          </a:p>
          <a:p>
            <a:pPr lvl="1"/>
            <a:r>
              <a:rPr lang="en-US" dirty="0"/>
              <a:t>Array access shall be in bound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ok_above</a:t>
            </a:r>
            <a:r>
              <a:rPr lang="en-US" dirty="0"/>
              <a:t> has preconditions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swap_up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We haven’t implemented it yet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7549694" y="2554724"/>
            <a:ext cx="5124906" cy="5903476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559800" y="4006700"/>
            <a:ext cx="1295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8026400" y="6115248"/>
            <a:ext cx="2971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721600" y="6724848"/>
            <a:ext cx="190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620348" y="3999978"/>
            <a:ext cx="68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92900" cy="6896100"/>
          </a:xfrm>
        </p:spPr>
        <p:txBody>
          <a:bodyPr/>
          <a:lstStyle/>
          <a:p>
            <a:r>
              <a:rPr lang="en-US" dirty="0"/>
              <a:t>H is not NULL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 != NULL</a:t>
            </a:r>
          </a:p>
          <a:p>
            <a:pPr lvl="2">
              <a:tabLst>
                <a:tab pos="3657600" algn="l"/>
              </a:tabLst>
            </a:pP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	</a:t>
            </a:r>
            <a:r>
              <a:rPr lang="en-US" dirty="0">
                <a:solidFill>
                  <a:schemeClr val="tx1"/>
                </a:solidFill>
              </a:rPr>
              <a:t>by precondition</a:t>
            </a:r>
          </a:p>
          <a:p>
            <a:pPr lvl="2">
              <a:tabLst>
                <a:tab pos="3657600" algn="l"/>
              </a:tabLst>
            </a:pP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	</a:t>
            </a:r>
            <a:r>
              <a:rPr lang="en-US" dirty="0"/>
              <a:t>by def. of </a:t>
            </a:r>
            <a:r>
              <a:rPr lang="en-US" dirty="0" err="1">
                <a:solidFill>
                  <a:srgbClr val="7030A0"/>
                </a:solidFill>
              </a:rPr>
              <a:t>is_heap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tabLst>
                <a:tab pos="3313113" algn="l"/>
              </a:tabLst>
            </a:pPr>
            <a:r>
              <a:rPr lang="en-US" dirty="0">
                <a:solidFill>
                  <a:srgbClr val="C00000"/>
                </a:solidFill>
              </a:rPr>
              <a:t>H != NULL</a:t>
            </a:r>
            <a:r>
              <a:rPr lang="en-US" dirty="0"/>
              <a:t>	by def. of </a:t>
            </a:r>
            <a:r>
              <a:rPr lang="en-US" dirty="0" err="1">
                <a:solidFill>
                  <a:srgbClr val="7030A0"/>
                </a:solidFill>
              </a:rPr>
              <a:t>is_heap_safe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7549694" y="2554724"/>
            <a:ext cx="5124906" cy="5903476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0600" y="5105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20348" y="3999978"/>
            <a:ext cx="68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466889" y="6155452"/>
            <a:ext cx="5610533" cy="2183328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1 &lt; H-&gt;limit &amp;&amp; H-&gt;limit &lt;=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int_max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()/2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(H-&gt;data, H-&gt;limit)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1 &lt;= H-&gt;next &amp;&amp; H-&gt;next &lt;= H-&gt;limit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H-&gt;prior != NULL;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</p:txBody>
      </p:sp>
      <p:sp>
        <p:nvSpPr>
          <p:cNvPr id="12" name="Cube 11"/>
          <p:cNvSpPr/>
          <p:nvPr/>
        </p:nvSpPr>
        <p:spPr bwMode="auto">
          <a:xfrm>
            <a:off x="3819689" y="7908052"/>
            <a:ext cx="3139911" cy="1312148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is_heap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is_heap_ordered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445000" y="8229600"/>
            <a:ext cx="21336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092200" y="6553200"/>
            <a:ext cx="1524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2" grpId="0" animBg="1"/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r>
              <a:rPr lang="en-US" dirty="0"/>
              <a:t>Array access shall be in bound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0 ≤ H-&gt;next</a:t>
            </a:r>
          </a:p>
          <a:p>
            <a:pPr lvl="2">
              <a:tabLst>
                <a:tab pos="4057650" algn="l"/>
              </a:tabLst>
            </a:pPr>
            <a:r>
              <a:rPr lang="en-US" dirty="0">
                <a:solidFill>
                  <a:srgbClr val="C00000"/>
                </a:solidFill>
              </a:rPr>
              <a:t>1 ≤ H-&gt;next</a:t>
            </a:r>
            <a:r>
              <a:rPr lang="en-US" dirty="0"/>
              <a:t>	by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>
              <a:tabLst>
                <a:tab pos="4057650" algn="l"/>
              </a:tabLst>
            </a:pPr>
            <a:r>
              <a:rPr lang="en-US" dirty="0">
                <a:solidFill>
                  <a:srgbClr val="C00000"/>
                </a:solidFill>
              </a:rPr>
              <a:t>0 ≤ H-&gt;next</a:t>
            </a:r>
            <a:r>
              <a:rPr lang="en-US" dirty="0"/>
              <a:t>	by math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show: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H-&gt;next &lt; H-&gt;limit</a:t>
            </a:r>
          </a:p>
          <a:p>
            <a:pPr lvl="2">
              <a:tabLst>
                <a:tab pos="3995738" algn="l"/>
              </a:tabLst>
            </a:pPr>
            <a:r>
              <a:rPr lang="en-US" dirty="0">
                <a:solidFill>
                  <a:srgbClr val="C00000"/>
                </a:solidFill>
              </a:rPr>
              <a:t>H-&gt;next ≤ H-&gt;limit</a:t>
            </a:r>
            <a:r>
              <a:rPr lang="en-US" dirty="0"/>
              <a:t>	by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>
              <a:tabLst>
                <a:tab pos="3995738" algn="l"/>
              </a:tabLst>
            </a:pPr>
            <a:r>
              <a:rPr lang="en-US" dirty="0">
                <a:solidFill>
                  <a:srgbClr val="C00000"/>
                </a:solidFill>
              </a:rPr>
              <a:t>H-&gt;next ≠ H-&gt;limit</a:t>
            </a:r>
            <a:r>
              <a:rPr lang="en-US" dirty="0"/>
              <a:t>	by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pq_full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>
              <a:tabLst>
                <a:tab pos="3995738" algn="l"/>
              </a:tabLst>
            </a:pPr>
            <a:r>
              <a:rPr lang="en-US" dirty="0">
                <a:solidFill>
                  <a:srgbClr val="C00000"/>
                </a:solidFill>
              </a:rPr>
              <a:t>H-&gt;next &lt; H-&gt;limit</a:t>
            </a:r>
            <a:r>
              <a:rPr lang="en-US" dirty="0"/>
              <a:t>	by math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7549694" y="2554724"/>
            <a:ext cx="5124906" cy="5903476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559800" y="4006700"/>
            <a:ext cx="1295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TextBox 8"/>
          <p:cNvSpPr txBox="1"/>
          <p:nvPr/>
        </p:nvSpPr>
        <p:spPr>
          <a:xfrm>
            <a:off x="6807200" y="3733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7200" y="6019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3" name="Cube 12"/>
          <p:cNvSpPr/>
          <p:nvPr/>
        </p:nvSpPr>
        <p:spPr bwMode="auto">
          <a:xfrm>
            <a:off x="510867" y="8077200"/>
            <a:ext cx="3061479" cy="1602542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pq_full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H-&gt;next == H-&gt;limit;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212378" y="8973092"/>
            <a:ext cx="2422689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Cube 11"/>
          <p:cNvSpPr/>
          <p:nvPr/>
        </p:nvSpPr>
        <p:spPr bwMode="auto">
          <a:xfrm>
            <a:off x="1806267" y="6732072"/>
            <a:ext cx="5610533" cy="2183328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1 &lt; H-&gt;limit &amp;&amp; H-&gt;limit &lt;=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int_max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()/2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(H-&gt;data, H-&gt;limit)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1 &lt;= H-&gt;next &amp;&amp; H-&gt;next &lt;= H-&gt;limit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H-&gt;prior != NULL;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431578" y="7919116"/>
            <a:ext cx="4267200" cy="506104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4" grpId="0" animBg="1"/>
      <p:bldP spid="12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2052300" cy="6896100"/>
          </a:xfrm>
        </p:spPr>
        <p:txBody>
          <a:bodyPr/>
          <a:lstStyle/>
          <a:p>
            <a:r>
              <a:rPr lang="en-US" dirty="0"/>
              <a:t>Are the array accesses still in bound </a:t>
            </a:r>
            <a:r>
              <a:rPr lang="en-US" b="1" dirty="0"/>
              <a:t>after</a:t>
            </a:r>
            <a:r>
              <a:rPr lang="en-US" dirty="0"/>
              <a:t> we modify H-&gt;next ?</a:t>
            </a:r>
          </a:p>
          <a:p>
            <a:pPr lvl="1"/>
            <a:r>
              <a:rPr lang="en-US" dirty="0"/>
              <a:t>More generally, is the heap still</a:t>
            </a:r>
            <a:br>
              <a:rPr lang="en-US" dirty="0"/>
            </a:br>
            <a:r>
              <a:rPr lang="en-US" dirty="0"/>
              <a:t>safe?</a:t>
            </a:r>
          </a:p>
          <a:p>
            <a:pPr lvl="2"/>
            <a:r>
              <a:rPr lang="en-US" dirty="0"/>
              <a:t>Is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  <a:r>
              <a:rPr lang="en-US" dirty="0"/>
              <a:t> still valid after we</a:t>
            </a:r>
            <a:br>
              <a:rPr lang="en-US" dirty="0"/>
            </a:br>
            <a:r>
              <a:rPr lang="en-US" dirty="0"/>
              <a:t>increment H-&gt;next?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/>
            <a:r>
              <a:rPr lang="en-US" dirty="0"/>
              <a:t>No field constraint is affected except</a:t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next &lt;= limit </a:t>
            </a:r>
          </a:p>
          <a:p>
            <a:pPr lvl="2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H-&gt;next ≤ H-&gt;limit</a:t>
            </a:r>
          </a:p>
          <a:p>
            <a:pPr lvl="4"/>
            <a:r>
              <a:rPr lang="en-US" dirty="0"/>
              <a:t>Right after (H-&gt;next)++</a:t>
            </a:r>
          </a:p>
          <a:p>
            <a:pPr lvl="3">
              <a:tabLst>
                <a:tab pos="4633913" algn="l"/>
              </a:tabLst>
            </a:pPr>
            <a:r>
              <a:rPr lang="en-US" dirty="0">
                <a:solidFill>
                  <a:srgbClr val="C00000"/>
                </a:solidFill>
              </a:rPr>
              <a:t>H-&gt;next ≤ H-&gt;limit </a:t>
            </a:r>
            <a:r>
              <a:rPr lang="en-US" dirty="0"/>
              <a:t>before	by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3">
              <a:tabLst>
                <a:tab pos="4633913" algn="l"/>
              </a:tabLst>
            </a:pPr>
            <a:r>
              <a:rPr lang="en-US" dirty="0">
                <a:solidFill>
                  <a:srgbClr val="C00000"/>
                </a:solidFill>
              </a:rPr>
              <a:t>H-&gt;next ≠ H-&gt;limit </a:t>
            </a:r>
            <a:r>
              <a:rPr lang="en-US" dirty="0"/>
              <a:t>before	by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pq_full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3">
              <a:tabLst>
                <a:tab pos="4633913" algn="l"/>
              </a:tabLst>
            </a:pPr>
            <a:r>
              <a:rPr lang="en-US" dirty="0">
                <a:solidFill>
                  <a:srgbClr val="C00000"/>
                </a:solidFill>
              </a:rPr>
              <a:t>H-&gt;next &lt; H-&gt;limit </a:t>
            </a:r>
            <a:r>
              <a:rPr lang="en-US" dirty="0"/>
              <a:t>before	by math</a:t>
            </a:r>
          </a:p>
          <a:p>
            <a:pPr lvl="3">
              <a:tabLst>
                <a:tab pos="4633913" algn="l"/>
              </a:tabLst>
            </a:pPr>
            <a:r>
              <a:rPr lang="en-US" dirty="0">
                <a:solidFill>
                  <a:srgbClr val="C00000"/>
                </a:solidFill>
              </a:rPr>
              <a:t>H-&gt;next ≤ H-&gt;limit</a:t>
            </a:r>
            <a:r>
              <a:rPr lang="en-US" dirty="0"/>
              <a:t> after	by math</a:t>
            </a:r>
          </a:p>
          <a:p>
            <a:pPr lvl="3">
              <a:tabLst>
                <a:tab pos="4633913" algn="l"/>
              </a:tabLst>
            </a:pP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 </a:t>
            </a:r>
            <a:r>
              <a:rPr lang="en-US" dirty="0">
                <a:solidFill>
                  <a:schemeClr val="tx1"/>
                </a:solidFill>
              </a:rPr>
              <a:t>after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940800" y="37822"/>
            <a:ext cx="3992760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2743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limit; 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1600" b="0" dirty="0">
                <a:latin typeface="Helvetica Neue"/>
              </a:rPr>
              <a:t>data;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1252538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next;	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// != NULL</a:t>
            </a:r>
          </a:p>
          <a:p>
            <a:pPr algn="l">
              <a:tabLst>
                <a:tab pos="2743200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7549694" y="2554724"/>
            <a:ext cx="5124906" cy="5903476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684022" y="4291130"/>
            <a:ext cx="1637778" cy="495822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6197600" y="8382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Left Arrow 10"/>
          <p:cNvSpPr/>
          <p:nvPr/>
        </p:nvSpPr>
        <p:spPr bwMode="auto">
          <a:xfrm>
            <a:off x="9968970" y="4419600"/>
            <a:ext cx="1819452" cy="815181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/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heap safe?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Priority Queues as Heaps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150100" cy="6896100"/>
          </a:xfrm>
        </p:spPr>
        <p:txBody>
          <a:bodyPr/>
          <a:lstStyle/>
          <a:p>
            <a:r>
              <a:rPr lang="en-US" dirty="0"/>
              <a:t>Preconditions of </a:t>
            </a:r>
            <a:r>
              <a:rPr lang="en-US" dirty="0" err="1">
                <a:solidFill>
                  <a:srgbClr val="7030A0"/>
                </a:solidFill>
              </a:rPr>
              <a:t>ok_above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are met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/>
            <a:r>
              <a:rPr lang="en-US" dirty="0"/>
              <a:t>By new assertion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1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>
                <a:solidFill>
                  <a:srgbClr val="C00000"/>
                </a:solidFill>
              </a:rPr>
              <a:t>1 &lt;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		by loop guard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1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		by math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H-&gt;next</a:t>
            </a:r>
          </a:p>
          <a:p>
            <a:pPr lvl="2"/>
            <a:r>
              <a:rPr lang="en-US" b="1" dirty="0"/>
              <a:t>?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1 ≤ parent</a:t>
            </a:r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parent &lt; H-&gt;next</a:t>
            </a:r>
            <a:endParaRPr lang="en-US" dirty="0"/>
          </a:p>
          <a:p>
            <a:endParaRPr lang="en-US" dirty="0"/>
          </a:p>
        </p:txBody>
      </p:sp>
      <p:sp>
        <p:nvSpPr>
          <p:cNvPr id="21" name="Cube 20"/>
          <p:cNvSpPr/>
          <p:nvPr/>
        </p:nvSpPr>
        <p:spPr bwMode="auto">
          <a:xfrm>
            <a:off x="7549694" y="3011924"/>
            <a:ext cx="5124906" cy="5903476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8026400" y="6572448"/>
            <a:ext cx="2971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Cube 8"/>
          <p:cNvSpPr/>
          <p:nvPr/>
        </p:nvSpPr>
        <p:spPr bwMode="auto">
          <a:xfrm>
            <a:off x="9321800" y="76200"/>
            <a:ext cx="3606500" cy="1183084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ok_above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i1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i2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1 &lt;= i1 &amp;&amp; i1 &lt; H-&gt;next;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1 &lt;= i2 &amp;&amp; i2 &lt; H-&gt;next;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9851" y="494407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3225800" y="6229290"/>
            <a:ext cx="2011192" cy="707886"/>
          </a:xfrm>
          <a:prstGeom prst="wedgeRectCallout">
            <a:avLst>
              <a:gd name="adj1" fmla="val -88113"/>
              <a:gd name="adj2" fmla="val -222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have nothing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point to!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225800" y="7219890"/>
            <a:ext cx="2429512" cy="400110"/>
          </a:xfrm>
          <a:prstGeom prst="wedgeRectCallout">
            <a:avLst>
              <a:gd name="adj1" fmla="val -19541"/>
              <a:gd name="adj2" fmla="val -1130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 a loop invariant!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0000" y="327487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0000" y="56298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11202280" y="4899819"/>
            <a:ext cx="786520" cy="815181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Yes!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/>
      <p:bldP spid="14" grpId="0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7531100" cy="6896100"/>
          </a:xfrm>
        </p:spPr>
        <p:txBody>
          <a:bodyPr/>
          <a:lstStyle/>
          <a:p>
            <a:r>
              <a:rPr lang="en-US" dirty="0"/>
              <a:t>Preconditions of </a:t>
            </a:r>
            <a:r>
              <a:rPr lang="en-US" dirty="0" err="1">
                <a:solidFill>
                  <a:srgbClr val="7030A0"/>
                </a:solidFill>
              </a:rPr>
              <a:t>ok_above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are met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1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H-&gt;next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H-&gt;next</a:t>
            </a:r>
            <a:r>
              <a:rPr lang="en-US" dirty="0"/>
              <a:t>		by LI</a:t>
            </a:r>
          </a:p>
          <a:p>
            <a:pPr lvl="4"/>
            <a:endParaRPr lang="en-US" b="1" dirty="0"/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1 ≤ parent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parent 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/2</a:t>
            </a:r>
            <a:r>
              <a:rPr lang="en-US" dirty="0"/>
              <a:t>		by code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1 &lt;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/>
              <a:t>			by loop guard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1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/2</a:t>
            </a:r>
            <a:r>
              <a:rPr lang="en-US" dirty="0"/>
              <a:t>			by math</a:t>
            </a:r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parent &lt; H-&gt;next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H-&gt;next </a:t>
            </a:r>
            <a:r>
              <a:rPr lang="en-US" dirty="0"/>
              <a:t>		by LI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/2 &lt; H-&gt;next </a:t>
            </a:r>
            <a:r>
              <a:rPr lang="en-US" dirty="0"/>
              <a:t>		by math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7549694" y="3011924"/>
            <a:ext cx="5030351" cy="6165215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645400" y="5867400"/>
            <a:ext cx="4953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TextBox 9"/>
          <p:cNvSpPr txBox="1"/>
          <p:nvPr/>
        </p:nvSpPr>
        <p:spPr>
          <a:xfrm>
            <a:off x="6608451" y="3664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08451" y="282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8451" y="4655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08451" y="6865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8451" y="8313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8" name="Cube 17"/>
          <p:cNvSpPr/>
          <p:nvPr/>
        </p:nvSpPr>
        <p:spPr bwMode="auto">
          <a:xfrm>
            <a:off x="9321800" y="76200"/>
            <a:ext cx="3606500" cy="1183084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ok_above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i1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i2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1 &lt;= i1 &amp;&amp; i1 &lt; H-&gt;next;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1 &lt;= i2 &amp;&amp; i2 &lt; H-&gt;next;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10638275" y="8116669"/>
            <a:ext cx="1507144" cy="646331"/>
          </a:xfrm>
          <a:prstGeom prst="wedgeRectCallout">
            <a:avLst>
              <a:gd name="adj1" fmla="val -22568"/>
              <a:gd name="adj2" fmla="val -28998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Validity left as</a:t>
            </a:r>
            <a:b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exercise</a:t>
            </a:r>
            <a:endParaRPr lang="en-US" sz="14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5" grpId="0"/>
      <p:bldP spid="16" grpId="0"/>
      <p:bldP spid="17" grpId="0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Preconditions of </a:t>
            </a:r>
            <a:r>
              <a:rPr lang="en-US" dirty="0" err="1">
                <a:solidFill>
                  <a:srgbClr val="7030A0"/>
                </a:solidFill>
              </a:rPr>
              <a:t>swap_up</a:t>
            </a:r>
            <a:r>
              <a:rPr lang="en-US" dirty="0"/>
              <a:t> are met</a:t>
            </a:r>
          </a:p>
          <a:p>
            <a:pPr lvl="4"/>
            <a:endParaRPr lang="en-US" dirty="0"/>
          </a:p>
          <a:p>
            <a:r>
              <a:rPr lang="en-US" dirty="0"/>
              <a:t>Code for </a:t>
            </a:r>
            <a:r>
              <a:rPr lang="en-US" dirty="0" err="1">
                <a:solidFill>
                  <a:srgbClr val="7030A0"/>
                </a:solidFill>
              </a:rPr>
              <a:t>swap_up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pPr lvl="1"/>
            <a:r>
              <a:rPr lang="en-US" dirty="0"/>
              <a:t>This takes the</a:t>
            </a:r>
            <a:br>
              <a:rPr lang="en-US" dirty="0"/>
            </a:br>
            <a:r>
              <a:rPr lang="en-US" dirty="0"/>
              <a:t>point of view</a:t>
            </a:r>
            <a:br>
              <a:rPr lang="en-US" dirty="0"/>
            </a:br>
            <a:r>
              <a:rPr lang="en-US" dirty="0"/>
              <a:t>of a </a:t>
            </a:r>
            <a:r>
              <a:rPr lang="en-US" b="1" dirty="0"/>
              <a:t>child</a:t>
            </a:r>
            <a:r>
              <a:rPr lang="en-US" dirty="0"/>
              <a:t> node</a:t>
            </a:r>
          </a:p>
          <a:p>
            <a:pPr lvl="2"/>
            <a:r>
              <a:rPr lang="en-US" dirty="0"/>
              <a:t>All nodes are</a:t>
            </a:r>
            <a:br>
              <a:rPr lang="en-US" dirty="0"/>
            </a:br>
            <a:r>
              <a:rPr lang="en-US" dirty="0"/>
              <a:t>children except</a:t>
            </a:r>
            <a:br>
              <a:rPr lang="en-US" dirty="0"/>
            </a:br>
            <a:r>
              <a:rPr lang="en-US" dirty="0"/>
              <a:t>the root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2 &lt;= child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4553362" y="3733800"/>
            <a:ext cx="5073238" cy="3699828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2 &lt;= child &amp;&amp; child &lt; H-&gt;next;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ok_above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child/2, child);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ok_above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child/2, child);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child/2;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tmp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H-&gt;data[child];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H-&gt;data[child] = H-&gt;data[parent];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H-&gt;data[parent]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tmp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10388600" y="4157028"/>
            <a:ext cx="1913344" cy="400110"/>
          </a:xfrm>
          <a:prstGeom prst="wedgeRectCallout">
            <a:avLst>
              <a:gd name="adj1" fmla="val -132657"/>
              <a:gd name="adj2" fmla="val 215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 is safe, but …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388600" y="4907164"/>
            <a:ext cx="2399054" cy="707886"/>
          </a:xfrm>
          <a:prstGeom prst="wedgeRectCallout">
            <a:avLst>
              <a:gd name="adj1" fmla="val -95024"/>
              <a:gd name="adj2" fmla="val -225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… It has an ordering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violation at child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10388600" y="5963742"/>
            <a:ext cx="2187458" cy="707886"/>
          </a:xfrm>
          <a:prstGeom prst="wedgeRectCallout">
            <a:avLst>
              <a:gd name="adj1" fmla="val -106125"/>
              <a:gd name="adj2" fmla="val -1054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fixes this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violation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88300" cy="1498600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997700" cy="6896100"/>
          </a:xfrm>
        </p:spPr>
        <p:txBody>
          <a:bodyPr/>
          <a:lstStyle/>
          <a:p>
            <a:r>
              <a:rPr lang="en-US" dirty="0"/>
              <a:t>Preconditions of </a:t>
            </a:r>
            <a:r>
              <a:rPr lang="en-US" dirty="0" err="1">
                <a:solidFill>
                  <a:srgbClr val="7030A0"/>
                </a:solidFill>
              </a:rPr>
              <a:t>swap_up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met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2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H-&gt;next</a:t>
            </a:r>
            <a:endParaRPr lang="en-US" dirty="0"/>
          </a:p>
          <a:p>
            <a:pPr lvl="4"/>
            <a:endParaRPr lang="en-US" b="1" dirty="0"/>
          </a:p>
          <a:p>
            <a:pPr lvl="1"/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ok_above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/2,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/>
          </a:p>
          <a:p>
            <a:pPr lvl="2"/>
            <a:r>
              <a:rPr lang="en-US" dirty="0">
                <a:solidFill>
                  <a:srgbClr val="C00000"/>
                </a:solidFill>
              </a:rPr>
              <a:t>parent 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/2</a:t>
            </a:r>
            <a:r>
              <a:rPr lang="en-US" dirty="0"/>
              <a:t>			by code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ok_above</a:t>
            </a:r>
            <a:r>
              <a:rPr lang="en-US" dirty="0">
                <a:solidFill>
                  <a:srgbClr val="C00000"/>
                </a:solidFill>
              </a:rPr>
              <a:t>(H, parent,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	</a:t>
            </a:r>
            <a:r>
              <a:rPr lang="en-US" dirty="0"/>
              <a:t>by conditional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7549694" y="3283585"/>
            <a:ext cx="5030351" cy="6165215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9" name="Cube 8"/>
          <p:cNvSpPr/>
          <p:nvPr/>
        </p:nvSpPr>
        <p:spPr bwMode="auto">
          <a:xfrm>
            <a:off x="8864600" y="58023"/>
            <a:ext cx="4019721" cy="1441212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swap_up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2 &lt;= child &amp;&amp; child &lt; H-&gt;next;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ok_above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(H, child/2, child);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ok_above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(H, child/2, child);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721600" y="7739261"/>
            <a:ext cx="190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TextBox 6"/>
          <p:cNvSpPr txBox="1"/>
          <p:nvPr/>
        </p:nvSpPr>
        <p:spPr>
          <a:xfrm>
            <a:off x="6837051" y="3664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7051" y="282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7051" y="61722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4F47A0-88A4-7E46-1BB2-CA2370F666A8}"/>
              </a:ext>
            </a:extLst>
          </p:cNvPr>
          <p:cNvSpPr txBox="1"/>
          <p:nvPr/>
        </p:nvSpPr>
        <p:spPr>
          <a:xfrm>
            <a:off x="2347223" y="7383086"/>
            <a:ext cx="3795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Is </a:t>
            </a:r>
            <a:r>
              <a:rPr lang="en-US" sz="32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3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3200" dirty="0"/>
              <a:t>correct?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Correctness of </a:t>
            </a:r>
            <a:r>
              <a:rPr lang="en-US" sz="4400" b="1" dirty="0" err="1">
                <a:solidFill>
                  <a:srgbClr val="7030A0"/>
                </a:solidFill>
              </a:rPr>
              <a:t>pq_add</a:t>
            </a:r>
            <a:endParaRPr lang="en-US" sz="4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pq_empty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549694" y="3283585"/>
            <a:ext cx="5030351" cy="6165215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3378200" y="3124200"/>
            <a:ext cx="1886094" cy="400110"/>
          </a:xfrm>
          <a:prstGeom prst="wedgeRectCallout">
            <a:avLst>
              <a:gd name="adj1" fmla="val -21915"/>
              <a:gd name="adj2" fmla="val -16878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as exercise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Cube 8"/>
          <p:cNvSpPr/>
          <p:nvPr/>
        </p:nvSpPr>
        <p:spPr bwMode="auto">
          <a:xfrm>
            <a:off x="10083800" y="112316"/>
            <a:ext cx="2811476" cy="1183084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is_heap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is_heap_safe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is_heap_ordered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4651" y="4807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84651" y="1905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have nowhere to point to!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Our usual solution is to add it as</a:t>
            </a:r>
            <a:br>
              <a:rPr lang="en-US" dirty="0"/>
            </a:br>
            <a:r>
              <a:rPr lang="en-US" dirty="0"/>
              <a:t>an additional loop invariant</a:t>
            </a:r>
          </a:p>
          <a:p>
            <a:pPr lvl="1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C00000"/>
                </a:solidFill>
              </a:rPr>
              <a:t>//@</a:t>
            </a:r>
            <a:r>
              <a:rPr lang="en-US" sz="2400" dirty="0" err="1">
                <a:solidFill>
                  <a:srgbClr val="C00000"/>
                </a:solidFill>
              </a:rPr>
              <a:t>loop_invariant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is_heap_ordered</a:t>
            </a:r>
            <a:r>
              <a:rPr lang="en-US" sz="2400" dirty="0">
                <a:solidFill>
                  <a:srgbClr val="C00000"/>
                </a:solidFill>
              </a:rPr>
              <a:t>(H);</a:t>
            </a:r>
          </a:p>
          <a:p>
            <a:pPr lvl="1"/>
            <a:r>
              <a:rPr lang="en-US" i="1" dirty="0"/>
              <a:t>But is it valid?</a:t>
            </a:r>
          </a:p>
          <a:p>
            <a:pPr lvl="2"/>
            <a:r>
              <a:rPr lang="en-US" dirty="0"/>
              <a:t>No!</a:t>
            </a:r>
          </a:p>
          <a:p>
            <a:pPr lvl="2"/>
            <a:r>
              <a:rPr lang="en-US" dirty="0"/>
              <a:t>We are in the midst of restoring the ordering invariant that we have potentially just broken</a:t>
            </a:r>
          </a:p>
          <a:p>
            <a:pPr lvl="3"/>
            <a:r>
              <a:rPr lang="en-US" dirty="0"/>
              <a:t>It will not hold in general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549694" y="3283585"/>
            <a:ext cx="5030351" cy="6165215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2497" y="27432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9779000" y="381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769600" y="2133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0845800" y="2133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10617200" y="2286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17" idx="1"/>
            <a:endCxn id="20" idx="6"/>
          </p:cNvCxnSpPr>
          <p:nvPr/>
        </p:nvCxnSpPr>
        <p:spPr bwMode="auto">
          <a:xfrm rot="16200000" flipV="1">
            <a:off x="10674351" y="1962150"/>
            <a:ext cx="311337" cy="2732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0922000" y="22098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8" name="Straight Arrow Connector 17"/>
          <p:cNvCxnSpPr>
            <a:stCxn id="20" idx="6"/>
            <a:endCxn id="21" idx="3"/>
          </p:cNvCxnSpPr>
          <p:nvPr/>
        </p:nvCxnSpPr>
        <p:spPr bwMode="auto">
          <a:xfrm flipV="1">
            <a:off x="10693400" y="1566722"/>
            <a:ext cx="185878" cy="3763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21" idx="3"/>
          </p:cNvCxnSpPr>
          <p:nvPr/>
        </p:nvCxnSpPr>
        <p:spPr bwMode="auto">
          <a:xfrm rot="5400000" flipH="1">
            <a:off x="10612578" y="1300022"/>
            <a:ext cx="347522" cy="1858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10464800" y="18288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845800" y="13716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616700" cy="6896100"/>
          </a:xfrm>
        </p:spPr>
        <p:txBody>
          <a:bodyPr/>
          <a:lstStyle/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/>
            <a:r>
              <a:rPr lang="en-US" i="1" dirty="0"/>
              <a:t>We are in the midst of restoring the ordering invariant that we have potentially just broken</a:t>
            </a:r>
          </a:p>
          <a:p>
            <a:pPr lvl="4"/>
            <a:endParaRPr lang="en-US" i="1" dirty="0"/>
          </a:p>
          <a:p>
            <a:pPr lvl="1"/>
            <a:r>
              <a:rPr lang="en-US" dirty="0"/>
              <a:t>Can we come up with another loop invariant that can serve our purpose?</a:t>
            </a:r>
          </a:p>
          <a:p>
            <a:pPr lvl="1"/>
            <a:r>
              <a:rPr lang="en-US" dirty="0"/>
              <a:t>Note that the ordering invariant </a:t>
            </a:r>
            <a:r>
              <a:rPr lang="en-US" b="1" dirty="0"/>
              <a:t>almost</a:t>
            </a:r>
            <a:r>
              <a:rPr lang="en-US" dirty="0"/>
              <a:t> works</a:t>
            </a:r>
          </a:p>
          <a:p>
            <a:pPr lvl="2"/>
            <a:r>
              <a:rPr lang="en-US" dirty="0"/>
              <a:t>While sifting up, there is at most one violation</a:t>
            </a:r>
          </a:p>
          <a:p>
            <a:pPr lvl="2"/>
            <a:r>
              <a:rPr lang="en-US" dirty="0"/>
              <a:t>And it occurs between </a:t>
            </a:r>
            <a:r>
              <a:rPr lang="en-US" dirty="0" err="1"/>
              <a:t>i</a:t>
            </a:r>
            <a:r>
              <a:rPr lang="en-US" dirty="0"/>
              <a:t> and its parent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549694" y="3283585"/>
            <a:ext cx="5030351" cy="6165215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9169400" y="180975"/>
            <a:ext cx="3276600" cy="2867025"/>
            <a:chOff x="9779000" y="381000"/>
            <a:chExt cx="2438400" cy="2133600"/>
          </a:xfrm>
        </p:grpSpPr>
        <p:sp>
          <p:nvSpPr>
            <p:cNvPr id="12" name="Isosceles Triangle 11"/>
            <p:cNvSpPr/>
            <p:nvPr/>
          </p:nvSpPr>
          <p:spPr bwMode="auto">
            <a:xfrm>
              <a:off x="9779000" y="381000"/>
              <a:ext cx="2438400" cy="2133600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769600" y="2133600"/>
              <a:ext cx="14478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10845800" y="2133600"/>
              <a:ext cx="1143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10617200" y="2286000"/>
              <a:ext cx="381000" cy="76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0922000" y="1295400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  <p:cxnSp>
          <p:nvCxnSpPr>
            <p:cNvPr id="18" name="Straight Arrow Connector 17"/>
            <p:cNvCxnSpPr>
              <a:stCxn id="23" idx="7"/>
              <a:endCxn id="17" idx="3"/>
            </p:cNvCxnSpPr>
            <p:nvPr/>
          </p:nvCxnSpPr>
          <p:spPr bwMode="auto">
            <a:xfrm rot="5400000" flipH="1" flipV="1">
              <a:off x="10709182" y="1463582"/>
              <a:ext cx="273236" cy="19703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0617200" y="1676400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541000" y="1824335"/>
            <a:ext cx="253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/>
              <a:t>i</a:t>
            </a:r>
            <a:endParaRPr lang="en-US" b="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597900" cy="1498600"/>
          </a:xfrm>
        </p:spPr>
        <p:txBody>
          <a:bodyPr/>
          <a:lstStyle/>
          <a:p>
            <a:r>
              <a:rPr lang="en-US" dirty="0"/>
              <a:t>Weakening the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While sifting up, there is </a:t>
            </a:r>
            <a:r>
              <a:rPr lang="en-US" b="1" i="1" dirty="0"/>
              <a:t>at most one </a:t>
            </a:r>
            <a:r>
              <a:rPr lang="en-US" i="1" dirty="0"/>
              <a:t>violation</a:t>
            </a:r>
          </a:p>
          <a:p>
            <a:pPr lvl="1"/>
            <a:r>
              <a:rPr lang="en-US" i="1" dirty="0"/>
              <a:t>And it occurs between </a:t>
            </a:r>
            <a:r>
              <a:rPr lang="en-US" i="1" dirty="0" err="1"/>
              <a:t>i</a:t>
            </a:r>
            <a:r>
              <a:rPr lang="en-US" i="1" dirty="0"/>
              <a:t> and its parent</a:t>
            </a:r>
          </a:p>
          <a:p>
            <a:pPr lvl="4"/>
            <a:endParaRPr lang="en-US" i="1" dirty="0"/>
          </a:p>
          <a:p>
            <a:r>
              <a:rPr lang="en-US" dirty="0"/>
              <a:t>Capture this in a weakened version of </a:t>
            </a:r>
            <a:r>
              <a:rPr lang="en-US" dirty="0" err="1">
                <a:solidFill>
                  <a:srgbClr val="7030A0"/>
                </a:solidFill>
              </a:rPr>
              <a:t>is_heap_ordered</a:t>
            </a:r>
            <a:endParaRPr lang="en-US" dirty="0">
              <a:solidFill>
                <a:srgbClr val="7030A0"/>
              </a:solidFill>
            </a:endParaRPr>
          </a:p>
          <a:p>
            <a:pPr marL="7600950" lvl="1"/>
            <a:endParaRPr lang="en-US" dirty="0"/>
          </a:p>
          <a:p>
            <a:pPr marL="7600950" lvl="1"/>
            <a:r>
              <a:rPr lang="en-US" dirty="0"/>
              <a:t>This is the code of </a:t>
            </a:r>
            <a:r>
              <a:rPr lang="en-US" dirty="0" err="1">
                <a:solidFill>
                  <a:srgbClr val="7030A0"/>
                </a:solidFill>
              </a:rPr>
              <a:t>is_heap_ordered</a:t>
            </a:r>
            <a:r>
              <a:rPr lang="en-US" dirty="0"/>
              <a:t> except that it skips over x</a:t>
            </a:r>
          </a:p>
          <a:p>
            <a:pPr marL="7893050" lvl="2"/>
            <a:r>
              <a:rPr lang="en-US" dirty="0"/>
              <a:t>If there is a violation there, it turns a blind eye </a:t>
            </a:r>
          </a:p>
          <a:p>
            <a:pPr marL="7893050" lvl="2"/>
            <a:r>
              <a:rPr lang="en-US" dirty="0"/>
              <a:t>But no other violations are permitted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734855" y="4476194"/>
            <a:ext cx="6119928" cy="4667806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1 &lt;= x &amp;&amp; x &lt; H-&gt;next;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for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2000" b="0" dirty="0">
                <a:latin typeface="Helvetica Neue"/>
              </a:rPr>
              <a:t> = 2; child &lt; H-&gt;next; child++)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2 &lt;= child &amp;&amp; child &lt;=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child/2;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(!(child == x ||</a:t>
            </a:r>
          </a:p>
          <a:p>
            <a:pPr algn="l"/>
            <a:r>
              <a:rPr lang="en-US" sz="2000" b="0" dirty="0">
                <a:latin typeface="Helvetica Neue"/>
              </a:rPr>
              <a:t>           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child)))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false;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5283200" y="7086600"/>
            <a:ext cx="2644314" cy="400110"/>
          </a:xfrm>
          <a:prstGeom prst="wedgeRectCallout">
            <a:avLst>
              <a:gd name="adj1" fmla="val -72658"/>
              <a:gd name="adj2" fmla="val 250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Allowed exception at x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550400" y="180975"/>
            <a:ext cx="3276600" cy="2867025"/>
            <a:chOff x="9779000" y="381000"/>
            <a:chExt cx="2438400" cy="2133600"/>
          </a:xfrm>
        </p:grpSpPr>
        <p:sp>
          <p:nvSpPr>
            <p:cNvPr id="7" name="Isosceles Triangle 6"/>
            <p:cNvSpPr/>
            <p:nvPr/>
          </p:nvSpPr>
          <p:spPr bwMode="auto">
            <a:xfrm>
              <a:off x="9779000" y="381000"/>
              <a:ext cx="2438400" cy="2133600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769600" y="2133600"/>
              <a:ext cx="14478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0845800" y="2133600"/>
              <a:ext cx="1143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10617200" y="2286000"/>
              <a:ext cx="381000" cy="76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0922000" y="1295400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  <p:cxnSp>
          <p:nvCxnSpPr>
            <p:cNvPr id="12" name="Straight Arrow Connector 11"/>
            <p:cNvCxnSpPr>
              <a:stCxn id="13" idx="7"/>
              <a:endCxn id="11" idx="3"/>
            </p:cNvCxnSpPr>
            <p:nvPr/>
          </p:nvCxnSpPr>
          <p:spPr bwMode="auto">
            <a:xfrm rot="5400000" flipH="1" flipV="1">
              <a:off x="10709182" y="1463582"/>
              <a:ext cx="273236" cy="19703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ash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617200" y="1676400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922000" y="1824335"/>
            <a:ext cx="253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/>
              <a:t>i</a:t>
            </a:r>
            <a:endParaRPr lang="en-US" b="0" dirty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588000" y="4775548"/>
            <a:ext cx="6858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463800" y="7213948"/>
            <a:ext cx="1295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20800" y="5334000"/>
            <a:ext cx="4953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9" name="Rectangular Callout 18"/>
          <p:cNvSpPr/>
          <p:nvPr/>
        </p:nvSpPr>
        <p:spPr bwMode="auto">
          <a:xfrm>
            <a:off x="6502400" y="4191000"/>
            <a:ext cx="1219244" cy="400110"/>
          </a:xfrm>
          <a:prstGeom prst="wedgeRectCallout">
            <a:avLst>
              <a:gd name="adj1" fmla="val -66019"/>
              <a:gd name="adj2" fmla="val 1022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Exception</a:t>
            </a:r>
            <a:endParaRPr lang="en-US" sz="1600" dirty="0">
              <a:solidFill>
                <a:srgbClr val="FFC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/>
            <a:r>
              <a:rPr lang="en-US" dirty="0"/>
              <a:t>We added a loop invariant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This must be true everywhere the function returns</a:t>
            </a:r>
          </a:p>
          <a:p>
            <a:pPr lvl="2"/>
            <a:r>
              <a:rPr lang="en-US" dirty="0"/>
              <a:t>Inside the loop</a:t>
            </a:r>
          </a:p>
          <a:p>
            <a:pPr lvl="2"/>
            <a:r>
              <a:rPr lang="en-US" dirty="0"/>
              <a:t>After the loop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549694" y="2667000"/>
            <a:ext cx="5427884" cy="6481921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416800" y="5867400"/>
            <a:ext cx="55880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A </a:t>
            </a:r>
            <a:r>
              <a:rPr lang="en-US" b="1" dirty="0"/>
              <a:t>priority queue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35600" y="8031480"/>
          <a:ext cx="731520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B59715F8-16F5-9B5E-E595-F2CFF498933B}"/>
              </a:ext>
            </a:extLst>
          </p:cNvPr>
          <p:cNvGrpSpPr/>
          <p:nvPr/>
        </p:nvGrpSpPr>
        <p:grpSpPr>
          <a:xfrm>
            <a:off x="6502400" y="3387717"/>
            <a:ext cx="4549629" cy="3093748"/>
            <a:chOff x="6502400" y="3387717"/>
            <a:chExt cx="4549629" cy="3093748"/>
          </a:xfrm>
        </p:grpSpPr>
        <p:cxnSp>
          <p:nvCxnSpPr>
            <p:cNvPr id="6" name="Straight Connector 5"/>
            <p:cNvCxnSpPr>
              <a:stCxn id="9" idx="5"/>
              <a:endCxn id="10" idx="1"/>
            </p:cNvCxnSpPr>
            <p:nvPr/>
          </p:nvCxnSpPr>
          <p:spPr bwMode="auto">
            <a:xfrm rot="16200000" flipH="1">
              <a:off x="9502869" y="3749401"/>
              <a:ext cx="823507" cy="118747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4" idx="7"/>
            </p:cNvCxnSpPr>
            <p:nvPr/>
          </p:nvCxnSpPr>
          <p:spPr bwMode="auto">
            <a:xfrm rot="5400000">
              <a:off x="7955995" y="3840393"/>
              <a:ext cx="823507" cy="10054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3"/>
              <a:endCxn id="11" idx="7"/>
            </p:cNvCxnSpPr>
            <p:nvPr/>
          </p:nvCxnSpPr>
          <p:spPr bwMode="auto">
            <a:xfrm rot="5400000">
              <a:off x="9957831" y="53872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8777215" y="33877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0415081" y="4661613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9596148" y="58445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2" name="Straight Connector 11"/>
            <p:cNvCxnSpPr>
              <a:stCxn id="14" idx="5"/>
              <a:endCxn id="15" idx="1"/>
            </p:cNvCxnSpPr>
            <p:nvPr/>
          </p:nvCxnSpPr>
          <p:spPr bwMode="auto">
            <a:xfrm rot="16200000" flipH="1">
              <a:off x="7683017" y="53872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4" idx="3"/>
              <a:endCxn id="16" idx="7"/>
            </p:cNvCxnSpPr>
            <p:nvPr/>
          </p:nvCxnSpPr>
          <p:spPr bwMode="auto">
            <a:xfrm rot="5400000">
              <a:off x="6864084" y="53872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>
              <a:off x="7321333" y="4661613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8140267" y="58445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502400" y="58445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505155" y="32004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49274" y="4474296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43022" y="4479628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24089" y="56572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0341" y="56572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06843" y="56572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7035800" y="70866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16200000">
            <a:off x="3683001" y="46482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Cloud 25"/>
          <p:cNvSpPr/>
          <p:nvPr/>
        </p:nvSpPr>
        <p:spPr bwMode="auto">
          <a:xfrm>
            <a:off x="1092200" y="3657600"/>
            <a:ext cx="3581400" cy="22860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 rot="16200000">
            <a:off x="2274094" y="3542506"/>
            <a:ext cx="1143000" cy="2439988"/>
            <a:chOff x="1625600" y="4724400"/>
            <a:chExt cx="838200" cy="2211388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778000" y="4724400"/>
              <a:ext cx="5334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5400000">
              <a:off x="673100" y="5829300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1205706" y="5828506"/>
              <a:ext cx="2209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1778000" y="6934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3114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1625600" y="4724400"/>
              <a:ext cx="152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1701800" y="4495800"/>
            <a:ext cx="2380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2  4  4  7  8  9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BBBBE2-3E5E-1872-5DC9-BB6FEDC9ACB2}"/>
              </a:ext>
            </a:extLst>
          </p:cNvPr>
          <p:cNvSpPr txBox="1"/>
          <p:nvPr/>
        </p:nvSpPr>
        <p:spPr>
          <a:xfrm>
            <a:off x="4063836" y="1979365"/>
            <a:ext cx="3425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+mn-lt"/>
              </a:rPr>
              <a:t>viewed as a </a:t>
            </a:r>
            <a:r>
              <a:rPr lang="en-US" sz="3200" dirty="0">
                <a:latin typeface="+mn-lt"/>
              </a:rPr>
              <a:t>heap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48D50D-1CEB-65BD-996A-D4ACD4CE27E9}"/>
              </a:ext>
            </a:extLst>
          </p:cNvPr>
          <p:cNvSpPr txBox="1"/>
          <p:nvPr/>
        </p:nvSpPr>
        <p:spPr>
          <a:xfrm>
            <a:off x="7379845" y="1979365"/>
            <a:ext cx="4802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+mn-lt"/>
              </a:rPr>
              <a:t>implemented as an </a:t>
            </a:r>
            <a:r>
              <a:rPr lang="en-US" sz="3200" dirty="0">
                <a:latin typeface="+mn-lt"/>
              </a:rPr>
              <a:t>array</a:t>
            </a:r>
          </a:p>
        </p:txBody>
      </p:sp>
      <p:sp>
        <p:nvSpPr>
          <p:cNvPr id="38" name="Rectangular Callout 37">
            <a:extLst>
              <a:ext uri="{FF2B5EF4-FFF2-40B4-BE49-F238E27FC236}">
                <a16:creationId xmlns:a16="http://schemas.microsoft.com/office/drawing/2014/main" id="{C26B3580-4B5E-A335-CAE6-B21E9C250DC9}"/>
              </a:ext>
            </a:extLst>
          </p:cNvPr>
          <p:cNvSpPr/>
          <p:nvPr/>
        </p:nvSpPr>
        <p:spPr bwMode="auto">
          <a:xfrm>
            <a:off x="2240997" y="8877300"/>
            <a:ext cx="2585003" cy="707886"/>
          </a:xfrm>
          <a:prstGeom prst="wedgeRectCallout">
            <a:avLst>
              <a:gd name="adj1" fmla="val 66306"/>
              <a:gd name="adj2" fmla="val -821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simplicity, 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do not use index 0</a:t>
            </a:r>
          </a:p>
        </p:txBody>
      </p:sp>
      <p:sp>
        <p:nvSpPr>
          <p:cNvPr id="39" name="Rectangular Callout 38">
            <a:extLst>
              <a:ext uri="{FF2B5EF4-FFF2-40B4-BE49-F238E27FC236}">
                <a16:creationId xmlns:a16="http://schemas.microsoft.com/office/drawing/2014/main" id="{55C3487F-D69D-0980-BFD3-DE41720E0CAF}"/>
              </a:ext>
            </a:extLst>
          </p:cNvPr>
          <p:cNvSpPr/>
          <p:nvPr/>
        </p:nvSpPr>
        <p:spPr bwMode="auto">
          <a:xfrm>
            <a:off x="450850" y="7099865"/>
            <a:ext cx="6096000" cy="923330"/>
          </a:xfrm>
          <a:prstGeom prst="wedgeRectCallout">
            <a:avLst>
              <a:gd name="adj1" fmla="val 56220"/>
              <a:gd name="adj2" fmla="val 370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0070C0"/>
                </a:solidFill>
              </a:rPr>
              <a:t>left child </a:t>
            </a:r>
            <a:r>
              <a:rPr lang="en-US" sz="1800" b="0" dirty="0"/>
              <a:t>has number	</a:t>
            </a:r>
            <a:r>
              <a:rPr lang="en-US" sz="1800" b="0" dirty="0">
                <a:solidFill>
                  <a:srgbClr val="C00000"/>
                </a:solidFill>
              </a:rPr>
              <a:t>2i</a:t>
            </a:r>
          </a:p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FF0000"/>
                </a:solidFill>
              </a:rPr>
              <a:t>right child </a:t>
            </a:r>
            <a:r>
              <a:rPr lang="en-US" sz="1800" b="0" dirty="0"/>
              <a:t>has number	</a:t>
            </a:r>
            <a:r>
              <a:rPr lang="en-US" sz="1800" b="0" dirty="0">
                <a:solidFill>
                  <a:srgbClr val="C00000"/>
                </a:solidFill>
              </a:rPr>
              <a:t>2i + 1</a:t>
            </a:r>
          </a:p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7030A0"/>
                </a:solidFill>
              </a:rPr>
              <a:t>parent</a:t>
            </a:r>
            <a:r>
              <a:rPr lang="en-US" sz="1800" b="0" dirty="0"/>
              <a:t> has number	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>
                <a:solidFill>
                  <a:srgbClr val="C00000"/>
                </a:solidFill>
              </a:rPr>
              <a:t>/2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5" grpId="0" animBg="1"/>
      <p:bldP spid="26" grpId="0" animBg="1"/>
      <p:bldP spid="35" grpId="0"/>
      <p:bldP spid="24" grpId="0"/>
      <p:bldP spid="36" grpId="0"/>
      <p:bldP spid="38" grpId="0" animBg="1"/>
      <p:bldP spid="3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dirty="0"/>
              <a:t>When we return inside the loop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is_heap_except_up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	by LI-2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i="1" dirty="0" err="1"/>
              <a:t>i</a:t>
            </a:r>
            <a:r>
              <a:rPr lang="en-US" i="1" dirty="0"/>
              <a:t> is the one allowed exception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ok_above</a:t>
            </a:r>
            <a:r>
              <a:rPr lang="en-US" dirty="0">
                <a:solidFill>
                  <a:srgbClr val="C00000"/>
                </a:solidFill>
              </a:rPr>
              <a:t>(H, parent,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	by conditional</a:t>
            </a:r>
          </a:p>
          <a:p>
            <a:pPr lvl="3"/>
            <a:r>
              <a:rPr lang="en-US" dirty="0"/>
              <a:t>There is </a:t>
            </a:r>
            <a:r>
              <a:rPr lang="en-US" b="1" dirty="0"/>
              <a:t>no violation </a:t>
            </a:r>
            <a:r>
              <a:rPr lang="en-US" dirty="0"/>
              <a:t>at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  <a:r>
              <a:rPr lang="en-US" dirty="0"/>
              <a:t>	by above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549694" y="2667000"/>
            <a:ext cx="5427884" cy="6481921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874000" y="7239000"/>
            <a:ext cx="1295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pSp>
        <p:nvGrpSpPr>
          <p:cNvPr id="6" name="Group 5"/>
          <p:cNvGrpSpPr/>
          <p:nvPr/>
        </p:nvGrpSpPr>
        <p:grpSpPr>
          <a:xfrm>
            <a:off x="10312400" y="180975"/>
            <a:ext cx="2514600" cy="2200275"/>
            <a:chOff x="9779000" y="381000"/>
            <a:chExt cx="2438400" cy="2133600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9779000" y="381000"/>
              <a:ext cx="2438400" cy="2133600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0769600" y="2133600"/>
              <a:ext cx="14478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0845800" y="2133600"/>
              <a:ext cx="1143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10617200" y="2286000"/>
              <a:ext cx="381000" cy="76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922000" y="1295400"/>
              <a:ext cx="152400" cy="15240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  <p:cxnSp>
          <p:nvCxnSpPr>
            <p:cNvPr id="14" name="Straight Arrow Connector 13"/>
            <p:cNvCxnSpPr>
              <a:stCxn id="15" idx="7"/>
              <a:endCxn id="13" idx="3"/>
            </p:cNvCxnSpPr>
            <p:nvPr/>
          </p:nvCxnSpPr>
          <p:spPr bwMode="auto">
            <a:xfrm rot="5400000" flipH="1" flipV="1">
              <a:off x="10709182" y="1463582"/>
              <a:ext cx="273236" cy="19703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0617200" y="1676400"/>
              <a:ext cx="152400" cy="15240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455400" y="1367135"/>
            <a:ext cx="194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/>
              <a:t>i</a:t>
            </a:r>
            <a:endParaRPr lang="en-US" b="0" dirty="0"/>
          </a:p>
        </p:txBody>
      </p:sp>
      <p:sp>
        <p:nvSpPr>
          <p:cNvPr id="17" name="Cube 16"/>
          <p:cNvSpPr/>
          <p:nvPr/>
        </p:nvSpPr>
        <p:spPr bwMode="auto">
          <a:xfrm>
            <a:off x="2102822" y="3733800"/>
            <a:ext cx="4372196" cy="2473722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is_heap_except_up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for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1600" b="0" dirty="0">
                <a:latin typeface="Helvetica Neue"/>
              </a:rPr>
              <a:t> = 2; child &lt; H-&gt;next; child++)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1600" b="0" dirty="0">
                <a:latin typeface="Helvetica Neue"/>
              </a:rPr>
              <a:t> = child/2;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(!(child == x ||</a:t>
            </a:r>
          </a:p>
          <a:p>
            <a:pPr algn="l"/>
            <a:r>
              <a:rPr lang="en-US" sz="1600" b="0" dirty="0">
                <a:latin typeface="Helvetica Neue"/>
              </a:rPr>
              <a:t>           </a:t>
            </a:r>
            <a:r>
              <a:rPr lang="en-US" sz="1600" b="0" dirty="0" err="1">
                <a:latin typeface="Helvetica Neue"/>
              </a:rPr>
              <a:t>ok_above</a:t>
            </a:r>
            <a:r>
              <a:rPr lang="en-US" sz="1600" b="0" dirty="0">
                <a:latin typeface="Helvetica Neue"/>
              </a:rPr>
              <a:t>(H, parent, child)))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false;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254000" y="5105400"/>
            <a:ext cx="1701748" cy="584775"/>
          </a:xfrm>
          <a:prstGeom prst="wedgeRectCallout">
            <a:avLst>
              <a:gd name="adj1" fmla="val 52982"/>
              <a:gd name="adj2" fmla="val -1358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Contracts omitted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succinctness</a:t>
            </a:r>
            <a:endParaRPr lang="en-US" sz="12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2616200" y="4648200"/>
            <a:ext cx="1676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4" name="TextBox 23"/>
          <p:cNvSpPr txBox="1"/>
          <p:nvPr/>
        </p:nvSpPr>
        <p:spPr>
          <a:xfrm>
            <a:off x="6608451" y="8313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dirty="0"/>
              <a:t>When we return after the loop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== 1	</a:t>
            </a:r>
            <a:r>
              <a:rPr lang="en-US" dirty="0"/>
              <a:t>	by loop guard and LI-1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is_heap_except_up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	by LI-2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r>
              <a:rPr lang="en-US" i="1" dirty="0">
                <a:solidFill>
                  <a:srgbClr val="FFC000"/>
                </a:solidFill>
              </a:rPr>
              <a:t>child</a:t>
            </a:r>
            <a:r>
              <a:rPr lang="en-US" i="1" dirty="0"/>
              <a:t> starts at 2</a:t>
            </a:r>
          </a:p>
          <a:p>
            <a:pPr lvl="3"/>
            <a:r>
              <a:rPr lang="en-US" i="1" dirty="0"/>
              <a:t>But </a:t>
            </a:r>
            <a:r>
              <a:rPr lang="en-US" i="1" dirty="0">
                <a:solidFill>
                  <a:srgbClr val="FFC000"/>
                </a:solidFill>
              </a:rPr>
              <a:t>x</a:t>
            </a:r>
            <a:r>
              <a:rPr lang="en-US" i="1" dirty="0"/>
              <a:t> is 1</a:t>
            </a:r>
          </a:p>
          <a:p>
            <a:pPr lvl="3"/>
            <a:r>
              <a:rPr lang="en-US" i="1" dirty="0"/>
              <a:t>The root has no parent where to have a violation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  <a:r>
              <a:rPr lang="en-US" dirty="0"/>
              <a:t>	by above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549694" y="2667000"/>
            <a:ext cx="5427884" cy="6481921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340600" y="8763000"/>
            <a:ext cx="685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pSp>
        <p:nvGrpSpPr>
          <p:cNvPr id="2" name="Group 5"/>
          <p:cNvGrpSpPr/>
          <p:nvPr/>
        </p:nvGrpSpPr>
        <p:grpSpPr>
          <a:xfrm>
            <a:off x="10312400" y="76851"/>
            <a:ext cx="2514600" cy="2304399"/>
            <a:chOff x="9779000" y="280031"/>
            <a:chExt cx="2438400" cy="2234569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9779000" y="381000"/>
              <a:ext cx="2438400" cy="2133600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0769600" y="2133600"/>
              <a:ext cx="14478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0845800" y="2133600"/>
              <a:ext cx="1143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10617200" y="2286000"/>
              <a:ext cx="381000" cy="76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864333" y="280031"/>
              <a:ext cx="260927" cy="260929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912600" y="0"/>
            <a:ext cx="194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/>
              <a:t>i</a:t>
            </a:r>
            <a:endParaRPr lang="en-US" b="0" dirty="0"/>
          </a:p>
        </p:txBody>
      </p:sp>
      <p:sp>
        <p:nvSpPr>
          <p:cNvPr id="17" name="Cube 16"/>
          <p:cNvSpPr/>
          <p:nvPr/>
        </p:nvSpPr>
        <p:spPr bwMode="auto">
          <a:xfrm>
            <a:off x="2102822" y="4155678"/>
            <a:ext cx="4372196" cy="2473722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is_heap_except_up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for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1600" b="0" dirty="0">
                <a:latin typeface="Helvetica Neue"/>
              </a:rPr>
              <a:t> = 2; child &lt; H-&gt;next; child++)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1600" b="0" dirty="0">
                <a:latin typeface="Helvetica Neue"/>
              </a:rPr>
              <a:t> = child/2;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(!(child == x ||</a:t>
            </a:r>
          </a:p>
          <a:p>
            <a:pPr algn="l"/>
            <a:r>
              <a:rPr lang="en-US" sz="1600" b="0" dirty="0">
                <a:latin typeface="Helvetica Neue"/>
              </a:rPr>
              <a:t>           </a:t>
            </a:r>
            <a:r>
              <a:rPr lang="en-US" sz="1600" b="0" dirty="0" err="1">
                <a:latin typeface="Helvetica Neue"/>
              </a:rPr>
              <a:t>ok_above</a:t>
            </a:r>
            <a:r>
              <a:rPr lang="en-US" sz="1600" b="0" dirty="0">
                <a:latin typeface="Helvetica Neue"/>
              </a:rPr>
              <a:t>(H, parent, child)))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false;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254000" y="5527278"/>
            <a:ext cx="1701748" cy="584775"/>
          </a:xfrm>
          <a:prstGeom prst="wedgeRectCallout">
            <a:avLst>
              <a:gd name="adj1" fmla="val 52982"/>
              <a:gd name="adj2" fmla="val -1358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Contracts omitted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succinctness</a:t>
            </a:r>
            <a:endParaRPr lang="en-US" sz="12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768600" y="4572000"/>
            <a:ext cx="1066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TextBox 18"/>
          <p:cNvSpPr txBox="1"/>
          <p:nvPr/>
        </p:nvSpPr>
        <p:spPr>
          <a:xfrm>
            <a:off x="6608451" y="8694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21" name="Cloud 20"/>
          <p:cNvSpPr/>
          <p:nvPr/>
        </p:nvSpPr>
        <p:spPr bwMode="auto">
          <a:xfrm>
            <a:off x="7340600" y="6324600"/>
            <a:ext cx="5029200" cy="2133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pq_empty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7549694" y="2667000"/>
            <a:ext cx="5427884" cy="6481921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== 1; </a:t>
            </a:r>
            <a:r>
              <a:rPr lang="en-US" sz="2000" b="0" dirty="0">
                <a:latin typeface="Helvetica Neue"/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3378200" y="3124200"/>
            <a:ext cx="1886094" cy="400110"/>
          </a:xfrm>
          <a:prstGeom prst="wedgeRectCallout">
            <a:avLst>
              <a:gd name="adj1" fmla="val -21915"/>
              <a:gd name="adj2" fmla="val -16878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as exercise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08451" y="1988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08451" y="4807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2463800" y="7239000"/>
            <a:ext cx="3006657" cy="1015663"/>
          </a:xfrm>
          <a:prstGeom prst="wedgeRectCallout">
            <a:avLst>
              <a:gd name="adj1" fmla="val 36691"/>
              <a:gd name="adj2" fmla="val -1631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still need to show that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new loop invariant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2463800" y="7239000"/>
            <a:ext cx="3006657" cy="1015663"/>
          </a:xfrm>
          <a:prstGeom prst="wedgeRectCallout">
            <a:avLst>
              <a:gd name="adj1" fmla="val 123584"/>
              <a:gd name="adj2" fmla="val -1479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still need to show that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new loop invariant is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Proving the Loop Invariant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Initialization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INIT: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is_heap_except_up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holds initially</a:t>
            </a:r>
          </a:p>
          <a:p>
            <a:pPr lvl="4"/>
            <a:r>
              <a:rPr lang="en-US" i="1" dirty="0"/>
              <a:t>refer to H-&gt;next before the increment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  <a:r>
              <a:rPr lang="en-US" dirty="0"/>
              <a:t>	by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== H-&gt;next</a:t>
            </a:r>
            <a:r>
              <a:rPr lang="en-US" dirty="0"/>
              <a:t>			by code</a:t>
            </a:r>
          </a:p>
          <a:p>
            <a:pPr lvl="2"/>
            <a:r>
              <a:rPr lang="en-US" i="1" dirty="0" err="1"/>
              <a:t>i</a:t>
            </a:r>
            <a:r>
              <a:rPr lang="en-US" i="1" dirty="0"/>
              <a:t> is the one allowed exception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is_heap_except_up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7549694" y="2890679"/>
            <a:ext cx="5427884" cy="6481921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== 1; </a:t>
            </a:r>
            <a:r>
              <a:rPr lang="en-US" sz="2000" b="0" dirty="0">
                <a:latin typeface="Helvetica Neue"/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550400" y="180975"/>
            <a:ext cx="2754086" cy="2409825"/>
            <a:chOff x="9779000" y="381000"/>
            <a:chExt cx="2438400" cy="2133600"/>
          </a:xfrm>
        </p:grpSpPr>
        <p:sp>
          <p:nvSpPr>
            <p:cNvPr id="10" name="Isosceles Triangle 9"/>
            <p:cNvSpPr/>
            <p:nvPr/>
          </p:nvSpPr>
          <p:spPr bwMode="auto">
            <a:xfrm>
              <a:off x="9779000" y="381000"/>
              <a:ext cx="2438400" cy="2133600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769600" y="2133600"/>
              <a:ext cx="14478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0845800" y="2133600"/>
              <a:ext cx="1143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617200" y="2286000"/>
              <a:ext cx="381000" cy="76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0588587" y="1957407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  <p:cxnSp>
          <p:nvCxnSpPr>
            <p:cNvPr id="15" name="Straight Arrow Connector 14"/>
            <p:cNvCxnSpPr>
              <a:stCxn id="16" idx="1"/>
              <a:endCxn id="14" idx="5"/>
            </p:cNvCxnSpPr>
            <p:nvPr/>
          </p:nvCxnSpPr>
          <p:spPr bwMode="auto">
            <a:xfrm rot="16200000" flipV="1">
              <a:off x="10709934" y="2096222"/>
              <a:ext cx="229565" cy="21209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ash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0908447" y="2294735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013645" y="2205335"/>
            <a:ext cx="213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/>
              <a:t>i</a:t>
            </a:r>
            <a:endParaRPr lang="en-US" b="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9" name="Cloud 18"/>
          <p:cNvSpPr/>
          <p:nvPr/>
        </p:nvSpPr>
        <p:spPr bwMode="auto">
          <a:xfrm>
            <a:off x="7340600" y="6525904"/>
            <a:ext cx="5029200" cy="2133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Preservation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PRES:</a:t>
            </a:r>
          </a:p>
          <a:p>
            <a:pPr lvl="1"/>
            <a:r>
              <a:rPr lang="en-US" b="1" dirty="0"/>
              <a:t>To show:</a:t>
            </a:r>
          </a:p>
          <a:p>
            <a:pPr lvl="1">
              <a:buNone/>
            </a:pPr>
            <a:r>
              <a:rPr lang="en-US" b="1" dirty="0"/>
              <a:t>	</a:t>
            </a:r>
            <a:r>
              <a:rPr lang="en-US" b="1" i="1" dirty="0"/>
              <a:t>if </a:t>
            </a:r>
            <a:r>
              <a:rPr lang="en-US" b="1" dirty="0"/>
              <a:t> </a:t>
            </a:r>
            <a:r>
              <a:rPr lang="en-US" dirty="0" err="1">
                <a:solidFill>
                  <a:srgbClr val="C00000"/>
                </a:solidFill>
              </a:rPr>
              <a:t>is_heap_except_up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is_heap_except_up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</a:t>
            </a:r>
          </a:p>
          <a:p>
            <a:endParaRPr lang="en-US" dirty="0"/>
          </a:p>
          <a:p>
            <a:pPr lvl="1"/>
            <a:r>
              <a:rPr lang="en-US" dirty="0"/>
              <a:t>The proof proceeds by cases on whether </a:t>
            </a:r>
          </a:p>
          <a:p>
            <a:pPr lvl="2"/>
            <a:r>
              <a:rPr lang="en-US" dirty="0" err="1"/>
              <a:t>i</a:t>
            </a:r>
            <a:r>
              <a:rPr lang="en-US" dirty="0"/>
              <a:t> is a left or right child</a:t>
            </a:r>
          </a:p>
          <a:p>
            <a:pPr lvl="2"/>
            <a:r>
              <a:rPr lang="en-US" dirty="0" err="1"/>
              <a:t>i</a:t>
            </a:r>
            <a:r>
              <a:rPr lang="en-US" dirty="0"/>
              <a:t> is the root</a:t>
            </a:r>
          </a:p>
          <a:p>
            <a:pPr lvl="2"/>
            <a:r>
              <a:rPr lang="en-US" dirty="0" err="1"/>
              <a:t>i</a:t>
            </a:r>
            <a:r>
              <a:rPr lang="en-US" dirty="0"/>
              <a:t> has children and how many</a:t>
            </a:r>
          </a:p>
          <a:p>
            <a:pPr lvl="2"/>
            <a:endParaRPr lang="en-US" dirty="0"/>
          </a:p>
          <a:p>
            <a:pPr lvl="1"/>
            <a:r>
              <a:rPr lang="en-US" i="1" dirty="0"/>
              <a:t>We examine one representative case</a:t>
            </a:r>
          </a:p>
          <a:p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7549694" y="2890679"/>
            <a:ext cx="5427884" cy="6481921"/>
          </a:xfrm>
          <a:prstGeom prst="cube">
            <a:avLst>
              <a:gd name="adj" fmla="val 362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sifting up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== 1; </a:t>
            </a:r>
            <a:r>
              <a:rPr lang="en-US" sz="2000" b="0" dirty="0">
                <a:latin typeface="Helvetica Neue"/>
              </a:rPr>
              <a:t>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9550400" y="180975"/>
            <a:ext cx="2754086" cy="2409825"/>
            <a:chOff x="9779000" y="381000"/>
            <a:chExt cx="2438400" cy="2133600"/>
          </a:xfrm>
        </p:grpSpPr>
        <p:sp>
          <p:nvSpPr>
            <p:cNvPr id="10" name="Isosceles Triangle 9"/>
            <p:cNvSpPr/>
            <p:nvPr/>
          </p:nvSpPr>
          <p:spPr bwMode="auto">
            <a:xfrm>
              <a:off x="9779000" y="381000"/>
              <a:ext cx="2438400" cy="2133600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769600" y="2133600"/>
              <a:ext cx="14478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0845800" y="2133600"/>
              <a:ext cx="1143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10617200" y="2286000"/>
              <a:ext cx="381000" cy="76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0790984" y="962891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  <p:cxnSp>
          <p:nvCxnSpPr>
            <p:cNvPr id="15" name="Straight Arrow Connector 14"/>
            <p:cNvCxnSpPr>
              <a:stCxn id="16" idx="1"/>
              <a:endCxn id="14" idx="5"/>
            </p:cNvCxnSpPr>
            <p:nvPr/>
          </p:nvCxnSpPr>
          <p:spPr bwMode="auto">
            <a:xfrm rot="16200000" flipV="1">
              <a:off x="10862334" y="1151703"/>
              <a:ext cx="279563" cy="162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ash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1060847" y="1350216"/>
              <a:ext cx="152400" cy="1524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miter lim="400000"/>
              <a:headEnd/>
              <a:tailEnd/>
            </a:ln>
          </p:spPr>
          <p:txBody>
            <a:bodyPr lIns="45720" rIns="45720" anchor="ctr"/>
            <a:lstStyle/>
            <a:p>
              <a:endParaRPr lang="en-US" sz="2000" b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937445" y="1595735"/>
            <a:ext cx="213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/>
              <a:t>i</a:t>
            </a:r>
            <a:endParaRPr lang="en-US" b="0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0693400" y="1656670"/>
            <a:ext cx="172130" cy="17213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9" name="Straight Arrow Connector 18"/>
          <p:cNvCxnSpPr>
            <a:stCxn id="16" idx="3"/>
            <a:endCxn id="18" idx="7"/>
          </p:cNvCxnSpPr>
          <p:nvPr/>
        </p:nvCxnSpPr>
        <p:spPr bwMode="auto">
          <a:xfrm rot="5400000">
            <a:off x="10802222" y="1460692"/>
            <a:ext cx="259286" cy="1830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1166045" y="1143000"/>
            <a:ext cx="365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/>
              <a:t>i</a:t>
            </a:r>
            <a:r>
              <a:rPr lang="en-US" b="0" dirty="0"/>
              <a:t>’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Preservation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961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To show:</a:t>
            </a:r>
            <a:r>
              <a:rPr lang="en-US" sz="2800" dirty="0"/>
              <a:t> </a:t>
            </a:r>
            <a:r>
              <a:rPr lang="en-US" sz="2800" i="1" dirty="0"/>
              <a:t>if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00000"/>
                </a:solidFill>
              </a:rPr>
              <a:t>is_heap_except_up</a:t>
            </a:r>
            <a:r>
              <a:rPr lang="en-US" sz="2800" dirty="0">
                <a:solidFill>
                  <a:srgbClr val="C00000"/>
                </a:solidFill>
              </a:rPr>
              <a:t>(H,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then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is_heap_except_up</a:t>
            </a:r>
            <a:r>
              <a:rPr lang="en-US" sz="2800" dirty="0">
                <a:solidFill>
                  <a:srgbClr val="C00000"/>
                </a:solidFill>
              </a:rPr>
              <a:t>(H,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’)</a:t>
            </a:r>
          </a:p>
          <a:p>
            <a:pPr lvl="1"/>
            <a:r>
              <a:rPr lang="en-US" dirty="0"/>
              <a:t>We examine one representative case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549400" y="3200401"/>
            <a:ext cx="3657600" cy="3200400"/>
            <a:chOff x="1473200" y="3819525"/>
            <a:chExt cx="4953000" cy="4333875"/>
          </a:xfrm>
        </p:grpSpPr>
        <p:sp>
          <p:nvSpPr>
            <p:cNvPr id="10" name="Isosceles Triangle 9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73437" y="4343401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cxnSp>
        <p:nvCxnSpPr>
          <p:cNvPr id="15" name="Straight Arrow Connector 14"/>
          <p:cNvCxnSpPr>
            <a:stCxn id="16" idx="7"/>
            <a:endCxn id="14" idx="3"/>
          </p:cNvCxnSpPr>
          <p:nvPr/>
        </p:nvCxnSpPr>
        <p:spPr bwMode="auto">
          <a:xfrm rot="5400000" flipH="1" flipV="1">
            <a:off x="3246205" y="4672670"/>
            <a:ext cx="187791" cy="1796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921000" y="4800600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2616200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835400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221037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149600" y="3733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50" name="Straight Arrow Connector 49"/>
          <p:cNvCxnSpPr>
            <a:stCxn id="14" idx="5"/>
            <a:endCxn id="47" idx="1"/>
          </p:cNvCxnSpPr>
          <p:nvPr/>
        </p:nvCxnSpPr>
        <p:spPr bwMode="auto">
          <a:xfrm rot="16200000" flipH="1">
            <a:off x="3703405" y="46679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>
            <a:stCxn id="16" idx="5"/>
            <a:endCxn id="48" idx="0"/>
          </p:cNvCxnSpPr>
          <p:nvPr/>
        </p:nvCxnSpPr>
        <p:spPr bwMode="auto">
          <a:xfrm rot="16200000" flipH="1">
            <a:off x="3227996" y="51480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>
            <a:stCxn id="16" idx="3"/>
            <a:endCxn id="46" idx="0"/>
          </p:cNvCxnSpPr>
          <p:nvPr/>
        </p:nvCxnSpPr>
        <p:spPr bwMode="auto">
          <a:xfrm rot="5400000">
            <a:off x="2789190" y="51456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>
            <a:stCxn id="49" idx="5"/>
            <a:endCxn id="14" idx="0"/>
          </p:cNvCxnSpPr>
          <p:nvPr/>
        </p:nvCxnSpPr>
        <p:spPr bwMode="auto">
          <a:xfrm rot="16200000" flipH="1">
            <a:off x="3380396" y="4157477"/>
            <a:ext cx="284397" cy="87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540000" y="4724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9850437" y="4343401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cxnSp>
        <p:nvCxnSpPr>
          <p:cNvPr id="70" name="Straight Arrow Connector 69"/>
          <p:cNvCxnSpPr>
            <a:stCxn id="71" idx="7"/>
            <a:endCxn id="69" idx="3"/>
          </p:cNvCxnSpPr>
          <p:nvPr/>
        </p:nvCxnSpPr>
        <p:spPr bwMode="auto">
          <a:xfrm rot="5400000" flipH="1" flipV="1">
            <a:off x="9723205" y="4672670"/>
            <a:ext cx="187791" cy="179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9398000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9093200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0312400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9698037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9626600" y="3733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76" name="Straight Arrow Connector 75"/>
          <p:cNvCxnSpPr>
            <a:stCxn id="69" idx="5"/>
            <a:endCxn id="73" idx="1"/>
          </p:cNvCxnSpPr>
          <p:nvPr/>
        </p:nvCxnSpPr>
        <p:spPr bwMode="auto">
          <a:xfrm rot="16200000" flipH="1">
            <a:off x="10180405" y="46679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>
            <a:stCxn id="71" idx="5"/>
            <a:endCxn id="74" idx="0"/>
          </p:cNvCxnSpPr>
          <p:nvPr/>
        </p:nvCxnSpPr>
        <p:spPr bwMode="auto">
          <a:xfrm rot="16200000" flipH="1">
            <a:off x="9704996" y="51480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>
            <a:stCxn id="71" idx="3"/>
            <a:endCxn id="72" idx="0"/>
          </p:cNvCxnSpPr>
          <p:nvPr/>
        </p:nvCxnSpPr>
        <p:spPr bwMode="auto">
          <a:xfrm rot="5400000">
            <a:off x="9266190" y="51456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>
            <a:stCxn id="75" idx="5"/>
            <a:endCxn id="69" idx="0"/>
          </p:cNvCxnSpPr>
          <p:nvPr/>
        </p:nvCxnSpPr>
        <p:spPr bwMode="auto">
          <a:xfrm rot="16200000" flipH="1">
            <a:off x="9857396" y="4157477"/>
            <a:ext cx="284397" cy="874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9474200" y="42576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</a:t>
            </a:r>
          </a:p>
        </p:txBody>
      </p:sp>
      <p:sp>
        <p:nvSpPr>
          <p:cNvPr id="81" name="Right Arrow 80"/>
          <p:cNvSpPr/>
          <p:nvPr/>
        </p:nvSpPr>
        <p:spPr bwMode="auto">
          <a:xfrm>
            <a:off x="5664200" y="4343400"/>
            <a:ext cx="1771751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swap x up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8026400" y="3200400"/>
            <a:ext cx="3657600" cy="3200400"/>
            <a:chOff x="1473200" y="3819525"/>
            <a:chExt cx="4953000" cy="4333875"/>
          </a:xfrm>
        </p:grpSpPr>
        <p:sp>
          <p:nvSpPr>
            <p:cNvPr id="83" name="Isosceles Triangle 82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7" name="Content Placeholder 2"/>
          <p:cNvSpPr txBox="1">
            <a:spLocks/>
          </p:cNvSpPr>
          <p:nvPr/>
        </p:nvSpPr>
        <p:spPr bwMode="auto">
          <a:xfrm>
            <a:off x="1397000" y="6781800"/>
            <a:ext cx="4267200" cy="2438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 ≤ b	(order)</a:t>
            </a: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 ≤ c	(order)</a:t>
            </a: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&lt; b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(since we swap)</a:t>
            </a: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1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(order)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2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(order)</a:t>
            </a:r>
          </a:p>
        </p:txBody>
      </p:sp>
      <p:sp>
        <p:nvSpPr>
          <p:cNvPr id="88" name="Content Placeholder 2"/>
          <p:cNvSpPr txBox="1">
            <a:spLocks/>
          </p:cNvSpPr>
          <p:nvPr/>
        </p:nvSpPr>
        <p:spPr bwMode="auto">
          <a:xfrm>
            <a:off x="7950200" y="6858000"/>
            <a:ext cx="4648200" cy="2019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 ? x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(allowed exception)</a:t>
            </a: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c	(by 3 and 2)</a:t>
            </a: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b	(by 3)</a:t>
            </a: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1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(??)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2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(??)</a:t>
            </a:r>
          </a:p>
        </p:txBody>
      </p:sp>
      <p:sp>
        <p:nvSpPr>
          <p:cNvPr id="89" name="Right Arrow 88"/>
          <p:cNvSpPr/>
          <p:nvPr/>
        </p:nvSpPr>
        <p:spPr bwMode="auto">
          <a:xfrm>
            <a:off x="5664200" y="7215942"/>
            <a:ext cx="1771751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swap x up</a:t>
            </a:r>
          </a:p>
        </p:txBody>
      </p:sp>
      <p:sp>
        <p:nvSpPr>
          <p:cNvPr id="90" name="Rectangular Callout 89"/>
          <p:cNvSpPr/>
          <p:nvPr/>
        </p:nvSpPr>
        <p:spPr bwMode="auto">
          <a:xfrm>
            <a:off x="457482" y="9144000"/>
            <a:ext cx="2025555" cy="400110"/>
          </a:xfrm>
          <a:prstGeom prst="wedgeRectCallout">
            <a:avLst>
              <a:gd name="adj1" fmla="val 36691"/>
              <a:gd name="adj2" fmla="val -1631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in a min-heap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7645400" y="7924800"/>
            <a:ext cx="26670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2" name="Rectangular Callout 91"/>
          <p:cNvSpPr/>
          <p:nvPr/>
        </p:nvSpPr>
        <p:spPr bwMode="auto">
          <a:xfrm>
            <a:off x="8483600" y="9144000"/>
            <a:ext cx="3365730" cy="400110"/>
          </a:xfrm>
          <a:prstGeom prst="wedgeRectCallout">
            <a:avLst>
              <a:gd name="adj1" fmla="val 4313"/>
              <a:gd name="adj2" fmla="val -1256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lack supporting evidence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Preservation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410200"/>
            <a:ext cx="11112500" cy="3467100"/>
          </a:xfrm>
        </p:spPr>
        <p:txBody>
          <a:bodyPr/>
          <a:lstStyle/>
          <a:p>
            <a:r>
              <a:rPr lang="en-US" dirty="0"/>
              <a:t>We cannot prove that b ≤ c</a:t>
            </a:r>
            <a:r>
              <a:rPr lang="en-US" baseline="-25000" dirty="0"/>
              <a:t>1</a:t>
            </a:r>
            <a:r>
              <a:rPr lang="en-US" dirty="0"/>
              <a:t> and b ≤ c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/>
              <a:t>Either our current loop invariant are insufficient</a:t>
            </a:r>
          </a:p>
          <a:p>
            <a:pPr lvl="2"/>
            <a:r>
              <a:rPr lang="en-US" dirty="0"/>
              <a:t>Incorrect or weak</a:t>
            </a:r>
          </a:p>
          <a:p>
            <a:pPr lvl="1"/>
            <a:r>
              <a:rPr lang="en-US" dirty="0"/>
              <a:t>Or our implementation is incorrect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549400" y="1676401"/>
            <a:ext cx="3657600" cy="3200400"/>
            <a:chOff x="1473200" y="3819525"/>
            <a:chExt cx="4953000" cy="4333875"/>
          </a:xfrm>
        </p:grpSpPr>
        <p:sp>
          <p:nvSpPr>
            <p:cNvPr id="10" name="Isosceles Triangle 9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73437" y="2819401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cxnSp>
        <p:nvCxnSpPr>
          <p:cNvPr id="15" name="Straight Arrow Connector 14"/>
          <p:cNvCxnSpPr>
            <a:stCxn id="16" idx="7"/>
            <a:endCxn id="14" idx="3"/>
          </p:cNvCxnSpPr>
          <p:nvPr/>
        </p:nvCxnSpPr>
        <p:spPr bwMode="auto">
          <a:xfrm rot="5400000" flipH="1" flipV="1">
            <a:off x="3246205" y="3148670"/>
            <a:ext cx="187791" cy="1796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921000" y="3276600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2616200" y="3810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835400" y="3276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221037" y="3810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149600" y="2209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50" name="Straight Arrow Connector 49"/>
          <p:cNvCxnSpPr>
            <a:stCxn id="14" idx="5"/>
            <a:endCxn id="47" idx="1"/>
          </p:cNvCxnSpPr>
          <p:nvPr/>
        </p:nvCxnSpPr>
        <p:spPr bwMode="auto">
          <a:xfrm rot="16200000" flipH="1">
            <a:off x="3703405" y="31439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>
            <a:stCxn id="16" idx="5"/>
            <a:endCxn id="48" idx="0"/>
          </p:cNvCxnSpPr>
          <p:nvPr/>
        </p:nvCxnSpPr>
        <p:spPr bwMode="auto">
          <a:xfrm rot="16200000" flipH="1">
            <a:off x="3227996" y="36240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>
            <a:stCxn id="16" idx="3"/>
            <a:endCxn id="46" idx="0"/>
          </p:cNvCxnSpPr>
          <p:nvPr/>
        </p:nvCxnSpPr>
        <p:spPr bwMode="auto">
          <a:xfrm rot="5400000">
            <a:off x="2789190" y="36216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>
            <a:stCxn id="49" idx="5"/>
            <a:endCxn id="14" idx="0"/>
          </p:cNvCxnSpPr>
          <p:nvPr/>
        </p:nvCxnSpPr>
        <p:spPr bwMode="auto">
          <a:xfrm rot="16200000" flipH="1">
            <a:off x="3380396" y="2633477"/>
            <a:ext cx="284397" cy="87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540000" y="3200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9850437" y="2819401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cxnSp>
        <p:nvCxnSpPr>
          <p:cNvPr id="70" name="Straight Arrow Connector 69"/>
          <p:cNvCxnSpPr>
            <a:stCxn id="71" idx="7"/>
            <a:endCxn id="69" idx="3"/>
          </p:cNvCxnSpPr>
          <p:nvPr/>
        </p:nvCxnSpPr>
        <p:spPr bwMode="auto">
          <a:xfrm rot="5400000" flipH="1" flipV="1">
            <a:off x="9723205" y="3148670"/>
            <a:ext cx="187791" cy="179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9398000" y="3276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9093200" y="3810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0312400" y="3276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9698037" y="3810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9626600" y="2209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76" name="Straight Arrow Connector 75"/>
          <p:cNvCxnSpPr>
            <a:stCxn id="69" idx="5"/>
            <a:endCxn id="73" idx="1"/>
          </p:cNvCxnSpPr>
          <p:nvPr/>
        </p:nvCxnSpPr>
        <p:spPr bwMode="auto">
          <a:xfrm rot="16200000" flipH="1">
            <a:off x="10180405" y="31439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>
            <a:stCxn id="71" idx="5"/>
            <a:endCxn id="74" idx="0"/>
          </p:cNvCxnSpPr>
          <p:nvPr/>
        </p:nvCxnSpPr>
        <p:spPr bwMode="auto">
          <a:xfrm rot="16200000" flipH="1">
            <a:off x="9704996" y="36240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>
            <a:stCxn id="71" idx="3"/>
            <a:endCxn id="72" idx="0"/>
          </p:cNvCxnSpPr>
          <p:nvPr/>
        </p:nvCxnSpPr>
        <p:spPr bwMode="auto">
          <a:xfrm rot="5400000">
            <a:off x="9266190" y="36216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>
            <a:stCxn id="75" idx="5"/>
            <a:endCxn id="69" idx="0"/>
          </p:cNvCxnSpPr>
          <p:nvPr/>
        </p:nvCxnSpPr>
        <p:spPr bwMode="auto">
          <a:xfrm rot="16200000" flipH="1">
            <a:off x="9857396" y="2633477"/>
            <a:ext cx="284397" cy="874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9474200" y="27336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</a:t>
            </a:r>
          </a:p>
        </p:txBody>
      </p:sp>
      <p:sp>
        <p:nvSpPr>
          <p:cNvPr id="81" name="Right Arrow 80"/>
          <p:cNvSpPr/>
          <p:nvPr/>
        </p:nvSpPr>
        <p:spPr bwMode="auto">
          <a:xfrm>
            <a:off x="5664200" y="2819400"/>
            <a:ext cx="1771751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swap x up</a:t>
            </a:r>
          </a:p>
        </p:txBody>
      </p:sp>
      <p:grpSp>
        <p:nvGrpSpPr>
          <p:cNvPr id="3" name="Group 81"/>
          <p:cNvGrpSpPr/>
          <p:nvPr/>
        </p:nvGrpSpPr>
        <p:grpSpPr>
          <a:xfrm>
            <a:off x="8026400" y="1676400"/>
            <a:ext cx="3657600" cy="3200400"/>
            <a:chOff x="1473200" y="3819525"/>
            <a:chExt cx="4953000" cy="4333875"/>
          </a:xfrm>
        </p:grpSpPr>
        <p:sp>
          <p:nvSpPr>
            <p:cNvPr id="83" name="Isosceles Triangle 82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8712200" y="3200400"/>
            <a:ext cx="1600200" cy="1143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our Loop Invariant be Wrong?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Counter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on the previous swap up, either 7 or 8</a:t>
            </a:r>
            <a:br>
              <a:rPr lang="en-US" dirty="0"/>
            </a:br>
            <a:r>
              <a:rPr lang="en-US" dirty="0"/>
              <a:t>would have been below 9</a:t>
            </a:r>
          </a:p>
          <a:p>
            <a:pPr lvl="1"/>
            <a:r>
              <a:rPr lang="en-US" dirty="0"/>
              <a:t>There would have been another violation above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is_heap_except_up</a:t>
            </a:r>
            <a:r>
              <a:rPr lang="en-US" dirty="0"/>
              <a:t> would have failed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549400" y="2743201"/>
            <a:ext cx="3657600" cy="3200400"/>
            <a:chOff x="1473200" y="3819525"/>
            <a:chExt cx="4953000" cy="4333875"/>
          </a:xfrm>
        </p:grpSpPr>
        <p:sp>
          <p:nvSpPr>
            <p:cNvPr id="10" name="Isosceles Triangle 9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73437" y="3886201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9</a:t>
            </a:r>
          </a:p>
        </p:txBody>
      </p:sp>
      <p:cxnSp>
        <p:nvCxnSpPr>
          <p:cNvPr id="15" name="Straight Arrow Connector 14"/>
          <p:cNvCxnSpPr>
            <a:stCxn id="16" idx="7"/>
            <a:endCxn id="14" idx="3"/>
          </p:cNvCxnSpPr>
          <p:nvPr/>
        </p:nvCxnSpPr>
        <p:spPr bwMode="auto">
          <a:xfrm rot="5400000" flipH="1" flipV="1">
            <a:off x="3246205" y="4215470"/>
            <a:ext cx="187791" cy="1796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921000" y="4343400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5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2616200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7</a:t>
            </a:r>
            <a:endParaRPr lang="en-US" sz="1800" b="0" baseline="-25000" dirty="0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835400" y="43434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11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221037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8</a:t>
            </a:r>
            <a:endParaRPr lang="en-US" sz="1800" b="0" baseline="-25000" dirty="0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149600" y="3276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</a:t>
            </a:r>
          </a:p>
        </p:txBody>
      </p:sp>
      <p:cxnSp>
        <p:nvCxnSpPr>
          <p:cNvPr id="50" name="Straight Arrow Connector 49"/>
          <p:cNvCxnSpPr>
            <a:stCxn id="14" idx="5"/>
            <a:endCxn id="47" idx="1"/>
          </p:cNvCxnSpPr>
          <p:nvPr/>
        </p:nvCxnSpPr>
        <p:spPr bwMode="auto">
          <a:xfrm rot="16200000" flipH="1">
            <a:off x="3703405" y="42107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>
            <a:stCxn id="16" idx="5"/>
            <a:endCxn id="48" idx="0"/>
          </p:cNvCxnSpPr>
          <p:nvPr/>
        </p:nvCxnSpPr>
        <p:spPr bwMode="auto">
          <a:xfrm rot="16200000" flipH="1">
            <a:off x="3227996" y="46908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>
            <a:stCxn id="16" idx="3"/>
            <a:endCxn id="46" idx="0"/>
          </p:cNvCxnSpPr>
          <p:nvPr/>
        </p:nvCxnSpPr>
        <p:spPr bwMode="auto">
          <a:xfrm rot="5400000">
            <a:off x="2789190" y="46884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>
            <a:stCxn id="49" idx="5"/>
            <a:endCxn id="14" idx="0"/>
          </p:cNvCxnSpPr>
          <p:nvPr/>
        </p:nvCxnSpPr>
        <p:spPr bwMode="auto">
          <a:xfrm rot="16200000" flipH="1">
            <a:off x="3380396" y="3700277"/>
            <a:ext cx="284397" cy="87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540000" y="42672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9850437" y="3886201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5</a:t>
            </a:r>
          </a:p>
        </p:txBody>
      </p:sp>
      <p:cxnSp>
        <p:nvCxnSpPr>
          <p:cNvPr id="70" name="Straight Arrow Connector 69"/>
          <p:cNvCxnSpPr>
            <a:stCxn id="71" idx="7"/>
            <a:endCxn id="69" idx="3"/>
          </p:cNvCxnSpPr>
          <p:nvPr/>
        </p:nvCxnSpPr>
        <p:spPr bwMode="auto">
          <a:xfrm rot="5400000" flipH="1" flipV="1">
            <a:off x="9723205" y="4215470"/>
            <a:ext cx="187791" cy="179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9398000" y="43434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9</a:t>
            </a: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9093200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7</a:t>
            </a:r>
            <a:endParaRPr lang="en-US" sz="1800" b="0" baseline="-25000" dirty="0"/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0312400" y="43434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11</a:t>
            </a: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9698037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8</a:t>
            </a:r>
            <a:endParaRPr lang="en-US" sz="1800" b="0" baseline="-25000" dirty="0"/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9626600" y="3276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</a:t>
            </a:r>
          </a:p>
        </p:txBody>
      </p:sp>
      <p:cxnSp>
        <p:nvCxnSpPr>
          <p:cNvPr id="76" name="Straight Arrow Connector 75"/>
          <p:cNvCxnSpPr>
            <a:stCxn id="69" idx="5"/>
            <a:endCxn id="73" idx="1"/>
          </p:cNvCxnSpPr>
          <p:nvPr/>
        </p:nvCxnSpPr>
        <p:spPr bwMode="auto">
          <a:xfrm rot="16200000" flipH="1">
            <a:off x="10180405" y="42107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>
            <a:stCxn id="71" idx="5"/>
            <a:endCxn id="74" idx="0"/>
          </p:cNvCxnSpPr>
          <p:nvPr/>
        </p:nvCxnSpPr>
        <p:spPr bwMode="auto">
          <a:xfrm rot="16200000" flipH="1">
            <a:off x="9704996" y="4690877"/>
            <a:ext cx="208196" cy="1636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>
            <a:stCxn id="71" idx="3"/>
            <a:endCxn id="72" idx="0"/>
          </p:cNvCxnSpPr>
          <p:nvPr/>
        </p:nvCxnSpPr>
        <p:spPr bwMode="auto">
          <a:xfrm rot="5400000">
            <a:off x="9266190" y="4688496"/>
            <a:ext cx="208196" cy="1684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>
            <a:stCxn id="75" idx="5"/>
            <a:endCxn id="69" idx="0"/>
          </p:cNvCxnSpPr>
          <p:nvPr/>
        </p:nvCxnSpPr>
        <p:spPr bwMode="auto">
          <a:xfrm rot="16200000" flipH="1">
            <a:off x="9857396" y="3700277"/>
            <a:ext cx="284397" cy="874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9474200" y="38004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</a:t>
            </a:r>
          </a:p>
        </p:txBody>
      </p:sp>
      <p:sp>
        <p:nvSpPr>
          <p:cNvPr id="81" name="Right Arrow 80"/>
          <p:cNvSpPr/>
          <p:nvPr/>
        </p:nvSpPr>
        <p:spPr bwMode="auto">
          <a:xfrm>
            <a:off x="5664200" y="3886200"/>
            <a:ext cx="1771751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swap 5 up</a:t>
            </a:r>
          </a:p>
        </p:txBody>
      </p:sp>
      <p:grpSp>
        <p:nvGrpSpPr>
          <p:cNvPr id="3" name="Group 81"/>
          <p:cNvGrpSpPr/>
          <p:nvPr/>
        </p:nvGrpSpPr>
        <p:grpSpPr>
          <a:xfrm>
            <a:off x="8026400" y="2743200"/>
            <a:ext cx="3657600" cy="3200400"/>
            <a:chOff x="1473200" y="3819525"/>
            <a:chExt cx="4953000" cy="4333875"/>
          </a:xfrm>
        </p:grpSpPr>
        <p:sp>
          <p:nvSpPr>
            <p:cNvPr id="83" name="Isosceles Triangle 82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8712200" y="4267200"/>
            <a:ext cx="1600200" cy="1143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571710" y="6435804"/>
            <a:ext cx="7312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our Loop Invariant be Wrong?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Counter example?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should not be possible</a:t>
            </a:r>
          </a:p>
          <a:p>
            <a:pPr lvl="1"/>
            <a:r>
              <a:rPr lang="en-US" dirty="0"/>
              <a:t>We should have had </a:t>
            </a:r>
            <a:r>
              <a:rPr lang="en-US" dirty="0">
                <a:solidFill>
                  <a:srgbClr val="00B0F0"/>
                </a:solidFill>
              </a:rPr>
              <a:t>9 ≤ 8 </a:t>
            </a:r>
            <a:r>
              <a:rPr lang="en-US" dirty="0"/>
              <a:t>and </a:t>
            </a:r>
            <a:r>
              <a:rPr lang="en-US" dirty="0">
                <a:solidFill>
                  <a:srgbClr val="00B0F0"/>
                </a:solidFill>
              </a:rPr>
              <a:t>9 ≤ 7</a:t>
            </a:r>
          </a:p>
          <a:p>
            <a:pPr lvl="4"/>
            <a:endParaRPr lang="en-US" dirty="0"/>
          </a:p>
          <a:p>
            <a:r>
              <a:rPr lang="en-US" dirty="0"/>
              <a:t>We can capture this with a new loop invariant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//@</a:t>
            </a:r>
            <a:r>
              <a:rPr lang="en-US" dirty="0" err="1">
                <a:solidFill>
                  <a:srgbClr val="C00000"/>
                </a:solidFill>
              </a:rPr>
              <a:t>loop_invariant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grandparent_check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);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1549400" y="2743201"/>
            <a:ext cx="3657600" cy="3200400"/>
            <a:chOff x="1473200" y="3819525"/>
            <a:chExt cx="4953000" cy="4333875"/>
          </a:xfrm>
        </p:grpSpPr>
        <p:sp>
          <p:nvSpPr>
            <p:cNvPr id="10" name="Isosceles Triangle 9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73437" y="3886201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9</a:t>
            </a:r>
          </a:p>
        </p:txBody>
      </p:sp>
      <p:cxnSp>
        <p:nvCxnSpPr>
          <p:cNvPr id="15" name="Straight Arrow Connector 14"/>
          <p:cNvCxnSpPr>
            <a:stCxn id="16" idx="7"/>
            <a:endCxn id="14" idx="3"/>
          </p:cNvCxnSpPr>
          <p:nvPr/>
        </p:nvCxnSpPr>
        <p:spPr bwMode="auto">
          <a:xfrm rot="5400000" flipH="1" flipV="1">
            <a:off x="3246205" y="4215470"/>
            <a:ext cx="187791" cy="1796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921000" y="4343400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5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2616200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7</a:t>
            </a:r>
            <a:endParaRPr lang="en-US" sz="1800" b="0" baseline="-25000" dirty="0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835400" y="43434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11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221037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8</a:t>
            </a:r>
            <a:endParaRPr lang="en-US" sz="1800" b="0" baseline="-25000" dirty="0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149600" y="3276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</a:t>
            </a:r>
          </a:p>
        </p:txBody>
      </p:sp>
      <p:cxnSp>
        <p:nvCxnSpPr>
          <p:cNvPr id="50" name="Straight Arrow Connector 49"/>
          <p:cNvCxnSpPr>
            <a:stCxn id="14" idx="5"/>
            <a:endCxn id="47" idx="1"/>
          </p:cNvCxnSpPr>
          <p:nvPr/>
        </p:nvCxnSpPr>
        <p:spPr bwMode="auto">
          <a:xfrm rot="16200000" flipH="1">
            <a:off x="3703405" y="42107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>
            <a:stCxn id="16" idx="5"/>
            <a:endCxn id="48" idx="0"/>
          </p:cNvCxnSpPr>
          <p:nvPr/>
        </p:nvCxnSpPr>
        <p:spPr bwMode="auto">
          <a:xfrm rot="16200000" flipH="1">
            <a:off x="3227996" y="46908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>
            <a:stCxn id="16" idx="3"/>
            <a:endCxn id="46" idx="0"/>
          </p:cNvCxnSpPr>
          <p:nvPr/>
        </p:nvCxnSpPr>
        <p:spPr bwMode="auto">
          <a:xfrm rot="5400000">
            <a:off x="2789190" y="46884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>
            <a:stCxn id="49" idx="5"/>
            <a:endCxn id="14" idx="0"/>
          </p:cNvCxnSpPr>
          <p:nvPr/>
        </p:nvCxnSpPr>
        <p:spPr bwMode="auto">
          <a:xfrm rot="16200000" flipH="1">
            <a:off x="3380396" y="3700277"/>
            <a:ext cx="284397" cy="87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540000" y="42672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9850437" y="3886201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5</a:t>
            </a:r>
          </a:p>
        </p:txBody>
      </p:sp>
      <p:cxnSp>
        <p:nvCxnSpPr>
          <p:cNvPr id="70" name="Straight Arrow Connector 69"/>
          <p:cNvCxnSpPr>
            <a:stCxn id="71" idx="7"/>
            <a:endCxn id="69" idx="3"/>
          </p:cNvCxnSpPr>
          <p:nvPr/>
        </p:nvCxnSpPr>
        <p:spPr bwMode="auto">
          <a:xfrm rot="5400000" flipH="1" flipV="1">
            <a:off x="9723205" y="4215470"/>
            <a:ext cx="187791" cy="179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9398000" y="43434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9</a:t>
            </a: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9093200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7</a:t>
            </a:r>
            <a:endParaRPr lang="en-US" sz="1800" b="0" baseline="-25000" dirty="0"/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0312400" y="43434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11</a:t>
            </a: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9698037" y="4876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8</a:t>
            </a:r>
            <a:endParaRPr lang="en-US" sz="1800" b="0" baseline="-25000" dirty="0"/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9626600" y="3276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1800" b="0" dirty="0"/>
              <a:t>1</a:t>
            </a:r>
          </a:p>
        </p:txBody>
      </p:sp>
      <p:cxnSp>
        <p:nvCxnSpPr>
          <p:cNvPr id="76" name="Straight Arrow Connector 75"/>
          <p:cNvCxnSpPr>
            <a:stCxn id="69" idx="5"/>
            <a:endCxn id="73" idx="1"/>
          </p:cNvCxnSpPr>
          <p:nvPr/>
        </p:nvCxnSpPr>
        <p:spPr bwMode="auto">
          <a:xfrm rot="16200000" flipH="1">
            <a:off x="10180405" y="42107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>
            <a:stCxn id="71" idx="5"/>
            <a:endCxn id="74" idx="0"/>
          </p:cNvCxnSpPr>
          <p:nvPr/>
        </p:nvCxnSpPr>
        <p:spPr bwMode="auto">
          <a:xfrm rot="16200000" flipH="1">
            <a:off x="9704996" y="4690877"/>
            <a:ext cx="208196" cy="1636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>
            <a:stCxn id="71" idx="3"/>
            <a:endCxn id="72" idx="0"/>
          </p:cNvCxnSpPr>
          <p:nvPr/>
        </p:nvCxnSpPr>
        <p:spPr bwMode="auto">
          <a:xfrm rot="5400000">
            <a:off x="9266190" y="4688496"/>
            <a:ext cx="208196" cy="1684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>
            <a:stCxn id="75" idx="5"/>
            <a:endCxn id="69" idx="0"/>
          </p:cNvCxnSpPr>
          <p:nvPr/>
        </p:nvCxnSpPr>
        <p:spPr bwMode="auto">
          <a:xfrm rot="16200000" flipH="1">
            <a:off x="9857396" y="3700277"/>
            <a:ext cx="284397" cy="874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9474200" y="38004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</a:t>
            </a:r>
          </a:p>
        </p:txBody>
      </p:sp>
      <p:sp>
        <p:nvSpPr>
          <p:cNvPr id="81" name="Right Arrow 80"/>
          <p:cNvSpPr/>
          <p:nvPr/>
        </p:nvSpPr>
        <p:spPr bwMode="auto">
          <a:xfrm>
            <a:off x="5664200" y="3886200"/>
            <a:ext cx="1771751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swap 5 up</a:t>
            </a:r>
          </a:p>
        </p:txBody>
      </p:sp>
      <p:grpSp>
        <p:nvGrpSpPr>
          <p:cNvPr id="3" name="Group 81"/>
          <p:cNvGrpSpPr/>
          <p:nvPr/>
        </p:nvGrpSpPr>
        <p:grpSpPr>
          <a:xfrm>
            <a:off x="8026400" y="2743200"/>
            <a:ext cx="3657600" cy="3200400"/>
            <a:chOff x="1473200" y="3819525"/>
            <a:chExt cx="4953000" cy="4333875"/>
          </a:xfrm>
        </p:grpSpPr>
        <p:sp>
          <p:nvSpPr>
            <p:cNvPr id="83" name="Isosceles Triangle 82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8712200" y="4267200"/>
            <a:ext cx="1600200" cy="1143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cxnSp>
        <p:nvCxnSpPr>
          <p:cNvPr id="41" name="Curved Connector 40"/>
          <p:cNvCxnSpPr/>
          <p:nvPr/>
        </p:nvCxnSpPr>
        <p:spPr bwMode="auto">
          <a:xfrm rot="10800000" flipV="1">
            <a:off x="2616201" y="4076700"/>
            <a:ext cx="757237" cy="990599"/>
          </a:xfrm>
          <a:prstGeom prst="curvedConnector3">
            <a:avLst>
              <a:gd name="adj1" fmla="val 161554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2" name="Curved Connector 60"/>
          <p:cNvCxnSpPr/>
          <p:nvPr/>
        </p:nvCxnSpPr>
        <p:spPr bwMode="auto">
          <a:xfrm rot="16200000" flipH="1">
            <a:off x="3186510" y="4647009"/>
            <a:ext cx="800099" cy="40481"/>
          </a:xfrm>
          <a:prstGeom prst="curvedConnector4">
            <a:avLst>
              <a:gd name="adj1" fmla="val 38095"/>
              <a:gd name="adj2" fmla="val 601151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0571710" y="6435804"/>
            <a:ext cx="7312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4876800"/>
            <a:ext cx="9893300" cy="4000500"/>
          </a:xfrm>
        </p:spPr>
        <p:txBody>
          <a:bodyPr/>
          <a:lstStyle/>
          <a:p>
            <a:pPr marL="628650" indent="-514350">
              <a:buSzPct val="105000"/>
              <a:buFont typeface="+mj-lt"/>
              <a:buAutoNum type="arabicPeriod"/>
            </a:pPr>
            <a:r>
              <a:rPr lang="en-US" b="1" dirty="0"/>
              <a:t>Shape invariant</a:t>
            </a:r>
          </a:p>
          <a:p>
            <a:pPr marL="1835150" lvl="4" indent="-514350">
              <a:buSzPct val="105000"/>
            </a:pPr>
            <a:endParaRPr lang="en-US" dirty="0"/>
          </a:p>
          <a:p>
            <a:pPr marL="628650" indent="-514350">
              <a:buSzPct val="105000"/>
              <a:buFont typeface="+mj-lt"/>
              <a:buAutoNum type="arabicPeriod"/>
            </a:pPr>
            <a:r>
              <a:rPr lang="en-US" b="1" dirty="0"/>
              <a:t>Ordering invariant</a:t>
            </a:r>
          </a:p>
          <a:p>
            <a:pPr lvl="1"/>
            <a:r>
              <a:rPr lang="en-US" dirty="0"/>
              <a:t>The priority of a child is lower than</a:t>
            </a:r>
            <a:br>
              <a:rPr lang="en-US" dirty="0"/>
            </a:br>
            <a:r>
              <a:rPr lang="en-US" dirty="0"/>
              <a:t>or equal to the priority of its parent</a:t>
            </a:r>
          </a:p>
          <a:p>
            <a:pPr lvl="2">
              <a:buNone/>
            </a:pPr>
            <a:r>
              <a:rPr lang="en-US" i="1" dirty="0"/>
              <a:t>				or equivalently</a:t>
            </a:r>
          </a:p>
          <a:p>
            <a:pPr lvl="1"/>
            <a:r>
              <a:rPr lang="en-US" dirty="0"/>
              <a:t>The priority of a parent is higher than</a:t>
            </a:r>
            <a:br>
              <a:rPr lang="en-US" dirty="0"/>
            </a:br>
            <a:r>
              <a:rPr lang="en-US" dirty="0"/>
              <a:t>or equal to the priority of its children</a:t>
            </a:r>
          </a:p>
        </p:txBody>
      </p:sp>
      <p:sp>
        <p:nvSpPr>
          <p:cNvPr id="45" name="Isosceles Triangle 44"/>
          <p:cNvSpPr/>
          <p:nvPr/>
        </p:nvSpPr>
        <p:spPr bwMode="auto">
          <a:xfrm>
            <a:off x="5293378" y="2196723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283978" y="3949323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360178" y="3949323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6131578" y="4101723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5400000" flipH="1" flipV="1">
            <a:off x="6588778" y="3263523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 rot="5400000">
            <a:off x="6810213" y="3055167"/>
            <a:ext cx="2366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higher priority</a:t>
            </a: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380752" y="6531114"/>
            <a:ext cx="1568699" cy="707886"/>
          </a:xfrm>
          <a:prstGeom prst="wedgeRectCallout">
            <a:avLst>
              <a:gd name="adj1" fmla="val 87032"/>
              <a:gd name="adj2" fmla="val -208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Point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child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4" name="Rectangular Callout 53"/>
          <p:cNvSpPr/>
          <p:nvPr/>
        </p:nvSpPr>
        <p:spPr bwMode="auto">
          <a:xfrm>
            <a:off x="380752" y="7902714"/>
            <a:ext cx="1568699" cy="707886"/>
          </a:xfrm>
          <a:prstGeom prst="wedgeRectCallout">
            <a:avLst>
              <a:gd name="adj1" fmla="val 83730"/>
              <a:gd name="adj2" fmla="val -226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Point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parent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parent of node </a:t>
            </a:r>
            <a:r>
              <a:rPr lang="en-US" dirty="0" err="1"/>
              <a:t>i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Ok above the children of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 bwMode="auto">
          <a:xfrm>
            <a:off x="7035800" y="1905000"/>
            <a:ext cx="5455969" cy="6862524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	// sifting up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grandparent_check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== 1;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959600" y="5486400"/>
            <a:ext cx="5486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grpSp>
        <p:nvGrpSpPr>
          <p:cNvPr id="8" name="Group 40"/>
          <p:cNvGrpSpPr/>
          <p:nvPr/>
        </p:nvGrpSpPr>
        <p:grpSpPr>
          <a:xfrm>
            <a:off x="1930400" y="3657600"/>
            <a:ext cx="3657600" cy="3200400"/>
            <a:chOff x="1473200" y="3819525"/>
            <a:chExt cx="4953000" cy="4333875"/>
          </a:xfrm>
        </p:grpSpPr>
        <p:sp>
          <p:nvSpPr>
            <p:cNvPr id="9" name="Isosceles Triangle 8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754437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cxnSp>
        <p:nvCxnSpPr>
          <p:cNvPr id="14" name="Straight Arrow Connector 13"/>
          <p:cNvCxnSpPr>
            <a:stCxn id="15" idx="7"/>
            <a:endCxn id="13" idx="3"/>
          </p:cNvCxnSpPr>
          <p:nvPr/>
        </p:nvCxnSpPr>
        <p:spPr bwMode="auto">
          <a:xfrm rot="5400000" flipH="1" flipV="1">
            <a:off x="3627205" y="5129869"/>
            <a:ext cx="187791" cy="1796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302000" y="5257799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997200" y="57911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216400" y="52577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602037" y="57911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530600" y="41909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20" name="Straight Arrow Connector 19"/>
          <p:cNvCxnSpPr>
            <a:stCxn id="13" idx="5"/>
            <a:endCxn id="17" idx="1"/>
          </p:cNvCxnSpPr>
          <p:nvPr/>
        </p:nvCxnSpPr>
        <p:spPr bwMode="auto">
          <a:xfrm rot="16200000" flipH="1">
            <a:off x="4084405" y="5125105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>
            <a:stCxn id="15" idx="5"/>
            <a:endCxn id="18" idx="0"/>
          </p:cNvCxnSpPr>
          <p:nvPr/>
        </p:nvCxnSpPr>
        <p:spPr bwMode="auto">
          <a:xfrm rot="16200000" flipH="1">
            <a:off x="3608996" y="5605276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>
            <a:stCxn id="15" idx="3"/>
            <a:endCxn id="16" idx="0"/>
          </p:cNvCxnSpPr>
          <p:nvPr/>
        </p:nvCxnSpPr>
        <p:spPr bwMode="auto">
          <a:xfrm rot="5400000">
            <a:off x="3170190" y="5602895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19" idx="5"/>
            <a:endCxn id="13" idx="0"/>
          </p:cNvCxnSpPr>
          <p:nvPr/>
        </p:nvCxnSpPr>
        <p:spPr bwMode="auto">
          <a:xfrm rot="16200000" flipH="1">
            <a:off x="3761396" y="4614676"/>
            <a:ext cx="284397" cy="87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21000" y="518159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5" name="Curved Connector 24"/>
          <p:cNvCxnSpPr>
            <a:stCxn id="13" idx="2"/>
            <a:endCxn id="16" idx="2"/>
          </p:cNvCxnSpPr>
          <p:nvPr/>
        </p:nvCxnSpPr>
        <p:spPr bwMode="auto">
          <a:xfrm rot="10800000" flipV="1">
            <a:off x="2997201" y="4991099"/>
            <a:ext cx="757237" cy="990599"/>
          </a:xfrm>
          <a:prstGeom prst="curvedConnector3">
            <a:avLst>
              <a:gd name="adj1" fmla="val 193048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Curved Connector 60"/>
          <p:cNvCxnSpPr>
            <a:stCxn id="13" idx="4"/>
            <a:endCxn id="18" idx="6"/>
          </p:cNvCxnSpPr>
          <p:nvPr/>
        </p:nvCxnSpPr>
        <p:spPr bwMode="auto">
          <a:xfrm rot="16200000" flipH="1">
            <a:off x="3567510" y="5561408"/>
            <a:ext cx="800099" cy="40481"/>
          </a:xfrm>
          <a:prstGeom prst="curvedConnector4">
            <a:avLst>
              <a:gd name="adj1" fmla="val 39660"/>
              <a:gd name="adj2" fmla="val 422322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7" name="Rectangular Callout 26"/>
          <p:cNvSpPr/>
          <p:nvPr/>
        </p:nvSpPr>
        <p:spPr bwMode="auto">
          <a:xfrm>
            <a:off x="2540000" y="8458200"/>
            <a:ext cx="2387834" cy="707886"/>
          </a:xfrm>
          <a:prstGeom prst="wedgeRectCallout">
            <a:avLst>
              <a:gd name="adj1" fmla="val 18996"/>
              <a:gd name="adj2" fmla="val -154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call this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grandparent check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Grandparent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parent of node </a:t>
            </a:r>
            <a:r>
              <a:rPr lang="en-US" dirty="0" err="1"/>
              <a:t>i</a:t>
            </a:r>
            <a:r>
              <a:rPr lang="en-US" dirty="0"/>
              <a:t> is Ok above the children of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40"/>
          <p:cNvGrpSpPr/>
          <p:nvPr/>
        </p:nvGrpSpPr>
        <p:grpSpPr>
          <a:xfrm>
            <a:off x="1930400" y="3657600"/>
            <a:ext cx="3657600" cy="3200400"/>
            <a:chOff x="1473200" y="3819525"/>
            <a:chExt cx="4953000" cy="4333875"/>
          </a:xfrm>
        </p:grpSpPr>
        <p:sp>
          <p:nvSpPr>
            <p:cNvPr id="5" name="Isosceles Triangle 4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754437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cxnSp>
        <p:nvCxnSpPr>
          <p:cNvPr id="10" name="Straight Arrow Connector 9"/>
          <p:cNvCxnSpPr>
            <a:stCxn id="11" idx="7"/>
            <a:endCxn id="9" idx="3"/>
          </p:cNvCxnSpPr>
          <p:nvPr/>
        </p:nvCxnSpPr>
        <p:spPr bwMode="auto">
          <a:xfrm rot="5400000" flipH="1" flipV="1">
            <a:off x="3627205" y="5129869"/>
            <a:ext cx="187791" cy="1796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0" y="5257799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997200" y="57911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216400" y="52577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602037" y="57911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530600" y="4190999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16" name="Straight Arrow Connector 15"/>
          <p:cNvCxnSpPr>
            <a:stCxn id="9" idx="5"/>
            <a:endCxn id="13" idx="1"/>
          </p:cNvCxnSpPr>
          <p:nvPr/>
        </p:nvCxnSpPr>
        <p:spPr bwMode="auto">
          <a:xfrm rot="16200000" flipH="1">
            <a:off x="4084405" y="5125105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1" idx="5"/>
            <a:endCxn id="14" idx="0"/>
          </p:cNvCxnSpPr>
          <p:nvPr/>
        </p:nvCxnSpPr>
        <p:spPr bwMode="auto">
          <a:xfrm rot="16200000" flipH="1">
            <a:off x="3608996" y="5605276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>
            <a:stCxn id="11" idx="3"/>
            <a:endCxn id="12" idx="0"/>
          </p:cNvCxnSpPr>
          <p:nvPr/>
        </p:nvCxnSpPr>
        <p:spPr bwMode="auto">
          <a:xfrm rot="5400000">
            <a:off x="3170190" y="5602895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15" idx="5"/>
            <a:endCxn id="9" idx="0"/>
          </p:cNvCxnSpPr>
          <p:nvPr/>
        </p:nvCxnSpPr>
        <p:spPr bwMode="auto">
          <a:xfrm rot="16200000" flipH="1">
            <a:off x="3761396" y="4614676"/>
            <a:ext cx="284397" cy="87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21000" y="518159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1" name="Curved Connector 20"/>
          <p:cNvCxnSpPr>
            <a:stCxn id="9" idx="2"/>
            <a:endCxn id="12" idx="2"/>
          </p:cNvCxnSpPr>
          <p:nvPr/>
        </p:nvCxnSpPr>
        <p:spPr bwMode="auto">
          <a:xfrm rot="10800000" flipV="1">
            <a:off x="2997201" y="4991099"/>
            <a:ext cx="757237" cy="990599"/>
          </a:xfrm>
          <a:prstGeom prst="curvedConnector3">
            <a:avLst>
              <a:gd name="adj1" fmla="val 193048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2" name="Curved Connector 60"/>
          <p:cNvCxnSpPr>
            <a:stCxn id="9" idx="4"/>
            <a:endCxn id="14" idx="6"/>
          </p:cNvCxnSpPr>
          <p:nvPr/>
        </p:nvCxnSpPr>
        <p:spPr bwMode="auto">
          <a:xfrm rot="16200000" flipH="1">
            <a:off x="3567510" y="5561408"/>
            <a:ext cx="800099" cy="40481"/>
          </a:xfrm>
          <a:prstGeom prst="curvedConnector4">
            <a:avLst>
              <a:gd name="adj1" fmla="val 39660"/>
              <a:gd name="adj2" fmla="val 422322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3" name="Cube 22"/>
          <p:cNvSpPr/>
          <p:nvPr/>
        </p:nvSpPr>
        <p:spPr bwMode="auto">
          <a:xfrm>
            <a:off x="7035800" y="2974816"/>
            <a:ext cx="5181600" cy="5635784"/>
          </a:xfrm>
          <a:prstGeom prst="cube">
            <a:avLst>
              <a:gd name="adj" fmla="val 301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grandparent_check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left </a:t>
            </a:r>
            <a:r>
              <a:rPr lang="en-US" sz="2000" b="0" dirty="0">
                <a:latin typeface="Helvetica Neue"/>
              </a:rPr>
              <a:t>= 2*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right </a:t>
            </a:r>
            <a:r>
              <a:rPr lang="en-US" sz="2000" b="0" dirty="0">
                <a:latin typeface="Helvetica Neue"/>
              </a:rPr>
              <a:t>= 2*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+ 1;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grandparent </a:t>
            </a:r>
            <a:r>
              <a:rPr lang="en-US" sz="2000" b="0" dirty="0">
                <a:latin typeface="Helvetica Neue"/>
              </a:rPr>
              <a:t>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</a:p>
          <a:p>
            <a:pPr algn="l">
              <a:tabLst>
                <a:tab pos="2743200" algn="l"/>
              </a:tabLst>
            </a:pP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== 1)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reached the root</a:t>
            </a: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2000" b="0" dirty="0">
                <a:latin typeface="Helvetica Neue"/>
              </a:rPr>
              <a:t>(left &gt;= H-&gt;next)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no children</a:t>
            </a:r>
            <a:endParaRPr lang="en-US" sz="2000" b="0" dirty="0">
              <a:latin typeface="Helvetica Neue"/>
            </a:endParaRP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2000" b="0" dirty="0">
                <a:latin typeface="Helvetica Neue"/>
              </a:rPr>
              <a:t>(right == H-&gt;next)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// left child only</a:t>
            </a:r>
            <a:endParaRPr lang="en-US" sz="2000" b="0" dirty="0">
              <a:latin typeface="Helvetica Neue"/>
            </a:endParaRP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grandparent, left);</a:t>
            </a: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right &lt; H-&gt;next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both children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grandparent, left)</a:t>
            </a: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grandparent, right);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	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432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Preservation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112500" cy="68961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To show: </a:t>
            </a:r>
            <a:r>
              <a:rPr lang="en-US" sz="2800" i="1" dirty="0"/>
              <a:t>if</a:t>
            </a:r>
            <a:r>
              <a:rPr lang="en-US" sz="2800" b="1" dirty="0"/>
              <a:t> </a:t>
            </a:r>
            <a:r>
              <a:rPr lang="en-US" sz="2800" dirty="0" err="1">
                <a:solidFill>
                  <a:srgbClr val="C00000"/>
                </a:solidFill>
              </a:rPr>
              <a:t>is_heap_except_up</a:t>
            </a:r>
            <a:r>
              <a:rPr lang="en-US" sz="2800" dirty="0">
                <a:solidFill>
                  <a:srgbClr val="C00000"/>
                </a:solidFill>
              </a:rPr>
              <a:t>(H,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dirty="0">
                <a:solidFill>
                  <a:schemeClr val="tx1"/>
                </a:solidFill>
              </a:rPr>
              <a:t>then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is_heap_except_up</a:t>
            </a:r>
            <a:r>
              <a:rPr lang="en-US" sz="2800" dirty="0">
                <a:solidFill>
                  <a:srgbClr val="C00000"/>
                </a:solidFill>
              </a:rPr>
              <a:t>(H, 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’)</a:t>
            </a:r>
          </a:p>
          <a:p>
            <a:pPr lvl="1"/>
            <a:r>
              <a:rPr lang="en-US" dirty="0"/>
              <a:t>We examine one representative case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40"/>
          <p:cNvGrpSpPr/>
          <p:nvPr/>
        </p:nvGrpSpPr>
        <p:grpSpPr>
          <a:xfrm>
            <a:off x="1549400" y="3200401"/>
            <a:ext cx="3657600" cy="3200400"/>
            <a:chOff x="1473200" y="3819525"/>
            <a:chExt cx="4953000" cy="4333875"/>
          </a:xfrm>
        </p:grpSpPr>
        <p:sp>
          <p:nvSpPr>
            <p:cNvPr id="10" name="Isosceles Triangle 9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73437" y="4343401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cxnSp>
        <p:nvCxnSpPr>
          <p:cNvPr id="15" name="Straight Arrow Connector 14"/>
          <p:cNvCxnSpPr>
            <a:stCxn id="16" idx="7"/>
            <a:endCxn id="14" idx="3"/>
          </p:cNvCxnSpPr>
          <p:nvPr/>
        </p:nvCxnSpPr>
        <p:spPr bwMode="auto">
          <a:xfrm rot="5400000" flipH="1" flipV="1">
            <a:off x="3246205" y="4672670"/>
            <a:ext cx="187791" cy="1796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921000" y="4800600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2616200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835400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221037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149600" y="3733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50" name="Straight Arrow Connector 49"/>
          <p:cNvCxnSpPr>
            <a:stCxn id="14" idx="5"/>
            <a:endCxn id="47" idx="1"/>
          </p:cNvCxnSpPr>
          <p:nvPr/>
        </p:nvCxnSpPr>
        <p:spPr bwMode="auto">
          <a:xfrm rot="16200000" flipH="1">
            <a:off x="3703405" y="46679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>
            <a:stCxn id="16" idx="5"/>
            <a:endCxn id="48" idx="0"/>
          </p:cNvCxnSpPr>
          <p:nvPr/>
        </p:nvCxnSpPr>
        <p:spPr bwMode="auto">
          <a:xfrm rot="16200000" flipH="1">
            <a:off x="3227996" y="51480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>
            <a:stCxn id="16" idx="3"/>
            <a:endCxn id="46" idx="0"/>
          </p:cNvCxnSpPr>
          <p:nvPr/>
        </p:nvCxnSpPr>
        <p:spPr bwMode="auto">
          <a:xfrm rot="5400000">
            <a:off x="2789190" y="51456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>
            <a:stCxn id="49" idx="5"/>
            <a:endCxn id="14" idx="0"/>
          </p:cNvCxnSpPr>
          <p:nvPr/>
        </p:nvCxnSpPr>
        <p:spPr bwMode="auto">
          <a:xfrm rot="16200000" flipH="1">
            <a:off x="3380396" y="4157477"/>
            <a:ext cx="284397" cy="87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540000" y="4724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9850437" y="4343401"/>
            <a:ext cx="385763" cy="3810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x</a:t>
            </a:r>
          </a:p>
        </p:txBody>
      </p:sp>
      <p:cxnSp>
        <p:nvCxnSpPr>
          <p:cNvPr id="70" name="Straight Arrow Connector 69"/>
          <p:cNvCxnSpPr>
            <a:stCxn id="71" idx="7"/>
            <a:endCxn id="69" idx="3"/>
          </p:cNvCxnSpPr>
          <p:nvPr/>
        </p:nvCxnSpPr>
        <p:spPr bwMode="auto">
          <a:xfrm rot="5400000" flipH="1" flipV="1">
            <a:off x="9723205" y="4672670"/>
            <a:ext cx="187791" cy="179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9398000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b</a:t>
            </a: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9093200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1</a:t>
            </a: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0312400" y="48006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c</a:t>
            </a: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9698037" y="53340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45720" anchor="ctr" anchorCtr="1"/>
          <a:lstStyle/>
          <a:p>
            <a:r>
              <a:rPr lang="en-US" sz="2000" b="0" dirty="0"/>
              <a:t>c</a:t>
            </a:r>
            <a:r>
              <a:rPr lang="en-US" sz="2000" b="0" baseline="-25000" dirty="0"/>
              <a:t>2</a:t>
            </a:r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9626600" y="3733800"/>
            <a:ext cx="385763" cy="381000"/>
          </a:xfrm>
          <a:prstGeom prst="ellipse">
            <a:avLst/>
          </a:prstGeom>
          <a:noFill/>
          <a:ln w="19050" algn="ctr">
            <a:solidFill>
              <a:schemeClr val="tx1"/>
            </a:solidFill>
            <a:miter lim="400000"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n-US" sz="2000" b="0" dirty="0"/>
              <a:t>a</a:t>
            </a:r>
          </a:p>
        </p:txBody>
      </p:sp>
      <p:cxnSp>
        <p:nvCxnSpPr>
          <p:cNvPr id="76" name="Straight Arrow Connector 75"/>
          <p:cNvCxnSpPr>
            <a:stCxn id="69" idx="5"/>
            <a:endCxn id="73" idx="1"/>
          </p:cNvCxnSpPr>
          <p:nvPr/>
        </p:nvCxnSpPr>
        <p:spPr bwMode="auto">
          <a:xfrm rot="16200000" flipH="1">
            <a:off x="10180405" y="4667906"/>
            <a:ext cx="187791" cy="1891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>
            <a:stCxn id="71" idx="5"/>
            <a:endCxn id="74" idx="0"/>
          </p:cNvCxnSpPr>
          <p:nvPr/>
        </p:nvCxnSpPr>
        <p:spPr bwMode="auto">
          <a:xfrm rot="16200000" flipH="1">
            <a:off x="9704996" y="5148077"/>
            <a:ext cx="208196" cy="163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/>
          <p:cNvCxnSpPr>
            <a:stCxn id="71" idx="3"/>
            <a:endCxn id="72" idx="0"/>
          </p:cNvCxnSpPr>
          <p:nvPr/>
        </p:nvCxnSpPr>
        <p:spPr bwMode="auto">
          <a:xfrm rot="5400000">
            <a:off x="9266190" y="5145696"/>
            <a:ext cx="208196" cy="1684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>
            <a:stCxn id="75" idx="5"/>
            <a:endCxn id="69" idx="0"/>
          </p:cNvCxnSpPr>
          <p:nvPr/>
        </p:nvCxnSpPr>
        <p:spPr bwMode="auto">
          <a:xfrm rot="16200000" flipH="1">
            <a:off x="9857396" y="4157477"/>
            <a:ext cx="284397" cy="874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9474200" y="42576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</a:t>
            </a:r>
          </a:p>
        </p:txBody>
      </p:sp>
      <p:sp>
        <p:nvSpPr>
          <p:cNvPr id="81" name="Right Arrow 80"/>
          <p:cNvSpPr/>
          <p:nvPr/>
        </p:nvSpPr>
        <p:spPr bwMode="auto">
          <a:xfrm>
            <a:off x="5664200" y="4343400"/>
            <a:ext cx="1771751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swap x up</a:t>
            </a:r>
          </a:p>
        </p:txBody>
      </p:sp>
      <p:grpSp>
        <p:nvGrpSpPr>
          <p:cNvPr id="3" name="Group 81"/>
          <p:cNvGrpSpPr/>
          <p:nvPr/>
        </p:nvGrpSpPr>
        <p:grpSpPr>
          <a:xfrm>
            <a:off x="8026400" y="3200400"/>
            <a:ext cx="3657600" cy="3200400"/>
            <a:chOff x="1473200" y="3819525"/>
            <a:chExt cx="4953000" cy="4333875"/>
          </a:xfrm>
        </p:grpSpPr>
        <p:sp>
          <p:nvSpPr>
            <p:cNvPr id="83" name="Isosceles Triangle 82"/>
            <p:cNvSpPr/>
            <p:nvPr/>
          </p:nvSpPr>
          <p:spPr bwMode="auto">
            <a:xfrm>
              <a:off x="1473200" y="3819525"/>
              <a:ext cx="4953000" cy="433387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485356" y="7379494"/>
              <a:ext cx="2940844" cy="77390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bg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>
              <a:off x="3640138" y="7379494"/>
              <a:ext cx="2321719" cy="322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3175794" y="7689056"/>
              <a:ext cx="773906" cy="15478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7" name="Content Placeholder 2"/>
          <p:cNvSpPr txBox="1">
            <a:spLocks/>
          </p:cNvSpPr>
          <p:nvPr/>
        </p:nvSpPr>
        <p:spPr bwMode="auto">
          <a:xfrm>
            <a:off x="1397000" y="6781800"/>
            <a:ext cx="4267200" cy="2438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 ≤ b	(order)</a:t>
            </a: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 ≤ c	(order)</a:t>
            </a: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&lt; b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(since we swap)</a:t>
            </a: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1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(order)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338138" marR="0" lvl="0" indent="-338138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2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(order)</a:t>
            </a:r>
          </a:p>
          <a:p>
            <a:pPr marL="338138" lvl="0" indent="-338138" algn="l" eaLnBrk="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lang="en-US" b="0" kern="0" dirty="0">
                <a:solidFill>
                  <a:srgbClr val="00B0F0"/>
                </a:solidFill>
              </a:rPr>
              <a:t>b ≤ c</a:t>
            </a:r>
            <a:r>
              <a:rPr lang="en-US" b="0" kern="0" baseline="-25000" dirty="0">
                <a:solidFill>
                  <a:srgbClr val="00B0F0"/>
                </a:solidFill>
              </a:rPr>
              <a:t>1</a:t>
            </a:r>
            <a:r>
              <a:rPr lang="en-US" b="0" kern="0" dirty="0">
                <a:solidFill>
                  <a:srgbClr val="00B0F0"/>
                </a:solidFill>
              </a:rPr>
              <a:t>	(grandparent check)</a:t>
            </a:r>
            <a:endParaRPr lang="en-US" b="0" kern="0" baseline="-25000" dirty="0">
              <a:solidFill>
                <a:srgbClr val="00B0F0"/>
              </a:solidFill>
            </a:endParaRPr>
          </a:p>
          <a:p>
            <a:pPr marL="338138" lvl="0" indent="-338138" algn="l" eaLnBrk="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1377950" algn="l"/>
              </a:tabLst>
              <a:defRPr/>
            </a:pPr>
            <a:r>
              <a:rPr lang="en-US" b="0" kern="0" dirty="0">
                <a:solidFill>
                  <a:srgbClr val="00B0F0"/>
                </a:solidFill>
              </a:rPr>
              <a:t>b ≤ c</a:t>
            </a:r>
            <a:r>
              <a:rPr lang="en-US" b="0" kern="0" baseline="-25000" dirty="0">
                <a:solidFill>
                  <a:srgbClr val="00B0F0"/>
                </a:solidFill>
              </a:rPr>
              <a:t>2</a:t>
            </a:r>
            <a:r>
              <a:rPr lang="en-US" b="0" kern="0" dirty="0">
                <a:solidFill>
                  <a:srgbClr val="00B0F0"/>
                </a:solidFill>
              </a:rPr>
              <a:t>	(grandparent check)</a:t>
            </a:r>
          </a:p>
        </p:txBody>
      </p:sp>
      <p:sp>
        <p:nvSpPr>
          <p:cNvPr id="88" name="Content Placeholder 2"/>
          <p:cNvSpPr txBox="1">
            <a:spLocks/>
          </p:cNvSpPr>
          <p:nvPr/>
        </p:nvSpPr>
        <p:spPr bwMode="auto">
          <a:xfrm>
            <a:off x="7950200" y="6858000"/>
            <a:ext cx="4648200" cy="2019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 ? x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(allowed exception)</a:t>
            </a: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c	(by 3 and 2)</a:t>
            </a: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x ≤ b	(by 3)</a:t>
            </a: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1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(by 6)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400050" marR="0" lvl="0" indent="-400050" algn="l" defTabSz="46355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b ≤ c</a:t>
            </a:r>
            <a:r>
              <a:rPr kumimoji="0" lang="en-US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2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	(by 7)</a:t>
            </a:r>
          </a:p>
          <a:p>
            <a:pPr marL="400050" lvl="0" indent="-400050" algn="l" defTabSz="463550" eaLnBrk="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lang="en-US" b="0" kern="0" dirty="0">
                <a:solidFill>
                  <a:srgbClr val="00B0F0"/>
                </a:solidFill>
              </a:rPr>
              <a:t>a ≤ b	(by 1)</a:t>
            </a:r>
          </a:p>
          <a:p>
            <a:pPr marL="400050" lvl="0" indent="-400050" algn="l" defTabSz="463550" eaLnBrk="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romanLcPeriod"/>
              <a:tabLst>
                <a:tab pos="1490663" algn="l"/>
              </a:tabLst>
              <a:defRPr/>
            </a:pPr>
            <a:r>
              <a:rPr lang="en-US" b="0" kern="0" dirty="0">
                <a:solidFill>
                  <a:srgbClr val="00B0F0"/>
                </a:solidFill>
              </a:rPr>
              <a:t>a ≤ c	(by 1 and 2)</a:t>
            </a:r>
          </a:p>
        </p:txBody>
      </p:sp>
      <p:sp>
        <p:nvSpPr>
          <p:cNvPr id="89" name="Right Arrow 88"/>
          <p:cNvSpPr/>
          <p:nvPr/>
        </p:nvSpPr>
        <p:spPr bwMode="auto">
          <a:xfrm>
            <a:off x="5664200" y="7215942"/>
            <a:ext cx="1771751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swap x up</a:t>
            </a:r>
          </a:p>
        </p:txBody>
      </p:sp>
      <p:cxnSp>
        <p:nvCxnSpPr>
          <p:cNvPr id="55" name="Curved Connector 54"/>
          <p:cNvCxnSpPr>
            <a:stCxn id="14" idx="2"/>
            <a:endCxn id="46" idx="2"/>
          </p:cNvCxnSpPr>
          <p:nvPr/>
        </p:nvCxnSpPr>
        <p:spPr bwMode="auto">
          <a:xfrm rot="10800000" flipV="1">
            <a:off x="2616201" y="4533900"/>
            <a:ext cx="757237" cy="990599"/>
          </a:xfrm>
          <a:prstGeom prst="curvedConnector3">
            <a:avLst>
              <a:gd name="adj1" fmla="val 193048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1" name="Curved Connector 60"/>
          <p:cNvCxnSpPr>
            <a:stCxn id="14" idx="4"/>
            <a:endCxn id="48" idx="6"/>
          </p:cNvCxnSpPr>
          <p:nvPr/>
        </p:nvCxnSpPr>
        <p:spPr bwMode="auto">
          <a:xfrm rot="16200000" flipH="1">
            <a:off x="3186510" y="5104209"/>
            <a:ext cx="800099" cy="40481"/>
          </a:xfrm>
          <a:prstGeom prst="curvedConnector4">
            <a:avLst>
              <a:gd name="adj1" fmla="val 39660"/>
              <a:gd name="adj2" fmla="val 422322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7" name="Curved Connector 96"/>
          <p:cNvCxnSpPr>
            <a:stCxn id="75" idx="2"/>
            <a:endCxn id="71" idx="2"/>
          </p:cNvCxnSpPr>
          <p:nvPr/>
        </p:nvCxnSpPr>
        <p:spPr bwMode="auto">
          <a:xfrm rot="10800000" flipV="1">
            <a:off x="9398000" y="3924300"/>
            <a:ext cx="228600" cy="1066800"/>
          </a:xfrm>
          <a:prstGeom prst="curvedConnector3">
            <a:avLst>
              <a:gd name="adj1" fmla="val 336987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1" name="Curved Connector 100"/>
          <p:cNvCxnSpPr>
            <a:stCxn id="75" idx="6"/>
            <a:endCxn id="73" idx="6"/>
          </p:cNvCxnSpPr>
          <p:nvPr/>
        </p:nvCxnSpPr>
        <p:spPr bwMode="auto">
          <a:xfrm>
            <a:off x="10012363" y="3924300"/>
            <a:ext cx="685800" cy="1066800"/>
          </a:xfrm>
          <a:prstGeom prst="curvedConnector3">
            <a:avLst>
              <a:gd name="adj1" fmla="val 133333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04" name="Rectangular Callout 103"/>
          <p:cNvSpPr/>
          <p:nvPr/>
        </p:nvSpPr>
        <p:spPr bwMode="auto">
          <a:xfrm>
            <a:off x="10507352" y="7761982"/>
            <a:ext cx="2395848" cy="1077218"/>
          </a:xfrm>
          <a:prstGeom prst="wedgeRectCallout">
            <a:avLst>
              <a:gd name="adj1" fmla="val -51143"/>
              <a:gd name="adj2" fmla="val 682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proves preservation 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the new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grandparent_check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 invariant</a:t>
            </a:r>
            <a:endParaRPr lang="en-US" sz="12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b="1" dirty="0"/>
              <a:t>To show: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pq_empty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1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is_heap_ordered</a:t>
            </a:r>
            <a:r>
              <a:rPr lang="en-US" dirty="0">
                <a:solidFill>
                  <a:srgbClr val="C00000"/>
                </a:solidFill>
              </a:rPr>
              <a:t>(H)</a:t>
            </a:r>
          </a:p>
          <a:p>
            <a:pPr lvl="2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is_heap_except_up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lvl="2"/>
            <a:r>
              <a:rPr lang="en-US" b="1" dirty="0"/>
              <a:t>To show: </a:t>
            </a:r>
            <a:r>
              <a:rPr lang="en-US" dirty="0" err="1">
                <a:solidFill>
                  <a:srgbClr val="C00000"/>
                </a:solidFill>
              </a:rPr>
              <a:t>grandparent_check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This concludes the proof that</a:t>
            </a:r>
            <a:br>
              <a:rPr lang="en-US" dirty="0"/>
            </a:br>
            <a:r>
              <a:rPr lang="en-US" dirty="0" err="1">
                <a:solidFill>
                  <a:srgbClr val="7030A0"/>
                </a:solidFill>
              </a:rPr>
              <a:t>pq_add</a:t>
            </a:r>
            <a:r>
              <a:rPr lang="en-US" dirty="0"/>
              <a:t> is correct</a:t>
            </a:r>
          </a:p>
          <a:p>
            <a:pPr lvl="3"/>
            <a:r>
              <a:rPr lang="en-US" dirty="0"/>
              <a:t>Apart from the exercises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3378200" y="3124200"/>
            <a:ext cx="1886094" cy="400110"/>
          </a:xfrm>
          <a:prstGeom prst="wedgeRectCallout">
            <a:avLst>
              <a:gd name="adj1" fmla="val -21915"/>
              <a:gd name="adj2" fmla="val -16878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as exercise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5322" y="1988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5322" y="4191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Cube 8"/>
          <p:cNvSpPr/>
          <p:nvPr/>
        </p:nvSpPr>
        <p:spPr bwMode="auto">
          <a:xfrm>
            <a:off x="7598227" y="1905000"/>
            <a:ext cx="5304973" cy="6981587"/>
          </a:xfrm>
          <a:prstGeom prst="cube">
            <a:avLst>
              <a:gd name="adj" fmla="val 248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pq_add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H-&gt;data[H-&gt;next]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= H-&gt;next - 1;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while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 &gt; 1)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	// sifting up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H-&gt;next;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is_heap_except_up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  <a:endParaRPr lang="en-US" sz="200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grandparent_check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2000" b="0" dirty="0">
                <a:latin typeface="Helvetica Neue"/>
              </a:rPr>
              <a:t> =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/2;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 err="1">
                <a:latin typeface="Helvetica Neue"/>
              </a:rPr>
              <a:t>ok_above</a:t>
            </a:r>
            <a:r>
              <a:rPr lang="en-US" sz="2000" b="0" dirty="0">
                <a:latin typeface="Helvetica Neue"/>
              </a:rPr>
              <a:t>(H, parent, </a:t>
            </a:r>
            <a:r>
              <a:rPr lang="en-US" sz="2000" b="0" dirty="0" err="1">
                <a:latin typeface="Helvetica Neue"/>
              </a:rPr>
              <a:t>i</a:t>
            </a:r>
            <a:r>
              <a:rPr lang="en-US" sz="2000" b="0" dirty="0">
                <a:latin typeface="Helvetica Neue"/>
              </a:rPr>
              <a:t>))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 	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parent;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latin typeface="Helvetica Neue"/>
              </a:rPr>
              <a:t> 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== 1;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reached the root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55322" y="4717197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0451" y="8617803"/>
            <a:ext cx="8338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2342" y="5707797"/>
            <a:ext cx="538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7871" y="5250597"/>
            <a:ext cx="538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</a:t>
            </a:r>
            <a:r>
              <a:rPr lang="en-US" sz="4400" b="1" dirty="0"/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pq_rem</a:t>
            </a:r>
            <a:endParaRPr lang="en-US" sz="4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pq_rem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1400" y="1981200"/>
            <a:ext cx="65405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Replace the root with the element in the rightmost filled position on the last level to satisfy the shape invariant</a:t>
            </a:r>
          </a:p>
          <a:p>
            <a:pPr lvl="2"/>
            <a:r>
              <a:rPr lang="en-US" dirty="0"/>
              <a:t>The root is H-&gt;data[1]</a:t>
            </a:r>
          </a:p>
          <a:p>
            <a:pPr lvl="2"/>
            <a:r>
              <a:rPr lang="en-US" dirty="0"/>
              <a:t>That position is H-&gt;next – 1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Sift down to restore the ordering invariant</a:t>
            </a:r>
          </a:p>
          <a:p>
            <a:pPr lvl="2"/>
            <a:r>
              <a:rPr lang="en-US" dirty="0"/>
              <a:t>We implement it as a separate function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1092200" y="1905000"/>
            <a:ext cx="5092614" cy="4667806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pq_rem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!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min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H-&gt;data[1];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(H-&gt;next)--;</a:t>
            </a:r>
          </a:p>
          <a:p>
            <a:pPr algn="l"/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(H-&gt;next &gt; 1)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H-&gt;data[1] = H-&gt;data[H-&gt;next];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the ordering invariant may not hold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sift_down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min;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778000" y="8001000"/>
            <a:ext cx="4364336" cy="707886"/>
          </a:xfrm>
          <a:prstGeom prst="wedgeRectCallout">
            <a:avLst>
              <a:gd name="adj1" fmla="val 1318"/>
              <a:gd name="adj2" fmla="val -4181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replace the root and sift down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only if the updated heap is non-empty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8559800" y="2209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550400" y="3962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9626600" y="3962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9398000" y="4114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22" idx="4"/>
            <a:endCxn id="26" idx="6"/>
          </p:cNvCxnSpPr>
          <p:nvPr/>
        </p:nvCxnSpPr>
        <p:spPr bwMode="auto">
          <a:xfrm rot="5400000">
            <a:off x="9493250" y="2495550"/>
            <a:ext cx="4191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9626600" y="20574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3" name="Straight Arrow Connector 22"/>
          <p:cNvCxnSpPr>
            <a:stCxn id="26" idx="6"/>
            <a:endCxn id="27" idx="3"/>
          </p:cNvCxnSpPr>
          <p:nvPr/>
        </p:nvCxnSpPr>
        <p:spPr bwMode="auto">
          <a:xfrm>
            <a:off x="9626600" y="2781300"/>
            <a:ext cx="33478" cy="385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7" idx="3"/>
          </p:cNvCxnSpPr>
          <p:nvPr/>
        </p:nvCxnSpPr>
        <p:spPr bwMode="auto">
          <a:xfrm rot="16200000" flipH="1">
            <a:off x="9626600" y="3200400"/>
            <a:ext cx="262078" cy="195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9398000" y="26670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9626600" y="29718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9245600" y="4013548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9" name="Shape 40"/>
          <p:cNvCxnSpPr>
            <a:stCxn id="28" idx="2"/>
            <a:endCxn id="22" idx="2"/>
          </p:cNvCxnSpPr>
          <p:nvPr/>
        </p:nvCxnSpPr>
        <p:spPr bwMode="auto">
          <a:xfrm rot="10800000" flipH="1">
            <a:off x="9245600" y="2209800"/>
            <a:ext cx="381000" cy="1956148"/>
          </a:xfrm>
          <a:prstGeom prst="curvedConnector3">
            <a:avLst>
              <a:gd name="adj1" fmla="val -194795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016500" cy="14986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sift_down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sift down</a:t>
            </a:r>
          </a:p>
          <a:p>
            <a:pPr lvl="1"/>
            <a:r>
              <a:rPr lang="en-US" dirty="0"/>
              <a:t>The heap needs to be non-empty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H-&gt;next &gt; 1</a:t>
            </a:r>
            <a:endParaRPr lang="en-US" dirty="0"/>
          </a:p>
          <a:p>
            <a:pPr lvl="1"/>
            <a:r>
              <a:rPr lang="en-US" dirty="0"/>
              <a:t>The heap is safe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is_heap_safe</a:t>
            </a:r>
            <a:r>
              <a:rPr lang="en-US" dirty="0">
                <a:solidFill>
                  <a:srgbClr val="C00000"/>
                </a:solidFill>
              </a:rPr>
              <a:t>(H)</a:t>
            </a:r>
            <a:endParaRPr lang="en-US" dirty="0"/>
          </a:p>
          <a:p>
            <a:pPr lvl="1"/>
            <a:r>
              <a:rPr lang="en-US" dirty="0"/>
              <a:t>The ordering invariant holds except at the root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is_heap_except_down</a:t>
            </a:r>
            <a:r>
              <a:rPr lang="en-US" dirty="0">
                <a:solidFill>
                  <a:srgbClr val="C00000"/>
                </a:solidFill>
              </a:rPr>
              <a:t>(H, 1)</a:t>
            </a:r>
          </a:p>
          <a:p>
            <a:pPr marL="5383213" lvl="1"/>
            <a:r>
              <a:rPr lang="en-US" dirty="0"/>
              <a:t>Similar to </a:t>
            </a:r>
            <a:r>
              <a:rPr lang="en-US" dirty="0" err="1">
                <a:solidFill>
                  <a:srgbClr val="7030A0"/>
                </a:solidFill>
              </a:rPr>
              <a:t>is_heap_except_up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pPr marL="5675313" lvl="2"/>
            <a:r>
              <a:rPr lang="en-US" dirty="0"/>
              <a:t>But this time it skips over the parent</a:t>
            </a:r>
          </a:p>
          <a:p>
            <a:pPr marL="6246813" lvl="4"/>
            <a:r>
              <a:rPr lang="en-US" dirty="0"/>
              <a:t>not the child</a:t>
            </a:r>
          </a:p>
          <a:p>
            <a:pPr marL="5675313" lvl="2"/>
            <a:r>
              <a:rPr lang="en-US" dirty="0"/>
              <a:t>This allows at most two violations</a:t>
            </a:r>
          </a:p>
          <a:p>
            <a:pPr marL="6018213" lvl="3"/>
            <a:endParaRPr lang="en-US" dirty="0"/>
          </a:p>
          <a:p>
            <a:pPr marL="5040313"/>
            <a:r>
              <a:rPr lang="en-US" dirty="0" err="1">
                <a:solidFill>
                  <a:srgbClr val="7030A0"/>
                </a:solidFill>
              </a:rPr>
              <a:t>sift_down</a:t>
            </a:r>
            <a:r>
              <a:rPr lang="en-US" dirty="0"/>
              <a:t> restores the heap invariant</a:t>
            </a:r>
          </a:p>
          <a:p>
            <a:pPr marL="5675313" lvl="2">
              <a:buNone/>
            </a:pPr>
            <a:r>
              <a:rPr lang="en-US" dirty="0">
                <a:solidFill>
                  <a:srgbClr val="C00000"/>
                </a:solidFill>
              </a:rPr>
              <a:t>	//@ensures </a:t>
            </a:r>
            <a:r>
              <a:rPr lang="en-US" dirty="0" err="1">
                <a:solidFill>
                  <a:srgbClr val="C00000"/>
                </a:solidFill>
              </a:rPr>
              <a:t>is_heap</a:t>
            </a:r>
            <a:r>
              <a:rPr lang="en-US" dirty="0">
                <a:solidFill>
                  <a:srgbClr val="C00000"/>
                </a:solidFill>
              </a:rPr>
              <a:t>(H);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6045199" y="74414"/>
            <a:ext cx="6858001" cy="2473722"/>
          </a:xfrm>
          <a:prstGeom prst="cube">
            <a:avLst>
              <a:gd name="adj" fmla="val 510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sift_down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H-&gt;next &gt; 1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1);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1;</a:t>
            </a: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…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441861" y="5715000"/>
            <a:ext cx="5069939" cy="3889474"/>
          </a:xfrm>
          <a:prstGeom prst="cube">
            <a:avLst>
              <a:gd name="adj" fmla="val 400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1 &lt;= x &amp;&amp; x &lt; H-&gt;next;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for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child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2; child &lt; H-&gt;next; child++)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2 &lt;= child;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parent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child/2;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(!(parent == x ||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Allowed exception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  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(H, parent, child)))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false;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true;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Isosceles Triangle 6"/>
          <p:cNvSpPr/>
          <p:nvPr/>
        </p:nvSpPr>
        <p:spPr bwMode="auto">
          <a:xfrm>
            <a:off x="10007600" y="2971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998200" y="4724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074400" y="4724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10845800" y="4876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13" idx="4"/>
            <a:endCxn id="16" idx="6"/>
          </p:cNvCxnSpPr>
          <p:nvPr/>
        </p:nvCxnSpPr>
        <p:spPr bwMode="auto">
          <a:xfrm rot="5400000">
            <a:off x="10941050" y="3257550"/>
            <a:ext cx="4191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1074400" y="28194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4" name="Straight Arrow Connector 13"/>
          <p:cNvCxnSpPr>
            <a:stCxn id="16" idx="6"/>
            <a:endCxn id="17" idx="3"/>
          </p:cNvCxnSpPr>
          <p:nvPr/>
        </p:nvCxnSpPr>
        <p:spPr bwMode="auto">
          <a:xfrm>
            <a:off x="11074400" y="3543300"/>
            <a:ext cx="33478" cy="385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7" idx="3"/>
          </p:cNvCxnSpPr>
          <p:nvPr/>
        </p:nvCxnSpPr>
        <p:spPr bwMode="auto">
          <a:xfrm rot="16200000" flipH="1">
            <a:off x="11074400" y="3962400"/>
            <a:ext cx="262078" cy="195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10845800" y="34290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1074400" y="37338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0693400" y="4775548"/>
            <a:ext cx="304800" cy="304800"/>
          </a:xfrm>
          <a:prstGeom prst="ellips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9" name="Shape 40"/>
          <p:cNvCxnSpPr>
            <a:stCxn id="18" idx="2"/>
            <a:endCxn id="13" idx="2"/>
          </p:cNvCxnSpPr>
          <p:nvPr/>
        </p:nvCxnSpPr>
        <p:spPr bwMode="auto">
          <a:xfrm rot="10800000" flipH="1">
            <a:off x="10693400" y="2971800"/>
            <a:ext cx="381000" cy="1956148"/>
          </a:xfrm>
          <a:prstGeom prst="curvedConnector3">
            <a:avLst>
              <a:gd name="adj1" fmla="val -194795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21" name="Rectangular Callout 20"/>
          <p:cNvSpPr/>
          <p:nvPr/>
        </p:nvSpPr>
        <p:spPr bwMode="auto">
          <a:xfrm>
            <a:off x="10846041" y="1581090"/>
            <a:ext cx="533159" cy="400110"/>
          </a:xfrm>
          <a:prstGeom prst="wedgeRectCallout">
            <a:avLst>
              <a:gd name="adj1" fmla="val -727026"/>
              <a:gd name="adj2" fmla="val 121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10846041" y="1581090"/>
            <a:ext cx="533159" cy="400110"/>
          </a:xfrm>
          <a:prstGeom prst="wedgeRectCallout">
            <a:avLst>
              <a:gd name="adj1" fmla="val 101550"/>
              <a:gd name="adj2" fmla="val -1688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016500" cy="14986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sift_down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0045700" cy="6896100"/>
          </a:xfrm>
        </p:spPr>
        <p:txBody>
          <a:bodyPr/>
          <a:lstStyle/>
          <a:p>
            <a:r>
              <a:rPr lang="en-US" dirty="0"/>
              <a:t>As we swap down, the</a:t>
            </a:r>
            <a:br>
              <a:rPr lang="en-US" dirty="0"/>
            </a:br>
            <a:r>
              <a:rPr lang="en-US" dirty="0"/>
              <a:t>last child we may consider</a:t>
            </a:r>
            <a:br>
              <a:rPr lang="en-US" dirty="0"/>
            </a:br>
            <a:r>
              <a:rPr lang="en-US" dirty="0"/>
              <a:t>is on the last level</a:t>
            </a:r>
          </a:p>
          <a:p>
            <a:pPr lvl="2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2*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H-&gt;next</a:t>
            </a:r>
          </a:p>
          <a:p>
            <a:pPr lvl="2"/>
            <a:r>
              <a:rPr lang="en-US" dirty="0"/>
              <a:t>2*</a:t>
            </a:r>
            <a:r>
              <a:rPr lang="en-US" dirty="0" err="1"/>
              <a:t>i</a:t>
            </a:r>
            <a:r>
              <a:rPr lang="en-US" dirty="0"/>
              <a:t> is the left child of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H-&gt;next is on the last level</a:t>
            </a:r>
          </a:p>
          <a:p>
            <a:pPr lvl="2"/>
            <a:endParaRPr lang="en-US" dirty="0"/>
          </a:p>
          <a:p>
            <a:r>
              <a:rPr lang="en-US" dirty="0"/>
              <a:t>In an arbitrary iteration</a:t>
            </a:r>
          </a:p>
          <a:p>
            <a:pPr lvl="1"/>
            <a:r>
              <a:rPr lang="en-US" dirty="0"/>
              <a:t>The parent must be in bounds</a:t>
            </a:r>
          </a:p>
          <a:p>
            <a:pPr lvl="2">
              <a:buNone/>
            </a:pPr>
            <a:r>
              <a:rPr lang="en-US" dirty="0">
                <a:solidFill>
                  <a:srgbClr val="C00000"/>
                </a:solidFill>
              </a:rPr>
              <a:t>	1 &lt;=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H-&gt;next</a:t>
            </a:r>
            <a:endParaRPr lang="en-US" dirty="0"/>
          </a:p>
          <a:p>
            <a:pPr lvl="1"/>
            <a:r>
              <a:rPr lang="en-US" dirty="0"/>
              <a:t>There may be violations down from the parent</a:t>
            </a:r>
          </a:p>
          <a:p>
            <a:pPr lvl="2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is_heap_except_down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);</a:t>
            </a:r>
            <a:endParaRPr lang="en-US" dirty="0"/>
          </a:p>
          <a:p>
            <a:pPr lvl="1"/>
            <a:r>
              <a:rPr lang="en-US" dirty="0"/>
              <a:t>The parent’s parent should be Ok above the children</a:t>
            </a:r>
          </a:p>
          <a:p>
            <a:pPr lvl="2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err="1">
                <a:solidFill>
                  <a:srgbClr val="C00000"/>
                </a:solidFill>
              </a:rPr>
              <a:t>grandparent_check</a:t>
            </a:r>
            <a:r>
              <a:rPr lang="en-US" dirty="0">
                <a:solidFill>
                  <a:srgbClr val="C00000"/>
                </a:solidFill>
              </a:rPr>
              <a:t>(H,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/>
          </a:p>
        </p:txBody>
      </p:sp>
      <p:sp>
        <p:nvSpPr>
          <p:cNvPr id="9" name="Cube 8"/>
          <p:cNvSpPr/>
          <p:nvPr/>
        </p:nvSpPr>
        <p:spPr bwMode="auto">
          <a:xfrm>
            <a:off x="6426200" y="76200"/>
            <a:ext cx="6496816" cy="4381758"/>
          </a:xfrm>
          <a:prstGeom prst="cube">
            <a:avLst>
              <a:gd name="adj" fmla="val 244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sift_down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H-&gt;next &gt; 1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1);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1;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(2*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&lt; H-&gt;next)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H-&gt;next;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grandparent_check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  // …</a:t>
            </a:r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9855200" y="55626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845800" y="73152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922000" y="73152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10693400" y="74676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>
            <a:stCxn id="12" idx="4"/>
            <a:endCxn id="15" idx="6"/>
          </p:cNvCxnSpPr>
          <p:nvPr/>
        </p:nvCxnSpPr>
        <p:spPr bwMode="auto">
          <a:xfrm rot="5400000">
            <a:off x="10788650" y="5848350"/>
            <a:ext cx="4191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0922000" y="5410200"/>
            <a:ext cx="304800" cy="304800"/>
          </a:xfrm>
          <a:prstGeom prst="ellips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prstDash val="sys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3" name="Straight Arrow Connector 12"/>
          <p:cNvCxnSpPr>
            <a:stCxn id="15" idx="6"/>
            <a:endCxn id="16" idx="3"/>
          </p:cNvCxnSpPr>
          <p:nvPr/>
        </p:nvCxnSpPr>
        <p:spPr bwMode="auto">
          <a:xfrm>
            <a:off x="10922000" y="6134100"/>
            <a:ext cx="33478" cy="385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6" idx="3"/>
          </p:cNvCxnSpPr>
          <p:nvPr/>
        </p:nvCxnSpPr>
        <p:spPr bwMode="auto">
          <a:xfrm rot="16200000" flipH="1">
            <a:off x="10922000" y="6553200"/>
            <a:ext cx="262078" cy="195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10693400" y="60198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22000" y="63246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0541000" y="7366348"/>
            <a:ext cx="304800" cy="304800"/>
          </a:xfrm>
          <a:prstGeom prst="ellipse">
            <a:avLst/>
          </a:prstGeom>
          <a:noFill/>
          <a:ln w="381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8" name="Shape 40"/>
          <p:cNvCxnSpPr>
            <a:stCxn id="17" idx="2"/>
            <a:endCxn id="12" idx="2"/>
          </p:cNvCxnSpPr>
          <p:nvPr/>
        </p:nvCxnSpPr>
        <p:spPr bwMode="auto">
          <a:xfrm rot="10800000" flipH="1">
            <a:off x="10541000" y="5562600"/>
            <a:ext cx="381000" cy="1956148"/>
          </a:xfrm>
          <a:prstGeom prst="curvedConnector3">
            <a:avLst>
              <a:gd name="adj1" fmla="val -194795"/>
            </a:avLst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19" name="Rectangular Callout 18"/>
          <p:cNvSpPr/>
          <p:nvPr/>
        </p:nvSpPr>
        <p:spPr bwMode="auto">
          <a:xfrm>
            <a:off x="10269795" y="1348323"/>
            <a:ext cx="2315698" cy="1015663"/>
          </a:xfrm>
          <a:prstGeom prst="wedgeRectCallout">
            <a:avLst>
              <a:gd name="adj1" fmla="val -81684"/>
              <a:gd name="adj2" fmla="val 524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the index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parent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we are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currently examining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854700" cy="14986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sift_down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are no more</a:t>
            </a:r>
            <a:br>
              <a:rPr lang="en-US" dirty="0"/>
            </a:br>
            <a:r>
              <a:rPr lang="en-US" dirty="0"/>
              <a:t>violations, return early</a:t>
            </a:r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Identify which child to swap</a:t>
            </a:r>
          </a:p>
          <a:p>
            <a:pPr lvl="1"/>
            <a:r>
              <a:rPr lang="en-US" dirty="0"/>
              <a:t>Swap it up with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Examine this child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90D4-7A1B-45D2-B551-E1B1E148D9B2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6805733" y="421944"/>
            <a:ext cx="6114068" cy="6339364"/>
          </a:xfrm>
          <a:prstGeom prst="cube">
            <a:avLst>
              <a:gd name="adj" fmla="val 122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sift_down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H-&gt;next &gt; 1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1);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1;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(2*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&lt; H-&gt;next)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H-&gt;next;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grandparent_check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Are we done yet?</a:t>
            </a:r>
          </a:p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done_sifting_down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))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 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  // Let’s swap!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child_to_swap_up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(H, p);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p;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H-&gt;next &amp;&amp; 2*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&gt;= H-&gt;next;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282702" y="1695853"/>
            <a:ext cx="2315698" cy="1015663"/>
          </a:xfrm>
          <a:prstGeom prst="wedgeRectCallout">
            <a:avLst>
              <a:gd name="adj1" fmla="val -81684"/>
              <a:gd name="adj2" fmla="val 524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the index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parent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we are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currently examining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3516952" y="5078104"/>
            <a:ext cx="32766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Bent Arrow 16"/>
          <p:cNvSpPr/>
          <p:nvPr/>
        </p:nvSpPr>
        <p:spPr bwMode="auto">
          <a:xfrm flipV="1">
            <a:off x="3388936" y="3048000"/>
            <a:ext cx="3404616" cy="1752600"/>
          </a:xfrm>
          <a:prstGeom prst="ben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 Fixing Violations?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need to consider several situations</a:t>
            </a:r>
          </a:p>
          <a:p>
            <a:pPr lvl="1"/>
            <a:r>
              <a:rPr lang="en-US"/>
              <a:t>i has only a left child</a:t>
            </a:r>
          </a:p>
          <a:p>
            <a:pPr lvl="1"/>
            <a:r>
              <a:rPr lang="en-US"/>
              <a:t>i has both children</a:t>
            </a:r>
          </a:p>
          <a:p>
            <a:pPr lvl="4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90D4-7A1B-45D2-B551-E1B1E148D9B2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073400" y="4267200"/>
            <a:ext cx="6957633" cy="3576518"/>
          </a:xfrm>
          <a:prstGeom prst="cube">
            <a:avLst>
              <a:gd name="adj" fmla="val 28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done_sifting_down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>
              <a:tabLst>
                <a:tab pos="41767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1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2*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H-&gt;next;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has at least one child</a:t>
            </a:r>
          </a:p>
          <a:p>
            <a:pPr algn="l">
              <a:tabLst>
                <a:tab pos="41767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);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 is at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left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= 2*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right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left+1;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3425825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, left)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All good on the left, and</a:t>
            </a:r>
          </a:p>
          <a:p>
            <a:pPr algn="l">
              <a:tabLst>
                <a:tab pos="3425825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&amp;&amp; (right &gt;= H-&gt;next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either no right child</a:t>
            </a:r>
          </a:p>
          <a:p>
            <a:pPr algn="l">
              <a:tabLst>
                <a:tab pos="3425825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        ||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, right));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    or all good on the right too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981200"/>
            <a:ext cx="7454900" cy="6896100"/>
          </a:xfrm>
        </p:spPr>
        <p:txBody>
          <a:bodyPr/>
          <a:lstStyle/>
          <a:p>
            <a:r>
              <a:rPr lang="en-US" dirty="0"/>
              <a:t>Insertion</a:t>
            </a:r>
          </a:p>
          <a:p>
            <a:pPr lvl="1"/>
            <a:r>
              <a:rPr lang="en-US" dirty="0"/>
              <a:t>Place the new element in the leftmost open position in the last level to satisfy the shape invariant</a:t>
            </a:r>
          </a:p>
          <a:p>
            <a:pPr lvl="1"/>
            <a:r>
              <a:rPr lang="en-US" dirty="0"/>
              <a:t>Sift up to restore the ordering invariant</a:t>
            </a:r>
          </a:p>
          <a:p>
            <a:endParaRPr lang="en-US" dirty="0"/>
          </a:p>
          <a:p>
            <a:r>
              <a:rPr lang="en-US" dirty="0"/>
              <a:t>Removal</a:t>
            </a:r>
          </a:p>
          <a:p>
            <a:pPr lvl="1"/>
            <a:r>
              <a:rPr lang="en-US" dirty="0"/>
              <a:t>Replace the root with the element in the rightmost filled position on the last level to satisfy the shape invariant</a:t>
            </a:r>
          </a:p>
          <a:p>
            <a:pPr lvl="1"/>
            <a:r>
              <a:rPr lang="en-US" dirty="0"/>
              <a:t>Sift down to restore the ordering invariant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9855200" y="21336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845800" y="38862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922000" y="38862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10693400" y="40386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>
            <a:stCxn id="11" idx="1"/>
            <a:endCxn id="20" idx="6"/>
          </p:cNvCxnSpPr>
          <p:nvPr/>
        </p:nvCxnSpPr>
        <p:spPr bwMode="auto">
          <a:xfrm rot="16200000" flipV="1">
            <a:off x="10750551" y="3714750"/>
            <a:ext cx="311337" cy="2732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0998200" y="39624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4" name="Straight Arrow Connector 13"/>
          <p:cNvCxnSpPr>
            <a:stCxn id="20" idx="6"/>
            <a:endCxn id="23" idx="3"/>
          </p:cNvCxnSpPr>
          <p:nvPr/>
        </p:nvCxnSpPr>
        <p:spPr bwMode="auto">
          <a:xfrm flipV="1">
            <a:off x="10769600" y="3319322"/>
            <a:ext cx="185878" cy="3763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23" idx="3"/>
          </p:cNvCxnSpPr>
          <p:nvPr/>
        </p:nvCxnSpPr>
        <p:spPr bwMode="auto">
          <a:xfrm rot="5400000" flipH="1">
            <a:off x="10688778" y="3052622"/>
            <a:ext cx="347522" cy="1858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10541000" y="35814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0922000" y="31242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Isosceles Triangle 26"/>
          <p:cNvSpPr/>
          <p:nvPr/>
        </p:nvSpPr>
        <p:spPr bwMode="auto">
          <a:xfrm>
            <a:off x="9855200" y="54102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0845800" y="71628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10922000" y="71628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10693400" y="73152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>
            <a:stCxn id="32" idx="4"/>
            <a:endCxn id="35" idx="6"/>
          </p:cNvCxnSpPr>
          <p:nvPr/>
        </p:nvCxnSpPr>
        <p:spPr bwMode="auto">
          <a:xfrm rot="5400000">
            <a:off x="10788650" y="5695950"/>
            <a:ext cx="4191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0922000" y="52578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33" name="Straight Arrow Connector 32"/>
          <p:cNvCxnSpPr>
            <a:stCxn id="35" idx="6"/>
            <a:endCxn id="36" idx="3"/>
          </p:cNvCxnSpPr>
          <p:nvPr/>
        </p:nvCxnSpPr>
        <p:spPr bwMode="auto">
          <a:xfrm>
            <a:off x="10922000" y="5981700"/>
            <a:ext cx="33478" cy="385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36" idx="3"/>
          </p:cNvCxnSpPr>
          <p:nvPr/>
        </p:nvCxnSpPr>
        <p:spPr bwMode="auto">
          <a:xfrm rot="16200000" flipH="1">
            <a:off x="10922000" y="6400800"/>
            <a:ext cx="262078" cy="195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10693400" y="58674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0922000" y="61722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10541000" y="7213948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41" name="Shape 40"/>
          <p:cNvCxnSpPr>
            <a:stCxn id="39" idx="2"/>
            <a:endCxn id="32" idx="2"/>
          </p:cNvCxnSpPr>
          <p:nvPr/>
        </p:nvCxnSpPr>
        <p:spPr bwMode="auto">
          <a:xfrm rot="10800000" flipH="1">
            <a:off x="10541000" y="5410200"/>
            <a:ext cx="381000" cy="1956148"/>
          </a:xfrm>
          <a:prstGeom prst="curvedConnector3">
            <a:avLst>
              <a:gd name="adj1" fmla="val -194795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45" name="Rectangular Callout 44"/>
          <p:cNvSpPr/>
          <p:nvPr/>
        </p:nvSpPr>
        <p:spPr bwMode="auto">
          <a:xfrm>
            <a:off x="2006600" y="8229600"/>
            <a:ext cx="6814814" cy="1015663"/>
          </a:xfrm>
          <a:prstGeom prst="wedgeRectCallout">
            <a:avLst>
              <a:gd name="adj1" fmla="val -25897"/>
              <a:gd name="adj2" fmla="val -784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Strategy:</a:t>
            </a:r>
          </a:p>
          <a:p>
            <a:pPr marL="287338" indent="-174625" algn="l">
              <a:buFont typeface="Arial" pitchFamily="34" charset="0"/>
              <a:buChar char="•"/>
              <a:defRPr/>
            </a:pPr>
            <a:r>
              <a:rPr lang="en-US" sz="2000" b="0" dirty="0"/>
              <a:t>Maintain the shape invariant</a:t>
            </a:r>
          </a:p>
          <a:p>
            <a:pPr marL="287338" indent="-174625" algn="l">
              <a:buFont typeface="Arial" pitchFamily="34" charset="0"/>
              <a:buChar char="•"/>
              <a:defRPr/>
            </a:pPr>
            <a:r>
              <a:rPr lang="en-US" sz="2000" b="0" dirty="0"/>
              <a:t>Temporarily break and then restore the ordering invariant</a:t>
            </a:r>
            <a:endParaRPr lang="en-US" sz="20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254000" y="3333690"/>
            <a:ext cx="1017266" cy="400110"/>
          </a:xfrm>
          <a:prstGeom prst="wedgeRectCallout">
            <a:avLst>
              <a:gd name="adj1" fmla="val 68562"/>
              <a:gd name="adj2" fmla="val -24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O(log n)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254000" y="6305490"/>
            <a:ext cx="1017266" cy="400110"/>
          </a:xfrm>
          <a:prstGeom prst="wedgeRectCallout">
            <a:avLst>
              <a:gd name="adj1" fmla="val 68562"/>
              <a:gd name="adj2" fmla="val -24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O(log n)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27" grpId="0" animBg="1"/>
      <p:bldP spid="28" grpId="0" animBg="1"/>
      <p:bldP spid="32" grpId="0" animBg="1"/>
      <p:bldP spid="39" grpId="0" animBg="1"/>
      <p:bldP spid="45" grpId="0" animBg="1"/>
      <p:bldP spid="46" grpId="0" animBg="1"/>
      <p:bldP spid="4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Child to Swap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consider several situations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has only a left child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has both children</a:t>
            </a:r>
          </a:p>
          <a:p>
            <a:pPr lvl="4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90D4-7A1B-45D2-B551-E1B1E148D9B2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073400" y="4267200"/>
            <a:ext cx="7295577" cy="4750594"/>
          </a:xfrm>
          <a:prstGeom prst="cube">
            <a:avLst>
              <a:gd name="adj" fmla="val 28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Helvetica Neue"/>
              </a:rPr>
              <a:t>child_to_swap_up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>
              <a:tabLst>
                <a:tab pos="41767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1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2*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H-&gt;next;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has at least one child</a:t>
            </a:r>
          </a:p>
          <a:p>
            <a:pPr algn="l">
              <a:tabLst>
                <a:tab pos="41767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);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 is at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417671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//@ensures \result/2 ==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;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returns a child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left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= 2*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right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= left+1;</a:t>
            </a:r>
          </a:p>
          <a:p>
            <a:pPr algn="l"/>
            <a:endParaRPr lang="en-US" sz="18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3657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(right &gt;= H-&gt;next ||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if no right child, or</a:t>
            </a:r>
          </a:p>
          <a:p>
            <a:pPr algn="l">
              <a:tabLst>
                <a:tab pos="3657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80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(H, left, right))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   left child is smaller or equal</a:t>
            </a:r>
          </a:p>
          <a:p>
            <a:pPr algn="l">
              <a:tabLst>
                <a:tab pos="3657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left;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then left child will go up</a:t>
            </a:r>
          </a:p>
          <a:p>
            <a:pPr algn="l">
              <a:tabLst>
                <a:tab pos="36576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//@assert right &lt; H-&gt;next;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if there is a right child, and</a:t>
            </a:r>
          </a:p>
          <a:p>
            <a:pPr algn="l">
              <a:tabLst>
                <a:tab pos="36576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ok_above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(H, right, left);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   right child is smaller or equal</a:t>
            </a:r>
          </a:p>
          <a:p>
            <a:pPr algn="l">
              <a:tabLst>
                <a:tab pos="36576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right;	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then right child will go up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464800" y="5867400"/>
            <a:ext cx="1151917" cy="584775"/>
          </a:xfrm>
          <a:prstGeom prst="wedgeRectCallout">
            <a:avLst>
              <a:gd name="adj1" fmla="val -92808"/>
              <a:gd name="adj2" fmla="val 1788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min-heap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terminology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016500" cy="1498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Sifting Down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6540500" cy="6896100"/>
          </a:xfrm>
        </p:spPr>
        <p:txBody>
          <a:bodyPr/>
          <a:lstStyle/>
          <a:p>
            <a:r>
              <a:rPr lang="en-US" dirty="0"/>
              <a:t>Is this code safe?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this code correct?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7719143" y="74414"/>
            <a:ext cx="5184057" cy="9436537"/>
          </a:xfrm>
          <a:prstGeom prst="cube">
            <a:avLst>
              <a:gd name="adj" fmla="val 193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797175" algn="l"/>
              </a:tabLst>
            </a:pP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7030A0"/>
                </a:solidFill>
                <a:latin typeface="Helvetica Neue"/>
              </a:rPr>
              <a:t>done_sifting_down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15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1 &lt;=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&amp;&amp; 2*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&lt; H-&gt;next;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</a:t>
            </a:r>
            <a:r>
              <a:rPr lang="en-US" sz="115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has at least one child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);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 is at </a:t>
            </a:r>
            <a:r>
              <a:rPr lang="en-US" sz="115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endParaRPr lang="en-US" sz="115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left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= 2*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right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= left+1;</a:t>
            </a:r>
          </a:p>
          <a:p>
            <a:pPr algn="l">
              <a:tabLst>
                <a:tab pos="2797175" algn="l"/>
              </a:tabLst>
            </a:pPr>
            <a:endParaRPr lang="en-US" sz="115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, left)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All good on the left, and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   &amp;&amp; (right &gt;= H-&gt;next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either no right child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          ||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, right));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    or all good on the right too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>
              <a:tabLst>
                <a:tab pos="2797175" algn="l"/>
              </a:tabLst>
            </a:pPr>
            <a:endParaRPr lang="en-US" sz="115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7030A0"/>
                </a:solidFill>
                <a:latin typeface="Helvetica Neue"/>
              </a:rPr>
              <a:t>child_to_swap_up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15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1 &lt;=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&amp;&amp; 2*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&lt; H-&gt;next;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</a:t>
            </a:r>
            <a:r>
              <a:rPr lang="en-US" sz="115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has at least one child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);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 is at </a:t>
            </a:r>
            <a:r>
              <a:rPr lang="en-US" sz="115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i</a:t>
            </a:r>
            <a:endParaRPr lang="en-US" sz="115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//@ensures \result/2 ==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;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returns a child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left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= 2*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right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= left+1;</a:t>
            </a:r>
          </a:p>
          <a:p>
            <a:pPr algn="l">
              <a:tabLst>
                <a:tab pos="2797175" algn="l"/>
              </a:tabLst>
            </a:pPr>
            <a:endParaRPr lang="en-US" sz="115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(right &gt;= H-&gt;next ||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if no right child, or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ok_above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(H, left, right))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   left child is smaller or equal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15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left;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then left child will go up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 //@assert right &lt; H-&gt;next;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if there is a right child, and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 //@assert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ok_above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(H, right, left);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   right child is smaller or equal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right;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then right child will go up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>
              <a:tabLst>
                <a:tab pos="2797175" algn="l"/>
              </a:tabLst>
            </a:pPr>
            <a:endParaRPr lang="en-US" sz="115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7030A0"/>
                </a:solidFill>
                <a:latin typeface="Helvetica Neue"/>
              </a:rPr>
              <a:t>sift_down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15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is_heap_safe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//@requires H-&gt;next &gt; 1 &amp;&amp;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(H, 1);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= 1;</a:t>
            </a:r>
          </a:p>
          <a:p>
            <a:pPr algn="l">
              <a:tabLst>
                <a:tab pos="2797175" algn="l"/>
              </a:tabLst>
            </a:pPr>
            <a:endParaRPr lang="en-US" sz="115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 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(2*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&lt; H-&gt;next)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1 &lt;=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&lt; H-&gt;next;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is_heap_except_down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grandparent_check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{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Are we done yet?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if 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done_sifting_down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))</a:t>
            </a:r>
            <a:r>
              <a:rPr lang="en-US" sz="115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;	</a:t>
            </a: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more violations</a:t>
            </a:r>
          </a:p>
          <a:p>
            <a:pPr algn="l">
              <a:tabLst>
                <a:tab pos="2797175" algn="l"/>
              </a:tabLst>
            </a:pPr>
            <a:endParaRPr lang="en-US" sz="115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  // Let’s swap!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15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15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child_to_swap_up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swap_up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(H, p);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15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= p;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//@assert 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&lt; H-&gt;next &amp;&amp; 2*</a:t>
            </a:r>
            <a:r>
              <a:rPr lang="en-US" sz="115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150" b="0" dirty="0">
                <a:solidFill>
                  <a:srgbClr val="C00000"/>
                </a:solidFill>
                <a:latin typeface="Helvetica Neue"/>
              </a:rPr>
              <a:t> &gt;= H-&gt;next;</a:t>
            </a:r>
          </a:p>
          <a:p>
            <a:pPr algn="l">
              <a:tabLst>
                <a:tab pos="2797175" algn="l"/>
              </a:tabLst>
            </a:pPr>
            <a:r>
              <a:rPr lang="en-US" sz="115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2025506" y="3124200"/>
            <a:ext cx="1886094" cy="400110"/>
          </a:xfrm>
          <a:prstGeom prst="wedgeRectCallout">
            <a:avLst>
              <a:gd name="adj1" fmla="val -21915"/>
              <a:gd name="adj2" fmla="val -16878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as exercise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2025506" y="5486400"/>
            <a:ext cx="1886094" cy="400110"/>
          </a:xfrm>
          <a:prstGeom prst="wedgeRectCallout">
            <a:avLst>
              <a:gd name="adj1" fmla="val -21915"/>
              <a:gd name="adj2" fmla="val -16878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as exercise</a:t>
            </a:r>
            <a:endParaRPr lang="en-US" sz="160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Implementing </a:t>
            </a:r>
            <a:r>
              <a:rPr lang="en-US" sz="4400" b="1" i="1" dirty="0">
                <a:solidFill>
                  <a:srgbClr val="77E0FF"/>
                </a:solidFill>
              </a:rPr>
              <a:t>Bounded</a:t>
            </a:r>
            <a:r>
              <a:rPr lang="en-US" sz="4400" b="1" dirty="0">
                <a:solidFill>
                  <a:srgbClr val="77E0FF"/>
                </a:solidFill>
              </a:rPr>
              <a:t> 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Work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 lists we considered</a:t>
            </a:r>
            <a:br>
              <a:rPr lang="en-US" dirty="0"/>
            </a:br>
            <a:r>
              <a:rPr lang="en-US" dirty="0"/>
              <a:t>so far were </a:t>
            </a:r>
            <a:r>
              <a:rPr lang="en-US" b="1" dirty="0"/>
              <a:t>unbounded</a:t>
            </a:r>
          </a:p>
          <a:p>
            <a:pPr lvl="1"/>
            <a:r>
              <a:rPr lang="en-US" dirty="0"/>
              <a:t>There was no maximum to the</a:t>
            </a:r>
            <a:br>
              <a:rPr lang="en-US" dirty="0"/>
            </a:br>
            <a:r>
              <a:rPr lang="en-US" dirty="0"/>
              <a:t>number of elements they could</a:t>
            </a:r>
            <a:br>
              <a:rPr lang="en-US" dirty="0"/>
            </a:br>
            <a:r>
              <a:rPr lang="en-US" dirty="0"/>
              <a:t>hold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bounded work list </a:t>
            </a:r>
            <a:r>
              <a:rPr lang="en-US" dirty="0"/>
              <a:t>has a</a:t>
            </a:r>
            <a:br>
              <a:rPr lang="en-US" dirty="0"/>
            </a:br>
            <a:r>
              <a:rPr lang="en-US" dirty="0"/>
              <a:t>capacity fixed at creation time</a:t>
            </a:r>
          </a:p>
          <a:p>
            <a:pPr lvl="1"/>
            <a:r>
              <a:rPr lang="en-US" dirty="0"/>
              <a:t>We can’t add elements once full</a:t>
            </a:r>
          </a:p>
          <a:p>
            <a:pPr lvl="3"/>
            <a:endParaRPr lang="en-US" dirty="0"/>
          </a:p>
          <a:p>
            <a:r>
              <a:rPr lang="en-US" dirty="0"/>
              <a:t>In practice</a:t>
            </a:r>
          </a:p>
          <a:p>
            <a:pPr lvl="1"/>
            <a:r>
              <a:rPr lang="en-US" dirty="0"/>
              <a:t>Stacks are typically unbounded</a:t>
            </a:r>
          </a:p>
          <a:p>
            <a:pPr lvl="1"/>
            <a:r>
              <a:rPr lang="en-US" dirty="0"/>
              <a:t>Queues can be either</a:t>
            </a:r>
          </a:p>
          <a:p>
            <a:pPr lvl="1"/>
            <a:r>
              <a:rPr lang="en-US" dirty="0"/>
              <a:t>Priority queues are often bounded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6883400" y="2010475"/>
            <a:ext cx="6019800" cy="6421775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e != NULL;	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83600" y="198120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Priority Queue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Bounded Priority Queue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5854700" cy="68961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pq_new</a:t>
            </a:r>
            <a:r>
              <a:rPr lang="en-US" dirty="0"/>
              <a:t> now takes the capacity of the priority queue</a:t>
            </a:r>
          </a:p>
          <a:p>
            <a:pPr lvl="4"/>
            <a:endParaRPr lang="en-US" dirty="0"/>
          </a:p>
          <a:p>
            <a:r>
              <a:rPr lang="en-US" dirty="0"/>
              <a:t>We need a new function to check if it is full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pq_full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We cannot insert an element</a:t>
            </a:r>
            <a:br>
              <a:rPr lang="en-US" dirty="0"/>
            </a:br>
            <a:r>
              <a:rPr lang="en-US" dirty="0"/>
              <a:t>into a full priority queue</a:t>
            </a:r>
          </a:p>
          <a:p>
            <a:pPr lvl="4"/>
            <a:endParaRPr lang="en-US" dirty="0"/>
          </a:p>
          <a:p>
            <a:r>
              <a:rPr lang="en-US" dirty="0"/>
              <a:t>A priority queue is not full after removing an element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502400" y="2162875"/>
            <a:ext cx="6400800" cy="6952317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pq_full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4000" y="21336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Bounded Priority Queue Interface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502400" y="4419600"/>
            <a:ext cx="3048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245600" y="6400800"/>
            <a:ext cx="129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874000" y="5105400"/>
            <a:ext cx="14478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626600" y="7620000"/>
            <a:ext cx="129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17813</TotalTime>
  <Words>11918</Words>
  <Application>Microsoft Macintosh PowerPoint</Application>
  <PresentationFormat>Custom</PresentationFormat>
  <Paragraphs>1806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Priority Queues</vt:lpstr>
      <vt:lpstr>Heaps Invariants</vt:lpstr>
      <vt:lpstr>Heap Operations</vt:lpstr>
      <vt:lpstr>PowerPoint Presentation</vt:lpstr>
      <vt:lpstr>Types of Work Lists</vt:lpstr>
      <vt:lpstr>The Bounded Priority Queue Interface</vt:lpstr>
      <vt:lpstr>Concrete Type</vt:lpstr>
      <vt:lpstr>Basic Representation Invariants</vt:lpstr>
      <vt:lpstr>Heap Invariants</vt:lpstr>
      <vt:lpstr>The Ordering Invariant</vt:lpstr>
      <vt:lpstr>The Ordering Invariant</vt:lpstr>
      <vt:lpstr>The Ordering Invariant</vt:lpstr>
      <vt:lpstr>The Ordering Invariant</vt:lpstr>
      <vt:lpstr>The Representation Invariant</vt:lpstr>
      <vt:lpstr>PowerPoint Presentation</vt:lpstr>
      <vt:lpstr>The Bounded Priority Queue Interface</vt:lpstr>
      <vt:lpstr>pq_full, pq_empty, pq_peek</vt:lpstr>
      <vt:lpstr>The Bounded Priority Queue Interface</vt:lpstr>
      <vt:lpstr>pq_new</vt:lpstr>
      <vt:lpstr>PowerPoint Presentation</vt:lpstr>
      <vt:lpstr>The Bounded Priority Queue Interface</vt:lpstr>
      <vt:lpstr>pq_add</vt:lpstr>
      <vt:lpstr>Safety</vt:lpstr>
      <vt:lpstr>Safety</vt:lpstr>
      <vt:lpstr>Safety</vt:lpstr>
      <vt:lpstr>Safety</vt:lpstr>
      <vt:lpstr>Safety</vt:lpstr>
      <vt:lpstr>Safety</vt:lpstr>
      <vt:lpstr>Safety</vt:lpstr>
      <vt:lpstr>Safety</vt:lpstr>
      <vt:lpstr>PowerPoint Presentation</vt:lpstr>
      <vt:lpstr>Is this Code Correct?</vt:lpstr>
      <vt:lpstr>Is this Code Correct?</vt:lpstr>
      <vt:lpstr>Is this Code Correct?</vt:lpstr>
      <vt:lpstr>Weakening the Invariant</vt:lpstr>
      <vt:lpstr>Is this Code Correct?</vt:lpstr>
      <vt:lpstr>Is this Code Correct?</vt:lpstr>
      <vt:lpstr>Is this Code Correct?</vt:lpstr>
      <vt:lpstr>Is this Code Correct?</vt:lpstr>
      <vt:lpstr>PowerPoint Presentation</vt:lpstr>
      <vt:lpstr>Initialization</vt:lpstr>
      <vt:lpstr>Preservation</vt:lpstr>
      <vt:lpstr>Preservation</vt:lpstr>
      <vt:lpstr>Preservation</vt:lpstr>
      <vt:lpstr>Can our Loop Invariant be Wrong?</vt:lpstr>
      <vt:lpstr>Can our Loop Invariant be Wrong?</vt:lpstr>
      <vt:lpstr>Updated Code</vt:lpstr>
      <vt:lpstr>The Grandparent Check</vt:lpstr>
      <vt:lpstr>Preservation</vt:lpstr>
      <vt:lpstr>Is this Code Correct?</vt:lpstr>
      <vt:lpstr>PowerPoint Presentation</vt:lpstr>
      <vt:lpstr>pq_rem</vt:lpstr>
      <vt:lpstr>sift_down</vt:lpstr>
      <vt:lpstr>sift_down</vt:lpstr>
      <vt:lpstr>sift_down</vt:lpstr>
      <vt:lpstr>Are we done Fixing Violations?</vt:lpstr>
      <vt:lpstr>Identifying the Child to Swap</vt:lpstr>
      <vt:lpstr>Sifting 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Heaps</dc:title>
  <cp:lastModifiedBy>Mohammad Hammoud</cp:lastModifiedBy>
  <cp:revision>802</cp:revision>
  <dcterms:modified xsi:type="dcterms:W3CDTF">2024-04-22T08:00:27Z</dcterms:modified>
</cp:coreProperties>
</file>