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firstSlideNum="0" showSpecialPlsOnTitleSld="0" strictFirstAndLastChars="0" saveSubsetFonts="1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572" r:id="rId2"/>
    <p:sldId id="613" r:id="rId3"/>
    <p:sldId id="522" r:id="rId4"/>
    <p:sldId id="526" r:id="rId5"/>
    <p:sldId id="536" r:id="rId6"/>
    <p:sldId id="524" r:id="rId7"/>
    <p:sldId id="527" r:id="rId8"/>
    <p:sldId id="532" r:id="rId9"/>
    <p:sldId id="533" r:id="rId10"/>
    <p:sldId id="534" r:id="rId11"/>
    <p:sldId id="530" r:id="rId12"/>
    <p:sldId id="537" r:id="rId13"/>
    <p:sldId id="535" r:id="rId14"/>
    <p:sldId id="557" r:id="rId15"/>
    <p:sldId id="538" r:id="rId16"/>
    <p:sldId id="558" r:id="rId17"/>
    <p:sldId id="541" r:id="rId18"/>
    <p:sldId id="559" r:id="rId19"/>
    <p:sldId id="571" r:id="rId20"/>
    <p:sldId id="540" r:id="rId21"/>
    <p:sldId id="560" r:id="rId22"/>
    <p:sldId id="528" r:id="rId23"/>
    <p:sldId id="542" r:id="rId24"/>
    <p:sldId id="543" r:id="rId25"/>
    <p:sldId id="561" r:id="rId26"/>
    <p:sldId id="544" r:id="rId27"/>
    <p:sldId id="562" r:id="rId28"/>
    <p:sldId id="545" r:id="rId29"/>
    <p:sldId id="546" r:id="rId30"/>
    <p:sldId id="547" r:id="rId31"/>
    <p:sldId id="548" r:id="rId32"/>
    <p:sldId id="563" r:id="rId33"/>
    <p:sldId id="564" r:id="rId34"/>
    <p:sldId id="550" r:id="rId35"/>
    <p:sldId id="570" r:id="rId36"/>
    <p:sldId id="529" r:id="rId37"/>
    <p:sldId id="551" r:id="rId38"/>
    <p:sldId id="552" r:id="rId39"/>
    <p:sldId id="553" r:id="rId40"/>
    <p:sldId id="555" r:id="rId41"/>
    <p:sldId id="554" r:id="rId42"/>
    <p:sldId id="556" r:id="rId43"/>
    <p:sldId id="565" r:id="rId44"/>
    <p:sldId id="549" r:id="rId45"/>
    <p:sldId id="566" r:id="rId46"/>
    <p:sldId id="531" r:id="rId47"/>
    <p:sldId id="567" r:id="rId48"/>
    <p:sldId id="569" r:id="rId49"/>
  </p:sldIdLst>
  <p:sldSz cx="13004800" cy="9753600"/>
  <p:notesSz cx="7010400" cy="9296400"/>
  <p:defaultTextStyle>
    <a:defPPr>
      <a:defRPr lang="en-US"/>
    </a:defPPr>
    <a:lvl1pPr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marL="457200" indent="-2286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marL="914400" indent="-4572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marL="1371600" indent="-6858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marL="1828800" indent="-9144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6pPr>
    <a:lvl7pPr marL="27432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7pPr>
    <a:lvl8pPr marL="32004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8pPr>
    <a:lvl9pPr marL="36576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E0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22" autoAdjust="0"/>
    <p:restoredTop sz="96327" autoAdjust="0"/>
  </p:normalViewPr>
  <p:slideViewPr>
    <p:cSldViewPr>
      <p:cViewPr varScale="1">
        <p:scale>
          <a:sx n="90" d="100"/>
          <a:sy n="90" d="100"/>
        </p:scale>
        <p:origin x="1784" y="208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548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200"/>
            </a:lvl1pPr>
          </a:lstStyle>
          <a:p>
            <a:pPr>
              <a:defRPr/>
            </a:pPr>
            <a:fld id="{231B3D12-EB5E-4DBD-B1D2-B9BE0915A721}" type="datetimeFigureOut">
              <a:rPr lang="en-US"/>
              <a:pPr>
                <a:defRPr/>
              </a:pPr>
              <a:t>4/22/24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548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200"/>
            </a:lvl1pPr>
          </a:lstStyle>
          <a:p>
            <a:pPr>
              <a:defRPr/>
            </a:pPr>
            <a:fld id="{9689D15F-4C94-4BB4-A061-5F06739A4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/>
          </p:cNvSpPr>
          <p:nvPr>
            <p:ph type="body" sz="quarter" idx="1"/>
          </p:nvPr>
        </p:nvSpPr>
        <p:spPr bwMode="auto">
          <a:xfrm>
            <a:off x="935462" y="4416426"/>
            <a:ext cx="5139478" cy="418306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noProof="0">
                <a:sym typeface="Helvetica Neue" charset="0"/>
              </a:rPr>
              <a:t>Second level</a:t>
            </a:r>
          </a:p>
          <a:p>
            <a:pPr lvl="2"/>
            <a:r>
              <a:rPr lang="en-US" noProof="0">
                <a:sym typeface="Helvetica Neue" charset="0"/>
              </a:rPr>
              <a:t>Third level</a:t>
            </a:r>
          </a:p>
          <a:p>
            <a:pPr lvl="3"/>
            <a:r>
              <a:rPr lang="en-US" noProof="0">
                <a:sym typeface="Helvetica Neue" charset="0"/>
              </a:rPr>
              <a:t>Fourth level</a:t>
            </a:r>
          </a:p>
          <a:p>
            <a:pPr lvl="4"/>
            <a:r>
              <a:rPr lang="en-US" noProof="0">
                <a:sym typeface="Helvetica Neu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indent="2286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indent="4572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indent="6858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indent="9144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0A1846-15C1-4F35-AD6E-2FC96FAC81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1BF73-A674-4D7B-B1DA-2178CF8CE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99800" cy="1498600"/>
          </a:xfrm>
        </p:spPr>
        <p:txBody>
          <a:bodyPr/>
          <a:lstStyle>
            <a:lvl1pPr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6896100"/>
          </a:xfrm>
        </p:spPr>
        <p:txBody>
          <a:bodyPr anchor="t"/>
          <a:lstStyle>
            <a:lvl1pPr marL="457200" indent="-457200">
              <a:spcBef>
                <a:spcPts val="800"/>
              </a:spcBef>
              <a:buClr>
                <a:schemeClr val="tx1"/>
              </a:buClr>
              <a:buSzPct val="100000"/>
              <a:buFont typeface="Wingdings" pitchFamily="2" charset="2"/>
              <a:buChar char="l"/>
              <a:defRPr/>
            </a:lvl1pPr>
            <a:lvl2pPr marL="800100" indent="-342900">
              <a:spcBef>
                <a:spcPts val="700"/>
              </a:spcBef>
              <a:buClr>
                <a:schemeClr val="tx1"/>
              </a:buClr>
              <a:buSzPct val="125000"/>
              <a:buFont typeface="Courier New" pitchFamily="49" charset="0"/>
              <a:buChar char="o"/>
              <a:defRPr sz="2800"/>
            </a:lvl2pPr>
            <a:lvl3pPr marL="1092200" indent="-292100" defTabSz="622300">
              <a:spcBef>
                <a:spcPts val="60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  <a:defRPr sz="2400"/>
            </a:lvl3pPr>
            <a:lvl4pPr marL="1435100" indent="-342900">
              <a:spcBef>
                <a:spcPts val="480"/>
              </a:spcBef>
              <a:buClr>
                <a:schemeClr val="tx1"/>
              </a:buClr>
              <a:buSzPct val="90000"/>
              <a:buFont typeface="Wingdings" pitchFamily="2" charset="2"/>
              <a:buChar char="q"/>
              <a:defRPr sz="2000"/>
            </a:lvl4pPr>
            <a:lvl5pPr marL="1663700" indent="-228600">
              <a:spcBef>
                <a:spcPts val="480"/>
              </a:spcBef>
              <a:buClr>
                <a:schemeClr val="tx1"/>
              </a:buClr>
              <a:buSzPct val="100000"/>
              <a:buFont typeface="Wingdings" pitchFamily="2" charset="2"/>
              <a:buChar char="§"/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4083050"/>
            <a:ext cx="11053762" cy="1936750"/>
          </a:xfrm>
        </p:spPr>
        <p:txBody>
          <a:bodyPr anchor="t"/>
          <a:lstStyle>
            <a:lvl1pPr algn="ctr">
              <a:defRPr sz="44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594360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25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952500" y="254000"/>
            <a:ext cx="11099800" cy="2159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 Medium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952500" y="2590800"/>
            <a:ext cx="11099800" cy="62865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2" name="Rectangle 3"/>
          <p:cNvSpPr>
            <a:spLocks noGrp="1"/>
          </p:cNvSpPr>
          <p:nvPr>
            <p:ph type="sldNum" sz="quarter" idx="2"/>
          </p:nvPr>
        </p:nvSpPr>
        <p:spPr bwMode="auto">
          <a:xfrm>
            <a:off x="6327775" y="929640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>
            <a:lvl1pPr>
              <a:defRPr sz="1600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</a:lstStyle>
          <a:p>
            <a:pPr>
              <a:defRPr/>
            </a:pPr>
            <a:fld id="{25C490D4-7A1B-45D2-B551-E1B1E148D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4" r:id="rId2"/>
    <p:sldLayoutId id="2147483685" r:id="rId3"/>
    <p:sldLayoutId id="2147483676" r:id="rId4"/>
    <p:sldLayoutId id="2147483677" r:id="rId5"/>
    <p:sldLayoutId id="2147483678" r:id="rId6"/>
    <p:sldLayoutId id="2147483679" r:id="rId7"/>
  </p:sldLayoutIdLst>
  <p:hf hdr="0" ftr="0" dt="0"/>
  <p:txStyles>
    <p:titleStyle>
      <a:lvl1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j-lt"/>
          <a:ea typeface="+mj-ea"/>
          <a:cs typeface="+mj-cs"/>
          <a:sym typeface="Helvetica Neue Medium" charset="0"/>
        </a:defRPr>
      </a:lvl1pPr>
      <a:lvl2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2pPr>
      <a:lvl3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3pPr>
      <a:lvl4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4pPr>
      <a:lvl5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5pPr>
      <a:lvl6pPr marL="4572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6pPr>
      <a:lvl7pPr marL="9144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7pPr>
      <a:lvl8pPr marL="13716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8pPr>
      <a:lvl9pPr marL="18288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9pPr>
    </p:titleStyle>
    <p:bodyStyle>
      <a:lvl1pPr marL="444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1pPr>
      <a:lvl2pPr marL="889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2pPr>
      <a:lvl3pPr marL="1333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3pPr>
      <a:lvl4pPr marL="1778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4pPr>
      <a:lvl5pPr marL="2222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5pPr>
      <a:lvl6pPr marL="26797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6pPr>
      <a:lvl7pPr marL="31369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7pPr>
      <a:lvl8pPr marL="35941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8pPr>
      <a:lvl9pPr marL="40513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15-122: Principles of </a:t>
            </a:r>
            <a:b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Imperative Computation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527039"/>
            <a:ext cx="13004800" cy="357933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Lecture 24: Priority Queues</a:t>
            </a:r>
          </a:p>
          <a:p>
            <a:endParaRPr lang="en-US" b="1" dirty="0">
              <a:solidFill>
                <a:srgbClr val="77E0F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3413" b="1" dirty="0">
                <a:solidFill>
                  <a:srgbClr val="ED727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April 17, 2024</a:t>
            </a:r>
            <a:r>
              <a:rPr lang="en-US" sz="3413" b="1" dirty="0">
                <a:solidFill>
                  <a:srgbClr val="ED7273"/>
                </a:solidFill>
                <a:latin typeface="Helvetica" pitchFamily="2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46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Specify Priorities?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417300" cy="6896100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/>
              <a:t>Have a way to tell which of two elements has higher priority</a:t>
            </a:r>
          </a:p>
          <a:p>
            <a:pPr lvl="4"/>
            <a:endParaRPr lang="en-US" dirty="0"/>
          </a:p>
          <a:p>
            <a:pPr lvl="1">
              <a:buNone/>
            </a:pPr>
            <a:r>
              <a:rPr lang="en-US" dirty="0"/>
              <a:t>		</a:t>
            </a:r>
            <a:r>
              <a:rPr lang="en-US" dirty="0" err="1">
                <a:solidFill>
                  <a:srgbClr val="00B050"/>
                </a:solidFill>
              </a:rPr>
              <a:t>bool</a:t>
            </a:r>
            <a:r>
              <a:rPr lang="en-US" dirty="0"/>
              <a:t> </a:t>
            </a:r>
            <a:r>
              <a:rPr lang="en-US" dirty="0" err="1">
                <a:solidFill>
                  <a:srgbClr val="7030A0"/>
                </a:solidFill>
                <a:ea typeface="Menlo" charset="0"/>
                <a:cs typeface="Menlo" charset="0"/>
                <a:sym typeface="Menlo" charset="0"/>
              </a:rPr>
              <a:t>has_higher_priority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elem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e1</a:t>
            </a:r>
            <a:r>
              <a:rPr lang="en-US" dirty="0"/>
              <a:t>,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elem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e2</a:t>
            </a:r>
            <a:r>
              <a:rPr lang="en-US" dirty="0"/>
              <a:t>)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It returns </a:t>
            </a:r>
            <a:r>
              <a:rPr lang="en-US" b="1" dirty="0"/>
              <a:t>true</a:t>
            </a:r>
            <a:r>
              <a:rPr lang="en-US" dirty="0"/>
              <a:t> if </a:t>
            </a:r>
            <a:r>
              <a:rPr lang="en-US" dirty="0">
                <a:solidFill>
                  <a:srgbClr val="FFC000"/>
                </a:solidFill>
              </a:rPr>
              <a:t>e1</a:t>
            </a:r>
            <a:r>
              <a:rPr lang="en-US" dirty="0"/>
              <a:t> has </a:t>
            </a:r>
            <a:r>
              <a:rPr lang="en-US" b="1" dirty="0"/>
              <a:t>strictly higher priority </a:t>
            </a:r>
            <a:r>
              <a:rPr lang="en-US" dirty="0"/>
              <a:t>than </a:t>
            </a:r>
            <a:r>
              <a:rPr lang="en-US" dirty="0">
                <a:solidFill>
                  <a:srgbClr val="FFC000"/>
                </a:solidFill>
              </a:rPr>
              <a:t>e2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It is the client who should provide this function</a:t>
            </a:r>
          </a:p>
          <a:p>
            <a:pPr lvl="2"/>
            <a:r>
              <a:rPr lang="en-US" dirty="0"/>
              <a:t>Only they know what </a:t>
            </a:r>
            <a:r>
              <a:rPr lang="en-US" dirty="0" err="1">
                <a:solidFill>
                  <a:srgbClr val="00B050"/>
                </a:solidFill>
              </a:rPr>
              <a:t>elem</a:t>
            </a:r>
            <a:r>
              <a:rPr lang="en-US" dirty="0"/>
              <a:t> is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For the priority queue library to be </a:t>
            </a:r>
            <a:r>
              <a:rPr lang="en-US" b="1" dirty="0"/>
              <a:t>generic</a:t>
            </a:r>
            <a:r>
              <a:rPr lang="en-US" dirty="0"/>
              <a:t>, we turn it into a </a:t>
            </a:r>
            <a:br>
              <a:rPr lang="en-US" dirty="0"/>
            </a:br>
            <a:r>
              <a:rPr lang="en-US" dirty="0"/>
              <a:t>type definition</a:t>
            </a:r>
          </a:p>
          <a:p>
            <a:pPr lvl="4"/>
            <a:endParaRPr lang="en-US" dirty="0"/>
          </a:p>
          <a:p>
            <a:pPr lvl="1">
              <a:buNone/>
            </a:pPr>
            <a:r>
              <a:rPr lang="en-US" dirty="0"/>
              <a:t>		</a:t>
            </a:r>
            <a:r>
              <a:rPr lang="en-US" dirty="0" err="1">
                <a:solidFill>
                  <a:srgbClr val="D03BFF"/>
                </a:solidFill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dirty="0">
                <a:solidFill>
                  <a:srgbClr val="00B050"/>
                </a:solidFill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ea typeface="Menlo" charset="0"/>
                <a:cs typeface="Menlo" charset="0"/>
                <a:sym typeface="Menlo" charset="0"/>
              </a:rPr>
              <a:t>has_higher_priority_fn</a:t>
            </a:r>
            <a:r>
              <a:rPr lang="en-US" dirty="0">
                <a:solidFill>
                  <a:schemeClr val="tx1"/>
                </a:solidFill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dirty="0" err="1">
                <a:solidFill>
                  <a:srgbClr val="00B050"/>
                </a:solidFill>
                <a:ea typeface="Menlo" charset="0"/>
                <a:cs typeface="Menlo" charset="0"/>
                <a:sym typeface="Menlo" charset="0"/>
              </a:rPr>
              <a:t>elem</a:t>
            </a:r>
            <a:r>
              <a:rPr lang="en-US" dirty="0">
                <a:solidFill>
                  <a:schemeClr val="tx1"/>
                </a:solidFill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rgbClr val="FFC000"/>
                </a:solidFill>
                <a:ea typeface="Menlo" charset="0"/>
                <a:cs typeface="Menlo" charset="0"/>
                <a:sym typeface="Menlo" charset="0"/>
              </a:rPr>
              <a:t>e1</a:t>
            </a:r>
            <a:r>
              <a:rPr lang="en-US" dirty="0">
                <a:solidFill>
                  <a:schemeClr val="tx1"/>
                </a:solidFill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dirty="0" err="1">
                <a:solidFill>
                  <a:srgbClr val="00B050"/>
                </a:solidFill>
                <a:ea typeface="Menlo" charset="0"/>
                <a:cs typeface="Menlo" charset="0"/>
                <a:sym typeface="Menlo" charset="0"/>
              </a:rPr>
              <a:t>elem</a:t>
            </a:r>
            <a:r>
              <a:rPr lang="en-US" dirty="0">
                <a:solidFill>
                  <a:schemeClr val="tx1"/>
                </a:solidFill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rgbClr val="FFC000"/>
                </a:solidFill>
                <a:ea typeface="Menlo" charset="0"/>
                <a:cs typeface="Menlo" charset="0"/>
                <a:sym typeface="Menlo" charset="0"/>
              </a:rPr>
              <a:t>e2</a:t>
            </a:r>
            <a:r>
              <a:rPr lang="en-US" dirty="0">
                <a:solidFill>
                  <a:schemeClr val="tx1"/>
                </a:solidFill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lvl="4"/>
            <a:endParaRPr lang="en-US" dirty="0"/>
          </a:p>
          <a:p>
            <a:pPr lvl="1">
              <a:buNone/>
            </a:pPr>
            <a:r>
              <a:rPr lang="en-US" dirty="0"/>
              <a:t>	and have </a:t>
            </a:r>
            <a:r>
              <a:rPr lang="en-US" dirty="0" err="1">
                <a:solidFill>
                  <a:srgbClr val="7030A0"/>
                </a:solidFill>
              </a:rPr>
              <a:t>pq_new</a:t>
            </a:r>
            <a:r>
              <a:rPr lang="en-US" dirty="0"/>
              <a:t> take a priority function as input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379200" y="8534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5" name="Rectangular Callout 4"/>
          <p:cNvSpPr/>
          <p:nvPr/>
        </p:nvSpPr>
        <p:spPr bwMode="auto">
          <a:xfrm>
            <a:off x="10160000" y="2718137"/>
            <a:ext cx="2713243" cy="1015663"/>
          </a:xfrm>
          <a:prstGeom prst="wedgeRectCallout">
            <a:avLst>
              <a:gd name="adj1" fmla="val -78601"/>
              <a:gd name="adj2" fmla="val -40206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Given two elements,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saying which one has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higher priority is easier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Priority Queue Interface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3073400" y="1963460"/>
            <a:ext cx="6781800" cy="7152799"/>
          </a:xfrm>
          <a:prstGeom prst="verticalScroll">
            <a:avLst>
              <a:gd name="adj" fmla="val 5053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5311775" algn="l"/>
              </a:tabLst>
            </a:pPr>
            <a:r>
              <a:rPr lang="en-US" sz="18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void*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elem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// Decided by client</a:t>
            </a:r>
          </a:p>
          <a:p>
            <a:pPr algn="l">
              <a:tabLst>
                <a:tab pos="5311775" algn="l"/>
              </a:tabLst>
            </a:pP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5311775" algn="l"/>
              </a:tabLst>
            </a:pPr>
            <a:r>
              <a:rPr lang="en-US" sz="18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18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has_higher_priority_fn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elem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e1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elem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e2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>
              <a:tabLst>
                <a:tab pos="5311775" algn="l"/>
              </a:tabLst>
            </a:pP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53117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311775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pq_empty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pq_t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Q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3117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311775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pq_t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pq_new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has_higher_priority_fn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FFC000"/>
                </a:solidFill>
                <a:latin typeface="Helvetica Neue"/>
              </a:rPr>
              <a:t>prio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prio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!= NULL; @*/</a:t>
            </a: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 &amp;&amp; 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pq_empty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3117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pq_add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pq_t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Q != NULL &amp;&amp; e != NULL;	@*/</a:t>
            </a: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pq_empty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(Q);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3117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311775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pq_rem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pq_t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Q != NULL &amp;&amp;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pq_empty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(Q);	@*/</a:t>
            </a:r>
            <a:r>
              <a:rPr lang="en-US" sz="1800" b="0" dirty="0">
                <a:latin typeface="Helvetica Neue"/>
              </a:rPr>
              <a:t> </a:t>
            </a:r>
            <a:endParaRPr lang="en-US" sz="18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3117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311775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pq_peek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pq_t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Q != NULL &amp;&amp;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pq_empty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(Q);	@*/</a:t>
            </a: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 &amp;&amp;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pq_empty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(Q);	@*/</a:t>
            </a:r>
            <a:r>
              <a:rPr lang="en-US" sz="1800" b="0" dirty="0">
                <a:latin typeface="Helvetica Neue"/>
              </a:rPr>
              <a:t> 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73600" y="1934185"/>
            <a:ext cx="30877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Priority Queue Interface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997200" y="2793304"/>
            <a:ext cx="68580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Rectangular Callout 11"/>
          <p:cNvSpPr/>
          <p:nvPr/>
        </p:nvSpPr>
        <p:spPr bwMode="auto">
          <a:xfrm>
            <a:off x="10312400" y="3962400"/>
            <a:ext cx="2514470" cy="1015663"/>
          </a:xfrm>
          <a:prstGeom prst="wedgeRectCallout">
            <a:avLst>
              <a:gd name="adj1" fmla="val -132791"/>
              <a:gd name="adj2" fmla="val 5587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commit to the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priority function when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creating the queue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4292600" y="4724400"/>
            <a:ext cx="38100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3" name="Rectangular Callout 12"/>
          <p:cNvSpPr/>
          <p:nvPr/>
        </p:nvSpPr>
        <p:spPr bwMode="auto">
          <a:xfrm>
            <a:off x="9681805" y="1727537"/>
            <a:ext cx="3221395" cy="1015663"/>
          </a:xfrm>
          <a:prstGeom prst="wedgeRectCallout">
            <a:avLst>
              <a:gd name="adj1" fmla="val -43935"/>
              <a:gd name="adj2" fmla="val 7895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f(e1, e2) returns true if e1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has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strictly higher priority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than e2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9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9800" y="1981200"/>
            <a:ext cx="11099800" cy="68961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92200" y="3124200"/>
          <a:ext cx="10820400" cy="3931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7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7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57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57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Unsorted array/list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Sorted</a:t>
                      </a:r>
                      <a:r>
                        <a:rPr lang="en-US" b="1" i="1" baseline="0" dirty="0"/>
                        <a:t> </a:t>
                      </a:r>
                      <a:r>
                        <a:rPr lang="en-US" b="1" i="1" dirty="0"/>
                        <a:t>array/list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AVL trees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>
                          <a:solidFill>
                            <a:schemeClr val="tx1"/>
                          </a:solidFill>
                        </a:rPr>
                        <a:t>Heaps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O(n)</a:t>
                      </a:r>
                      <a:endParaRPr lang="en-US" sz="1000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O(log n) </a:t>
                      </a:r>
                      <a:endParaRPr lang="en-US" sz="2000" i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rem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  <a:endParaRPr lang="en-US" sz="1000" i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O(log n)</a:t>
                      </a:r>
                      <a:endParaRPr lang="en-US" sz="1000" i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peek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</a:t>
                      </a:r>
                      <a:r>
                        <a:rPr kumimoji="0" lang="en-US" sz="20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(</a:t>
                      </a:r>
                      <a:r>
                        <a:rPr lang="en-US" sz="2000" i="1" dirty="0"/>
                        <a:t>log n</a:t>
                      </a:r>
                      <a:r>
                        <a:rPr kumimoji="0" lang="en-US" sz="20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Priority Queue Implementations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3302000" y="8229600"/>
            <a:ext cx="1929374" cy="1015663"/>
          </a:xfrm>
          <a:prstGeom prst="wedgeRectCallout">
            <a:avLst>
              <a:gd name="adj1" fmla="val -23059"/>
              <a:gd name="adj2" fmla="val -13478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Cost of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add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using arrays are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amortized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9931400" y="3048000"/>
            <a:ext cx="1447800" cy="3962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Heaps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heap</a:t>
            </a:r>
            <a:r>
              <a:rPr lang="en-US" dirty="0"/>
              <a:t> is a type of binary tree used to implement priority queues</a:t>
            </a:r>
          </a:p>
          <a:p>
            <a:pPr lvl="1"/>
            <a:endParaRPr lang="en-US" dirty="0"/>
          </a:p>
          <a:p>
            <a:r>
              <a:rPr lang="en-US" dirty="0"/>
              <a:t>Since </a:t>
            </a:r>
            <a:r>
              <a:rPr lang="en-US" dirty="0">
                <a:solidFill>
                  <a:srgbClr val="7030A0"/>
                </a:solidFill>
              </a:rPr>
              <a:t>add</a:t>
            </a:r>
            <a:r>
              <a:rPr lang="en-US" dirty="0"/>
              <a:t> and </a:t>
            </a:r>
            <a:r>
              <a:rPr lang="en-US" dirty="0" err="1">
                <a:solidFill>
                  <a:srgbClr val="7030A0"/>
                </a:solidFill>
              </a:rPr>
              <a:t>rem</a:t>
            </a:r>
            <a:r>
              <a:rPr lang="en-US" dirty="0"/>
              <a:t> have cost </a:t>
            </a:r>
            <a:r>
              <a:rPr lang="en-US" i="1" dirty="0"/>
              <a:t>O(log n)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a heap is a </a:t>
            </a:r>
            <a:r>
              <a:rPr lang="en-US" b="1" dirty="0"/>
              <a:t>balanced</a:t>
            </a:r>
            <a:r>
              <a:rPr lang="en-US" dirty="0"/>
              <a:t> binary tree</a:t>
            </a:r>
          </a:p>
          <a:p>
            <a:pPr lvl="1"/>
            <a:r>
              <a:rPr lang="en-US" dirty="0"/>
              <a:t>In fact, they are as balanced as a tree can be</a:t>
            </a:r>
          </a:p>
          <a:p>
            <a:pPr lvl="4"/>
            <a:endParaRPr lang="en-US" dirty="0"/>
          </a:p>
          <a:p>
            <a:r>
              <a:rPr lang="en-US" dirty="0"/>
              <a:t>Since </a:t>
            </a:r>
            <a:r>
              <a:rPr lang="en-US" dirty="0">
                <a:solidFill>
                  <a:srgbClr val="7030A0"/>
                </a:solidFill>
              </a:rPr>
              <a:t>peek</a:t>
            </a:r>
            <a:r>
              <a:rPr lang="en-US" dirty="0"/>
              <a:t> has cost O(1), the highest</a:t>
            </a:r>
            <a:br>
              <a:rPr lang="en-US" dirty="0"/>
            </a:br>
            <a:r>
              <a:rPr lang="en-US" dirty="0"/>
              <a:t>priority element must be at the root</a:t>
            </a:r>
          </a:p>
          <a:p>
            <a:pPr lvl="1"/>
            <a:r>
              <a:rPr lang="en-US" dirty="0"/>
              <a:t>In fact, the elements on any path from a</a:t>
            </a:r>
            <a:br>
              <a:rPr lang="en-US" dirty="0"/>
            </a:br>
            <a:r>
              <a:rPr lang="en-US" dirty="0"/>
              <a:t>leaf to the root are ordered in increasing</a:t>
            </a:r>
            <a:br>
              <a:rPr lang="en-US" dirty="0"/>
            </a:br>
            <a:r>
              <a:rPr lang="en-US" dirty="0"/>
              <a:t>priority order</a:t>
            </a:r>
          </a:p>
        </p:txBody>
      </p:sp>
      <p:sp>
        <p:nvSpPr>
          <p:cNvPr id="8" name="Isosceles Triangle 7"/>
          <p:cNvSpPr/>
          <p:nvPr/>
        </p:nvSpPr>
        <p:spPr bwMode="auto">
          <a:xfrm>
            <a:off x="9307741" y="2895600"/>
            <a:ext cx="2438400" cy="2133600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0298341" y="4648200"/>
            <a:ext cx="1447800" cy="381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bg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0374541" y="4648200"/>
            <a:ext cx="1143000" cy="15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>
            <a:off x="10145941" y="4800600"/>
            <a:ext cx="381000" cy="76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2" name="Isosceles Triangle 11"/>
          <p:cNvSpPr/>
          <p:nvPr/>
        </p:nvSpPr>
        <p:spPr bwMode="auto">
          <a:xfrm>
            <a:off x="9307741" y="6096000"/>
            <a:ext cx="2438400" cy="2133600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0298341" y="7848600"/>
            <a:ext cx="1447800" cy="381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bg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10374541" y="7848600"/>
            <a:ext cx="1143000" cy="15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rot="5400000">
            <a:off x="10145941" y="8001000"/>
            <a:ext cx="381000" cy="76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rot="5400000" flipH="1" flipV="1">
            <a:off x="10603141" y="7162800"/>
            <a:ext cx="2132806" cy="79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11746141" y="5791200"/>
            <a:ext cx="9284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highest</a:t>
            </a:r>
            <a:br>
              <a:rPr lang="en-US" sz="1800" b="0" dirty="0">
                <a:solidFill>
                  <a:srgbClr val="FF0000"/>
                </a:solidFill>
              </a:rPr>
            </a:br>
            <a:r>
              <a:rPr lang="en-US" sz="1800" b="0" dirty="0">
                <a:solidFill>
                  <a:srgbClr val="FF0000"/>
                </a:solidFill>
              </a:rPr>
              <a:t>priority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1746141" y="7696200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lower</a:t>
            </a:r>
            <a:br>
              <a:rPr lang="en-US" sz="1800" b="0" dirty="0">
                <a:solidFill>
                  <a:srgbClr val="FF0000"/>
                </a:solidFill>
              </a:rPr>
            </a:br>
            <a:r>
              <a:rPr lang="en-US" sz="1800" b="0" dirty="0">
                <a:solidFill>
                  <a:srgbClr val="FF0000"/>
                </a:solidFill>
              </a:rPr>
              <a:t>priority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10313213" y="5906022"/>
            <a:ext cx="418578" cy="418578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2" name="Rectangular Callout 21"/>
          <p:cNvSpPr/>
          <p:nvPr/>
        </p:nvSpPr>
        <p:spPr bwMode="auto">
          <a:xfrm>
            <a:off x="10083800" y="457200"/>
            <a:ext cx="2496837" cy="707886"/>
          </a:xfrm>
          <a:prstGeom prst="wedgeRectCallout">
            <a:avLst>
              <a:gd name="adj1" fmla="val -138327"/>
              <a:gd name="adj2" fmla="val 251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Nothing to do with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memory segment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  <p:bldP spid="13" grpId="0" animBg="1"/>
      <p:bldP spid="19" grpId="0"/>
      <p:bldP spid="20" grpId="0"/>
      <p:bldP spid="21" grpId="0" animBg="1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Heaps Invariants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9000" y="1981200"/>
            <a:ext cx="9893300" cy="6896100"/>
          </a:xfrm>
        </p:spPr>
        <p:txBody>
          <a:bodyPr/>
          <a:lstStyle/>
          <a:p>
            <a:pPr marL="628650" indent="-514350">
              <a:buSzPct val="105000"/>
              <a:buFont typeface="+mj-lt"/>
              <a:buAutoNum type="arabicPeriod"/>
            </a:pPr>
            <a:r>
              <a:rPr lang="en-US" b="1" dirty="0"/>
              <a:t>Shape invariant</a:t>
            </a:r>
          </a:p>
          <a:p>
            <a:pPr marL="971550" lvl="1" indent="-514350">
              <a:buSzPct val="105000"/>
              <a:buFont typeface="+mj-lt"/>
              <a:buAutoNum type="arabicPeriod"/>
            </a:pPr>
            <a:endParaRPr lang="en-US" dirty="0"/>
          </a:p>
          <a:p>
            <a:pPr marL="971550" lvl="1" indent="-514350">
              <a:buSzPct val="105000"/>
              <a:buFont typeface="+mj-lt"/>
              <a:buAutoNum type="arabicPeriod"/>
            </a:pPr>
            <a:endParaRPr lang="en-US" dirty="0"/>
          </a:p>
          <a:p>
            <a:pPr marL="971550" lvl="1" indent="-514350">
              <a:buSzPct val="105000"/>
              <a:buFont typeface="+mj-lt"/>
              <a:buAutoNum type="arabicPeriod"/>
            </a:pPr>
            <a:endParaRPr lang="en-US" dirty="0"/>
          </a:p>
          <a:p>
            <a:pPr marL="971550" lvl="1" indent="-514350">
              <a:buSzPct val="105000"/>
              <a:buFont typeface="+mj-lt"/>
              <a:buAutoNum type="arabicPeriod"/>
            </a:pPr>
            <a:endParaRPr lang="en-US" dirty="0"/>
          </a:p>
          <a:p>
            <a:pPr marL="628650" indent="-514350">
              <a:buSzPct val="105000"/>
              <a:buFont typeface="+mj-lt"/>
              <a:buAutoNum type="arabicPeriod"/>
            </a:pPr>
            <a:r>
              <a:rPr lang="en-US" b="1" dirty="0"/>
              <a:t>Ordering invariant</a:t>
            </a:r>
          </a:p>
          <a:p>
            <a:pPr lvl="1"/>
            <a:r>
              <a:rPr lang="en-US" dirty="0"/>
              <a:t>The priority of a child is lower than</a:t>
            </a:r>
            <a:br>
              <a:rPr lang="en-US" dirty="0"/>
            </a:br>
            <a:r>
              <a:rPr lang="en-US" dirty="0"/>
              <a:t>or equal to the priority of its parent</a:t>
            </a:r>
          </a:p>
          <a:p>
            <a:pPr lvl="2">
              <a:buNone/>
            </a:pPr>
            <a:r>
              <a:rPr lang="en-US" i="1" dirty="0"/>
              <a:t>				or equivalently</a:t>
            </a:r>
          </a:p>
          <a:p>
            <a:pPr lvl="1"/>
            <a:r>
              <a:rPr lang="en-US" dirty="0"/>
              <a:t>The priority of a parent is higher than</a:t>
            </a:r>
            <a:br>
              <a:rPr lang="en-US" dirty="0"/>
            </a:br>
            <a:r>
              <a:rPr lang="en-US" dirty="0"/>
              <a:t>or equal to the priority of its children</a:t>
            </a:r>
          </a:p>
        </p:txBody>
      </p:sp>
      <p:sp>
        <p:nvSpPr>
          <p:cNvPr id="41" name="Isosceles Triangle 40"/>
          <p:cNvSpPr/>
          <p:nvPr/>
        </p:nvSpPr>
        <p:spPr bwMode="auto">
          <a:xfrm>
            <a:off x="9484379" y="2209800"/>
            <a:ext cx="2438400" cy="2133600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10474979" y="3962400"/>
            <a:ext cx="1447800" cy="381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bg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10551179" y="3962400"/>
            <a:ext cx="1143000" cy="15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 rot="5400000">
            <a:off x="10322579" y="4114800"/>
            <a:ext cx="381000" cy="76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45" name="Isosceles Triangle 44"/>
          <p:cNvSpPr/>
          <p:nvPr/>
        </p:nvSpPr>
        <p:spPr bwMode="auto">
          <a:xfrm>
            <a:off x="9484379" y="5257800"/>
            <a:ext cx="2438400" cy="2133600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10474979" y="7010400"/>
            <a:ext cx="1447800" cy="381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bg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47" name="Straight Connector 46"/>
          <p:cNvCxnSpPr/>
          <p:nvPr/>
        </p:nvCxnSpPr>
        <p:spPr bwMode="auto">
          <a:xfrm>
            <a:off x="10551179" y="7010400"/>
            <a:ext cx="1143000" cy="15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 rot="5400000">
            <a:off x="10322579" y="7162800"/>
            <a:ext cx="381000" cy="76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49" name="Straight Arrow Connector 48"/>
          <p:cNvCxnSpPr/>
          <p:nvPr/>
        </p:nvCxnSpPr>
        <p:spPr bwMode="auto">
          <a:xfrm rot="5400000" flipH="1" flipV="1">
            <a:off x="10779779" y="6324600"/>
            <a:ext cx="2132806" cy="79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50" name="TextBox 49"/>
          <p:cNvSpPr txBox="1"/>
          <p:nvPr/>
        </p:nvSpPr>
        <p:spPr>
          <a:xfrm rot="5400000">
            <a:off x="11001214" y="6116244"/>
            <a:ext cx="23663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0" dirty="0">
                <a:solidFill>
                  <a:srgbClr val="FF0000"/>
                </a:solidFill>
              </a:rPr>
              <a:t>higher priority</a:t>
            </a:r>
          </a:p>
        </p:txBody>
      </p:sp>
      <p:sp>
        <p:nvSpPr>
          <p:cNvPr id="53" name="Rectangular Callout 52"/>
          <p:cNvSpPr/>
          <p:nvPr/>
        </p:nvSpPr>
        <p:spPr bwMode="auto">
          <a:xfrm>
            <a:off x="380752" y="5334000"/>
            <a:ext cx="1568699" cy="707886"/>
          </a:xfrm>
          <a:prstGeom prst="wedgeRectCallout">
            <a:avLst>
              <a:gd name="adj1" fmla="val 87032"/>
              <a:gd name="adj2" fmla="val -2088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Point of view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of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child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4" name="Rectangular Callout 53"/>
          <p:cNvSpPr/>
          <p:nvPr/>
        </p:nvSpPr>
        <p:spPr bwMode="auto">
          <a:xfrm>
            <a:off x="380752" y="6705600"/>
            <a:ext cx="1568699" cy="707886"/>
          </a:xfrm>
          <a:prstGeom prst="wedgeRectCallout">
            <a:avLst>
              <a:gd name="adj1" fmla="val 83730"/>
              <a:gd name="adj2" fmla="val -2265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Point of view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of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parent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5" name="Rectangular Callout 54"/>
          <p:cNvSpPr/>
          <p:nvPr/>
        </p:nvSpPr>
        <p:spPr bwMode="auto">
          <a:xfrm>
            <a:off x="1016000" y="8382000"/>
            <a:ext cx="2243564" cy="707886"/>
          </a:xfrm>
          <a:prstGeom prst="wedgeRectCallout">
            <a:avLst>
              <a:gd name="adj1" fmla="val -23663"/>
              <a:gd name="adj2" fmla="val -10759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Both points of view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will come handy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5" grpId="0" animBg="1"/>
      <p:bldP spid="46" grpId="0" animBg="1"/>
      <p:bldP spid="50" grpId="0"/>
      <p:bldP spid="53" grpId="0" animBg="1"/>
      <p:bldP spid="54" grpId="0" animBg="1"/>
      <p:bldP spid="5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Many Things Called Heaps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heap</a:t>
            </a:r>
            <a:r>
              <a:rPr lang="en-US" dirty="0"/>
              <a:t> is a type of binary tree used to implement priority queues</a:t>
            </a:r>
          </a:p>
          <a:p>
            <a:pPr lvl="4"/>
            <a:endParaRPr lang="en-US" dirty="0"/>
          </a:p>
          <a:p>
            <a:r>
              <a:rPr lang="en-US" dirty="0"/>
              <a:t>A </a:t>
            </a:r>
            <a:r>
              <a:rPr lang="en-US" b="1" dirty="0"/>
              <a:t>heap</a:t>
            </a:r>
            <a:r>
              <a:rPr lang="en-US" dirty="0"/>
              <a:t> is also any priority queue where priorities are integers</a:t>
            </a:r>
          </a:p>
          <a:p>
            <a:pPr lvl="1"/>
            <a:r>
              <a:rPr lang="en-US" dirty="0"/>
              <a:t>It is a </a:t>
            </a:r>
            <a:r>
              <a:rPr lang="en-US" b="1" dirty="0"/>
              <a:t>min-heap</a:t>
            </a:r>
            <a:r>
              <a:rPr lang="en-US" dirty="0"/>
              <a:t> if smaller numbers represent higher priorities</a:t>
            </a:r>
          </a:p>
          <a:p>
            <a:pPr lvl="1"/>
            <a:r>
              <a:rPr lang="en-US" dirty="0"/>
              <a:t>It is a </a:t>
            </a:r>
            <a:r>
              <a:rPr lang="en-US" b="1" dirty="0"/>
              <a:t>max-heap</a:t>
            </a:r>
            <a:r>
              <a:rPr lang="en-US" dirty="0"/>
              <a:t> if bigger numbers represent higher priorities</a:t>
            </a:r>
          </a:p>
          <a:p>
            <a:pPr lvl="4"/>
            <a:endParaRPr lang="en-US" dirty="0"/>
          </a:p>
          <a:p>
            <a:r>
              <a:rPr lang="en-US" dirty="0"/>
              <a:t>A </a:t>
            </a:r>
            <a:r>
              <a:rPr lang="en-US" b="1" dirty="0"/>
              <a:t>heap</a:t>
            </a:r>
            <a:r>
              <a:rPr lang="en-US" dirty="0"/>
              <a:t> is the segment of memory we called allocated memory</a:t>
            </a:r>
          </a:p>
        </p:txBody>
      </p:sp>
      <p:sp>
        <p:nvSpPr>
          <p:cNvPr id="4" name="Rectangular Callout 3"/>
          <p:cNvSpPr/>
          <p:nvPr/>
        </p:nvSpPr>
        <p:spPr bwMode="auto">
          <a:xfrm>
            <a:off x="8940800" y="8534400"/>
            <a:ext cx="2384628" cy="707886"/>
          </a:xfrm>
          <a:prstGeom prst="wedgeRectCallout">
            <a:avLst>
              <a:gd name="adj1" fmla="val -98526"/>
              <a:gd name="adj2" fmla="val -23608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 significant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source of confusion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Min-heaps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priority queue where priorities are integers and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b="1" dirty="0"/>
              <a:t>smaller numbers </a:t>
            </a:r>
            <a:r>
              <a:rPr lang="en-US" dirty="0"/>
              <a:t>represent </a:t>
            </a:r>
            <a:r>
              <a:rPr lang="en-US" b="1" dirty="0"/>
              <a:t>higher priorities</a:t>
            </a:r>
          </a:p>
          <a:p>
            <a:pPr lvl="4"/>
            <a:endParaRPr lang="en-US" dirty="0"/>
          </a:p>
          <a:p>
            <a:r>
              <a:rPr lang="en-US" dirty="0"/>
              <a:t>In practice, most priority queues are implemented as</a:t>
            </a:r>
            <a:br>
              <a:rPr lang="en-US" dirty="0"/>
            </a:br>
            <a:r>
              <a:rPr lang="en-US" dirty="0"/>
              <a:t>min-heaps</a:t>
            </a:r>
          </a:p>
          <a:p>
            <a:pPr lvl="1"/>
            <a:r>
              <a:rPr lang="en-US" dirty="0"/>
              <a:t>And </a:t>
            </a:r>
            <a:r>
              <a:rPr lang="en-US" b="1" dirty="0"/>
              <a:t>heap</a:t>
            </a:r>
            <a:r>
              <a:rPr lang="en-US" dirty="0"/>
              <a:t> is also shorthand for min-heap</a:t>
            </a:r>
          </a:p>
          <a:p>
            <a:pPr lvl="4"/>
            <a:endParaRPr lang="en-US" dirty="0"/>
          </a:p>
          <a:p>
            <a:r>
              <a:rPr lang="en-US" dirty="0"/>
              <a:t>Most of our examples will be min-heaps</a:t>
            </a:r>
          </a:p>
          <a:p>
            <a:pPr marL="971550" lvl="1" indent="-514350">
              <a:buSzPct val="105000"/>
              <a:buFont typeface="+mj-lt"/>
              <a:buAutoNum type="arabicPeriod"/>
            </a:pPr>
            <a:r>
              <a:rPr lang="en-US" dirty="0"/>
              <a:t>Shape invariant</a:t>
            </a:r>
          </a:p>
          <a:p>
            <a:pPr marL="971550" lvl="1" indent="-514350">
              <a:buSzPct val="105000"/>
              <a:buFont typeface="+mj-lt"/>
              <a:buAutoNum type="arabicPeriod"/>
            </a:pPr>
            <a:r>
              <a:rPr lang="en-US" dirty="0"/>
              <a:t>Ordering invariant</a:t>
            </a:r>
          </a:p>
          <a:p>
            <a:pPr lvl="2"/>
            <a:r>
              <a:rPr lang="en-US" dirty="0"/>
              <a:t>The </a:t>
            </a:r>
            <a:r>
              <a:rPr lang="en-US" b="1" dirty="0"/>
              <a:t>value</a:t>
            </a:r>
            <a:r>
              <a:rPr lang="en-US" dirty="0"/>
              <a:t> of a child is ≥ the </a:t>
            </a:r>
            <a:r>
              <a:rPr lang="en-US" b="1" dirty="0"/>
              <a:t>value</a:t>
            </a:r>
            <a:r>
              <a:rPr lang="en-US" dirty="0"/>
              <a:t> of its parent</a:t>
            </a:r>
          </a:p>
          <a:p>
            <a:pPr lvl="3">
              <a:buNone/>
            </a:pPr>
            <a:r>
              <a:rPr lang="en-US" i="1" dirty="0"/>
              <a:t>			or equivalently</a:t>
            </a:r>
          </a:p>
          <a:p>
            <a:pPr lvl="2"/>
            <a:r>
              <a:rPr lang="en-US" dirty="0"/>
              <a:t>The </a:t>
            </a:r>
            <a:r>
              <a:rPr lang="en-US" b="1" dirty="0"/>
              <a:t>value</a:t>
            </a:r>
            <a:r>
              <a:rPr lang="en-US" dirty="0"/>
              <a:t> of a parent is ≤ the </a:t>
            </a:r>
            <a:r>
              <a:rPr lang="en-US" b="1" dirty="0"/>
              <a:t>value </a:t>
            </a:r>
            <a:r>
              <a:rPr lang="en-US" dirty="0"/>
              <a:t>of its children</a:t>
            </a:r>
          </a:p>
        </p:txBody>
      </p:sp>
      <p:sp>
        <p:nvSpPr>
          <p:cNvPr id="4" name="Rectangular Callout 3"/>
          <p:cNvSpPr/>
          <p:nvPr/>
        </p:nvSpPr>
        <p:spPr bwMode="auto">
          <a:xfrm>
            <a:off x="9159452" y="4648200"/>
            <a:ext cx="1914948" cy="400110"/>
          </a:xfrm>
          <a:prstGeom prst="wedgeRectCallout">
            <a:avLst>
              <a:gd name="adj1" fmla="val -90855"/>
              <a:gd name="adj2" fmla="val 166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more confusion!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" name="Isosceles Triangle 4"/>
          <p:cNvSpPr/>
          <p:nvPr/>
        </p:nvSpPr>
        <p:spPr bwMode="auto">
          <a:xfrm>
            <a:off x="9865379" y="6248400"/>
            <a:ext cx="2438400" cy="2133600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855979" y="8001000"/>
            <a:ext cx="1447800" cy="381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bg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0932179" y="8001000"/>
            <a:ext cx="1143000" cy="15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rot="5400000">
            <a:off x="10703579" y="8153400"/>
            <a:ext cx="381000" cy="76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rot="16200000" flipH="1">
            <a:off x="11160779" y="7315200"/>
            <a:ext cx="2132806" cy="79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 rot="5400000">
            <a:off x="11532096" y="7106844"/>
            <a:ext cx="20665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0" dirty="0">
                <a:solidFill>
                  <a:srgbClr val="FF0000"/>
                </a:solidFill>
              </a:rPr>
              <a:t>larger value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4902200" y="7086600"/>
            <a:ext cx="6858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5207000" y="7924800"/>
            <a:ext cx="6858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" grpId="0"/>
      <p:bldP spid="11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Draw a min-heap with values 1, 2, 2, 9, 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Draw a min-heap with values 1, 2, 2, 9, 7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778000" y="2971800"/>
            <a:ext cx="3276600" cy="2209800"/>
            <a:chOff x="787400" y="4038600"/>
            <a:chExt cx="3810000" cy="2590800"/>
          </a:xfrm>
        </p:grpSpPr>
        <p:cxnSp>
          <p:nvCxnSpPr>
            <p:cNvPr id="5" name="Straight Connector 4"/>
            <p:cNvCxnSpPr>
              <a:stCxn id="8" idx="5"/>
              <a:endCxn id="9" idx="1"/>
            </p:cNvCxnSpPr>
            <p:nvPr/>
          </p:nvCxnSpPr>
          <p:spPr bwMode="auto">
            <a:xfrm rot="16200000" flipH="1">
              <a:off x="3300085" y="43414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" name="Straight Connector 5"/>
            <p:cNvCxnSpPr>
              <a:stCxn id="8" idx="3"/>
              <a:endCxn id="13" idx="7"/>
            </p:cNvCxnSpPr>
            <p:nvPr/>
          </p:nvCxnSpPr>
          <p:spPr bwMode="auto">
            <a:xfrm rot="5400000">
              <a:off x="2004685" y="44176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8" name="Oval 7"/>
            <p:cNvSpPr/>
            <p:nvPr/>
          </p:nvSpPr>
          <p:spPr bwMode="auto">
            <a:xfrm>
              <a:off x="2692400" y="4038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1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40640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cxnSp>
          <p:nvCxnSpPr>
            <p:cNvPr id="11" name="Straight Connector 10"/>
            <p:cNvCxnSpPr>
              <a:stCxn id="13" idx="5"/>
              <a:endCxn id="14" idx="1"/>
            </p:cNvCxnSpPr>
            <p:nvPr/>
          </p:nvCxnSpPr>
          <p:spPr bwMode="auto">
            <a:xfrm rot="16200000" flipH="1">
              <a:off x="1776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>
              <a:stCxn id="13" idx="3"/>
              <a:endCxn id="15" idx="7"/>
            </p:cNvCxnSpPr>
            <p:nvPr/>
          </p:nvCxnSpPr>
          <p:spPr bwMode="auto">
            <a:xfrm rot="5400000">
              <a:off x="10902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3" name="Oval 12"/>
            <p:cNvSpPr/>
            <p:nvPr/>
          </p:nvSpPr>
          <p:spPr bwMode="auto">
            <a:xfrm>
              <a:off x="14732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21590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7874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</p:grpSp>
      <p:grpSp>
        <p:nvGrpSpPr>
          <p:cNvPr id="7" name="Group 15"/>
          <p:cNvGrpSpPr/>
          <p:nvPr/>
        </p:nvGrpSpPr>
        <p:grpSpPr>
          <a:xfrm>
            <a:off x="7188200" y="2971800"/>
            <a:ext cx="3276600" cy="2209800"/>
            <a:chOff x="787400" y="4038600"/>
            <a:chExt cx="3810000" cy="2590800"/>
          </a:xfrm>
        </p:grpSpPr>
        <p:cxnSp>
          <p:nvCxnSpPr>
            <p:cNvPr id="17" name="Straight Connector 16"/>
            <p:cNvCxnSpPr>
              <a:stCxn id="19" idx="5"/>
              <a:endCxn id="20" idx="1"/>
            </p:cNvCxnSpPr>
            <p:nvPr/>
          </p:nvCxnSpPr>
          <p:spPr bwMode="auto">
            <a:xfrm rot="16200000" flipH="1">
              <a:off x="3300085" y="43414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>
              <a:stCxn id="19" idx="3"/>
              <a:endCxn id="23" idx="7"/>
            </p:cNvCxnSpPr>
            <p:nvPr/>
          </p:nvCxnSpPr>
          <p:spPr bwMode="auto">
            <a:xfrm rot="5400000">
              <a:off x="2004685" y="44176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9" name="Oval 18"/>
            <p:cNvSpPr/>
            <p:nvPr/>
          </p:nvSpPr>
          <p:spPr bwMode="auto">
            <a:xfrm>
              <a:off x="2692400" y="4038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1</a:t>
              </a:r>
            </a:p>
          </p:txBody>
        </p:sp>
        <p:sp>
          <p:nvSpPr>
            <p:cNvPr id="20" name="Oval 19"/>
            <p:cNvSpPr/>
            <p:nvPr/>
          </p:nvSpPr>
          <p:spPr bwMode="auto">
            <a:xfrm>
              <a:off x="40640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cxnSp>
          <p:nvCxnSpPr>
            <p:cNvPr id="21" name="Straight Connector 20"/>
            <p:cNvCxnSpPr>
              <a:stCxn id="23" idx="5"/>
              <a:endCxn id="24" idx="1"/>
            </p:cNvCxnSpPr>
            <p:nvPr/>
          </p:nvCxnSpPr>
          <p:spPr bwMode="auto">
            <a:xfrm rot="16200000" flipH="1">
              <a:off x="1776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>
              <a:stCxn id="23" idx="3"/>
              <a:endCxn id="25" idx="7"/>
            </p:cNvCxnSpPr>
            <p:nvPr/>
          </p:nvCxnSpPr>
          <p:spPr bwMode="auto">
            <a:xfrm rot="5400000">
              <a:off x="10902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23" name="Oval 22"/>
            <p:cNvSpPr/>
            <p:nvPr/>
          </p:nvSpPr>
          <p:spPr bwMode="auto">
            <a:xfrm>
              <a:off x="14732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24" name="Oval 23"/>
            <p:cNvSpPr/>
            <p:nvPr/>
          </p:nvSpPr>
          <p:spPr bwMode="auto">
            <a:xfrm>
              <a:off x="21590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  <p:sp>
          <p:nvSpPr>
            <p:cNvPr id="25" name="Oval 24"/>
            <p:cNvSpPr/>
            <p:nvPr/>
          </p:nvSpPr>
          <p:spPr bwMode="auto">
            <a:xfrm>
              <a:off x="7874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</p:grpSp>
      <p:grpSp>
        <p:nvGrpSpPr>
          <p:cNvPr id="10" name="Group 25"/>
          <p:cNvGrpSpPr/>
          <p:nvPr/>
        </p:nvGrpSpPr>
        <p:grpSpPr>
          <a:xfrm>
            <a:off x="1778000" y="5791200"/>
            <a:ext cx="3276600" cy="2209800"/>
            <a:chOff x="787400" y="4038600"/>
            <a:chExt cx="3810000" cy="2590800"/>
          </a:xfrm>
        </p:grpSpPr>
        <p:cxnSp>
          <p:nvCxnSpPr>
            <p:cNvPr id="27" name="Straight Connector 26"/>
            <p:cNvCxnSpPr>
              <a:stCxn id="29" idx="5"/>
              <a:endCxn id="30" idx="1"/>
            </p:cNvCxnSpPr>
            <p:nvPr/>
          </p:nvCxnSpPr>
          <p:spPr bwMode="auto">
            <a:xfrm rot="16200000" flipH="1">
              <a:off x="3300085" y="43414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>
              <a:stCxn id="29" idx="3"/>
              <a:endCxn id="33" idx="7"/>
            </p:cNvCxnSpPr>
            <p:nvPr/>
          </p:nvCxnSpPr>
          <p:spPr bwMode="auto">
            <a:xfrm rot="5400000">
              <a:off x="2004685" y="44176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29" name="Oval 28"/>
            <p:cNvSpPr/>
            <p:nvPr/>
          </p:nvSpPr>
          <p:spPr bwMode="auto">
            <a:xfrm>
              <a:off x="2692400" y="4038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1</a:t>
              </a:r>
            </a:p>
          </p:txBody>
        </p:sp>
        <p:sp>
          <p:nvSpPr>
            <p:cNvPr id="30" name="Oval 29"/>
            <p:cNvSpPr/>
            <p:nvPr/>
          </p:nvSpPr>
          <p:spPr bwMode="auto">
            <a:xfrm>
              <a:off x="40640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  <p:cxnSp>
          <p:nvCxnSpPr>
            <p:cNvPr id="31" name="Straight Connector 30"/>
            <p:cNvCxnSpPr>
              <a:stCxn id="33" idx="5"/>
              <a:endCxn id="34" idx="1"/>
            </p:cNvCxnSpPr>
            <p:nvPr/>
          </p:nvCxnSpPr>
          <p:spPr bwMode="auto">
            <a:xfrm rot="16200000" flipH="1">
              <a:off x="1776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>
              <a:stCxn id="33" idx="3"/>
              <a:endCxn id="35" idx="7"/>
            </p:cNvCxnSpPr>
            <p:nvPr/>
          </p:nvCxnSpPr>
          <p:spPr bwMode="auto">
            <a:xfrm rot="5400000">
              <a:off x="10902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33" name="Oval 32"/>
            <p:cNvSpPr/>
            <p:nvPr/>
          </p:nvSpPr>
          <p:spPr bwMode="auto">
            <a:xfrm>
              <a:off x="14732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34" name="Oval 33"/>
            <p:cNvSpPr/>
            <p:nvPr/>
          </p:nvSpPr>
          <p:spPr bwMode="auto">
            <a:xfrm>
              <a:off x="21590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  <p:sp>
          <p:nvSpPr>
            <p:cNvPr id="35" name="Oval 34"/>
            <p:cNvSpPr/>
            <p:nvPr/>
          </p:nvSpPr>
          <p:spPr bwMode="auto">
            <a:xfrm>
              <a:off x="7874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</p:grpSp>
      <p:grpSp>
        <p:nvGrpSpPr>
          <p:cNvPr id="16" name="Group 35"/>
          <p:cNvGrpSpPr/>
          <p:nvPr/>
        </p:nvGrpSpPr>
        <p:grpSpPr>
          <a:xfrm>
            <a:off x="7188200" y="5791200"/>
            <a:ext cx="3276600" cy="2209800"/>
            <a:chOff x="787400" y="4038600"/>
            <a:chExt cx="3810000" cy="2590800"/>
          </a:xfrm>
        </p:grpSpPr>
        <p:cxnSp>
          <p:nvCxnSpPr>
            <p:cNvPr id="37" name="Straight Connector 36"/>
            <p:cNvCxnSpPr>
              <a:stCxn id="39" idx="5"/>
              <a:endCxn id="40" idx="1"/>
            </p:cNvCxnSpPr>
            <p:nvPr/>
          </p:nvCxnSpPr>
          <p:spPr bwMode="auto">
            <a:xfrm rot="16200000" flipH="1">
              <a:off x="3300085" y="43414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>
              <a:stCxn id="39" idx="3"/>
              <a:endCxn id="43" idx="7"/>
            </p:cNvCxnSpPr>
            <p:nvPr/>
          </p:nvCxnSpPr>
          <p:spPr bwMode="auto">
            <a:xfrm rot="5400000">
              <a:off x="2004685" y="44176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39" name="Oval 38"/>
            <p:cNvSpPr/>
            <p:nvPr/>
          </p:nvSpPr>
          <p:spPr bwMode="auto">
            <a:xfrm>
              <a:off x="2692400" y="4038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1</a:t>
              </a:r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40640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  <p:cxnSp>
          <p:nvCxnSpPr>
            <p:cNvPr id="41" name="Straight Connector 40"/>
            <p:cNvCxnSpPr>
              <a:stCxn id="43" idx="5"/>
              <a:endCxn id="44" idx="1"/>
            </p:cNvCxnSpPr>
            <p:nvPr/>
          </p:nvCxnSpPr>
          <p:spPr bwMode="auto">
            <a:xfrm rot="16200000" flipH="1">
              <a:off x="1776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>
              <a:stCxn id="43" idx="3"/>
              <a:endCxn id="45" idx="7"/>
            </p:cNvCxnSpPr>
            <p:nvPr/>
          </p:nvCxnSpPr>
          <p:spPr bwMode="auto">
            <a:xfrm rot="5400000">
              <a:off x="10902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43" name="Oval 42"/>
            <p:cNvSpPr/>
            <p:nvPr/>
          </p:nvSpPr>
          <p:spPr bwMode="auto">
            <a:xfrm>
              <a:off x="14732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44" name="Oval 43"/>
            <p:cNvSpPr/>
            <p:nvPr/>
          </p:nvSpPr>
          <p:spPr bwMode="auto">
            <a:xfrm>
              <a:off x="21590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45" name="Oval 44"/>
            <p:cNvSpPr/>
            <p:nvPr/>
          </p:nvSpPr>
          <p:spPr bwMode="auto">
            <a:xfrm>
              <a:off x="7874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4597400" y="8534400"/>
            <a:ext cx="34243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0" dirty="0"/>
              <a:t>… and several more</a:t>
            </a:r>
          </a:p>
        </p:txBody>
      </p:sp>
      <p:sp>
        <p:nvSpPr>
          <p:cNvPr id="47" name="Slide Number Placeholder 4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73723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Last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Graph Search: DFS and BFS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Today’s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Priority queues: heaps, adding to heaps, removing from heaps, and representing heaps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Announcements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Last programming assignment is due tomorrow by 9PM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final exam is on Monday, April 29 from 1:30PM to 4:30PM in Room 1202 </a:t>
            </a:r>
          </a:p>
          <a:p>
            <a:pPr marL="457200" lvl="1" indent="0">
              <a:buNone/>
            </a:pPr>
            <a:endParaRPr lang="en-US" i="1" dirty="0"/>
          </a:p>
          <a:p>
            <a:pPr lvl="1"/>
            <a:endParaRPr lang="en-US" i="1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Insertion into a Heap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Strategy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Maintain the shape invariant</a:t>
            </a:r>
          </a:p>
          <a:p>
            <a:endParaRPr lang="en-US" dirty="0"/>
          </a:p>
          <a:p>
            <a:r>
              <a:rPr lang="en-US" dirty="0"/>
              <a:t>Temporary break and then</a:t>
            </a:r>
            <a:br>
              <a:rPr lang="en-US" dirty="0"/>
            </a:br>
            <a:r>
              <a:rPr lang="en-US" dirty="0"/>
              <a:t>restore the ordering invariant</a:t>
            </a:r>
          </a:p>
        </p:txBody>
      </p:sp>
      <p:sp>
        <p:nvSpPr>
          <p:cNvPr id="6" name="Isosceles Triangle 5"/>
          <p:cNvSpPr/>
          <p:nvPr/>
        </p:nvSpPr>
        <p:spPr bwMode="auto">
          <a:xfrm>
            <a:off x="9017000" y="1905000"/>
            <a:ext cx="2438400" cy="2133600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0007600" y="3657600"/>
            <a:ext cx="1447800" cy="381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bg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10083800" y="3657600"/>
            <a:ext cx="1143000" cy="15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rot="5400000">
            <a:off x="9855200" y="3810000"/>
            <a:ext cx="381000" cy="76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rot="16200000" flipH="1">
            <a:off x="10312400" y="2971800"/>
            <a:ext cx="2132806" cy="79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 rot="5400000">
            <a:off x="10683717" y="2763444"/>
            <a:ext cx="20665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0" dirty="0">
                <a:solidFill>
                  <a:srgbClr val="FF0000"/>
                </a:solidFill>
              </a:rPr>
              <a:t>larger value</a:t>
            </a: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10160000" y="5105400"/>
            <a:ext cx="2059218" cy="400110"/>
          </a:xfrm>
          <a:prstGeom prst="wedgeRectCallout">
            <a:avLst>
              <a:gd name="adj1" fmla="val 12183"/>
              <a:gd name="adj2" fmla="val -27052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Min-heap version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3" name="Rectangular Callout 12"/>
          <p:cNvSpPr/>
          <p:nvPr/>
        </p:nvSpPr>
        <p:spPr bwMode="auto">
          <a:xfrm>
            <a:off x="1549400" y="6553200"/>
            <a:ext cx="6394315" cy="1015663"/>
          </a:xfrm>
          <a:prstGeom prst="wedgeRectCallout">
            <a:avLst>
              <a:gd name="adj1" fmla="val -23186"/>
              <a:gd name="adj2" fmla="val -25437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similar to what we did for AVL trees</a:t>
            </a:r>
          </a:p>
          <a:p>
            <a:pPr marL="225425" indent="-174625" algn="l">
              <a:buFont typeface="Arial" pitchFamily="34" charset="0"/>
              <a:buChar char="•"/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Maintain the ordering invariant</a:t>
            </a:r>
          </a:p>
          <a:p>
            <a:pPr marL="225425" indent="-174625" algn="l">
              <a:buFont typeface="Arial" pitchFamily="34" charset="0"/>
              <a:buChar char="•"/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Temporary break and then restore the height invariant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start by putting the new element in the only place that maintains the shape invariant</a:t>
            </a:r>
          </a:p>
          <a:p>
            <a:pPr lvl="1"/>
            <a:r>
              <a:rPr lang="en-US" dirty="0"/>
              <a:t>But doing so may break the ordering invariant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b="1" dirty="0"/>
              <a:t>How to fix it?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787400" y="3733800"/>
            <a:ext cx="3810000" cy="2590800"/>
            <a:chOff x="787400" y="4038600"/>
            <a:chExt cx="3810000" cy="2590800"/>
          </a:xfrm>
        </p:grpSpPr>
        <p:cxnSp>
          <p:nvCxnSpPr>
            <p:cNvPr id="4" name="Straight Connector 3"/>
            <p:cNvCxnSpPr>
              <a:stCxn id="9" idx="5"/>
              <a:endCxn id="10" idx="1"/>
            </p:cNvCxnSpPr>
            <p:nvPr/>
          </p:nvCxnSpPr>
          <p:spPr bwMode="auto">
            <a:xfrm rot="16200000" flipH="1">
              <a:off x="3300085" y="43414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" name="Straight Connector 4"/>
            <p:cNvCxnSpPr>
              <a:stCxn id="9" idx="3"/>
              <a:endCxn id="17" idx="7"/>
            </p:cNvCxnSpPr>
            <p:nvPr/>
          </p:nvCxnSpPr>
          <p:spPr bwMode="auto">
            <a:xfrm rot="5400000">
              <a:off x="2004685" y="44176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>
              <a:stCxn id="10" idx="3"/>
              <a:endCxn id="12" idx="7"/>
            </p:cNvCxnSpPr>
            <p:nvPr/>
          </p:nvCxnSpPr>
          <p:spPr bwMode="auto">
            <a:xfrm rot="5400000">
              <a:off x="3681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9" name="Oval 8"/>
            <p:cNvSpPr/>
            <p:nvPr/>
          </p:nvSpPr>
          <p:spPr bwMode="auto">
            <a:xfrm>
              <a:off x="2692400" y="4038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40640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33782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8</a:t>
              </a:r>
            </a:p>
          </p:txBody>
        </p:sp>
        <p:cxnSp>
          <p:nvCxnSpPr>
            <p:cNvPr id="14" name="Straight Connector 13"/>
            <p:cNvCxnSpPr>
              <a:stCxn id="17" idx="5"/>
              <a:endCxn id="18" idx="1"/>
            </p:cNvCxnSpPr>
            <p:nvPr/>
          </p:nvCxnSpPr>
          <p:spPr bwMode="auto">
            <a:xfrm rot="16200000" flipH="1">
              <a:off x="1776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>
              <a:stCxn id="17" idx="3"/>
              <a:endCxn id="19" idx="7"/>
            </p:cNvCxnSpPr>
            <p:nvPr/>
          </p:nvCxnSpPr>
          <p:spPr bwMode="auto">
            <a:xfrm rot="5400000">
              <a:off x="10902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7" name="Oval 16"/>
            <p:cNvSpPr/>
            <p:nvPr/>
          </p:nvSpPr>
          <p:spPr bwMode="auto">
            <a:xfrm>
              <a:off x="14732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21590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7874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7721600" y="3733800"/>
            <a:ext cx="4495800" cy="2590800"/>
            <a:chOff x="787400" y="4038600"/>
            <a:chExt cx="4495800" cy="2590800"/>
          </a:xfrm>
        </p:grpSpPr>
        <p:cxnSp>
          <p:nvCxnSpPr>
            <p:cNvPr id="32" name="Straight Connector 31"/>
            <p:cNvCxnSpPr>
              <a:stCxn id="36" idx="5"/>
              <a:endCxn id="37" idx="1"/>
            </p:cNvCxnSpPr>
            <p:nvPr/>
          </p:nvCxnSpPr>
          <p:spPr bwMode="auto">
            <a:xfrm rot="16200000" flipH="1">
              <a:off x="3300085" y="43414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>
              <a:stCxn id="36" idx="3"/>
              <a:endCxn id="42" idx="7"/>
            </p:cNvCxnSpPr>
            <p:nvPr/>
          </p:nvCxnSpPr>
          <p:spPr bwMode="auto">
            <a:xfrm rot="5400000">
              <a:off x="2004685" y="44176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>
              <a:stCxn id="37" idx="5"/>
              <a:endCxn id="38" idx="1"/>
            </p:cNvCxnSpPr>
            <p:nvPr/>
          </p:nvCxnSpPr>
          <p:spPr bwMode="auto">
            <a:xfrm rot="16200000" flipH="1">
              <a:off x="43668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>
              <a:stCxn id="37" idx="3"/>
              <a:endCxn id="39" idx="7"/>
            </p:cNvCxnSpPr>
            <p:nvPr/>
          </p:nvCxnSpPr>
          <p:spPr bwMode="auto">
            <a:xfrm rot="5400000">
              <a:off x="3681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36" name="Oval 35"/>
            <p:cNvSpPr/>
            <p:nvPr/>
          </p:nvSpPr>
          <p:spPr bwMode="auto">
            <a:xfrm>
              <a:off x="2692400" y="4038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37" name="Oval 36"/>
            <p:cNvSpPr/>
            <p:nvPr/>
          </p:nvSpPr>
          <p:spPr bwMode="auto">
            <a:xfrm>
              <a:off x="40640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  <p:sp>
          <p:nvSpPr>
            <p:cNvPr id="38" name="Oval 37"/>
            <p:cNvSpPr/>
            <p:nvPr/>
          </p:nvSpPr>
          <p:spPr bwMode="auto">
            <a:xfrm>
              <a:off x="4749800" y="6096000"/>
              <a:ext cx="533400" cy="533400"/>
            </a:xfrm>
            <a:prstGeom prst="ellipse">
              <a:avLst/>
            </a:prstGeom>
            <a:solidFill>
              <a:srgbClr val="FFFF00"/>
            </a:solidFill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="0" dirty="0"/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39" name="Oval 38"/>
            <p:cNvSpPr/>
            <p:nvPr/>
          </p:nvSpPr>
          <p:spPr bwMode="auto">
            <a:xfrm>
              <a:off x="33782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8</a:t>
              </a:r>
            </a:p>
          </p:txBody>
        </p:sp>
        <p:cxnSp>
          <p:nvCxnSpPr>
            <p:cNvPr id="40" name="Straight Connector 39"/>
            <p:cNvCxnSpPr>
              <a:stCxn id="42" idx="5"/>
              <a:endCxn id="43" idx="1"/>
            </p:cNvCxnSpPr>
            <p:nvPr/>
          </p:nvCxnSpPr>
          <p:spPr bwMode="auto">
            <a:xfrm rot="16200000" flipH="1">
              <a:off x="1776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>
              <a:stCxn id="42" idx="3"/>
              <a:endCxn id="44" idx="7"/>
            </p:cNvCxnSpPr>
            <p:nvPr/>
          </p:nvCxnSpPr>
          <p:spPr bwMode="auto">
            <a:xfrm rot="5400000">
              <a:off x="10902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42" name="Oval 41"/>
            <p:cNvSpPr/>
            <p:nvPr/>
          </p:nvSpPr>
          <p:spPr bwMode="auto">
            <a:xfrm>
              <a:off x="14732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43" name="Oval 42"/>
            <p:cNvSpPr/>
            <p:nvPr/>
          </p:nvSpPr>
          <p:spPr bwMode="auto">
            <a:xfrm>
              <a:off x="21590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44" name="Oval 43"/>
            <p:cNvSpPr/>
            <p:nvPr/>
          </p:nvSpPr>
          <p:spPr bwMode="auto">
            <a:xfrm>
              <a:off x="7874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</p:grpSp>
      <p:sp>
        <p:nvSpPr>
          <p:cNvPr id="45" name="Right Arrow 44"/>
          <p:cNvSpPr/>
          <p:nvPr/>
        </p:nvSpPr>
        <p:spPr bwMode="auto">
          <a:xfrm>
            <a:off x="5654635" y="4419600"/>
            <a:ext cx="1400667" cy="937458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50800" rIns="54864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I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nsert 1</a:t>
            </a:r>
          </a:p>
        </p:txBody>
      </p:sp>
      <p:sp>
        <p:nvSpPr>
          <p:cNvPr id="46" name="Rectangular Callout 45"/>
          <p:cNvSpPr/>
          <p:nvPr/>
        </p:nvSpPr>
        <p:spPr bwMode="auto">
          <a:xfrm>
            <a:off x="8331200" y="7315200"/>
            <a:ext cx="1799532" cy="400110"/>
          </a:xfrm>
          <a:prstGeom prst="wedgeRectCallout">
            <a:avLst>
              <a:gd name="adj1" fmla="val 132604"/>
              <a:gd name="adj2" fmla="val -30809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1 must go here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47" name="Rectangular Callout 46"/>
          <p:cNvSpPr/>
          <p:nvPr/>
        </p:nvSpPr>
        <p:spPr bwMode="auto">
          <a:xfrm>
            <a:off x="1320800" y="7315200"/>
            <a:ext cx="2187458" cy="400110"/>
          </a:xfrm>
          <a:prstGeom prst="wedgeRectCallout">
            <a:avLst>
              <a:gd name="adj1" fmla="val 20669"/>
              <a:gd name="adj2" fmla="val -17347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 min-heap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48" name="Rectangular Callout 47"/>
          <p:cNvSpPr/>
          <p:nvPr/>
        </p:nvSpPr>
        <p:spPr bwMode="auto">
          <a:xfrm>
            <a:off x="10541000" y="7620000"/>
            <a:ext cx="2073645" cy="707886"/>
          </a:xfrm>
          <a:prstGeom prst="wedgeRectCallout">
            <a:avLst>
              <a:gd name="adj1" fmla="val -1239"/>
              <a:gd name="adj2" fmla="val -29679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</a:t>
            </a:r>
            <a:r>
              <a:rPr lang="en-US" sz="2000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violates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the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ordering invariant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49" name="Slide Number Placeholder 4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47" grpId="0" animBg="1"/>
      <p:bldP spid="4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Swapping 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fix the violation?</a:t>
            </a:r>
          </a:p>
          <a:p>
            <a:pPr lvl="1"/>
            <a:r>
              <a:rPr lang="en-US" dirty="0"/>
              <a:t>Swap the child with the parent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Swapping up may introduce</a:t>
            </a:r>
            <a:br>
              <a:rPr lang="en-US" dirty="0"/>
            </a:br>
            <a:r>
              <a:rPr lang="en-US" dirty="0"/>
              <a:t>a new violation</a:t>
            </a:r>
          </a:p>
        </p:txBody>
      </p:sp>
      <p:grpSp>
        <p:nvGrpSpPr>
          <p:cNvPr id="8" name="Group 30"/>
          <p:cNvGrpSpPr/>
          <p:nvPr/>
        </p:nvGrpSpPr>
        <p:grpSpPr>
          <a:xfrm>
            <a:off x="787400" y="3733800"/>
            <a:ext cx="4495800" cy="2590800"/>
            <a:chOff x="787400" y="4038600"/>
            <a:chExt cx="4495800" cy="2590800"/>
          </a:xfrm>
        </p:grpSpPr>
        <p:cxnSp>
          <p:nvCxnSpPr>
            <p:cNvPr id="32" name="Straight Connector 31"/>
            <p:cNvCxnSpPr>
              <a:stCxn id="36" idx="5"/>
              <a:endCxn id="37" idx="1"/>
            </p:cNvCxnSpPr>
            <p:nvPr/>
          </p:nvCxnSpPr>
          <p:spPr bwMode="auto">
            <a:xfrm rot="16200000" flipH="1">
              <a:off x="3300085" y="43414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>
              <a:stCxn id="36" idx="3"/>
              <a:endCxn id="42" idx="7"/>
            </p:cNvCxnSpPr>
            <p:nvPr/>
          </p:nvCxnSpPr>
          <p:spPr bwMode="auto">
            <a:xfrm rot="5400000">
              <a:off x="2004685" y="44176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>
              <a:stCxn id="37" idx="5"/>
              <a:endCxn id="38" idx="1"/>
            </p:cNvCxnSpPr>
            <p:nvPr/>
          </p:nvCxnSpPr>
          <p:spPr bwMode="auto">
            <a:xfrm rot="16200000" flipH="1">
              <a:off x="43668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>
              <a:stCxn id="37" idx="3"/>
              <a:endCxn id="39" idx="7"/>
            </p:cNvCxnSpPr>
            <p:nvPr/>
          </p:nvCxnSpPr>
          <p:spPr bwMode="auto">
            <a:xfrm rot="5400000">
              <a:off x="3681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36" name="Oval 35"/>
            <p:cNvSpPr/>
            <p:nvPr/>
          </p:nvSpPr>
          <p:spPr bwMode="auto">
            <a:xfrm>
              <a:off x="2692400" y="4038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37" name="Oval 36"/>
            <p:cNvSpPr/>
            <p:nvPr/>
          </p:nvSpPr>
          <p:spPr bwMode="auto">
            <a:xfrm>
              <a:off x="40640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  <p:sp>
          <p:nvSpPr>
            <p:cNvPr id="38" name="Oval 37"/>
            <p:cNvSpPr/>
            <p:nvPr/>
          </p:nvSpPr>
          <p:spPr bwMode="auto">
            <a:xfrm>
              <a:off x="4749800" y="6096000"/>
              <a:ext cx="533400" cy="533400"/>
            </a:xfrm>
            <a:prstGeom prst="ellipse">
              <a:avLst/>
            </a:prstGeom>
            <a:solidFill>
              <a:srgbClr val="FFFF00"/>
            </a:solidFill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="0" dirty="0"/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39" name="Oval 38"/>
            <p:cNvSpPr/>
            <p:nvPr/>
          </p:nvSpPr>
          <p:spPr bwMode="auto">
            <a:xfrm>
              <a:off x="33782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8</a:t>
              </a:r>
            </a:p>
          </p:txBody>
        </p:sp>
        <p:cxnSp>
          <p:nvCxnSpPr>
            <p:cNvPr id="40" name="Straight Connector 39"/>
            <p:cNvCxnSpPr>
              <a:stCxn id="42" idx="5"/>
              <a:endCxn id="43" idx="1"/>
            </p:cNvCxnSpPr>
            <p:nvPr/>
          </p:nvCxnSpPr>
          <p:spPr bwMode="auto">
            <a:xfrm rot="16200000" flipH="1">
              <a:off x="1776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>
              <a:stCxn id="42" idx="3"/>
              <a:endCxn id="44" idx="7"/>
            </p:cNvCxnSpPr>
            <p:nvPr/>
          </p:nvCxnSpPr>
          <p:spPr bwMode="auto">
            <a:xfrm rot="5400000">
              <a:off x="10902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42" name="Oval 41"/>
            <p:cNvSpPr/>
            <p:nvPr/>
          </p:nvSpPr>
          <p:spPr bwMode="auto">
            <a:xfrm>
              <a:off x="14732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43" name="Oval 42"/>
            <p:cNvSpPr/>
            <p:nvPr/>
          </p:nvSpPr>
          <p:spPr bwMode="auto">
            <a:xfrm>
              <a:off x="21590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44" name="Oval 43"/>
            <p:cNvSpPr/>
            <p:nvPr/>
          </p:nvSpPr>
          <p:spPr bwMode="auto">
            <a:xfrm>
              <a:off x="7874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</p:grpSp>
      <p:sp>
        <p:nvSpPr>
          <p:cNvPr id="45" name="Right Arrow 44"/>
          <p:cNvSpPr/>
          <p:nvPr/>
        </p:nvSpPr>
        <p:spPr bwMode="auto">
          <a:xfrm>
            <a:off x="5628467" y="4419600"/>
            <a:ext cx="1592469" cy="937458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50800" rIns="54864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S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wap up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7721600" y="3733800"/>
            <a:ext cx="4495800" cy="2590800"/>
            <a:chOff x="787400" y="4038600"/>
            <a:chExt cx="4495800" cy="2590800"/>
          </a:xfrm>
        </p:grpSpPr>
        <p:cxnSp>
          <p:nvCxnSpPr>
            <p:cNvPr id="46" name="Straight Connector 45"/>
            <p:cNvCxnSpPr>
              <a:stCxn id="50" idx="5"/>
              <a:endCxn id="51" idx="1"/>
            </p:cNvCxnSpPr>
            <p:nvPr/>
          </p:nvCxnSpPr>
          <p:spPr bwMode="auto">
            <a:xfrm rot="16200000" flipH="1">
              <a:off x="3300085" y="43414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>
              <a:stCxn id="50" idx="3"/>
              <a:endCxn id="56" idx="7"/>
            </p:cNvCxnSpPr>
            <p:nvPr/>
          </p:nvCxnSpPr>
          <p:spPr bwMode="auto">
            <a:xfrm rot="5400000">
              <a:off x="2004685" y="44176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>
              <a:stCxn id="51" idx="5"/>
              <a:endCxn id="52" idx="1"/>
            </p:cNvCxnSpPr>
            <p:nvPr/>
          </p:nvCxnSpPr>
          <p:spPr bwMode="auto">
            <a:xfrm rot="16200000" flipH="1">
              <a:off x="43668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>
              <a:stCxn id="51" idx="3"/>
              <a:endCxn id="53" idx="7"/>
            </p:cNvCxnSpPr>
            <p:nvPr/>
          </p:nvCxnSpPr>
          <p:spPr bwMode="auto">
            <a:xfrm rot="5400000">
              <a:off x="3681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50" name="Oval 49"/>
            <p:cNvSpPr/>
            <p:nvPr/>
          </p:nvSpPr>
          <p:spPr bwMode="auto">
            <a:xfrm>
              <a:off x="2692400" y="4038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51" name="Oval 50"/>
            <p:cNvSpPr/>
            <p:nvPr/>
          </p:nvSpPr>
          <p:spPr bwMode="auto">
            <a:xfrm>
              <a:off x="4064000" y="5105400"/>
              <a:ext cx="533400" cy="533400"/>
            </a:xfrm>
            <a:prstGeom prst="ellipse">
              <a:avLst/>
            </a:prstGeom>
            <a:solidFill>
              <a:srgbClr val="FFFF00"/>
            </a:solidFill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1</a:t>
              </a:r>
            </a:p>
          </p:txBody>
        </p:sp>
        <p:sp>
          <p:nvSpPr>
            <p:cNvPr id="52" name="Oval 51"/>
            <p:cNvSpPr/>
            <p:nvPr/>
          </p:nvSpPr>
          <p:spPr bwMode="auto">
            <a:xfrm>
              <a:off x="47498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="0" dirty="0"/>
                <a:t>7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53" name="Oval 52"/>
            <p:cNvSpPr/>
            <p:nvPr/>
          </p:nvSpPr>
          <p:spPr bwMode="auto">
            <a:xfrm>
              <a:off x="33782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8</a:t>
              </a:r>
            </a:p>
          </p:txBody>
        </p:sp>
        <p:cxnSp>
          <p:nvCxnSpPr>
            <p:cNvPr id="54" name="Straight Connector 53"/>
            <p:cNvCxnSpPr>
              <a:stCxn id="56" idx="5"/>
              <a:endCxn id="57" idx="1"/>
            </p:cNvCxnSpPr>
            <p:nvPr/>
          </p:nvCxnSpPr>
          <p:spPr bwMode="auto">
            <a:xfrm rot="16200000" flipH="1">
              <a:off x="1776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>
              <a:stCxn id="56" idx="3"/>
              <a:endCxn id="58" idx="7"/>
            </p:cNvCxnSpPr>
            <p:nvPr/>
          </p:nvCxnSpPr>
          <p:spPr bwMode="auto">
            <a:xfrm rot="5400000">
              <a:off x="10902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56" name="Oval 55"/>
            <p:cNvSpPr/>
            <p:nvPr/>
          </p:nvSpPr>
          <p:spPr bwMode="auto">
            <a:xfrm>
              <a:off x="14732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57" name="Oval 56"/>
            <p:cNvSpPr/>
            <p:nvPr/>
          </p:nvSpPr>
          <p:spPr bwMode="auto">
            <a:xfrm>
              <a:off x="21590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7874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</p:grpSp>
      <p:sp>
        <p:nvSpPr>
          <p:cNvPr id="59" name="Rectangular Callout 58"/>
          <p:cNvSpPr/>
          <p:nvPr/>
        </p:nvSpPr>
        <p:spPr bwMode="auto">
          <a:xfrm>
            <a:off x="10998200" y="3124200"/>
            <a:ext cx="1570366" cy="707886"/>
          </a:xfrm>
          <a:prstGeom prst="wedgeRectCallout">
            <a:avLst>
              <a:gd name="adj1" fmla="val 3048"/>
              <a:gd name="adj2" fmla="val 26005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swapped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7 and 1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0" name="Rectangular Callout 59"/>
          <p:cNvSpPr/>
          <p:nvPr/>
        </p:nvSpPr>
        <p:spPr bwMode="auto">
          <a:xfrm>
            <a:off x="8331200" y="8077200"/>
            <a:ext cx="3953968" cy="707886"/>
          </a:xfrm>
          <a:prstGeom prst="wedgeRectCallout">
            <a:avLst>
              <a:gd name="adj1" fmla="val -289"/>
              <a:gd name="adj2" fmla="val -56221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introduced a new </a:t>
            </a:r>
            <a:r>
              <a:rPr lang="en-US" sz="2000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violation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of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ordering invariant one level up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1" name="Slide Number Placeholder 6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59" grpId="0" animBg="1"/>
      <p:bldP spid="6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Swapping 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fix the violation?</a:t>
            </a:r>
          </a:p>
          <a:p>
            <a:pPr lvl="1"/>
            <a:r>
              <a:rPr lang="en-US" dirty="0"/>
              <a:t>Swap the child with the parent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We stop when no new violation</a:t>
            </a:r>
            <a:br>
              <a:rPr lang="en-US" dirty="0"/>
            </a:br>
            <a:r>
              <a:rPr lang="en-US" dirty="0"/>
              <a:t>is introduced</a:t>
            </a:r>
          </a:p>
          <a:p>
            <a:pPr lvl="1"/>
            <a:r>
              <a:rPr lang="en-US" dirty="0"/>
              <a:t>Or we reach the root</a:t>
            </a:r>
          </a:p>
          <a:p>
            <a:endParaRPr lang="en-US" dirty="0"/>
          </a:p>
        </p:txBody>
      </p:sp>
      <p:sp>
        <p:nvSpPr>
          <p:cNvPr id="45" name="Right Arrow 44"/>
          <p:cNvSpPr/>
          <p:nvPr/>
        </p:nvSpPr>
        <p:spPr bwMode="auto">
          <a:xfrm>
            <a:off x="5628467" y="4419600"/>
            <a:ext cx="1592469" cy="937458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50800" rIns="54864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S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wap up</a:t>
            </a:r>
          </a:p>
        </p:txBody>
      </p:sp>
      <p:grpSp>
        <p:nvGrpSpPr>
          <p:cNvPr id="5" name="Group 30"/>
          <p:cNvGrpSpPr/>
          <p:nvPr/>
        </p:nvGrpSpPr>
        <p:grpSpPr>
          <a:xfrm>
            <a:off x="7721600" y="3733800"/>
            <a:ext cx="4495800" cy="2590800"/>
            <a:chOff x="787400" y="4038600"/>
            <a:chExt cx="4495800" cy="2590800"/>
          </a:xfrm>
        </p:grpSpPr>
        <p:cxnSp>
          <p:nvCxnSpPr>
            <p:cNvPr id="46" name="Straight Connector 45"/>
            <p:cNvCxnSpPr>
              <a:stCxn id="50" idx="5"/>
              <a:endCxn id="51" idx="1"/>
            </p:cNvCxnSpPr>
            <p:nvPr/>
          </p:nvCxnSpPr>
          <p:spPr bwMode="auto">
            <a:xfrm rot="16200000" flipH="1">
              <a:off x="3300085" y="43414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>
              <a:stCxn id="50" idx="3"/>
              <a:endCxn id="56" idx="7"/>
            </p:cNvCxnSpPr>
            <p:nvPr/>
          </p:nvCxnSpPr>
          <p:spPr bwMode="auto">
            <a:xfrm rot="5400000">
              <a:off x="2004685" y="44176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>
              <a:stCxn id="51" idx="5"/>
              <a:endCxn id="52" idx="1"/>
            </p:cNvCxnSpPr>
            <p:nvPr/>
          </p:nvCxnSpPr>
          <p:spPr bwMode="auto">
            <a:xfrm rot="16200000" flipH="1">
              <a:off x="43668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>
              <a:stCxn id="51" idx="3"/>
              <a:endCxn id="53" idx="7"/>
            </p:cNvCxnSpPr>
            <p:nvPr/>
          </p:nvCxnSpPr>
          <p:spPr bwMode="auto">
            <a:xfrm rot="5400000">
              <a:off x="3681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50" name="Oval 49"/>
            <p:cNvSpPr/>
            <p:nvPr/>
          </p:nvSpPr>
          <p:spPr bwMode="auto">
            <a:xfrm>
              <a:off x="2692400" y="4038600"/>
              <a:ext cx="533400" cy="533400"/>
            </a:xfrm>
            <a:prstGeom prst="ellipse">
              <a:avLst/>
            </a:prstGeom>
            <a:solidFill>
              <a:srgbClr val="FFFF00"/>
            </a:solidFill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1</a:t>
              </a:r>
            </a:p>
          </p:txBody>
        </p:sp>
        <p:sp>
          <p:nvSpPr>
            <p:cNvPr id="51" name="Oval 50"/>
            <p:cNvSpPr/>
            <p:nvPr/>
          </p:nvSpPr>
          <p:spPr bwMode="auto">
            <a:xfrm>
              <a:off x="40640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52" name="Oval 51"/>
            <p:cNvSpPr/>
            <p:nvPr/>
          </p:nvSpPr>
          <p:spPr bwMode="auto">
            <a:xfrm>
              <a:off x="47498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="0" dirty="0"/>
                <a:t>7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53" name="Oval 52"/>
            <p:cNvSpPr/>
            <p:nvPr/>
          </p:nvSpPr>
          <p:spPr bwMode="auto">
            <a:xfrm>
              <a:off x="33782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8</a:t>
              </a:r>
            </a:p>
          </p:txBody>
        </p:sp>
        <p:cxnSp>
          <p:nvCxnSpPr>
            <p:cNvPr id="54" name="Straight Connector 53"/>
            <p:cNvCxnSpPr>
              <a:stCxn id="56" idx="5"/>
              <a:endCxn id="57" idx="1"/>
            </p:cNvCxnSpPr>
            <p:nvPr/>
          </p:nvCxnSpPr>
          <p:spPr bwMode="auto">
            <a:xfrm rot="16200000" flipH="1">
              <a:off x="1776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>
              <a:stCxn id="56" idx="3"/>
              <a:endCxn id="58" idx="7"/>
            </p:cNvCxnSpPr>
            <p:nvPr/>
          </p:nvCxnSpPr>
          <p:spPr bwMode="auto">
            <a:xfrm rot="5400000">
              <a:off x="10902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56" name="Oval 55"/>
            <p:cNvSpPr/>
            <p:nvPr/>
          </p:nvSpPr>
          <p:spPr bwMode="auto">
            <a:xfrm>
              <a:off x="14732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57" name="Oval 56"/>
            <p:cNvSpPr/>
            <p:nvPr/>
          </p:nvSpPr>
          <p:spPr bwMode="auto">
            <a:xfrm>
              <a:off x="21590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7874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</p:grpSp>
      <p:grpSp>
        <p:nvGrpSpPr>
          <p:cNvPr id="59" name="Group 30"/>
          <p:cNvGrpSpPr/>
          <p:nvPr/>
        </p:nvGrpSpPr>
        <p:grpSpPr>
          <a:xfrm>
            <a:off x="787400" y="3733800"/>
            <a:ext cx="4495800" cy="2590800"/>
            <a:chOff x="787400" y="4038600"/>
            <a:chExt cx="4495800" cy="2590800"/>
          </a:xfrm>
        </p:grpSpPr>
        <p:cxnSp>
          <p:nvCxnSpPr>
            <p:cNvPr id="60" name="Straight Connector 59"/>
            <p:cNvCxnSpPr>
              <a:stCxn id="64" idx="5"/>
              <a:endCxn id="65" idx="1"/>
            </p:cNvCxnSpPr>
            <p:nvPr/>
          </p:nvCxnSpPr>
          <p:spPr bwMode="auto">
            <a:xfrm rot="16200000" flipH="1">
              <a:off x="3300085" y="43414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>
              <a:stCxn id="64" idx="3"/>
              <a:endCxn id="70" idx="7"/>
            </p:cNvCxnSpPr>
            <p:nvPr/>
          </p:nvCxnSpPr>
          <p:spPr bwMode="auto">
            <a:xfrm rot="5400000">
              <a:off x="2004685" y="44176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Connector 61"/>
            <p:cNvCxnSpPr>
              <a:stCxn id="65" idx="5"/>
              <a:endCxn id="66" idx="1"/>
            </p:cNvCxnSpPr>
            <p:nvPr/>
          </p:nvCxnSpPr>
          <p:spPr bwMode="auto">
            <a:xfrm rot="16200000" flipH="1">
              <a:off x="43668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>
              <a:stCxn id="65" idx="3"/>
              <a:endCxn id="67" idx="7"/>
            </p:cNvCxnSpPr>
            <p:nvPr/>
          </p:nvCxnSpPr>
          <p:spPr bwMode="auto">
            <a:xfrm rot="5400000">
              <a:off x="3681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64" name="Oval 63"/>
            <p:cNvSpPr/>
            <p:nvPr/>
          </p:nvSpPr>
          <p:spPr bwMode="auto">
            <a:xfrm>
              <a:off x="2692400" y="4038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4064000" y="5105400"/>
              <a:ext cx="533400" cy="533400"/>
            </a:xfrm>
            <a:prstGeom prst="ellipse">
              <a:avLst/>
            </a:prstGeom>
            <a:solidFill>
              <a:srgbClr val="FFFF00"/>
            </a:solidFill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1</a:t>
              </a:r>
            </a:p>
          </p:txBody>
        </p:sp>
        <p:sp>
          <p:nvSpPr>
            <p:cNvPr id="66" name="Oval 65"/>
            <p:cNvSpPr/>
            <p:nvPr/>
          </p:nvSpPr>
          <p:spPr bwMode="auto">
            <a:xfrm>
              <a:off x="47498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="0" dirty="0"/>
                <a:t>7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67" name="Oval 66"/>
            <p:cNvSpPr/>
            <p:nvPr/>
          </p:nvSpPr>
          <p:spPr bwMode="auto">
            <a:xfrm>
              <a:off x="33782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8</a:t>
              </a:r>
            </a:p>
          </p:txBody>
        </p:sp>
        <p:cxnSp>
          <p:nvCxnSpPr>
            <p:cNvPr id="68" name="Straight Connector 67"/>
            <p:cNvCxnSpPr>
              <a:stCxn id="70" idx="5"/>
              <a:endCxn id="71" idx="1"/>
            </p:cNvCxnSpPr>
            <p:nvPr/>
          </p:nvCxnSpPr>
          <p:spPr bwMode="auto">
            <a:xfrm rot="16200000" flipH="1">
              <a:off x="1776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>
              <a:stCxn id="70" idx="3"/>
              <a:endCxn id="72" idx="7"/>
            </p:cNvCxnSpPr>
            <p:nvPr/>
          </p:nvCxnSpPr>
          <p:spPr bwMode="auto">
            <a:xfrm rot="5400000">
              <a:off x="10902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70" name="Oval 69"/>
            <p:cNvSpPr/>
            <p:nvPr/>
          </p:nvSpPr>
          <p:spPr bwMode="auto">
            <a:xfrm>
              <a:off x="14732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71" name="Oval 70"/>
            <p:cNvSpPr/>
            <p:nvPr/>
          </p:nvSpPr>
          <p:spPr bwMode="auto">
            <a:xfrm>
              <a:off x="21590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72" name="Oval 71"/>
            <p:cNvSpPr/>
            <p:nvPr/>
          </p:nvSpPr>
          <p:spPr bwMode="auto">
            <a:xfrm>
              <a:off x="7874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</p:grpSp>
      <p:sp>
        <p:nvSpPr>
          <p:cNvPr id="73" name="Rectangular Callout 72"/>
          <p:cNvSpPr/>
          <p:nvPr/>
        </p:nvSpPr>
        <p:spPr bwMode="auto">
          <a:xfrm>
            <a:off x="10769600" y="2743200"/>
            <a:ext cx="1570366" cy="707886"/>
          </a:xfrm>
          <a:prstGeom prst="wedgeRectCallout">
            <a:avLst>
              <a:gd name="adj1" fmla="val -59966"/>
              <a:gd name="adj2" fmla="val 17334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swapped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2 and 1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4" name="Rectangular Callout 73"/>
          <p:cNvSpPr/>
          <p:nvPr/>
        </p:nvSpPr>
        <p:spPr bwMode="auto">
          <a:xfrm>
            <a:off x="8868623" y="7543800"/>
            <a:ext cx="3424977" cy="707886"/>
          </a:xfrm>
          <a:prstGeom prst="wedgeRectCallout">
            <a:avLst>
              <a:gd name="adj1" fmla="val -21831"/>
              <a:gd name="adj2" fmla="val -17646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There are no more violations.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 valid min-heap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73" grpId="0" animBg="1"/>
      <p:bldP spid="7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an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 procedure</a:t>
            </a:r>
          </a:p>
          <a:p>
            <a:pPr marL="914400" lvl="1" indent="-457200">
              <a:buSzPct val="105000"/>
              <a:buFont typeface="+mj-lt"/>
              <a:buAutoNum type="arabicPeriod"/>
            </a:pPr>
            <a:r>
              <a:rPr lang="en-US" dirty="0"/>
              <a:t>Put the added element in the one place that</a:t>
            </a:r>
            <a:br>
              <a:rPr lang="en-US" dirty="0"/>
            </a:br>
            <a:r>
              <a:rPr lang="en-US" dirty="0"/>
              <a:t>maintains the shape invariant</a:t>
            </a:r>
          </a:p>
          <a:p>
            <a:pPr lvl="2"/>
            <a:r>
              <a:rPr lang="en-US" dirty="0"/>
              <a:t>The leftmost open slot on the last level</a:t>
            </a:r>
          </a:p>
          <a:p>
            <a:pPr lvl="4"/>
            <a:r>
              <a:rPr lang="en-US" dirty="0"/>
              <a:t>Or, if the last level is full, the leftmost slot on the next level</a:t>
            </a:r>
          </a:p>
          <a:p>
            <a:pPr marL="914400" lvl="1" indent="-457200">
              <a:buSzPct val="105000"/>
              <a:buFont typeface="+mj-lt"/>
              <a:buAutoNum type="arabicPeriod"/>
            </a:pPr>
            <a:r>
              <a:rPr lang="en-US" dirty="0"/>
              <a:t>Repeatedly swap it up with its parent</a:t>
            </a:r>
          </a:p>
          <a:p>
            <a:pPr lvl="2"/>
            <a:r>
              <a:rPr lang="en-US" dirty="0"/>
              <a:t>Until the violation is fixed</a:t>
            </a:r>
          </a:p>
          <a:p>
            <a:pPr lvl="2"/>
            <a:r>
              <a:rPr lang="en-US" dirty="0"/>
              <a:t>Or we reach the root</a:t>
            </a:r>
          </a:p>
          <a:p>
            <a:pPr lvl="1"/>
            <a:r>
              <a:rPr lang="en-US" dirty="0"/>
              <a:t>There is always </a:t>
            </a:r>
            <a:r>
              <a:rPr lang="en-US" b="1" dirty="0"/>
              <a:t>at most one violation</a:t>
            </a:r>
          </a:p>
          <a:p>
            <a:pPr lvl="4"/>
            <a:endParaRPr lang="en-US" dirty="0"/>
          </a:p>
          <a:p>
            <a:r>
              <a:rPr lang="en-US" dirty="0"/>
              <a:t>The overall process is called </a:t>
            </a:r>
            <a:r>
              <a:rPr lang="en-US" b="1" dirty="0"/>
              <a:t>sifting up</a:t>
            </a:r>
          </a:p>
          <a:p>
            <a:pPr lvl="4"/>
            <a:endParaRPr lang="en-US" dirty="0"/>
          </a:p>
          <a:p>
            <a:r>
              <a:rPr lang="en-US" dirty="0"/>
              <a:t>This costs </a:t>
            </a:r>
            <a:r>
              <a:rPr lang="en-US" i="1" dirty="0"/>
              <a:t>O(log n)</a:t>
            </a:r>
          </a:p>
          <a:p>
            <a:pPr lvl="1"/>
            <a:r>
              <a:rPr lang="en-US" dirty="0"/>
              <a:t>Because we make at most </a:t>
            </a:r>
            <a:r>
              <a:rPr lang="en-US" i="1" dirty="0"/>
              <a:t>O(log n)</a:t>
            </a:r>
            <a:r>
              <a:rPr lang="en-US" dirty="0"/>
              <a:t> swaps</a:t>
            </a:r>
          </a:p>
        </p:txBody>
      </p:sp>
      <p:sp>
        <p:nvSpPr>
          <p:cNvPr id="4" name="Rectangular Callout 3"/>
          <p:cNvSpPr/>
          <p:nvPr/>
        </p:nvSpPr>
        <p:spPr bwMode="auto">
          <a:xfrm>
            <a:off x="7416800" y="7372290"/>
            <a:ext cx="3182924" cy="400110"/>
          </a:xfrm>
          <a:prstGeom prst="wedgeRectCallout">
            <a:avLst>
              <a:gd name="adj1" fmla="val -124113"/>
              <a:gd name="adj2" fmla="val 5751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 a heap with </a:t>
            </a:r>
            <a:r>
              <a:rPr lang="en-US" sz="20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elements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5" name="Isosceles Triangle 14"/>
          <p:cNvSpPr/>
          <p:nvPr/>
        </p:nvSpPr>
        <p:spPr bwMode="auto">
          <a:xfrm>
            <a:off x="9855200" y="2895600"/>
            <a:ext cx="2438400" cy="2133600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0845800" y="4648200"/>
            <a:ext cx="1447800" cy="381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bg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10922000" y="4648200"/>
            <a:ext cx="1143000" cy="15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rot="5400000">
            <a:off x="10693400" y="4800600"/>
            <a:ext cx="381000" cy="76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9" name="Straight Arrow Connector 18"/>
          <p:cNvCxnSpPr>
            <a:stCxn id="20" idx="1"/>
            <a:endCxn id="23" idx="6"/>
          </p:cNvCxnSpPr>
          <p:nvPr/>
        </p:nvCxnSpPr>
        <p:spPr bwMode="auto">
          <a:xfrm rot="16200000" flipV="1">
            <a:off x="10750551" y="4476750"/>
            <a:ext cx="311337" cy="27323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10998200" y="4724400"/>
            <a:ext cx="3048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cxnSp>
        <p:nvCxnSpPr>
          <p:cNvPr id="21" name="Straight Arrow Connector 20"/>
          <p:cNvCxnSpPr>
            <a:stCxn id="23" idx="6"/>
            <a:endCxn id="24" idx="3"/>
          </p:cNvCxnSpPr>
          <p:nvPr/>
        </p:nvCxnSpPr>
        <p:spPr bwMode="auto">
          <a:xfrm flipV="1">
            <a:off x="10769600" y="4081322"/>
            <a:ext cx="185878" cy="37637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24" idx="3"/>
          </p:cNvCxnSpPr>
          <p:nvPr/>
        </p:nvCxnSpPr>
        <p:spPr bwMode="auto">
          <a:xfrm rot="5400000" flipH="1">
            <a:off x="10688778" y="3814622"/>
            <a:ext cx="347522" cy="18587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23" name="Oval 22"/>
          <p:cNvSpPr/>
          <p:nvPr/>
        </p:nvSpPr>
        <p:spPr bwMode="auto">
          <a:xfrm>
            <a:off x="10541000" y="4343400"/>
            <a:ext cx="228600" cy="2286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10922000" y="3886200"/>
            <a:ext cx="228600" cy="2286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Removing the Minimal Element of a Heap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Deletion Strategy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Maintain the shape invariant</a:t>
            </a:r>
          </a:p>
          <a:p>
            <a:endParaRPr lang="en-US" dirty="0"/>
          </a:p>
          <a:p>
            <a:r>
              <a:rPr lang="en-US" dirty="0"/>
              <a:t>Temporary break and then</a:t>
            </a:r>
            <a:br>
              <a:rPr lang="en-US" dirty="0"/>
            </a:br>
            <a:r>
              <a:rPr lang="en-US" dirty="0"/>
              <a:t>restore the ordering invariant</a:t>
            </a:r>
          </a:p>
        </p:txBody>
      </p:sp>
      <p:sp>
        <p:nvSpPr>
          <p:cNvPr id="6" name="Isosceles Triangle 5"/>
          <p:cNvSpPr/>
          <p:nvPr/>
        </p:nvSpPr>
        <p:spPr bwMode="auto">
          <a:xfrm>
            <a:off x="9017000" y="1905000"/>
            <a:ext cx="2438400" cy="2133600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0007600" y="3657600"/>
            <a:ext cx="1447800" cy="381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bg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10083800" y="3657600"/>
            <a:ext cx="1143000" cy="15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rot="5400000">
            <a:off x="9855200" y="3810000"/>
            <a:ext cx="381000" cy="76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rot="16200000" flipH="1">
            <a:off x="10312400" y="2971800"/>
            <a:ext cx="2132806" cy="79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 rot="5400000">
            <a:off x="10683717" y="2763444"/>
            <a:ext cx="20665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0" dirty="0">
                <a:solidFill>
                  <a:srgbClr val="FF0000"/>
                </a:solidFill>
              </a:rPr>
              <a:t>larger value</a:t>
            </a: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10160000" y="5105400"/>
            <a:ext cx="2059218" cy="400110"/>
          </a:xfrm>
          <a:prstGeom prst="wedgeRectCallout">
            <a:avLst>
              <a:gd name="adj1" fmla="val 12183"/>
              <a:gd name="adj2" fmla="val -27052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Min-heap version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3" name="Rectangular Callout 12"/>
          <p:cNvSpPr/>
          <p:nvPr/>
        </p:nvSpPr>
        <p:spPr bwMode="auto">
          <a:xfrm>
            <a:off x="3225800" y="5429250"/>
            <a:ext cx="2144177" cy="400110"/>
          </a:xfrm>
          <a:prstGeom prst="wedgeRectCallout">
            <a:avLst>
              <a:gd name="adj1" fmla="val -23186"/>
              <a:gd name="adj2" fmla="val -28532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Same as insertion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must return the root</a:t>
            </a:r>
          </a:p>
          <a:p>
            <a:r>
              <a:rPr lang="en-US" dirty="0"/>
              <a:t>And replace it with the only element that maintains the shape invariant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b="1" dirty="0"/>
              <a:t>Which violation to fix first?</a:t>
            </a:r>
          </a:p>
        </p:txBody>
      </p:sp>
      <p:sp>
        <p:nvSpPr>
          <p:cNvPr id="45" name="Right Arrow 44"/>
          <p:cNvSpPr/>
          <p:nvPr/>
        </p:nvSpPr>
        <p:spPr bwMode="auto">
          <a:xfrm>
            <a:off x="5848631" y="4419600"/>
            <a:ext cx="1015764" cy="937458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50800" rIns="54864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R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em</a:t>
            </a:r>
          </a:p>
        </p:txBody>
      </p:sp>
      <p:grpSp>
        <p:nvGrpSpPr>
          <p:cNvPr id="4" name="Group 30"/>
          <p:cNvGrpSpPr/>
          <p:nvPr/>
        </p:nvGrpSpPr>
        <p:grpSpPr>
          <a:xfrm>
            <a:off x="7721600" y="3733800"/>
            <a:ext cx="3810000" cy="2590800"/>
            <a:chOff x="787400" y="4038600"/>
            <a:chExt cx="3810000" cy="2590800"/>
          </a:xfrm>
        </p:grpSpPr>
        <p:cxnSp>
          <p:nvCxnSpPr>
            <p:cNvPr id="46" name="Straight Connector 45"/>
            <p:cNvCxnSpPr>
              <a:stCxn id="50" idx="5"/>
              <a:endCxn id="51" idx="1"/>
            </p:cNvCxnSpPr>
            <p:nvPr/>
          </p:nvCxnSpPr>
          <p:spPr bwMode="auto">
            <a:xfrm rot="16200000" flipH="1">
              <a:off x="3300085" y="43414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>
              <a:stCxn id="50" idx="3"/>
              <a:endCxn id="56" idx="7"/>
            </p:cNvCxnSpPr>
            <p:nvPr/>
          </p:nvCxnSpPr>
          <p:spPr bwMode="auto">
            <a:xfrm rot="5400000">
              <a:off x="2004685" y="44176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>
              <a:stCxn id="51" idx="3"/>
              <a:endCxn id="53" idx="7"/>
            </p:cNvCxnSpPr>
            <p:nvPr/>
          </p:nvCxnSpPr>
          <p:spPr bwMode="auto">
            <a:xfrm rot="5400000">
              <a:off x="3681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50" name="Oval 49"/>
            <p:cNvSpPr/>
            <p:nvPr/>
          </p:nvSpPr>
          <p:spPr bwMode="auto">
            <a:xfrm>
              <a:off x="2692400" y="4038600"/>
              <a:ext cx="533400" cy="5334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  <p:sp>
          <p:nvSpPr>
            <p:cNvPr id="51" name="Oval 50"/>
            <p:cNvSpPr/>
            <p:nvPr/>
          </p:nvSpPr>
          <p:spPr bwMode="auto">
            <a:xfrm>
              <a:off x="40640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53" name="Oval 52"/>
            <p:cNvSpPr/>
            <p:nvPr/>
          </p:nvSpPr>
          <p:spPr bwMode="auto">
            <a:xfrm>
              <a:off x="33782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8</a:t>
              </a:r>
            </a:p>
          </p:txBody>
        </p:sp>
        <p:cxnSp>
          <p:nvCxnSpPr>
            <p:cNvPr id="54" name="Straight Connector 53"/>
            <p:cNvCxnSpPr>
              <a:stCxn id="56" idx="5"/>
              <a:endCxn id="57" idx="1"/>
            </p:cNvCxnSpPr>
            <p:nvPr/>
          </p:nvCxnSpPr>
          <p:spPr bwMode="auto">
            <a:xfrm rot="16200000" flipH="1">
              <a:off x="1776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>
              <a:stCxn id="56" idx="3"/>
              <a:endCxn id="58" idx="7"/>
            </p:cNvCxnSpPr>
            <p:nvPr/>
          </p:nvCxnSpPr>
          <p:spPr bwMode="auto">
            <a:xfrm rot="5400000">
              <a:off x="10902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56" name="Oval 55"/>
            <p:cNvSpPr/>
            <p:nvPr/>
          </p:nvSpPr>
          <p:spPr bwMode="auto">
            <a:xfrm>
              <a:off x="14732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57" name="Oval 56"/>
            <p:cNvSpPr/>
            <p:nvPr/>
          </p:nvSpPr>
          <p:spPr bwMode="auto">
            <a:xfrm>
              <a:off x="21590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7874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</p:grpSp>
      <p:grpSp>
        <p:nvGrpSpPr>
          <p:cNvPr id="5" name="Group 30"/>
          <p:cNvGrpSpPr/>
          <p:nvPr/>
        </p:nvGrpSpPr>
        <p:grpSpPr>
          <a:xfrm>
            <a:off x="787400" y="3733800"/>
            <a:ext cx="4495800" cy="2590800"/>
            <a:chOff x="787400" y="4038600"/>
            <a:chExt cx="4495800" cy="2590800"/>
          </a:xfrm>
        </p:grpSpPr>
        <p:cxnSp>
          <p:nvCxnSpPr>
            <p:cNvPr id="60" name="Straight Connector 59"/>
            <p:cNvCxnSpPr>
              <a:stCxn id="64" idx="5"/>
              <a:endCxn id="65" idx="1"/>
            </p:cNvCxnSpPr>
            <p:nvPr/>
          </p:nvCxnSpPr>
          <p:spPr bwMode="auto">
            <a:xfrm rot="16200000" flipH="1">
              <a:off x="3300085" y="43414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>
              <a:stCxn id="64" idx="3"/>
              <a:endCxn id="70" idx="7"/>
            </p:cNvCxnSpPr>
            <p:nvPr/>
          </p:nvCxnSpPr>
          <p:spPr bwMode="auto">
            <a:xfrm rot="5400000">
              <a:off x="2004685" y="44176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Connector 61"/>
            <p:cNvCxnSpPr>
              <a:stCxn id="65" idx="5"/>
              <a:endCxn id="66" idx="1"/>
            </p:cNvCxnSpPr>
            <p:nvPr/>
          </p:nvCxnSpPr>
          <p:spPr bwMode="auto">
            <a:xfrm rot="16200000" flipH="1">
              <a:off x="43668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>
              <a:stCxn id="65" idx="3"/>
              <a:endCxn id="67" idx="7"/>
            </p:cNvCxnSpPr>
            <p:nvPr/>
          </p:nvCxnSpPr>
          <p:spPr bwMode="auto">
            <a:xfrm rot="5400000">
              <a:off x="3681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64" name="Oval 63"/>
            <p:cNvSpPr/>
            <p:nvPr/>
          </p:nvSpPr>
          <p:spPr bwMode="auto">
            <a:xfrm>
              <a:off x="2692400" y="4038600"/>
              <a:ext cx="533400" cy="533400"/>
            </a:xfrm>
            <a:prstGeom prst="ellipse">
              <a:avLst/>
            </a:prstGeom>
            <a:solidFill>
              <a:srgbClr val="FFC000"/>
            </a:solidFill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1</a:t>
              </a: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40640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66" name="Oval 65"/>
            <p:cNvSpPr/>
            <p:nvPr/>
          </p:nvSpPr>
          <p:spPr bwMode="auto">
            <a:xfrm>
              <a:off x="4749800" y="6096000"/>
              <a:ext cx="533400" cy="5334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="0" dirty="0"/>
                <a:t>9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67" name="Oval 66"/>
            <p:cNvSpPr/>
            <p:nvPr/>
          </p:nvSpPr>
          <p:spPr bwMode="auto">
            <a:xfrm>
              <a:off x="33782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8</a:t>
              </a:r>
            </a:p>
          </p:txBody>
        </p:sp>
        <p:cxnSp>
          <p:nvCxnSpPr>
            <p:cNvPr id="68" name="Straight Connector 67"/>
            <p:cNvCxnSpPr>
              <a:stCxn id="70" idx="5"/>
              <a:endCxn id="71" idx="1"/>
            </p:cNvCxnSpPr>
            <p:nvPr/>
          </p:nvCxnSpPr>
          <p:spPr bwMode="auto">
            <a:xfrm rot="16200000" flipH="1">
              <a:off x="1776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>
              <a:stCxn id="70" idx="3"/>
              <a:endCxn id="72" idx="7"/>
            </p:cNvCxnSpPr>
            <p:nvPr/>
          </p:nvCxnSpPr>
          <p:spPr bwMode="auto">
            <a:xfrm rot="5400000">
              <a:off x="10902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70" name="Oval 69"/>
            <p:cNvSpPr/>
            <p:nvPr/>
          </p:nvSpPr>
          <p:spPr bwMode="auto">
            <a:xfrm>
              <a:off x="14732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71" name="Oval 70"/>
            <p:cNvSpPr/>
            <p:nvPr/>
          </p:nvSpPr>
          <p:spPr bwMode="auto">
            <a:xfrm>
              <a:off x="21590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72" name="Oval 71"/>
            <p:cNvSpPr/>
            <p:nvPr/>
          </p:nvSpPr>
          <p:spPr bwMode="auto">
            <a:xfrm>
              <a:off x="7874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</p:grpSp>
      <p:sp>
        <p:nvSpPr>
          <p:cNvPr id="33" name="Rectangular Callout 32"/>
          <p:cNvSpPr/>
          <p:nvPr/>
        </p:nvSpPr>
        <p:spPr bwMode="auto">
          <a:xfrm>
            <a:off x="2395336" y="7010400"/>
            <a:ext cx="2049664" cy="400110"/>
          </a:xfrm>
          <a:prstGeom prst="wedgeRectCallout">
            <a:avLst>
              <a:gd name="adj1" fmla="val -23797"/>
              <a:gd name="adj2" fmla="val -71735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must return 1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4" name="Rectangular Callout 33"/>
          <p:cNvSpPr/>
          <p:nvPr/>
        </p:nvSpPr>
        <p:spPr bwMode="auto">
          <a:xfrm>
            <a:off x="4826000" y="7315200"/>
            <a:ext cx="2323778" cy="400110"/>
          </a:xfrm>
          <a:prstGeom prst="wedgeRectCallout">
            <a:avLst>
              <a:gd name="adj1" fmla="val -38580"/>
              <a:gd name="adj2" fmla="val -27593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replace it with 9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5" name="Rectangular Callout 34"/>
          <p:cNvSpPr/>
          <p:nvPr/>
        </p:nvSpPr>
        <p:spPr bwMode="auto">
          <a:xfrm>
            <a:off x="9474200" y="6934200"/>
            <a:ext cx="1674497" cy="707886"/>
          </a:xfrm>
          <a:prstGeom prst="wedgeRectCallout">
            <a:avLst>
              <a:gd name="adj1" fmla="val -40382"/>
              <a:gd name="adj2" fmla="val -39612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causes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two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violations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6" name="Rectangular Callout 35"/>
          <p:cNvSpPr/>
          <p:nvPr/>
        </p:nvSpPr>
        <p:spPr bwMode="auto">
          <a:xfrm>
            <a:off x="9474200" y="6934200"/>
            <a:ext cx="1674497" cy="707886"/>
          </a:xfrm>
          <a:prstGeom prst="wedgeRectCallout">
            <a:avLst>
              <a:gd name="adj1" fmla="val -8726"/>
              <a:gd name="adj2" fmla="val -39380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causes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two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violations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7" name="Slide Number Placeholder 3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Swapping Down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violation to fix first?</a:t>
            </a:r>
          </a:p>
          <a:p>
            <a:pPr lvl="1"/>
            <a:r>
              <a:rPr lang="en-US" dirty="0"/>
              <a:t>If we swap 4 and 9, we end up with </a:t>
            </a:r>
            <a:r>
              <a:rPr lang="en-US" b="1" dirty="0"/>
              <a:t>three</a:t>
            </a:r>
            <a:r>
              <a:rPr lang="en-US" dirty="0"/>
              <a:t> violations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Can we do better?</a:t>
            </a:r>
          </a:p>
        </p:txBody>
      </p:sp>
      <p:grpSp>
        <p:nvGrpSpPr>
          <p:cNvPr id="4" name="Group 30"/>
          <p:cNvGrpSpPr/>
          <p:nvPr/>
        </p:nvGrpSpPr>
        <p:grpSpPr>
          <a:xfrm>
            <a:off x="7721600" y="3733800"/>
            <a:ext cx="3810000" cy="2590800"/>
            <a:chOff x="787400" y="4038600"/>
            <a:chExt cx="3810000" cy="2590800"/>
          </a:xfrm>
        </p:grpSpPr>
        <p:cxnSp>
          <p:nvCxnSpPr>
            <p:cNvPr id="46" name="Straight Connector 45"/>
            <p:cNvCxnSpPr>
              <a:stCxn id="50" idx="5"/>
              <a:endCxn id="51" idx="1"/>
            </p:cNvCxnSpPr>
            <p:nvPr/>
          </p:nvCxnSpPr>
          <p:spPr bwMode="auto">
            <a:xfrm rot="16200000" flipH="1">
              <a:off x="3300085" y="43414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>
              <a:stCxn id="50" idx="3"/>
              <a:endCxn id="56" idx="7"/>
            </p:cNvCxnSpPr>
            <p:nvPr/>
          </p:nvCxnSpPr>
          <p:spPr bwMode="auto">
            <a:xfrm rot="5400000">
              <a:off x="2004685" y="44176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>
              <a:stCxn id="51" idx="3"/>
              <a:endCxn id="53" idx="7"/>
            </p:cNvCxnSpPr>
            <p:nvPr/>
          </p:nvCxnSpPr>
          <p:spPr bwMode="auto">
            <a:xfrm rot="5400000">
              <a:off x="3681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50" name="Oval 49"/>
            <p:cNvSpPr/>
            <p:nvPr/>
          </p:nvSpPr>
          <p:spPr bwMode="auto">
            <a:xfrm>
              <a:off x="2692400" y="4038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51" name="Oval 50"/>
            <p:cNvSpPr/>
            <p:nvPr/>
          </p:nvSpPr>
          <p:spPr bwMode="auto">
            <a:xfrm>
              <a:off x="40640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53" name="Oval 52"/>
            <p:cNvSpPr/>
            <p:nvPr/>
          </p:nvSpPr>
          <p:spPr bwMode="auto">
            <a:xfrm>
              <a:off x="33782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8</a:t>
              </a:r>
            </a:p>
          </p:txBody>
        </p:sp>
        <p:cxnSp>
          <p:nvCxnSpPr>
            <p:cNvPr id="54" name="Straight Connector 53"/>
            <p:cNvCxnSpPr>
              <a:stCxn id="56" idx="5"/>
              <a:endCxn id="57" idx="1"/>
            </p:cNvCxnSpPr>
            <p:nvPr/>
          </p:nvCxnSpPr>
          <p:spPr bwMode="auto">
            <a:xfrm rot="16200000" flipH="1">
              <a:off x="1776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>
              <a:stCxn id="56" idx="3"/>
              <a:endCxn id="58" idx="7"/>
            </p:cNvCxnSpPr>
            <p:nvPr/>
          </p:nvCxnSpPr>
          <p:spPr bwMode="auto">
            <a:xfrm rot="5400000">
              <a:off x="10902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56" name="Oval 55"/>
            <p:cNvSpPr/>
            <p:nvPr/>
          </p:nvSpPr>
          <p:spPr bwMode="auto">
            <a:xfrm>
              <a:off x="1473200" y="5105400"/>
              <a:ext cx="533400" cy="5334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  <p:sp>
          <p:nvSpPr>
            <p:cNvPr id="57" name="Oval 56"/>
            <p:cNvSpPr/>
            <p:nvPr/>
          </p:nvSpPr>
          <p:spPr bwMode="auto">
            <a:xfrm>
              <a:off x="21590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7874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</p:grpSp>
      <p:grpSp>
        <p:nvGrpSpPr>
          <p:cNvPr id="5" name="Group 30"/>
          <p:cNvGrpSpPr/>
          <p:nvPr/>
        </p:nvGrpSpPr>
        <p:grpSpPr>
          <a:xfrm>
            <a:off x="787400" y="3733800"/>
            <a:ext cx="3810000" cy="2590800"/>
            <a:chOff x="787400" y="4038600"/>
            <a:chExt cx="3810000" cy="2590800"/>
          </a:xfrm>
        </p:grpSpPr>
        <p:cxnSp>
          <p:nvCxnSpPr>
            <p:cNvPr id="60" name="Straight Connector 59"/>
            <p:cNvCxnSpPr>
              <a:stCxn id="64" idx="5"/>
              <a:endCxn id="65" idx="1"/>
            </p:cNvCxnSpPr>
            <p:nvPr/>
          </p:nvCxnSpPr>
          <p:spPr bwMode="auto">
            <a:xfrm rot="16200000" flipH="1">
              <a:off x="3300085" y="43414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>
              <a:stCxn id="64" idx="3"/>
              <a:endCxn id="70" idx="7"/>
            </p:cNvCxnSpPr>
            <p:nvPr/>
          </p:nvCxnSpPr>
          <p:spPr bwMode="auto">
            <a:xfrm rot="5400000">
              <a:off x="2004685" y="44176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>
              <a:stCxn id="65" idx="3"/>
              <a:endCxn id="67" idx="7"/>
            </p:cNvCxnSpPr>
            <p:nvPr/>
          </p:nvCxnSpPr>
          <p:spPr bwMode="auto">
            <a:xfrm rot="5400000">
              <a:off x="3681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64" name="Oval 63"/>
            <p:cNvSpPr/>
            <p:nvPr/>
          </p:nvSpPr>
          <p:spPr bwMode="auto">
            <a:xfrm>
              <a:off x="2692400" y="4038600"/>
              <a:ext cx="533400" cy="5334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40640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67" name="Oval 66"/>
            <p:cNvSpPr/>
            <p:nvPr/>
          </p:nvSpPr>
          <p:spPr bwMode="auto">
            <a:xfrm>
              <a:off x="33782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8</a:t>
              </a:r>
            </a:p>
          </p:txBody>
        </p:sp>
        <p:cxnSp>
          <p:nvCxnSpPr>
            <p:cNvPr id="68" name="Straight Connector 67"/>
            <p:cNvCxnSpPr>
              <a:stCxn id="70" idx="5"/>
              <a:endCxn id="71" idx="1"/>
            </p:cNvCxnSpPr>
            <p:nvPr/>
          </p:nvCxnSpPr>
          <p:spPr bwMode="auto">
            <a:xfrm rot="16200000" flipH="1">
              <a:off x="1776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>
              <a:stCxn id="70" idx="3"/>
              <a:endCxn id="72" idx="7"/>
            </p:cNvCxnSpPr>
            <p:nvPr/>
          </p:nvCxnSpPr>
          <p:spPr bwMode="auto">
            <a:xfrm rot="5400000">
              <a:off x="10902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70" name="Oval 69"/>
            <p:cNvSpPr/>
            <p:nvPr/>
          </p:nvSpPr>
          <p:spPr bwMode="auto">
            <a:xfrm>
              <a:off x="14732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71" name="Oval 70"/>
            <p:cNvSpPr/>
            <p:nvPr/>
          </p:nvSpPr>
          <p:spPr bwMode="auto">
            <a:xfrm>
              <a:off x="21590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72" name="Oval 71"/>
            <p:cNvSpPr/>
            <p:nvPr/>
          </p:nvSpPr>
          <p:spPr bwMode="auto">
            <a:xfrm>
              <a:off x="7874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9779000" y="6781800"/>
            <a:ext cx="6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0" name="Right Arrow 29"/>
          <p:cNvSpPr/>
          <p:nvPr/>
        </p:nvSpPr>
        <p:spPr bwMode="auto">
          <a:xfrm>
            <a:off x="5228129" y="4419600"/>
            <a:ext cx="2001525" cy="937458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50800" rIns="54864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S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wap down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Work lists</a:t>
            </a:r>
            <a:r>
              <a:rPr lang="en-US" dirty="0"/>
              <a:t>: Data structures that</a:t>
            </a:r>
          </a:p>
          <a:p>
            <a:pPr lvl="1"/>
            <a:r>
              <a:rPr lang="en-US" dirty="0"/>
              <a:t>Store elements and</a:t>
            </a:r>
          </a:p>
          <a:p>
            <a:pPr lvl="1"/>
            <a:r>
              <a:rPr lang="en-US" dirty="0"/>
              <a:t>Give them back one at a time – in some order</a:t>
            </a:r>
          </a:p>
          <a:p>
            <a:pPr lvl="1"/>
            <a:endParaRPr lang="en-US" dirty="0"/>
          </a:p>
          <a:p>
            <a:r>
              <a:rPr lang="en-US" b="1" dirty="0"/>
              <a:t>Stacks</a:t>
            </a:r>
            <a:r>
              <a:rPr lang="en-US" dirty="0"/>
              <a:t>: Retrieve the element that was inserted most recently</a:t>
            </a:r>
          </a:p>
          <a:p>
            <a:pPr lvl="4"/>
            <a:endParaRPr lang="en-US" dirty="0"/>
          </a:p>
          <a:p>
            <a:r>
              <a:rPr lang="en-US" b="1" dirty="0"/>
              <a:t>Queues</a:t>
            </a:r>
            <a:r>
              <a:rPr lang="en-US" dirty="0"/>
              <a:t>: Retrieve the element that has been there the longest</a:t>
            </a:r>
          </a:p>
          <a:p>
            <a:pPr lvl="4"/>
            <a:endParaRPr lang="en-US" dirty="0"/>
          </a:p>
          <a:p>
            <a:r>
              <a:rPr lang="en-US" b="1" dirty="0"/>
              <a:t>Priority</a:t>
            </a:r>
            <a:r>
              <a:rPr lang="en-US" dirty="0"/>
              <a:t> </a:t>
            </a:r>
            <a:r>
              <a:rPr lang="en-US" b="1" dirty="0"/>
              <a:t>queues</a:t>
            </a:r>
            <a:r>
              <a:rPr lang="en-US" dirty="0"/>
              <a:t>: Retrieve </a:t>
            </a:r>
            <a:br>
              <a:rPr lang="en-US" dirty="0"/>
            </a:br>
            <a:r>
              <a:rPr lang="en-US" dirty="0"/>
              <a:t>the most “interesting” element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5" name="Left Arrow 4"/>
          <p:cNvSpPr/>
          <p:nvPr/>
        </p:nvSpPr>
        <p:spPr bwMode="auto">
          <a:xfrm>
            <a:off x="7797800" y="7010400"/>
            <a:ext cx="1690187" cy="937458"/>
          </a:xfrm>
          <a:prstGeom prst="lef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Today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Swapping Down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we swap 9 and 2, we end up with </a:t>
            </a:r>
            <a:r>
              <a:rPr lang="en-US" b="1" dirty="0"/>
              <a:t>one</a:t>
            </a:r>
            <a:r>
              <a:rPr lang="en-US" dirty="0"/>
              <a:t> violation</a:t>
            </a:r>
          </a:p>
          <a:p>
            <a:pPr lvl="1"/>
            <a:r>
              <a:rPr lang="en-US" dirty="0"/>
              <a:t>At most two in general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When swapping down, always </a:t>
            </a:r>
            <a:r>
              <a:rPr lang="en-US" b="1" dirty="0"/>
              <a:t>swap with the child with the highest priority</a:t>
            </a:r>
          </a:p>
          <a:p>
            <a:pPr lvl="1"/>
            <a:r>
              <a:rPr lang="en-US" dirty="0"/>
              <a:t>Smallest value in a min-heap</a:t>
            </a:r>
          </a:p>
        </p:txBody>
      </p:sp>
      <p:sp>
        <p:nvSpPr>
          <p:cNvPr id="45" name="Right Arrow 44"/>
          <p:cNvSpPr/>
          <p:nvPr/>
        </p:nvSpPr>
        <p:spPr bwMode="auto">
          <a:xfrm>
            <a:off x="5228128" y="4419600"/>
            <a:ext cx="2001525" cy="937458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50800" rIns="54864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S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wap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</a:t>
            </a:r>
            <a:r>
              <a:rPr lang="en-US" b="0" dirty="0"/>
              <a:t>d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own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4" name="Group 30"/>
          <p:cNvGrpSpPr/>
          <p:nvPr/>
        </p:nvGrpSpPr>
        <p:grpSpPr>
          <a:xfrm>
            <a:off x="7721600" y="3733800"/>
            <a:ext cx="3810000" cy="2590800"/>
            <a:chOff x="787400" y="4038600"/>
            <a:chExt cx="3810000" cy="2590800"/>
          </a:xfrm>
        </p:grpSpPr>
        <p:cxnSp>
          <p:nvCxnSpPr>
            <p:cNvPr id="46" name="Straight Connector 45"/>
            <p:cNvCxnSpPr>
              <a:stCxn id="50" idx="5"/>
              <a:endCxn id="51" idx="1"/>
            </p:cNvCxnSpPr>
            <p:nvPr/>
          </p:nvCxnSpPr>
          <p:spPr bwMode="auto">
            <a:xfrm rot="16200000" flipH="1">
              <a:off x="3300085" y="43414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>
              <a:stCxn id="50" idx="3"/>
              <a:endCxn id="56" idx="7"/>
            </p:cNvCxnSpPr>
            <p:nvPr/>
          </p:nvCxnSpPr>
          <p:spPr bwMode="auto">
            <a:xfrm rot="5400000">
              <a:off x="2004685" y="44176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>
              <a:stCxn id="51" idx="3"/>
              <a:endCxn id="53" idx="7"/>
            </p:cNvCxnSpPr>
            <p:nvPr/>
          </p:nvCxnSpPr>
          <p:spPr bwMode="auto">
            <a:xfrm rot="5400000">
              <a:off x="3681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50" name="Oval 49"/>
            <p:cNvSpPr/>
            <p:nvPr/>
          </p:nvSpPr>
          <p:spPr bwMode="auto">
            <a:xfrm>
              <a:off x="2692400" y="4038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51" name="Oval 50"/>
            <p:cNvSpPr/>
            <p:nvPr/>
          </p:nvSpPr>
          <p:spPr bwMode="auto">
            <a:xfrm>
              <a:off x="4064000" y="5105400"/>
              <a:ext cx="533400" cy="5334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  <p:sp>
          <p:nvSpPr>
            <p:cNvPr id="53" name="Oval 52"/>
            <p:cNvSpPr/>
            <p:nvPr/>
          </p:nvSpPr>
          <p:spPr bwMode="auto">
            <a:xfrm>
              <a:off x="33782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8</a:t>
              </a:r>
            </a:p>
          </p:txBody>
        </p:sp>
        <p:cxnSp>
          <p:nvCxnSpPr>
            <p:cNvPr id="54" name="Straight Connector 53"/>
            <p:cNvCxnSpPr>
              <a:stCxn id="56" idx="5"/>
              <a:endCxn id="57" idx="1"/>
            </p:cNvCxnSpPr>
            <p:nvPr/>
          </p:nvCxnSpPr>
          <p:spPr bwMode="auto">
            <a:xfrm rot="16200000" flipH="1">
              <a:off x="1776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>
              <a:stCxn id="56" idx="3"/>
              <a:endCxn id="58" idx="7"/>
            </p:cNvCxnSpPr>
            <p:nvPr/>
          </p:nvCxnSpPr>
          <p:spPr bwMode="auto">
            <a:xfrm rot="5400000">
              <a:off x="10902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56" name="Oval 55"/>
            <p:cNvSpPr/>
            <p:nvPr/>
          </p:nvSpPr>
          <p:spPr bwMode="auto">
            <a:xfrm>
              <a:off x="14732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57" name="Oval 56"/>
            <p:cNvSpPr/>
            <p:nvPr/>
          </p:nvSpPr>
          <p:spPr bwMode="auto">
            <a:xfrm>
              <a:off x="21590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7874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</p:grpSp>
      <p:grpSp>
        <p:nvGrpSpPr>
          <p:cNvPr id="5" name="Group 30"/>
          <p:cNvGrpSpPr/>
          <p:nvPr/>
        </p:nvGrpSpPr>
        <p:grpSpPr>
          <a:xfrm>
            <a:off x="787400" y="3733800"/>
            <a:ext cx="3810000" cy="2590800"/>
            <a:chOff x="787400" y="4038600"/>
            <a:chExt cx="3810000" cy="2590800"/>
          </a:xfrm>
        </p:grpSpPr>
        <p:cxnSp>
          <p:nvCxnSpPr>
            <p:cNvPr id="60" name="Straight Connector 59"/>
            <p:cNvCxnSpPr>
              <a:stCxn id="64" idx="5"/>
              <a:endCxn id="65" idx="1"/>
            </p:cNvCxnSpPr>
            <p:nvPr/>
          </p:nvCxnSpPr>
          <p:spPr bwMode="auto">
            <a:xfrm rot="16200000" flipH="1">
              <a:off x="3300085" y="43414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>
              <a:stCxn id="64" idx="3"/>
              <a:endCxn id="70" idx="7"/>
            </p:cNvCxnSpPr>
            <p:nvPr/>
          </p:nvCxnSpPr>
          <p:spPr bwMode="auto">
            <a:xfrm rot="5400000">
              <a:off x="2004685" y="44176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>
              <a:stCxn id="65" idx="3"/>
              <a:endCxn id="67" idx="7"/>
            </p:cNvCxnSpPr>
            <p:nvPr/>
          </p:nvCxnSpPr>
          <p:spPr bwMode="auto">
            <a:xfrm rot="5400000">
              <a:off x="3681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64" name="Oval 63"/>
            <p:cNvSpPr/>
            <p:nvPr/>
          </p:nvSpPr>
          <p:spPr bwMode="auto">
            <a:xfrm>
              <a:off x="2692400" y="4038600"/>
              <a:ext cx="533400" cy="5334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40640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67" name="Oval 66"/>
            <p:cNvSpPr/>
            <p:nvPr/>
          </p:nvSpPr>
          <p:spPr bwMode="auto">
            <a:xfrm>
              <a:off x="33782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8</a:t>
              </a:r>
            </a:p>
          </p:txBody>
        </p:sp>
        <p:cxnSp>
          <p:nvCxnSpPr>
            <p:cNvPr id="68" name="Straight Connector 67"/>
            <p:cNvCxnSpPr>
              <a:stCxn id="70" idx="5"/>
              <a:endCxn id="71" idx="1"/>
            </p:cNvCxnSpPr>
            <p:nvPr/>
          </p:nvCxnSpPr>
          <p:spPr bwMode="auto">
            <a:xfrm rot="16200000" flipH="1">
              <a:off x="1776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>
              <a:stCxn id="70" idx="3"/>
              <a:endCxn id="72" idx="7"/>
            </p:cNvCxnSpPr>
            <p:nvPr/>
          </p:nvCxnSpPr>
          <p:spPr bwMode="auto">
            <a:xfrm rot="5400000">
              <a:off x="10902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70" name="Oval 69"/>
            <p:cNvSpPr/>
            <p:nvPr/>
          </p:nvSpPr>
          <p:spPr bwMode="auto">
            <a:xfrm>
              <a:off x="14732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71" name="Oval 70"/>
            <p:cNvSpPr/>
            <p:nvPr/>
          </p:nvSpPr>
          <p:spPr bwMode="auto">
            <a:xfrm>
              <a:off x="21590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72" name="Oval 71"/>
            <p:cNvSpPr/>
            <p:nvPr/>
          </p:nvSpPr>
          <p:spPr bwMode="auto">
            <a:xfrm>
              <a:off x="7874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</p:grpSp>
      <p:sp>
        <p:nvSpPr>
          <p:cNvPr id="29" name="Slide Number Placeholder 2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Swapping Down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Always swap the child with the highest priority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stop when no new violations are introduced</a:t>
            </a:r>
          </a:p>
          <a:p>
            <a:pPr lvl="1"/>
            <a:r>
              <a:rPr lang="en-US" dirty="0"/>
              <a:t>Or we reach a leaf</a:t>
            </a:r>
          </a:p>
        </p:txBody>
      </p:sp>
      <p:sp>
        <p:nvSpPr>
          <p:cNvPr id="45" name="Right Arrow 44"/>
          <p:cNvSpPr/>
          <p:nvPr/>
        </p:nvSpPr>
        <p:spPr bwMode="auto">
          <a:xfrm>
            <a:off x="5228129" y="4419600"/>
            <a:ext cx="2001525" cy="937458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50800" rIns="54864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S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wap down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4" name="Group 30"/>
          <p:cNvGrpSpPr/>
          <p:nvPr/>
        </p:nvGrpSpPr>
        <p:grpSpPr>
          <a:xfrm>
            <a:off x="7721600" y="3733800"/>
            <a:ext cx="3810000" cy="2590800"/>
            <a:chOff x="787400" y="4038600"/>
            <a:chExt cx="3810000" cy="2590800"/>
          </a:xfrm>
        </p:grpSpPr>
        <p:cxnSp>
          <p:nvCxnSpPr>
            <p:cNvPr id="46" name="Straight Connector 45"/>
            <p:cNvCxnSpPr>
              <a:stCxn id="50" idx="5"/>
              <a:endCxn id="51" idx="1"/>
            </p:cNvCxnSpPr>
            <p:nvPr/>
          </p:nvCxnSpPr>
          <p:spPr bwMode="auto">
            <a:xfrm rot="16200000" flipH="1">
              <a:off x="3300085" y="43414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>
              <a:stCxn id="50" idx="3"/>
              <a:endCxn id="56" idx="7"/>
            </p:cNvCxnSpPr>
            <p:nvPr/>
          </p:nvCxnSpPr>
          <p:spPr bwMode="auto">
            <a:xfrm rot="5400000">
              <a:off x="2004685" y="44176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>
              <a:stCxn id="51" idx="3"/>
              <a:endCxn id="53" idx="7"/>
            </p:cNvCxnSpPr>
            <p:nvPr/>
          </p:nvCxnSpPr>
          <p:spPr bwMode="auto">
            <a:xfrm rot="5400000">
              <a:off x="3681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50" name="Oval 49"/>
            <p:cNvSpPr/>
            <p:nvPr/>
          </p:nvSpPr>
          <p:spPr bwMode="auto">
            <a:xfrm>
              <a:off x="2692400" y="4038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51" name="Oval 50"/>
            <p:cNvSpPr/>
            <p:nvPr/>
          </p:nvSpPr>
          <p:spPr bwMode="auto">
            <a:xfrm>
              <a:off x="40640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8</a:t>
              </a:r>
            </a:p>
          </p:txBody>
        </p:sp>
        <p:sp>
          <p:nvSpPr>
            <p:cNvPr id="53" name="Oval 52"/>
            <p:cNvSpPr/>
            <p:nvPr/>
          </p:nvSpPr>
          <p:spPr bwMode="auto">
            <a:xfrm>
              <a:off x="3378200" y="6096000"/>
              <a:ext cx="533400" cy="5334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  <p:cxnSp>
          <p:nvCxnSpPr>
            <p:cNvPr id="54" name="Straight Connector 53"/>
            <p:cNvCxnSpPr>
              <a:stCxn id="56" idx="5"/>
              <a:endCxn id="57" idx="1"/>
            </p:cNvCxnSpPr>
            <p:nvPr/>
          </p:nvCxnSpPr>
          <p:spPr bwMode="auto">
            <a:xfrm rot="16200000" flipH="1">
              <a:off x="1776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>
              <a:stCxn id="56" idx="3"/>
              <a:endCxn id="58" idx="7"/>
            </p:cNvCxnSpPr>
            <p:nvPr/>
          </p:nvCxnSpPr>
          <p:spPr bwMode="auto">
            <a:xfrm rot="5400000">
              <a:off x="10902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56" name="Oval 55"/>
            <p:cNvSpPr/>
            <p:nvPr/>
          </p:nvSpPr>
          <p:spPr bwMode="auto">
            <a:xfrm>
              <a:off x="14732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57" name="Oval 56"/>
            <p:cNvSpPr/>
            <p:nvPr/>
          </p:nvSpPr>
          <p:spPr bwMode="auto">
            <a:xfrm>
              <a:off x="21590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7874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</p:grpSp>
      <p:grpSp>
        <p:nvGrpSpPr>
          <p:cNvPr id="5" name="Group 30"/>
          <p:cNvGrpSpPr/>
          <p:nvPr/>
        </p:nvGrpSpPr>
        <p:grpSpPr>
          <a:xfrm>
            <a:off x="787400" y="3733800"/>
            <a:ext cx="3810000" cy="2590800"/>
            <a:chOff x="787400" y="4038600"/>
            <a:chExt cx="3810000" cy="2590800"/>
          </a:xfrm>
        </p:grpSpPr>
        <p:cxnSp>
          <p:nvCxnSpPr>
            <p:cNvPr id="60" name="Straight Connector 59"/>
            <p:cNvCxnSpPr>
              <a:stCxn id="64" idx="5"/>
              <a:endCxn id="65" idx="1"/>
            </p:cNvCxnSpPr>
            <p:nvPr/>
          </p:nvCxnSpPr>
          <p:spPr bwMode="auto">
            <a:xfrm rot="16200000" flipH="1">
              <a:off x="3300085" y="43414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>
              <a:stCxn id="64" idx="3"/>
              <a:endCxn id="70" idx="7"/>
            </p:cNvCxnSpPr>
            <p:nvPr/>
          </p:nvCxnSpPr>
          <p:spPr bwMode="auto">
            <a:xfrm rot="5400000">
              <a:off x="2004685" y="44176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>
              <a:stCxn id="65" idx="3"/>
              <a:endCxn id="67" idx="7"/>
            </p:cNvCxnSpPr>
            <p:nvPr/>
          </p:nvCxnSpPr>
          <p:spPr bwMode="auto">
            <a:xfrm rot="5400000">
              <a:off x="3681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64" name="Oval 63"/>
            <p:cNvSpPr/>
            <p:nvPr/>
          </p:nvSpPr>
          <p:spPr bwMode="auto">
            <a:xfrm>
              <a:off x="2692400" y="4038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4064000" y="5105400"/>
              <a:ext cx="533400" cy="5334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  <p:sp>
          <p:nvSpPr>
            <p:cNvPr id="67" name="Oval 66"/>
            <p:cNvSpPr/>
            <p:nvPr/>
          </p:nvSpPr>
          <p:spPr bwMode="auto">
            <a:xfrm>
              <a:off x="33782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8</a:t>
              </a:r>
            </a:p>
          </p:txBody>
        </p:sp>
        <p:cxnSp>
          <p:nvCxnSpPr>
            <p:cNvPr id="68" name="Straight Connector 67"/>
            <p:cNvCxnSpPr>
              <a:stCxn id="70" idx="5"/>
              <a:endCxn id="71" idx="1"/>
            </p:cNvCxnSpPr>
            <p:nvPr/>
          </p:nvCxnSpPr>
          <p:spPr bwMode="auto">
            <a:xfrm rot="16200000" flipH="1">
              <a:off x="1776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>
              <a:stCxn id="70" idx="3"/>
              <a:endCxn id="72" idx="7"/>
            </p:cNvCxnSpPr>
            <p:nvPr/>
          </p:nvCxnSpPr>
          <p:spPr bwMode="auto">
            <a:xfrm rot="5400000">
              <a:off x="10902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70" name="Oval 69"/>
            <p:cNvSpPr/>
            <p:nvPr/>
          </p:nvSpPr>
          <p:spPr bwMode="auto">
            <a:xfrm>
              <a:off x="14732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71" name="Oval 70"/>
            <p:cNvSpPr/>
            <p:nvPr/>
          </p:nvSpPr>
          <p:spPr bwMode="auto">
            <a:xfrm>
              <a:off x="21590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72" name="Oval 71"/>
            <p:cNvSpPr/>
            <p:nvPr/>
          </p:nvSpPr>
          <p:spPr bwMode="auto">
            <a:xfrm>
              <a:off x="7874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</p:grpSp>
      <p:sp>
        <p:nvSpPr>
          <p:cNvPr id="29" name="Slide Number Placeholder 2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Removing an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 procedure</a:t>
            </a:r>
          </a:p>
          <a:p>
            <a:pPr marL="914400" lvl="1" indent="-457200">
              <a:buSzPct val="105000"/>
              <a:buFont typeface="+mj-lt"/>
              <a:buAutoNum type="arabicPeriod"/>
            </a:pPr>
            <a:r>
              <a:rPr lang="en-US" dirty="0"/>
              <a:t>Return the root</a:t>
            </a:r>
          </a:p>
          <a:p>
            <a:pPr marL="914400" lvl="1" indent="-457200">
              <a:buSzPct val="105000"/>
              <a:buFont typeface="+mj-lt"/>
              <a:buAutoNum type="arabicPeriod"/>
            </a:pPr>
            <a:r>
              <a:rPr lang="en-US" dirty="0"/>
              <a:t>Replace it with the element in the one</a:t>
            </a:r>
            <a:br>
              <a:rPr lang="en-US" dirty="0"/>
            </a:br>
            <a:r>
              <a:rPr lang="en-US" dirty="0"/>
              <a:t>place that maintains the shape invariant</a:t>
            </a:r>
          </a:p>
          <a:p>
            <a:pPr lvl="2"/>
            <a:r>
              <a:rPr lang="en-US" dirty="0"/>
              <a:t>The rightmost element on the last level</a:t>
            </a:r>
          </a:p>
          <a:p>
            <a:pPr marL="914400" lvl="1" indent="-457200">
              <a:buSzPct val="105000"/>
              <a:buFont typeface="+mj-lt"/>
              <a:buAutoNum type="arabicPeriod"/>
            </a:pPr>
            <a:r>
              <a:rPr lang="en-US" dirty="0"/>
              <a:t>Repeatedly swap it down with its child that has highest priority</a:t>
            </a:r>
          </a:p>
          <a:p>
            <a:pPr lvl="2"/>
            <a:r>
              <a:rPr lang="en-US" dirty="0"/>
              <a:t>Until all violations are fixed</a:t>
            </a:r>
          </a:p>
          <a:p>
            <a:pPr lvl="2"/>
            <a:r>
              <a:rPr lang="en-US" dirty="0"/>
              <a:t>Or we reach a leaf</a:t>
            </a:r>
          </a:p>
          <a:p>
            <a:pPr lvl="1"/>
            <a:r>
              <a:rPr lang="en-US" dirty="0"/>
              <a:t>This guarantees there are always </a:t>
            </a:r>
            <a:r>
              <a:rPr lang="en-US" b="1" dirty="0"/>
              <a:t>at most two violations</a:t>
            </a:r>
          </a:p>
          <a:p>
            <a:pPr lvl="4"/>
            <a:endParaRPr lang="en-US" dirty="0"/>
          </a:p>
          <a:p>
            <a:r>
              <a:rPr lang="en-US" dirty="0"/>
              <a:t>The overall process is called </a:t>
            </a:r>
            <a:r>
              <a:rPr lang="en-US" b="1" dirty="0"/>
              <a:t>sifting down</a:t>
            </a:r>
          </a:p>
          <a:p>
            <a:pPr lvl="4"/>
            <a:endParaRPr lang="en-US" dirty="0"/>
          </a:p>
          <a:p>
            <a:r>
              <a:rPr lang="en-US" dirty="0"/>
              <a:t>This costs </a:t>
            </a:r>
            <a:r>
              <a:rPr lang="en-US" i="1" dirty="0"/>
              <a:t>O(log n)</a:t>
            </a:r>
          </a:p>
          <a:p>
            <a:pPr lvl="1"/>
            <a:r>
              <a:rPr lang="en-US" dirty="0"/>
              <a:t>Because we make at most </a:t>
            </a:r>
            <a:r>
              <a:rPr lang="en-US" i="1" dirty="0"/>
              <a:t>O(log n)</a:t>
            </a:r>
            <a:r>
              <a:rPr lang="en-US" dirty="0"/>
              <a:t> swaps</a:t>
            </a:r>
          </a:p>
        </p:txBody>
      </p:sp>
      <p:sp>
        <p:nvSpPr>
          <p:cNvPr id="4" name="Rectangular Callout 3"/>
          <p:cNvSpPr/>
          <p:nvPr/>
        </p:nvSpPr>
        <p:spPr bwMode="auto">
          <a:xfrm>
            <a:off x="7416800" y="7524690"/>
            <a:ext cx="3182924" cy="400110"/>
          </a:xfrm>
          <a:prstGeom prst="wedgeRectCallout">
            <a:avLst>
              <a:gd name="adj1" fmla="val -124113"/>
              <a:gd name="adj2" fmla="val 5751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 a heap with </a:t>
            </a:r>
            <a:r>
              <a:rPr lang="en-US" sz="20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elements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" name="Isosceles Triangle 4"/>
          <p:cNvSpPr/>
          <p:nvPr/>
        </p:nvSpPr>
        <p:spPr bwMode="auto">
          <a:xfrm>
            <a:off x="9855200" y="1905000"/>
            <a:ext cx="2438400" cy="2133600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845800" y="3657600"/>
            <a:ext cx="1447800" cy="381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bg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0922000" y="3657600"/>
            <a:ext cx="1143000" cy="15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rot="5400000">
            <a:off x="10693400" y="3810000"/>
            <a:ext cx="381000" cy="76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9" name="Straight Arrow Connector 8"/>
          <p:cNvCxnSpPr>
            <a:stCxn id="10" idx="4"/>
            <a:endCxn id="13" idx="6"/>
          </p:cNvCxnSpPr>
          <p:nvPr/>
        </p:nvCxnSpPr>
        <p:spPr bwMode="auto">
          <a:xfrm rot="5400000">
            <a:off x="10788650" y="2190750"/>
            <a:ext cx="419100" cy="1524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10922000" y="1752600"/>
            <a:ext cx="3048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prstDash val="sysDash"/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cxnSp>
        <p:nvCxnSpPr>
          <p:cNvPr id="11" name="Straight Arrow Connector 10"/>
          <p:cNvCxnSpPr>
            <a:stCxn id="13" idx="6"/>
            <a:endCxn id="14" idx="3"/>
          </p:cNvCxnSpPr>
          <p:nvPr/>
        </p:nvCxnSpPr>
        <p:spPr bwMode="auto">
          <a:xfrm>
            <a:off x="10922000" y="2476500"/>
            <a:ext cx="33478" cy="38562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stCxn id="14" idx="3"/>
          </p:cNvCxnSpPr>
          <p:nvPr/>
        </p:nvCxnSpPr>
        <p:spPr bwMode="auto">
          <a:xfrm rot="16200000" flipH="1">
            <a:off x="10922000" y="2895600"/>
            <a:ext cx="262078" cy="19512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13" name="Oval 12"/>
          <p:cNvSpPr/>
          <p:nvPr/>
        </p:nvSpPr>
        <p:spPr bwMode="auto">
          <a:xfrm>
            <a:off x="10693400" y="2362200"/>
            <a:ext cx="228600" cy="2286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0922000" y="2667000"/>
            <a:ext cx="228600" cy="2286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10541000" y="3708748"/>
            <a:ext cx="3048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cxnSp>
        <p:nvCxnSpPr>
          <p:cNvPr id="16" name="Shape 40"/>
          <p:cNvCxnSpPr>
            <a:stCxn id="15" idx="2"/>
            <a:endCxn id="10" idx="2"/>
          </p:cNvCxnSpPr>
          <p:nvPr/>
        </p:nvCxnSpPr>
        <p:spPr bwMode="auto">
          <a:xfrm rot="10800000" flipH="1">
            <a:off x="10541000" y="1905000"/>
            <a:ext cx="381000" cy="1956148"/>
          </a:xfrm>
          <a:prstGeom prst="curvedConnector3">
            <a:avLst>
              <a:gd name="adj1" fmla="val -194795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dash"/>
            <a:miter lim="400000"/>
            <a:headEnd type="none" w="med" len="med"/>
            <a:tailEnd type="arrow"/>
          </a:ln>
          <a:effectLst/>
        </p:spPr>
      </p:cxn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9800" y="1981200"/>
            <a:ext cx="11099800" cy="68961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92200" y="3124200"/>
          <a:ext cx="10820400" cy="3931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7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7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57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57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Unsorted array/list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Sorted</a:t>
                      </a:r>
                      <a:r>
                        <a:rPr lang="en-US" b="1" i="1" baseline="0" dirty="0"/>
                        <a:t> </a:t>
                      </a:r>
                      <a:r>
                        <a:rPr lang="en-US" b="1" i="1" dirty="0"/>
                        <a:t>array/list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AVL trees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>
                          <a:solidFill>
                            <a:schemeClr val="tx1"/>
                          </a:solidFill>
                        </a:rPr>
                        <a:t>Heaps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O(n)</a:t>
                      </a:r>
                      <a:endParaRPr lang="en-US" sz="1000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O(log n) </a:t>
                      </a:r>
                      <a:endParaRPr lang="en-US" sz="2000" i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rem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  <a:endParaRPr lang="en-US" sz="1000" i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O(log n)</a:t>
                      </a:r>
                      <a:endParaRPr lang="en-US" sz="1000" i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peek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</a:t>
                      </a:r>
                      <a:r>
                        <a:rPr kumimoji="0" lang="en-US" sz="20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(</a:t>
                      </a:r>
                      <a:r>
                        <a:rPr lang="en-US" sz="2000" i="1" dirty="0"/>
                        <a:t>log n</a:t>
                      </a:r>
                      <a:r>
                        <a:rPr kumimoji="0" lang="en-US" sz="20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Priority Queue Implementations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3302000" y="8229600"/>
            <a:ext cx="1929374" cy="1015663"/>
          </a:xfrm>
          <a:prstGeom prst="wedgeRectCallout">
            <a:avLst>
              <a:gd name="adj1" fmla="val -23059"/>
              <a:gd name="adj2" fmla="val -13478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Cost of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add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using arrays are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amortized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388600" y="72390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Representing Heaps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Represent a Heap?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Borrowing from BSTs,</a:t>
            </a:r>
            <a:br>
              <a:rPr lang="en-US" dirty="0"/>
            </a:br>
            <a:r>
              <a:rPr lang="en-US" dirty="0"/>
              <a:t>we could use pointers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left</a:t>
            </a:r>
            <a:r>
              <a:rPr lang="en-US" dirty="0"/>
              <a:t> child and </a:t>
            </a:r>
            <a:r>
              <a:rPr lang="en-US" dirty="0">
                <a:solidFill>
                  <a:srgbClr val="FF0000"/>
                </a:solidFill>
              </a:rPr>
              <a:t>right</a:t>
            </a:r>
            <a:r>
              <a:rPr lang="en-US" dirty="0"/>
              <a:t> child</a:t>
            </a:r>
          </a:p>
          <a:p>
            <a:pPr lvl="2"/>
            <a:r>
              <a:rPr lang="en-US" dirty="0"/>
              <a:t>Needed when sifting down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parent</a:t>
            </a:r>
            <a:r>
              <a:rPr lang="en-US" dirty="0"/>
              <a:t> node</a:t>
            </a:r>
          </a:p>
          <a:p>
            <a:pPr lvl="2"/>
            <a:r>
              <a:rPr lang="en-US" dirty="0"/>
              <a:t>Needed when sifting up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That’s a lot of pointers to keep track of!</a:t>
            </a:r>
          </a:p>
          <a:p>
            <a:pPr lvl="1"/>
            <a:r>
              <a:rPr lang="en-US" dirty="0"/>
              <a:t>It also takes up a lot of space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Can we do better?</a:t>
            </a:r>
          </a:p>
        </p:txBody>
      </p:sp>
      <p:cxnSp>
        <p:nvCxnSpPr>
          <p:cNvPr id="6" name="Straight Connector 5"/>
          <p:cNvCxnSpPr>
            <a:stCxn id="8" idx="3"/>
            <a:endCxn id="13" idx="7"/>
          </p:cNvCxnSpPr>
          <p:nvPr/>
        </p:nvCxnSpPr>
        <p:spPr bwMode="auto">
          <a:xfrm rot="5400000">
            <a:off x="7879795" y="2510076"/>
            <a:ext cx="823507" cy="100549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stealth" w="lg" len="lg"/>
            <a:tailEnd type="oval" w="lg" len="lg"/>
          </a:ln>
          <a:effectLst/>
        </p:spPr>
      </p:cxnSp>
      <p:sp>
        <p:nvSpPr>
          <p:cNvPr id="8" name="Oval 7"/>
          <p:cNvSpPr/>
          <p:nvPr/>
        </p:nvSpPr>
        <p:spPr bwMode="auto">
          <a:xfrm>
            <a:off x="8701015" y="2057400"/>
            <a:ext cx="636948" cy="636948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cxnSp>
        <p:nvCxnSpPr>
          <p:cNvPr id="11" name="Straight Connector 10"/>
          <p:cNvCxnSpPr>
            <a:stCxn id="13" idx="5"/>
            <a:endCxn id="14" idx="1"/>
          </p:cNvCxnSpPr>
          <p:nvPr/>
        </p:nvCxnSpPr>
        <p:spPr bwMode="auto">
          <a:xfrm rot="16200000" flipH="1">
            <a:off x="7606817" y="4056950"/>
            <a:ext cx="732514" cy="36854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2" name="Straight Connector 11"/>
          <p:cNvCxnSpPr>
            <a:stCxn id="13" idx="3"/>
            <a:endCxn id="15" idx="7"/>
          </p:cNvCxnSpPr>
          <p:nvPr/>
        </p:nvCxnSpPr>
        <p:spPr bwMode="auto">
          <a:xfrm rot="5400000">
            <a:off x="6787884" y="4056950"/>
            <a:ext cx="732514" cy="36854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13" name="Oval 12"/>
          <p:cNvSpPr/>
          <p:nvPr/>
        </p:nvSpPr>
        <p:spPr bwMode="auto">
          <a:xfrm>
            <a:off x="7245133" y="3331296"/>
            <a:ext cx="636948" cy="636948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8064067" y="4514200"/>
            <a:ext cx="636948" cy="636948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6426200" y="4514200"/>
            <a:ext cx="636948" cy="636948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7</a:t>
            </a:r>
          </a:p>
        </p:txBody>
      </p:sp>
      <p:sp>
        <p:nvSpPr>
          <p:cNvPr id="22" name="TextBox 21"/>
          <p:cNvSpPr txBox="1"/>
          <p:nvPr/>
        </p:nvSpPr>
        <p:spPr>
          <a:xfrm rot="-2340000">
            <a:off x="7745201" y="2701122"/>
            <a:ext cx="7665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>
                <a:solidFill>
                  <a:srgbClr val="7030A0"/>
                </a:solidFill>
              </a:rPr>
              <a:t>parent</a:t>
            </a:r>
          </a:p>
        </p:txBody>
      </p:sp>
      <p:sp>
        <p:nvSpPr>
          <p:cNvPr id="23" name="TextBox 22"/>
          <p:cNvSpPr txBox="1"/>
          <p:nvPr/>
        </p:nvSpPr>
        <p:spPr>
          <a:xfrm rot="-3660000">
            <a:off x="6777037" y="3932709"/>
            <a:ext cx="45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>
                <a:solidFill>
                  <a:srgbClr val="0070C0"/>
                </a:solidFill>
              </a:rPr>
              <a:t>left</a:t>
            </a:r>
          </a:p>
        </p:txBody>
      </p:sp>
      <p:sp>
        <p:nvSpPr>
          <p:cNvPr id="24" name="TextBox 23"/>
          <p:cNvSpPr txBox="1"/>
          <p:nvPr/>
        </p:nvSpPr>
        <p:spPr>
          <a:xfrm rot="3780000">
            <a:off x="7848306" y="3954664"/>
            <a:ext cx="5838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>
                <a:solidFill>
                  <a:srgbClr val="FF0000"/>
                </a:solidFill>
              </a:rPr>
              <a:t>right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9398000" y="3064062"/>
            <a:ext cx="3388107" cy="2082621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544888" algn="l"/>
              </a:tabLst>
            </a:pPr>
            <a:r>
              <a:rPr lang="en-US" sz="18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heap_node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heap</a:t>
            </a:r>
            <a:r>
              <a:rPr lang="en-US" sz="1800" b="0" dirty="0">
                <a:latin typeface="Helvetica Neue"/>
              </a:rPr>
              <a:t>;</a:t>
            </a:r>
            <a:endParaRPr lang="en-US" sz="18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44888" algn="l"/>
              </a:tabLst>
            </a:pPr>
            <a:r>
              <a:rPr lang="en-US" sz="18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heap_node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latin typeface="Helvetica Neue"/>
              </a:rPr>
              <a:t>{</a:t>
            </a: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3544888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latin typeface="Helvetica Neue"/>
              </a:rPr>
              <a:t>data;</a:t>
            </a: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3544888" algn="l"/>
              </a:tabLst>
            </a:pPr>
            <a:r>
              <a:rPr lang="en-US" sz="1800" b="0" dirty="0"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heap* </a:t>
            </a:r>
            <a:r>
              <a:rPr lang="en-US" sz="1800" b="0" dirty="0">
                <a:latin typeface="Helvetica Neue"/>
              </a:rPr>
              <a:t>parent;</a:t>
            </a:r>
          </a:p>
          <a:p>
            <a:pPr algn="l">
              <a:tabLst>
                <a:tab pos="3544888" algn="l"/>
              </a:tabLst>
            </a:pPr>
            <a:r>
              <a:rPr lang="en-US" sz="1800" b="0" dirty="0"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heap* </a:t>
            </a:r>
            <a:r>
              <a:rPr lang="en-US" sz="1800" b="0" dirty="0">
                <a:latin typeface="Helvetica Neue"/>
              </a:rPr>
              <a:t>left;</a:t>
            </a:r>
          </a:p>
          <a:p>
            <a:pPr algn="l">
              <a:tabLst>
                <a:tab pos="3544888" algn="l"/>
              </a:tabLst>
            </a:pPr>
            <a:r>
              <a:rPr lang="en-US" sz="1800" b="0" dirty="0"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heap* </a:t>
            </a:r>
            <a:r>
              <a:rPr lang="en-US" sz="1800" b="0" dirty="0">
                <a:latin typeface="Helvetica Neue"/>
              </a:rPr>
              <a:t>right;</a:t>
            </a:r>
          </a:p>
          <a:p>
            <a:pPr algn="l">
              <a:tabLst>
                <a:tab pos="3544888" algn="l"/>
              </a:tabLst>
            </a:pPr>
            <a:r>
              <a:rPr lang="en-US" sz="1800" b="0" dirty="0">
                <a:latin typeface="Helvetica Neue"/>
              </a:rPr>
              <a:t>};</a:t>
            </a: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7112000" y="6858000"/>
            <a:ext cx="3400931" cy="400110"/>
          </a:xfrm>
          <a:prstGeom prst="wedgeRectCallout">
            <a:avLst>
              <a:gd name="adj1" fmla="val -23059"/>
              <a:gd name="adj2" fmla="val -134781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Try writing the swap function!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160000" y="5715000"/>
            <a:ext cx="6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4" grpId="0" animBg="1"/>
      <p:bldP spid="15" grpId="0" animBg="1"/>
      <p:bldP spid="22" grpId="0"/>
      <p:bldP spid="23" grpId="0"/>
      <p:bldP spid="24" grpId="0"/>
      <p:bldP spid="25" grpId="0" animBg="1"/>
      <p:bldP spid="26" grpId="0" animBg="1"/>
      <p:bldP spid="2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Heaps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</a:t>
            </a:r>
            <a:r>
              <a:rPr lang="en-US" dirty="0">
                <a:solidFill>
                  <a:srgbClr val="C00000"/>
                </a:solidFill>
              </a:rPr>
              <a:t>number the nodes </a:t>
            </a:r>
            <a:r>
              <a:rPr lang="en-US" dirty="0"/>
              <a:t>level by level starting at 1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Observations:</a:t>
            </a:r>
          </a:p>
          <a:p>
            <a:pPr lvl="1"/>
            <a:r>
              <a:rPr lang="en-US" dirty="0"/>
              <a:t>If a node has number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/>
              <a:t>, its </a:t>
            </a:r>
            <a:r>
              <a:rPr lang="en-US" b="1" dirty="0">
                <a:solidFill>
                  <a:srgbClr val="0070C0"/>
                </a:solidFill>
              </a:rPr>
              <a:t>left child </a:t>
            </a:r>
            <a:r>
              <a:rPr lang="en-US" dirty="0"/>
              <a:t>has number</a:t>
            </a:r>
          </a:p>
          <a:p>
            <a:pPr lvl="1"/>
            <a:r>
              <a:rPr lang="en-US" dirty="0"/>
              <a:t>If a node has number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/>
              <a:t>, its </a:t>
            </a:r>
            <a:r>
              <a:rPr lang="en-US" b="1" dirty="0">
                <a:solidFill>
                  <a:srgbClr val="FF0000"/>
                </a:solidFill>
              </a:rPr>
              <a:t>right child </a:t>
            </a:r>
            <a:r>
              <a:rPr lang="en-US" dirty="0"/>
              <a:t>has number</a:t>
            </a:r>
          </a:p>
          <a:p>
            <a:pPr lvl="1"/>
            <a:r>
              <a:rPr lang="en-US" dirty="0"/>
              <a:t>If a node has number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/>
              <a:t>, its </a:t>
            </a:r>
            <a:r>
              <a:rPr lang="en-US" b="1" dirty="0">
                <a:solidFill>
                  <a:srgbClr val="7030A0"/>
                </a:solidFill>
              </a:rPr>
              <a:t>parent</a:t>
            </a:r>
            <a:r>
              <a:rPr lang="en-US" dirty="0"/>
              <a:t> has number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AED8959-E908-E3CA-CA14-28224487FDE6}"/>
              </a:ext>
            </a:extLst>
          </p:cNvPr>
          <p:cNvGrpSpPr/>
          <p:nvPr/>
        </p:nvGrpSpPr>
        <p:grpSpPr>
          <a:xfrm>
            <a:off x="3987800" y="3311517"/>
            <a:ext cx="4549629" cy="3093748"/>
            <a:chOff x="3987800" y="3311517"/>
            <a:chExt cx="4549629" cy="3093748"/>
          </a:xfrm>
        </p:grpSpPr>
        <p:cxnSp>
          <p:nvCxnSpPr>
            <p:cNvPr id="5" name="Straight Connector 4"/>
            <p:cNvCxnSpPr>
              <a:stCxn id="8" idx="5"/>
              <a:endCxn id="9" idx="1"/>
            </p:cNvCxnSpPr>
            <p:nvPr/>
          </p:nvCxnSpPr>
          <p:spPr bwMode="auto">
            <a:xfrm rot="16200000" flipH="1">
              <a:off x="6988269" y="3673201"/>
              <a:ext cx="823507" cy="118747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" name="Straight Connector 5"/>
            <p:cNvCxnSpPr>
              <a:stCxn id="8" idx="3"/>
              <a:endCxn id="13" idx="7"/>
            </p:cNvCxnSpPr>
            <p:nvPr/>
          </p:nvCxnSpPr>
          <p:spPr bwMode="auto">
            <a:xfrm rot="5400000">
              <a:off x="5441395" y="3764193"/>
              <a:ext cx="823507" cy="100549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>
              <a:stCxn id="9" idx="3"/>
              <a:endCxn id="10" idx="7"/>
            </p:cNvCxnSpPr>
            <p:nvPr/>
          </p:nvCxnSpPr>
          <p:spPr bwMode="auto">
            <a:xfrm rot="5400000">
              <a:off x="7443231" y="5311067"/>
              <a:ext cx="732514" cy="36854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8" name="Oval 7"/>
            <p:cNvSpPr/>
            <p:nvPr/>
          </p:nvSpPr>
          <p:spPr bwMode="auto">
            <a:xfrm>
              <a:off x="6262615" y="3311517"/>
              <a:ext cx="636948" cy="636948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7900481" y="4585413"/>
              <a:ext cx="636948" cy="636948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8</a:t>
              </a: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7081548" y="5768317"/>
              <a:ext cx="636948" cy="636948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  <p:cxnSp>
          <p:nvCxnSpPr>
            <p:cNvPr id="11" name="Straight Connector 10"/>
            <p:cNvCxnSpPr>
              <a:stCxn id="13" idx="5"/>
              <a:endCxn id="14" idx="1"/>
            </p:cNvCxnSpPr>
            <p:nvPr/>
          </p:nvCxnSpPr>
          <p:spPr bwMode="auto">
            <a:xfrm rot="16200000" flipH="1">
              <a:off x="5168417" y="5311067"/>
              <a:ext cx="732514" cy="36854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>
              <a:stCxn id="13" idx="3"/>
              <a:endCxn id="15" idx="7"/>
            </p:cNvCxnSpPr>
            <p:nvPr/>
          </p:nvCxnSpPr>
          <p:spPr bwMode="auto">
            <a:xfrm rot="5400000">
              <a:off x="4349484" y="5311067"/>
              <a:ext cx="732514" cy="36854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3" name="Oval 12"/>
            <p:cNvSpPr/>
            <p:nvPr/>
          </p:nvSpPr>
          <p:spPr bwMode="auto">
            <a:xfrm>
              <a:off x="4806733" y="4585413"/>
              <a:ext cx="636948" cy="636948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5625667" y="5768317"/>
              <a:ext cx="636948" cy="636948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3987800" y="5768317"/>
              <a:ext cx="636948" cy="636948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6990555" y="3124200"/>
            <a:ext cx="356188" cy="461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534674" y="4398096"/>
            <a:ext cx="356188" cy="461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628422" y="4403428"/>
            <a:ext cx="356188" cy="461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809489" y="5581000"/>
            <a:ext cx="356188" cy="461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6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715741" y="5581000"/>
            <a:ext cx="356188" cy="461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292243" y="5581000"/>
            <a:ext cx="356188" cy="461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5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007600" y="7264052"/>
            <a:ext cx="4844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2i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007600" y="7782580"/>
            <a:ext cx="10935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2i + 1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0007600" y="8290928"/>
            <a:ext cx="5838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C00000"/>
                </a:solidFill>
              </a:rPr>
              <a:t>i</a:t>
            </a:r>
            <a:r>
              <a:rPr lang="en-US" sz="2800" dirty="0">
                <a:solidFill>
                  <a:srgbClr val="C00000"/>
                </a:solidFill>
              </a:rPr>
              <a:t>/2</a:t>
            </a: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20" grpId="0"/>
      <p:bldP spid="21" grpId="0"/>
      <p:bldP spid="22" grpId="0"/>
      <p:bldP spid="23" grpId="0"/>
      <p:bldP spid="25" grpId="0"/>
      <p:bldP spid="26" grpId="0"/>
      <p:bldP spid="2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Heaps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 lvl="1">
              <a:tabLst>
                <a:tab pos="9082088" algn="l"/>
              </a:tabLst>
            </a:pPr>
            <a:r>
              <a:rPr lang="en-US" dirty="0"/>
              <a:t>If a node has number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/>
              <a:t>, its </a:t>
            </a:r>
            <a:r>
              <a:rPr lang="en-US" b="1" dirty="0">
                <a:solidFill>
                  <a:srgbClr val="0070C0"/>
                </a:solidFill>
              </a:rPr>
              <a:t>left child </a:t>
            </a:r>
            <a:r>
              <a:rPr lang="en-US" dirty="0"/>
              <a:t>has number	</a:t>
            </a:r>
            <a:r>
              <a:rPr lang="en-US" dirty="0">
                <a:solidFill>
                  <a:srgbClr val="C00000"/>
                </a:solidFill>
              </a:rPr>
              <a:t>2i</a:t>
            </a:r>
          </a:p>
          <a:p>
            <a:pPr lvl="1">
              <a:tabLst>
                <a:tab pos="9082088" algn="l"/>
              </a:tabLst>
            </a:pPr>
            <a:r>
              <a:rPr lang="en-US" dirty="0"/>
              <a:t>If a node has number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/>
              <a:t>, its </a:t>
            </a:r>
            <a:r>
              <a:rPr lang="en-US" b="1" dirty="0">
                <a:solidFill>
                  <a:srgbClr val="FF0000"/>
                </a:solidFill>
              </a:rPr>
              <a:t>right child </a:t>
            </a:r>
            <a:r>
              <a:rPr lang="en-US" dirty="0"/>
              <a:t>has number	</a:t>
            </a:r>
            <a:r>
              <a:rPr lang="en-US" dirty="0">
                <a:solidFill>
                  <a:srgbClr val="C00000"/>
                </a:solidFill>
              </a:rPr>
              <a:t>2i + 1</a:t>
            </a:r>
          </a:p>
          <a:p>
            <a:pPr lvl="1">
              <a:tabLst>
                <a:tab pos="9082088" algn="l"/>
              </a:tabLst>
            </a:pPr>
            <a:r>
              <a:rPr lang="en-US" dirty="0"/>
              <a:t>If a node has number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/>
              <a:t>, its </a:t>
            </a:r>
            <a:r>
              <a:rPr lang="en-US" b="1" dirty="0">
                <a:solidFill>
                  <a:srgbClr val="7030A0"/>
                </a:solidFill>
              </a:rPr>
              <a:t>parent</a:t>
            </a:r>
            <a:r>
              <a:rPr lang="en-US" dirty="0"/>
              <a:t> has number	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/2</a:t>
            </a:r>
            <a:endParaRPr lang="en-US" dirty="0"/>
          </a:p>
          <a:p>
            <a:endParaRPr lang="en-US" dirty="0"/>
          </a:p>
          <a:p>
            <a:r>
              <a:rPr lang="en-US" dirty="0"/>
              <a:t>By numbering nodes this way, we can navigate the tree up and down using </a:t>
            </a:r>
            <a:r>
              <a:rPr lang="en-US" b="1" dirty="0"/>
              <a:t>arithmetic</a:t>
            </a:r>
          </a:p>
          <a:p>
            <a:pPr lvl="1">
              <a:tabLst>
                <a:tab pos="9082088" algn="l"/>
              </a:tabLst>
            </a:pPr>
            <a:endParaRPr lang="en-US" dirty="0">
              <a:solidFill>
                <a:srgbClr val="C00000"/>
              </a:solidFill>
            </a:endParaRPr>
          </a:p>
        </p:txBody>
      </p:sp>
      <p:grpSp>
        <p:nvGrpSpPr>
          <p:cNvPr id="4" name="Group 23"/>
          <p:cNvGrpSpPr/>
          <p:nvPr/>
        </p:nvGrpSpPr>
        <p:grpSpPr>
          <a:xfrm>
            <a:off x="3987800" y="1752600"/>
            <a:ext cx="4996810" cy="3281065"/>
            <a:chOff x="4445000" y="3348335"/>
            <a:chExt cx="4184483" cy="2747665"/>
          </a:xfrm>
        </p:grpSpPr>
        <p:cxnSp>
          <p:nvCxnSpPr>
            <p:cNvPr id="5" name="Straight Connector 4"/>
            <p:cNvCxnSpPr>
              <a:stCxn id="8" idx="5"/>
              <a:endCxn id="9" idx="1"/>
            </p:cNvCxnSpPr>
            <p:nvPr/>
          </p:nvCxnSpPr>
          <p:spPr bwMode="auto">
            <a:xfrm rot="16200000" flipH="1">
              <a:off x="6957685" y="38080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" name="Straight Connector 5"/>
            <p:cNvCxnSpPr>
              <a:stCxn id="8" idx="3"/>
              <a:endCxn id="13" idx="7"/>
            </p:cNvCxnSpPr>
            <p:nvPr/>
          </p:nvCxnSpPr>
          <p:spPr bwMode="auto">
            <a:xfrm rot="5400000">
              <a:off x="5662285" y="38842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>
              <a:stCxn id="9" idx="3"/>
              <a:endCxn id="10" idx="7"/>
            </p:cNvCxnSpPr>
            <p:nvPr/>
          </p:nvCxnSpPr>
          <p:spPr bwMode="auto">
            <a:xfrm rot="5400000">
              <a:off x="7338685" y="51796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8" name="Oval 7"/>
            <p:cNvSpPr/>
            <p:nvPr/>
          </p:nvSpPr>
          <p:spPr bwMode="auto">
            <a:xfrm>
              <a:off x="6350000" y="35052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7721600" y="4572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8</a:t>
              </a: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7035800" y="5562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  <p:cxnSp>
          <p:nvCxnSpPr>
            <p:cNvPr id="11" name="Straight Connector 10"/>
            <p:cNvCxnSpPr>
              <a:stCxn id="13" idx="5"/>
              <a:endCxn id="14" idx="1"/>
            </p:cNvCxnSpPr>
            <p:nvPr/>
          </p:nvCxnSpPr>
          <p:spPr bwMode="auto">
            <a:xfrm rot="16200000" flipH="1">
              <a:off x="5433685" y="51796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>
              <a:stCxn id="13" idx="3"/>
              <a:endCxn id="15" idx="7"/>
            </p:cNvCxnSpPr>
            <p:nvPr/>
          </p:nvCxnSpPr>
          <p:spPr bwMode="auto">
            <a:xfrm rot="5400000">
              <a:off x="4747885" y="51796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3" name="Oval 12"/>
            <p:cNvSpPr/>
            <p:nvPr/>
          </p:nvSpPr>
          <p:spPr bwMode="auto">
            <a:xfrm>
              <a:off x="5130800" y="4572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5816600" y="5562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4445000" y="5562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959600" y="33483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740400" y="44151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331200" y="4419600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3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645400" y="54057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6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054600" y="54057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4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374812" y="54057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5</a:t>
              </a:r>
            </a:p>
          </p:txBody>
        </p:sp>
      </p:grpSp>
      <p:sp>
        <p:nvSpPr>
          <p:cNvPr id="24" name="Slide Number Placeholder 2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Heaps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i="1" dirty="0"/>
              <a:t>By numbering nodes this way, we can navigate the tree up and down using arithmetic</a:t>
            </a:r>
          </a:p>
          <a:p>
            <a:pPr lvl="3"/>
            <a:endParaRPr lang="en-US" i="1" dirty="0"/>
          </a:p>
          <a:p>
            <a:r>
              <a:rPr lang="en-US" dirty="0"/>
              <a:t>These numbers are </a:t>
            </a:r>
            <a:r>
              <a:rPr lang="en-US" b="1" dirty="0"/>
              <a:t>contiguous</a:t>
            </a:r>
            <a:r>
              <a:rPr lang="en-US" dirty="0"/>
              <a:t> and </a:t>
            </a:r>
            <a:r>
              <a:rPr lang="en-US" b="1" dirty="0"/>
              <a:t>start at 1</a:t>
            </a:r>
          </a:p>
        </p:txBody>
      </p:sp>
      <p:grpSp>
        <p:nvGrpSpPr>
          <p:cNvPr id="4" name="Group 23"/>
          <p:cNvGrpSpPr/>
          <p:nvPr/>
        </p:nvGrpSpPr>
        <p:grpSpPr>
          <a:xfrm>
            <a:off x="3987800" y="1752600"/>
            <a:ext cx="4996810" cy="3281065"/>
            <a:chOff x="4445000" y="3348335"/>
            <a:chExt cx="4184483" cy="2747665"/>
          </a:xfrm>
        </p:grpSpPr>
        <p:cxnSp>
          <p:nvCxnSpPr>
            <p:cNvPr id="5" name="Straight Connector 4"/>
            <p:cNvCxnSpPr>
              <a:stCxn id="8" idx="5"/>
              <a:endCxn id="9" idx="1"/>
            </p:cNvCxnSpPr>
            <p:nvPr/>
          </p:nvCxnSpPr>
          <p:spPr bwMode="auto">
            <a:xfrm rot="16200000" flipH="1">
              <a:off x="6957685" y="38080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" name="Straight Connector 5"/>
            <p:cNvCxnSpPr>
              <a:stCxn id="8" idx="3"/>
              <a:endCxn id="13" idx="7"/>
            </p:cNvCxnSpPr>
            <p:nvPr/>
          </p:nvCxnSpPr>
          <p:spPr bwMode="auto">
            <a:xfrm rot="5400000">
              <a:off x="5662285" y="38842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>
              <a:stCxn id="9" idx="3"/>
              <a:endCxn id="10" idx="7"/>
            </p:cNvCxnSpPr>
            <p:nvPr/>
          </p:nvCxnSpPr>
          <p:spPr bwMode="auto">
            <a:xfrm rot="5400000">
              <a:off x="7338685" y="51796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8" name="Oval 7"/>
            <p:cNvSpPr/>
            <p:nvPr/>
          </p:nvSpPr>
          <p:spPr bwMode="auto">
            <a:xfrm>
              <a:off x="6350000" y="35052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7721600" y="4572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8</a:t>
              </a: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7035800" y="5562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  <p:cxnSp>
          <p:nvCxnSpPr>
            <p:cNvPr id="11" name="Straight Connector 10"/>
            <p:cNvCxnSpPr>
              <a:stCxn id="13" idx="5"/>
              <a:endCxn id="14" idx="1"/>
            </p:cNvCxnSpPr>
            <p:nvPr/>
          </p:nvCxnSpPr>
          <p:spPr bwMode="auto">
            <a:xfrm rot="16200000" flipH="1">
              <a:off x="5433685" y="51796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>
              <a:stCxn id="13" idx="3"/>
              <a:endCxn id="15" idx="7"/>
            </p:cNvCxnSpPr>
            <p:nvPr/>
          </p:nvCxnSpPr>
          <p:spPr bwMode="auto">
            <a:xfrm rot="5400000">
              <a:off x="4747885" y="51796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3" name="Oval 12"/>
            <p:cNvSpPr/>
            <p:nvPr/>
          </p:nvSpPr>
          <p:spPr bwMode="auto">
            <a:xfrm>
              <a:off x="5130800" y="4572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5816600" y="5562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4445000" y="5562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959600" y="33483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740400" y="44151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331200" y="4419600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3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645400" y="54057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6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054600" y="54057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4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374812" y="54057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5</a:t>
              </a:r>
            </a:p>
          </p:txBody>
        </p:sp>
      </p:grpSp>
      <p:sp>
        <p:nvSpPr>
          <p:cNvPr id="24" name="Slide Number Placeholder 2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Heaps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i="1" dirty="0"/>
              <a:t>These numbers are contiguous and start at 1</a:t>
            </a:r>
          </a:p>
          <a:p>
            <a:pPr lvl="4">
              <a:tabLst>
                <a:tab pos="9082088" algn="l"/>
              </a:tabLst>
            </a:pPr>
            <a:endParaRPr lang="en-US" i="1" dirty="0">
              <a:solidFill>
                <a:schemeClr val="tx1"/>
              </a:solidFill>
            </a:endParaRPr>
          </a:p>
          <a:p>
            <a:pPr>
              <a:tabLst>
                <a:tab pos="9082088" algn="l"/>
              </a:tabLst>
            </a:pPr>
            <a:r>
              <a:rPr lang="en-US" dirty="0">
                <a:solidFill>
                  <a:schemeClr val="tx1"/>
                </a:solidFill>
              </a:rPr>
              <a:t>Do we know of any data structure that allows accessing data based on consecutive integers?</a:t>
            </a:r>
          </a:p>
          <a:p>
            <a:pPr lvl="4">
              <a:tabLst>
                <a:tab pos="9082088" algn="l"/>
              </a:tabLst>
            </a:pPr>
            <a:endParaRPr lang="en-US" dirty="0">
              <a:solidFill>
                <a:schemeClr val="tx1"/>
              </a:solidFill>
            </a:endParaRPr>
          </a:p>
          <a:p>
            <a:pPr algn="ctr">
              <a:buNone/>
              <a:tabLst>
                <a:tab pos="9082088" algn="l"/>
              </a:tabLst>
            </a:pPr>
            <a:r>
              <a:rPr lang="en-US" b="1" dirty="0">
                <a:solidFill>
                  <a:schemeClr val="tx1"/>
                </a:solidFill>
              </a:rPr>
              <a:t>Arrays!</a:t>
            </a:r>
          </a:p>
        </p:txBody>
      </p:sp>
      <p:grpSp>
        <p:nvGrpSpPr>
          <p:cNvPr id="4" name="Group 23"/>
          <p:cNvGrpSpPr/>
          <p:nvPr/>
        </p:nvGrpSpPr>
        <p:grpSpPr>
          <a:xfrm>
            <a:off x="3987800" y="1752600"/>
            <a:ext cx="4996810" cy="3281065"/>
            <a:chOff x="4445000" y="3348335"/>
            <a:chExt cx="4184483" cy="2747665"/>
          </a:xfrm>
        </p:grpSpPr>
        <p:cxnSp>
          <p:nvCxnSpPr>
            <p:cNvPr id="5" name="Straight Connector 4"/>
            <p:cNvCxnSpPr>
              <a:stCxn id="8" idx="5"/>
              <a:endCxn id="9" idx="1"/>
            </p:cNvCxnSpPr>
            <p:nvPr/>
          </p:nvCxnSpPr>
          <p:spPr bwMode="auto">
            <a:xfrm rot="16200000" flipH="1">
              <a:off x="6957685" y="38080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" name="Straight Connector 5"/>
            <p:cNvCxnSpPr>
              <a:stCxn id="8" idx="3"/>
              <a:endCxn id="13" idx="7"/>
            </p:cNvCxnSpPr>
            <p:nvPr/>
          </p:nvCxnSpPr>
          <p:spPr bwMode="auto">
            <a:xfrm rot="5400000">
              <a:off x="5662285" y="38842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>
              <a:stCxn id="9" idx="3"/>
              <a:endCxn id="10" idx="7"/>
            </p:cNvCxnSpPr>
            <p:nvPr/>
          </p:nvCxnSpPr>
          <p:spPr bwMode="auto">
            <a:xfrm rot="5400000">
              <a:off x="7338685" y="51796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8" name="Oval 7"/>
            <p:cNvSpPr/>
            <p:nvPr/>
          </p:nvSpPr>
          <p:spPr bwMode="auto">
            <a:xfrm>
              <a:off x="6350000" y="35052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7721600" y="4572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8</a:t>
              </a: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7035800" y="5562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  <p:cxnSp>
          <p:nvCxnSpPr>
            <p:cNvPr id="11" name="Straight Connector 10"/>
            <p:cNvCxnSpPr>
              <a:stCxn id="13" idx="5"/>
              <a:endCxn id="14" idx="1"/>
            </p:cNvCxnSpPr>
            <p:nvPr/>
          </p:nvCxnSpPr>
          <p:spPr bwMode="auto">
            <a:xfrm rot="16200000" flipH="1">
              <a:off x="5433685" y="51796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>
              <a:stCxn id="13" idx="3"/>
              <a:endCxn id="15" idx="7"/>
            </p:cNvCxnSpPr>
            <p:nvPr/>
          </p:nvCxnSpPr>
          <p:spPr bwMode="auto">
            <a:xfrm rot="5400000">
              <a:off x="4747885" y="51796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3" name="Oval 12"/>
            <p:cNvSpPr/>
            <p:nvPr/>
          </p:nvSpPr>
          <p:spPr bwMode="auto">
            <a:xfrm>
              <a:off x="5130800" y="4572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5816600" y="5562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4445000" y="5562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959600" y="33483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740400" y="44151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331200" y="4419600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3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645400" y="54057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6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054600" y="54057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4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374812" y="54057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5</a:t>
              </a:r>
            </a:p>
          </p:txBody>
        </p:sp>
      </p:grpSp>
      <p:sp>
        <p:nvSpPr>
          <p:cNvPr id="24" name="Slide Number Placeholder 2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Work List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 the work list interface template:</a:t>
            </a:r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3073400" y="3131185"/>
            <a:ext cx="6781800" cy="5208072"/>
          </a:xfrm>
          <a:prstGeom prst="verticalScroll">
            <a:avLst>
              <a:gd name="adj" fmla="val 5838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5311775" algn="l"/>
              </a:tabLst>
            </a:pPr>
            <a:r>
              <a:rPr lang="en-US" sz="18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void*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elem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// Decided by client</a:t>
            </a:r>
          </a:p>
          <a:p>
            <a:pPr algn="l">
              <a:tabLst>
                <a:tab pos="5311775" algn="l"/>
              </a:tabLst>
            </a:pP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wl_t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53117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311775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wl_empty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wl_t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W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W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3117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311775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wl_t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wl_new</a:t>
            </a:r>
            <a:r>
              <a:rPr lang="en-US" sz="1800" b="0" dirty="0">
                <a:latin typeface="Helvetica Neue"/>
              </a:rPr>
              <a:t>()</a:t>
            </a: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 &amp;&amp; 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wl_empty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3117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wl_add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wl_t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W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W != NULL &amp;&amp; e != NULL;	@*/</a:t>
            </a: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wl_empty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(W);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3117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311775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wl_retrieve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wl_t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W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W != NULL &amp;&amp;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wl_empty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(W);	@*/</a:t>
            </a: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\result != NULL;	@*/</a:t>
            </a:r>
            <a:r>
              <a:rPr lang="en-US" sz="1800" b="0" dirty="0">
                <a:latin typeface="Helvetica Neue"/>
              </a:rPr>
              <a:t> 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41255" y="3101910"/>
            <a:ext cx="2485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Work List Interface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073400" y="3377525"/>
            <a:ext cx="69342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Rectangular Callout 6"/>
          <p:cNvSpPr/>
          <p:nvPr/>
        </p:nvSpPr>
        <p:spPr bwMode="auto">
          <a:xfrm>
            <a:off x="10541000" y="2615525"/>
            <a:ext cx="1461297" cy="707886"/>
          </a:xfrm>
          <a:prstGeom prst="wedgeRectCallout">
            <a:avLst>
              <a:gd name="adj1" fmla="val -71332"/>
              <a:gd name="adj2" fmla="val 7600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Now,</a:t>
            </a: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fully generic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101600" y="7391400"/>
            <a:ext cx="2469586" cy="1938992"/>
          </a:xfrm>
          <a:prstGeom prst="wedgeRectCallout">
            <a:avLst>
              <a:gd name="adj1" fmla="val 70739"/>
              <a:gd name="adj2" fmla="val -441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not the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interface of an actual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data structure but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general template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 the work lists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are studying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Heaps using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grpSp>
        <p:nvGrpSpPr>
          <p:cNvPr id="4" name="Group 23"/>
          <p:cNvGrpSpPr/>
          <p:nvPr/>
        </p:nvGrpSpPr>
        <p:grpSpPr>
          <a:xfrm>
            <a:off x="3987800" y="1752600"/>
            <a:ext cx="4996810" cy="3281065"/>
            <a:chOff x="4445000" y="3348335"/>
            <a:chExt cx="4184483" cy="2747665"/>
          </a:xfrm>
        </p:grpSpPr>
        <p:cxnSp>
          <p:nvCxnSpPr>
            <p:cNvPr id="5" name="Straight Connector 4"/>
            <p:cNvCxnSpPr>
              <a:stCxn id="8" idx="5"/>
              <a:endCxn id="9" idx="1"/>
            </p:cNvCxnSpPr>
            <p:nvPr/>
          </p:nvCxnSpPr>
          <p:spPr bwMode="auto">
            <a:xfrm rot="16200000" flipH="1">
              <a:off x="6957685" y="38080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" name="Straight Connector 5"/>
            <p:cNvCxnSpPr>
              <a:stCxn id="8" idx="3"/>
              <a:endCxn id="13" idx="7"/>
            </p:cNvCxnSpPr>
            <p:nvPr/>
          </p:nvCxnSpPr>
          <p:spPr bwMode="auto">
            <a:xfrm rot="5400000">
              <a:off x="5662285" y="38842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>
              <a:stCxn id="9" idx="3"/>
              <a:endCxn id="10" idx="7"/>
            </p:cNvCxnSpPr>
            <p:nvPr/>
          </p:nvCxnSpPr>
          <p:spPr bwMode="auto">
            <a:xfrm rot="5400000">
              <a:off x="7338685" y="51796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8" name="Oval 7"/>
            <p:cNvSpPr/>
            <p:nvPr/>
          </p:nvSpPr>
          <p:spPr bwMode="auto">
            <a:xfrm>
              <a:off x="6350000" y="35052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7721600" y="4572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8</a:t>
              </a: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7035800" y="5562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  <p:cxnSp>
          <p:nvCxnSpPr>
            <p:cNvPr id="11" name="Straight Connector 10"/>
            <p:cNvCxnSpPr>
              <a:stCxn id="13" idx="5"/>
              <a:endCxn id="14" idx="1"/>
            </p:cNvCxnSpPr>
            <p:nvPr/>
          </p:nvCxnSpPr>
          <p:spPr bwMode="auto">
            <a:xfrm rot="16200000" flipH="1">
              <a:off x="5433685" y="51796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>
              <a:stCxn id="13" idx="3"/>
              <a:endCxn id="15" idx="7"/>
            </p:cNvCxnSpPr>
            <p:nvPr/>
          </p:nvCxnSpPr>
          <p:spPr bwMode="auto">
            <a:xfrm rot="5400000">
              <a:off x="4747885" y="51796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3" name="Oval 12"/>
            <p:cNvSpPr/>
            <p:nvPr/>
          </p:nvSpPr>
          <p:spPr bwMode="auto">
            <a:xfrm>
              <a:off x="5130800" y="4572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5816600" y="5562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4445000" y="5562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959600" y="33483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740400" y="44151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331200" y="4419600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3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645400" y="54057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6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054600" y="54057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4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374812" y="54057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5</a:t>
              </a:r>
            </a:p>
          </p:txBody>
        </p:sp>
      </p:grp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3987800" y="6583680"/>
          <a:ext cx="5120640" cy="88392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4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6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5" name="Down Arrow 24"/>
          <p:cNvSpPr/>
          <p:nvPr/>
        </p:nvSpPr>
        <p:spPr bwMode="auto">
          <a:xfrm>
            <a:off x="4521200" y="5638800"/>
            <a:ext cx="4114800" cy="609600"/>
          </a:xfrm>
          <a:prstGeom prst="down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1244600" y="8001000"/>
            <a:ext cx="2585003" cy="707886"/>
          </a:xfrm>
          <a:prstGeom prst="wedgeRectCallout">
            <a:avLst>
              <a:gd name="adj1" fmla="val 64095"/>
              <a:gd name="adj2" fmla="val -11646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 simplicity, </a:t>
            </a: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do not use index 0</a:t>
            </a:r>
          </a:p>
        </p:txBody>
      </p:sp>
      <p:sp>
        <p:nvSpPr>
          <p:cNvPr id="27" name="Rectangular Callout 26"/>
          <p:cNvSpPr/>
          <p:nvPr/>
        </p:nvSpPr>
        <p:spPr bwMode="auto">
          <a:xfrm>
            <a:off x="5740400" y="8144470"/>
            <a:ext cx="6096000" cy="923330"/>
          </a:xfrm>
          <a:prstGeom prst="wedgeRectCallout">
            <a:avLst>
              <a:gd name="adj1" fmla="val -77374"/>
              <a:gd name="adj2" fmla="val -2174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 marL="287338" lvl="1" indent="-171450" algn="l">
              <a:buFont typeface="Arial" pitchFamily="34" charset="0"/>
              <a:buChar char="•"/>
              <a:tabLst>
                <a:tab pos="5373688" algn="l"/>
                <a:tab pos="9082088" algn="l"/>
              </a:tabLst>
            </a:pPr>
            <a:r>
              <a:rPr lang="en-US" sz="1800" b="0" dirty="0"/>
              <a:t>If a node has number </a:t>
            </a:r>
            <a:r>
              <a:rPr lang="en-US" sz="1800" b="0" dirty="0" err="1">
                <a:solidFill>
                  <a:srgbClr val="C00000"/>
                </a:solidFill>
              </a:rPr>
              <a:t>i</a:t>
            </a:r>
            <a:r>
              <a:rPr lang="en-US" sz="1800" b="0" dirty="0"/>
              <a:t>, its </a:t>
            </a:r>
            <a:r>
              <a:rPr lang="en-US" sz="1800" b="0" dirty="0">
                <a:solidFill>
                  <a:srgbClr val="0070C0"/>
                </a:solidFill>
              </a:rPr>
              <a:t>left child </a:t>
            </a:r>
            <a:r>
              <a:rPr lang="en-US" sz="1800" b="0" dirty="0"/>
              <a:t>has number	</a:t>
            </a:r>
            <a:r>
              <a:rPr lang="en-US" sz="1800" b="0" dirty="0">
                <a:solidFill>
                  <a:srgbClr val="C00000"/>
                </a:solidFill>
              </a:rPr>
              <a:t>2i</a:t>
            </a:r>
          </a:p>
          <a:p>
            <a:pPr marL="287338" lvl="1" indent="-171450" algn="l">
              <a:buFont typeface="Arial" pitchFamily="34" charset="0"/>
              <a:buChar char="•"/>
              <a:tabLst>
                <a:tab pos="5373688" algn="l"/>
                <a:tab pos="9082088" algn="l"/>
              </a:tabLst>
            </a:pPr>
            <a:r>
              <a:rPr lang="en-US" sz="1800" b="0" dirty="0"/>
              <a:t>If a node has number </a:t>
            </a:r>
            <a:r>
              <a:rPr lang="en-US" sz="1800" b="0" dirty="0" err="1">
                <a:solidFill>
                  <a:srgbClr val="C00000"/>
                </a:solidFill>
              </a:rPr>
              <a:t>i</a:t>
            </a:r>
            <a:r>
              <a:rPr lang="en-US" sz="1800" b="0" dirty="0"/>
              <a:t>, its </a:t>
            </a:r>
            <a:r>
              <a:rPr lang="en-US" sz="1800" b="0" dirty="0">
                <a:solidFill>
                  <a:srgbClr val="FF0000"/>
                </a:solidFill>
              </a:rPr>
              <a:t>right child </a:t>
            </a:r>
            <a:r>
              <a:rPr lang="en-US" sz="1800" b="0" dirty="0"/>
              <a:t>has number	</a:t>
            </a:r>
            <a:r>
              <a:rPr lang="en-US" sz="1800" b="0" dirty="0">
                <a:solidFill>
                  <a:srgbClr val="C00000"/>
                </a:solidFill>
              </a:rPr>
              <a:t>2i + 1</a:t>
            </a:r>
          </a:p>
          <a:p>
            <a:pPr marL="287338" lvl="1" indent="-171450" algn="l">
              <a:buFont typeface="Arial" pitchFamily="34" charset="0"/>
              <a:buChar char="•"/>
              <a:tabLst>
                <a:tab pos="5373688" algn="l"/>
                <a:tab pos="9082088" algn="l"/>
              </a:tabLst>
            </a:pPr>
            <a:r>
              <a:rPr lang="en-US" sz="1800" b="0" dirty="0"/>
              <a:t>if a node has number </a:t>
            </a:r>
            <a:r>
              <a:rPr lang="en-US" sz="1800" b="0" dirty="0" err="1">
                <a:solidFill>
                  <a:srgbClr val="C00000"/>
                </a:solidFill>
              </a:rPr>
              <a:t>i</a:t>
            </a:r>
            <a:r>
              <a:rPr lang="en-US" sz="1800" b="0" dirty="0"/>
              <a:t>, its </a:t>
            </a:r>
            <a:r>
              <a:rPr lang="en-US" sz="1800" b="0" dirty="0">
                <a:solidFill>
                  <a:srgbClr val="7030A0"/>
                </a:solidFill>
              </a:rPr>
              <a:t>parent</a:t>
            </a:r>
            <a:r>
              <a:rPr lang="en-US" sz="1800" b="0" dirty="0"/>
              <a:t> has number	</a:t>
            </a:r>
            <a:r>
              <a:rPr lang="en-US" sz="1800" b="0" dirty="0" err="1">
                <a:solidFill>
                  <a:srgbClr val="C00000"/>
                </a:solidFill>
              </a:rPr>
              <a:t>i</a:t>
            </a:r>
            <a:r>
              <a:rPr lang="en-US" sz="1800" b="0" dirty="0">
                <a:solidFill>
                  <a:srgbClr val="C00000"/>
                </a:solidFill>
              </a:rPr>
              <a:t>/2</a:t>
            </a:r>
            <a:endParaRPr lang="en-US" sz="1800" b="0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Representing Heaps using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add</a:t>
            </a:r>
            <a:r>
              <a:rPr lang="en-US" dirty="0"/>
              <a:t> will initially put a new element at index 7</a:t>
            </a:r>
          </a:p>
        </p:txBody>
      </p:sp>
      <p:grpSp>
        <p:nvGrpSpPr>
          <p:cNvPr id="4" name="Group 23"/>
          <p:cNvGrpSpPr/>
          <p:nvPr/>
        </p:nvGrpSpPr>
        <p:grpSpPr>
          <a:xfrm>
            <a:off x="3987800" y="3505200"/>
            <a:ext cx="4996810" cy="3281065"/>
            <a:chOff x="4445000" y="3348335"/>
            <a:chExt cx="4184483" cy="2747665"/>
          </a:xfrm>
        </p:grpSpPr>
        <p:cxnSp>
          <p:nvCxnSpPr>
            <p:cNvPr id="5" name="Straight Connector 4"/>
            <p:cNvCxnSpPr>
              <a:stCxn id="8" idx="5"/>
              <a:endCxn id="9" idx="1"/>
            </p:cNvCxnSpPr>
            <p:nvPr/>
          </p:nvCxnSpPr>
          <p:spPr bwMode="auto">
            <a:xfrm rot="16200000" flipH="1">
              <a:off x="6957685" y="38080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" name="Straight Connector 5"/>
            <p:cNvCxnSpPr>
              <a:stCxn id="8" idx="3"/>
              <a:endCxn id="13" idx="7"/>
            </p:cNvCxnSpPr>
            <p:nvPr/>
          </p:nvCxnSpPr>
          <p:spPr bwMode="auto">
            <a:xfrm rot="5400000">
              <a:off x="5662285" y="38842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>
              <a:stCxn id="9" idx="3"/>
              <a:endCxn id="10" idx="7"/>
            </p:cNvCxnSpPr>
            <p:nvPr/>
          </p:nvCxnSpPr>
          <p:spPr bwMode="auto">
            <a:xfrm rot="5400000">
              <a:off x="7338685" y="51796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8" name="Oval 7"/>
            <p:cNvSpPr/>
            <p:nvPr/>
          </p:nvSpPr>
          <p:spPr bwMode="auto">
            <a:xfrm>
              <a:off x="6350000" y="35052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7721600" y="4572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8</a:t>
              </a: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7035800" y="5562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  <p:cxnSp>
          <p:nvCxnSpPr>
            <p:cNvPr id="11" name="Straight Connector 10"/>
            <p:cNvCxnSpPr>
              <a:stCxn id="13" idx="5"/>
              <a:endCxn id="14" idx="1"/>
            </p:cNvCxnSpPr>
            <p:nvPr/>
          </p:nvCxnSpPr>
          <p:spPr bwMode="auto">
            <a:xfrm rot="16200000" flipH="1">
              <a:off x="5433685" y="51796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>
              <a:stCxn id="13" idx="3"/>
              <a:endCxn id="15" idx="7"/>
            </p:cNvCxnSpPr>
            <p:nvPr/>
          </p:nvCxnSpPr>
          <p:spPr bwMode="auto">
            <a:xfrm rot="5400000">
              <a:off x="4747885" y="51796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3" name="Oval 12"/>
            <p:cNvSpPr/>
            <p:nvPr/>
          </p:nvSpPr>
          <p:spPr bwMode="auto">
            <a:xfrm>
              <a:off x="5130800" y="4572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5816600" y="5562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4445000" y="5562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959600" y="33483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740400" y="44151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331200" y="4419600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3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645400" y="54057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6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054600" y="54057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4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374812" y="54057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5</a:t>
              </a:r>
            </a:p>
          </p:txBody>
        </p:sp>
      </p:grpSp>
      <p:sp>
        <p:nvSpPr>
          <p:cNvPr id="25" name="Down Arrow 24"/>
          <p:cNvSpPr/>
          <p:nvPr/>
        </p:nvSpPr>
        <p:spPr bwMode="auto">
          <a:xfrm>
            <a:off x="4521200" y="7391400"/>
            <a:ext cx="4114800" cy="609600"/>
          </a:xfrm>
          <a:prstGeom prst="down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3987800" y="8336280"/>
          <a:ext cx="5120640" cy="88392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4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6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" name="Slide Number Placeholder 2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Representing Heaps using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add</a:t>
            </a:r>
            <a:r>
              <a:rPr lang="en-US" dirty="0"/>
              <a:t> will initially put a new element at index 7</a:t>
            </a:r>
          </a:p>
          <a:p>
            <a:r>
              <a:rPr lang="en-US" dirty="0">
                <a:solidFill>
                  <a:srgbClr val="7030A0"/>
                </a:solidFill>
              </a:rPr>
              <a:t>remove</a:t>
            </a:r>
            <a:r>
              <a:rPr lang="en-US" dirty="0"/>
              <a:t> will yank the element at index 6 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2921000" y="8336280"/>
          <a:ext cx="7315200" cy="88392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4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6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7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8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26" name="Group 23"/>
          <p:cNvGrpSpPr/>
          <p:nvPr/>
        </p:nvGrpSpPr>
        <p:grpSpPr>
          <a:xfrm>
            <a:off x="3987800" y="3505200"/>
            <a:ext cx="4996810" cy="3281065"/>
            <a:chOff x="4445000" y="3348335"/>
            <a:chExt cx="4184483" cy="2747665"/>
          </a:xfrm>
        </p:grpSpPr>
        <p:cxnSp>
          <p:nvCxnSpPr>
            <p:cNvPr id="27" name="Straight Connector 26"/>
            <p:cNvCxnSpPr>
              <a:stCxn id="30" idx="5"/>
              <a:endCxn id="31" idx="1"/>
            </p:cNvCxnSpPr>
            <p:nvPr/>
          </p:nvCxnSpPr>
          <p:spPr bwMode="auto">
            <a:xfrm rot="16200000" flipH="1">
              <a:off x="6957685" y="38080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>
              <a:stCxn id="30" idx="3"/>
              <a:endCxn id="35" idx="7"/>
            </p:cNvCxnSpPr>
            <p:nvPr/>
          </p:nvCxnSpPr>
          <p:spPr bwMode="auto">
            <a:xfrm rot="5400000">
              <a:off x="5662285" y="38842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>
              <a:stCxn id="31" idx="3"/>
              <a:endCxn id="32" idx="7"/>
            </p:cNvCxnSpPr>
            <p:nvPr/>
          </p:nvCxnSpPr>
          <p:spPr bwMode="auto">
            <a:xfrm rot="5400000">
              <a:off x="7338685" y="51796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30" name="Oval 29"/>
            <p:cNvSpPr/>
            <p:nvPr/>
          </p:nvSpPr>
          <p:spPr bwMode="auto">
            <a:xfrm>
              <a:off x="6350000" y="35052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31" name="Oval 30"/>
            <p:cNvSpPr/>
            <p:nvPr/>
          </p:nvSpPr>
          <p:spPr bwMode="auto">
            <a:xfrm>
              <a:off x="7721600" y="4572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8</a:t>
              </a:r>
            </a:p>
          </p:txBody>
        </p:sp>
        <p:sp>
          <p:nvSpPr>
            <p:cNvPr id="32" name="Oval 31"/>
            <p:cNvSpPr/>
            <p:nvPr/>
          </p:nvSpPr>
          <p:spPr bwMode="auto">
            <a:xfrm>
              <a:off x="7035800" y="5562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  <p:cxnSp>
          <p:nvCxnSpPr>
            <p:cNvPr id="33" name="Straight Connector 32"/>
            <p:cNvCxnSpPr>
              <a:stCxn id="35" idx="5"/>
              <a:endCxn id="36" idx="1"/>
            </p:cNvCxnSpPr>
            <p:nvPr/>
          </p:nvCxnSpPr>
          <p:spPr bwMode="auto">
            <a:xfrm rot="16200000" flipH="1">
              <a:off x="5433685" y="51796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>
              <a:stCxn id="35" idx="3"/>
              <a:endCxn id="37" idx="7"/>
            </p:cNvCxnSpPr>
            <p:nvPr/>
          </p:nvCxnSpPr>
          <p:spPr bwMode="auto">
            <a:xfrm rot="5400000">
              <a:off x="4747885" y="51796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35" name="Oval 34"/>
            <p:cNvSpPr/>
            <p:nvPr/>
          </p:nvSpPr>
          <p:spPr bwMode="auto">
            <a:xfrm>
              <a:off x="5130800" y="4572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36" name="Oval 35"/>
            <p:cNvSpPr/>
            <p:nvPr/>
          </p:nvSpPr>
          <p:spPr bwMode="auto">
            <a:xfrm>
              <a:off x="5816600" y="5562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37" name="Oval 36"/>
            <p:cNvSpPr/>
            <p:nvPr/>
          </p:nvSpPr>
          <p:spPr bwMode="auto">
            <a:xfrm>
              <a:off x="4445000" y="5562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959600" y="33483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740400" y="44151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331200" y="4419600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3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645400" y="54057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6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054600" y="54057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4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374812" y="54057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5</a:t>
              </a:r>
            </a:p>
          </p:txBody>
        </p:sp>
      </p:grpSp>
      <p:sp>
        <p:nvSpPr>
          <p:cNvPr id="44" name="Down Arrow 43"/>
          <p:cNvSpPr/>
          <p:nvPr/>
        </p:nvSpPr>
        <p:spPr bwMode="auto">
          <a:xfrm>
            <a:off x="4521200" y="7391400"/>
            <a:ext cx="4114800" cy="609600"/>
          </a:xfrm>
          <a:prstGeom prst="down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6" name="Rectangular Callout 45"/>
          <p:cNvSpPr/>
          <p:nvPr/>
        </p:nvSpPr>
        <p:spPr bwMode="auto">
          <a:xfrm>
            <a:off x="9626600" y="7315200"/>
            <a:ext cx="2844690" cy="707886"/>
          </a:xfrm>
          <a:prstGeom prst="wedgeRectCallout">
            <a:avLst>
              <a:gd name="adj1" fmla="val -42024"/>
              <a:gd name="adj2" fmla="val 12241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are better off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having unused positions</a:t>
            </a: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Concrete 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3276600"/>
            <a:ext cx="11099800" cy="5600700"/>
          </a:xfrm>
        </p:spPr>
        <p:txBody>
          <a:bodyPr/>
          <a:lstStyle/>
          <a:p>
            <a:r>
              <a:rPr lang="en-US" dirty="0"/>
              <a:t>The heap data structure needs to store</a:t>
            </a:r>
          </a:p>
          <a:p>
            <a:pPr lvl="1"/>
            <a:r>
              <a:rPr lang="en-US" dirty="0"/>
              <a:t>the array that contains the heap elements</a:t>
            </a:r>
          </a:p>
          <a:p>
            <a:pPr lvl="1"/>
            <a:r>
              <a:rPr lang="en-US" dirty="0"/>
              <a:t>its true size</a:t>
            </a:r>
          </a:p>
          <a:p>
            <a:pPr lvl="1"/>
            <a:r>
              <a:rPr lang="en-US" dirty="0"/>
              <a:t>the position where to add the next element</a:t>
            </a:r>
          </a:p>
          <a:p>
            <a:pPr lvl="1"/>
            <a:r>
              <a:rPr lang="en-US" dirty="0"/>
              <a:t>the priority function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92400" y="1981200"/>
          <a:ext cx="8046720" cy="88392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4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6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next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limit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3454400" y="6477000"/>
            <a:ext cx="6935873" cy="229806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544888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heap_header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heap</a:t>
            </a:r>
            <a:r>
              <a:rPr lang="en-US" sz="2000" b="0" dirty="0">
                <a:latin typeface="Helvetica Neue"/>
              </a:rPr>
              <a:t>;</a:t>
            </a:r>
            <a:endParaRPr lang="en-US" sz="20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44888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heap_header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>
                <a:latin typeface="Helvetica Neue"/>
              </a:rPr>
              <a:t>{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3544888" algn="l"/>
              </a:tabLst>
            </a:pPr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limit;</a:t>
            </a:r>
          </a:p>
          <a:p>
            <a:pPr algn="l">
              <a:tabLst>
                <a:tab pos="3544888" algn="l"/>
              </a:tabLst>
            </a:pPr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[] </a:t>
            </a:r>
            <a:r>
              <a:rPr lang="en-US" sz="2000" b="0" dirty="0">
                <a:latin typeface="Helvetica Neue"/>
              </a:rPr>
              <a:t>data;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\length(data) == limit</a:t>
            </a:r>
          </a:p>
          <a:p>
            <a:pPr algn="l">
              <a:tabLst>
                <a:tab pos="3544888" algn="l"/>
              </a:tabLst>
            </a:pPr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next;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1 &lt;= next  &amp;&amp; next &lt;= limit</a:t>
            </a:r>
          </a:p>
          <a:p>
            <a:pPr algn="l">
              <a:tabLst>
                <a:tab pos="3544888" algn="l"/>
              </a:tabLst>
            </a:pP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has_higher_priority_fn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prior;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	// != NULL</a:t>
            </a:r>
          </a:p>
          <a:p>
            <a:pPr algn="l">
              <a:tabLst>
                <a:tab pos="3544888" algn="l"/>
              </a:tabLst>
            </a:pPr>
            <a:r>
              <a:rPr lang="en-US" sz="2000" b="0" dirty="0">
                <a:latin typeface="Helvetica Neue"/>
              </a:rPr>
              <a:t>};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9550400" y="6172200"/>
            <a:ext cx="2844690" cy="707886"/>
          </a:xfrm>
          <a:prstGeom prst="wedgeRectCallout">
            <a:avLst>
              <a:gd name="adj1" fmla="val -42024"/>
              <a:gd name="adj2" fmla="val 12241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are better off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having unused positions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Bounded Priority Queues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Work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work lists we considered</a:t>
            </a:r>
            <a:br>
              <a:rPr lang="en-US" dirty="0"/>
            </a:br>
            <a:r>
              <a:rPr lang="en-US" dirty="0"/>
              <a:t>so far were </a:t>
            </a:r>
            <a:r>
              <a:rPr lang="en-US" b="1" dirty="0"/>
              <a:t>unbounded</a:t>
            </a:r>
          </a:p>
          <a:p>
            <a:pPr lvl="1"/>
            <a:r>
              <a:rPr lang="en-US" dirty="0"/>
              <a:t>There was no maximum to the</a:t>
            </a:r>
            <a:br>
              <a:rPr lang="en-US" dirty="0"/>
            </a:br>
            <a:r>
              <a:rPr lang="en-US" dirty="0"/>
              <a:t>number of elements they could</a:t>
            </a:r>
            <a:br>
              <a:rPr lang="en-US" dirty="0"/>
            </a:br>
            <a:r>
              <a:rPr lang="en-US" dirty="0"/>
              <a:t>hold</a:t>
            </a:r>
          </a:p>
          <a:p>
            <a:pPr lvl="4"/>
            <a:endParaRPr lang="en-US" dirty="0"/>
          </a:p>
          <a:p>
            <a:r>
              <a:rPr lang="en-US" dirty="0"/>
              <a:t>A </a:t>
            </a:r>
            <a:r>
              <a:rPr lang="en-US" b="1" dirty="0"/>
              <a:t>bounded work list </a:t>
            </a:r>
            <a:r>
              <a:rPr lang="en-US" dirty="0"/>
              <a:t>has a</a:t>
            </a:r>
            <a:br>
              <a:rPr lang="en-US" dirty="0"/>
            </a:br>
            <a:r>
              <a:rPr lang="en-US" dirty="0"/>
              <a:t>capacity fixed at creation time</a:t>
            </a:r>
          </a:p>
          <a:p>
            <a:pPr lvl="1"/>
            <a:r>
              <a:rPr lang="en-US" dirty="0"/>
              <a:t>We can’t add elements once full</a:t>
            </a:r>
          </a:p>
          <a:p>
            <a:pPr lvl="3"/>
            <a:endParaRPr lang="en-US" dirty="0"/>
          </a:p>
          <a:p>
            <a:r>
              <a:rPr lang="en-US" dirty="0"/>
              <a:t>In practice</a:t>
            </a:r>
          </a:p>
          <a:p>
            <a:pPr lvl="1"/>
            <a:r>
              <a:rPr lang="en-US" dirty="0"/>
              <a:t>Stacks are typically unbounded</a:t>
            </a:r>
          </a:p>
          <a:p>
            <a:pPr lvl="1"/>
            <a:r>
              <a:rPr lang="en-US" dirty="0"/>
              <a:t>Queues can be either</a:t>
            </a:r>
          </a:p>
          <a:p>
            <a:pPr lvl="1"/>
            <a:r>
              <a:rPr lang="en-US" dirty="0"/>
              <a:t>Priority queues are often bounded</a:t>
            </a:r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6883400" y="2010475"/>
            <a:ext cx="6019800" cy="6421775"/>
          </a:xfrm>
          <a:prstGeom prst="verticalScroll">
            <a:avLst>
              <a:gd name="adj" fmla="val 5053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5311775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void*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elem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// Decided by client</a:t>
            </a:r>
          </a:p>
          <a:p>
            <a:pPr algn="l">
              <a:tabLst>
                <a:tab pos="4746625" algn="l"/>
              </a:tabLst>
            </a:pP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4746625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16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has_higher_priority_fn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elem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e1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elem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e2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>
              <a:tabLst>
                <a:tab pos="4746625" algn="l"/>
              </a:tabLst>
            </a:pP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474662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474662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474662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pq_t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474662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Q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474662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474662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pq_t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pq_new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has_higher_priority_fn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prio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474662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prio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!= NULL; @*/</a:t>
            </a:r>
          </a:p>
          <a:p>
            <a:pPr algn="l">
              <a:tabLst>
                <a:tab pos="474662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 &amp;&amp; 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pq_empty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474662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474662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pq_add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pq_t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474662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Q != NULL &amp;&amp; e != NULL;	@*/</a:t>
            </a:r>
          </a:p>
          <a:p>
            <a:pPr algn="l">
              <a:tabLst>
                <a:tab pos="474662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pq_empty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(Q);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474662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474662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pq_rem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pq_t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474662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Q != NULL &amp;&amp;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pq_empty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(Q);	@*/</a:t>
            </a:r>
            <a:r>
              <a:rPr lang="en-US" sz="1600" b="0" dirty="0">
                <a:latin typeface="Helvetica Neue"/>
              </a:rPr>
              <a:t> 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474662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474662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474662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pq_peek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pq_t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474662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Q != NULL &amp;&amp;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pq_empty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(Q);	@*/</a:t>
            </a:r>
          </a:p>
          <a:p>
            <a:pPr algn="l">
              <a:tabLst>
                <a:tab pos="474662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 &amp;&amp;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pq_empty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(Q);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483600" y="1981200"/>
            <a:ext cx="2800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Priority Queue Interface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Bounded Priority Queue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5854700" cy="6896100"/>
          </a:xfrm>
        </p:spPr>
        <p:txBody>
          <a:bodyPr/>
          <a:lstStyle/>
          <a:p>
            <a:r>
              <a:rPr lang="en-US" dirty="0" err="1">
                <a:solidFill>
                  <a:srgbClr val="7030A0"/>
                </a:solidFill>
              </a:rPr>
              <a:t>pq_new</a:t>
            </a:r>
            <a:r>
              <a:rPr lang="en-US" dirty="0"/>
              <a:t> now takes the capacity of the priority queue</a:t>
            </a:r>
          </a:p>
          <a:p>
            <a:pPr lvl="4"/>
            <a:endParaRPr lang="en-US" dirty="0"/>
          </a:p>
          <a:p>
            <a:r>
              <a:rPr lang="en-US" dirty="0"/>
              <a:t>We need a new function to check if it is full</a:t>
            </a:r>
          </a:p>
          <a:p>
            <a:pPr lvl="1"/>
            <a:r>
              <a:rPr lang="en-US" dirty="0" err="1">
                <a:solidFill>
                  <a:srgbClr val="7030A0"/>
                </a:solidFill>
              </a:rPr>
              <a:t>pq_full</a:t>
            </a:r>
            <a:endParaRPr lang="en-US" dirty="0">
              <a:solidFill>
                <a:srgbClr val="7030A0"/>
              </a:solidFill>
            </a:endParaRPr>
          </a:p>
          <a:p>
            <a:pPr lvl="4"/>
            <a:endParaRPr lang="en-US" dirty="0"/>
          </a:p>
          <a:p>
            <a:r>
              <a:rPr lang="en-US" dirty="0"/>
              <a:t>We cannot insert an element</a:t>
            </a:r>
            <a:br>
              <a:rPr lang="en-US" dirty="0"/>
            </a:br>
            <a:r>
              <a:rPr lang="en-US" dirty="0"/>
              <a:t>into a full priority queue</a:t>
            </a:r>
          </a:p>
          <a:p>
            <a:pPr lvl="4"/>
            <a:endParaRPr lang="en-US" dirty="0"/>
          </a:p>
          <a:p>
            <a:r>
              <a:rPr lang="en-US" dirty="0"/>
              <a:t>A priority queue is not full after removing an element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6502400" y="2162875"/>
            <a:ext cx="6400800" cy="6952317"/>
          </a:xfrm>
          <a:prstGeom prst="verticalScroll">
            <a:avLst>
              <a:gd name="adj" fmla="val 5053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5311775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void*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elem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// Decided by client</a:t>
            </a:r>
          </a:p>
          <a:p>
            <a:pPr algn="l">
              <a:tabLst>
                <a:tab pos="502920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16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has_higher_priority_fn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elem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e1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elem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e2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>
              <a:tabLst>
                <a:tab pos="5029200" algn="l"/>
              </a:tabLst>
            </a:pP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502920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502920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pq_t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Q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502920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pq_full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pq_t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Q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502920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pq_t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pq_new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has_higher_priority_fn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prio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capacity &gt; 0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prio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!= NULL; @*/</a:t>
            </a:r>
          </a:p>
          <a:p>
            <a:pPr algn="l">
              <a:tabLst>
                <a:tab pos="5029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 &amp;&amp; 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pq_empty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502920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pq_add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pq_t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Q != NULL &amp;&amp;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pq_full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(Q) &amp;&amp; e != NULL;	@*/</a:t>
            </a:r>
          </a:p>
          <a:p>
            <a:pPr algn="l">
              <a:tabLst>
                <a:tab pos="5029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pq_empty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(Q);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502920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pq_rem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pq_t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Q != NULL &amp;&amp;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pq_empty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(Q);	@*/</a:t>
            </a:r>
            <a:r>
              <a:rPr lang="en-US" sz="1600" b="0" dirty="0">
                <a:latin typeface="Helvetica Neue"/>
              </a:rPr>
              <a:t> 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 &amp;&amp;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pq_full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(Q);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502920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pq_peek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pq_t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Q != NULL &amp;&amp;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pq_empty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(Q);	@*/</a:t>
            </a:r>
          </a:p>
          <a:p>
            <a:pPr algn="l">
              <a:tabLst>
                <a:tab pos="5029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 &amp;&amp;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pq_empty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(Q);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874000" y="2133600"/>
            <a:ext cx="3865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Bounded Priority Queue Interface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6502400" y="4419600"/>
            <a:ext cx="30480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9245600" y="6400800"/>
            <a:ext cx="1295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7874000" y="5105400"/>
            <a:ext cx="1447800" cy="762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9626600" y="7620000"/>
            <a:ext cx="1295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4" grpId="0" animBg="1"/>
      <p:bldP spid="15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Concrete 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3276600"/>
            <a:ext cx="11099800" cy="5600700"/>
          </a:xfrm>
        </p:spPr>
        <p:txBody>
          <a:bodyPr/>
          <a:lstStyle/>
          <a:p>
            <a:r>
              <a:rPr lang="en-US" dirty="0"/>
              <a:t>The heap data structure needs to store</a:t>
            </a:r>
          </a:p>
          <a:p>
            <a:pPr lvl="1"/>
            <a:r>
              <a:rPr lang="en-US" dirty="0"/>
              <a:t>the array that contains the heap elements</a:t>
            </a:r>
          </a:p>
          <a:p>
            <a:pPr lvl="1"/>
            <a:r>
              <a:rPr lang="en-US" dirty="0"/>
              <a:t>its true size</a:t>
            </a:r>
          </a:p>
          <a:p>
            <a:pPr lvl="2"/>
            <a:r>
              <a:rPr lang="en-US" dirty="0"/>
              <a:t>that’s capacity + 1</a:t>
            </a:r>
          </a:p>
          <a:p>
            <a:pPr lvl="1"/>
            <a:r>
              <a:rPr lang="en-US" dirty="0"/>
              <a:t>the position where to add the next element</a:t>
            </a:r>
          </a:p>
          <a:p>
            <a:pPr lvl="1"/>
            <a:r>
              <a:rPr lang="en-US" dirty="0"/>
              <a:t>the priority function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92400" y="1981200"/>
          <a:ext cx="8046720" cy="88392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4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6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next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limit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3454400" y="6477000"/>
            <a:ext cx="6935873" cy="229806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544888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heap_header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heap</a:t>
            </a:r>
            <a:r>
              <a:rPr lang="en-US" sz="2000" b="0" dirty="0">
                <a:latin typeface="Helvetica Neue"/>
              </a:rPr>
              <a:t>;</a:t>
            </a:r>
            <a:endParaRPr lang="en-US" sz="20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44888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heap_header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>
                <a:latin typeface="Helvetica Neue"/>
              </a:rPr>
              <a:t>{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3544888" algn="l"/>
              </a:tabLst>
            </a:pPr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limit;	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3544888" algn="l"/>
              </a:tabLst>
            </a:pPr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[] </a:t>
            </a:r>
            <a:r>
              <a:rPr lang="en-US" sz="2000" b="0" dirty="0">
                <a:latin typeface="Helvetica Neue"/>
              </a:rPr>
              <a:t>data;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\length(data) == limit</a:t>
            </a:r>
          </a:p>
          <a:p>
            <a:pPr algn="l">
              <a:tabLst>
                <a:tab pos="3544888" algn="l"/>
              </a:tabLst>
            </a:pPr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next;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1 &lt;= next  &amp;&amp; next &lt;= limit</a:t>
            </a:r>
          </a:p>
          <a:p>
            <a:pPr algn="l">
              <a:tabLst>
                <a:tab pos="3544888" algn="l"/>
              </a:tabLst>
            </a:pP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has_higher_priority_fn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prior;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	// != NULL</a:t>
            </a:r>
          </a:p>
          <a:p>
            <a:pPr algn="l">
              <a:tabLst>
                <a:tab pos="3544888" algn="l"/>
              </a:tabLst>
            </a:pPr>
            <a:r>
              <a:rPr lang="en-US" sz="2000" b="0" dirty="0">
                <a:latin typeface="Helvetica Neue"/>
              </a:rPr>
              <a:t>};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8636000" y="4495800"/>
            <a:ext cx="3370474" cy="400110"/>
          </a:xfrm>
          <a:prstGeom prst="wedgeRectCallout">
            <a:avLst>
              <a:gd name="adj1" fmla="val -168214"/>
              <a:gd name="adj2" fmla="val 10145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because we sacrifice index 0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6883400" y="7086600"/>
            <a:ext cx="23622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3452727" y="6477000"/>
            <a:ext cx="6935873" cy="229806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544888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heap_header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heap</a:t>
            </a:r>
            <a:r>
              <a:rPr lang="en-US" sz="2000" b="0" dirty="0">
                <a:latin typeface="Helvetica Neue"/>
              </a:rPr>
              <a:t>;</a:t>
            </a:r>
            <a:endParaRPr lang="en-US" sz="20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44888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heap_header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>
                <a:latin typeface="Helvetica Neue"/>
              </a:rPr>
              <a:t>{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3544888" algn="l"/>
              </a:tabLst>
            </a:pPr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limit;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== capacity + 1</a:t>
            </a:r>
          </a:p>
          <a:p>
            <a:pPr algn="l">
              <a:tabLst>
                <a:tab pos="3544888" algn="l"/>
              </a:tabLst>
            </a:pPr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[] </a:t>
            </a:r>
            <a:r>
              <a:rPr lang="en-US" sz="2000" b="0" dirty="0">
                <a:latin typeface="Helvetica Neue"/>
              </a:rPr>
              <a:t>data;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\length(data) == limit</a:t>
            </a:r>
          </a:p>
          <a:p>
            <a:pPr algn="l">
              <a:tabLst>
                <a:tab pos="3544888" algn="l"/>
              </a:tabLst>
            </a:pPr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next;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1 &lt;= next  &amp;&amp; next &lt;= limit</a:t>
            </a:r>
          </a:p>
          <a:p>
            <a:pPr algn="l">
              <a:tabLst>
                <a:tab pos="3544888" algn="l"/>
              </a:tabLst>
            </a:pP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has_higher_priority_fn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prior;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	// != NULL</a:t>
            </a:r>
          </a:p>
          <a:p>
            <a:pPr algn="l">
              <a:tabLst>
                <a:tab pos="3544888" algn="l"/>
              </a:tabLst>
            </a:pPr>
            <a:r>
              <a:rPr lang="en-US" sz="2000" b="0" dirty="0">
                <a:latin typeface="Helvetica Neue"/>
              </a:rPr>
              <a:t>};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Representation Invariants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4343400"/>
            <a:ext cx="11099800" cy="4533900"/>
          </a:xfrm>
        </p:spPr>
        <p:txBody>
          <a:bodyPr/>
          <a:lstStyle/>
          <a:p>
            <a:r>
              <a:rPr lang="en-US" dirty="0"/>
              <a:t>We simply translate the field constraints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034464" y="1969135"/>
            <a:ext cx="6935873" cy="229806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544888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heap_header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heap</a:t>
            </a:r>
            <a:r>
              <a:rPr lang="en-US" sz="2000" b="0" dirty="0">
                <a:latin typeface="Helvetica Neue"/>
              </a:rPr>
              <a:t>;</a:t>
            </a:r>
            <a:endParaRPr lang="en-US" sz="20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44888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heap_header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>
                <a:latin typeface="Helvetica Neue"/>
              </a:rPr>
              <a:t>{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3544888" algn="l"/>
              </a:tabLst>
            </a:pPr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limit;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3544888" algn="l"/>
              </a:tabLst>
            </a:pPr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[] </a:t>
            </a:r>
            <a:r>
              <a:rPr lang="en-US" sz="2000" b="0" dirty="0">
                <a:latin typeface="Helvetica Neue"/>
              </a:rPr>
              <a:t>data;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\length(data) == limit</a:t>
            </a:r>
          </a:p>
          <a:p>
            <a:pPr algn="l">
              <a:tabLst>
                <a:tab pos="3544888" algn="l"/>
              </a:tabLst>
            </a:pPr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next;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1 &lt;= next  &amp;&amp; next &lt;= limit</a:t>
            </a:r>
          </a:p>
          <a:p>
            <a:pPr algn="l">
              <a:tabLst>
                <a:tab pos="3544888" algn="l"/>
              </a:tabLst>
            </a:pP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has_higher_priority_fn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prior;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	// != NULL</a:t>
            </a:r>
          </a:p>
          <a:p>
            <a:pPr algn="l">
              <a:tabLst>
                <a:tab pos="3544888" algn="l"/>
              </a:tabLst>
            </a:pPr>
            <a:r>
              <a:rPr lang="en-US" sz="2000" b="0" dirty="0">
                <a:latin typeface="Helvetica Neue"/>
              </a:rPr>
              <a:t>};</a:t>
            </a:r>
          </a:p>
        </p:txBody>
      </p:sp>
      <p:sp>
        <p:nvSpPr>
          <p:cNvPr id="5" name="Cube 4"/>
          <p:cNvSpPr/>
          <p:nvPr/>
        </p:nvSpPr>
        <p:spPr bwMode="auto">
          <a:xfrm>
            <a:off x="3425944" y="5533469"/>
            <a:ext cx="6152912" cy="2086531"/>
          </a:xfrm>
          <a:prstGeom prst="cube">
            <a:avLst>
              <a:gd name="adj" fmla="val 5093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is_heap_safe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heap*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1 &lt; H-&gt;limit &amp;&amp; H-&gt;limit &lt;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int_max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()/2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is_array_expected_length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(H-&gt;data, H-&gt;limit)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   &amp;&amp; 1 &lt;= H-&gt;next &amp;&amp; H-&gt;next &lt;= H-&gt;limit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   &amp;&amp; H-&gt;prior != NULL;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2000" b="0" dirty="0">
              <a:latin typeface="Helvetica Neu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Priority Queues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Priority Queues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Retrieve the most “interesting” element</a:t>
            </a:r>
          </a:p>
          <a:p>
            <a:pPr lvl="1"/>
            <a:r>
              <a:rPr lang="en-US" dirty="0"/>
              <a:t>Elements are given </a:t>
            </a:r>
            <a:r>
              <a:rPr lang="en-US" b="1" dirty="0"/>
              <a:t>priorities</a:t>
            </a:r>
          </a:p>
          <a:p>
            <a:pPr lvl="1"/>
            <a:r>
              <a:rPr lang="en-US" dirty="0"/>
              <a:t>Retrieve the element with the </a:t>
            </a:r>
            <a:r>
              <a:rPr lang="en-US" b="1" dirty="0"/>
              <a:t>highest priority</a:t>
            </a:r>
          </a:p>
          <a:p>
            <a:pPr lvl="1"/>
            <a:r>
              <a:rPr lang="en-US" dirty="0"/>
              <a:t>Several elements may have the same priority</a:t>
            </a:r>
          </a:p>
          <a:p>
            <a:pPr lvl="4"/>
            <a:endParaRPr lang="en-US" dirty="0"/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Emergency room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Highest priority = most severe condition</a:t>
            </a:r>
          </a:p>
          <a:p>
            <a:pPr lvl="1"/>
            <a:r>
              <a:rPr lang="en-US" dirty="0"/>
              <a:t>Processes in an OS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Highest priority = </a:t>
            </a:r>
            <a:r>
              <a:rPr lang="en-US" i="1" dirty="0">
                <a:solidFill>
                  <a:srgbClr val="FF0000"/>
                </a:solidFill>
              </a:rPr>
              <a:t>well, it’s complicated</a:t>
            </a:r>
          </a:p>
          <a:p>
            <a:pPr lvl="1"/>
            <a:r>
              <a:rPr lang="en-US" dirty="0"/>
              <a:t>Homework due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Highest priority =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Towards a Priority Queue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will be convenient</a:t>
            </a:r>
            <a:br>
              <a:rPr lang="en-US" dirty="0"/>
            </a:br>
            <a:r>
              <a:rPr lang="en-US" dirty="0"/>
              <a:t>to have</a:t>
            </a:r>
            <a:br>
              <a:rPr lang="en-US" dirty="0"/>
            </a:br>
            <a:r>
              <a:rPr lang="en-US" dirty="0"/>
              <a:t>a </a:t>
            </a:r>
            <a:r>
              <a:rPr lang="en-US" dirty="0">
                <a:solidFill>
                  <a:srgbClr val="7030A0"/>
                </a:solidFill>
              </a:rPr>
              <a:t>peek</a:t>
            </a:r>
            <a:br>
              <a:rPr lang="en-US" dirty="0"/>
            </a:br>
            <a:r>
              <a:rPr lang="en-US" dirty="0"/>
              <a:t>function</a:t>
            </a:r>
          </a:p>
          <a:p>
            <a:pPr lvl="1"/>
            <a:r>
              <a:rPr lang="en-US" dirty="0"/>
              <a:t>It returns</a:t>
            </a:r>
            <a:br>
              <a:rPr lang="en-US" dirty="0"/>
            </a:br>
            <a:r>
              <a:rPr lang="en-US" dirty="0"/>
              <a:t>the highest</a:t>
            </a:r>
            <a:br>
              <a:rPr lang="en-US" dirty="0"/>
            </a:br>
            <a:r>
              <a:rPr lang="en-US" dirty="0"/>
              <a:t>priority</a:t>
            </a:r>
            <a:br>
              <a:rPr lang="en-US" dirty="0"/>
            </a:br>
            <a:r>
              <a:rPr lang="en-US" dirty="0"/>
              <a:t>element</a:t>
            </a:r>
            <a:br>
              <a:rPr lang="en-US" dirty="0"/>
            </a:br>
            <a:r>
              <a:rPr lang="en-US" dirty="0"/>
              <a:t>without</a:t>
            </a:r>
            <a:br>
              <a:rPr lang="en-US" dirty="0"/>
            </a:br>
            <a:r>
              <a:rPr lang="en-US" dirty="0"/>
              <a:t>removing it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3677461" y="2725460"/>
            <a:ext cx="6781800" cy="6379051"/>
          </a:xfrm>
          <a:prstGeom prst="verticalScroll">
            <a:avLst>
              <a:gd name="adj" fmla="val 5053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5311775" algn="l"/>
              </a:tabLst>
            </a:pPr>
            <a:r>
              <a:rPr lang="en-US" sz="18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void*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elem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// Decided by client</a:t>
            </a:r>
          </a:p>
          <a:p>
            <a:pPr algn="l">
              <a:tabLst>
                <a:tab pos="5311775" algn="l"/>
              </a:tabLst>
            </a:pP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53117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311775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pq_empty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pq_t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Q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3117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311775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pq_t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pq_new</a:t>
            </a:r>
            <a:r>
              <a:rPr lang="en-US" sz="1800" b="0" dirty="0">
                <a:latin typeface="Helvetica Neue"/>
              </a:rPr>
              <a:t>()</a:t>
            </a: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 &amp;&amp; 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pq_empty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3117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pq_add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pq_t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Q != NULL &amp;&amp; e != NULL;	@*/</a:t>
            </a: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pq_empty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(Q);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3117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311775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pq_rem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pq_t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Q != NULL &amp;&amp;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pq_empty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(Q);	@*/</a:t>
            </a:r>
            <a:r>
              <a:rPr lang="en-US" sz="1800" b="0" dirty="0">
                <a:latin typeface="Helvetica Neue"/>
              </a:rPr>
              <a:t> </a:t>
            </a:r>
            <a:endParaRPr lang="en-US" sz="18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3117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311775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pq_peek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pq_t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Q != NULL &amp;&amp;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pq_empty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(Q);	@*/</a:t>
            </a: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 &amp;&amp;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pq_empty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(Q);	@*/</a:t>
            </a:r>
            <a:r>
              <a:rPr lang="en-US" sz="1800" b="0" dirty="0">
                <a:latin typeface="Helvetica Neue"/>
              </a:rPr>
              <a:t> 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77661" y="2696185"/>
            <a:ext cx="30877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Priority Queue Interface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3448861" y="7772400"/>
            <a:ext cx="6934200" cy="1447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Rectangular Callout 10"/>
          <p:cNvSpPr/>
          <p:nvPr/>
        </p:nvSpPr>
        <p:spPr bwMode="auto">
          <a:xfrm>
            <a:off x="10459261" y="2743200"/>
            <a:ext cx="2443939" cy="1015663"/>
          </a:xfrm>
          <a:prstGeom prst="wedgeRectCallout">
            <a:avLst>
              <a:gd name="adj1" fmla="val -58556"/>
              <a:gd name="adj2" fmla="val 10137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the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work list interface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with names changed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2006600" y="7600890"/>
            <a:ext cx="834524" cy="400110"/>
          </a:xfrm>
          <a:prstGeom prst="wedgeRectCallout">
            <a:avLst>
              <a:gd name="adj1" fmla="val 108765"/>
              <a:gd name="adj2" fmla="val 14092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Added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Specify Priorities?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Mention it as part of </a:t>
            </a:r>
            <a:r>
              <a:rPr lang="en-US" dirty="0" err="1">
                <a:solidFill>
                  <a:srgbClr val="7030A0"/>
                </a:solidFill>
              </a:rPr>
              <a:t>pq_add</a:t>
            </a:r>
            <a:endParaRPr lang="en-US" dirty="0">
              <a:solidFill>
                <a:srgbClr val="7030A0"/>
              </a:solidFill>
            </a:endParaRPr>
          </a:p>
          <a:p>
            <a:pPr lvl="4"/>
            <a:endParaRPr lang="en-US" dirty="0"/>
          </a:p>
          <a:p>
            <a:pPr lvl="1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00B050"/>
                </a:solidFill>
              </a:rPr>
              <a:t>void</a:t>
            </a:r>
            <a:r>
              <a:rPr lang="en-US" dirty="0"/>
              <a:t> </a:t>
            </a:r>
            <a:r>
              <a:rPr lang="en-US" dirty="0" err="1">
                <a:solidFill>
                  <a:srgbClr val="7030A0"/>
                </a:solidFill>
                <a:ea typeface="Menlo" charset="0"/>
                <a:cs typeface="Menlo" charset="0"/>
                <a:sym typeface="Menlo" charset="0"/>
              </a:rPr>
              <a:t>pq_add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pq_t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Q</a:t>
            </a:r>
            <a:r>
              <a:rPr lang="en-US" dirty="0"/>
              <a:t>, </a:t>
            </a:r>
            <a:r>
              <a:rPr lang="en-US" dirty="0" err="1">
                <a:solidFill>
                  <a:srgbClr val="00B050"/>
                </a:solidFill>
              </a:rPr>
              <a:t>elem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e</a:t>
            </a:r>
            <a:r>
              <a:rPr lang="en-US" dirty="0"/>
              <a:t>, 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priority</a:t>
            </a:r>
            <a:r>
              <a:rPr lang="en-US" dirty="0"/>
              <a:t>)</a:t>
            </a:r>
          </a:p>
          <a:p>
            <a:pPr>
              <a:buNone/>
            </a:pPr>
            <a:endParaRPr lang="en-US" dirty="0"/>
          </a:p>
          <a:p>
            <a:pPr lvl="1"/>
            <a:r>
              <a:rPr lang="en-US" dirty="0"/>
              <a:t>How do we assign a priority to an element?</a:t>
            </a:r>
          </a:p>
          <a:p>
            <a:pPr lvl="2"/>
            <a:r>
              <a:rPr lang="en-US" dirty="0"/>
              <a:t>The same element should always be given the same priority</a:t>
            </a:r>
          </a:p>
          <a:p>
            <a:pPr lvl="2"/>
            <a:r>
              <a:rPr lang="en-US" dirty="0"/>
              <a:t>Priorities should form some kind of order</a:t>
            </a:r>
          </a:p>
          <a:p>
            <a:pPr lvl="1"/>
            <a:r>
              <a:rPr lang="en-US" dirty="0"/>
              <a:t>Do bigger numbers represent higher or lower priorities?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6654800" y="2819400"/>
            <a:ext cx="1905000" cy="762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5" name="Rectangular Callout 4"/>
          <p:cNvSpPr/>
          <p:nvPr/>
        </p:nvSpPr>
        <p:spPr bwMode="auto">
          <a:xfrm>
            <a:off x="2463800" y="7010400"/>
            <a:ext cx="1514196" cy="707886"/>
          </a:xfrm>
          <a:prstGeom prst="wedgeRectCallout">
            <a:avLst>
              <a:gd name="adj1" fmla="val 19908"/>
              <a:gd name="adj2" fmla="val -14041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Potential for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lots of errors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88200" y="7543800"/>
            <a:ext cx="6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10998200" y="4724400"/>
            <a:ext cx="1831592" cy="1015663"/>
          </a:xfrm>
          <a:prstGeom prst="wedgeRectCallout">
            <a:avLst>
              <a:gd name="adj1" fmla="val -65027"/>
              <a:gd name="adj2" fmla="val -2161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People are bad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at being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consistent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Specify Priorities?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/>
              <a:t>Make the priority part of an </a:t>
            </a:r>
            <a:r>
              <a:rPr lang="en-US" dirty="0" err="1">
                <a:solidFill>
                  <a:srgbClr val="00B050"/>
                </a:solidFill>
              </a:rPr>
              <a:t>elem</a:t>
            </a:r>
            <a:endParaRPr lang="en-US" dirty="0">
              <a:solidFill>
                <a:srgbClr val="00B050"/>
              </a:solidFill>
            </a:endParaRPr>
          </a:p>
          <a:p>
            <a:pPr lvl="1"/>
            <a:r>
              <a:rPr lang="en-US" dirty="0"/>
              <a:t>And provide a way to retrieve it</a:t>
            </a:r>
          </a:p>
          <a:p>
            <a:pPr lvl="4"/>
            <a:endParaRPr lang="en-US" dirty="0"/>
          </a:p>
          <a:p>
            <a:pPr lvl="1">
              <a:buNone/>
            </a:pPr>
            <a:r>
              <a:rPr lang="en-US" dirty="0"/>
              <a:t>		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 err="1">
                <a:solidFill>
                  <a:srgbClr val="7030A0"/>
                </a:solidFill>
                <a:ea typeface="Menlo" charset="0"/>
                <a:cs typeface="Menlo" charset="0"/>
                <a:sym typeface="Menlo" charset="0"/>
              </a:rPr>
              <a:t>get_priority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elem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e</a:t>
            </a:r>
            <a:r>
              <a:rPr lang="en-US" dirty="0"/>
              <a:t>)</a:t>
            </a:r>
          </a:p>
          <a:p>
            <a:pPr>
              <a:buNone/>
            </a:pPr>
            <a:endParaRPr lang="en-US" dirty="0"/>
          </a:p>
          <a:p>
            <a:pPr lvl="1"/>
            <a:r>
              <a:rPr lang="en-US" dirty="0"/>
              <a:t>How do we assign a priority to an element?</a:t>
            </a:r>
          </a:p>
          <a:p>
            <a:pPr lvl="2"/>
            <a:r>
              <a:rPr lang="en-US" dirty="0"/>
              <a:t>The same element should always be given the same priority</a:t>
            </a:r>
          </a:p>
          <a:p>
            <a:pPr lvl="2"/>
            <a:r>
              <a:rPr lang="en-US" dirty="0"/>
              <a:t>Priorities should form some kind of order</a:t>
            </a:r>
          </a:p>
          <a:p>
            <a:pPr lvl="1"/>
            <a:r>
              <a:rPr lang="en-US" dirty="0"/>
              <a:t>Do bigger numbers represent higher or lower priorities?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5" name="Rectangular Callout 4"/>
          <p:cNvSpPr/>
          <p:nvPr/>
        </p:nvSpPr>
        <p:spPr bwMode="auto">
          <a:xfrm>
            <a:off x="10845800" y="4626114"/>
            <a:ext cx="1560684" cy="707886"/>
          </a:xfrm>
          <a:prstGeom prst="wedgeRectCallout">
            <a:avLst>
              <a:gd name="adj1" fmla="val -93561"/>
              <a:gd name="adj2" fmla="val -2008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Same issues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as (1)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303000" y="5715000"/>
            <a:ext cx="6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10845800" y="4626114"/>
            <a:ext cx="1560684" cy="707886"/>
          </a:xfrm>
          <a:prstGeom prst="wedgeRectCallout">
            <a:avLst>
              <a:gd name="adj1" fmla="val -94888"/>
              <a:gd name="adj2" fmla="val 12678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Same issues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as (1)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1854200" y="7543800"/>
            <a:ext cx="3537187" cy="1015663"/>
          </a:xfrm>
          <a:prstGeom prst="wedgeRectCallout">
            <a:avLst>
              <a:gd name="adj1" fmla="val -22639"/>
              <a:gd name="adj2" fmla="val -14859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problem is that assigning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priority to an element is hard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 people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Rectangular Callout 9"/>
          <p:cNvSpPr/>
          <p:nvPr/>
        </p:nvSpPr>
        <p:spPr bwMode="auto">
          <a:xfrm>
            <a:off x="6739073" y="7772400"/>
            <a:ext cx="2849498" cy="1015663"/>
          </a:xfrm>
          <a:prstGeom prst="wedgeRectCallout">
            <a:avLst>
              <a:gd name="adj1" fmla="val -93482"/>
              <a:gd name="adj2" fmla="val -25006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But given two elements,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saying which one has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higher priority is easier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Whit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  <a:sp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19427</TotalTime>
  <Words>3879</Words>
  <Application>Microsoft Macintosh PowerPoint</Application>
  <PresentationFormat>Custom</PresentationFormat>
  <Paragraphs>961</Paragraphs>
  <Slides>48</Slides>
  <Notes>1</Notes>
  <HiddenSlides>3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9" baseType="lpstr">
      <vt:lpstr>Arial</vt:lpstr>
      <vt:lpstr>Calibri</vt:lpstr>
      <vt:lpstr>Courier New</vt:lpstr>
      <vt:lpstr>Helvetica</vt:lpstr>
      <vt:lpstr>Helvetica Neue</vt:lpstr>
      <vt:lpstr>Helvetica Neue Light</vt:lpstr>
      <vt:lpstr>Helvetica Neue Medium</vt:lpstr>
      <vt:lpstr>Menlo</vt:lpstr>
      <vt:lpstr>Wingdings</vt:lpstr>
      <vt:lpstr>Wingdings 2</vt:lpstr>
      <vt:lpstr>White</vt:lpstr>
      <vt:lpstr>15-122: Principles of  Imperative Computation</vt:lpstr>
      <vt:lpstr>Today…</vt:lpstr>
      <vt:lpstr>Review</vt:lpstr>
      <vt:lpstr>The Work List Interface</vt:lpstr>
      <vt:lpstr>PowerPoint Presentation</vt:lpstr>
      <vt:lpstr>Priority Queues</vt:lpstr>
      <vt:lpstr>Towards a Priority Queue Interface</vt:lpstr>
      <vt:lpstr>How to Specify Priorities?</vt:lpstr>
      <vt:lpstr>How to Specify Priorities?</vt:lpstr>
      <vt:lpstr>How to Specify Priorities?</vt:lpstr>
      <vt:lpstr>The Priority Queue Interface</vt:lpstr>
      <vt:lpstr>Priority Queue Implementations</vt:lpstr>
      <vt:lpstr>PowerPoint Presentation</vt:lpstr>
      <vt:lpstr>Heaps</vt:lpstr>
      <vt:lpstr>Heaps Invariants</vt:lpstr>
      <vt:lpstr>The Many Things Called Heaps</vt:lpstr>
      <vt:lpstr>Min-heaps</vt:lpstr>
      <vt:lpstr>Activity</vt:lpstr>
      <vt:lpstr>Activity</vt:lpstr>
      <vt:lpstr>PowerPoint Presentation</vt:lpstr>
      <vt:lpstr>Insertion Strategy</vt:lpstr>
      <vt:lpstr>Example</vt:lpstr>
      <vt:lpstr>Swapping Up</vt:lpstr>
      <vt:lpstr>Swapping Up</vt:lpstr>
      <vt:lpstr>Adding an Element</vt:lpstr>
      <vt:lpstr>PowerPoint Presentation</vt:lpstr>
      <vt:lpstr>Deletion Strategy</vt:lpstr>
      <vt:lpstr>Example</vt:lpstr>
      <vt:lpstr>Swapping Down</vt:lpstr>
      <vt:lpstr>Swapping Down</vt:lpstr>
      <vt:lpstr>Swapping Down</vt:lpstr>
      <vt:lpstr>Removing an Element</vt:lpstr>
      <vt:lpstr>Priority Queue Implementations</vt:lpstr>
      <vt:lpstr>PowerPoint Presentation</vt:lpstr>
      <vt:lpstr>How to Represent a Heap?</vt:lpstr>
      <vt:lpstr>Understanding Heaps</vt:lpstr>
      <vt:lpstr>Understanding Heaps</vt:lpstr>
      <vt:lpstr>Understanding Heaps</vt:lpstr>
      <vt:lpstr>Understanding Heaps</vt:lpstr>
      <vt:lpstr>Representing Heaps using Arrays</vt:lpstr>
      <vt:lpstr>Representing Heaps using Arrays</vt:lpstr>
      <vt:lpstr>Representing Heaps using Arrays</vt:lpstr>
      <vt:lpstr>Concrete Type</vt:lpstr>
      <vt:lpstr>PowerPoint Presentation</vt:lpstr>
      <vt:lpstr>Types of Work Lists</vt:lpstr>
      <vt:lpstr>The Bounded Priority Queue Interface</vt:lpstr>
      <vt:lpstr>Concrete Type</vt:lpstr>
      <vt:lpstr>Basic Representation Invariants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Priority Queues</dc:title>
  <cp:lastModifiedBy>Mohammad Hammoud</cp:lastModifiedBy>
  <cp:revision>631</cp:revision>
  <dcterms:modified xsi:type="dcterms:W3CDTF">2024-04-22T07:58:37Z</dcterms:modified>
</cp:coreProperties>
</file>