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52" r:id="rId2"/>
    <p:sldId id="613" r:id="rId3"/>
    <p:sldId id="386" r:id="rId4"/>
    <p:sldId id="492" r:id="rId5"/>
    <p:sldId id="529" r:id="rId6"/>
    <p:sldId id="531" r:id="rId7"/>
    <p:sldId id="493" r:id="rId8"/>
    <p:sldId id="483" r:id="rId9"/>
    <p:sldId id="530" r:id="rId10"/>
    <p:sldId id="532" r:id="rId11"/>
    <p:sldId id="534" r:id="rId12"/>
    <p:sldId id="533" r:id="rId13"/>
    <p:sldId id="545" r:id="rId14"/>
    <p:sldId id="553" r:id="rId15"/>
    <p:sldId id="555" r:id="rId16"/>
    <p:sldId id="612" r:id="rId17"/>
    <p:sldId id="554" r:id="rId18"/>
    <p:sldId id="556" r:id="rId19"/>
    <p:sldId id="525" r:id="rId20"/>
    <p:sldId id="557" r:id="rId21"/>
    <p:sldId id="558" r:id="rId22"/>
    <p:sldId id="540" r:id="rId23"/>
    <p:sldId id="541" r:id="rId24"/>
    <p:sldId id="536" r:id="rId25"/>
    <p:sldId id="539" r:id="rId26"/>
    <p:sldId id="538" r:id="rId27"/>
    <p:sldId id="526" r:id="rId28"/>
    <p:sldId id="560" r:id="rId29"/>
    <p:sldId id="561" r:id="rId30"/>
    <p:sldId id="562" r:id="rId31"/>
    <p:sldId id="563" r:id="rId32"/>
    <p:sldId id="564" r:id="rId33"/>
    <p:sldId id="573" r:id="rId34"/>
    <p:sldId id="565" r:id="rId35"/>
    <p:sldId id="566" r:id="rId36"/>
    <p:sldId id="567" r:id="rId37"/>
    <p:sldId id="568" r:id="rId38"/>
    <p:sldId id="575" r:id="rId39"/>
    <p:sldId id="569" r:id="rId40"/>
    <p:sldId id="570" r:id="rId41"/>
    <p:sldId id="571" r:id="rId42"/>
    <p:sldId id="574" r:id="rId43"/>
    <p:sldId id="572" r:id="rId44"/>
    <p:sldId id="559" r:id="rId45"/>
    <p:sldId id="527" r:id="rId46"/>
    <p:sldId id="585" r:id="rId47"/>
    <p:sldId id="587" r:id="rId48"/>
    <p:sldId id="588" r:id="rId49"/>
    <p:sldId id="589" r:id="rId50"/>
    <p:sldId id="590" r:id="rId51"/>
    <p:sldId id="591" r:id="rId52"/>
    <p:sldId id="592" r:id="rId53"/>
    <p:sldId id="593" r:id="rId54"/>
    <p:sldId id="594" r:id="rId55"/>
    <p:sldId id="595" r:id="rId56"/>
    <p:sldId id="596" r:id="rId57"/>
    <p:sldId id="597" r:id="rId58"/>
    <p:sldId id="598" r:id="rId59"/>
    <p:sldId id="614" r:id="rId60"/>
    <p:sldId id="576" r:id="rId61"/>
    <p:sldId id="578" r:id="rId62"/>
    <p:sldId id="579" r:id="rId63"/>
    <p:sldId id="577" r:id="rId64"/>
    <p:sldId id="580" r:id="rId65"/>
    <p:sldId id="600" r:id="rId66"/>
    <p:sldId id="582" r:id="rId67"/>
    <p:sldId id="602" r:id="rId68"/>
    <p:sldId id="583" r:id="rId69"/>
    <p:sldId id="604" r:id="rId70"/>
    <p:sldId id="605" r:id="rId71"/>
    <p:sldId id="607" r:id="rId72"/>
    <p:sldId id="599" r:id="rId73"/>
    <p:sldId id="611" r:id="rId74"/>
    <p:sldId id="601" r:id="rId75"/>
    <p:sldId id="584" r:id="rId76"/>
    <p:sldId id="609" r:id="rId77"/>
    <p:sldId id="608" r:id="rId78"/>
    <p:sldId id="606" r:id="rId79"/>
    <p:sldId id="610" r:id="rId80"/>
    <p:sldId id="603" r:id="rId81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273"/>
    <a:srgbClr val="77E0FF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01" autoAdjust="0"/>
    <p:restoredTop sz="94635" autoAdjust="0"/>
  </p:normalViewPr>
  <p:slideViewPr>
    <p:cSldViewPr>
      <p:cViewPr varScale="1">
        <p:scale>
          <a:sx n="90" d="100"/>
          <a:sy n="90" d="100"/>
        </p:scale>
        <p:origin x="1560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17: AVL Trees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13,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the tree, BST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can cost</a:t>
            </a:r>
          </a:p>
          <a:p>
            <a:pPr lvl="1"/>
            <a:r>
              <a:rPr lang="en-US" dirty="0"/>
              <a:t>O(log n)</a:t>
            </a:r>
            <a:endParaRPr lang="en-US" i="1" dirty="0"/>
          </a:p>
          <a:p>
            <a:pPr lvl="1"/>
            <a:r>
              <a:rPr lang="en-US" dirty="0"/>
              <a:t>Or O(n)</a:t>
            </a:r>
          </a:p>
          <a:p>
            <a:pPr lvl="4"/>
            <a:endParaRPr lang="en-US" dirty="0"/>
          </a:p>
          <a:p>
            <a:r>
              <a:rPr lang="en-US" dirty="0"/>
              <a:t>Is there something that remains the same cost-wise?</a:t>
            </a:r>
          </a:p>
          <a:p>
            <a:pPr lvl="1"/>
            <a:r>
              <a:rPr lang="en-US" dirty="0"/>
              <a:t>Can we come up with a </a:t>
            </a:r>
            <a:r>
              <a:rPr lang="en-US" b="1" i="1" dirty="0"/>
              <a:t>cost parameter</a:t>
            </a:r>
            <a:r>
              <a:rPr lang="en-US" i="1" dirty="0"/>
              <a:t> </a:t>
            </a:r>
            <a:r>
              <a:rPr lang="en-US" dirty="0"/>
              <a:t>that gives the same complexity for every case?</a:t>
            </a:r>
          </a:p>
          <a:p>
            <a:pPr lvl="1"/>
            <a:r>
              <a:rPr lang="en-US" dirty="0"/>
              <a:t>The cost of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is determined by</a:t>
            </a:r>
            <a:br>
              <a:rPr lang="en-US" dirty="0"/>
            </a:br>
            <a:r>
              <a:rPr lang="en-US" dirty="0"/>
              <a:t>how far down the tree we need to go</a:t>
            </a:r>
          </a:p>
          <a:p>
            <a:pPr lvl="2"/>
            <a:r>
              <a:rPr lang="en-US" dirty="0"/>
              <a:t>If the key is in the tree, the worst case</a:t>
            </a:r>
            <a:br>
              <a:rPr lang="en-US" dirty="0"/>
            </a:br>
            <a:r>
              <a:rPr lang="en-US" dirty="0"/>
              <a:t>is when it is in a leaf</a:t>
            </a:r>
          </a:p>
          <a:p>
            <a:pPr lvl="2"/>
            <a:r>
              <a:rPr lang="en-US" dirty="0"/>
              <a:t>If it is </a:t>
            </a:r>
            <a:r>
              <a:rPr lang="en-US" b="1" dirty="0"/>
              <a:t>not</a:t>
            </a:r>
            <a:r>
              <a:rPr lang="en-US" dirty="0"/>
              <a:t> in the tree, we have to reach</a:t>
            </a:r>
            <a:br>
              <a:rPr lang="en-US" dirty="0"/>
            </a:br>
            <a:r>
              <a:rPr lang="en-US" dirty="0"/>
              <a:t>a leaf to say so</a:t>
            </a:r>
          </a:p>
          <a:p>
            <a:pPr lvl="1"/>
            <a:r>
              <a:rPr lang="en-US" dirty="0"/>
              <a:t>The number of nodes on the longest path from the root to a leaf is called the </a:t>
            </a:r>
            <a:r>
              <a:rPr lang="en-US" b="1" dirty="0"/>
              <a:t>height</a:t>
            </a:r>
            <a:r>
              <a:rPr lang="en-US" dirty="0"/>
              <a:t> of the tree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483600" y="54102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>
            <a:endCxn id="4" idx="0"/>
          </p:cNvCxnSpPr>
          <p:nvPr/>
        </p:nvCxnSpPr>
        <p:spPr bwMode="auto">
          <a:xfrm rot="16200000" flipV="1">
            <a:off x="9112250" y="5657850"/>
            <a:ext cx="609600" cy="1143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131300" y="6057900"/>
            <a:ext cx="381000" cy="3048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0800000">
            <a:off x="9169400" y="6400800"/>
            <a:ext cx="533400" cy="3810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9321800" y="6934200"/>
            <a:ext cx="533403" cy="22860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16200000" flipV="1">
            <a:off x="9398002" y="7391401"/>
            <a:ext cx="228599" cy="76199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4" name="Rectangular Callout 23"/>
          <p:cNvSpPr/>
          <p:nvPr/>
        </p:nvSpPr>
        <p:spPr bwMode="auto">
          <a:xfrm>
            <a:off x="10312400" y="5562600"/>
            <a:ext cx="1870192" cy="707886"/>
          </a:xfrm>
          <a:prstGeom prst="wedgeRectCallout">
            <a:avLst>
              <a:gd name="adj1" fmla="val -93748"/>
              <a:gd name="adj2" fmla="val 877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from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 to a leaf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Reframing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for a tree of height </a:t>
            </a:r>
            <a:r>
              <a:rPr lang="en-US" i="1" dirty="0"/>
              <a:t>h</a:t>
            </a:r>
            <a:r>
              <a:rPr lang="en-US" dirty="0"/>
              <a:t> has complexity </a:t>
            </a:r>
            <a:r>
              <a:rPr lang="en-US" i="1" dirty="0"/>
              <a:t>O(h)</a:t>
            </a:r>
          </a:p>
          <a:p>
            <a:pPr lvl="1"/>
            <a:r>
              <a:rPr lang="en-US" dirty="0"/>
              <a:t>Always!</a:t>
            </a:r>
          </a:p>
          <a:p>
            <a:pPr lvl="1"/>
            <a:r>
              <a:rPr lang="en-US" dirty="0"/>
              <a:t>Same for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But …</a:t>
            </a:r>
          </a:p>
          <a:p>
            <a:pPr lvl="1"/>
            <a:r>
              <a:rPr lang="en-US" i="1" dirty="0"/>
              <a:t>h</a:t>
            </a:r>
            <a:r>
              <a:rPr lang="en-US" dirty="0"/>
              <a:t> can be in </a:t>
            </a:r>
            <a:r>
              <a:rPr lang="en-US" i="1" dirty="0"/>
              <a:t>O(n) </a:t>
            </a:r>
            <a:r>
              <a:rPr lang="en-US" dirty="0"/>
              <a:t>or in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Where </a:t>
            </a:r>
            <a:r>
              <a:rPr lang="en-US" i="1" dirty="0"/>
              <a:t>n</a:t>
            </a:r>
            <a:r>
              <a:rPr lang="en-US" dirty="0"/>
              <a:t> is the number of nodes in the tree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483600" y="33528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 flipH="1" flipV="1">
            <a:off x="9380718" y="439289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464800" y="4114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Height of a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length of the longest path from the root to a leaf</a:t>
            </a:r>
          </a:p>
          <a:p>
            <a:pPr lvl="2"/>
            <a:endParaRPr lang="en-US" dirty="0"/>
          </a:p>
          <a:p>
            <a:r>
              <a:rPr lang="en-US" dirty="0"/>
              <a:t>Let’s define it mathematically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3759200" y="5919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1" name="Isosceles Triangle 10"/>
          <p:cNvSpPr/>
          <p:nvPr/>
        </p:nvSpPr>
        <p:spPr bwMode="auto">
          <a:xfrm>
            <a:off x="4902200" y="5919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2" name="Straight Connector 11"/>
          <p:cNvCxnSpPr>
            <a:stCxn id="14" idx="6"/>
            <a:endCxn id="11" idx="0"/>
          </p:cNvCxnSpPr>
          <p:nvPr/>
        </p:nvCxnSpPr>
        <p:spPr bwMode="auto">
          <a:xfrm>
            <a:off x="4826000" y="5532578"/>
            <a:ext cx="419100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4" idx="2"/>
            <a:endCxn id="10" idx="0"/>
          </p:cNvCxnSpPr>
          <p:nvPr/>
        </p:nvCxnSpPr>
        <p:spPr bwMode="auto">
          <a:xfrm rot="10800000" flipV="1">
            <a:off x="4102101" y="5532578"/>
            <a:ext cx="417185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4519285" y="5379220"/>
            <a:ext cx="306715" cy="30671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16200" y="4419600"/>
            <a:ext cx="80650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b="0" dirty="0">
                <a:solidFill>
                  <a:schemeClr val="bg1"/>
                </a:solidFill>
              </a:rPr>
              <a:t>height(     </a:t>
            </a:r>
            <a:r>
              <a:rPr lang="en-US" dirty="0">
                <a:solidFill>
                  <a:schemeClr val="bg1"/>
                </a:solidFill>
              </a:rPr>
              <a:t>EMPTY</a:t>
            </a:r>
            <a:r>
              <a:rPr lang="en-US" b="0" dirty="0">
                <a:solidFill>
                  <a:schemeClr val="bg1"/>
                </a:solidFill>
              </a:rPr>
              <a:t>       )	=  0</a:t>
            </a:r>
          </a:p>
          <a:p>
            <a:pPr algn="l"/>
            <a:endParaRPr lang="en-US" b="0" dirty="0">
              <a:solidFill>
                <a:schemeClr val="bg1"/>
              </a:solidFill>
            </a:endParaRPr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>
              <a:tabLst>
                <a:tab pos="3254375" algn="l"/>
              </a:tabLst>
            </a:pPr>
            <a:r>
              <a:rPr lang="en-US" b="0" dirty="0"/>
              <a:t>height                           	=  1 + max  height             , height</a:t>
            </a:r>
          </a:p>
        </p:txBody>
      </p:sp>
      <p:sp>
        <p:nvSpPr>
          <p:cNvPr id="23" name="Double Bracket 22"/>
          <p:cNvSpPr/>
          <p:nvPr/>
        </p:nvSpPr>
        <p:spPr bwMode="auto">
          <a:xfrm>
            <a:off x="3606800" y="5304935"/>
            <a:ext cx="21336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8636000" y="5681951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0769600" y="56151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sp>
        <p:nvSpPr>
          <p:cNvPr id="29" name="Double Bracket 28"/>
          <p:cNvSpPr/>
          <p:nvPr/>
        </p:nvSpPr>
        <p:spPr bwMode="auto">
          <a:xfrm>
            <a:off x="8483600" y="5524108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Double Bracket 29"/>
          <p:cNvSpPr/>
          <p:nvPr/>
        </p:nvSpPr>
        <p:spPr bwMode="auto">
          <a:xfrm>
            <a:off x="10617200" y="5457335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Double Bracket 30"/>
          <p:cNvSpPr/>
          <p:nvPr/>
        </p:nvSpPr>
        <p:spPr bwMode="auto">
          <a:xfrm>
            <a:off x="7493000" y="5304935"/>
            <a:ext cx="43434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Left Brace 31"/>
          <p:cNvSpPr/>
          <p:nvPr/>
        </p:nvSpPr>
        <p:spPr bwMode="auto">
          <a:xfrm>
            <a:off x="2235200" y="4419600"/>
            <a:ext cx="288313" cy="2590800"/>
          </a:xfrm>
          <a:prstGeom prst="leftBrace">
            <a:avLst>
              <a:gd name="adj1" fmla="val 33075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569200" y="7696200"/>
            <a:ext cx="2230739" cy="707886"/>
          </a:xfrm>
          <a:prstGeom prst="wedgeRectCallout">
            <a:avLst>
              <a:gd name="adj1" fmla="val -25895"/>
              <a:gd name="adj2" fmla="val -1946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recursive definition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569200" y="7696200"/>
            <a:ext cx="2230739" cy="707886"/>
          </a:xfrm>
          <a:prstGeom prst="wedgeRectCallout">
            <a:avLst>
              <a:gd name="adj1" fmla="val 54916"/>
              <a:gd name="adj2" fmla="val -214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recursive definition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FF7498-1C5E-5A31-D10C-37D7F9EFAE80}"/>
              </a:ext>
            </a:extLst>
          </p:cNvPr>
          <p:cNvSpPr txBox="1"/>
          <p:nvPr/>
        </p:nvSpPr>
        <p:spPr>
          <a:xfrm>
            <a:off x="2620093" y="4553996"/>
            <a:ext cx="3996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height(     </a:t>
            </a:r>
            <a:r>
              <a:rPr lang="en-US" dirty="0"/>
              <a:t>EMPTY</a:t>
            </a:r>
            <a:r>
              <a:rPr lang="en-US" b="0" dirty="0"/>
              <a:t>       )	=  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/>
      <p:bldP spid="23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17" grpId="0" animBg="1"/>
      <p:bldP spid="18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55648" cy="6896100"/>
          </a:xfrm>
        </p:spPr>
        <p:txBody>
          <a:bodyPr/>
          <a:lstStyle/>
          <a:p>
            <a:r>
              <a:rPr lang="en-US" dirty="0"/>
              <a:t>A tree is </a:t>
            </a:r>
            <a:r>
              <a:rPr lang="en-US" b="1" dirty="0"/>
              <a:t>balanced</a:t>
            </a:r>
            <a:r>
              <a:rPr lang="en-US" dirty="0"/>
              <a:t> if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</a:p>
          <a:p>
            <a:pPr lvl="1"/>
            <a:r>
              <a:rPr lang="en-US" dirty="0"/>
              <a:t>Where </a:t>
            </a:r>
            <a:r>
              <a:rPr lang="en-US" i="1" dirty="0"/>
              <a:t>h</a:t>
            </a:r>
            <a:r>
              <a:rPr lang="en-US" dirty="0"/>
              <a:t> is its height and </a:t>
            </a:r>
            <a:r>
              <a:rPr lang="en-US" i="1" dirty="0"/>
              <a:t>n</a:t>
            </a:r>
            <a:r>
              <a:rPr lang="en-US" dirty="0"/>
              <a:t> is the </a:t>
            </a:r>
            <a:br>
              <a:rPr lang="en-US" dirty="0"/>
            </a:br>
            <a:r>
              <a:rPr lang="en-US" dirty="0"/>
              <a:t>number of nodes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a balanced tree,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cost </a:t>
            </a:r>
            <a:r>
              <a:rPr lang="en-US" i="1" dirty="0"/>
              <a:t>O(log n)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8737012" y="1787165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9634130" y="2827256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718212" y="25491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6540500" y="5391150"/>
            <a:ext cx="3543300" cy="1314450"/>
            <a:chOff x="2235200" y="7467600"/>
            <a:chExt cx="4724400" cy="1752600"/>
          </a:xfrm>
        </p:grpSpPr>
        <p:cxnSp>
          <p:nvCxnSpPr>
            <p:cNvPr id="7" name="Straight Connector 6"/>
            <p:cNvCxnSpPr>
              <a:stCxn id="10" idx="6"/>
              <a:endCxn id="11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2"/>
              <a:endCxn id="15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>
              <a:stCxn id="11" idx="5"/>
              <a:endCxn id="12" idx="1"/>
            </p:cNvCxnSpPr>
            <p:nvPr/>
          </p:nvCxnSpPr>
          <p:spPr bwMode="auto">
            <a:xfrm rot="16200000" flipH="1">
              <a:off x="61956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426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60</a:t>
              </a:r>
            </a:p>
          </p:txBody>
        </p:sp>
        <p:cxnSp>
          <p:nvCxnSpPr>
            <p:cNvPr id="13" name="Straight Connector 12"/>
            <p:cNvCxnSpPr>
              <a:stCxn id="15" idx="5"/>
              <a:endCxn id="16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5" idx="3"/>
              <a:endCxn id="17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</p:grpSp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2976714" y="4876800"/>
            <a:ext cx="2687486" cy="2544612"/>
            <a:chOff x="328285" y="2667000"/>
            <a:chExt cx="3583315" cy="3392816"/>
          </a:xfrm>
        </p:grpSpPr>
        <p:cxnSp>
          <p:nvCxnSpPr>
            <p:cNvPr id="18" name="Straight Connector 17"/>
            <p:cNvCxnSpPr>
              <a:stCxn id="20" idx="5"/>
              <a:endCxn id="21" idx="1"/>
            </p:cNvCxnSpPr>
            <p:nvPr/>
          </p:nvCxnSpPr>
          <p:spPr bwMode="auto">
            <a:xfrm rot="16200000" flipH="1">
              <a:off x="802620" y="31032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1" idx="5"/>
              <a:endCxn id="22" idx="1"/>
            </p:cNvCxnSpPr>
            <p:nvPr/>
          </p:nvCxnSpPr>
          <p:spPr bwMode="auto">
            <a:xfrm rot="16200000" flipH="1">
              <a:off x="1412220" y="36747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328285" y="2667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937885" y="32385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1547485" y="3810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cxnSp>
          <p:nvCxnSpPr>
            <p:cNvPr id="23" name="Straight Connector 22"/>
            <p:cNvCxnSpPr>
              <a:stCxn id="22" idx="5"/>
              <a:endCxn id="25" idx="1"/>
            </p:cNvCxnSpPr>
            <p:nvPr/>
          </p:nvCxnSpPr>
          <p:spPr bwMode="auto">
            <a:xfrm rot="16200000" flipH="1">
              <a:off x="2022777" y="4245277"/>
              <a:ext cx="194330" cy="2343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25" idx="5"/>
              <a:endCxn id="26" idx="1"/>
            </p:cNvCxnSpPr>
            <p:nvPr/>
          </p:nvCxnSpPr>
          <p:spPr bwMode="auto">
            <a:xfrm rot="16200000" flipH="1">
              <a:off x="2633335" y="4817735"/>
              <a:ext cx="1943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2159000" y="43815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768600" y="4953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27" name="Straight Connector 26"/>
            <p:cNvCxnSpPr>
              <a:stCxn id="26" idx="5"/>
              <a:endCxn id="28" idx="1"/>
            </p:cNvCxnSpPr>
            <p:nvPr/>
          </p:nvCxnSpPr>
          <p:spPr bwMode="auto">
            <a:xfrm rot="16200000" flipH="1">
              <a:off x="3241977" y="5390193"/>
              <a:ext cx="196246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/>
            <p:cNvSpPr/>
            <p:nvPr/>
          </p:nvSpPr>
          <p:spPr bwMode="auto">
            <a:xfrm>
              <a:off x="3378200" y="5526416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60</a:t>
              </a:r>
            </a:p>
          </p:txBody>
        </p:sp>
      </p:grpSp>
      <p:sp>
        <p:nvSpPr>
          <p:cNvPr id="31" name="Rectangular Callout 30"/>
          <p:cNvSpPr/>
          <p:nvPr/>
        </p:nvSpPr>
        <p:spPr bwMode="auto">
          <a:xfrm>
            <a:off x="2748114" y="4038600"/>
            <a:ext cx="1603965" cy="400110"/>
          </a:xfrm>
          <a:prstGeom prst="wedgeRectCallout">
            <a:avLst>
              <a:gd name="adj1" fmla="val -22427"/>
              <a:gd name="adj2" fmla="val 1136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7930061" y="4572000"/>
            <a:ext cx="1163139" cy="400110"/>
          </a:xfrm>
          <a:prstGeom prst="wedgeRectCallout">
            <a:avLst>
              <a:gd name="adj1" fmla="val -19996"/>
              <a:gd name="adj2" fmla="val 1160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4" name="Rectangular Callout 33"/>
          <p:cNvSpPr/>
          <p:nvPr/>
        </p:nvSpPr>
        <p:spPr bwMode="auto">
          <a:xfrm>
            <a:off x="177800" y="5257800"/>
            <a:ext cx="2306080" cy="1077218"/>
          </a:xfrm>
          <a:prstGeom prst="wedgeRectCallout">
            <a:avLst>
              <a:gd name="adj1" fmla="val 61858"/>
              <a:gd name="adj2" fmla="val -12070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Well, kind of: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can’t talk about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asymptotic complexity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a single instance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New Goal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Make sure that a tree remains balanced as we insert new nodes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Trees with this property are called </a:t>
            </a:r>
            <a:r>
              <a:rPr lang="en-US" b="1" dirty="0"/>
              <a:t>self-balancing</a:t>
            </a:r>
          </a:p>
          <a:p>
            <a:pPr lvl="1"/>
            <a:r>
              <a:rPr lang="en-US" dirty="0"/>
              <a:t>There are lots of them</a:t>
            </a:r>
          </a:p>
          <a:p>
            <a:pPr lvl="2"/>
            <a:r>
              <a:rPr lang="en-US" dirty="0"/>
              <a:t>AVL trees</a:t>
            </a:r>
          </a:p>
          <a:p>
            <a:pPr lvl="2"/>
            <a:r>
              <a:rPr lang="en-US" dirty="0"/>
              <a:t>Red-black trees</a:t>
            </a:r>
          </a:p>
          <a:p>
            <a:pPr lvl="2"/>
            <a:r>
              <a:rPr lang="en-US" dirty="0"/>
              <a:t>Splay trees</a:t>
            </a:r>
          </a:p>
          <a:p>
            <a:pPr lvl="2"/>
            <a:r>
              <a:rPr lang="en-US" dirty="0"/>
              <a:t>B-trees</a:t>
            </a:r>
          </a:p>
          <a:p>
            <a:pPr lvl="2"/>
            <a:r>
              <a:rPr lang="en-US" dirty="0"/>
              <a:t>…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3205647" y="3200400"/>
            <a:ext cx="3774431" cy="400110"/>
          </a:xfrm>
          <a:prstGeom prst="wedgeRectCallout">
            <a:avLst>
              <a:gd name="adj1" fmla="val 103769"/>
              <a:gd name="adj2" fmla="val -807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continues to be a valid BST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549400" y="5181600"/>
            <a:ext cx="2209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283200" y="5314890"/>
            <a:ext cx="2553007" cy="400110"/>
          </a:xfrm>
          <a:prstGeom prst="wedgeRectCallout">
            <a:avLst>
              <a:gd name="adj1" fmla="val -97661"/>
              <a:gd name="adj2" fmla="val -218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study this one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69000" y="6781800"/>
            <a:ext cx="5257800" cy="19812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Why so many?</a:t>
            </a:r>
          </a:p>
          <a:p>
            <a:pPr marL="282575" marR="0" lvl="1" indent="-2778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here are many ways to guarantee that the tree remains balanced after each insertion</a:t>
            </a:r>
          </a:p>
          <a:p>
            <a:pPr marL="282575" marR="0" lvl="1" indent="-2778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tx1"/>
              </a:buClr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ome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of these tree types have other properties of interest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i="1" dirty="0"/>
              <a:t>“The tree stays balanced after each insertion”</a:t>
            </a:r>
            <a:r>
              <a:rPr lang="en-US" dirty="0"/>
              <a:t> is too vague</a:t>
            </a:r>
          </a:p>
          <a:p>
            <a:pPr lvl="1"/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 </a:t>
            </a:r>
            <a:r>
              <a:rPr lang="en-US" dirty="0"/>
              <a:t>is an asymptotic behavior</a:t>
            </a:r>
          </a:p>
          <a:p>
            <a:pPr lvl="2"/>
            <a:r>
              <a:rPr lang="en-US" dirty="0"/>
              <a:t>We can’t check it on any given tree</a:t>
            </a:r>
          </a:p>
          <a:p>
            <a:pPr lvl="4"/>
            <a:endParaRPr lang="en-US" dirty="0"/>
          </a:p>
          <a:p>
            <a:r>
              <a:rPr lang="en-US" dirty="0"/>
              <a:t>Recall the definition</a:t>
            </a:r>
          </a:p>
          <a:p>
            <a:pPr marL="6403975" lvl="1"/>
            <a:endParaRPr lang="en-US" dirty="0"/>
          </a:p>
          <a:p>
            <a:pPr marL="6403975" lvl="1"/>
            <a:r>
              <a:rPr lang="en-US" dirty="0"/>
              <a:t>We can fit any given h by</a:t>
            </a:r>
          </a:p>
          <a:p>
            <a:pPr marL="6696075" lvl="2"/>
            <a:r>
              <a:rPr lang="en-US" dirty="0"/>
              <a:t>Picking a bigger n</a:t>
            </a:r>
            <a:r>
              <a:rPr lang="en-US" baseline="-25000" dirty="0"/>
              <a:t>0</a:t>
            </a:r>
          </a:p>
          <a:p>
            <a:pPr marL="6696075" lvl="2"/>
            <a:r>
              <a:rPr lang="en-US" dirty="0"/>
              <a:t>Picking a bigger c</a:t>
            </a:r>
          </a:p>
          <a:p>
            <a:pPr marL="6061075"/>
            <a:endParaRPr lang="en-US" dirty="0"/>
          </a:p>
          <a:p>
            <a:pPr marL="6061075"/>
            <a:endParaRPr lang="en-US" dirty="0"/>
          </a:p>
          <a:p>
            <a:pPr marL="6403975" lvl="1"/>
            <a:endParaRPr lang="en-US" dirty="0"/>
          </a:p>
          <a:p>
            <a:pPr marL="917575" lvl="1" defTabSz="219075"/>
            <a:r>
              <a:rPr lang="en-US" dirty="0"/>
              <a:t>More fundamentally, h needs to be a function in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874000" y="7162800"/>
            <a:ext cx="2452018" cy="707886"/>
          </a:xfrm>
          <a:prstGeom prst="wedgeRectCallout">
            <a:avLst>
              <a:gd name="adj1" fmla="val -21688"/>
              <a:gd name="adj2" fmla="val -1269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can’t say a given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 is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60389" y="4800600"/>
            <a:ext cx="4212828" cy="3009689"/>
            <a:chOff x="9244087" y="1905794"/>
            <a:chExt cx="3059468" cy="2183866"/>
          </a:xfrm>
        </p:grpSpPr>
        <p:sp>
          <p:nvSpPr>
            <p:cNvPr id="8" name="Rectangle 7"/>
            <p:cNvSpPr/>
            <p:nvPr/>
          </p:nvSpPr>
          <p:spPr>
            <a:xfrm>
              <a:off x="9246392" y="1905794"/>
              <a:ext cx="849355" cy="19819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9245600" y="3886200"/>
              <a:ext cx="26670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8255000" y="2895600"/>
              <a:ext cx="1981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1639341" y="3821668"/>
              <a:ext cx="2272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83997" y="3284844"/>
              <a:ext cx="619558" cy="3349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/>
                <a:t>log n</a:t>
              </a:r>
            </a:p>
          </p:txBody>
        </p:sp>
        <p:sp>
          <p:nvSpPr>
            <p:cNvPr id="15" name="Freeform 14"/>
            <p:cNvSpPr/>
            <p:nvPr/>
          </p:nvSpPr>
          <p:spPr>
            <a:xfrm flipH="1" flipV="1">
              <a:off x="9244087" y="2539852"/>
              <a:ext cx="2562225" cy="1326997"/>
            </a:xfrm>
            <a:custGeom>
              <a:avLst/>
              <a:gdLst>
                <a:gd name="connsiteX0" fmla="*/ 0 w 2562225"/>
                <a:gd name="connsiteY0" fmla="*/ 895350 h 895350"/>
                <a:gd name="connsiteX1" fmla="*/ 1057275 w 2562225"/>
                <a:gd name="connsiteY1" fmla="*/ 819150 h 895350"/>
                <a:gd name="connsiteX2" fmla="*/ 1866900 w 2562225"/>
                <a:gd name="connsiteY2" fmla="*/ 476250 h 895350"/>
                <a:gd name="connsiteX3" fmla="*/ 2562225 w 2562225"/>
                <a:gd name="connsiteY3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895350">
                  <a:moveTo>
                    <a:pt x="0" y="895350"/>
                  </a:moveTo>
                  <a:cubicBezTo>
                    <a:pt x="373062" y="892175"/>
                    <a:pt x="746125" y="889000"/>
                    <a:pt x="1057275" y="819150"/>
                  </a:cubicBezTo>
                  <a:cubicBezTo>
                    <a:pt x="1368425" y="749300"/>
                    <a:pt x="1616075" y="612775"/>
                    <a:pt x="1866900" y="476250"/>
                  </a:cubicBezTo>
                  <a:cubicBezTo>
                    <a:pt x="2117725" y="339725"/>
                    <a:pt x="2339975" y="169862"/>
                    <a:pt x="2562225" y="0"/>
                  </a:cubicBezTo>
                </a:path>
              </a:pathLst>
            </a:custGeom>
            <a:ln>
              <a:solidFill>
                <a:schemeClr val="accent5">
                  <a:lumMod val="9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9089288" y="2117801"/>
              <a:ext cx="580649" cy="2458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height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972821" y="3821668"/>
              <a:ext cx="288941" cy="267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i="1" dirty="0"/>
                <a:t>n</a:t>
              </a:r>
              <a:r>
                <a:rPr lang="en-US" sz="1800" b="0" i="1" baseline="-25000" dirty="0"/>
                <a:t>0</a:t>
              </a:r>
            </a:p>
          </p:txBody>
        </p:sp>
      </p:grpSp>
      <p:sp>
        <p:nvSpPr>
          <p:cNvPr id="18" name="Oval 17"/>
          <p:cNvSpPr/>
          <p:nvPr/>
        </p:nvSpPr>
        <p:spPr bwMode="auto">
          <a:xfrm>
            <a:off x="3090308" y="5369625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66508" y="49886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20" name="Curved Left Arrow 19"/>
          <p:cNvSpPr/>
          <p:nvPr/>
        </p:nvSpPr>
        <p:spPr>
          <a:xfrm flipV="1">
            <a:off x="5740400" y="5943598"/>
            <a:ext cx="241411" cy="990601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58150" y="6208066"/>
            <a:ext cx="60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/>
              </a:rPr>
              <a:t>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90000"/>
                  </a:schemeClr>
                </a:solidFill>
              </a:rPr>
              <a:t>c</a:t>
            </a:r>
          </a:p>
        </p:txBody>
      </p:sp>
      <p:sp>
        <p:nvSpPr>
          <p:cNvPr id="22" name="Freeform 21"/>
          <p:cNvSpPr/>
          <p:nvPr/>
        </p:nvSpPr>
        <p:spPr>
          <a:xfrm flipH="1" flipV="1">
            <a:off x="1460389" y="6741224"/>
            <a:ext cx="3528134" cy="761998"/>
          </a:xfrm>
          <a:custGeom>
            <a:avLst/>
            <a:gdLst>
              <a:gd name="connsiteX0" fmla="*/ 0 w 2562225"/>
              <a:gd name="connsiteY0" fmla="*/ 895350 h 895350"/>
              <a:gd name="connsiteX1" fmla="*/ 1057275 w 2562225"/>
              <a:gd name="connsiteY1" fmla="*/ 819150 h 895350"/>
              <a:gd name="connsiteX2" fmla="*/ 1866900 w 2562225"/>
              <a:gd name="connsiteY2" fmla="*/ 476250 h 895350"/>
              <a:gd name="connsiteX3" fmla="*/ 2562225 w 2562225"/>
              <a:gd name="connsiteY3" fmla="*/ 0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2225" h="895350">
                <a:moveTo>
                  <a:pt x="0" y="895350"/>
                </a:moveTo>
                <a:cubicBezTo>
                  <a:pt x="373062" y="892175"/>
                  <a:pt x="746125" y="889000"/>
                  <a:pt x="1057275" y="819150"/>
                </a:cubicBezTo>
                <a:cubicBezTo>
                  <a:pt x="1368425" y="749300"/>
                  <a:pt x="1616075" y="612775"/>
                  <a:pt x="1866900" y="476250"/>
                </a:cubicBezTo>
                <a:cubicBezTo>
                  <a:pt x="2117725" y="339725"/>
                  <a:pt x="2339975" y="169862"/>
                  <a:pt x="2562225" y="0"/>
                </a:cubicBezTo>
              </a:path>
            </a:pathLst>
          </a:custGeom>
          <a:ln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84589" y="5634335"/>
            <a:ext cx="1091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accent5">
                    <a:lumMod val="90000"/>
                  </a:schemeClr>
                </a:solidFill>
              </a:rPr>
              <a:t>c</a:t>
            </a:r>
            <a:r>
              <a:rPr lang="en-US" b="0" i="1" dirty="0"/>
              <a:t> log 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Trees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i="1" dirty="0"/>
              <a:t>“The tree stays balanced after each insertion”</a:t>
            </a:r>
            <a:r>
              <a:rPr lang="en-US" dirty="0"/>
              <a:t> is too vague</a:t>
            </a:r>
          </a:p>
          <a:p>
            <a:pPr lvl="1"/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 </a:t>
            </a:r>
            <a:r>
              <a:rPr lang="en-US" dirty="0"/>
              <a:t>is an asymptotic behavior</a:t>
            </a:r>
          </a:p>
          <a:p>
            <a:pPr lvl="2"/>
            <a:r>
              <a:rPr lang="en-US" dirty="0"/>
              <a:t>We can’t check it on any given tree</a:t>
            </a:r>
          </a:p>
          <a:p>
            <a:pPr lvl="4"/>
            <a:endParaRPr lang="en-US" dirty="0"/>
          </a:p>
          <a:p>
            <a:r>
              <a:rPr lang="en-US" dirty="0"/>
              <a:t>We want </a:t>
            </a:r>
            <a:r>
              <a:rPr lang="en-US" b="1" dirty="0"/>
              <a:t>algorithmically-checkable</a:t>
            </a:r>
            <a:r>
              <a:rPr lang="en-US" dirty="0"/>
              <a:t> constraints that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Are cheap to maintain</a:t>
            </a:r>
          </a:p>
          <a:p>
            <a:pPr marL="1141413" lvl="2" indent="-334963"/>
            <a:r>
              <a:rPr lang="en-US" dirty="0"/>
              <a:t>At most </a:t>
            </a:r>
            <a:r>
              <a:rPr lang="en-US" i="1" dirty="0"/>
              <a:t>O(log n)</a:t>
            </a:r>
          </a:p>
          <a:p>
            <a:pPr lvl="4"/>
            <a:endParaRPr lang="en-US" dirty="0"/>
          </a:p>
          <a:p>
            <a:r>
              <a:rPr lang="en-US" dirty="0"/>
              <a:t>We do so by imposing an </a:t>
            </a:r>
            <a:r>
              <a:rPr lang="en-US" b="1" dirty="0"/>
              <a:t>additional representation invariants</a:t>
            </a:r>
            <a:r>
              <a:rPr lang="en-US" dirty="0"/>
              <a:t> on trees</a:t>
            </a:r>
          </a:p>
          <a:p>
            <a:pPr lvl="2"/>
            <a:r>
              <a:rPr lang="en-US" dirty="0"/>
              <a:t>On top of the ordering invariant</a:t>
            </a:r>
          </a:p>
          <a:p>
            <a:pPr lvl="1"/>
            <a:r>
              <a:rPr lang="en-US" dirty="0"/>
              <a:t>This </a:t>
            </a:r>
            <a:r>
              <a:rPr lang="en-US" i="1" dirty="0"/>
              <a:t>balance invariant</a:t>
            </a:r>
            <a:r>
              <a:rPr lang="en-US" dirty="0"/>
              <a:t>, when valid, ensures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788400" y="2971800"/>
            <a:ext cx="3123676" cy="707886"/>
          </a:xfrm>
          <a:prstGeom prst="wedgeRectCallout">
            <a:avLst>
              <a:gd name="adj1" fmla="val -107835"/>
              <a:gd name="adj2" fmla="val -3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Specifically, we can’t say 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given tree is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balanced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Bad Balance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 that</a:t>
            </a:r>
          </a:p>
          <a:p>
            <a:pPr lvl="1"/>
            <a:r>
              <a:rPr lang="en-US" dirty="0"/>
              <a:t>(The tree be a BST)</a:t>
            </a:r>
          </a:p>
          <a:p>
            <a:pPr lvl="1"/>
            <a:r>
              <a:rPr lang="en-US" dirty="0"/>
              <a:t>All the paths from the root to a leaf</a:t>
            </a:r>
            <a:br>
              <a:rPr lang="en-US" dirty="0"/>
            </a:br>
            <a:r>
              <a:rPr lang="en-US" dirty="0"/>
              <a:t>have height either </a:t>
            </a:r>
            <a:r>
              <a:rPr lang="en-US" i="1" dirty="0"/>
              <a:t>h</a:t>
            </a:r>
            <a:r>
              <a:rPr lang="en-US" dirty="0"/>
              <a:t> or </a:t>
            </a:r>
            <a:r>
              <a:rPr lang="en-US" i="1" dirty="0"/>
              <a:t>h-1</a:t>
            </a:r>
          </a:p>
          <a:p>
            <a:pPr lvl="1"/>
            <a:r>
              <a:rPr lang="en-US" dirty="0"/>
              <a:t>The leaves at height </a:t>
            </a:r>
            <a:r>
              <a:rPr lang="en-US" i="1" dirty="0"/>
              <a:t>h</a:t>
            </a:r>
            <a:r>
              <a:rPr lang="en-US" dirty="0"/>
              <a:t> be on the</a:t>
            </a:r>
            <a:br>
              <a:rPr lang="en-US" dirty="0"/>
            </a:br>
            <a:r>
              <a:rPr lang="en-US" dirty="0"/>
              <a:t>left-hand side of the tree</a:t>
            </a:r>
          </a:p>
          <a:p>
            <a:pPr lvl="1"/>
            <a:endParaRPr lang="en-US" dirty="0"/>
          </a:p>
          <a:p>
            <a:r>
              <a:rPr lang="en-US" dirty="0"/>
              <a:t>Does it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r>
              <a:rPr lang="en-US" dirty="0"/>
              <a:t>Definitely!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Cheap to maintain — at most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Let’s see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10757311" y="3167177"/>
            <a:ext cx="1787165" cy="248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1663299" y="308256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h-1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 flipH="1" flipV="1">
            <a:off x="7485144" y="339522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203612" y="311713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8864600" y="2320565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5200" y="4073165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9931400" y="4073165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9702800" y="4225565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959600" y="5943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864600" y="5613737"/>
            <a:ext cx="2958503" cy="1015663"/>
          </a:xfrm>
          <a:prstGeom prst="wedgeRectCallout">
            <a:avLst>
              <a:gd name="adj1" fmla="val 1028"/>
              <a:gd name="adj2" fmla="val -1811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is perfectly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balanced except possibly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last level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Bad Balance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it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</a:t>
            </a:r>
            <a:br>
              <a:rPr lang="en-US" dirty="0"/>
            </a:br>
            <a:r>
              <a:rPr lang="en-US" dirty="0"/>
              <a:t>insert 5 in</a:t>
            </a:r>
            <a:br>
              <a:rPr lang="en-US" dirty="0"/>
            </a:br>
            <a:r>
              <a:rPr lang="en-US" dirty="0"/>
              <a:t>this tree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We changed all the pointers to maintain the balance invariant!</a:t>
            </a:r>
          </a:p>
          <a:p>
            <a:pPr lvl="2"/>
            <a:r>
              <a:rPr lang="en-US" dirty="0"/>
              <a:t>O(n)</a:t>
            </a:r>
          </a:p>
          <a:p>
            <a:pPr lvl="4"/>
            <a:endParaRPr lang="en-US" dirty="0"/>
          </a:p>
          <a:p>
            <a:pPr marL="857250" lvl="1" indent="-400050">
              <a:buSzPct val="100000"/>
              <a:buFont typeface="+mj-lt"/>
              <a:buAutoNum type="arabicPeriod" startAt="2"/>
            </a:pPr>
            <a:r>
              <a:rPr lang="en-US" dirty="0"/>
              <a:t>Cheap to maintain — at most </a:t>
            </a:r>
            <a:r>
              <a:rPr lang="en-US" i="1" dirty="0"/>
              <a:t>O(log n)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rot="5400000" flipH="1" flipV="1">
            <a:off x="11290711" y="3167177"/>
            <a:ext cx="1787165" cy="248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2196699" y="308256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h-1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 flipH="1" flipV="1">
            <a:off x="8018544" y="3395221"/>
            <a:ext cx="2158738" cy="94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737012" y="311713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9398000" y="2320565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388600" y="4073165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464800" y="4073165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5400000">
            <a:off x="10236200" y="4225565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340600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3835400" y="4989664"/>
            <a:ext cx="3028950" cy="1314450"/>
            <a:chOff x="2235200" y="7467600"/>
            <a:chExt cx="4038600" cy="1752600"/>
          </a:xfrm>
        </p:grpSpPr>
        <p:cxnSp>
          <p:nvCxnSpPr>
            <p:cNvPr id="28" name="Straight Connector 27"/>
            <p:cNvCxnSpPr>
              <a:stCxn id="31" idx="6"/>
              <a:endCxn id="32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1" idx="2"/>
              <a:endCxn id="36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Oval 30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40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34" name="Straight Connector 33"/>
            <p:cNvCxnSpPr>
              <a:stCxn id="36" idx="5"/>
              <a:endCxn id="38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6" idx="3"/>
              <a:endCxn id="39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</p:grp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9264650" y="4970614"/>
            <a:ext cx="3028950" cy="1314450"/>
            <a:chOff x="2235200" y="7467600"/>
            <a:chExt cx="4038600" cy="1752600"/>
          </a:xfrm>
        </p:grpSpPr>
        <p:cxnSp>
          <p:nvCxnSpPr>
            <p:cNvPr id="41" name="Straight Connector 40"/>
            <p:cNvCxnSpPr>
              <a:stCxn id="43" idx="6"/>
              <a:endCxn id="44" idx="1"/>
            </p:cNvCxnSpPr>
            <p:nvPr/>
          </p:nvCxnSpPr>
          <p:spPr bwMode="auto">
            <a:xfrm>
              <a:off x="4826000" y="7734300"/>
              <a:ext cx="9925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2"/>
              <a:endCxn id="47" idx="7"/>
            </p:cNvCxnSpPr>
            <p:nvPr/>
          </p:nvCxnSpPr>
          <p:spPr bwMode="auto">
            <a:xfrm rot="10800000" flipV="1">
              <a:off x="3376286" y="7734299"/>
              <a:ext cx="9163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4292600" y="746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30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57404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50</a:t>
              </a:r>
            </a:p>
          </p:txBody>
        </p:sp>
        <p:cxnSp>
          <p:nvCxnSpPr>
            <p:cNvPr id="45" name="Straight Connector 44"/>
            <p:cNvCxnSpPr>
              <a:stCxn id="47" idx="5"/>
              <a:endCxn id="48" idx="1"/>
            </p:cNvCxnSpPr>
            <p:nvPr/>
          </p:nvCxnSpPr>
          <p:spPr bwMode="auto">
            <a:xfrm rot="16200000" flipH="1">
              <a:off x="33762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7" idx="3"/>
              <a:endCxn id="49" idx="7"/>
            </p:cNvCxnSpPr>
            <p:nvPr/>
          </p:nvCxnSpPr>
          <p:spPr bwMode="auto">
            <a:xfrm rot="5400000">
              <a:off x="2690485" y="8456285"/>
              <a:ext cx="3086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Oval 46"/>
            <p:cNvSpPr/>
            <p:nvPr/>
          </p:nvSpPr>
          <p:spPr bwMode="auto">
            <a:xfrm>
              <a:off x="2921000" y="8001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36068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20</a:t>
              </a: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2235200" y="86868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5</a:t>
              </a:r>
            </a:p>
          </p:txBody>
        </p:sp>
      </p:grpSp>
      <p:cxnSp>
        <p:nvCxnSpPr>
          <p:cNvPr id="50" name="Straight Connector 49"/>
          <p:cNvCxnSpPr>
            <a:endCxn id="51" idx="7"/>
          </p:cNvCxnSpPr>
          <p:nvPr/>
        </p:nvCxnSpPr>
        <p:spPr bwMode="auto">
          <a:xfrm rot="5400000">
            <a:off x="11681128" y="5712128"/>
            <a:ext cx="271008" cy="27100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11339663" y="5924550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54" name="Right Arrow 53"/>
          <p:cNvSpPr/>
          <p:nvPr/>
        </p:nvSpPr>
        <p:spPr bwMode="auto">
          <a:xfrm>
            <a:off x="7629118" y="5218264"/>
            <a:ext cx="1083082" cy="7540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26400" y="79920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3987800" y="4114800"/>
            <a:ext cx="1272144" cy="400110"/>
          </a:xfrm>
          <a:prstGeom prst="wedgeRectCallout">
            <a:avLst>
              <a:gd name="adj1" fmla="val 53048"/>
              <a:gd name="adj2" fmla="val 1595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is sorted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5744250" y="4114800"/>
            <a:ext cx="2129750" cy="400110"/>
          </a:xfrm>
          <a:prstGeom prst="wedgeRectCallout">
            <a:avLst>
              <a:gd name="adj1" fmla="val -43881"/>
              <a:gd name="adj2" fmla="val 1548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shape is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AVL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Recap: Generic libraries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 Trees (BSTs)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AVL Trees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7 is due tomorrow by 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9 is due on March 18 by 9PM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AVL Trees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2133600"/>
            <a:ext cx="11099800" cy="67437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The first self-balancing trees (1962)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Height invariant</a:t>
            </a:r>
            <a:endParaRPr lang="en-US" dirty="0">
              <a:solidFill>
                <a:srgbClr val="FF0000"/>
              </a:solidFill>
            </a:endParaRPr>
          </a:p>
          <a:p>
            <a:pPr lvl="1" indent="1588">
              <a:buNone/>
              <a:tabLst>
                <a:tab pos="10972800" algn="l"/>
              </a:tabLst>
            </a:pPr>
            <a:r>
              <a:rPr lang="en-US" i="1" dirty="0"/>
              <a:t>At </a:t>
            </a:r>
            <a:r>
              <a:rPr lang="en-US" i="1" u="sng" dirty="0"/>
              <a:t>every</a:t>
            </a:r>
            <a:r>
              <a:rPr lang="en-US" i="1" dirty="0"/>
              <a:t> node, the heights of the left and right subtrees</a:t>
            </a:r>
            <a:br>
              <a:rPr lang="en-US" i="1" dirty="0"/>
            </a:br>
            <a:r>
              <a:rPr lang="en-US" i="1" dirty="0"/>
              <a:t>differ by at most 1</a:t>
            </a:r>
          </a:p>
          <a:p>
            <a:pPr lvl="1"/>
            <a:endParaRPr lang="en-US" dirty="0"/>
          </a:p>
          <a:p>
            <a:r>
              <a:rPr lang="en-US" dirty="0"/>
              <a:t>An AVL tree satisfies two invariants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B0F0"/>
                </a:solidFill>
              </a:rPr>
              <a:t>ordering invariant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height invariant</a:t>
            </a:r>
          </a:p>
        </p:txBody>
      </p:sp>
      <p:sp>
        <p:nvSpPr>
          <p:cNvPr id="1026" name="AutoShape 2" descr="Image result for Adelson-Velsky"/>
          <p:cNvSpPr>
            <a:spLocks noChangeAspect="1" noChangeArrowheads="1"/>
          </p:cNvSpPr>
          <p:nvPr/>
        </p:nvSpPr>
        <p:spPr bwMode="auto">
          <a:xfrm>
            <a:off x="155575" y="-715963"/>
            <a:ext cx="2124075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28" name="AutoShape 4" descr="Image result for Adelson-Velsky"/>
          <p:cNvSpPr>
            <a:spLocks noChangeAspect="1" noChangeArrowheads="1"/>
          </p:cNvSpPr>
          <p:nvPr/>
        </p:nvSpPr>
        <p:spPr bwMode="auto">
          <a:xfrm>
            <a:off x="155575" y="-715963"/>
            <a:ext cx="2124075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 descr="av.jpg"/>
          <p:cNvPicPr>
            <a:picLocks noChangeAspect="1"/>
          </p:cNvPicPr>
          <p:nvPr/>
        </p:nvPicPr>
        <p:blipFill>
          <a:blip r:embed="rId2"/>
          <a:srcRect l="21525" r="6726"/>
          <a:stretch>
            <a:fillRect/>
          </a:stretch>
        </p:blipFill>
        <p:spPr>
          <a:xfrm>
            <a:off x="101600" y="76200"/>
            <a:ext cx="1499616" cy="14714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l.jpg"/>
          <p:cNvPicPr>
            <a:picLocks noChangeAspect="1"/>
          </p:cNvPicPr>
          <p:nvPr/>
        </p:nvPicPr>
        <p:blipFill>
          <a:blip r:embed="rId3" cstate="print"/>
          <a:srcRect l="4477" t="4167" b="8334"/>
          <a:stretch>
            <a:fillRect/>
          </a:stretch>
        </p:blipFill>
        <p:spPr>
          <a:xfrm>
            <a:off x="11407266" y="76200"/>
            <a:ext cx="1495934" cy="147218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40092" y="1524000"/>
            <a:ext cx="143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</a:t>
            </a:r>
            <a:r>
              <a:rPr lang="en-US" sz="1400" b="0" dirty="0"/>
              <a:t>delson</a:t>
            </a:r>
            <a:r>
              <a:rPr lang="en-US" sz="1400" dirty="0"/>
              <a:t>-V</a:t>
            </a:r>
            <a:r>
              <a:rPr lang="en-US" sz="1400" b="0" dirty="0"/>
              <a:t>elsky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797908" y="15240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L</a:t>
            </a:r>
            <a:r>
              <a:rPr lang="en-US" sz="1400" b="0" dirty="0"/>
              <a:t>andis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969000" y="3406914"/>
            <a:ext cx="3835409" cy="707886"/>
          </a:xfrm>
          <a:prstGeom prst="wedgeRectCallout">
            <a:avLst>
              <a:gd name="adj1" fmla="val -81150"/>
              <a:gd name="adj2" fmla="val 423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what the balance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AVL trees is called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Invariants of AVL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any node, there are 3 possibilities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913812" y="3981510"/>
            <a:ext cx="3177176" cy="1924904"/>
            <a:chOff x="5130006" y="5486400"/>
            <a:chExt cx="3177176" cy="1924904"/>
          </a:xfrm>
        </p:grpSpPr>
        <p:cxnSp>
          <p:nvCxnSpPr>
            <p:cNvPr id="4" name="Straight Connector 3"/>
            <p:cNvCxnSpPr>
              <a:stCxn id="6" idx="5"/>
              <a:endCxn id="8" idx="0"/>
            </p:cNvCxnSpPr>
            <p:nvPr/>
          </p:nvCxnSpPr>
          <p:spPr bwMode="auto">
            <a:xfrm rot="16200000" flipH="1">
              <a:off x="6949899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>
              <a:stCxn id="6" idx="3"/>
              <a:endCxn id="7" idx="0"/>
            </p:cNvCxnSpPr>
            <p:nvPr/>
          </p:nvCxnSpPr>
          <p:spPr bwMode="auto">
            <a:xfrm rot="5400000">
              <a:off x="6205595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6527212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7" name="Isosceles Triangle 6"/>
            <p:cNvSpPr/>
            <p:nvPr/>
          </p:nvSpPr>
          <p:spPr bwMode="auto">
            <a:xfrm>
              <a:off x="5689012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6908212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rot="5400000" flipH="1" flipV="1">
              <a:off x="4813594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5130006" y="6472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rot="5400000" flipH="1" flipV="1">
              <a:off x="7251994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7950994" y="647174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092406" y="3981510"/>
            <a:ext cx="3475307" cy="1924904"/>
            <a:chOff x="9092406" y="5486400"/>
            <a:chExt cx="3475307" cy="1924904"/>
          </a:xfrm>
        </p:grpSpPr>
        <p:cxnSp>
          <p:nvCxnSpPr>
            <p:cNvPr id="26" name="Straight Connector 25"/>
            <p:cNvCxnSpPr>
              <a:stCxn id="28" idx="5"/>
              <a:endCxn id="30" idx="0"/>
            </p:cNvCxnSpPr>
            <p:nvPr/>
          </p:nvCxnSpPr>
          <p:spPr bwMode="auto">
            <a:xfrm rot="16200000" flipH="1">
              <a:off x="10936317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8" idx="3"/>
              <a:endCxn id="29" idx="0"/>
            </p:cNvCxnSpPr>
            <p:nvPr/>
          </p:nvCxnSpPr>
          <p:spPr bwMode="auto">
            <a:xfrm rot="5400000">
              <a:off x="10192013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8" name="Oval 27"/>
            <p:cNvSpPr/>
            <p:nvPr/>
          </p:nvSpPr>
          <p:spPr bwMode="auto">
            <a:xfrm>
              <a:off x="10513630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29" name="Isosceles Triangle 28"/>
            <p:cNvSpPr/>
            <p:nvPr/>
          </p:nvSpPr>
          <p:spPr bwMode="auto">
            <a:xfrm>
              <a:off x="9675430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30" name="Isosceles Triangle 29"/>
            <p:cNvSpPr/>
            <p:nvPr/>
          </p:nvSpPr>
          <p:spPr bwMode="auto">
            <a:xfrm>
              <a:off x="10894630" y="6091535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 rot="5400000" flipH="1" flipV="1">
              <a:off x="8788400" y="6724710"/>
              <a:ext cx="13716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9092406" y="64725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rot="5400000" flipH="1" flipV="1">
              <a:off x="11341894" y="6610410"/>
              <a:ext cx="1142206" cy="7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1937412" y="6472535"/>
              <a:ext cx="6303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h-1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06400" y="3981510"/>
            <a:ext cx="3426477" cy="1924110"/>
            <a:chOff x="537305" y="5486400"/>
            <a:chExt cx="3426477" cy="1924110"/>
          </a:xfrm>
        </p:grpSpPr>
        <p:cxnSp>
          <p:nvCxnSpPr>
            <p:cNvPr id="41" name="Straight Connector 40"/>
            <p:cNvCxnSpPr>
              <a:stCxn id="43" idx="5"/>
              <a:endCxn id="45" idx="0"/>
            </p:cNvCxnSpPr>
            <p:nvPr/>
          </p:nvCxnSpPr>
          <p:spPr bwMode="auto">
            <a:xfrm rot="16200000" flipH="1">
              <a:off x="2607293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3"/>
              <a:endCxn id="44" idx="0"/>
            </p:cNvCxnSpPr>
            <p:nvPr/>
          </p:nvCxnSpPr>
          <p:spPr bwMode="auto">
            <a:xfrm rot="5400000">
              <a:off x="1862989" y="5714121"/>
              <a:ext cx="279931" cy="47489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2184606" y="5486400"/>
              <a:ext cx="381000" cy="3810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1346406" y="6091535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L</a:t>
              </a:r>
            </a:p>
          </p:txBody>
        </p:sp>
        <p:sp>
          <p:nvSpPr>
            <p:cNvPr id="45" name="Isosceles Triangle 44"/>
            <p:cNvSpPr/>
            <p:nvPr/>
          </p:nvSpPr>
          <p:spPr bwMode="auto">
            <a:xfrm>
              <a:off x="2565606" y="6091535"/>
              <a:ext cx="838200" cy="12998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0" dirty="0"/>
                <a:t>T</a:t>
              </a:r>
              <a:r>
                <a:rPr lang="en-US" b="0" baseline="-25000" dirty="0"/>
                <a:t>R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 rot="5400000" flipH="1" flipV="1">
              <a:off x="575405" y="6610410"/>
              <a:ext cx="1143000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537305" y="6472535"/>
              <a:ext cx="6303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h-1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rot="5400000" flipH="1" flipV="1">
              <a:off x="2899507" y="6724710"/>
              <a:ext cx="1371598" cy="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miter lim="400000"/>
              <a:headEnd type="arrow"/>
              <a:tailEnd type="arrow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3607594" y="647174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rgbClr val="FF0000"/>
                  </a:solidFill>
                </a:rPr>
                <a:t>h</a:t>
              </a:r>
            </a:p>
          </p:txBody>
        </p:sp>
      </p:grpSp>
      <p:sp>
        <p:nvSpPr>
          <p:cNvPr id="55" name="Rectangular Callout 54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-145815"/>
              <a:gd name="adj2" fmla="val 999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20916"/>
              <a:gd name="adj2" fmla="val 1059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5740400" y="3124200"/>
            <a:ext cx="1874873" cy="400110"/>
          </a:xfrm>
          <a:prstGeom prst="wedgeRectCallout">
            <a:avLst>
              <a:gd name="adj1" fmla="val 119968"/>
              <a:gd name="adj2" fmla="val 1083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Height invariant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017000" y="3848220"/>
            <a:ext cx="35814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826000" y="3848220"/>
            <a:ext cx="33528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30200" y="3848220"/>
            <a:ext cx="3581400" cy="2895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Rectangular Callout 62"/>
          <p:cNvSpPr/>
          <p:nvPr/>
        </p:nvSpPr>
        <p:spPr bwMode="auto">
          <a:xfrm>
            <a:off x="5627143" y="7067730"/>
            <a:ext cx="2129750" cy="400110"/>
          </a:xfrm>
          <a:prstGeom prst="wedgeRectCallout">
            <a:avLst>
              <a:gd name="adj1" fmla="val -158509"/>
              <a:gd name="adj2" fmla="val -15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4E9C5E-CC6D-2CFA-6856-628EF0925D29}"/>
              </a:ext>
            </a:extLst>
          </p:cNvPr>
          <p:cNvSpPr txBox="1"/>
          <p:nvPr/>
        </p:nvSpPr>
        <p:spPr>
          <a:xfrm>
            <a:off x="1258351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407E5D-8DEF-CBF5-3308-11CB3258A9A7}"/>
              </a:ext>
            </a:extLst>
          </p:cNvPr>
          <p:cNvCxnSpPr/>
          <p:nvPr/>
        </p:nvCxnSpPr>
        <p:spPr bwMode="auto">
          <a:xfrm>
            <a:off x="1139301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FC2C0F7-0ACF-D30E-AD0D-E6540665FF6A}"/>
              </a:ext>
            </a:extLst>
          </p:cNvPr>
          <p:cNvSpPr txBox="1"/>
          <p:nvPr/>
        </p:nvSpPr>
        <p:spPr>
          <a:xfrm>
            <a:off x="5515668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058012D-9690-1409-1AED-615C456EBA0F}"/>
              </a:ext>
            </a:extLst>
          </p:cNvPr>
          <p:cNvCxnSpPr/>
          <p:nvPr/>
        </p:nvCxnSpPr>
        <p:spPr bwMode="auto">
          <a:xfrm>
            <a:off x="5396618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963D4343-78B9-31FA-1763-DE2D37A2671F}"/>
              </a:ext>
            </a:extLst>
          </p:cNvPr>
          <p:cNvSpPr/>
          <p:nvPr/>
        </p:nvSpPr>
        <p:spPr bwMode="auto">
          <a:xfrm>
            <a:off x="5627143" y="7068312"/>
            <a:ext cx="2129750" cy="400110"/>
          </a:xfrm>
          <a:prstGeom prst="wedgeRectCallout">
            <a:avLst>
              <a:gd name="adj1" fmla="val -6225"/>
              <a:gd name="adj2" fmla="val -1234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3A6D4C-F624-9451-83B4-E954EFF41019}"/>
              </a:ext>
            </a:extLst>
          </p:cNvPr>
          <p:cNvSpPr txBox="1"/>
          <p:nvPr/>
        </p:nvSpPr>
        <p:spPr>
          <a:xfrm>
            <a:off x="9718280" y="6263045"/>
            <a:ext cx="2069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70C0"/>
                </a:solidFill>
              </a:rPr>
              <a:t>T</a:t>
            </a:r>
            <a:r>
              <a:rPr lang="en-US" b="0" baseline="-25000" dirty="0">
                <a:solidFill>
                  <a:srgbClr val="0070C0"/>
                </a:solidFill>
              </a:rPr>
              <a:t>L</a:t>
            </a:r>
            <a:r>
              <a:rPr lang="en-US" b="0" dirty="0">
                <a:solidFill>
                  <a:srgbClr val="0070C0"/>
                </a:solidFill>
              </a:rPr>
              <a:t>  &lt;  x  &lt;  T</a:t>
            </a:r>
            <a:r>
              <a:rPr lang="en-US" b="0" baseline="-25000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775225B-BBA5-4B31-ABB0-25B2DBF4AD93}"/>
              </a:ext>
            </a:extLst>
          </p:cNvPr>
          <p:cNvCxnSpPr/>
          <p:nvPr/>
        </p:nvCxnSpPr>
        <p:spPr bwMode="auto">
          <a:xfrm>
            <a:off x="9599230" y="6191310"/>
            <a:ext cx="2209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4" name="Rectangular Callout 23">
            <a:extLst>
              <a:ext uri="{FF2B5EF4-FFF2-40B4-BE49-F238E27FC236}">
                <a16:creationId xmlns:a16="http://schemas.microsoft.com/office/drawing/2014/main" id="{273C79E8-7F26-DF69-0429-9593A24FAB24}"/>
              </a:ext>
            </a:extLst>
          </p:cNvPr>
          <p:cNvSpPr/>
          <p:nvPr/>
        </p:nvSpPr>
        <p:spPr bwMode="auto">
          <a:xfrm>
            <a:off x="5623560" y="7067730"/>
            <a:ext cx="2129750" cy="400110"/>
          </a:xfrm>
          <a:prstGeom prst="wedgeRectCallout">
            <a:avLst>
              <a:gd name="adj1" fmla="val 142704"/>
              <a:gd name="adj2" fmla="val -1805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0" grpId="0" animBg="1"/>
      <p:bldP spid="59" grpId="0" animBg="1"/>
      <p:bldP spid="64" grpId="0" animBg="1"/>
      <p:bldP spid="65" grpId="0" animBg="1"/>
      <p:bldP spid="80" grpId="0" animBg="1"/>
      <p:bldP spid="63" grpId="0" animBg="1"/>
      <p:bldP spid="15" grpId="0"/>
      <p:bldP spid="17" grpId="0"/>
      <p:bldP spid="21" grpId="0" animBg="1"/>
      <p:bldP spid="22" grpId="0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ordered?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ordered?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ordered?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  <a:p>
            <a:pPr lvl="1"/>
            <a:r>
              <a:rPr lang="en-US" dirty="0"/>
              <a:t>It doesn’t hold at node 15</a:t>
            </a:r>
          </a:p>
          <a:p>
            <a:pPr lvl="4"/>
            <a:endParaRPr lang="en-US" dirty="0"/>
          </a:p>
          <a:p>
            <a:r>
              <a:rPr lang="en-US" dirty="0"/>
              <a:t>We say there is a </a:t>
            </a:r>
            <a:r>
              <a:rPr lang="en-US" b="1" dirty="0">
                <a:solidFill>
                  <a:srgbClr val="FF0000"/>
                </a:solidFill>
              </a:rPr>
              <a:t>violation</a:t>
            </a:r>
            <a:r>
              <a:rPr lang="en-US" dirty="0"/>
              <a:t> at node 15</a:t>
            </a:r>
          </a:p>
        </p:txBody>
      </p:sp>
      <p:cxnSp>
        <p:nvCxnSpPr>
          <p:cNvPr id="4" name="Straight Connector 3"/>
          <p:cNvCxnSpPr>
            <a:cxnSpLocks/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cxnSpLocks/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80051" y="6629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617200" y="80010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A5EA20-5E12-B5A9-CDC8-D598E3526EBA}"/>
              </a:ext>
            </a:extLst>
          </p:cNvPr>
          <p:cNvSpPr/>
          <p:nvPr/>
        </p:nvSpPr>
        <p:spPr bwMode="auto">
          <a:xfrm>
            <a:off x="8178800" y="304608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43" grpId="0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ordered?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6251" y="5867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56251" y="6636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17200" y="8001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YES</a:t>
            </a:r>
          </a:p>
        </p:txBody>
      </p:sp>
      <p:cxnSp>
        <p:nvCxnSpPr>
          <p:cNvPr id="20" name="Straight Connector 19"/>
          <p:cNvCxnSpPr>
            <a:stCxn id="29" idx="3"/>
            <a:endCxn id="21" idx="7"/>
          </p:cNvCxnSpPr>
          <p:nvPr/>
        </p:nvCxnSpPr>
        <p:spPr bwMode="auto">
          <a:xfrm rot="5400000">
            <a:off x="76815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72644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an AVL Tree?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Is it ordered?</a:t>
            </a:r>
          </a:p>
          <a:p>
            <a:r>
              <a:rPr lang="en-US" dirty="0"/>
              <a:t>Do the heights of the two subtrees</a:t>
            </a:r>
            <a:br>
              <a:rPr lang="en-US" dirty="0"/>
            </a:br>
            <a:r>
              <a:rPr lang="en-US" dirty="0"/>
              <a:t>of every node differ by at most 1?</a:t>
            </a:r>
          </a:p>
          <a:p>
            <a:pPr lvl="1"/>
            <a:r>
              <a:rPr lang="en-US" dirty="0"/>
              <a:t>There are </a:t>
            </a:r>
            <a:r>
              <a:rPr lang="en-US" dirty="0">
                <a:solidFill>
                  <a:srgbClr val="FF0000"/>
                </a:solidFill>
              </a:rPr>
              <a:t>violations</a:t>
            </a:r>
            <a:r>
              <a:rPr lang="en-US" dirty="0"/>
              <a:t> at nodes 10 and 15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731000" y="2247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824086" y="2247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859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76815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197600" y="1981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909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20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72644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785985" y="3541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7" idx="3"/>
            <a:endCxn id="55" idx="7"/>
          </p:cNvCxnSpPr>
          <p:nvPr/>
        </p:nvCxnSpPr>
        <p:spPr bwMode="auto">
          <a:xfrm rot="5400000">
            <a:off x="8785528" y="4569128"/>
            <a:ext cx="461030" cy="3105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368800" y="3048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283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8405485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17</a:t>
            </a:r>
          </a:p>
        </p:txBody>
      </p:sp>
      <p:cxnSp>
        <p:nvCxnSpPr>
          <p:cNvPr id="25" name="Straight Connector 24"/>
          <p:cNvCxnSpPr>
            <a:stCxn id="37" idx="5"/>
            <a:endCxn id="30" idx="1"/>
          </p:cNvCxnSpPr>
          <p:nvPr/>
        </p:nvCxnSpPr>
        <p:spPr bwMode="auto">
          <a:xfrm rot="16200000" flipH="1">
            <a:off x="9472285" y="4570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779000" y="4876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2" name="Straight Connector 31"/>
          <p:cNvCxnSpPr>
            <a:stCxn id="30" idx="5"/>
            <a:endCxn id="33" idx="1"/>
          </p:cNvCxnSpPr>
          <p:nvPr/>
        </p:nvCxnSpPr>
        <p:spPr bwMode="auto">
          <a:xfrm rot="16200000" flipH="1">
            <a:off x="10158085" y="5408285"/>
            <a:ext cx="3848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103886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30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70837" y="578411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80051" y="6629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17200" y="80010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C55F52-C19B-34CA-817C-5EDC06E27D1C}"/>
              </a:ext>
            </a:extLst>
          </p:cNvPr>
          <p:cNvSpPr/>
          <p:nvPr/>
        </p:nvSpPr>
        <p:spPr bwMode="auto">
          <a:xfrm>
            <a:off x="6197600" y="1981199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DA0F92-81B1-B013-1407-8B79A5BD026F}"/>
              </a:ext>
            </a:extLst>
          </p:cNvPr>
          <p:cNvSpPr/>
          <p:nvPr/>
        </p:nvSpPr>
        <p:spPr bwMode="auto">
          <a:xfrm>
            <a:off x="8178800" y="3048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23" grpId="0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Rotations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Insert the new node as in a BST</a:t>
            </a:r>
          </a:p>
          <a:p>
            <a:pPr lvl="1"/>
            <a:r>
              <a:rPr lang="en-US" dirty="0"/>
              <a:t>This preserves the ordering invariant</a:t>
            </a:r>
          </a:p>
          <a:p>
            <a:pPr lvl="1"/>
            <a:r>
              <a:rPr lang="en-US" dirty="0"/>
              <a:t>But it </a:t>
            </a:r>
            <a:r>
              <a:rPr lang="en-US" b="1" dirty="0"/>
              <a:t>may break the height invariant</a:t>
            </a:r>
          </a:p>
          <a:p>
            <a:pPr lvl="3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Fix any height invariant violation</a:t>
            </a:r>
          </a:p>
          <a:p>
            <a:pPr lvl="1"/>
            <a:r>
              <a:rPr lang="en-US" dirty="0"/>
              <a:t>Fix the </a:t>
            </a:r>
            <a:r>
              <a:rPr lang="en-US" b="1" dirty="0"/>
              <a:t>lowest</a:t>
            </a:r>
            <a:r>
              <a:rPr lang="en-US" dirty="0"/>
              <a:t> violation</a:t>
            </a:r>
          </a:p>
          <a:p>
            <a:pPr lvl="2"/>
            <a:r>
              <a:rPr lang="en-US" dirty="0"/>
              <a:t>This will take care of all other violations</a:t>
            </a:r>
          </a:p>
          <a:p>
            <a:endParaRPr lang="en-US" dirty="0"/>
          </a:p>
          <a:p>
            <a:r>
              <a:rPr lang="en-US" dirty="0"/>
              <a:t>This is a common approach</a:t>
            </a:r>
          </a:p>
          <a:p>
            <a:pPr lvl="1"/>
            <a:r>
              <a:rPr lang="en-US" dirty="0"/>
              <a:t>Of two invariants, preserve one and temporarily break the other</a:t>
            </a:r>
          </a:p>
          <a:p>
            <a:pPr lvl="1"/>
            <a:r>
              <a:rPr lang="en-US" dirty="0"/>
              <a:t>Then, patch the broken invariant</a:t>
            </a:r>
          </a:p>
          <a:p>
            <a:pPr lvl="2"/>
            <a:r>
              <a:rPr lang="en-US" dirty="0"/>
              <a:t>Cheaply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1200" y="4914960"/>
            <a:ext cx="2482474" cy="400110"/>
          </a:xfrm>
          <a:prstGeom prst="wedgeRectCallout">
            <a:avLst>
              <a:gd name="adj1" fmla="val -83907"/>
              <a:gd name="adj2" fmla="val 453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why later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56642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6690985" y="5293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3500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6959600" y="55626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472248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13208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7874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20066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3160353" y="4267200"/>
            <a:ext cx="1284647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20</a:t>
            </a:r>
          </a:p>
        </p:txBody>
      </p:sp>
      <p:sp>
        <p:nvSpPr>
          <p:cNvPr id="69" name="Notched Right Arrow 68"/>
          <p:cNvSpPr/>
          <p:nvPr/>
        </p:nvSpPr>
        <p:spPr bwMode="auto">
          <a:xfrm>
            <a:off x="7797800" y="4191001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Fix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4978400" y="7543800"/>
            <a:ext cx="2883161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20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562839" y="7543800"/>
            <a:ext cx="2386230" cy="1631216"/>
          </a:xfrm>
          <a:prstGeom prst="wedgeRectCallout">
            <a:avLst>
              <a:gd name="adj1" fmla="val 20187"/>
              <a:gd name="adj2" fmla="val -125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only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satisfies both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 invariants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2948E4D-8281-BD6E-F4F6-4A8C27A8887D}"/>
              </a:ext>
            </a:extLst>
          </p:cNvPr>
          <p:cNvSpPr/>
          <p:nvPr/>
        </p:nvSpPr>
        <p:spPr bwMode="auto">
          <a:xfrm>
            <a:off x="5130800" y="3962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1" grpId="0" animBg="1"/>
      <p:bldP spid="12" grpId="0" animBg="1"/>
      <p:bldP spid="13" grpId="0" animBg="1"/>
      <p:bldP spid="34" grpId="0" animBg="1"/>
      <p:bldP spid="35" grpId="0" animBg="1"/>
      <p:bldP spid="42" grpId="0" animBg="1"/>
      <p:bldP spid="56" grpId="0" animBg="1"/>
      <p:bldP spid="57" grpId="0" animBg="1"/>
      <p:bldP spid="63" grpId="0" animBg="1"/>
      <p:bldP spid="69" grpId="0" animBg="1"/>
      <p:bldP spid="20" grpId="0" animBg="1"/>
      <p:bldP spid="21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Cost of the BST 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8026400" y="36957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6729086" y="36956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90531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84435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7493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7122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93218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1026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62738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5" name="Straight Connector 24"/>
          <p:cNvCxnSpPr>
            <a:stCxn id="13" idx="5"/>
            <a:endCxn id="26" idx="1"/>
          </p:cNvCxnSpPr>
          <p:nvPr/>
        </p:nvCxnSpPr>
        <p:spPr bwMode="auto">
          <a:xfrm rot="16200000" flipH="1">
            <a:off x="9624685" y="56368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9779000" y="57912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1930400" y="36957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633086" y="36956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29571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2347585" y="47605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397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26162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32258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2006600" y="5029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77800" y="419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4292600" y="4038600"/>
            <a:ext cx="1284647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insert 25</a:t>
            </a:r>
          </a:p>
        </p:txBody>
      </p:sp>
      <p:sp>
        <p:nvSpPr>
          <p:cNvPr id="37" name="Notched Right Arrow 36"/>
          <p:cNvSpPr/>
          <p:nvPr/>
        </p:nvSpPr>
        <p:spPr bwMode="auto">
          <a:xfrm>
            <a:off x="10323711" y="39624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607800" y="3962400"/>
            <a:ext cx="6543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?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7493000" y="3429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6210039" y="7543800"/>
            <a:ext cx="2883161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25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9702800" y="7543800"/>
            <a:ext cx="3194336" cy="1015663"/>
          </a:xfrm>
          <a:prstGeom prst="wedgeRectCallout">
            <a:avLst>
              <a:gd name="adj1" fmla="val 20982"/>
              <a:gd name="adj2" fmla="val -287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are a lot of AVL 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elements: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Which one to pick?</a:t>
            </a:r>
            <a:endParaRPr lang="en-US" sz="1600" b="0" i="1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1FACEF9-20AD-BB87-681C-3F7D7FB56FB5}"/>
              </a:ext>
            </a:extLst>
          </p:cNvPr>
          <p:cNvSpPr/>
          <p:nvPr/>
        </p:nvSpPr>
        <p:spPr bwMode="auto">
          <a:xfrm>
            <a:off x="7492999" y="3429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9" grpId="0" animBg="1"/>
      <p:bldP spid="26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37" grpId="0" animBg="1"/>
      <p:bldP spid="38" grpId="0"/>
      <p:bldP spid="41" grpId="0" animBg="1"/>
      <p:bldP spid="28" grpId="0" animBg="1"/>
      <p:bldP spid="29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rapezoid 24"/>
          <p:cNvSpPr/>
          <p:nvPr/>
        </p:nvSpPr>
        <p:spPr bwMode="auto">
          <a:xfrm>
            <a:off x="10312400" y="4724400"/>
            <a:ext cx="838200" cy="13716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24" name="Trapezoid 23"/>
          <p:cNvSpPr/>
          <p:nvPr/>
        </p:nvSpPr>
        <p:spPr bwMode="auto">
          <a:xfrm>
            <a:off x="4368800" y="5562600"/>
            <a:ext cx="838200" cy="13716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692400" y="3962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Revisited</a:t>
            </a:r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this example was part of a bigger tree, what would it look like?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3225800" y="4229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4252585" y="5293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39116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4521200" y="5562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9779000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8481686" y="42291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9245600" y="396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04648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8026400" y="47224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Notched Right Arrow 68"/>
          <p:cNvSpPr/>
          <p:nvPr/>
        </p:nvSpPr>
        <p:spPr bwMode="auto">
          <a:xfrm>
            <a:off x="5785247" y="41148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Fix</a:t>
            </a:r>
          </a:p>
        </p:txBody>
      </p:sp>
      <p:cxnSp>
        <p:nvCxnSpPr>
          <p:cNvPr id="20" name="Straight Connector 19"/>
          <p:cNvCxnSpPr>
            <a:endCxn id="22" idx="0"/>
          </p:cNvCxnSpPr>
          <p:nvPr/>
        </p:nvCxnSpPr>
        <p:spPr bwMode="auto">
          <a:xfrm rot="10800000" flipV="1">
            <a:off x="1966584" y="4234543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23" idx="0"/>
          </p:cNvCxnSpPr>
          <p:nvPr/>
        </p:nvCxnSpPr>
        <p:spPr bwMode="auto">
          <a:xfrm rot="5400000">
            <a:off x="3547735" y="5204178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Isosceles Triangle 21"/>
          <p:cNvSpPr/>
          <p:nvPr/>
        </p:nvSpPr>
        <p:spPr bwMode="auto">
          <a:xfrm>
            <a:off x="1547484" y="48060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>
            <a:off x="3147684" y="56442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cxnSp>
        <p:nvCxnSpPr>
          <p:cNvPr id="28" name="Straight Connector 27"/>
          <p:cNvCxnSpPr>
            <a:stCxn id="42" idx="5"/>
            <a:endCxn id="32" idx="0"/>
          </p:cNvCxnSpPr>
          <p:nvPr/>
        </p:nvCxnSpPr>
        <p:spPr bwMode="auto">
          <a:xfrm rot="16200000" flipH="1">
            <a:off x="8458956" y="5200498"/>
            <a:ext cx="466473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2" name="Isosceles Triangle 31"/>
          <p:cNvSpPr/>
          <p:nvPr/>
        </p:nvSpPr>
        <p:spPr bwMode="auto">
          <a:xfrm>
            <a:off x="8483600" y="5644243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cxnSp>
        <p:nvCxnSpPr>
          <p:cNvPr id="38" name="Straight Connector 37"/>
          <p:cNvCxnSpPr>
            <a:stCxn id="42" idx="3"/>
            <a:endCxn id="39" idx="0"/>
          </p:cNvCxnSpPr>
          <p:nvPr/>
        </p:nvCxnSpPr>
        <p:spPr bwMode="auto">
          <a:xfrm rot="5400000">
            <a:off x="7661578" y="5197777"/>
            <a:ext cx="462945" cy="42293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9" name="Isosceles Triangle 38"/>
          <p:cNvSpPr/>
          <p:nvPr/>
        </p:nvSpPr>
        <p:spPr bwMode="auto">
          <a:xfrm>
            <a:off x="7262484" y="56407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178800" y="8153400"/>
            <a:ext cx="3567644" cy="1015663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where the subtrees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B and C must go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preserve the ordering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9124EEB-993F-BDE6-B9FA-B359D0550E6C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BAF07B-9234-07EA-0496-48A59F795626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E3BD755-3EA9-0959-B15D-DA0E9C049302}"/>
              </a:ext>
            </a:extLst>
          </p:cNvPr>
          <p:cNvCxnSpPr>
            <a:stCxn id="3" idx="6"/>
            <a:endCxn id="9" idx="1"/>
          </p:cNvCxnSpPr>
          <p:nvPr/>
        </p:nvCxnSpPr>
        <p:spPr bwMode="auto">
          <a:xfrm>
            <a:off x="10793944" y="525462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BA0540-D5AF-3AF1-625C-54171BC2F7B8}"/>
              </a:ext>
            </a:extLst>
          </p:cNvPr>
          <p:cNvCxnSpPr>
            <a:stCxn id="9" idx="5"/>
            <a:endCxn id="10" idx="1"/>
          </p:cNvCxnSpPr>
          <p:nvPr/>
        </p:nvCxnSpPr>
        <p:spPr bwMode="auto">
          <a:xfrm rot="16200000" flipH="1">
            <a:off x="11820729" y="1590347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18EF67C4-0B13-B329-B176-DF8E1B14F8DC}"/>
              </a:ext>
            </a:extLst>
          </p:cNvPr>
          <p:cNvSpPr/>
          <p:nvPr/>
        </p:nvSpPr>
        <p:spPr bwMode="auto">
          <a:xfrm>
            <a:off x="11479744" y="1020762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A08135-E33A-CC9D-D1BC-C0740D125B43}"/>
              </a:ext>
            </a:extLst>
          </p:cNvPr>
          <p:cNvSpPr/>
          <p:nvPr/>
        </p:nvSpPr>
        <p:spPr bwMode="auto">
          <a:xfrm>
            <a:off x="12089344" y="1858962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25F0862-D729-F1D1-7BC4-8036EA56B921}"/>
              </a:ext>
            </a:extLst>
          </p:cNvPr>
          <p:cNvSpPr/>
          <p:nvPr/>
        </p:nvSpPr>
        <p:spPr bwMode="auto">
          <a:xfrm>
            <a:off x="10260544" y="258762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11" grpId="0" animBg="1"/>
      <p:bldP spid="12" grpId="0" animBg="1"/>
      <p:bldP spid="13" grpId="0" animBg="1"/>
      <p:bldP spid="34" grpId="0" animBg="1"/>
      <p:bldP spid="35" grpId="0" animBg="1"/>
      <p:bldP spid="42" grpId="0" animBg="1"/>
      <p:bldP spid="69" grpId="0" animBg="1"/>
      <p:bldP spid="22" grpId="0" animBg="1"/>
      <p:bldP spid="23" grpId="0" animBg="1"/>
      <p:bldP spid="32" grpId="0" animBg="1"/>
      <p:bldP spid="39" grpId="0" animBg="1"/>
      <p:bldP spid="2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rapezoid 60"/>
          <p:cNvSpPr/>
          <p:nvPr/>
        </p:nvSpPr>
        <p:spPr bwMode="auto">
          <a:xfrm>
            <a:off x="6045200" y="6858000"/>
            <a:ext cx="1676400" cy="18288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38" name="Trapezoid 37"/>
          <p:cNvSpPr/>
          <p:nvPr/>
        </p:nvSpPr>
        <p:spPr bwMode="auto">
          <a:xfrm>
            <a:off x="10236200" y="4038600"/>
            <a:ext cx="1676400" cy="18288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Revisited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218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244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348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97389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8788400" y="2438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0076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617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3980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56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5740400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4443086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35" idx="5"/>
            <a:endCxn id="36" idx="1"/>
          </p:cNvCxnSpPr>
          <p:nvPr/>
        </p:nvCxnSpPr>
        <p:spPr bwMode="auto">
          <a:xfrm rot="16200000" flipH="1">
            <a:off x="6766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5207000" y="6172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64262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70358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9" name="Straight Connector 38"/>
          <p:cNvCxnSpPr>
            <a:stCxn id="42" idx="5"/>
            <a:endCxn id="43" idx="1"/>
          </p:cNvCxnSpPr>
          <p:nvPr/>
        </p:nvCxnSpPr>
        <p:spPr bwMode="auto">
          <a:xfrm rot="16200000" flipH="1">
            <a:off x="43278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42" idx="3"/>
            <a:endCxn id="44" idx="7"/>
          </p:cNvCxnSpPr>
          <p:nvPr/>
        </p:nvCxnSpPr>
        <p:spPr bwMode="auto">
          <a:xfrm rot="5400000">
            <a:off x="3718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39878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5974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33782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30734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17760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41001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3490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540000" y="2438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375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3688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31496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3208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5435600" y="30480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25</a:t>
            </a:r>
          </a:p>
        </p:txBody>
      </p:sp>
      <p:sp>
        <p:nvSpPr>
          <p:cNvPr id="37" name="Trapezoid 36"/>
          <p:cNvSpPr/>
          <p:nvPr/>
        </p:nvSpPr>
        <p:spPr bwMode="auto">
          <a:xfrm>
            <a:off x="7416800" y="3200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48" name="Trapezoid 47"/>
          <p:cNvSpPr/>
          <p:nvPr/>
        </p:nvSpPr>
        <p:spPr bwMode="auto">
          <a:xfrm>
            <a:off x="9245600" y="40386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cxnSp>
        <p:nvCxnSpPr>
          <p:cNvPr id="49" name="Straight Connector 48"/>
          <p:cNvCxnSpPr>
            <a:stCxn id="13" idx="5"/>
            <a:endCxn id="50" idx="1"/>
          </p:cNvCxnSpPr>
          <p:nvPr/>
        </p:nvCxnSpPr>
        <p:spPr bwMode="auto">
          <a:xfrm rot="16200000" flipH="1">
            <a:off x="10920085" y="46462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1074400" y="4800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62" name="Trapezoid 61"/>
          <p:cNvSpPr/>
          <p:nvPr/>
        </p:nvSpPr>
        <p:spPr bwMode="auto">
          <a:xfrm>
            <a:off x="3225800" y="7772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64" name="Trapezoid 63"/>
          <p:cNvSpPr/>
          <p:nvPr/>
        </p:nvSpPr>
        <p:spPr bwMode="auto">
          <a:xfrm>
            <a:off x="4445000" y="7772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sp>
        <p:nvSpPr>
          <p:cNvPr id="65" name="Notched Right Arrow 64"/>
          <p:cNvSpPr/>
          <p:nvPr/>
        </p:nvSpPr>
        <p:spPr bwMode="auto">
          <a:xfrm rot="8310709">
            <a:off x="8012051" y="5533528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45" name="Trapezoid 44"/>
          <p:cNvSpPr/>
          <p:nvPr/>
        </p:nvSpPr>
        <p:spPr bwMode="auto">
          <a:xfrm>
            <a:off x="4140200" y="4038600"/>
            <a:ext cx="9906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C</a:t>
            </a:r>
          </a:p>
        </p:txBody>
      </p:sp>
      <p:sp>
        <p:nvSpPr>
          <p:cNvPr id="46" name="Trapezoid 45"/>
          <p:cNvSpPr/>
          <p:nvPr/>
        </p:nvSpPr>
        <p:spPr bwMode="auto">
          <a:xfrm>
            <a:off x="1168400" y="32004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A</a:t>
            </a:r>
          </a:p>
        </p:txBody>
      </p:sp>
      <p:sp>
        <p:nvSpPr>
          <p:cNvPr id="47" name="Trapezoid 46"/>
          <p:cNvSpPr/>
          <p:nvPr/>
        </p:nvSpPr>
        <p:spPr bwMode="auto">
          <a:xfrm>
            <a:off x="2997200" y="4038600"/>
            <a:ext cx="8382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b="0" dirty="0"/>
              <a:t>B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38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34" grpId="0" animBg="1"/>
      <p:bldP spid="35" grpId="0" animBg="1"/>
      <p:bldP spid="36" grpId="0" animBg="1"/>
      <p:bldP spid="42" grpId="0" animBg="1"/>
      <p:bldP spid="43" grpId="0" animBg="1"/>
      <p:bldP spid="4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37" grpId="0" animBg="1"/>
      <p:bldP spid="48" grpId="0" animBg="1"/>
      <p:bldP spid="50" grpId="0" animBg="1"/>
      <p:bldP spid="62" grpId="0" animBg="1"/>
      <p:bldP spid="64" grpId="0" animBg="1"/>
      <p:bldP spid="65" grpId="0" animBg="1"/>
      <p:bldP spid="45" grpId="0" animBg="1"/>
      <p:bldP spid="46" grpId="0" animBg="1"/>
      <p:bldP spid="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Revisited</a:t>
            </a: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218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244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348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97389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8788400" y="24384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0076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6172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3980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56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5740400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4443086" y="64389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35" idx="5"/>
            <a:endCxn id="36" idx="1"/>
          </p:cNvCxnSpPr>
          <p:nvPr/>
        </p:nvCxnSpPr>
        <p:spPr bwMode="auto">
          <a:xfrm rot="16200000" flipH="1">
            <a:off x="6766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5207000" y="6172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64262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7035800" y="77724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cxnSp>
        <p:nvCxnSpPr>
          <p:cNvPr id="39" name="Straight Connector 38"/>
          <p:cNvCxnSpPr>
            <a:stCxn id="42" idx="5"/>
            <a:endCxn id="43" idx="1"/>
          </p:cNvCxnSpPr>
          <p:nvPr/>
        </p:nvCxnSpPr>
        <p:spPr bwMode="auto">
          <a:xfrm rot="16200000" flipH="1">
            <a:off x="43278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42" idx="3"/>
            <a:endCxn id="44" idx="7"/>
          </p:cNvCxnSpPr>
          <p:nvPr/>
        </p:nvCxnSpPr>
        <p:spPr bwMode="auto">
          <a:xfrm rot="5400000">
            <a:off x="3718228" y="7502827"/>
            <a:ext cx="462945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3987800" y="69322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5974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3378200" y="7772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52" name="Straight Connector 51"/>
          <p:cNvCxnSpPr>
            <a:stCxn id="56" idx="6"/>
            <a:endCxn id="57" idx="1"/>
          </p:cNvCxnSpPr>
          <p:nvPr/>
        </p:nvCxnSpPr>
        <p:spPr bwMode="auto">
          <a:xfrm>
            <a:off x="3073400" y="27051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6" idx="2"/>
            <a:endCxn id="60" idx="7"/>
          </p:cNvCxnSpPr>
          <p:nvPr/>
        </p:nvCxnSpPr>
        <p:spPr bwMode="auto">
          <a:xfrm rot="10800000" flipV="1">
            <a:off x="1776086" y="2705099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7" idx="5"/>
            <a:endCxn id="58" idx="1"/>
          </p:cNvCxnSpPr>
          <p:nvPr/>
        </p:nvCxnSpPr>
        <p:spPr bwMode="auto">
          <a:xfrm rot="16200000" flipH="1">
            <a:off x="41001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7" idx="3"/>
            <a:endCxn id="59" idx="7"/>
          </p:cNvCxnSpPr>
          <p:nvPr/>
        </p:nvCxnSpPr>
        <p:spPr bwMode="auto">
          <a:xfrm rot="5400000">
            <a:off x="3490585" y="37699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540000" y="2438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37592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3688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3149600" y="4038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320800" y="3200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63" name="Right Arrow 62"/>
          <p:cNvSpPr/>
          <p:nvPr/>
        </p:nvSpPr>
        <p:spPr bwMode="auto">
          <a:xfrm>
            <a:off x="5435600" y="30480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25</a:t>
            </a:r>
          </a:p>
        </p:txBody>
      </p:sp>
      <p:cxnSp>
        <p:nvCxnSpPr>
          <p:cNvPr id="49" name="Straight Connector 48"/>
          <p:cNvCxnSpPr>
            <a:stCxn id="13" idx="5"/>
            <a:endCxn id="50" idx="1"/>
          </p:cNvCxnSpPr>
          <p:nvPr/>
        </p:nvCxnSpPr>
        <p:spPr bwMode="auto">
          <a:xfrm rot="16200000" flipH="1">
            <a:off x="10920085" y="4646285"/>
            <a:ext cx="384830" cy="8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1074400" y="48006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25</a:t>
            </a:r>
          </a:p>
        </p:txBody>
      </p:sp>
      <p:sp>
        <p:nvSpPr>
          <p:cNvPr id="65" name="Notched Right Arrow 64"/>
          <p:cNvSpPr/>
          <p:nvPr/>
        </p:nvSpPr>
        <p:spPr bwMode="auto">
          <a:xfrm rot="8310709">
            <a:off x="8009396" y="5533528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70" name="Rectangular Callout 69"/>
          <p:cNvSpPr/>
          <p:nvPr/>
        </p:nvSpPr>
        <p:spPr bwMode="auto">
          <a:xfrm>
            <a:off x="656043" y="6324600"/>
            <a:ext cx="2458366" cy="707886"/>
          </a:xfrm>
          <a:prstGeom prst="wedgeRectCallout">
            <a:avLst>
              <a:gd name="adj1" fmla="val 39856"/>
              <a:gd name="adj2" fmla="val -2481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1" name="Rectangular Callout 70"/>
          <p:cNvSpPr/>
          <p:nvPr/>
        </p:nvSpPr>
        <p:spPr bwMode="auto">
          <a:xfrm>
            <a:off x="656043" y="6324600"/>
            <a:ext cx="2458366" cy="707886"/>
          </a:xfrm>
          <a:prstGeom prst="wedgeRectCallout">
            <a:avLst>
              <a:gd name="adj1" fmla="val 236461"/>
              <a:gd name="adj2" fmla="val -3102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2" name="Rectangular Callout 71"/>
          <p:cNvSpPr/>
          <p:nvPr/>
        </p:nvSpPr>
        <p:spPr bwMode="auto">
          <a:xfrm>
            <a:off x="392254" y="6324600"/>
            <a:ext cx="2985946" cy="707886"/>
          </a:xfrm>
          <a:prstGeom prst="wedgeRectCallout">
            <a:avLst>
              <a:gd name="adj1" fmla="val 65075"/>
              <a:gd name="adj2" fmla="val 464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thing without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highlighting the subtrees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transformation is called a </a:t>
            </a:r>
            <a:r>
              <a:rPr lang="en-US" b="1" dirty="0"/>
              <a:t>left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 that it maintains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a left rotation when C has become too 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20" idx="1"/>
          </p:cNvCxnSpPr>
          <p:nvPr/>
        </p:nvCxnSpPr>
        <p:spPr bwMode="auto">
          <a:xfrm>
            <a:off x="3073400" y="3157835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25" idx="0"/>
          </p:cNvCxnSpPr>
          <p:nvPr/>
        </p:nvCxnSpPr>
        <p:spPr bwMode="auto">
          <a:xfrm rot="10800000" flipV="1">
            <a:off x="1816100" y="3157835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5"/>
            <a:endCxn id="29" idx="0"/>
          </p:cNvCxnSpPr>
          <p:nvPr/>
        </p:nvCxnSpPr>
        <p:spPr bwMode="auto">
          <a:xfrm rot="16200000" flipH="1">
            <a:off x="4195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26" idx="0"/>
          </p:cNvCxnSpPr>
          <p:nvPr/>
        </p:nvCxnSpPr>
        <p:spPr bwMode="auto">
          <a:xfrm rot="5400000">
            <a:off x="3397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25400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x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3759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3970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Isosceles Triangle 25"/>
          <p:cNvSpPr/>
          <p:nvPr/>
        </p:nvSpPr>
        <p:spPr bwMode="auto">
          <a:xfrm>
            <a:off x="29972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16400" y="45675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cxnSp>
        <p:nvCxnSpPr>
          <p:cNvPr id="31" name="Straight Connector 30"/>
          <p:cNvCxnSpPr>
            <a:stCxn id="35" idx="6"/>
            <a:endCxn id="40" idx="0"/>
          </p:cNvCxnSpPr>
          <p:nvPr/>
        </p:nvCxnSpPr>
        <p:spPr bwMode="auto">
          <a:xfrm>
            <a:off x="104648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0845800" y="37293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74449" y="3452019"/>
            <a:ext cx="1766151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6" grpId="0" animBg="1"/>
      <p:bldP spid="29" grpId="0" animBg="1"/>
      <p:bldP spid="35" grpId="0" animBg="1"/>
      <p:bldP spid="40" grpId="0" animBg="1"/>
      <p:bldP spid="43" grpId="0" animBg="1"/>
      <p:bldP spid="44" grpId="0" animBg="1"/>
      <p:bldP spid="45" grpId="0" animBg="1"/>
      <p:bldP spid="48" grpId="0"/>
      <p:bldP spid="51" grpId="0" animBg="1"/>
      <p:bldP spid="5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symmetric situation is called a </a:t>
            </a:r>
            <a:r>
              <a:rPr lang="en-US" b="1" dirty="0"/>
              <a:t>right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too maintains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a right rotation when A has become too 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27" idx="0"/>
          </p:cNvCxnSpPr>
          <p:nvPr/>
        </p:nvCxnSpPr>
        <p:spPr bwMode="auto">
          <a:xfrm>
            <a:off x="3911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33" idx="7"/>
          </p:cNvCxnSpPr>
          <p:nvPr/>
        </p:nvCxnSpPr>
        <p:spPr bwMode="auto">
          <a:xfrm rot="10800000" flipV="1">
            <a:off x="26904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33782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y</a:t>
            </a:r>
          </a:p>
        </p:txBody>
      </p:sp>
      <p:cxnSp>
        <p:nvCxnSpPr>
          <p:cNvPr id="31" name="Straight Connector 30"/>
          <p:cNvCxnSpPr>
            <a:stCxn id="35" idx="6"/>
          </p:cNvCxnSpPr>
          <p:nvPr/>
        </p:nvCxnSpPr>
        <p:spPr bwMode="auto">
          <a:xfrm>
            <a:off x="9626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39" idx="0"/>
          </p:cNvCxnSpPr>
          <p:nvPr/>
        </p:nvCxnSpPr>
        <p:spPr bwMode="auto">
          <a:xfrm rot="10800000" flipV="1">
            <a:off x="8445500" y="3157835"/>
            <a:ext cx="6477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093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68454" y="3452019"/>
            <a:ext cx="1924546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Isosceles Triangle 26"/>
          <p:cNvSpPr/>
          <p:nvPr/>
        </p:nvSpPr>
        <p:spPr bwMode="auto">
          <a:xfrm>
            <a:off x="42926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Straight Connector 27"/>
          <p:cNvCxnSpPr>
            <a:stCxn id="33" idx="5"/>
            <a:endCxn id="36" idx="0"/>
          </p:cNvCxnSpPr>
          <p:nvPr/>
        </p:nvCxnSpPr>
        <p:spPr bwMode="auto">
          <a:xfrm rot="16200000" flipH="1">
            <a:off x="2671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3"/>
            <a:endCxn id="34" idx="0"/>
          </p:cNvCxnSpPr>
          <p:nvPr/>
        </p:nvCxnSpPr>
        <p:spPr bwMode="auto">
          <a:xfrm rot="5400000">
            <a:off x="1873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2235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4" name="Isosceles Triangle 33"/>
          <p:cNvSpPr/>
          <p:nvPr/>
        </p:nvSpPr>
        <p:spPr bwMode="auto">
          <a:xfrm>
            <a:off x="1473200" y="45675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36" name="Isosceles Triangle 35"/>
          <p:cNvSpPr/>
          <p:nvPr/>
        </p:nvSpPr>
        <p:spPr bwMode="auto">
          <a:xfrm>
            <a:off x="2692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9" name="Isosceles Triangle 38"/>
          <p:cNvSpPr/>
          <p:nvPr/>
        </p:nvSpPr>
        <p:spPr bwMode="auto">
          <a:xfrm>
            <a:off x="8026400" y="3729335"/>
            <a:ext cx="838200" cy="12998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7" name="Straight Connector 46"/>
          <p:cNvCxnSpPr>
            <a:stCxn id="50" idx="5"/>
            <a:endCxn id="54" idx="0"/>
          </p:cNvCxnSpPr>
          <p:nvPr/>
        </p:nvCxnSpPr>
        <p:spPr bwMode="auto">
          <a:xfrm rot="16200000" flipH="1">
            <a:off x="10748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0" idx="3"/>
            <a:endCxn id="52" idx="0"/>
          </p:cNvCxnSpPr>
          <p:nvPr/>
        </p:nvCxnSpPr>
        <p:spPr bwMode="auto">
          <a:xfrm rot="5400000">
            <a:off x="9950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10312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52" name="Isosceles Triangle 51"/>
          <p:cNvSpPr/>
          <p:nvPr/>
        </p:nvSpPr>
        <p:spPr bwMode="auto">
          <a:xfrm>
            <a:off x="9550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54" name="Isosceles Triangle 53"/>
          <p:cNvSpPr/>
          <p:nvPr/>
        </p:nvSpPr>
        <p:spPr bwMode="auto">
          <a:xfrm>
            <a:off x="107696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5" grpId="0" animBg="1"/>
      <p:bldP spid="48" grpId="0"/>
      <p:bldP spid="51" grpId="0" animBg="1"/>
      <p:bldP spid="55" grpId="0"/>
      <p:bldP spid="27" grpId="0" animBg="1"/>
      <p:bldP spid="33" grpId="0" animBg="1"/>
      <p:bldP spid="34" grpId="0" animBg="1"/>
      <p:bldP spid="36" grpId="0" animBg="1"/>
      <p:bldP spid="39" grpId="0" animBg="1"/>
      <p:bldP spid="50" grpId="0" animBg="1"/>
      <p:bldP spid="52" grpId="0" animBg="1"/>
      <p:bldP spid="5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Rotations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 and left rotations are </a:t>
            </a:r>
            <a:r>
              <a:rPr lang="en-US" b="1" dirty="0"/>
              <a:t>single rotations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They maintain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one of them when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lowest violation </a:t>
            </a:r>
            <a:r>
              <a:rPr lang="en-US" dirty="0"/>
              <a:t>is</a:t>
            </a:r>
            <a:r>
              <a:rPr lang="en-US" b="1" dirty="0"/>
              <a:t> </a:t>
            </a:r>
            <a:r>
              <a:rPr lang="en-US" dirty="0"/>
              <a:t>at the root</a:t>
            </a:r>
          </a:p>
          <a:p>
            <a:pPr lvl="1"/>
            <a:r>
              <a:rPr lang="en-US" dirty="0"/>
              <a:t>One of the </a:t>
            </a:r>
            <a:r>
              <a:rPr lang="en-US" b="1" dirty="0"/>
              <a:t>outer subtrees </a:t>
            </a:r>
            <a:r>
              <a:rPr lang="en-US" dirty="0"/>
              <a:t>has become too tall</a:t>
            </a:r>
          </a:p>
        </p:txBody>
      </p:sp>
      <p:cxnSp>
        <p:nvCxnSpPr>
          <p:cNvPr id="4" name="Straight Connector 3"/>
          <p:cNvCxnSpPr>
            <a:stCxn id="6" idx="6"/>
            <a:endCxn id="15" idx="0"/>
          </p:cNvCxnSpPr>
          <p:nvPr/>
        </p:nvCxnSpPr>
        <p:spPr bwMode="auto">
          <a:xfrm>
            <a:off x="3911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6" idx="2"/>
            <a:endCxn id="18" idx="7"/>
          </p:cNvCxnSpPr>
          <p:nvPr/>
        </p:nvCxnSpPr>
        <p:spPr bwMode="auto">
          <a:xfrm rot="10800000" flipV="1">
            <a:off x="26904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3378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y</a:t>
            </a:r>
          </a:p>
        </p:txBody>
      </p:sp>
      <p:cxnSp>
        <p:nvCxnSpPr>
          <p:cNvPr id="7" name="Straight Connector 6"/>
          <p:cNvCxnSpPr>
            <a:stCxn id="9" idx="6"/>
          </p:cNvCxnSpPr>
          <p:nvPr/>
        </p:nvCxnSpPr>
        <p:spPr bwMode="auto">
          <a:xfrm>
            <a:off x="96266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21" idx="0"/>
          </p:cNvCxnSpPr>
          <p:nvPr/>
        </p:nvCxnSpPr>
        <p:spPr bwMode="auto">
          <a:xfrm rot="10800000" flipV="1">
            <a:off x="8445500" y="3157835"/>
            <a:ext cx="6477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9093200" y="2891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09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sp>
        <p:nvSpPr>
          <p:cNvPr id="11" name="Notched Right Arrow 10"/>
          <p:cNvSpPr/>
          <p:nvPr/>
        </p:nvSpPr>
        <p:spPr bwMode="auto">
          <a:xfrm>
            <a:off x="5717419" y="3276600"/>
            <a:ext cx="1546981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right on y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3970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224100" y="6243935"/>
            <a:ext cx="318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&lt;  x  &lt;  B  &lt;  y  &lt;  C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7950200" y="6172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" name="Isosceles Triangle 14"/>
          <p:cNvSpPr/>
          <p:nvPr/>
        </p:nvSpPr>
        <p:spPr bwMode="auto">
          <a:xfrm>
            <a:off x="42926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" name="Straight Connector 15"/>
          <p:cNvCxnSpPr>
            <a:stCxn id="18" idx="5"/>
            <a:endCxn id="20" idx="0"/>
          </p:cNvCxnSpPr>
          <p:nvPr/>
        </p:nvCxnSpPr>
        <p:spPr bwMode="auto">
          <a:xfrm rot="16200000" flipH="1">
            <a:off x="2671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8" idx="3"/>
            <a:endCxn id="19" idx="0"/>
          </p:cNvCxnSpPr>
          <p:nvPr/>
        </p:nvCxnSpPr>
        <p:spPr bwMode="auto">
          <a:xfrm rot="5400000">
            <a:off x="18732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2235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19" name="Isosceles Triangle 18"/>
          <p:cNvSpPr/>
          <p:nvPr/>
        </p:nvSpPr>
        <p:spPr bwMode="auto">
          <a:xfrm>
            <a:off x="14732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20" name="Isosceles Triangle 19"/>
          <p:cNvSpPr/>
          <p:nvPr/>
        </p:nvSpPr>
        <p:spPr bwMode="auto">
          <a:xfrm>
            <a:off x="2692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1" name="Isosceles Triangle 20"/>
          <p:cNvSpPr/>
          <p:nvPr/>
        </p:nvSpPr>
        <p:spPr bwMode="auto">
          <a:xfrm>
            <a:off x="8026400" y="37293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" name="Straight Connector 21"/>
          <p:cNvCxnSpPr>
            <a:stCxn id="24" idx="5"/>
            <a:endCxn id="26" idx="0"/>
          </p:cNvCxnSpPr>
          <p:nvPr/>
        </p:nvCxnSpPr>
        <p:spPr bwMode="auto">
          <a:xfrm rot="16200000" flipH="1">
            <a:off x="10748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4" idx="3"/>
            <a:endCxn id="25" idx="0"/>
          </p:cNvCxnSpPr>
          <p:nvPr/>
        </p:nvCxnSpPr>
        <p:spPr bwMode="auto">
          <a:xfrm rot="5400000">
            <a:off x="9950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10312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9550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26" name="Isosceles Triangle 25"/>
          <p:cNvSpPr/>
          <p:nvPr/>
        </p:nvSpPr>
        <p:spPr bwMode="auto">
          <a:xfrm>
            <a:off x="107696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29" name="Notched Right Arrow 28"/>
          <p:cNvSpPr/>
          <p:nvPr/>
        </p:nvSpPr>
        <p:spPr bwMode="auto">
          <a:xfrm flipH="1">
            <a:off x="5740400" y="4267200"/>
            <a:ext cx="139466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left on x</a:t>
            </a: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8407400" y="7696200"/>
            <a:ext cx="2193934" cy="400110"/>
          </a:xfrm>
          <a:prstGeom prst="wedgeRectCallout">
            <a:avLst>
              <a:gd name="adj1" fmla="val -103562"/>
              <a:gd name="adj2" fmla="val 1840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y or x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10160000" y="8359914"/>
            <a:ext cx="2266326" cy="707886"/>
          </a:xfrm>
          <a:prstGeom prst="wedgeRectCallout">
            <a:avLst>
              <a:gd name="adj1" fmla="val -88366"/>
              <a:gd name="adj2" fmla="val 632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A or 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respectively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  <p:bldP spid="11" grpId="0" animBg="1"/>
      <p:bldP spid="13" grpId="0"/>
      <p:bldP spid="15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9" grpId="0" animBg="1"/>
      <p:bldP spid="28" grpId="0" animBg="1"/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939800" y="7924800"/>
            <a:ext cx="11099800" cy="952500"/>
          </a:xfrm>
        </p:spPr>
        <p:txBody>
          <a:bodyPr/>
          <a:lstStyle/>
          <a:p>
            <a:r>
              <a:rPr lang="en-US" dirty="0"/>
              <a:t>The fix is </a:t>
            </a:r>
            <a:r>
              <a:rPr lang="en-US" b="1" dirty="0"/>
              <a:t>not </a:t>
            </a:r>
            <a:r>
              <a:rPr lang="en-US" dirty="0"/>
              <a:t>a single rotation at 10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2667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" name="Group 52"/>
          <p:cNvGrpSpPr/>
          <p:nvPr/>
        </p:nvGrpSpPr>
        <p:grpSpPr>
          <a:xfrm>
            <a:off x="787400" y="2667000"/>
            <a:ext cx="1752600" cy="1295400"/>
            <a:chOff x="2540000" y="1981200"/>
            <a:chExt cx="1752600" cy="1295400"/>
          </a:xfrm>
        </p:grpSpPr>
        <p:cxnSp>
          <p:nvCxnSpPr>
            <p:cNvPr id="52" name="Straight Connector 51"/>
            <p:cNvCxnSpPr>
              <a:stCxn id="56" idx="6"/>
              <a:endCxn id="57" idx="1"/>
            </p:cNvCxnSpPr>
            <p:nvPr/>
          </p:nvCxnSpPr>
          <p:spPr bwMode="auto">
            <a:xfrm>
              <a:off x="30734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25400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37592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15</a:t>
              </a:r>
            </a:p>
          </p:txBody>
        </p:sp>
      </p:grpSp>
      <p:sp>
        <p:nvSpPr>
          <p:cNvPr id="63" name="Right Arrow 62"/>
          <p:cNvSpPr/>
          <p:nvPr/>
        </p:nvSpPr>
        <p:spPr bwMode="auto">
          <a:xfrm>
            <a:off x="3149600" y="29718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13</a:t>
            </a:r>
          </a:p>
        </p:txBody>
      </p:sp>
      <p:grpSp>
        <p:nvGrpSpPr>
          <p:cNvPr id="3" name="Group 54"/>
          <p:cNvGrpSpPr/>
          <p:nvPr/>
        </p:nvGrpSpPr>
        <p:grpSpPr>
          <a:xfrm>
            <a:off x="5207000" y="2667000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sp>
        <p:nvSpPr>
          <p:cNvPr id="54" name="Oval 53"/>
          <p:cNvSpPr/>
          <p:nvPr/>
        </p:nvSpPr>
        <p:spPr bwMode="auto">
          <a:xfrm>
            <a:off x="5207000" y="2667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60" name="Notched Right Arrow 59"/>
          <p:cNvSpPr/>
          <p:nvPr/>
        </p:nvSpPr>
        <p:spPr bwMode="auto">
          <a:xfrm>
            <a:off x="7918847" y="2895600"/>
            <a:ext cx="717153" cy="910431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Fix</a:t>
            </a:r>
          </a:p>
        </p:txBody>
      </p:sp>
      <p:sp>
        <p:nvSpPr>
          <p:cNvPr id="53" name="Rectangular Callout 52"/>
          <p:cNvSpPr/>
          <p:nvPr/>
        </p:nvSpPr>
        <p:spPr bwMode="auto">
          <a:xfrm>
            <a:off x="4216400" y="6553200"/>
            <a:ext cx="2883162" cy="1015663"/>
          </a:xfrm>
          <a:prstGeom prst="wedgeRectCallout">
            <a:avLst>
              <a:gd name="adj1" fmla="val -3827"/>
              <a:gd name="adj2" fmla="val -199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13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in a BST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causes a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node 10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5" name="Rectangular Callout 54"/>
          <p:cNvSpPr/>
          <p:nvPr/>
        </p:nvSpPr>
        <p:spPr bwMode="auto">
          <a:xfrm>
            <a:off x="9398000" y="5943600"/>
            <a:ext cx="2386230" cy="1631216"/>
          </a:xfrm>
          <a:prstGeom prst="wedgeRectCallout">
            <a:avLst>
              <a:gd name="adj1" fmla="val 20187"/>
              <a:gd name="adj2" fmla="val -125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 only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these elements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satisfies both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 invariants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380170D-83BD-E3CA-526E-1EDA09331000}"/>
              </a:ext>
            </a:extLst>
          </p:cNvPr>
          <p:cNvSpPr/>
          <p:nvPr/>
        </p:nvSpPr>
        <p:spPr bwMode="auto">
          <a:xfrm>
            <a:off x="5205085" y="2660322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63" grpId="0" animBg="1"/>
      <p:bldP spid="54" grpId="0" animBg="1"/>
      <p:bldP spid="60" grpId="0" animBg="1"/>
      <p:bldP spid="53" grpId="0" animBg="1"/>
      <p:bldP spid="55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Rotations</a:t>
            </a:r>
          </a:p>
        </p:txBody>
      </p:sp>
      <p:sp>
        <p:nvSpPr>
          <p:cNvPr id="70" name="Content Placeholder 6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generalize this example to the case where the nodes have subtrees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called a </a:t>
            </a:r>
            <a:r>
              <a:rPr lang="en-US" b="1" dirty="0"/>
              <a:t>double rotation</a:t>
            </a:r>
          </a:p>
          <a:p>
            <a:pPr lvl="1"/>
            <a:r>
              <a:rPr lang="en-US" dirty="0"/>
              <a:t>Specifically a right-left double rotation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0007600" y="3765518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8710286" y="3765518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9474200" y="3498818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0693400" y="4258903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8255000" y="4258903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159000" y="3498818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sp>
        <p:nvSpPr>
          <p:cNvPr id="54" name="Oval 53"/>
          <p:cNvSpPr/>
          <p:nvPr/>
        </p:nvSpPr>
        <p:spPr bwMode="auto">
          <a:xfrm>
            <a:off x="2159000" y="3498818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cxnSp>
        <p:nvCxnSpPr>
          <p:cNvPr id="26" name="Straight Connector 25"/>
          <p:cNvCxnSpPr>
            <a:endCxn id="31" idx="0"/>
          </p:cNvCxnSpPr>
          <p:nvPr/>
        </p:nvCxnSpPr>
        <p:spPr bwMode="auto">
          <a:xfrm rot="16200000" flipH="1">
            <a:off x="3203876" y="5574311"/>
            <a:ext cx="384832" cy="3448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endCxn id="28" idx="0"/>
          </p:cNvCxnSpPr>
          <p:nvPr/>
        </p:nvCxnSpPr>
        <p:spPr bwMode="auto">
          <a:xfrm rot="5400000">
            <a:off x="2481892" y="5574312"/>
            <a:ext cx="384832" cy="3448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2082800" y="5939135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1" name="Isosceles Triangle 30"/>
          <p:cNvSpPr/>
          <p:nvPr/>
        </p:nvSpPr>
        <p:spPr bwMode="auto">
          <a:xfrm>
            <a:off x="3149600" y="5939135"/>
            <a:ext cx="838200" cy="11474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</a:p>
        </p:txBody>
      </p:sp>
      <p:cxnSp>
        <p:nvCxnSpPr>
          <p:cNvPr id="38" name="Straight Connector 37"/>
          <p:cNvCxnSpPr>
            <a:stCxn id="54" idx="2"/>
            <a:endCxn id="40" idx="0"/>
          </p:cNvCxnSpPr>
          <p:nvPr/>
        </p:nvCxnSpPr>
        <p:spPr bwMode="auto">
          <a:xfrm rot="10800000" flipV="1">
            <a:off x="1435100" y="3765517"/>
            <a:ext cx="723900" cy="6115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41" idx="0"/>
          </p:cNvCxnSpPr>
          <p:nvPr/>
        </p:nvCxnSpPr>
        <p:spPr bwMode="auto">
          <a:xfrm rot="16200000" flipH="1">
            <a:off x="3814434" y="4735154"/>
            <a:ext cx="461032" cy="42293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0" name="Isosceles Triangle 39"/>
          <p:cNvSpPr/>
          <p:nvPr/>
        </p:nvSpPr>
        <p:spPr bwMode="auto">
          <a:xfrm>
            <a:off x="1016000" y="4377033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1" name="Isosceles Triangle 40"/>
          <p:cNvSpPr/>
          <p:nvPr/>
        </p:nvSpPr>
        <p:spPr bwMode="auto">
          <a:xfrm>
            <a:off x="3837315" y="5177135"/>
            <a:ext cx="838200" cy="1147465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</a:p>
        </p:txBody>
      </p:sp>
      <p:cxnSp>
        <p:nvCxnSpPr>
          <p:cNvPr id="47" name="Straight Connector 46"/>
          <p:cNvCxnSpPr>
            <a:stCxn id="42" idx="5"/>
            <a:endCxn id="50" idx="0"/>
          </p:cNvCxnSpPr>
          <p:nvPr/>
        </p:nvCxnSpPr>
        <p:spPr bwMode="auto">
          <a:xfrm rot="16200000" flipH="1">
            <a:off x="8689319" y="4735153"/>
            <a:ext cx="462946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42" idx="3"/>
            <a:endCxn id="49" idx="0"/>
          </p:cNvCxnSpPr>
          <p:nvPr/>
        </p:nvCxnSpPr>
        <p:spPr bwMode="auto">
          <a:xfrm rot="5400000">
            <a:off x="7891135" y="4735154"/>
            <a:ext cx="462946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9" name="Isosceles Triangle 48"/>
          <p:cNvSpPr/>
          <p:nvPr/>
        </p:nvSpPr>
        <p:spPr bwMode="auto">
          <a:xfrm>
            <a:off x="7493000" y="5177134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0" name="Isosceles Triangle 49"/>
          <p:cNvSpPr/>
          <p:nvPr/>
        </p:nvSpPr>
        <p:spPr bwMode="auto">
          <a:xfrm>
            <a:off x="8712200" y="5177134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</a:p>
        </p:txBody>
      </p:sp>
      <p:cxnSp>
        <p:nvCxnSpPr>
          <p:cNvPr id="51" name="Straight Connector 50"/>
          <p:cNvCxnSpPr>
            <a:stCxn id="35" idx="5"/>
            <a:endCxn id="61" idx="0"/>
          </p:cNvCxnSpPr>
          <p:nvPr/>
        </p:nvCxnSpPr>
        <p:spPr bwMode="auto">
          <a:xfrm rot="16200000" flipH="1">
            <a:off x="11125487" y="4737385"/>
            <a:ext cx="467411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35" idx="3"/>
            <a:endCxn id="59" idx="0"/>
          </p:cNvCxnSpPr>
          <p:nvPr/>
        </p:nvCxnSpPr>
        <p:spPr bwMode="auto">
          <a:xfrm rot="5400000">
            <a:off x="10327303" y="4737386"/>
            <a:ext cx="467411" cy="421015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9" name="Isosceles Triangle 58"/>
          <p:cNvSpPr/>
          <p:nvPr/>
        </p:nvSpPr>
        <p:spPr bwMode="auto">
          <a:xfrm>
            <a:off x="9931400" y="5181599"/>
            <a:ext cx="838200" cy="1137557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</a:p>
        </p:txBody>
      </p:sp>
      <p:sp>
        <p:nvSpPr>
          <p:cNvPr id="61" name="Isosceles Triangle 60"/>
          <p:cNvSpPr/>
          <p:nvPr/>
        </p:nvSpPr>
        <p:spPr bwMode="auto">
          <a:xfrm>
            <a:off x="11150600" y="5181599"/>
            <a:ext cx="838200" cy="1137557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</a:p>
        </p:txBody>
      </p:sp>
      <p:sp>
        <p:nvSpPr>
          <p:cNvPr id="71" name="Notched Right Arrow 70"/>
          <p:cNvSpPr/>
          <p:nvPr/>
        </p:nvSpPr>
        <p:spPr bwMode="auto">
          <a:xfrm>
            <a:off x="5144007" y="378056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right-left rotation</a:t>
            </a:r>
          </a:p>
        </p:txBody>
      </p:sp>
      <p:sp>
        <p:nvSpPr>
          <p:cNvPr id="73" name="Rectangular Callout 72"/>
          <p:cNvSpPr/>
          <p:nvPr/>
        </p:nvSpPr>
        <p:spPr bwMode="auto">
          <a:xfrm>
            <a:off x="8421156" y="7924800"/>
            <a:ext cx="3567644" cy="1015663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where the subtrees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B, C and D must go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preserve the ordering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54" grpId="0" animBg="1"/>
      <p:bldP spid="28" grpId="0" animBg="1"/>
      <p:bldP spid="31" grpId="0" animBg="1"/>
      <p:bldP spid="40" grpId="0" animBg="1"/>
      <p:bldP spid="41" grpId="0" animBg="1"/>
      <p:bldP spid="49" grpId="0" animBg="1"/>
      <p:bldP spid="50" grpId="0" animBg="1"/>
      <p:bldP spid="59" grpId="0" animBg="1"/>
      <p:bldP spid="61" grpId="0" animBg="1"/>
      <p:bldP spid="71" grpId="0" animBg="1"/>
      <p:bldP spid="7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Right-left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Here’s the general pattern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do this double rotation when the</a:t>
            </a:r>
            <a:br>
              <a:rPr lang="en-US" dirty="0"/>
            </a:br>
            <a:r>
              <a:rPr lang="en-US" dirty="0"/>
              <a:t>subtree rooted at y has become too</a:t>
            </a:r>
            <a:br>
              <a:rPr lang="en-US" dirty="0"/>
            </a:br>
            <a:r>
              <a:rPr lang="en-US" dirty="0"/>
              <a:t>tall after an insertion</a:t>
            </a:r>
          </a:p>
          <a:p>
            <a:endParaRPr lang="en-US" dirty="0"/>
          </a:p>
        </p:txBody>
      </p:sp>
      <p:cxnSp>
        <p:nvCxnSpPr>
          <p:cNvPr id="15" name="Straight Connector 14"/>
          <p:cNvCxnSpPr>
            <a:stCxn id="19" idx="6"/>
            <a:endCxn id="20" idx="1"/>
          </p:cNvCxnSpPr>
          <p:nvPr/>
        </p:nvCxnSpPr>
        <p:spPr bwMode="auto">
          <a:xfrm>
            <a:off x="3073400" y="3157835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25" idx="0"/>
          </p:cNvCxnSpPr>
          <p:nvPr/>
        </p:nvCxnSpPr>
        <p:spPr bwMode="auto">
          <a:xfrm rot="10800000" flipV="1">
            <a:off x="1816100" y="3157835"/>
            <a:ext cx="7239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5"/>
            <a:endCxn id="29" idx="0"/>
          </p:cNvCxnSpPr>
          <p:nvPr/>
        </p:nvCxnSpPr>
        <p:spPr bwMode="auto">
          <a:xfrm rot="16200000" flipH="1">
            <a:off x="41954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33" idx="0"/>
          </p:cNvCxnSpPr>
          <p:nvPr/>
        </p:nvCxnSpPr>
        <p:spPr bwMode="auto">
          <a:xfrm rot="5400000">
            <a:off x="3356918" y="4091603"/>
            <a:ext cx="463580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25400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x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37592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3970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42164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cxnSp>
        <p:nvCxnSpPr>
          <p:cNvPr id="31" name="Straight Connector 30"/>
          <p:cNvCxnSpPr>
            <a:stCxn id="35" idx="6"/>
            <a:endCxn id="46" idx="1"/>
          </p:cNvCxnSpPr>
          <p:nvPr/>
        </p:nvCxnSpPr>
        <p:spPr bwMode="auto">
          <a:xfrm>
            <a:off x="10464800" y="3157835"/>
            <a:ext cx="763915" cy="577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4304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25007" y="337581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right-left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934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8" name="Straight Connector 27"/>
          <p:cNvCxnSpPr>
            <a:stCxn id="33" idx="5"/>
            <a:endCxn id="36" idx="0"/>
          </p:cNvCxnSpPr>
          <p:nvPr/>
        </p:nvCxnSpPr>
        <p:spPr bwMode="auto">
          <a:xfrm rot="16200000" flipH="1">
            <a:off x="3509635" y="5046334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3" idx="3"/>
            <a:endCxn id="34" idx="0"/>
          </p:cNvCxnSpPr>
          <p:nvPr/>
        </p:nvCxnSpPr>
        <p:spPr bwMode="auto">
          <a:xfrm rot="5400000">
            <a:off x="2787651" y="5046335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073400" y="4572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34" name="Isosceles Triangle 33"/>
          <p:cNvSpPr/>
          <p:nvPr/>
        </p:nvSpPr>
        <p:spPr bwMode="auto">
          <a:xfrm>
            <a:off x="2387600" y="54102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36" name="Isosceles Triangle 35"/>
          <p:cNvSpPr/>
          <p:nvPr/>
        </p:nvSpPr>
        <p:spPr bwMode="auto">
          <a:xfrm>
            <a:off x="3454400" y="5410200"/>
            <a:ext cx="838200" cy="11474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cxnSp>
        <p:nvCxnSpPr>
          <p:cNvPr id="38" name="Straight Connector 37"/>
          <p:cNvCxnSpPr>
            <a:stCxn id="46" idx="5"/>
            <a:endCxn id="49" idx="0"/>
          </p:cNvCxnSpPr>
          <p:nvPr/>
        </p:nvCxnSpPr>
        <p:spPr bwMode="auto">
          <a:xfrm rot="16200000" flipH="1">
            <a:off x="11586835" y="4131934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46" idx="3"/>
            <a:endCxn id="47" idx="0"/>
          </p:cNvCxnSpPr>
          <p:nvPr/>
        </p:nvCxnSpPr>
        <p:spPr bwMode="auto">
          <a:xfrm rot="5400000">
            <a:off x="10788651" y="4131935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11150600" y="3657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47" name="Isosceles Triangle 46"/>
          <p:cNvSpPr/>
          <p:nvPr/>
        </p:nvSpPr>
        <p:spPr bwMode="auto">
          <a:xfrm>
            <a:off x="10388600" y="45720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49" name="Isosceles Triangle 48"/>
          <p:cNvSpPr/>
          <p:nvPr/>
        </p:nvSpPr>
        <p:spPr bwMode="auto">
          <a:xfrm>
            <a:off x="11607800" y="4572000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83646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8026400" y="6934200"/>
            <a:ext cx="4419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Rectangular Callout 36"/>
          <p:cNvSpPr/>
          <p:nvPr/>
        </p:nvSpPr>
        <p:spPr bwMode="auto">
          <a:xfrm>
            <a:off x="9935594" y="8512314"/>
            <a:ext cx="2586606" cy="707886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maintained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9" grpId="0" animBg="1"/>
      <p:bldP spid="35" grpId="0" animBg="1"/>
      <p:bldP spid="43" grpId="0" animBg="1"/>
      <p:bldP spid="44" grpId="0" animBg="1"/>
      <p:bldP spid="45" grpId="0" animBg="1"/>
      <p:bldP spid="48" grpId="0"/>
      <p:bldP spid="51" grpId="0" animBg="1"/>
      <p:bldP spid="33" grpId="0" animBg="1"/>
      <p:bldP spid="34" grpId="0" animBg="1"/>
      <p:bldP spid="36" grpId="0" animBg="1"/>
      <p:bldP spid="46" grpId="0" animBg="1"/>
      <p:bldP spid="47" grpId="0" animBg="1"/>
      <p:bldP spid="49" grpId="0" animBg="1"/>
      <p:bldP spid="52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2"/>
            <a:r>
              <a:rPr lang="en-US" b="1" dirty="0"/>
              <a:t>Always!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 binary search trees achieve this?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73380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7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1253662" y="3181290"/>
            <a:ext cx="735138" cy="400110"/>
          </a:xfrm>
          <a:prstGeom prst="wedgeRectCallout">
            <a:avLst>
              <a:gd name="adj1" fmla="val -143874"/>
              <a:gd name="adj2" fmla="val 1738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BST?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Left-right Double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symmetric transformation is a left-right double rotation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do this double rotation when the</a:t>
            </a:r>
            <a:br>
              <a:rPr lang="en-US" dirty="0"/>
            </a:br>
            <a:r>
              <a:rPr lang="en-US" dirty="0"/>
              <a:t>subtree rooted at y has become too</a:t>
            </a:r>
            <a:br>
              <a:rPr lang="en-US" dirty="0"/>
            </a:br>
            <a:r>
              <a:rPr lang="en-US" dirty="0"/>
              <a:t>tall after an insertion</a:t>
            </a:r>
          </a:p>
        </p:txBody>
      </p:sp>
      <p:cxnSp>
        <p:nvCxnSpPr>
          <p:cNvPr id="15" name="Straight Connector 14"/>
          <p:cNvCxnSpPr>
            <a:stCxn id="19" idx="6"/>
            <a:endCxn id="37" idx="0"/>
          </p:cNvCxnSpPr>
          <p:nvPr/>
        </p:nvCxnSpPr>
        <p:spPr bwMode="auto">
          <a:xfrm>
            <a:off x="3987800" y="3157835"/>
            <a:ext cx="800100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9" idx="2"/>
            <a:endCxn id="55" idx="7"/>
          </p:cNvCxnSpPr>
          <p:nvPr/>
        </p:nvCxnSpPr>
        <p:spPr bwMode="auto">
          <a:xfrm rot="10800000" flipV="1">
            <a:off x="2766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3454400" y="2891135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800" b="0" dirty="0"/>
              <a:t>z</a:t>
            </a:r>
          </a:p>
        </p:txBody>
      </p:sp>
      <p:cxnSp>
        <p:nvCxnSpPr>
          <p:cNvPr id="31" name="Straight Connector 30"/>
          <p:cNvCxnSpPr>
            <a:stCxn id="35" idx="6"/>
            <a:endCxn id="46" idx="1"/>
          </p:cNvCxnSpPr>
          <p:nvPr/>
        </p:nvCxnSpPr>
        <p:spPr bwMode="auto">
          <a:xfrm>
            <a:off x="10464800" y="3157835"/>
            <a:ext cx="763915" cy="577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35" idx="2"/>
            <a:endCxn id="43" idx="7"/>
          </p:cNvCxnSpPr>
          <p:nvPr/>
        </p:nvCxnSpPr>
        <p:spPr bwMode="auto">
          <a:xfrm rot="10800000" flipV="1">
            <a:off x="9243686" y="3157834"/>
            <a:ext cx="6877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9931400" y="2891135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cxnSp>
        <p:nvCxnSpPr>
          <p:cNvPr id="41" name="Straight Connector 40"/>
          <p:cNvCxnSpPr>
            <a:stCxn id="43" idx="5"/>
            <a:endCxn id="45" idx="0"/>
          </p:cNvCxnSpPr>
          <p:nvPr/>
        </p:nvCxnSpPr>
        <p:spPr bwMode="auto">
          <a:xfrm rot="16200000" flipH="1">
            <a:off x="9224635" y="4127469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43" idx="3"/>
            <a:endCxn id="44" idx="0"/>
          </p:cNvCxnSpPr>
          <p:nvPr/>
        </p:nvCxnSpPr>
        <p:spPr bwMode="auto">
          <a:xfrm rot="5400000">
            <a:off x="8426451" y="4127470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8788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44" name="Isosceles Triangle 43"/>
          <p:cNvSpPr/>
          <p:nvPr/>
        </p:nvSpPr>
        <p:spPr bwMode="auto">
          <a:xfrm>
            <a:off x="8026400" y="45675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sp>
        <p:nvSpPr>
          <p:cNvPr id="45" name="Isosceles Triangle 44"/>
          <p:cNvSpPr/>
          <p:nvPr/>
        </p:nvSpPr>
        <p:spPr bwMode="auto">
          <a:xfrm>
            <a:off x="9245600" y="4567535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4304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51" name="Notched Right Arrow 50"/>
          <p:cNvSpPr/>
          <p:nvPr/>
        </p:nvSpPr>
        <p:spPr bwMode="auto">
          <a:xfrm>
            <a:off x="5525007" y="3375819"/>
            <a:ext cx="2348993" cy="815181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left-right rotation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97000" y="6934200"/>
            <a:ext cx="3733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38" name="Straight Connector 37"/>
          <p:cNvCxnSpPr>
            <a:stCxn id="46" idx="5"/>
            <a:endCxn id="49" idx="0"/>
          </p:cNvCxnSpPr>
          <p:nvPr/>
        </p:nvCxnSpPr>
        <p:spPr bwMode="auto">
          <a:xfrm rot="16200000" flipH="1">
            <a:off x="11586835" y="4131934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46" idx="3"/>
            <a:endCxn id="47" idx="0"/>
          </p:cNvCxnSpPr>
          <p:nvPr/>
        </p:nvCxnSpPr>
        <p:spPr bwMode="auto">
          <a:xfrm rot="5400000">
            <a:off x="10788651" y="4131935"/>
            <a:ext cx="459115" cy="4210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11150600" y="3657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47" name="Isosceles Triangle 46"/>
          <p:cNvSpPr/>
          <p:nvPr/>
        </p:nvSpPr>
        <p:spPr bwMode="auto">
          <a:xfrm>
            <a:off x="10388600" y="45720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49" name="Isosceles Triangle 48"/>
          <p:cNvSpPr/>
          <p:nvPr/>
        </p:nvSpPr>
        <p:spPr bwMode="auto">
          <a:xfrm>
            <a:off x="11607800" y="4572000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D</a:t>
            </a:r>
            <a:endParaRPr lang="en-US" b="0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8364650" y="7005935"/>
            <a:ext cx="3666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8026400" y="6934200"/>
            <a:ext cx="4419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Isosceles Triangle 36"/>
          <p:cNvSpPr/>
          <p:nvPr/>
        </p:nvSpPr>
        <p:spPr bwMode="auto">
          <a:xfrm>
            <a:off x="4368800" y="372933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0" name="Straight Connector 39"/>
          <p:cNvCxnSpPr>
            <a:stCxn id="55" idx="5"/>
            <a:endCxn id="67" idx="0"/>
          </p:cNvCxnSpPr>
          <p:nvPr/>
        </p:nvCxnSpPr>
        <p:spPr bwMode="auto">
          <a:xfrm rot="16200000" flipH="1">
            <a:off x="2783502" y="4091602"/>
            <a:ext cx="463580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5" idx="3"/>
            <a:endCxn id="64" idx="0"/>
          </p:cNvCxnSpPr>
          <p:nvPr/>
        </p:nvCxnSpPr>
        <p:spPr bwMode="auto">
          <a:xfrm rot="5400000">
            <a:off x="1911351" y="4089370"/>
            <a:ext cx="459115" cy="497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2311400" y="365313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64" name="Isosceles Triangle 63"/>
          <p:cNvSpPr/>
          <p:nvPr/>
        </p:nvSpPr>
        <p:spPr bwMode="auto">
          <a:xfrm>
            <a:off x="1473200" y="4567535"/>
            <a:ext cx="838200" cy="11474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A</a:t>
            </a:r>
            <a:endParaRPr lang="en-US" b="0" baseline="-25000" dirty="0"/>
          </a:p>
        </p:txBody>
      </p:sp>
      <p:cxnSp>
        <p:nvCxnSpPr>
          <p:cNvPr id="65" name="Straight Connector 64"/>
          <p:cNvCxnSpPr>
            <a:stCxn id="67" idx="5"/>
            <a:endCxn id="69" idx="0"/>
          </p:cNvCxnSpPr>
          <p:nvPr/>
        </p:nvCxnSpPr>
        <p:spPr bwMode="auto">
          <a:xfrm rot="16200000" flipH="1">
            <a:off x="3433435" y="5046334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67" idx="3"/>
            <a:endCxn id="68" idx="0"/>
          </p:cNvCxnSpPr>
          <p:nvPr/>
        </p:nvCxnSpPr>
        <p:spPr bwMode="auto">
          <a:xfrm rot="5400000">
            <a:off x="2711451" y="5046335"/>
            <a:ext cx="382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2997200" y="4572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68" name="Isosceles Triangle 67"/>
          <p:cNvSpPr/>
          <p:nvPr/>
        </p:nvSpPr>
        <p:spPr bwMode="auto">
          <a:xfrm>
            <a:off x="2311400" y="5410200"/>
            <a:ext cx="838200" cy="1137557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B</a:t>
            </a:r>
            <a:endParaRPr lang="en-US" b="0" baseline="-25000" dirty="0"/>
          </a:p>
        </p:txBody>
      </p:sp>
      <p:sp>
        <p:nvSpPr>
          <p:cNvPr id="69" name="Isosceles Triangle 68"/>
          <p:cNvSpPr/>
          <p:nvPr/>
        </p:nvSpPr>
        <p:spPr bwMode="auto">
          <a:xfrm>
            <a:off x="3378200" y="5410200"/>
            <a:ext cx="838200" cy="11474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C</a:t>
            </a:r>
            <a:endParaRPr lang="en-US" b="0" baseline="-25000" dirty="0"/>
          </a:p>
        </p:txBody>
      </p:sp>
      <p:sp>
        <p:nvSpPr>
          <p:cNvPr id="36" name="Rectangular Callout 35"/>
          <p:cNvSpPr/>
          <p:nvPr/>
        </p:nvSpPr>
        <p:spPr bwMode="auto">
          <a:xfrm>
            <a:off x="9935594" y="8512314"/>
            <a:ext cx="2586606" cy="707886"/>
          </a:xfrm>
          <a:prstGeom prst="wedgeRectCallout">
            <a:avLst>
              <a:gd name="adj1" fmla="val 1468"/>
              <a:gd name="adj2" fmla="val -171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maintained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5" grpId="0" animBg="1"/>
      <p:bldP spid="43" grpId="0" animBg="1"/>
      <p:bldP spid="44" grpId="0" animBg="1"/>
      <p:bldP spid="45" grpId="0" animBg="1"/>
      <p:bldP spid="48" grpId="0"/>
      <p:bldP spid="51" grpId="0" animBg="1"/>
      <p:bldP spid="46" grpId="0" animBg="1"/>
      <p:bldP spid="47" grpId="0" animBg="1"/>
      <p:bldP spid="49" grpId="0" animBg="1"/>
      <p:bldP spid="52" grpId="0"/>
      <p:bldP spid="37" grpId="0" animBg="1"/>
      <p:bldP spid="55" grpId="0" animBg="1"/>
      <p:bldP spid="64" grpId="0" animBg="1"/>
      <p:bldP spid="67" grpId="0" animBg="1"/>
      <p:bldP spid="68" grpId="0" animBg="1"/>
      <p:bldP spid="69" grpId="0" animBg="1"/>
      <p:bldP spid="3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Rotations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Double rotations maintain the ordering invariant</a:t>
            </a:r>
          </a:p>
          <a:p>
            <a:pPr lvl="4"/>
            <a:endParaRPr lang="en-US" dirty="0"/>
          </a:p>
          <a:p>
            <a:r>
              <a:rPr lang="en-US" dirty="0"/>
              <a:t>We do one of them when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lowest violation </a:t>
            </a:r>
            <a:r>
              <a:rPr lang="en-US" dirty="0"/>
              <a:t>is</a:t>
            </a:r>
            <a:r>
              <a:rPr lang="en-US" b="1" dirty="0"/>
              <a:t> </a:t>
            </a:r>
            <a:r>
              <a:rPr lang="en-US" dirty="0"/>
              <a:t>at the root</a:t>
            </a:r>
          </a:p>
          <a:p>
            <a:pPr lvl="1"/>
            <a:r>
              <a:rPr lang="en-US" dirty="0"/>
              <a:t>One of the </a:t>
            </a:r>
            <a:r>
              <a:rPr lang="en-US" b="1" dirty="0"/>
              <a:t>inner subtrees </a:t>
            </a:r>
            <a:r>
              <a:rPr lang="en-US" dirty="0"/>
              <a:t>has become too tall</a:t>
            </a:r>
          </a:p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01600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sp>
        <p:nvSpPr>
          <p:cNvPr id="64" name="Notched Right Arrow 63"/>
          <p:cNvSpPr/>
          <p:nvPr/>
        </p:nvSpPr>
        <p:spPr bwMode="auto">
          <a:xfrm>
            <a:off x="3195637" y="2908022"/>
            <a:ext cx="1506538" cy="130429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left-right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at z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177800" y="5552420"/>
            <a:ext cx="2819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grpSp>
        <p:nvGrpSpPr>
          <p:cNvPr id="4" name="Group 82"/>
          <p:cNvGrpSpPr>
            <a:grpSpLocks noChangeAspect="1"/>
          </p:cNvGrpSpPr>
          <p:nvPr/>
        </p:nvGrpSpPr>
        <p:grpSpPr>
          <a:xfrm>
            <a:off x="4845050" y="2514601"/>
            <a:ext cx="3314700" cy="2113817"/>
            <a:chOff x="8026400" y="2891135"/>
            <a:chExt cx="4419600" cy="2818422"/>
          </a:xfrm>
        </p:grpSpPr>
        <p:cxnSp>
          <p:nvCxnSpPr>
            <p:cNvPr id="55" name="Straight Connector 54"/>
            <p:cNvCxnSpPr>
              <a:stCxn id="57" idx="6"/>
              <a:endCxn id="68" idx="1"/>
            </p:cNvCxnSpPr>
            <p:nvPr/>
          </p:nvCxnSpPr>
          <p:spPr bwMode="auto">
            <a:xfrm>
              <a:off x="10464800" y="3157835"/>
              <a:ext cx="763915" cy="57788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>
              <a:stCxn id="57" idx="2"/>
              <a:endCxn id="60" idx="7"/>
            </p:cNvCxnSpPr>
            <p:nvPr/>
          </p:nvCxnSpPr>
          <p:spPr bwMode="auto">
            <a:xfrm rot="10800000" flipV="1">
              <a:off x="9243686" y="3157834"/>
              <a:ext cx="6877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7" name="Oval 56"/>
            <p:cNvSpPr/>
            <p:nvPr/>
          </p:nvSpPr>
          <p:spPr bwMode="auto">
            <a:xfrm>
              <a:off x="9931400" y="2891135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cxnSp>
          <p:nvCxnSpPr>
            <p:cNvPr id="58" name="Straight Connector 57"/>
            <p:cNvCxnSpPr>
              <a:stCxn id="60" idx="5"/>
              <a:endCxn id="62" idx="0"/>
            </p:cNvCxnSpPr>
            <p:nvPr/>
          </p:nvCxnSpPr>
          <p:spPr bwMode="auto">
            <a:xfrm rot="16200000" flipH="1">
              <a:off x="9224635" y="4127469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>
              <a:stCxn id="60" idx="3"/>
              <a:endCxn id="61" idx="0"/>
            </p:cNvCxnSpPr>
            <p:nvPr/>
          </p:nvCxnSpPr>
          <p:spPr bwMode="auto">
            <a:xfrm rot="5400000">
              <a:off x="8426451" y="4127470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0" name="Oval 59"/>
            <p:cNvSpPr/>
            <p:nvPr/>
          </p:nvSpPr>
          <p:spPr bwMode="auto">
            <a:xfrm>
              <a:off x="8788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61" name="Isosceles Triangle 60"/>
            <p:cNvSpPr/>
            <p:nvPr/>
          </p:nvSpPr>
          <p:spPr bwMode="auto">
            <a:xfrm>
              <a:off x="8026400" y="45675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A</a:t>
              </a:r>
              <a:endParaRPr lang="en-US" sz="2000" b="0" baseline="-25000" dirty="0"/>
            </a:p>
          </p:txBody>
        </p:sp>
        <p:sp>
          <p:nvSpPr>
            <p:cNvPr id="62" name="Isosceles Triangle 61"/>
            <p:cNvSpPr/>
            <p:nvPr/>
          </p:nvSpPr>
          <p:spPr bwMode="auto">
            <a:xfrm>
              <a:off x="9245600" y="4567535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cxnSp>
          <p:nvCxnSpPr>
            <p:cNvPr id="66" name="Straight Connector 65"/>
            <p:cNvCxnSpPr>
              <a:stCxn id="68" idx="5"/>
              <a:endCxn id="70" idx="0"/>
            </p:cNvCxnSpPr>
            <p:nvPr/>
          </p:nvCxnSpPr>
          <p:spPr bwMode="auto">
            <a:xfrm rot="16200000" flipH="1">
              <a:off x="11586835" y="4131934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8" idx="3"/>
              <a:endCxn id="69" idx="0"/>
            </p:cNvCxnSpPr>
            <p:nvPr/>
          </p:nvCxnSpPr>
          <p:spPr bwMode="auto">
            <a:xfrm rot="5400000">
              <a:off x="10788651" y="4131935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8" name="Oval 67"/>
            <p:cNvSpPr/>
            <p:nvPr/>
          </p:nvSpPr>
          <p:spPr bwMode="auto">
            <a:xfrm>
              <a:off x="11150600" y="3657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z</a:t>
              </a:r>
            </a:p>
          </p:txBody>
        </p:sp>
        <p:sp>
          <p:nvSpPr>
            <p:cNvPr id="69" name="Isosceles Triangle 68"/>
            <p:cNvSpPr/>
            <p:nvPr/>
          </p:nvSpPr>
          <p:spPr bwMode="auto">
            <a:xfrm>
              <a:off x="10388600" y="45720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  <p:sp>
          <p:nvSpPr>
            <p:cNvPr id="70" name="Isosceles Triangle 69"/>
            <p:cNvSpPr/>
            <p:nvPr/>
          </p:nvSpPr>
          <p:spPr bwMode="auto">
            <a:xfrm>
              <a:off x="11607800" y="4572000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D</a:t>
              </a:r>
              <a:endParaRPr lang="en-US" sz="2000" b="0" baseline="-25000" dirty="0"/>
            </a:p>
          </p:txBody>
        </p:sp>
      </p:grpSp>
      <p:grpSp>
        <p:nvGrpSpPr>
          <p:cNvPr id="5" name="Group 83"/>
          <p:cNvGrpSpPr>
            <a:grpSpLocks noChangeAspect="1"/>
          </p:cNvGrpSpPr>
          <p:nvPr/>
        </p:nvGrpSpPr>
        <p:grpSpPr>
          <a:xfrm>
            <a:off x="177800" y="2519065"/>
            <a:ext cx="2800350" cy="2749898"/>
            <a:chOff x="1473200" y="2891135"/>
            <a:chExt cx="3733800" cy="3666530"/>
          </a:xfrm>
        </p:grpSpPr>
        <p:cxnSp>
          <p:nvCxnSpPr>
            <p:cNvPr id="37" name="Straight Connector 36"/>
            <p:cNvCxnSpPr>
              <a:stCxn id="50" idx="6"/>
              <a:endCxn id="73" idx="0"/>
            </p:cNvCxnSpPr>
            <p:nvPr/>
          </p:nvCxnSpPr>
          <p:spPr bwMode="auto">
            <a:xfrm>
              <a:off x="3987800" y="3157835"/>
              <a:ext cx="800100" cy="5715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50" idx="2"/>
              <a:endCxn id="76" idx="7"/>
            </p:cNvCxnSpPr>
            <p:nvPr/>
          </p:nvCxnSpPr>
          <p:spPr bwMode="auto">
            <a:xfrm rot="10800000" flipV="1">
              <a:off x="2766686" y="3157834"/>
              <a:ext cx="6877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3454400" y="2891135"/>
              <a:ext cx="533400" cy="53340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2000" b="0" dirty="0"/>
                <a:t>z</a:t>
              </a:r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4368800" y="37293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D</a:t>
              </a:r>
              <a:endParaRPr kumimoji="0" lang="en-US" sz="20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74" name="Straight Connector 73"/>
            <p:cNvCxnSpPr>
              <a:stCxn id="76" idx="5"/>
              <a:endCxn id="80" idx="0"/>
            </p:cNvCxnSpPr>
            <p:nvPr/>
          </p:nvCxnSpPr>
          <p:spPr bwMode="auto">
            <a:xfrm rot="16200000" flipH="1">
              <a:off x="2783502" y="4091602"/>
              <a:ext cx="463580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6" idx="3"/>
              <a:endCxn id="77" idx="0"/>
            </p:cNvCxnSpPr>
            <p:nvPr/>
          </p:nvCxnSpPr>
          <p:spPr bwMode="auto">
            <a:xfrm rot="5400000">
              <a:off x="1911351" y="4089371"/>
              <a:ext cx="459115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6" name="Oval 75"/>
            <p:cNvSpPr/>
            <p:nvPr/>
          </p:nvSpPr>
          <p:spPr bwMode="auto">
            <a:xfrm>
              <a:off x="2311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x</a:t>
              </a:r>
            </a:p>
          </p:txBody>
        </p:sp>
        <p:sp>
          <p:nvSpPr>
            <p:cNvPr id="77" name="Isosceles Triangle 76"/>
            <p:cNvSpPr/>
            <p:nvPr/>
          </p:nvSpPr>
          <p:spPr bwMode="auto">
            <a:xfrm>
              <a:off x="1473200" y="4567535"/>
              <a:ext cx="838200" cy="11474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A</a:t>
              </a:r>
              <a:endParaRPr lang="en-US" sz="2000" b="0" baseline="-25000" dirty="0"/>
            </a:p>
          </p:txBody>
        </p:sp>
        <p:cxnSp>
          <p:nvCxnSpPr>
            <p:cNvPr id="78" name="Straight Connector 77"/>
            <p:cNvCxnSpPr>
              <a:stCxn id="80" idx="5"/>
              <a:endCxn id="82" idx="0"/>
            </p:cNvCxnSpPr>
            <p:nvPr/>
          </p:nvCxnSpPr>
          <p:spPr bwMode="auto">
            <a:xfrm rot="16200000" flipH="1">
              <a:off x="3433435" y="5046334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>
              <a:stCxn id="80" idx="3"/>
              <a:endCxn id="81" idx="0"/>
            </p:cNvCxnSpPr>
            <p:nvPr/>
          </p:nvCxnSpPr>
          <p:spPr bwMode="auto">
            <a:xfrm rot="5400000">
              <a:off x="2711451" y="5046335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0" name="Oval 79"/>
            <p:cNvSpPr/>
            <p:nvPr/>
          </p:nvSpPr>
          <p:spPr bwMode="auto">
            <a:xfrm>
              <a:off x="2997200" y="4572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81" name="Isosceles Triangle 80"/>
            <p:cNvSpPr/>
            <p:nvPr/>
          </p:nvSpPr>
          <p:spPr bwMode="auto">
            <a:xfrm>
              <a:off x="2311400" y="54102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sp>
          <p:nvSpPr>
            <p:cNvPr id="82" name="Isosceles Triangle 81"/>
            <p:cNvSpPr/>
            <p:nvPr/>
          </p:nvSpPr>
          <p:spPr bwMode="auto">
            <a:xfrm>
              <a:off x="3378200" y="5410200"/>
              <a:ext cx="838200" cy="11474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4996956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103" name="Straight Arrow Connector 102"/>
          <p:cNvCxnSpPr/>
          <p:nvPr/>
        </p:nvCxnSpPr>
        <p:spPr bwMode="auto">
          <a:xfrm>
            <a:off x="4826000" y="5567065"/>
            <a:ext cx="3352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5" name="Notched Right Arrow 104"/>
          <p:cNvSpPr/>
          <p:nvPr/>
        </p:nvSpPr>
        <p:spPr bwMode="auto">
          <a:xfrm flipH="1">
            <a:off x="8148637" y="2900065"/>
            <a:ext cx="1506538" cy="130429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right-left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at x</a:t>
            </a:r>
          </a:p>
        </p:txBody>
      </p:sp>
      <p:grpSp>
        <p:nvGrpSpPr>
          <p:cNvPr id="6" name="Group 118"/>
          <p:cNvGrpSpPr>
            <a:grpSpLocks noChangeAspect="1"/>
          </p:cNvGrpSpPr>
          <p:nvPr/>
        </p:nvGrpSpPr>
        <p:grpSpPr>
          <a:xfrm>
            <a:off x="10083800" y="2514600"/>
            <a:ext cx="2743200" cy="2749898"/>
            <a:chOff x="9474200" y="2891135"/>
            <a:chExt cx="3657600" cy="3666530"/>
          </a:xfrm>
        </p:grpSpPr>
        <p:cxnSp>
          <p:nvCxnSpPr>
            <p:cNvPr id="106" name="Straight Connector 105"/>
            <p:cNvCxnSpPr>
              <a:stCxn id="110" idx="6"/>
              <a:endCxn id="111" idx="1"/>
            </p:cNvCxnSpPr>
            <p:nvPr/>
          </p:nvCxnSpPr>
          <p:spPr bwMode="auto">
            <a:xfrm>
              <a:off x="11150600" y="3157835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>
              <a:stCxn id="110" idx="2"/>
              <a:endCxn id="112" idx="0"/>
            </p:cNvCxnSpPr>
            <p:nvPr/>
          </p:nvCxnSpPr>
          <p:spPr bwMode="auto">
            <a:xfrm rot="10800000" flipV="1">
              <a:off x="9893300" y="3157835"/>
              <a:ext cx="723900" cy="5715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>
              <a:stCxn id="111" idx="5"/>
              <a:endCxn id="113" idx="0"/>
            </p:cNvCxnSpPr>
            <p:nvPr/>
          </p:nvCxnSpPr>
          <p:spPr bwMode="auto">
            <a:xfrm rot="16200000" flipH="1">
              <a:off x="12272635" y="4127469"/>
              <a:ext cx="459115" cy="4210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>
              <a:stCxn id="111" idx="3"/>
              <a:endCxn id="116" idx="0"/>
            </p:cNvCxnSpPr>
            <p:nvPr/>
          </p:nvCxnSpPr>
          <p:spPr bwMode="auto">
            <a:xfrm rot="5400000">
              <a:off x="11434118" y="4091603"/>
              <a:ext cx="463580" cy="4972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0" name="Oval 109"/>
            <p:cNvSpPr/>
            <p:nvPr/>
          </p:nvSpPr>
          <p:spPr bwMode="auto">
            <a:xfrm>
              <a:off x="10617200" y="2891135"/>
              <a:ext cx="533400" cy="533400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2000" b="0" dirty="0"/>
                <a:t>x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11836400" y="3653135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z</a:t>
              </a:r>
            </a:p>
          </p:txBody>
        </p:sp>
        <p:sp>
          <p:nvSpPr>
            <p:cNvPr id="112" name="Isosceles Triangle 111"/>
            <p:cNvSpPr/>
            <p:nvPr/>
          </p:nvSpPr>
          <p:spPr bwMode="auto">
            <a:xfrm>
              <a:off x="9474200" y="372933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A</a:t>
              </a:r>
              <a:endParaRPr kumimoji="0" lang="en-US" sz="20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13" name="Isosceles Triangle 112"/>
            <p:cNvSpPr/>
            <p:nvPr/>
          </p:nvSpPr>
          <p:spPr bwMode="auto">
            <a:xfrm>
              <a:off x="12293600" y="4567535"/>
              <a:ext cx="838200" cy="11474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D</a:t>
              </a:r>
              <a:endParaRPr lang="en-US" sz="2000" b="0" baseline="-25000" dirty="0"/>
            </a:p>
          </p:txBody>
        </p:sp>
        <p:cxnSp>
          <p:nvCxnSpPr>
            <p:cNvPr id="114" name="Straight Connector 113"/>
            <p:cNvCxnSpPr>
              <a:stCxn id="116" idx="5"/>
              <a:endCxn id="118" idx="0"/>
            </p:cNvCxnSpPr>
            <p:nvPr/>
          </p:nvCxnSpPr>
          <p:spPr bwMode="auto">
            <a:xfrm rot="16200000" flipH="1">
              <a:off x="11586835" y="5046334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>
              <a:stCxn id="116" idx="3"/>
              <a:endCxn id="117" idx="0"/>
            </p:cNvCxnSpPr>
            <p:nvPr/>
          </p:nvCxnSpPr>
          <p:spPr bwMode="auto">
            <a:xfrm rot="5400000">
              <a:off x="10864851" y="5046335"/>
              <a:ext cx="382915" cy="3448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6" name="Oval 115"/>
            <p:cNvSpPr/>
            <p:nvPr/>
          </p:nvSpPr>
          <p:spPr bwMode="auto">
            <a:xfrm>
              <a:off x="11150600" y="4572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7" name="Isosceles Triangle 116"/>
            <p:cNvSpPr/>
            <p:nvPr/>
          </p:nvSpPr>
          <p:spPr bwMode="auto">
            <a:xfrm>
              <a:off x="10464800" y="5410200"/>
              <a:ext cx="838200" cy="1137557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B</a:t>
              </a:r>
              <a:endParaRPr lang="en-US" sz="2000" b="0" baseline="-25000" dirty="0"/>
            </a:p>
          </p:txBody>
        </p:sp>
        <p:sp>
          <p:nvSpPr>
            <p:cNvPr id="118" name="Isosceles Triangle 117"/>
            <p:cNvSpPr/>
            <p:nvPr/>
          </p:nvSpPr>
          <p:spPr bwMode="auto">
            <a:xfrm>
              <a:off x="11531600" y="5410200"/>
              <a:ext cx="838200" cy="11474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000" b="0" dirty="0"/>
                <a:t>C</a:t>
              </a:r>
              <a:endParaRPr lang="en-US" sz="2000" b="0" baseline="-25000" dirty="0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9892311" y="5624155"/>
            <a:ext cx="3010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&lt; x &lt; B &lt; y &lt; C &lt; z &lt; D</a:t>
            </a: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9968511" y="5552420"/>
            <a:ext cx="2819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4" name="Rectangular Callout 53"/>
          <p:cNvSpPr/>
          <p:nvPr/>
        </p:nvSpPr>
        <p:spPr bwMode="auto">
          <a:xfrm>
            <a:off x="8407400" y="7315200"/>
            <a:ext cx="2193934" cy="400110"/>
          </a:xfrm>
          <a:prstGeom prst="wedgeRectCallout">
            <a:avLst>
              <a:gd name="adj1" fmla="val -99655"/>
              <a:gd name="adj2" fmla="val 2304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either z or x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1" name="Rectangular Callout 70"/>
          <p:cNvSpPr/>
          <p:nvPr/>
        </p:nvSpPr>
        <p:spPr bwMode="auto">
          <a:xfrm>
            <a:off x="10160000" y="7978914"/>
            <a:ext cx="2137829" cy="707886"/>
          </a:xfrm>
          <a:prstGeom prst="wedgeRectCallout">
            <a:avLst>
              <a:gd name="adj1" fmla="val -88366"/>
              <a:gd name="adj2" fmla="val 632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subtree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rooted at 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animBg="1"/>
      <p:bldP spid="102" grpId="0"/>
      <p:bldP spid="105" grpId="0" animBg="1"/>
      <p:bldP spid="120" grpId="0"/>
      <p:bldP spid="54" grpId="0" animBg="1"/>
      <p:bldP spid="7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Called a </a:t>
            </a:r>
            <a:r>
              <a:rPr lang="en-US" b="1" i="1" dirty="0"/>
              <a:t>Double</a:t>
            </a:r>
            <a:r>
              <a:rPr lang="en-US" dirty="0"/>
              <a:t> Rotation?</a:t>
            </a:r>
          </a:p>
        </p:txBody>
      </p:sp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939800" y="5334000"/>
            <a:ext cx="5029200" cy="3543300"/>
          </a:xfrm>
        </p:spPr>
        <p:txBody>
          <a:bodyPr/>
          <a:lstStyle/>
          <a:p>
            <a:r>
              <a:rPr lang="en-US" dirty="0"/>
              <a:t>We can view a double rotation as a sequence of two single rotations</a:t>
            </a:r>
          </a:p>
          <a:p>
            <a:pPr lvl="1"/>
            <a:r>
              <a:rPr lang="en-US" dirty="0"/>
              <a:t>This is convenient when implementing AVL trees</a:t>
            </a:r>
          </a:p>
        </p:txBody>
      </p:sp>
      <p:cxnSp>
        <p:nvCxnSpPr>
          <p:cNvPr id="29" name="Straight Connector 28"/>
          <p:cNvCxnSpPr>
            <a:stCxn id="34" idx="6"/>
            <a:endCxn id="35" idx="1"/>
          </p:cNvCxnSpPr>
          <p:nvPr/>
        </p:nvCxnSpPr>
        <p:spPr bwMode="auto">
          <a:xfrm>
            <a:off x="11303000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4" idx="2"/>
            <a:endCxn id="42" idx="7"/>
          </p:cNvCxnSpPr>
          <p:nvPr/>
        </p:nvCxnSpPr>
        <p:spPr bwMode="auto">
          <a:xfrm rot="10800000" flipV="1">
            <a:off x="10005686" y="2933700"/>
            <a:ext cx="763915" cy="571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10769600" y="26670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13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119888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9550400" y="3427085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" name="Group 52"/>
          <p:cNvGrpSpPr/>
          <p:nvPr/>
        </p:nvGrpSpPr>
        <p:grpSpPr>
          <a:xfrm>
            <a:off x="787400" y="2667000"/>
            <a:ext cx="1752600" cy="1295400"/>
            <a:chOff x="2540000" y="1981200"/>
            <a:chExt cx="1752600" cy="1295400"/>
          </a:xfrm>
        </p:grpSpPr>
        <p:cxnSp>
          <p:nvCxnSpPr>
            <p:cNvPr id="52" name="Straight Connector 51"/>
            <p:cNvCxnSpPr>
              <a:stCxn id="56" idx="6"/>
              <a:endCxn id="57" idx="1"/>
            </p:cNvCxnSpPr>
            <p:nvPr/>
          </p:nvCxnSpPr>
          <p:spPr bwMode="auto">
            <a:xfrm>
              <a:off x="30734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25400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10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37592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15</a:t>
              </a:r>
            </a:p>
          </p:txBody>
        </p:sp>
      </p:grpSp>
      <p:grpSp>
        <p:nvGrpSpPr>
          <p:cNvPr id="3" name="Group 54"/>
          <p:cNvGrpSpPr/>
          <p:nvPr/>
        </p:nvGrpSpPr>
        <p:grpSpPr>
          <a:xfrm>
            <a:off x="5207000" y="2667000"/>
            <a:ext cx="1752600" cy="2133600"/>
            <a:chOff x="8788400" y="1981200"/>
            <a:chExt cx="1752600" cy="2133600"/>
          </a:xfrm>
        </p:grpSpPr>
        <p:cxnSp>
          <p:nvCxnSpPr>
            <p:cNvPr id="6" name="Straight Connector 5"/>
            <p:cNvCxnSpPr>
              <a:stCxn id="11" idx="6"/>
              <a:endCxn id="12" idx="1"/>
            </p:cNvCxnSpPr>
            <p:nvPr/>
          </p:nvCxnSpPr>
          <p:spPr bwMode="auto">
            <a:xfrm>
              <a:off x="9321800" y="2247900"/>
              <a:ext cx="763915" cy="57341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>
              <a:off x="8788400" y="1981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10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0007600" y="2743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15</a:t>
              </a:r>
            </a:p>
          </p:txBody>
        </p:sp>
        <p:cxnSp>
          <p:nvCxnSpPr>
            <p:cNvPr id="24" name="Straight Connector 23"/>
            <p:cNvCxnSpPr>
              <a:stCxn id="12" idx="3"/>
              <a:endCxn id="25" idx="7"/>
            </p:cNvCxnSpPr>
            <p:nvPr/>
          </p:nvCxnSpPr>
          <p:spPr bwMode="auto">
            <a:xfrm rot="5400000">
              <a:off x="9738985" y="3312785"/>
              <a:ext cx="461030" cy="232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Oval 24"/>
            <p:cNvSpPr/>
            <p:nvPr/>
          </p:nvSpPr>
          <p:spPr bwMode="auto">
            <a:xfrm>
              <a:off x="9398000" y="3581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13</a:t>
              </a:r>
            </a:p>
          </p:txBody>
        </p:sp>
      </p:grpSp>
      <p:cxnSp>
        <p:nvCxnSpPr>
          <p:cNvPr id="32" name="Straight Connector 31"/>
          <p:cNvCxnSpPr>
            <a:stCxn id="36" idx="6"/>
            <a:endCxn id="37" idx="1"/>
          </p:cNvCxnSpPr>
          <p:nvPr/>
        </p:nvCxnSpPr>
        <p:spPr bwMode="auto">
          <a:xfrm>
            <a:off x="8258036" y="6667500"/>
            <a:ext cx="763915" cy="5734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37" idx="5"/>
            <a:endCxn id="38" idx="1"/>
          </p:cNvCxnSpPr>
          <p:nvPr/>
        </p:nvCxnSpPr>
        <p:spPr bwMode="auto">
          <a:xfrm rot="16200000" flipH="1">
            <a:off x="9284821" y="7732385"/>
            <a:ext cx="4610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7724636" y="64008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8943836" y="7162800"/>
            <a:ext cx="533400" cy="5334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rgbClr val="00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13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9553436" y="8001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15</a:t>
            </a:r>
          </a:p>
        </p:txBody>
      </p:sp>
      <p:sp>
        <p:nvSpPr>
          <p:cNvPr id="50" name="Notched Right Arrow 49"/>
          <p:cNvSpPr/>
          <p:nvPr/>
        </p:nvSpPr>
        <p:spPr bwMode="auto">
          <a:xfrm rot="2700000">
            <a:off x="6194564" y="5140464"/>
            <a:ext cx="1524000" cy="8382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right at 15</a:t>
            </a:r>
          </a:p>
        </p:txBody>
      </p:sp>
      <p:sp>
        <p:nvSpPr>
          <p:cNvPr id="51" name="Notched Right Arrow 50"/>
          <p:cNvSpPr/>
          <p:nvPr/>
        </p:nvSpPr>
        <p:spPr bwMode="auto">
          <a:xfrm rot="-2700000">
            <a:off x="9465092" y="5140464"/>
            <a:ext cx="1524000" cy="8382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left at 10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5207000" y="2667000"/>
            <a:ext cx="533400" cy="5334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800" b="0" dirty="0"/>
              <a:t>10</a:t>
            </a:r>
          </a:p>
        </p:txBody>
      </p:sp>
      <p:sp>
        <p:nvSpPr>
          <p:cNvPr id="53" name="Right Arrow 52"/>
          <p:cNvSpPr/>
          <p:nvPr/>
        </p:nvSpPr>
        <p:spPr bwMode="auto">
          <a:xfrm>
            <a:off x="3149600" y="2971800"/>
            <a:ext cx="1524000" cy="8382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insert 13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36" grpId="0" animBg="1"/>
      <p:bldP spid="37" grpId="0" animBg="1"/>
      <p:bldP spid="38" grpId="0" animBg="1"/>
      <p:bldP spid="50" grpId="0" animBg="1"/>
      <p:bldP spid="51" grpId="0" animBg="1"/>
      <p:bldP spid="54" grpId="0" animBg="1"/>
      <p:bldP spid="5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9616"/>
          </a:xfr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r>
              <a:rPr lang="en-US" sz="4800" dirty="0"/>
              <a:t>AVL Rotation When-to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1468" y="4231049"/>
            <a:ext cx="3753972" cy="1239312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If</a:t>
            </a:r>
            <a:r>
              <a:rPr lang="en-US" b="0" dirty="0"/>
              <a:t> the insertion</a:t>
            </a:r>
            <a:br>
              <a:rPr lang="en-US" b="0" dirty="0"/>
            </a:br>
            <a:r>
              <a:rPr lang="en-US" b="0" dirty="0"/>
              <a:t>that caused the lowest</a:t>
            </a:r>
            <a:br>
              <a:rPr lang="en-US" b="0" dirty="0"/>
            </a:br>
            <a:r>
              <a:rPr lang="en-US" b="0" dirty="0"/>
              <a:t>violation       happened …</a:t>
            </a:r>
          </a:p>
        </p:txBody>
      </p:sp>
      <p:sp>
        <p:nvSpPr>
          <p:cNvPr id="23" name="Isosceles Triangle 22"/>
          <p:cNvSpPr/>
          <p:nvPr/>
        </p:nvSpPr>
        <p:spPr>
          <a:xfrm>
            <a:off x="5601981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26" name="Isosceles Triangle 25"/>
          <p:cNvSpPr/>
          <p:nvPr/>
        </p:nvSpPr>
        <p:spPr>
          <a:xfrm>
            <a:off x="7252224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1468" y="7507314"/>
            <a:ext cx="2413863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b="0" dirty="0"/>
              <a:t>… </a:t>
            </a:r>
            <a:r>
              <a:rPr lang="en-US" dirty="0"/>
              <a:t>then</a:t>
            </a:r>
            <a:r>
              <a:rPr lang="en-US" b="0" dirty="0"/>
              <a:t> do a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16760" y="7238196"/>
            <a:ext cx="140717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right</a:t>
            </a:r>
            <a:br>
              <a:rPr lang="en-US" dirty="0"/>
            </a:br>
            <a:r>
              <a:rPr lang="en-US" dirty="0"/>
              <a:t>single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07890" y="7238196"/>
            <a:ext cx="149213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left/right</a:t>
            </a:r>
            <a:br>
              <a:rPr lang="en-US" dirty="0"/>
            </a:br>
            <a:r>
              <a:rPr lang="en-US" dirty="0"/>
              <a:t>double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38" name="Isosceles Triangle 37"/>
          <p:cNvSpPr/>
          <p:nvPr/>
        </p:nvSpPr>
        <p:spPr>
          <a:xfrm>
            <a:off x="9040400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39" name="Isosceles Triangle 38"/>
          <p:cNvSpPr/>
          <p:nvPr/>
        </p:nvSpPr>
        <p:spPr>
          <a:xfrm>
            <a:off x="10690642" y="4049579"/>
            <a:ext cx="1381948" cy="16099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65023" rIns="0" bIns="65023" rtlCol="0" anchor="ctr"/>
          <a:lstStyle/>
          <a:p>
            <a:pPr algn="ctr"/>
            <a:r>
              <a:rPr lang="en-US" i="1" dirty="0"/>
              <a:t>here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96065" y="7238196"/>
            <a:ext cx="149213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right/left</a:t>
            </a:r>
            <a:br>
              <a:rPr lang="en-US" dirty="0"/>
            </a:br>
            <a:r>
              <a:rPr lang="en-US" dirty="0"/>
              <a:t>double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705422" y="7238196"/>
            <a:ext cx="1407176" cy="1608643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left</a:t>
            </a:r>
            <a:br>
              <a:rPr lang="en-US" dirty="0"/>
            </a:br>
            <a:r>
              <a:rPr lang="en-US" dirty="0"/>
              <a:t>single</a:t>
            </a:r>
            <a:br>
              <a:rPr lang="en-US" dirty="0"/>
            </a:br>
            <a:r>
              <a:rPr lang="en-US" dirty="0"/>
              <a:t>rotation</a:t>
            </a:r>
            <a:br>
              <a:rPr lang="en-US" dirty="0"/>
            </a:br>
            <a:r>
              <a:rPr lang="en-US" dirty="0"/>
              <a:t>at </a:t>
            </a:r>
            <a:r>
              <a:rPr lang="en-US" b="1" dirty="0"/>
              <a:t>x</a:t>
            </a:r>
          </a:p>
        </p:txBody>
      </p:sp>
      <p:sp>
        <p:nvSpPr>
          <p:cNvPr id="44" name="Notched Right Arrow 43"/>
          <p:cNvSpPr/>
          <p:nvPr/>
        </p:nvSpPr>
        <p:spPr>
          <a:xfrm rot="5400000">
            <a:off x="5778502" y="6134103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5" name="Notched Right Arrow 44"/>
          <p:cNvSpPr/>
          <p:nvPr/>
        </p:nvSpPr>
        <p:spPr>
          <a:xfrm rot="5400000">
            <a:off x="7454900" y="6134099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6" name="Notched Right Arrow 45"/>
          <p:cNvSpPr/>
          <p:nvPr/>
        </p:nvSpPr>
        <p:spPr>
          <a:xfrm rot="5400000">
            <a:off x="9207501" y="6134103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7" name="Notched Right Arrow 46"/>
          <p:cNvSpPr/>
          <p:nvPr/>
        </p:nvSpPr>
        <p:spPr>
          <a:xfrm rot="5400000">
            <a:off x="10883899" y="6134099"/>
            <a:ext cx="990598" cy="762000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cxnSp>
        <p:nvCxnSpPr>
          <p:cNvPr id="48" name="Straight Connector 47"/>
          <p:cNvCxnSpPr>
            <a:stCxn id="50" idx="6"/>
            <a:endCxn id="58" idx="1"/>
          </p:cNvCxnSpPr>
          <p:nvPr/>
        </p:nvCxnSpPr>
        <p:spPr bwMode="auto">
          <a:xfrm>
            <a:off x="9073856" y="2541739"/>
            <a:ext cx="1382750" cy="7062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0" idx="2"/>
            <a:endCxn id="53" idx="7"/>
          </p:cNvCxnSpPr>
          <p:nvPr/>
        </p:nvCxnSpPr>
        <p:spPr bwMode="auto">
          <a:xfrm rot="10800000" flipV="1">
            <a:off x="7329640" y="2541738"/>
            <a:ext cx="1344167" cy="7172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0" name="Oval 49"/>
          <p:cNvSpPr/>
          <p:nvPr/>
        </p:nvSpPr>
        <p:spPr bwMode="auto">
          <a:xfrm>
            <a:off x="8673806" y="2341714"/>
            <a:ext cx="400050" cy="40005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x</a:t>
            </a:r>
          </a:p>
        </p:txBody>
      </p:sp>
      <p:cxnSp>
        <p:nvCxnSpPr>
          <p:cNvPr id="51" name="Straight Connector 50"/>
          <p:cNvCxnSpPr>
            <a:stCxn id="53" idx="5"/>
            <a:endCxn id="26" idx="0"/>
          </p:cNvCxnSpPr>
          <p:nvPr/>
        </p:nvCxnSpPr>
        <p:spPr bwMode="auto">
          <a:xfrm rot="16200000" flipH="1">
            <a:off x="7382561" y="3488941"/>
            <a:ext cx="507715" cy="6135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3" idx="3"/>
            <a:endCxn id="23" idx="0"/>
          </p:cNvCxnSpPr>
          <p:nvPr/>
        </p:nvCxnSpPr>
        <p:spPr bwMode="auto">
          <a:xfrm rot="5400000">
            <a:off x="6416001" y="3418818"/>
            <a:ext cx="507715" cy="75380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6988175" y="3200400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Straight Connector 55"/>
          <p:cNvCxnSpPr>
            <a:stCxn id="58" idx="5"/>
            <a:endCxn id="39" idx="0"/>
          </p:cNvCxnSpPr>
          <p:nvPr/>
        </p:nvCxnSpPr>
        <p:spPr bwMode="auto">
          <a:xfrm rot="16200000" flipH="1">
            <a:off x="10801203" y="3469166"/>
            <a:ext cx="518694" cy="6421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58" idx="3"/>
            <a:endCxn id="38" idx="0"/>
          </p:cNvCxnSpPr>
          <p:nvPr/>
        </p:nvCxnSpPr>
        <p:spPr bwMode="auto">
          <a:xfrm rot="5400000">
            <a:off x="9834643" y="3427616"/>
            <a:ext cx="518694" cy="72523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8" name="Oval 57"/>
          <p:cNvSpPr/>
          <p:nvPr/>
        </p:nvSpPr>
        <p:spPr bwMode="auto">
          <a:xfrm>
            <a:off x="10398020" y="3189421"/>
            <a:ext cx="400050" cy="40005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2235200" y="5029200"/>
            <a:ext cx="400050" cy="40005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2000" b="0" dirty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6" grpId="0" animBg="1"/>
      <p:bldP spid="28" grpId="0"/>
      <p:bldP spid="31" grpId="0"/>
      <p:bldP spid="33" grpId="0"/>
      <p:bldP spid="38" grpId="0" animBg="1"/>
      <p:bldP spid="39" grpId="0" animBg="1"/>
      <p:bldP spid="40" grpId="0"/>
      <p:bldP spid="42" grpId="0"/>
      <p:bldP spid="44" grpId="0" animBg="1"/>
      <p:bldP spid="45" grpId="0" animBg="1"/>
      <p:bldP spid="46" grpId="0" animBg="1"/>
      <p:bldP spid="47" grpId="0" animBg="1"/>
      <p:bldP spid="50" grpId="0" animBg="1"/>
      <p:bldP spid="53" grpId="0" animBg="1"/>
      <p:bldP spid="58" grpId="0" animBg="1"/>
      <p:bldP spid="6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Self-balancing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height constraint satisfy our requirements?</a:t>
            </a:r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It guarantees that </a:t>
            </a:r>
            <a:r>
              <a:rPr lang="en-US" i="1" dirty="0"/>
              <a:t>h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O(log n)</a:t>
            </a:r>
            <a:endParaRPr lang="en-US" dirty="0"/>
          </a:p>
          <a:p>
            <a:pPr lvl="2"/>
            <a:endParaRPr lang="en-US" dirty="0"/>
          </a:p>
          <a:p>
            <a:pPr marL="857250" lvl="1" indent="-400050">
              <a:buSzPct val="100000"/>
              <a:buFont typeface="+mj-lt"/>
              <a:buAutoNum type="arabicPeriod"/>
            </a:pPr>
            <a:r>
              <a:rPr lang="en-US" dirty="0"/>
              <a:t>It is cheap to maintain — at most </a:t>
            </a:r>
            <a:r>
              <a:rPr lang="en-US" i="1" dirty="0"/>
              <a:t>O(log n)</a:t>
            </a:r>
          </a:p>
          <a:p>
            <a:pPr lvl="2"/>
            <a:r>
              <a:rPr lang="en-US" dirty="0"/>
              <a:t>Each type of rotation costs O(1)</a:t>
            </a:r>
          </a:p>
          <a:p>
            <a:pPr lvl="2"/>
            <a:r>
              <a:rPr lang="en-US" dirty="0"/>
              <a:t>At most one rotation is needed for each insertion</a:t>
            </a:r>
          </a:p>
          <a:p>
            <a:pPr lvl="1">
              <a:buNone/>
            </a:pPr>
            <a:r>
              <a:rPr lang="en-US" dirty="0"/>
              <a:t>	So, maintaining the height invariant costs O(1)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02800" y="2438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02800" y="482691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236200" y="4343400"/>
            <a:ext cx="2468048" cy="400110"/>
          </a:xfrm>
          <a:prstGeom prst="wedgeRectCallout">
            <a:avLst>
              <a:gd name="adj1" fmla="val -109665"/>
              <a:gd name="adj2" fmla="val 438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why next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lIns="54864"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Height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into an AVL Tree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are inserting a node</a:t>
            </a:r>
            <a:br>
              <a:rPr lang="en-US" dirty="0"/>
            </a:br>
            <a:r>
              <a:rPr lang="en-US" dirty="0"/>
              <a:t>into an AVL tree of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</a:p>
          <a:p>
            <a:pPr lvl="2"/>
            <a:endParaRPr lang="en-US" dirty="0"/>
          </a:p>
          <a:p>
            <a:r>
              <a:rPr lang="en-US" dirty="0"/>
              <a:t>One of two things can happen: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This causes a height </a:t>
            </a:r>
            <a:r>
              <a:rPr lang="en-US" dirty="0">
                <a:solidFill>
                  <a:srgbClr val="FF0000"/>
                </a:solidFill>
              </a:rPr>
              <a:t>violation</a:t>
            </a:r>
          </a:p>
          <a:p>
            <a:pPr lvl="1"/>
            <a:r>
              <a:rPr lang="en-US" dirty="0"/>
              <a:t>We fix it with a rotation</a:t>
            </a:r>
          </a:p>
          <a:p>
            <a:pPr lvl="2"/>
            <a:r>
              <a:rPr lang="en-US" dirty="0"/>
              <a:t>The resulting tree is a valid AVL tree</a:t>
            </a:r>
          </a:p>
          <a:p>
            <a:pPr lvl="1"/>
            <a:r>
              <a:rPr lang="en-US" dirty="0"/>
              <a:t>The fixed tree still has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</a:p>
          <a:p>
            <a:pPr lvl="2"/>
            <a:r>
              <a:rPr lang="en-US" dirty="0"/>
              <a:t>The tree does not grow</a:t>
            </a:r>
          </a:p>
          <a:p>
            <a:pPr lvl="4"/>
            <a:endParaRPr lang="en-US" dirty="0"/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This does not cause a violation</a:t>
            </a:r>
          </a:p>
          <a:p>
            <a:pPr lvl="1"/>
            <a:r>
              <a:rPr lang="en-US" dirty="0"/>
              <a:t>The resulting tree has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</a:rPr>
              <a:t>h+1</a:t>
            </a:r>
          </a:p>
          <a:p>
            <a:pPr lvl="2"/>
            <a:r>
              <a:rPr lang="en-US" dirty="0"/>
              <a:t>The tree may grow only when there is</a:t>
            </a:r>
            <a:br>
              <a:rPr lang="en-US" dirty="0"/>
            </a:br>
            <a:r>
              <a:rPr lang="en-US" dirty="0"/>
              <a:t>no violation</a:t>
            </a:r>
          </a:p>
        </p:txBody>
      </p:sp>
      <p:sp>
        <p:nvSpPr>
          <p:cNvPr id="7" name="Isosceles Triangle 6"/>
          <p:cNvSpPr/>
          <p:nvPr/>
        </p:nvSpPr>
        <p:spPr bwMode="auto">
          <a:xfrm>
            <a:off x="9245600" y="2362200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 flipH="1" flipV="1">
            <a:off x="9664699" y="2881075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0261013" y="2743200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0" name="Bent Arrow 9"/>
          <p:cNvSpPr/>
          <p:nvPr/>
        </p:nvSpPr>
        <p:spPr bwMode="auto">
          <a:xfrm rot="16200000" flipH="1">
            <a:off x="9667175" y="1600200"/>
            <a:ext cx="533400" cy="838200"/>
          </a:xfrm>
          <a:prstGeom prst="ben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0464800" y="174072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9245600" y="50056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8" name="Isosceles Triangle 17"/>
          <p:cNvSpPr/>
          <p:nvPr/>
        </p:nvSpPr>
        <p:spPr bwMode="auto">
          <a:xfrm>
            <a:off x="11455400" y="500562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11874499" y="552450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470813" y="538662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1912600" y="59436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Notched Right Arrow 21"/>
          <p:cNvSpPr/>
          <p:nvPr/>
        </p:nvSpPr>
        <p:spPr bwMode="auto">
          <a:xfrm>
            <a:off x="10541000" y="5105400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23" name="Isosceles Triangle 22"/>
          <p:cNvSpPr/>
          <p:nvPr/>
        </p:nvSpPr>
        <p:spPr bwMode="auto">
          <a:xfrm>
            <a:off x="9245600" y="764214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rot="5400000" flipH="1" flipV="1">
            <a:off x="9664699" y="816102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0261013" y="8023145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accent1"/>
                </a:solidFill>
              </a:rPr>
              <a:t>h </a:t>
            </a:r>
            <a:r>
              <a:rPr lang="en-US" b="0" dirty="0">
                <a:solidFill>
                  <a:schemeClr val="tx1"/>
                </a:solidFill>
              </a:rPr>
              <a:t>or</a:t>
            </a:r>
            <a:r>
              <a:rPr lang="en-US" b="0" dirty="0">
                <a:solidFill>
                  <a:schemeClr val="accent1"/>
                </a:solidFill>
              </a:rPr>
              <a:t> h+1</a:t>
            </a:r>
          </a:p>
        </p:txBody>
      </p:sp>
      <p:sp>
        <p:nvSpPr>
          <p:cNvPr id="26" name="Oval 25"/>
          <p:cNvSpPr/>
          <p:nvPr/>
        </p:nvSpPr>
        <p:spPr bwMode="auto">
          <a:xfrm>
            <a:off x="9672320" y="858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9702800" y="59436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9626600" y="5638800"/>
            <a:ext cx="182880" cy="1828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9069450" y="3886200"/>
            <a:ext cx="1219200" cy="5334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209384" y="5130968"/>
            <a:ext cx="629403" cy="1015663"/>
          </a:xfrm>
          <a:prstGeom prst="wedgeRectCallout">
            <a:avLst>
              <a:gd name="adj1" fmla="val 176919"/>
              <a:gd name="adj2" fmla="val -272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09384" y="5130968"/>
            <a:ext cx="629403" cy="1015663"/>
          </a:xfrm>
          <a:prstGeom prst="wedgeRectCallout">
            <a:avLst>
              <a:gd name="adj1" fmla="val 133523"/>
              <a:gd name="adj2" fmla="val 207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  <p:bldP spid="11" grpId="0" animBg="1"/>
      <p:bldP spid="15" grpId="0" animBg="1"/>
      <p:bldP spid="18" grpId="0" animBg="1"/>
      <p:bldP spid="20" grpId="0"/>
      <p:bldP spid="21" grpId="0" animBg="1"/>
      <p:bldP spid="22" grpId="0" animBg="1"/>
      <p:bldP spid="23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an insertion</a:t>
            </a:r>
            <a:br>
              <a:rPr lang="en-US" dirty="0"/>
            </a:br>
            <a:r>
              <a:rPr lang="en-US" dirty="0"/>
              <a:t>causes a </a:t>
            </a:r>
            <a:r>
              <a:rPr lang="en-US" dirty="0">
                <a:solidFill>
                  <a:srgbClr val="FF0000"/>
                </a:solidFill>
              </a:rPr>
              <a:t>violation</a:t>
            </a:r>
          </a:p>
          <a:p>
            <a:pPr lvl="2"/>
            <a:r>
              <a:rPr lang="en-US" dirty="0"/>
              <a:t>Possibly more than one</a:t>
            </a:r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We will focus on the subtree under the </a:t>
            </a:r>
            <a:r>
              <a:rPr lang="en-US" b="1" dirty="0">
                <a:solidFill>
                  <a:srgbClr val="FF0000"/>
                </a:solidFill>
              </a:rPr>
              <a:t>lowest</a:t>
            </a:r>
            <a:r>
              <a:rPr lang="en-US" dirty="0">
                <a:solidFill>
                  <a:srgbClr val="FF0000"/>
                </a:solidFill>
              </a:rPr>
              <a:t> violation</a:t>
            </a:r>
          </a:p>
          <a:p>
            <a:pPr lvl="1"/>
            <a:r>
              <a:rPr lang="en-US" dirty="0"/>
              <a:t>We will find that fixing it</a:t>
            </a:r>
            <a:br>
              <a:rPr lang="en-US" dirty="0"/>
            </a:br>
            <a:r>
              <a:rPr lang="en-US" dirty="0"/>
              <a:t>yields a subtree with the</a:t>
            </a:r>
            <a:br>
              <a:rPr lang="en-US" dirty="0"/>
            </a:br>
            <a:r>
              <a:rPr lang="en-US" b="1" dirty="0"/>
              <a:t>same height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b="1" dirty="0"/>
              <a:t> </a:t>
            </a:r>
            <a:r>
              <a:rPr lang="en-US" dirty="0"/>
              <a:t>as the</a:t>
            </a:r>
            <a:br>
              <a:rPr lang="en-US" dirty="0"/>
            </a:br>
            <a:r>
              <a:rPr lang="en-US" dirty="0"/>
              <a:t>original subtree</a:t>
            </a:r>
          </a:p>
          <a:p>
            <a:pPr lvl="1"/>
            <a:r>
              <a:rPr lang="en-US" dirty="0"/>
              <a:t>This necessarily resolves</a:t>
            </a:r>
            <a:br>
              <a:rPr lang="en-US" dirty="0"/>
            </a:br>
            <a:r>
              <a:rPr lang="en-US" dirty="0"/>
              <a:t>all violations above it</a:t>
            </a:r>
          </a:p>
          <a:p>
            <a:pPr lvl="2"/>
            <a:r>
              <a:rPr lang="en-US" dirty="0"/>
              <a:t>Because the height of this subtree has not changed</a:t>
            </a:r>
          </a:p>
          <a:p>
            <a:pPr lvl="2"/>
            <a:r>
              <a:rPr lang="en-US" dirty="0"/>
              <a:t>If it satisfied the height invariant for the nodes above it before,</a:t>
            </a:r>
            <a:br>
              <a:rPr lang="en-US" dirty="0"/>
            </a:br>
            <a:r>
              <a:rPr lang="en-US" dirty="0"/>
              <a:t>it still satisfies it after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6654800" y="2602675"/>
            <a:ext cx="838200" cy="1071265"/>
          </a:xfrm>
          <a:prstGeom prst="triangle">
            <a:avLst/>
          </a:prstGeom>
          <a:noFill/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7" name="Bent Arrow 6"/>
          <p:cNvSpPr/>
          <p:nvPr/>
        </p:nvSpPr>
        <p:spPr bwMode="auto">
          <a:xfrm rot="16200000" flipH="1">
            <a:off x="7076375" y="1840675"/>
            <a:ext cx="533400" cy="838200"/>
          </a:xfrm>
          <a:prstGeom prst="bent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874000" y="1981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9017000" y="2602675"/>
            <a:ext cx="838200" cy="10712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0" name="Isosceles Triangle 9"/>
          <p:cNvSpPr/>
          <p:nvPr/>
        </p:nvSpPr>
        <p:spPr bwMode="auto">
          <a:xfrm>
            <a:off x="11226800" y="2602676"/>
            <a:ext cx="838200" cy="1071265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4" name="Notched Right Arrow 13"/>
          <p:cNvSpPr/>
          <p:nvPr/>
        </p:nvSpPr>
        <p:spPr bwMode="auto">
          <a:xfrm>
            <a:off x="10312400" y="2702451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8178800" y="2702451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19" name="Isosceles Triangle 18"/>
          <p:cNvSpPr/>
          <p:nvPr/>
        </p:nvSpPr>
        <p:spPr bwMode="auto">
          <a:xfrm>
            <a:off x="6883400" y="6224824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4400" b="0" baseline="-25000" dirty="0"/>
              <a:t>T</a:t>
            </a:r>
          </a:p>
          <a:p>
            <a:endParaRPr lang="en-US" sz="4400" b="0" baseline="-25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6159501" y="6743699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350000" y="660582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2" name="Down Arrow 21"/>
          <p:cNvSpPr/>
          <p:nvPr/>
        </p:nvSpPr>
        <p:spPr bwMode="auto">
          <a:xfrm flipH="1">
            <a:off x="7150100" y="581334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211060" y="5532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17000" y="62248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25" name="Isosceles Triangle 24"/>
          <p:cNvSpPr/>
          <p:nvPr/>
        </p:nvSpPr>
        <p:spPr bwMode="auto">
          <a:xfrm>
            <a:off x="11226800" y="6224825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11645899" y="6743700"/>
            <a:ext cx="11430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2242213" y="6605825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11684000" y="71628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Notched Right Arrow 28"/>
          <p:cNvSpPr/>
          <p:nvPr/>
        </p:nvSpPr>
        <p:spPr bwMode="auto">
          <a:xfrm>
            <a:off x="10312400" y="6324600"/>
            <a:ext cx="660400" cy="842149"/>
          </a:xfrm>
          <a:prstGeom prst="notchedRightArrow">
            <a:avLst>
              <a:gd name="adj1" fmla="val 44788"/>
              <a:gd name="adj2" fmla="val 43115"/>
            </a:avLst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Fix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474200" y="71628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9344660" y="610787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8178800" y="6324600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33" name="Isosceles Triangle 32"/>
          <p:cNvSpPr/>
          <p:nvPr/>
        </p:nvSpPr>
        <p:spPr bwMode="auto">
          <a:xfrm>
            <a:off x="9281225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5" name="Oval 14"/>
          <p:cNvSpPr/>
          <p:nvPr/>
        </p:nvSpPr>
        <p:spPr bwMode="auto">
          <a:xfrm>
            <a:off x="9474200" y="3540651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9398000" y="3235851"/>
            <a:ext cx="182880" cy="18288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>
            <a:off x="11494469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35" name="Oval 34"/>
          <p:cNvSpPr/>
          <p:nvPr/>
        </p:nvSpPr>
        <p:spPr bwMode="auto">
          <a:xfrm>
            <a:off x="9367520" y="2941320"/>
            <a:ext cx="182880" cy="18288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>
            <a:off x="6922469" y="3327147"/>
            <a:ext cx="418131" cy="330453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" name="Oval 12"/>
          <p:cNvSpPr/>
          <p:nvPr/>
        </p:nvSpPr>
        <p:spPr bwMode="auto">
          <a:xfrm>
            <a:off x="11684000" y="3540651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9779000" y="8915400"/>
            <a:ext cx="3016210" cy="707886"/>
          </a:xfrm>
          <a:prstGeom prst="wedgeRectCallout">
            <a:avLst>
              <a:gd name="adj1" fmla="val -93916"/>
              <a:gd name="adj2" fmla="val -635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Fixing the lowest 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fixes the whole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46054E9E-3C4F-B4E6-5158-ECA78AA5F4FE}"/>
              </a:ext>
            </a:extLst>
          </p:cNvPr>
          <p:cNvSpPr/>
          <p:nvPr/>
        </p:nvSpPr>
        <p:spPr bwMode="auto">
          <a:xfrm>
            <a:off x="8740209" y="5297833"/>
            <a:ext cx="3326039" cy="400110"/>
          </a:xfrm>
          <a:prstGeom prst="wedgeRectCallout">
            <a:avLst>
              <a:gd name="adj1" fmla="val -87640"/>
              <a:gd name="adj2" fmla="val 210501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 expand the subtree T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4" grpId="0" animBg="1"/>
      <p:bldP spid="18" grpId="0" animBg="1"/>
      <p:bldP spid="19" grpId="0" animBg="1"/>
      <p:bldP spid="21" grpId="0"/>
      <p:bldP spid="22" grpId="0" animBg="1"/>
      <p:bldP spid="23" grpId="0" animBg="1"/>
      <p:bldP spid="24" grpId="0" animBg="1"/>
      <p:bldP spid="25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15" grpId="0" animBg="1"/>
      <p:bldP spid="16" grpId="0" animBg="1"/>
      <p:bldP spid="34" grpId="0" animBg="1"/>
      <p:bldP spid="35" grpId="0" animBg="1"/>
      <p:bldP spid="38" grpId="0" animBg="1"/>
      <p:bldP spid="13" grpId="0" animBg="1"/>
      <p:bldP spid="39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expand the subtree T</a:t>
            </a:r>
          </a:p>
          <a:p>
            <a:pPr lvl="1"/>
            <a:r>
              <a:rPr lang="en-US" dirty="0"/>
              <a:t>T cannot be empty</a:t>
            </a:r>
          </a:p>
          <a:p>
            <a:pPr lvl="1"/>
            <a:r>
              <a:rPr lang="en-US" dirty="0"/>
              <a:t>The new node can be inserted in T’s left, T</a:t>
            </a:r>
            <a:r>
              <a:rPr lang="en-US" baseline="-25000" dirty="0"/>
              <a:t>L</a:t>
            </a:r>
            <a:r>
              <a:rPr lang="en-US" dirty="0"/>
              <a:t>,</a:t>
            </a:r>
            <a:r>
              <a:rPr lang="en-US" baseline="-25000" dirty="0"/>
              <a:t> </a:t>
            </a:r>
            <a:r>
              <a:rPr lang="en-US" dirty="0"/>
              <a:t>or right, T</a:t>
            </a:r>
            <a:r>
              <a:rPr lang="en-US" baseline="-25000" dirty="0"/>
              <a:t>R</a:t>
            </a:r>
            <a:r>
              <a:rPr lang="en-US" dirty="0"/>
              <a:t>, subtree </a:t>
            </a:r>
          </a:p>
          <a:p>
            <a:pPr lvl="4"/>
            <a:endParaRPr lang="en-US" dirty="0"/>
          </a:p>
          <a:p>
            <a:r>
              <a:rPr lang="en-US" dirty="0"/>
              <a:t>Let’s consider insertion in T</a:t>
            </a:r>
            <a:r>
              <a:rPr lang="en-US" baseline="-25000" dirty="0"/>
              <a:t>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To have a violation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must be taller than T</a:t>
            </a:r>
            <a:r>
              <a:rPr lang="en-US" baseline="-25000" dirty="0"/>
              <a:t>L</a:t>
            </a:r>
          </a:p>
          <a:p>
            <a:pPr lvl="4"/>
            <a:r>
              <a:rPr lang="en-US" dirty="0">
                <a:solidFill>
                  <a:schemeClr val="accent1"/>
                </a:solidFill>
              </a:rPr>
              <a:t>h-1</a:t>
            </a:r>
            <a:r>
              <a:rPr lang="en-US" dirty="0"/>
              <a:t> vs. </a:t>
            </a:r>
            <a:r>
              <a:rPr lang="en-US" dirty="0">
                <a:solidFill>
                  <a:schemeClr val="accent1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must have grown after the insertion</a:t>
            </a:r>
          </a:p>
          <a:p>
            <a:pPr lvl="4"/>
            <a:r>
              <a:rPr lang="en-US" dirty="0"/>
              <a:t>From </a:t>
            </a:r>
            <a:r>
              <a:rPr lang="en-US" dirty="0">
                <a:solidFill>
                  <a:schemeClr val="accent1"/>
                </a:solidFill>
              </a:rPr>
              <a:t>h-1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h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439400" y="152400"/>
            <a:ext cx="2387600" cy="1483723"/>
            <a:chOff x="9982200" y="45720"/>
            <a:chExt cx="2844800" cy="1767840"/>
          </a:xfrm>
        </p:grpSpPr>
        <p:sp>
          <p:nvSpPr>
            <p:cNvPr id="5" name="Isosceles Triangle 4"/>
            <p:cNvSpPr/>
            <p:nvPr/>
          </p:nvSpPr>
          <p:spPr bwMode="auto">
            <a:xfrm>
              <a:off x="9982200" y="692704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2800" b="0" dirty="0"/>
                <a:t>T</a:t>
              </a:r>
            </a:p>
          </p:txBody>
        </p:sp>
        <p:sp>
          <p:nvSpPr>
            <p:cNvPr id="8" name="Down Arrow 7"/>
            <p:cNvSpPr/>
            <p:nvPr/>
          </p:nvSpPr>
          <p:spPr bwMode="auto">
            <a:xfrm flipH="1">
              <a:off x="10248900" y="32694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0309860" y="4572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0" name="Isosceles Triangle 9"/>
            <p:cNvSpPr/>
            <p:nvPr/>
          </p:nvSpPr>
          <p:spPr bwMode="auto">
            <a:xfrm>
              <a:off x="11988800" y="692704"/>
              <a:ext cx="838200" cy="10712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2446000" y="163068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12316460" y="575755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4" name="Right Arrow 13"/>
            <p:cNvSpPr/>
            <p:nvPr/>
          </p:nvSpPr>
          <p:spPr bwMode="auto">
            <a:xfrm>
              <a:off x="11150600" y="79248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</p:grpSp>
      <p:sp>
        <p:nvSpPr>
          <p:cNvPr id="16" name="Rectangular Callout 15"/>
          <p:cNvSpPr/>
          <p:nvPr/>
        </p:nvSpPr>
        <p:spPr bwMode="auto">
          <a:xfrm>
            <a:off x="5892800" y="2571690"/>
            <a:ext cx="2447145" cy="400110"/>
          </a:xfrm>
          <a:prstGeom prst="wedgeRectCallout">
            <a:avLst>
              <a:gd name="adj1" fmla="val -87650"/>
              <a:gd name="adj2" fmla="val 24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 violation possible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3940454" y="5843824"/>
            <a:ext cx="838200" cy="1071265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 flipH="1" flipV="1">
            <a:off x="1358900" y="61340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778000" y="5562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0" name="Down Arrow 19"/>
          <p:cNvSpPr/>
          <p:nvPr/>
        </p:nvSpPr>
        <p:spPr bwMode="auto">
          <a:xfrm flipH="1">
            <a:off x="3635654" y="49294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696614" y="4648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5892800" y="5562600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7645400" y="3962400"/>
            <a:ext cx="3195811" cy="400110"/>
          </a:xfrm>
          <a:prstGeom prst="wedgeRectCallout">
            <a:avLst>
              <a:gd name="adj1" fmla="val -73402"/>
              <a:gd name="adj2" fmla="val 24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Insertion in T</a:t>
            </a:r>
            <a:r>
              <a:rPr lang="en-US" sz="2000" b="0" baseline="-25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symmetric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Isosceles Triangle 27"/>
          <p:cNvSpPr/>
          <p:nvPr/>
        </p:nvSpPr>
        <p:spPr bwMode="auto">
          <a:xfrm>
            <a:off x="2949854" y="5862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711854" y="5334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2" name="Straight Connector 31"/>
          <p:cNvCxnSpPr>
            <a:stCxn id="28" idx="0"/>
            <a:endCxn id="30" idx="3"/>
          </p:cNvCxnSpPr>
          <p:nvPr/>
        </p:nvCxnSpPr>
        <p:spPr bwMode="auto">
          <a:xfrm rot="5400000" flipH="1" flipV="1">
            <a:off x="3310226" y="5434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0" idx="5"/>
            <a:endCxn id="17" idx="0"/>
          </p:cNvCxnSpPr>
          <p:nvPr/>
        </p:nvCxnSpPr>
        <p:spPr bwMode="auto">
          <a:xfrm rot="16200000" flipH="1">
            <a:off x="3936890" y="5421160"/>
            <a:ext cx="353726" cy="4916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 flipH="1" flipV="1">
            <a:off x="2492654" y="6248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293882" y="6076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rot="16200000" flipV="1">
            <a:off x="4321456" y="6400801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854854" y="62292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46" name="Isosceles Triangle 45"/>
          <p:cNvSpPr/>
          <p:nvPr/>
        </p:nvSpPr>
        <p:spPr bwMode="auto">
          <a:xfrm>
            <a:off x="8690641" y="5843824"/>
            <a:ext cx="838200" cy="1071265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0" bIns="18288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T’</a:t>
            </a:r>
            <a:r>
              <a:rPr lang="en-US" b="0" baseline="-25000" dirty="0"/>
              <a:t>R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rot="5400000" flipH="1" flipV="1">
            <a:off x="9245604" y="6172993"/>
            <a:ext cx="1676399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0108614" y="55626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49" name="Isosceles Triangle 48"/>
          <p:cNvSpPr/>
          <p:nvPr/>
        </p:nvSpPr>
        <p:spPr bwMode="auto">
          <a:xfrm>
            <a:off x="7700041" y="5862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8462041" y="5334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1" name="Straight Connector 50"/>
          <p:cNvCxnSpPr>
            <a:stCxn id="49" idx="0"/>
            <a:endCxn id="50" idx="3"/>
          </p:cNvCxnSpPr>
          <p:nvPr/>
        </p:nvCxnSpPr>
        <p:spPr bwMode="auto">
          <a:xfrm rot="5400000" flipH="1" flipV="1">
            <a:off x="8060413" y="5434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0" idx="5"/>
            <a:endCxn id="46" idx="0"/>
          </p:cNvCxnSpPr>
          <p:nvPr/>
        </p:nvCxnSpPr>
        <p:spPr bwMode="auto">
          <a:xfrm rot="16200000" flipH="1">
            <a:off x="8687077" y="5421160"/>
            <a:ext cx="353726" cy="4916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rot="5400000" flipH="1" flipV="1">
            <a:off x="7242841" y="6248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44069" y="6076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 rot="5400000" flipH="1" flipV="1">
            <a:off x="9055100" y="6438900"/>
            <a:ext cx="1143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9626600" y="6229290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9169400" y="68275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8940800" y="7772400"/>
            <a:ext cx="2314096" cy="707886"/>
          </a:xfrm>
          <a:prstGeom prst="wedgeRectCallout">
            <a:avLst>
              <a:gd name="adj1" fmla="val -37515"/>
              <a:gd name="adj2" fmla="val -1269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right subtree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 become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too tall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0312400" y="76200"/>
            <a:ext cx="2616200" cy="16764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A5A031B4-572A-B90D-F809-115056CCA1DD}"/>
              </a:ext>
            </a:extLst>
          </p:cNvPr>
          <p:cNvCxnSpPr/>
          <p:nvPr/>
        </p:nvCxnSpPr>
        <p:spPr bwMode="auto">
          <a:xfrm flipV="1">
            <a:off x="6350000" y="1219200"/>
            <a:ext cx="4089400" cy="10668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500FC2A3-FBC8-87D9-5778-780280D81B0E}"/>
              </a:ext>
            </a:extLst>
          </p:cNvPr>
          <p:cNvSpPr/>
          <p:nvPr/>
        </p:nvSpPr>
        <p:spPr bwMode="auto">
          <a:xfrm>
            <a:off x="5425055" y="4769702"/>
            <a:ext cx="4146777" cy="400110"/>
          </a:xfrm>
          <a:prstGeom prst="wedgeRectCallout">
            <a:avLst>
              <a:gd name="adj1" fmla="val -68001"/>
              <a:gd name="adj2" fmla="val 210501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Let’s expand the right subtree T</a:t>
            </a:r>
            <a:r>
              <a:rPr lang="en-US" sz="2000" baseline="-25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endParaRPr lang="en-US" sz="1600" baseline="-250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 animBg="1"/>
      <p:bldP spid="21" grpId="0" animBg="1"/>
      <p:bldP spid="26" grpId="0" animBg="1"/>
      <p:bldP spid="27" grpId="0" animBg="1"/>
      <p:bldP spid="28" grpId="0" animBg="1"/>
      <p:bldP spid="30" grpId="0" animBg="1"/>
      <p:bldP spid="39" grpId="0"/>
      <p:bldP spid="42" grpId="0"/>
      <p:bldP spid="46" grpId="0" animBg="1"/>
      <p:bldP spid="48" grpId="0"/>
      <p:bldP spid="49" grpId="0" animBg="1"/>
      <p:bldP spid="50" grpId="0" animBg="1"/>
      <p:bldP spid="54" grpId="0"/>
      <p:bldP spid="56" grpId="0"/>
      <p:bldP spid="24" grpId="0" animBg="1"/>
      <p:bldP spid="57" grpId="0" animBg="1"/>
      <p:bldP spid="1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rapezoid 100"/>
          <p:cNvSpPr/>
          <p:nvPr/>
        </p:nvSpPr>
        <p:spPr bwMode="auto">
          <a:xfrm>
            <a:off x="5552163" y="6172200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CC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sp>
        <p:nvSpPr>
          <p:cNvPr id="119" name="Trapezoid 118"/>
          <p:cNvSpPr/>
          <p:nvPr/>
        </p:nvSpPr>
        <p:spPr bwMode="auto">
          <a:xfrm>
            <a:off x="10200363" y="6172202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CC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The Lowest Violation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expand the right subtree T</a:t>
            </a:r>
            <a:r>
              <a:rPr lang="en-US" baseline="-25000" dirty="0"/>
              <a:t>R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cannot be empty</a:t>
            </a:r>
          </a:p>
          <a:p>
            <a:endParaRPr lang="en-US" dirty="0"/>
          </a:p>
          <a:p>
            <a:pPr lvl="1"/>
            <a:r>
              <a:rPr lang="en-US" dirty="0"/>
              <a:t>The new node can be </a:t>
            </a:r>
            <a:br>
              <a:rPr lang="en-US" dirty="0"/>
            </a:br>
            <a:r>
              <a:rPr lang="en-US" dirty="0"/>
              <a:t>inserted in T</a:t>
            </a:r>
            <a:r>
              <a:rPr lang="en-US" baseline="-25000" dirty="0"/>
              <a:t>R</a:t>
            </a:r>
            <a:r>
              <a:rPr lang="en-US" dirty="0"/>
              <a:t>’s left (i.e., </a:t>
            </a:r>
            <a:r>
              <a:rPr lang="en-US" i="1" dirty="0"/>
              <a:t>inner</a:t>
            </a:r>
            <a:r>
              <a:rPr lang="en-US" dirty="0"/>
              <a:t>), </a:t>
            </a:r>
            <a:br>
              <a:rPr lang="en-US" dirty="0"/>
            </a:b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, or right (i.e., </a:t>
            </a:r>
            <a:r>
              <a:rPr lang="en-US" i="1" dirty="0"/>
              <a:t>outer</a:t>
            </a:r>
            <a:r>
              <a:rPr lang="en-US" dirty="0"/>
              <a:t>), T</a:t>
            </a:r>
            <a:r>
              <a:rPr lang="en-US" baseline="-25000" dirty="0"/>
              <a:t>o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subtree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Let’s examine each case in turn, starting with the outer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01600" y="3200400"/>
            <a:ext cx="1034899" cy="1015663"/>
          </a:xfrm>
          <a:prstGeom prst="wedgeRectCallout">
            <a:avLst>
              <a:gd name="adj1" fmla="val 311178"/>
              <a:gd name="adj2" fmla="val -717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violation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possible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8186941" y="37338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 flipH="1" flipV="1">
            <a:off x="6045199" y="3809999"/>
            <a:ext cx="1524000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441967" y="32766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20" name="Down Arrow 19"/>
          <p:cNvSpPr/>
          <p:nvPr/>
        </p:nvSpPr>
        <p:spPr bwMode="auto">
          <a:xfrm flipH="1">
            <a:off x="8139595" y="26434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200555" y="23622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3321244">
            <a:off x="9281748" y="519412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28" name="Isosceles Triangle 27"/>
          <p:cNvSpPr/>
          <p:nvPr/>
        </p:nvSpPr>
        <p:spPr bwMode="auto">
          <a:xfrm>
            <a:off x="7453795" y="35769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30" name="Oval 29"/>
          <p:cNvSpPr/>
          <p:nvPr/>
        </p:nvSpPr>
        <p:spPr bwMode="auto">
          <a:xfrm>
            <a:off x="8215795" y="30480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2" name="Straight Connector 31"/>
          <p:cNvCxnSpPr>
            <a:stCxn id="28" idx="0"/>
            <a:endCxn id="30" idx="3"/>
          </p:cNvCxnSpPr>
          <p:nvPr/>
        </p:nvCxnSpPr>
        <p:spPr bwMode="auto">
          <a:xfrm rot="5400000" flipH="1" flipV="1">
            <a:off x="7814167" y="31485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0" idx="5"/>
            <a:endCxn id="72" idx="1"/>
          </p:cNvCxnSpPr>
          <p:nvPr/>
        </p:nvCxnSpPr>
        <p:spPr bwMode="auto">
          <a:xfrm rot="16200000" flipH="1">
            <a:off x="8456526" y="3119465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 flipH="1" flipV="1">
            <a:off x="6996595" y="39623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797823" y="37908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rot="16200000" flipV="1">
            <a:off x="9177543" y="4038601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9710941" y="38314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9944100" y="149678"/>
            <a:ext cx="2895600" cy="1602922"/>
            <a:chOff x="4064000" y="4648200"/>
            <a:chExt cx="4267200" cy="2362200"/>
          </a:xfrm>
        </p:grpSpPr>
        <p:sp>
          <p:nvSpPr>
            <p:cNvPr id="44" name="Isosceles Triangle 43"/>
            <p:cNvSpPr/>
            <p:nvPr/>
          </p:nvSpPr>
          <p:spPr bwMode="auto">
            <a:xfrm>
              <a:off x="4902200" y="5843824"/>
              <a:ext cx="838200" cy="1071265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R</a:t>
              </a:r>
            </a:p>
          </p:txBody>
        </p:sp>
        <p:sp>
          <p:nvSpPr>
            <p:cNvPr id="45" name="Down Arrow 44"/>
            <p:cNvSpPr/>
            <p:nvPr/>
          </p:nvSpPr>
          <p:spPr bwMode="auto">
            <a:xfrm flipH="1">
              <a:off x="4673600" y="4929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4734560" y="4648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9" name="Right Arrow 58"/>
            <p:cNvSpPr/>
            <p:nvPr/>
          </p:nvSpPr>
          <p:spPr bwMode="auto">
            <a:xfrm>
              <a:off x="5892800" y="55626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60" name="Isosceles Triangle 59"/>
            <p:cNvSpPr/>
            <p:nvPr/>
          </p:nvSpPr>
          <p:spPr bwMode="auto">
            <a:xfrm>
              <a:off x="4064000" y="5862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4749800" y="5334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2" name="Straight Connector 61"/>
            <p:cNvCxnSpPr>
              <a:stCxn id="60" idx="0"/>
              <a:endCxn id="61" idx="3"/>
            </p:cNvCxnSpPr>
            <p:nvPr/>
          </p:nvCxnSpPr>
          <p:spPr bwMode="auto">
            <a:xfrm rot="5400000" flipH="1" flipV="1">
              <a:off x="4386272" y="5472626"/>
              <a:ext cx="372838" cy="4077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1" idx="5"/>
              <a:endCxn id="44" idx="0"/>
            </p:cNvCxnSpPr>
            <p:nvPr/>
          </p:nvCxnSpPr>
          <p:spPr bwMode="auto">
            <a:xfrm rot="16200000" flipH="1">
              <a:off x="4936736" y="5459260"/>
              <a:ext cx="353726" cy="4154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Isosceles Triangle 63"/>
            <p:cNvSpPr/>
            <p:nvPr/>
          </p:nvSpPr>
          <p:spPr bwMode="auto">
            <a:xfrm>
              <a:off x="7493000" y="5843824"/>
              <a:ext cx="838200" cy="1071265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91440" tIns="0" rIns="0" bIns="18288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Isosceles Triangle 64"/>
            <p:cNvSpPr/>
            <p:nvPr/>
          </p:nvSpPr>
          <p:spPr bwMode="auto">
            <a:xfrm>
              <a:off x="6654800" y="5862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340600" y="5334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7" name="Straight Connector 66"/>
            <p:cNvCxnSpPr>
              <a:stCxn id="65" idx="0"/>
              <a:endCxn id="66" idx="3"/>
            </p:cNvCxnSpPr>
            <p:nvPr/>
          </p:nvCxnSpPr>
          <p:spPr bwMode="auto">
            <a:xfrm rot="5400000" flipH="1" flipV="1">
              <a:off x="6977072" y="5472626"/>
              <a:ext cx="372838" cy="4077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>
              <a:stCxn id="66" idx="5"/>
              <a:endCxn id="64" idx="0"/>
            </p:cNvCxnSpPr>
            <p:nvPr/>
          </p:nvCxnSpPr>
          <p:spPr bwMode="auto">
            <a:xfrm rot="16200000" flipH="1">
              <a:off x="7527536" y="5459260"/>
              <a:ext cx="353726" cy="41540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9" name="Oval 68"/>
            <p:cNvSpPr/>
            <p:nvPr/>
          </p:nvSpPr>
          <p:spPr bwMode="auto">
            <a:xfrm>
              <a:off x="7971759" y="682752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72" name="Oval 71"/>
          <p:cNvSpPr/>
          <p:nvPr/>
        </p:nvSpPr>
        <p:spPr bwMode="auto">
          <a:xfrm>
            <a:off x="8766061" y="34290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74" name="Isosceles Triangle 73"/>
          <p:cNvSpPr/>
          <p:nvPr/>
        </p:nvSpPr>
        <p:spPr bwMode="auto">
          <a:xfrm>
            <a:off x="8948941" y="37338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75" name="Straight Connector 74"/>
          <p:cNvCxnSpPr>
            <a:stCxn id="72" idx="6"/>
            <a:endCxn id="74" idx="0"/>
          </p:cNvCxnSpPr>
          <p:nvPr/>
        </p:nvCxnSpPr>
        <p:spPr bwMode="auto">
          <a:xfrm>
            <a:off x="8948941" y="35204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72" idx="2"/>
            <a:endCxn id="17" idx="0"/>
          </p:cNvCxnSpPr>
          <p:nvPr/>
        </p:nvCxnSpPr>
        <p:spPr bwMode="auto">
          <a:xfrm rot="10800000" flipV="1">
            <a:off x="8491741" y="35204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2" name="Trapezoid 81"/>
          <p:cNvSpPr/>
          <p:nvPr/>
        </p:nvSpPr>
        <p:spPr bwMode="auto">
          <a:xfrm>
            <a:off x="8110741" y="3352800"/>
            <a:ext cx="1524000" cy="1219200"/>
          </a:xfrm>
          <a:prstGeom prst="trapezoid">
            <a:avLst>
              <a:gd name="adj" fmla="val 18583"/>
            </a:avLst>
          </a:prstGeom>
          <a:noFill/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b="0" dirty="0"/>
          </a:p>
        </p:txBody>
      </p:sp>
      <p:sp>
        <p:nvSpPr>
          <p:cNvPr id="83" name="Rectangular Callout 82"/>
          <p:cNvSpPr/>
          <p:nvPr/>
        </p:nvSpPr>
        <p:spPr bwMode="auto">
          <a:xfrm>
            <a:off x="10015741" y="2667000"/>
            <a:ext cx="372859" cy="400110"/>
          </a:xfrm>
          <a:prstGeom prst="wedgeRectCallout">
            <a:avLst>
              <a:gd name="adj1" fmla="val -214659"/>
              <a:gd name="adj2" fmla="val 112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kern="0" dirty="0">
                <a:latin typeface="Helvetica Neue"/>
              </a:rPr>
              <a:t>T</a:t>
            </a:r>
            <a:r>
              <a:rPr lang="en-US" sz="2000" b="0" kern="0" baseline="-25000" dirty="0">
                <a:latin typeface="Helvetica Neue"/>
              </a:rPr>
              <a:t>R</a:t>
            </a:r>
            <a:endParaRPr lang="en-US" sz="11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4" name="Isosceles Triangle 83"/>
          <p:cNvSpPr/>
          <p:nvPr/>
        </p:nvSpPr>
        <p:spPr bwMode="auto">
          <a:xfrm>
            <a:off x="5628363" y="655320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85" name="Straight Arrow Connector 84"/>
          <p:cNvCxnSpPr/>
          <p:nvPr/>
        </p:nvCxnSpPr>
        <p:spPr bwMode="auto">
          <a:xfrm rot="5400000" flipH="1" flipV="1">
            <a:off x="3304263" y="6667501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410422" y="60960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89" name="Isosceles Triangle 88"/>
          <p:cNvSpPr/>
          <p:nvPr/>
        </p:nvSpPr>
        <p:spPr bwMode="auto">
          <a:xfrm>
            <a:off x="4895217" y="63963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90" name="Oval 89"/>
          <p:cNvSpPr/>
          <p:nvPr/>
        </p:nvSpPr>
        <p:spPr bwMode="auto">
          <a:xfrm>
            <a:off x="5657217" y="58674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1" name="Straight Connector 90"/>
          <p:cNvCxnSpPr>
            <a:stCxn id="89" idx="0"/>
            <a:endCxn id="90" idx="3"/>
          </p:cNvCxnSpPr>
          <p:nvPr/>
        </p:nvCxnSpPr>
        <p:spPr bwMode="auto">
          <a:xfrm rot="5400000" flipH="1" flipV="1">
            <a:off x="5255589" y="5967926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>
            <a:stCxn id="90" idx="5"/>
            <a:endCxn id="97" idx="1"/>
          </p:cNvCxnSpPr>
          <p:nvPr/>
        </p:nvCxnSpPr>
        <p:spPr bwMode="auto">
          <a:xfrm rot="16200000" flipH="1">
            <a:off x="5897948" y="5938865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 rot="5400000" flipH="1" flipV="1">
            <a:off x="4438017" y="67817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4239245" y="66102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95" name="Straight Arrow Connector 94"/>
          <p:cNvCxnSpPr/>
          <p:nvPr/>
        </p:nvCxnSpPr>
        <p:spPr bwMode="auto">
          <a:xfrm rot="5400000" flipH="1" flipV="1">
            <a:off x="6527538" y="6819903"/>
            <a:ext cx="12954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7165667" y="6650864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6207483" y="62484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98" name="Isosceles Triangle 97"/>
          <p:cNvSpPr/>
          <p:nvPr/>
        </p:nvSpPr>
        <p:spPr bwMode="auto">
          <a:xfrm>
            <a:off x="6390363" y="65532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99" name="Straight Connector 98"/>
          <p:cNvCxnSpPr>
            <a:stCxn id="97" idx="6"/>
            <a:endCxn id="98" idx="0"/>
          </p:cNvCxnSpPr>
          <p:nvPr/>
        </p:nvCxnSpPr>
        <p:spPr bwMode="auto">
          <a:xfrm>
            <a:off x="6390363" y="63398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97" idx="2"/>
            <a:endCxn id="84" idx="0"/>
          </p:cNvCxnSpPr>
          <p:nvPr/>
        </p:nvCxnSpPr>
        <p:spPr bwMode="auto">
          <a:xfrm rot="10800000" flipV="1">
            <a:off x="5933163" y="63398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03" name="Oval 102"/>
          <p:cNvSpPr/>
          <p:nvPr/>
        </p:nvSpPr>
        <p:spPr bwMode="auto">
          <a:xfrm>
            <a:off x="6001222" y="728472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Isosceles Triangle 103"/>
          <p:cNvSpPr/>
          <p:nvPr/>
        </p:nvSpPr>
        <p:spPr bwMode="auto">
          <a:xfrm>
            <a:off x="10276563" y="6553202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05" name="Straight Arrow Connector 104"/>
          <p:cNvCxnSpPr/>
          <p:nvPr/>
        </p:nvCxnSpPr>
        <p:spPr bwMode="auto">
          <a:xfrm rot="5400000" flipH="1" flipV="1">
            <a:off x="11472057" y="6667501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12272155" y="6096002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07" name="Isosceles Triangle 106"/>
          <p:cNvSpPr/>
          <p:nvPr/>
        </p:nvSpPr>
        <p:spPr bwMode="auto">
          <a:xfrm>
            <a:off x="9543417" y="639633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08" name="Oval 107"/>
          <p:cNvSpPr/>
          <p:nvPr/>
        </p:nvSpPr>
        <p:spPr bwMode="auto">
          <a:xfrm>
            <a:off x="10305417" y="5867402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09" name="Straight Connector 108"/>
          <p:cNvCxnSpPr>
            <a:stCxn id="107" idx="0"/>
            <a:endCxn id="108" idx="3"/>
          </p:cNvCxnSpPr>
          <p:nvPr/>
        </p:nvCxnSpPr>
        <p:spPr bwMode="auto">
          <a:xfrm rot="5400000" flipH="1" flipV="1">
            <a:off x="9903789" y="5967928"/>
            <a:ext cx="372838" cy="4839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108" idx="5"/>
            <a:endCxn id="115" idx="1"/>
          </p:cNvCxnSpPr>
          <p:nvPr/>
        </p:nvCxnSpPr>
        <p:spPr bwMode="auto">
          <a:xfrm rot="16200000" flipH="1">
            <a:off x="10546148" y="5938867"/>
            <a:ext cx="251684" cy="42095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rot="5400000" flipH="1" flipV="1">
            <a:off x="9086217" y="678180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8887445" y="6610292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13" name="Straight Arrow Connector 112"/>
          <p:cNvCxnSpPr/>
          <p:nvPr/>
        </p:nvCxnSpPr>
        <p:spPr bwMode="auto">
          <a:xfrm rot="16200000" flipV="1">
            <a:off x="11164949" y="6819903"/>
            <a:ext cx="1295400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11792422" y="6650866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15" name="Oval 114"/>
          <p:cNvSpPr/>
          <p:nvPr/>
        </p:nvSpPr>
        <p:spPr bwMode="auto">
          <a:xfrm>
            <a:off x="10855683" y="6248402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16" name="Isosceles Triangle 115"/>
          <p:cNvSpPr/>
          <p:nvPr/>
        </p:nvSpPr>
        <p:spPr bwMode="auto">
          <a:xfrm>
            <a:off x="11038563" y="6553202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17" name="Straight Connector 116"/>
          <p:cNvCxnSpPr>
            <a:stCxn id="115" idx="6"/>
            <a:endCxn id="116" idx="0"/>
          </p:cNvCxnSpPr>
          <p:nvPr/>
        </p:nvCxnSpPr>
        <p:spPr bwMode="auto">
          <a:xfrm>
            <a:off x="11038563" y="6339842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5" idx="2"/>
            <a:endCxn id="104" idx="0"/>
          </p:cNvCxnSpPr>
          <p:nvPr/>
        </p:nvCxnSpPr>
        <p:spPr bwMode="auto">
          <a:xfrm rot="10800000" flipV="1">
            <a:off x="10581363" y="6339842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0" name="Oval 119"/>
          <p:cNvSpPr/>
          <p:nvPr/>
        </p:nvSpPr>
        <p:spPr bwMode="auto">
          <a:xfrm>
            <a:off x="11403475" y="7284724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3" name="Right Arrow 122"/>
          <p:cNvSpPr/>
          <p:nvPr/>
        </p:nvSpPr>
        <p:spPr bwMode="auto">
          <a:xfrm rot="18278756" flipH="1">
            <a:off x="7054407" y="51895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124" name="Rectangle 123"/>
          <p:cNvSpPr/>
          <p:nvPr/>
        </p:nvSpPr>
        <p:spPr bwMode="auto">
          <a:xfrm>
            <a:off x="9855200" y="76200"/>
            <a:ext cx="30734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C3E2EC-C866-D8BD-433D-C8D7D57158DE}"/>
              </a:ext>
            </a:extLst>
          </p:cNvPr>
          <p:cNvSpPr txBox="1"/>
          <p:nvPr/>
        </p:nvSpPr>
        <p:spPr>
          <a:xfrm>
            <a:off x="4624689" y="7710785"/>
            <a:ext cx="3219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Insertion in the Inner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335CC-DBE0-CAA0-3284-6DD5C2B77C00}"/>
              </a:ext>
            </a:extLst>
          </p:cNvPr>
          <p:cNvSpPr txBox="1"/>
          <p:nvPr/>
        </p:nvSpPr>
        <p:spPr>
          <a:xfrm>
            <a:off x="9035585" y="7706021"/>
            <a:ext cx="329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Insertion in the Outer</a:t>
            </a: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044D9690-DE9C-9424-A538-0C137FEEBD31}"/>
              </a:ext>
            </a:extLst>
          </p:cNvPr>
          <p:cNvSpPr/>
          <p:nvPr/>
        </p:nvSpPr>
        <p:spPr bwMode="auto">
          <a:xfrm rot="16200000">
            <a:off x="10606465" y="3184430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outer subtree T</a:t>
            </a:r>
            <a:r>
              <a:rPr lang="en-US" baseline="-25000" dirty="0"/>
              <a:t>o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C9E082A-367E-BB28-C4F7-BDFE5966F389}"/>
              </a:ext>
            </a:extLst>
          </p:cNvPr>
          <p:cNvCxnSpPr>
            <a:cxnSpLocks/>
          </p:cNvCxnSpPr>
          <p:nvPr/>
        </p:nvCxnSpPr>
        <p:spPr bwMode="auto">
          <a:xfrm flipV="1">
            <a:off x="7606195" y="1628503"/>
            <a:ext cx="2792928" cy="657497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19" grpId="0" animBg="1"/>
      <p:bldP spid="16" grpId="0" animBg="1"/>
      <p:bldP spid="17" grpId="0" animBg="1"/>
      <p:bldP spid="19" grpId="0"/>
      <p:bldP spid="20" grpId="0" animBg="1"/>
      <p:bldP spid="21" grpId="0" animBg="1"/>
      <p:bldP spid="26" grpId="0" animBg="1"/>
      <p:bldP spid="28" grpId="0" animBg="1"/>
      <p:bldP spid="30" grpId="0" animBg="1"/>
      <p:bldP spid="39" grpId="0"/>
      <p:bldP spid="42" grpId="0"/>
      <p:bldP spid="72" grpId="0" animBg="1"/>
      <p:bldP spid="74" grpId="0" animBg="1"/>
      <p:bldP spid="82" grpId="0" animBg="1"/>
      <p:bldP spid="83" grpId="0" animBg="1"/>
      <p:bldP spid="84" grpId="0" animBg="1"/>
      <p:bldP spid="86" grpId="0"/>
      <p:bldP spid="89" grpId="0" animBg="1"/>
      <p:bldP spid="90" grpId="0" animBg="1"/>
      <p:bldP spid="94" grpId="0"/>
      <p:bldP spid="96" grpId="0"/>
      <p:bldP spid="97" grpId="0" animBg="1"/>
      <p:bldP spid="98" grpId="0" animBg="1"/>
      <p:bldP spid="103" grpId="0" animBg="1"/>
      <p:bldP spid="104" grpId="0" animBg="1"/>
      <p:bldP spid="106" grpId="0"/>
      <p:bldP spid="107" grpId="0" animBg="1"/>
      <p:bldP spid="108" grpId="0" animBg="1"/>
      <p:bldP spid="112" grpId="0"/>
      <p:bldP spid="114" grpId="0"/>
      <p:bldP spid="115" grpId="0" animBg="1"/>
      <p:bldP spid="116" grpId="0" animBg="1"/>
      <p:bldP spid="120" grpId="0" animBg="1"/>
      <p:bldP spid="123" grpId="0" animBg="1"/>
      <p:bldP spid="4" grpId="0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have O(log n) complexity?</a:t>
            </a:r>
          </a:p>
          <a:p>
            <a:pPr lvl="1"/>
            <a:r>
              <a:rPr lang="en-US" dirty="0"/>
              <a:t>Yes, in the below tree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we are interested in the </a:t>
            </a:r>
            <a:r>
              <a:rPr lang="en-US" b="1" dirty="0"/>
              <a:t>worst-case</a:t>
            </a:r>
            <a:r>
              <a:rPr lang="en-US" dirty="0"/>
              <a:t> complexity</a:t>
            </a:r>
          </a:p>
          <a:p>
            <a:pPr lvl="1"/>
            <a:endParaRPr lang="en-US" dirty="0"/>
          </a:p>
          <a:p>
            <a:r>
              <a:rPr lang="en-US" dirty="0"/>
              <a:t>Do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have </a:t>
            </a:r>
            <a:r>
              <a:rPr lang="en-US" i="1" dirty="0"/>
              <a:t>O(log n)</a:t>
            </a:r>
            <a:r>
              <a:rPr lang="en-US" dirty="0"/>
              <a:t> complexity for </a:t>
            </a:r>
            <a:r>
              <a:rPr lang="en-US" i="1" u="sng" dirty="0"/>
              <a:t>every</a:t>
            </a:r>
            <a:r>
              <a:rPr lang="en-US" dirty="0"/>
              <a:t> BST?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6350000" y="3543300"/>
            <a:ext cx="9925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4900286" y="3543299"/>
            <a:ext cx="9163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77196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70338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1" idx="3"/>
            <a:endCxn id="44" idx="7"/>
          </p:cNvCxnSpPr>
          <p:nvPr/>
        </p:nvCxnSpPr>
        <p:spPr bwMode="auto">
          <a:xfrm rot="5400000">
            <a:off x="6462385" y="4989185"/>
            <a:ext cx="232430" cy="156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5816600" y="3276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7264400" y="3810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79502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65786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60452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49002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4214485" y="42652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4" idx="3"/>
            <a:endCxn id="55" idx="7"/>
          </p:cNvCxnSpPr>
          <p:nvPr/>
        </p:nvCxnSpPr>
        <p:spPr bwMode="auto">
          <a:xfrm rot="5400000">
            <a:off x="3642985" y="4989185"/>
            <a:ext cx="232430" cy="156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4445000" y="3810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51308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3759200" y="4495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2258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41" grpId="0" animBg="1"/>
      <p:bldP spid="44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tall were 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o</a:t>
            </a:r>
            <a:r>
              <a:rPr lang="en-US" dirty="0"/>
              <a:t> needs to be as tall as possible to cause the violation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may be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2"/>
            <a:r>
              <a:rPr lang="en-US" dirty="0"/>
              <a:t>But if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was </a:t>
            </a:r>
            <a:r>
              <a:rPr lang="en-US" dirty="0">
                <a:solidFill>
                  <a:srgbClr val="00B0F0"/>
                </a:solidFill>
              </a:rPr>
              <a:t>h-3</a:t>
            </a:r>
            <a:r>
              <a:rPr lang="en-US" dirty="0"/>
              <a:t>, the lowest violation would be </a:t>
            </a:r>
            <a:r>
              <a:rPr lang="en-US" dirty="0">
                <a:solidFill>
                  <a:srgbClr val="00B050"/>
                </a:solidFill>
              </a:rPr>
              <a:t>here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09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1130300" y="4112324"/>
            <a:ext cx="14478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4732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5101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937985" y="3385885"/>
            <a:ext cx="372838" cy="6188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13205" y="3358844"/>
            <a:ext cx="251684" cy="5517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20529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8542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880643" y="4302825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140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0881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271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2710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138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285963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6745343" y="4152898"/>
            <a:ext cx="1600202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6882323" y="358140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3013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722705" y="3361885"/>
            <a:ext cx="403316" cy="6363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490786" y="3359501"/>
            <a:ext cx="282162" cy="5199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8441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6454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695081" y="4304506"/>
            <a:ext cx="1295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03000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865083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047963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047963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590763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10412875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593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39977" y="4343400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069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127184" y="4324290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841504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99032" y="4324289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sp>
        <p:nvSpPr>
          <p:cNvPr id="158" name="Right Arrow 157"/>
          <p:cNvSpPr/>
          <p:nvPr/>
        </p:nvSpPr>
        <p:spPr bwMode="auto">
          <a:xfrm>
            <a:off x="6121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160" name="Curved Connector 159"/>
          <p:cNvCxnSpPr>
            <a:cxnSpLocks/>
            <a:stCxn id="161" idx="6"/>
            <a:endCxn id="144" idx="4"/>
          </p:cNvCxnSpPr>
          <p:nvPr/>
        </p:nvCxnSpPr>
        <p:spPr bwMode="auto">
          <a:xfrm flipV="1">
            <a:off x="9123680" y="3916678"/>
            <a:ext cx="832843" cy="409956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miter lim="400000"/>
            <a:headEnd type="none"/>
            <a:tailEnd type="triangle" w="lg" len="lg"/>
          </a:ln>
          <a:effectLst/>
        </p:spPr>
      </p:cxnSp>
      <p:sp>
        <p:nvSpPr>
          <p:cNvPr id="161" name="Oval 160"/>
          <p:cNvSpPr/>
          <p:nvPr/>
        </p:nvSpPr>
        <p:spPr bwMode="auto">
          <a:xfrm>
            <a:off x="8940800" y="7924800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10275981" y="4495800"/>
            <a:ext cx="914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0693400" y="4267202"/>
            <a:ext cx="660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</a:t>
            </a:r>
            <a:r>
              <a:rPr lang="en-US" sz="1800" b="0" baseline="-25000" dirty="0">
                <a:solidFill>
                  <a:srgbClr val="7030A0"/>
                </a:solidFill>
              </a:rPr>
              <a:t>o</a:t>
            </a:r>
            <a:r>
              <a:rPr lang="en-US" sz="1800" b="0" dirty="0">
                <a:solidFill>
                  <a:srgbClr val="7030A0"/>
                </a:solidFill>
              </a:rPr>
              <a:t>+1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77" name="Rectangular Callout 176"/>
          <p:cNvSpPr/>
          <p:nvPr/>
        </p:nvSpPr>
        <p:spPr bwMode="auto">
          <a:xfrm>
            <a:off x="2569530" y="8915400"/>
            <a:ext cx="3451008" cy="400110"/>
          </a:xfrm>
          <a:prstGeom prst="wedgeRectCallout">
            <a:avLst>
              <a:gd name="adj1" fmla="val -21916"/>
              <a:gd name="adj2" fmla="val -1817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</a:t>
            </a:r>
            <a:r>
              <a:rPr lang="en-US" sz="2000" b="0" baseline="-25000" dirty="0"/>
              <a:t>i</a:t>
            </a:r>
            <a:r>
              <a:rPr lang="en-US" sz="2000" b="0" dirty="0"/>
              <a:t> and T</a:t>
            </a:r>
            <a:r>
              <a:rPr lang="en-US" sz="2000" b="0" baseline="-25000" dirty="0"/>
              <a:t>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had the same height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37EF2C0C-2B13-55EC-3014-22024CA18E36}"/>
              </a:ext>
            </a:extLst>
          </p:cNvPr>
          <p:cNvSpPr/>
          <p:nvPr/>
        </p:nvSpPr>
        <p:spPr bwMode="auto">
          <a:xfrm rot="16200000">
            <a:off x="-1095079" y="3414423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outer subtree T</a:t>
            </a:r>
            <a:r>
              <a:rPr lang="en-US" baseline="-25000" dirty="0"/>
              <a:t>o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166" grpId="0"/>
      <p:bldP spid="17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 had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situation </a:t>
            </a:r>
            <a:br>
              <a:rPr lang="en-US" dirty="0"/>
            </a:br>
            <a:r>
              <a:rPr lang="en-US" dirty="0"/>
              <a:t>where we do a</a:t>
            </a:r>
            <a:br>
              <a:rPr lang="en-US" dirty="0"/>
            </a:br>
            <a:r>
              <a:rPr lang="en-US" b="1" dirty="0"/>
              <a:t>single left rotation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i="1" dirty="0"/>
          </a:p>
          <a:p>
            <a:r>
              <a:rPr lang="en-US" dirty="0"/>
              <a:t>Is this an AVL tree?</a:t>
            </a:r>
          </a:p>
        </p:txBody>
      </p:sp>
      <p:grpSp>
        <p:nvGrpSpPr>
          <p:cNvPr id="2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41528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33477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33207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43077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379684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499" y="41532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33237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37647" y="33126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709261" y="43053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56667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958804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141684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141684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684484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10506596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434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43242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35225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03709" y="43242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10425906" y="4533900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10845800" y="43434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7414724" y="79247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7292038" y="7712716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1" name="Oval 160"/>
          <p:cNvSpPr/>
          <p:nvPr/>
        </p:nvSpPr>
        <p:spPr bwMode="auto">
          <a:xfrm flipH="1">
            <a:off x="9173283" y="8112826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51" name="Isosceles Triangle 150"/>
          <p:cNvSpPr/>
          <p:nvPr/>
        </p:nvSpPr>
        <p:spPr bwMode="auto">
          <a:xfrm flipH="1">
            <a:off x="8633924" y="7503225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sp>
        <p:nvSpPr>
          <p:cNvPr id="159" name="Isosceles Triangle 158"/>
          <p:cNvSpPr/>
          <p:nvPr/>
        </p:nvSpPr>
        <p:spPr bwMode="auto">
          <a:xfrm flipH="1">
            <a:off x="9788436" y="7346361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sp>
        <p:nvSpPr>
          <p:cNvPr id="162" name="Oval 161"/>
          <p:cNvSpPr/>
          <p:nvPr/>
        </p:nvSpPr>
        <p:spPr bwMode="auto">
          <a:xfrm flipH="1">
            <a:off x="9224556" y="6786947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3" name="Straight Connector 162"/>
          <p:cNvCxnSpPr>
            <a:stCxn id="159" idx="0"/>
            <a:endCxn id="162" idx="3"/>
          </p:cNvCxnSpPr>
          <p:nvPr/>
        </p:nvCxnSpPr>
        <p:spPr bwMode="auto">
          <a:xfrm rot="16200000" flipV="1">
            <a:off x="9535287" y="6788412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162" idx="5"/>
            <a:endCxn id="169" idx="1"/>
          </p:cNvCxnSpPr>
          <p:nvPr/>
        </p:nvCxnSpPr>
        <p:spPr bwMode="auto">
          <a:xfrm rot="5400000">
            <a:off x="8803399" y="6777268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9" name="Oval 168"/>
          <p:cNvSpPr/>
          <p:nvPr/>
        </p:nvSpPr>
        <p:spPr bwMode="auto">
          <a:xfrm flipH="1">
            <a:off x="8481524" y="719842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0" name="Isosceles Triangle 169"/>
          <p:cNvSpPr/>
          <p:nvPr/>
        </p:nvSpPr>
        <p:spPr bwMode="auto">
          <a:xfrm flipH="1">
            <a:off x="7871924" y="7503225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endParaRPr lang="en-US" b="0" dirty="0"/>
          </a:p>
        </p:txBody>
      </p:sp>
      <p:cxnSp>
        <p:nvCxnSpPr>
          <p:cNvPr id="171" name="Straight Connector 170"/>
          <p:cNvCxnSpPr>
            <a:stCxn id="169" idx="6"/>
            <a:endCxn id="170" idx="0"/>
          </p:cNvCxnSpPr>
          <p:nvPr/>
        </p:nvCxnSpPr>
        <p:spPr bwMode="auto">
          <a:xfrm flipH="1">
            <a:off x="8176724" y="7289865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9" idx="2"/>
            <a:endCxn id="151" idx="0"/>
          </p:cNvCxnSpPr>
          <p:nvPr/>
        </p:nvCxnSpPr>
        <p:spPr bwMode="auto">
          <a:xfrm rot="10800000" flipH="1" flipV="1">
            <a:off x="8664404" y="7289865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 flipH="1">
            <a:off x="10178717" y="8082346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4" name="Straight Arrow Connector 173"/>
          <p:cNvCxnSpPr/>
          <p:nvPr/>
        </p:nvCxnSpPr>
        <p:spPr bwMode="auto">
          <a:xfrm rot="16200000" flipV="1">
            <a:off x="8931611" y="7942613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9233906" y="778891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5400000" flipH="1" flipV="1">
            <a:off x="10072658" y="7885908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0513997" y="774349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80" name="Notched Right Arrow 179"/>
          <p:cNvSpPr/>
          <p:nvPr/>
        </p:nvSpPr>
        <p:spPr bwMode="auto">
          <a:xfrm rot="5400000">
            <a:off x="8605007" y="4868169"/>
            <a:ext cx="1426567" cy="1901029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78" grpId="0"/>
      <p:bldP spid="166" grpId="0"/>
      <p:bldP spid="161" grpId="0"/>
      <p:bldP spid="151" grpId="0" animBg="1"/>
      <p:bldP spid="159" grpId="0" animBg="1"/>
      <p:bldP spid="162" grpId="0" animBg="1"/>
      <p:bldP spid="169" grpId="0" animBg="1"/>
      <p:bldP spid="170" grpId="0" animBg="1"/>
      <p:bldP spid="173" grpId="0" animBg="1"/>
      <p:bldP spid="175" grpId="0"/>
      <p:bldP spid="178" grpId="0"/>
      <p:bldP spid="18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Outer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BST insertion and left rotation maintained the </a:t>
            </a:r>
            <a:r>
              <a:rPr lang="en-US" dirty="0">
                <a:solidFill>
                  <a:srgbClr val="C00000"/>
                </a:solidFill>
              </a:rPr>
              <a:t>ordering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are AVL trees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x was the lowest violation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both 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 and 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 have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(T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)–y–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</a:t>
            </a:r>
            <a:r>
              <a:rPr lang="en-US" dirty="0"/>
              <a:t>T'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also has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110"/>
          <p:cNvGrpSpPr/>
          <p:nvPr/>
        </p:nvGrpSpPr>
        <p:grpSpPr>
          <a:xfrm>
            <a:off x="9334501" y="152400"/>
            <a:ext cx="3505199" cy="1607537"/>
            <a:chOff x="5435600" y="5410200"/>
            <a:chExt cx="4984577" cy="2286002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6168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6121400" y="5691424"/>
              <a:ext cx="304800" cy="28265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6182360" y="5410200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5435600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6197600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5795972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6438331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6747866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6930746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o</a:t>
              </a:r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6930746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6473546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7600777" y="6248400"/>
              <a:ext cx="609600" cy="8302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9048577" y="6781800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8315431" y="6624936"/>
              <a:ext cx="609600" cy="779102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9077431" y="6096000"/>
              <a:ext cx="182880" cy="182880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8675803" y="6196526"/>
              <a:ext cx="372838" cy="48398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9318162" y="6167465"/>
              <a:ext cx="251684" cy="42095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9627697" y="6477000"/>
              <a:ext cx="182880" cy="182880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9810577" y="6781800"/>
              <a:ext cx="609600" cy="779102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9810577" y="6568440"/>
              <a:ext cx="30480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9353377" y="6568440"/>
              <a:ext cx="274320" cy="213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0175489" y="7513322"/>
              <a:ext cx="182880" cy="182880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3" name="Isosceles Triangle 132"/>
          <p:cNvSpPr/>
          <p:nvPr/>
        </p:nvSpPr>
        <p:spPr bwMode="auto">
          <a:xfrm>
            <a:off x="2521684" y="35813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4102499" y="36960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880755" y="31241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1367172" y="34245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2357772" y="28651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1826605" y="28665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2679647" y="28554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909972" y="38099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11200" y="36384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3851261" y="38481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4498667" y="36790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3100804" y="32765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3283684" y="35813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3283684" y="33680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2826484" y="33680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3648596" y="43129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2077225" y="40207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1945709" y="38670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 flipH="1" flipV="1">
            <a:off x="3567906" y="4076700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3987800" y="38862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cxnSp>
        <p:nvCxnSpPr>
          <p:cNvPr id="156" name="Straight Arrow Connector 155"/>
          <p:cNvCxnSpPr/>
          <p:nvPr/>
        </p:nvCxnSpPr>
        <p:spPr bwMode="auto">
          <a:xfrm rot="16200000" flipV="1">
            <a:off x="11196860" y="3657599"/>
            <a:ext cx="16764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7" name="TextBox 156"/>
          <p:cNvSpPr txBox="1"/>
          <p:nvPr/>
        </p:nvSpPr>
        <p:spPr>
          <a:xfrm>
            <a:off x="12089813" y="3083624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8380940" y="4114798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8258254" y="3902715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67" name="Straight Arrow Connector 166"/>
          <p:cNvCxnSpPr/>
          <p:nvPr/>
        </p:nvCxnSpPr>
        <p:spPr bwMode="auto">
          <a:xfrm rot="5400000" flipH="1" flipV="1">
            <a:off x="7522897" y="3847307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7594986" y="3638488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h-1</a:t>
            </a:r>
          </a:p>
        </p:txBody>
      </p:sp>
      <p:sp>
        <p:nvSpPr>
          <p:cNvPr id="161" name="Oval 160"/>
          <p:cNvSpPr/>
          <p:nvPr/>
        </p:nvSpPr>
        <p:spPr bwMode="auto">
          <a:xfrm flipH="1">
            <a:off x="10139499" y="4302825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51" name="Isosceles Triangle 150"/>
          <p:cNvSpPr/>
          <p:nvPr/>
        </p:nvSpPr>
        <p:spPr bwMode="auto">
          <a:xfrm flipH="1">
            <a:off x="9600140" y="369322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sp>
        <p:nvSpPr>
          <p:cNvPr id="159" name="Isosceles Triangle 158"/>
          <p:cNvSpPr/>
          <p:nvPr/>
        </p:nvSpPr>
        <p:spPr bwMode="auto">
          <a:xfrm flipH="1">
            <a:off x="10754652" y="353636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o</a:t>
            </a:r>
          </a:p>
        </p:txBody>
      </p:sp>
      <p:sp>
        <p:nvSpPr>
          <p:cNvPr id="162" name="Oval 161"/>
          <p:cNvSpPr/>
          <p:nvPr/>
        </p:nvSpPr>
        <p:spPr bwMode="auto">
          <a:xfrm flipH="1">
            <a:off x="10190772" y="297694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3" name="Straight Connector 162"/>
          <p:cNvCxnSpPr>
            <a:stCxn id="159" idx="0"/>
            <a:endCxn id="162" idx="3"/>
          </p:cNvCxnSpPr>
          <p:nvPr/>
        </p:nvCxnSpPr>
        <p:spPr bwMode="auto">
          <a:xfrm rot="16200000" flipV="1">
            <a:off x="10501503" y="2978411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162" idx="5"/>
            <a:endCxn id="169" idx="1"/>
          </p:cNvCxnSpPr>
          <p:nvPr/>
        </p:nvCxnSpPr>
        <p:spPr bwMode="auto">
          <a:xfrm rot="5400000">
            <a:off x="9769615" y="2967267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9" name="Oval 168"/>
          <p:cNvSpPr/>
          <p:nvPr/>
        </p:nvSpPr>
        <p:spPr bwMode="auto">
          <a:xfrm flipH="1">
            <a:off x="9447740" y="3388424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0" name="Isosceles Triangle 169"/>
          <p:cNvSpPr/>
          <p:nvPr/>
        </p:nvSpPr>
        <p:spPr bwMode="auto">
          <a:xfrm flipH="1">
            <a:off x="8838140" y="369322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endParaRPr lang="en-US" b="0" dirty="0"/>
          </a:p>
        </p:txBody>
      </p:sp>
      <p:cxnSp>
        <p:nvCxnSpPr>
          <p:cNvPr id="171" name="Straight Connector 170"/>
          <p:cNvCxnSpPr>
            <a:stCxn id="169" idx="6"/>
            <a:endCxn id="170" idx="0"/>
          </p:cNvCxnSpPr>
          <p:nvPr/>
        </p:nvCxnSpPr>
        <p:spPr bwMode="auto">
          <a:xfrm flipH="1">
            <a:off x="9142940" y="3479864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>
            <a:stCxn id="169" idx="2"/>
            <a:endCxn id="151" idx="0"/>
          </p:cNvCxnSpPr>
          <p:nvPr/>
        </p:nvCxnSpPr>
        <p:spPr bwMode="auto">
          <a:xfrm rot="10800000" flipH="1" flipV="1">
            <a:off x="9630620" y="3479864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3" name="Oval 172"/>
          <p:cNvSpPr/>
          <p:nvPr/>
        </p:nvSpPr>
        <p:spPr bwMode="auto">
          <a:xfrm flipH="1">
            <a:off x="11144933" y="427234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4" name="Straight Arrow Connector 173"/>
          <p:cNvCxnSpPr/>
          <p:nvPr/>
        </p:nvCxnSpPr>
        <p:spPr bwMode="auto">
          <a:xfrm rot="16200000" flipV="1">
            <a:off x="9897827" y="413261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10200122" y="397891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5400000" flipH="1" flipV="1">
            <a:off x="11038874" y="4075907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1480213" y="393349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80" name="Notched Right Arrow 179"/>
          <p:cNvSpPr/>
          <p:nvPr/>
        </p:nvSpPr>
        <p:spPr bwMode="auto">
          <a:xfrm>
            <a:off x="5724326" y="3048000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left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006600" y="2667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093200" y="3048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293894" y="2952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464800" y="27432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191714" y="4948535"/>
            <a:ext cx="279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 &lt;  x  &lt; T</a:t>
            </a:r>
            <a:r>
              <a:rPr lang="en-US" sz="2000" b="0" baseline="-25000" dirty="0">
                <a:solidFill>
                  <a:srgbClr val="C00000"/>
                </a:solidFill>
              </a:rPr>
              <a:t>i </a:t>
            </a:r>
            <a:r>
              <a:rPr lang="en-US" sz="2000" b="0" dirty="0">
                <a:solidFill>
                  <a:srgbClr val="C00000"/>
                </a:solidFill>
              </a:rPr>
              <a:t> &lt;  y  &lt; T'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1168400" y="4876800"/>
            <a:ext cx="2895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8659314" y="4948535"/>
            <a:ext cx="2796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 &lt;  x  &lt; T</a:t>
            </a:r>
            <a:r>
              <a:rPr lang="en-US" sz="2000" b="0" baseline="-25000" dirty="0">
                <a:solidFill>
                  <a:srgbClr val="C00000"/>
                </a:solidFill>
              </a:rPr>
              <a:t>i </a:t>
            </a:r>
            <a:r>
              <a:rPr lang="en-US" sz="2000" b="0" dirty="0">
                <a:solidFill>
                  <a:srgbClr val="C00000"/>
                </a:solidFill>
              </a:rPr>
              <a:t> &lt;  y  &lt; T'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8636000" y="4876800"/>
            <a:ext cx="2895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5" name="Right Brace 104"/>
          <p:cNvSpPr/>
          <p:nvPr/>
        </p:nvSpPr>
        <p:spPr bwMode="auto">
          <a:xfrm>
            <a:off x="8559800" y="6629400"/>
            <a:ext cx="228600" cy="2819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017000" y="7627203"/>
            <a:ext cx="2890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The </a:t>
            </a:r>
            <a:r>
              <a:rPr lang="en-US" b="0" dirty="0">
                <a:solidFill>
                  <a:srgbClr val="0070C0"/>
                </a:solidFill>
              </a:rPr>
              <a:t>height invariant</a:t>
            </a:r>
            <a:br>
              <a:rPr lang="en-US" b="0" dirty="0"/>
            </a:br>
            <a:r>
              <a:rPr lang="en-US" b="0" dirty="0"/>
              <a:t>is restored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68" grpId="0"/>
      <p:bldP spid="105" grpId="0" animBg="1"/>
      <p:bldP spid="106" grpId="0"/>
      <p:bldP spid="10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tall were 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needs to be as tall as possible to cause the violation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=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h-2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may be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2"/>
            <a:r>
              <a:rPr lang="en-US" dirty="0"/>
              <a:t>But if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baseline="-25000" dirty="0">
                <a:solidFill>
                  <a:srgbClr val="0070C0"/>
                </a:solidFill>
              </a:rPr>
              <a:t>o</a:t>
            </a:r>
            <a:r>
              <a:rPr lang="en-US" dirty="0"/>
              <a:t> was </a:t>
            </a:r>
            <a:r>
              <a:rPr lang="en-US" dirty="0">
                <a:solidFill>
                  <a:srgbClr val="00B0F0"/>
                </a:solidFill>
              </a:rPr>
              <a:t>h-3</a:t>
            </a:r>
            <a:r>
              <a:rPr lang="en-US" dirty="0"/>
              <a:t>, the lowest violation would be </a:t>
            </a:r>
            <a:r>
              <a:rPr lang="en-US" dirty="0">
                <a:solidFill>
                  <a:srgbClr val="00B050"/>
                </a:solidFill>
              </a:rPr>
              <a:t>here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59" name="Isosceles Triangle 5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62" name="Down Arrow 61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66" name="Straight Connector 65"/>
            <p:cNvCxnSpPr>
              <a:stCxn id="64" idx="0"/>
              <a:endCxn id="65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>
              <a:stCxn id="65" idx="5"/>
              <a:endCxn id="72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2" name="Oval 71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Isosceles Triangle 72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74" name="Straight Connector 73"/>
            <p:cNvCxnSpPr>
              <a:stCxn id="72" idx="6"/>
              <a:endCxn id="73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>
              <a:stCxn id="72" idx="2"/>
              <a:endCxn id="5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9" name="Right Arrow 78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85" name="Straight Connector 84"/>
            <p:cNvCxnSpPr>
              <a:stCxn id="83" idx="0"/>
              <a:endCxn id="84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>
              <a:stCxn id="84" idx="5"/>
              <a:endCxn id="9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2" name="Isosceles Triangle 91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93" name="Straight Connector 92"/>
            <p:cNvCxnSpPr>
              <a:stCxn id="91" idx="6"/>
              <a:endCxn id="92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>
              <a:stCxn id="91" idx="2"/>
              <a:endCxn id="80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5" name="Oval 94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09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1130300" y="4112325"/>
            <a:ext cx="1447801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4732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5101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937985" y="3385885"/>
            <a:ext cx="372838" cy="6188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13205" y="3358844"/>
            <a:ext cx="251684" cy="5517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20529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8542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880643" y="4302825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140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0881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2710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2710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138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438363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102" y="4152896"/>
            <a:ext cx="1600202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1489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b="0" baseline="-25000" dirty="0"/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46505" y="3285685"/>
            <a:ext cx="403316" cy="7887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66986" y="3283301"/>
            <a:ext cx="282162" cy="6723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6917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4930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695081" y="4304506"/>
            <a:ext cx="1295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03000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10017483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200363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baseline="-25000" dirty="0"/>
              <a:t>To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200363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743163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8" name="Oval 147"/>
          <p:cNvSpPr/>
          <p:nvPr/>
        </p:nvSpPr>
        <p:spPr bwMode="auto">
          <a:xfrm>
            <a:off x="9748520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rot="16200000" flipV="1">
            <a:off x="4593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39977" y="4343400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069656" y="447303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127184" y="4324290"/>
            <a:ext cx="3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i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17053" y="4495800"/>
            <a:ext cx="914399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40988" y="4324289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</a:t>
            </a:r>
            <a:r>
              <a:rPr lang="en-US" sz="1800" b="0" baseline="-25000" dirty="0">
                <a:solidFill>
                  <a:srgbClr val="7030A0"/>
                </a:solidFill>
              </a:rPr>
              <a:t>i</a:t>
            </a:r>
            <a:r>
              <a:rPr lang="en-US" sz="1800" b="0" dirty="0">
                <a:solidFill>
                  <a:srgbClr val="7030A0"/>
                </a:solidFill>
              </a:rPr>
              <a:t>+1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4262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cxnSp>
        <p:nvCxnSpPr>
          <p:cNvPr id="160" name="Curved Connector 159"/>
          <p:cNvCxnSpPr>
            <a:cxnSpLocks/>
            <a:stCxn id="161" idx="6"/>
            <a:endCxn id="144" idx="4"/>
          </p:cNvCxnSpPr>
          <p:nvPr/>
        </p:nvCxnSpPr>
        <p:spPr bwMode="auto">
          <a:xfrm flipV="1">
            <a:off x="9199880" y="3916678"/>
            <a:ext cx="909043" cy="4099562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miter lim="400000"/>
            <a:headEnd type="none"/>
            <a:tailEnd type="triangle" w="lg" len="lg"/>
          </a:ln>
          <a:effectLst/>
        </p:spPr>
      </p:cxnSp>
      <p:sp>
        <p:nvSpPr>
          <p:cNvPr id="161" name="Oval 160"/>
          <p:cNvSpPr/>
          <p:nvPr/>
        </p:nvSpPr>
        <p:spPr bwMode="auto">
          <a:xfrm>
            <a:off x="9017000" y="7924800"/>
            <a:ext cx="182880" cy="18288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5400000" flipH="1" flipV="1">
            <a:off x="10478356" y="4416331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0905135" y="4267202"/>
            <a:ext cx="3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</a:t>
            </a:r>
            <a:r>
              <a:rPr lang="en-US" sz="1800" b="0" baseline="-250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2569530" y="8915400"/>
            <a:ext cx="3451008" cy="400110"/>
          </a:xfrm>
          <a:prstGeom prst="wedgeRectCallout">
            <a:avLst>
              <a:gd name="adj1" fmla="val -21916"/>
              <a:gd name="adj2" fmla="val -18173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</a:t>
            </a:r>
            <a:r>
              <a:rPr lang="en-US" sz="2000" b="0" baseline="-25000" dirty="0"/>
              <a:t>i</a:t>
            </a:r>
            <a:r>
              <a:rPr lang="en-US" sz="2000" b="0" dirty="0"/>
              <a:t> and T</a:t>
            </a:r>
            <a:r>
              <a:rPr lang="en-US" sz="2000" b="0" baseline="-25000" dirty="0"/>
              <a:t>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had the same height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54944DBE-5FE3-E40C-6D10-7007731518C0}"/>
              </a:ext>
            </a:extLst>
          </p:cNvPr>
          <p:cNvSpPr/>
          <p:nvPr/>
        </p:nvSpPr>
        <p:spPr bwMode="auto">
          <a:xfrm rot="16200000">
            <a:off x="-1095079" y="3414423"/>
            <a:ext cx="3505200" cy="1248350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Insertion in the Inner subtree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48" grpId="0" animBg="1"/>
      <p:bldP spid="155" grpId="0"/>
      <p:bldP spid="158" grpId="0" animBg="1"/>
      <p:bldP spid="166" grpId="0"/>
      <p:bldP spid="8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baseline="-25000" dirty="0"/>
              <a:t>i</a:t>
            </a:r>
            <a:r>
              <a:rPr lang="en-US" dirty="0"/>
              <a:t> and T</a:t>
            </a:r>
            <a:r>
              <a:rPr lang="en-US" baseline="-25000" dirty="0"/>
              <a:t>o</a:t>
            </a:r>
            <a:r>
              <a:rPr lang="en-US" dirty="0"/>
              <a:t> had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T'</a:t>
            </a:r>
            <a:r>
              <a:rPr lang="en-US" baseline="-25000" dirty="0"/>
              <a:t>i</a:t>
            </a:r>
            <a:r>
              <a:rPr lang="en-US" dirty="0"/>
              <a:t> contains at least the inserted node</a:t>
            </a:r>
          </a:p>
          <a:p>
            <a:pPr lvl="2"/>
            <a:r>
              <a:rPr lang="en-US" dirty="0"/>
              <a:t>Let’s expand it</a:t>
            </a:r>
          </a:p>
          <a:p>
            <a:pPr lvl="1"/>
            <a:r>
              <a:rPr lang="en-US" dirty="0"/>
              <a:t>T</a:t>
            </a:r>
            <a:r>
              <a:rPr lang="en-US" sz="3200" baseline="-25000" dirty="0"/>
              <a:t>1</a:t>
            </a:r>
            <a:r>
              <a:rPr lang="en-US" dirty="0"/>
              <a:t> and T</a:t>
            </a:r>
            <a:r>
              <a:rPr lang="en-US" sz="3200" baseline="-25000" dirty="0"/>
              <a:t>2</a:t>
            </a:r>
            <a:r>
              <a:rPr lang="en-US" dirty="0"/>
              <a:t> have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h-3</a:t>
            </a:r>
          </a:p>
          <a:p>
            <a:pPr lvl="2"/>
            <a:r>
              <a:rPr lang="en-US" dirty="0"/>
              <a:t>One of them has height </a:t>
            </a:r>
            <a:r>
              <a:rPr lang="en-US" dirty="0">
                <a:solidFill>
                  <a:srgbClr val="0070C0"/>
                </a:solidFill>
              </a:rPr>
              <a:t>h-2</a:t>
            </a:r>
          </a:p>
          <a:p>
            <a:pPr lvl="1"/>
            <a:r>
              <a:rPr lang="en-US" dirty="0"/>
              <a:t>The inserted node could be</a:t>
            </a:r>
          </a:p>
          <a:p>
            <a:pPr lvl="2"/>
            <a:r>
              <a:rPr lang="en-US" dirty="0"/>
              <a:t>The root – if 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  <a:r>
              <a:rPr lang="en-US" dirty="0"/>
              <a:t> are empty</a:t>
            </a:r>
          </a:p>
          <a:p>
            <a:pPr lvl="2"/>
            <a:r>
              <a:rPr lang="en-US" dirty="0"/>
              <a:t>In T</a:t>
            </a:r>
            <a:r>
              <a:rPr lang="en-US" baseline="-25000" dirty="0"/>
              <a:t>1</a:t>
            </a:r>
            <a:endParaRPr lang="en-US" dirty="0"/>
          </a:p>
          <a:p>
            <a:pPr lvl="2"/>
            <a:r>
              <a:rPr lang="en-US" dirty="0"/>
              <a:t>In 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41528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35814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9482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667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8817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33528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33477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33207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42671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40956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43077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41362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7338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40386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8252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8252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3" name="Isosceles Triangle 132"/>
          <p:cNvSpPr/>
          <p:nvPr/>
        </p:nvSpPr>
        <p:spPr bwMode="auto">
          <a:xfrm>
            <a:off x="9379684" y="4038598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T'</a:t>
            </a:r>
            <a:r>
              <a:rPr lang="en-US" b="0" baseline="-25000" dirty="0"/>
              <a:t>i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0960499" y="41532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1738755" y="35813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8817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33223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33237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537647" y="3312641"/>
            <a:ext cx="282162" cy="6137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42671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40956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0709261" y="43053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356667" y="41362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9958804" y="37337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141684" y="40385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141684" y="3825238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33" idx="0"/>
          </p:cNvCxnSpPr>
          <p:nvPr/>
        </p:nvCxnSpPr>
        <p:spPr bwMode="auto">
          <a:xfrm rot="10800000" flipV="1">
            <a:off x="9684484" y="3825238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44779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434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43242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902701" y="4533900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79909" y="43242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7417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10845800" y="43434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0" name="Oval 159"/>
          <p:cNvSpPr/>
          <p:nvPr/>
        </p:nvSpPr>
        <p:spPr bwMode="auto">
          <a:xfrm>
            <a:off x="9748520" y="47701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 rot="16200000" flipV="1">
            <a:off x="10482611" y="44779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2" name="Trapezoid 181"/>
          <p:cNvSpPr/>
          <p:nvPr/>
        </p:nvSpPr>
        <p:spPr bwMode="auto">
          <a:xfrm>
            <a:off x="8165496" y="7315200"/>
            <a:ext cx="1524000" cy="1219200"/>
          </a:xfrm>
          <a:prstGeom prst="trapezoid">
            <a:avLst>
              <a:gd name="adj" fmla="val 18583"/>
            </a:avLst>
          </a:prstGeom>
          <a:solidFill>
            <a:srgbClr val="FFFF00"/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b" anchorCtr="0" compatLnSpc="1">
            <a:prstTxWarp prst="textNoShape">
              <a:avLst/>
            </a:prstTxWarp>
            <a:noAutofit/>
          </a:bodyPr>
          <a:lstStyle/>
          <a:p>
            <a:endParaRPr lang="en-US" b="0" dirty="0"/>
          </a:p>
        </p:txBody>
      </p:sp>
      <p:sp>
        <p:nvSpPr>
          <p:cNvPr id="183" name="Isosceles Triangle 182"/>
          <p:cNvSpPr/>
          <p:nvPr/>
        </p:nvSpPr>
        <p:spPr bwMode="auto">
          <a:xfrm>
            <a:off x="8241696" y="7696200"/>
            <a:ext cx="609600" cy="7791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1</a:t>
            </a:r>
          </a:p>
        </p:txBody>
      </p:sp>
      <p:cxnSp>
        <p:nvCxnSpPr>
          <p:cNvPr id="184" name="Straight Arrow Connector 183"/>
          <p:cNvCxnSpPr/>
          <p:nvPr/>
        </p:nvCxnSpPr>
        <p:spPr bwMode="auto">
          <a:xfrm rot="5400000" flipH="1" flipV="1">
            <a:off x="9140871" y="7962903"/>
            <a:ext cx="12954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9833640" y="7793864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</a:p>
        </p:txBody>
      </p:sp>
      <p:sp>
        <p:nvSpPr>
          <p:cNvPr id="186" name="Oval 185"/>
          <p:cNvSpPr/>
          <p:nvPr/>
        </p:nvSpPr>
        <p:spPr bwMode="auto">
          <a:xfrm>
            <a:off x="8820816" y="73914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87" name="Isosceles Triangle 186"/>
          <p:cNvSpPr/>
          <p:nvPr/>
        </p:nvSpPr>
        <p:spPr bwMode="auto">
          <a:xfrm>
            <a:off x="9003696" y="76962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2</a:t>
            </a:r>
          </a:p>
        </p:txBody>
      </p:sp>
      <p:cxnSp>
        <p:nvCxnSpPr>
          <p:cNvPr id="188" name="Straight Connector 187"/>
          <p:cNvCxnSpPr>
            <a:stCxn id="186" idx="6"/>
            <a:endCxn id="187" idx="0"/>
          </p:cNvCxnSpPr>
          <p:nvPr/>
        </p:nvCxnSpPr>
        <p:spPr bwMode="auto">
          <a:xfrm>
            <a:off x="9003696" y="74828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86" idx="2"/>
            <a:endCxn id="183" idx="0"/>
          </p:cNvCxnSpPr>
          <p:nvPr/>
        </p:nvCxnSpPr>
        <p:spPr bwMode="auto">
          <a:xfrm rot="10800000" flipV="1">
            <a:off x="8546496" y="74828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1" name="Rectangular Callout 190"/>
          <p:cNvSpPr/>
          <p:nvPr/>
        </p:nvSpPr>
        <p:spPr bwMode="auto">
          <a:xfrm>
            <a:off x="10160000" y="6610290"/>
            <a:ext cx="372859" cy="400110"/>
          </a:xfrm>
          <a:prstGeom prst="wedgeRectCallout">
            <a:avLst>
              <a:gd name="adj1" fmla="val -214659"/>
              <a:gd name="adj2" fmla="val 112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kern="0" dirty="0">
                <a:latin typeface="Helvetica Neue"/>
              </a:rPr>
              <a:t>T</a:t>
            </a:r>
            <a:r>
              <a:rPr lang="en-US" sz="2000" b="0" dirty="0"/>
              <a:t>'</a:t>
            </a:r>
            <a:r>
              <a:rPr lang="en-US" sz="2000" b="0" baseline="-25000" dirty="0"/>
              <a:t>i</a:t>
            </a:r>
            <a:endParaRPr lang="en-US" sz="11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2" name="Rectangular Callout 191"/>
          <p:cNvSpPr/>
          <p:nvPr/>
        </p:nvSpPr>
        <p:spPr bwMode="auto">
          <a:xfrm>
            <a:off x="7764202" y="9067800"/>
            <a:ext cx="2597827" cy="400110"/>
          </a:xfrm>
          <a:prstGeom prst="wedgeRectCallout">
            <a:avLst>
              <a:gd name="adj1" fmla="val -16789"/>
              <a:gd name="adj2" fmla="val -1520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     could be anywhere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7874000" y="918972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1" name="Slide Number Placeholder 8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5" grpId="0"/>
      <p:bldP spid="136" grpId="0" animBg="1"/>
      <p:bldP spid="137" grpId="0" animBg="1"/>
      <p:bldP spid="141" grpId="0"/>
      <p:bldP spid="143" grpId="0"/>
      <p:bldP spid="144" grpId="0" animBg="1"/>
      <p:bldP spid="145" grpId="0" animBg="1"/>
      <p:bldP spid="155" grpId="0"/>
      <p:bldP spid="158" grpId="0" animBg="1"/>
      <p:bldP spid="78" grpId="0"/>
      <p:bldP spid="160" grpId="0" animBg="1"/>
      <p:bldP spid="182" grpId="0" animBg="1"/>
      <p:bldP spid="183" grpId="0" animBg="1"/>
      <p:bldP spid="185" grpId="0"/>
      <p:bldP spid="186" grpId="0" animBg="1"/>
      <p:bldP spid="187" grpId="0" animBg="1"/>
      <p:bldP spid="191" grpId="0" animBg="1"/>
      <p:bldP spid="192" grpId="0" animBg="1"/>
      <p:bldP spid="19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situation </a:t>
            </a:r>
            <a:br>
              <a:rPr lang="en-US" dirty="0"/>
            </a:br>
            <a:r>
              <a:rPr lang="en-US" dirty="0"/>
              <a:t>where we do a</a:t>
            </a:r>
            <a:br>
              <a:rPr lang="en-US" dirty="0"/>
            </a:br>
            <a:r>
              <a:rPr lang="en-US" b="1" dirty="0"/>
              <a:t>right/left rotation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Is this an AVL tree?</a:t>
            </a:r>
          </a:p>
        </p:txBody>
      </p:sp>
      <p:sp>
        <p:nvSpPr>
          <p:cNvPr id="113" name="Isosceles Triangle 112"/>
          <p:cNvSpPr/>
          <p:nvPr/>
        </p:nvSpPr>
        <p:spPr bwMode="auto">
          <a:xfrm>
            <a:off x="3585241" y="34290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i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5400000" flipH="1" flipV="1">
            <a:off x="977900" y="3543299"/>
            <a:ext cx="16002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15" name="TextBox 114"/>
          <p:cNvSpPr txBox="1"/>
          <p:nvPr/>
        </p:nvSpPr>
        <p:spPr>
          <a:xfrm>
            <a:off x="1397000" y="29718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chemeClr val="accent1"/>
                </a:solidFill>
              </a:rPr>
              <a:t>h</a:t>
            </a:r>
          </a:p>
        </p:txBody>
      </p:sp>
      <p:sp>
        <p:nvSpPr>
          <p:cNvPr id="116" name="Down Arrow 115"/>
          <p:cNvSpPr/>
          <p:nvPr/>
        </p:nvSpPr>
        <p:spPr bwMode="auto">
          <a:xfrm flipH="1">
            <a:off x="3330854" y="2338624"/>
            <a:ext cx="304800" cy="282656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7" name="Oval 116"/>
          <p:cNvSpPr/>
          <p:nvPr/>
        </p:nvSpPr>
        <p:spPr bwMode="auto">
          <a:xfrm>
            <a:off x="3391814" y="20574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>
            <a:off x="2433972" y="3272136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19" name="Oval 118"/>
          <p:cNvSpPr/>
          <p:nvPr/>
        </p:nvSpPr>
        <p:spPr bwMode="auto">
          <a:xfrm>
            <a:off x="3407054" y="274320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0" name="Straight Connector 119"/>
          <p:cNvCxnSpPr>
            <a:stCxn id="118" idx="0"/>
            <a:endCxn id="119" idx="3"/>
          </p:cNvCxnSpPr>
          <p:nvPr/>
        </p:nvCxnSpPr>
        <p:spPr bwMode="auto">
          <a:xfrm rot="5400000" flipH="1" flipV="1">
            <a:off x="2899885" y="2738185"/>
            <a:ext cx="372838" cy="69506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9" idx="5"/>
            <a:endCxn id="126" idx="1"/>
          </p:cNvCxnSpPr>
          <p:nvPr/>
        </p:nvCxnSpPr>
        <p:spPr bwMode="auto">
          <a:xfrm rot="16200000" flipH="1">
            <a:off x="3751305" y="2711144"/>
            <a:ext cx="251684" cy="62799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rot="5400000" flipH="1" flipV="1">
            <a:off x="1976772" y="3657599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1778000" y="3486090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16200000" flipV="1">
            <a:off x="4956843" y="3698174"/>
            <a:ext cx="1066799" cy="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90241" y="3526664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h-1</a:t>
            </a:r>
          </a:p>
        </p:txBody>
      </p:sp>
      <p:sp>
        <p:nvSpPr>
          <p:cNvPr id="126" name="Oval 125"/>
          <p:cNvSpPr/>
          <p:nvPr/>
        </p:nvSpPr>
        <p:spPr bwMode="auto">
          <a:xfrm>
            <a:off x="4164361" y="3124200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7" name="Isosceles Triangle 126"/>
          <p:cNvSpPr/>
          <p:nvPr/>
        </p:nvSpPr>
        <p:spPr bwMode="auto">
          <a:xfrm>
            <a:off x="4347241" y="3429000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28" name="Straight Connector 127"/>
          <p:cNvCxnSpPr>
            <a:stCxn id="126" idx="6"/>
            <a:endCxn id="127" idx="0"/>
          </p:cNvCxnSpPr>
          <p:nvPr/>
        </p:nvCxnSpPr>
        <p:spPr bwMode="auto">
          <a:xfrm>
            <a:off x="4347241" y="3215640"/>
            <a:ext cx="30480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6" idx="2"/>
            <a:endCxn id="113" idx="0"/>
          </p:cNvCxnSpPr>
          <p:nvPr/>
        </p:nvCxnSpPr>
        <p:spPr bwMode="auto">
          <a:xfrm rot="10800000" flipV="1">
            <a:off x="3890041" y="3215640"/>
            <a:ext cx="2743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rot="16200000" flipV="1">
            <a:off x="11341499" y="3543695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119755" y="297179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36" name="Isosceles Triangle 135"/>
          <p:cNvSpPr/>
          <p:nvPr/>
        </p:nvSpPr>
        <p:spPr bwMode="auto">
          <a:xfrm>
            <a:off x="8225172" y="3272134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37" name="Oval 136"/>
          <p:cNvSpPr/>
          <p:nvPr/>
        </p:nvSpPr>
        <p:spPr bwMode="auto">
          <a:xfrm>
            <a:off x="9215772" y="2712720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38" name="Straight Connector 137"/>
          <p:cNvCxnSpPr>
            <a:stCxn id="136" idx="0"/>
            <a:endCxn id="137" idx="3"/>
          </p:cNvCxnSpPr>
          <p:nvPr/>
        </p:nvCxnSpPr>
        <p:spPr bwMode="auto">
          <a:xfrm rot="5400000" flipH="1" flipV="1">
            <a:off x="8684605" y="2714185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37" idx="5"/>
            <a:endCxn id="144" idx="1"/>
          </p:cNvCxnSpPr>
          <p:nvPr/>
        </p:nvCxnSpPr>
        <p:spPr bwMode="auto">
          <a:xfrm rot="16200000" flipH="1">
            <a:off x="9705287" y="2535401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rot="5400000" flipH="1" flipV="1">
            <a:off x="7767972" y="3657597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7569200" y="34860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42" name="Straight Arrow Connector 141"/>
          <p:cNvCxnSpPr/>
          <p:nvPr/>
        </p:nvCxnSpPr>
        <p:spPr bwMode="auto">
          <a:xfrm rot="5400000" flipH="1" flipV="1">
            <a:off x="11090261" y="3695700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11737667" y="3526662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10294084" y="3124198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5" name="Isosceles Triangle 144"/>
          <p:cNvSpPr/>
          <p:nvPr/>
        </p:nvSpPr>
        <p:spPr bwMode="auto">
          <a:xfrm>
            <a:off x="10522684" y="3428998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46" name="Straight Connector 145"/>
          <p:cNvCxnSpPr>
            <a:stCxn id="144" idx="6"/>
            <a:endCxn id="145" idx="0"/>
          </p:cNvCxnSpPr>
          <p:nvPr/>
        </p:nvCxnSpPr>
        <p:spPr bwMode="auto">
          <a:xfrm>
            <a:off x="10476964" y="3215638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4" idx="2"/>
            <a:endCxn id="186" idx="7"/>
          </p:cNvCxnSpPr>
          <p:nvPr/>
        </p:nvCxnSpPr>
        <p:spPr bwMode="auto">
          <a:xfrm rot="10800000" flipV="1">
            <a:off x="9935894" y="3215638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rot="16200000" flipV="1">
            <a:off x="4669856" y="3868386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78400" y="3733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2" name="Straight Arrow Connector 151"/>
          <p:cNvCxnSpPr/>
          <p:nvPr/>
        </p:nvCxnSpPr>
        <p:spPr bwMode="auto">
          <a:xfrm rot="16200000" flipV="1">
            <a:off x="3145856" y="38683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3031863" y="37146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  <a:endParaRPr lang="en-US" sz="1800" b="0" baseline="-25000" dirty="0">
              <a:solidFill>
                <a:srgbClr val="0070C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8850250" y="3924300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8803709" y="371468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158" name="Right Arrow 157"/>
          <p:cNvSpPr/>
          <p:nvPr/>
        </p:nvSpPr>
        <p:spPr bwMode="auto">
          <a:xfrm>
            <a:off x="6502400" y="3132157"/>
            <a:ext cx="609600" cy="830243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11226800" y="37338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81" name="Straight Arrow Connector 180"/>
          <p:cNvCxnSpPr/>
          <p:nvPr/>
        </p:nvCxnSpPr>
        <p:spPr bwMode="auto">
          <a:xfrm rot="16200000" flipV="1">
            <a:off x="10863611" y="3868387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3" name="Isosceles Triangle 182"/>
          <p:cNvSpPr/>
          <p:nvPr/>
        </p:nvSpPr>
        <p:spPr bwMode="auto">
          <a:xfrm>
            <a:off x="9353076" y="3792898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86" name="Oval 185"/>
          <p:cNvSpPr/>
          <p:nvPr/>
        </p:nvSpPr>
        <p:spPr bwMode="auto">
          <a:xfrm>
            <a:off x="9779796" y="34290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87" name="Isosceles Triangle 186"/>
          <p:cNvSpPr/>
          <p:nvPr/>
        </p:nvSpPr>
        <p:spPr bwMode="auto">
          <a:xfrm>
            <a:off x="9899780" y="3792898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188" name="Straight Connector 187"/>
          <p:cNvCxnSpPr>
            <a:stCxn id="186" idx="6"/>
            <a:endCxn id="187" idx="0"/>
          </p:cNvCxnSpPr>
          <p:nvPr/>
        </p:nvCxnSpPr>
        <p:spPr bwMode="auto">
          <a:xfrm>
            <a:off x="9962676" y="3520440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186" idx="2"/>
            <a:endCxn id="183" idx="0"/>
          </p:cNvCxnSpPr>
          <p:nvPr/>
        </p:nvCxnSpPr>
        <p:spPr bwMode="auto">
          <a:xfrm rot="10800000" flipV="1">
            <a:off x="9588328" y="3520440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8" name="Notched Right Arrow 87"/>
          <p:cNvSpPr/>
          <p:nvPr/>
        </p:nvSpPr>
        <p:spPr bwMode="auto">
          <a:xfrm rot="5400000">
            <a:off x="8605007" y="4639569"/>
            <a:ext cx="1426567" cy="1901029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270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7723605" y="7405572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193375" y="6629400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8745413" y="6593713"/>
            <a:ext cx="282958" cy="6665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9543007" y="6591963"/>
            <a:ext cx="282958" cy="67002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7266405" y="7791035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067633" y="7619526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9992718" y="7041674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233193" y="7410003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175598" y="7133114"/>
            <a:ext cx="362395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9623382" y="7133114"/>
            <a:ext cx="36933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0937309" y="771480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574120" y="784939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8712776" y="7405572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388130" y="7405572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8397530" y="7041674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8580410" y="7133114"/>
            <a:ext cx="36761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028406" y="7133114"/>
            <a:ext cx="369125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2" name="Rectangular Callout 201"/>
          <p:cNvSpPr/>
          <p:nvPr/>
        </p:nvSpPr>
        <p:spPr bwMode="auto">
          <a:xfrm>
            <a:off x="8341347" y="8896290"/>
            <a:ext cx="1971053" cy="400110"/>
          </a:xfrm>
          <a:prstGeom prst="wedgeRectCallout">
            <a:avLst>
              <a:gd name="adj1" fmla="val -19199"/>
              <a:gd name="adj2" fmla="val -261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height h-2 or h-3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03" name="Rectangular Callout 202"/>
          <p:cNvSpPr/>
          <p:nvPr/>
        </p:nvSpPr>
        <p:spPr bwMode="auto">
          <a:xfrm>
            <a:off x="8331200" y="8896290"/>
            <a:ext cx="1971053" cy="400110"/>
          </a:xfrm>
          <a:prstGeom prst="wedgeRectCallout">
            <a:avLst>
              <a:gd name="adj1" fmla="val 19360"/>
              <a:gd name="adj2" fmla="val -2499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height </a:t>
            </a:r>
            <a:r>
              <a:rPr lang="en-US" sz="2000" b="0" dirty="0">
                <a:solidFill>
                  <a:srgbClr val="0070C0"/>
                </a:solidFill>
              </a:rPr>
              <a:t>h-2</a:t>
            </a:r>
            <a:r>
              <a:rPr lang="en-US" sz="2000" b="0" dirty="0"/>
              <a:t> or </a:t>
            </a:r>
            <a:r>
              <a:rPr lang="en-US" sz="2000" b="0" dirty="0">
                <a:solidFill>
                  <a:srgbClr val="0070C0"/>
                </a:solidFill>
              </a:rPr>
              <a:t>h-3</a:t>
            </a:r>
            <a:endParaRPr lang="en-US" sz="1600" b="0" dirty="0">
              <a:solidFill>
                <a:srgbClr val="0070C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3" grpId="0" animBg="1"/>
      <p:bldP spid="94" grpId="0" animBg="1"/>
      <p:bldP spid="151" grpId="0"/>
      <p:bldP spid="162" grpId="0" animBg="1"/>
      <p:bldP spid="163" grpId="0" animBg="1"/>
      <p:bldP spid="168" grpId="0"/>
      <p:bldP spid="170" grpId="0" animBg="1"/>
      <p:bldP spid="172" grpId="0" animBg="1"/>
      <p:bldP spid="175" grpId="0" animBg="1"/>
      <p:bldP spid="202" grpId="0" animBg="1"/>
      <p:bldP spid="20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BST insertion and the double rotation maintained the </a:t>
            </a:r>
            <a:r>
              <a:rPr lang="en-US" dirty="0">
                <a:solidFill>
                  <a:srgbClr val="C00000"/>
                </a:solidFill>
              </a:rPr>
              <a:t>ordering invariant</a:t>
            </a: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1621042" y="3810157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470813" y="32374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7200075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7319040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Notched Right Arrow 87"/>
          <p:cNvSpPr/>
          <p:nvPr/>
        </p:nvSpPr>
        <p:spPr bwMode="auto">
          <a:xfrm>
            <a:off x="5588000" y="3314462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8546496" y="3785834"/>
            <a:ext cx="609600" cy="824028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726775" y="300966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9341709" y="3036871"/>
            <a:ext cx="282958" cy="54073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10013511" y="3035121"/>
            <a:ext cx="282958" cy="5442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8026397" y="422886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852441" y="39997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10400326" y="342193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478104" y="3790265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583206" y="3513376"/>
            <a:ext cx="199698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10166652" y="3513376"/>
            <a:ext cx="233674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1291050" y="40950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890222" y="4246675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9232296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931400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9056722" y="3421936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9239602" y="3513376"/>
            <a:ext cx="22794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851296" y="3513376"/>
            <a:ext cx="20542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rot="16200000" flipV="1">
            <a:off x="11211416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11863781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16200000" flipV="1">
            <a:off x="4026299" y="3788130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4804555" y="3216233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82" name="Isosceles Triangle 181"/>
          <p:cNvSpPr/>
          <p:nvPr/>
        </p:nvSpPr>
        <p:spPr bwMode="auto">
          <a:xfrm>
            <a:off x="909972" y="3516569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84" name="Oval 183"/>
          <p:cNvSpPr/>
          <p:nvPr/>
        </p:nvSpPr>
        <p:spPr bwMode="auto">
          <a:xfrm>
            <a:off x="1900572" y="295715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85" name="Straight Connector 184"/>
          <p:cNvCxnSpPr>
            <a:stCxn id="182" idx="0"/>
            <a:endCxn id="184" idx="3"/>
          </p:cNvCxnSpPr>
          <p:nvPr/>
        </p:nvCxnSpPr>
        <p:spPr bwMode="auto">
          <a:xfrm rot="5400000" flipH="1" flipV="1">
            <a:off x="1369405" y="2958620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stCxn id="184" idx="5"/>
            <a:endCxn id="195" idx="1"/>
          </p:cNvCxnSpPr>
          <p:nvPr/>
        </p:nvCxnSpPr>
        <p:spPr bwMode="auto">
          <a:xfrm rot="16200000" flipH="1">
            <a:off x="2390087" y="2779836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rot="5400000" flipH="1" flipV="1">
            <a:off x="452772" y="3902032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254000" y="3730523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93" name="Straight Arrow Connector 192"/>
          <p:cNvCxnSpPr/>
          <p:nvPr/>
        </p:nvCxnSpPr>
        <p:spPr bwMode="auto">
          <a:xfrm rot="5400000" flipH="1" flipV="1">
            <a:off x="3775061" y="3940135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4" name="TextBox 193"/>
          <p:cNvSpPr txBox="1"/>
          <p:nvPr/>
        </p:nvSpPr>
        <p:spPr>
          <a:xfrm>
            <a:off x="4422467" y="3771097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95" name="Oval 194"/>
          <p:cNvSpPr/>
          <p:nvPr/>
        </p:nvSpPr>
        <p:spPr bwMode="auto">
          <a:xfrm>
            <a:off x="2978884" y="3368633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96" name="Isosceles Triangle 195"/>
          <p:cNvSpPr/>
          <p:nvPr/>
        </p:nvSpPr>
        <p:spPr bwMode="auto">
          <a:xfrm>
            <a:off x="3207484" y="3673433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97" name="Straight Connector 196"/>
          <p:cNvCxnSpPr>
            <a:stCxn id="195" idx="6"/>
            <a:endCxn id="196" idx="0"/>
          </p:cNvCxnSpPr>
          <p:nvPr/>
        </p:nvCxnSpPr>
        <p:spPr bwMode="auto">
          <a:xfrm>
            <a:off x="3161764" y="3460073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stCxn id="195" idx="2"/>
            <a:endCxn id="206" idx="7"/>
          </p:cNvCxnSpPr>
          <p:nvPr/>
        </p:nvCxnSpPr>
        <p:spPr bwMode="auto">
          <a:xfrm rot="10800000" flipV="1">
            <a:off x="2620694" y="3460073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rot="16200000" flipV="1">
            <a:off x="1535050" y="4168735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488509" y="39591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911600" y="39782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204" name="Straight Arrow Connector 203"/>
          <p:cNvCxnSpPr/>
          <p:nvPr/>
        </p:nvCxnSpPr>
        <p:spPr bwMode="auto">
          <a:xfrm rot="16200000" flipV="1">
            <a:off x="3548411" y="411282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5" name="Isosceles Triangle 204"/>
          <p:cNvSpPr/>
          <p:nvPr/>
        </p:nvSpPr>
        <p:spPr bwMode="auto">
          <a:xfrm>
            <a:off x="2037876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206" name="Oval 205"/>
          <p:cNvSpPr/>
          <p:nvPr/>
        </p:nvSpPr>
        <p:spPr bwMode="auto">
          <a:xfrm>
            <a:off x="2464596" y="367343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207" name="Isosceles Triangle 206"/>
          <p:cNvSpPr/>
          <p:nvPr/>
        </p:nvSpPr>
        <p:spPr bwMode="auto">
          <a:xfrm>
            <a:off x="2584580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208" name="Straight Connector 207"/>
          <p:cNvCxnSpPr>
            <a:stCxn id="206" idx="6"/>
            <a:endCxn id="207" idx="0"/>
          </p:cNvCxnSpPr>
          <p:nvPr/>
        </p:nvCxnSpPr>
        <p:spPr bwMode="auto">
          <a:xfrm>
            <a:off x="2647476" y="3764875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>
            <a:stCxn id="206" idx="2"/>
            <a:endCxn id="205" idx="0"/>
          </p:cNvCxnSpPr>
          <p:nvPr/>
        </p:nvCxnSpPr>
        <p:spPr bwMode="auto">
          <a:xfrm rot="10800000" flipV="1">
            <a:off x="2273128" y="3764875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711200" y="5086290"/>
            <a:ext cx="3338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&lt; x &lt; T</a:t>
            </a:r>
            <a:r>
              <a:rPr lang="en-US" sz="2000" b="0" baseline="-25000" dirty="0">
                <a:solidFill>
                  <a:srgbClr val="C00000"/>
                </a:solidFill>
              </a:rPr>
              <a:t>1</a:t>
            </a:r>
            <a:r>
              <a:rPr lang="en-US" sz="2000" b="0" dirty="0">
                <a:solidFill>
                  <a:srgbClr val="C00000"/>
                </a:solidFill>
              </a:rPr>
              <a:t> &lt; y &lt; T</a:t>
            </a:r>
            <a:r>
              <a:rPr lang="en-US" sz="2000" b="0" baseline="-25000" dirty="0">
                <a:solidFill>
                  <a:srgbClr val="C00000"/>
                </a:solidFill>
              </a:rPr>
              <a:t>2</a:t>
            </a:r>
            <a:r>
              <a:rPr lang="en-US" sz="2000" b="0" dirty="0">
                <a:solidFill>
                  <a:srgbClr val="C00000"/>
                </a:solidFill>
              </a:rPr>
              <a:t> &lt; z &lt; T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787400" y="5014555"/>
            <a:ext cx="310968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4" name="TextBox 213"/>
          <p:cNvSpPr txBox="1"/>
          <p:nvPr/>
        </p:nvSpPr>
        <p:spPr>
          <a:xfrm>
            <a:off x="1625600" y="26523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3149600" y="3090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2227094" y="33381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8712200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10609094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321800" y="2709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8255000" y="5086290"/>
            <a:ext cx="3338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T</a:t>
            </a:r>
            <a:r>
              <a:rPr lang="en-US" sz="2000" b="0" baseline="-25000" dirty="0">
                <a:solidFill>
                  <a:srgbClr val="C00000"/>
                </a:solidFill>
              </a:rPr>
              <a:t>L</a:t>
            </a:r>
            <a:r>
              <a:rPr lang="en-US" sz="2000" b="0" dirty="0">
                <a:solidFill>
                  <a:srgbClr val="C00000"/>
                </a:solidFill>
              </a:rPr>
              <a:t> &lt; x &lt; T</a:t>
            </a:r>
            <a:r>
              <a:rPr lang="en-US" sz="2000" b="0" baseline="-25000" dirty="0">
                <a:solidFill>
                  <a:srgbClr val="C00000"/>
                </a:solidFill>
              </a:rPr>
              <a:t>1</a:t>
            </a:r>
            <a:r>
              <a:rPr lang="en-US" sz="2000" b="0" dirty="0">
                <a:solidFill>
                  <a:srgbClr val="C00000"/>
                </a:solidFill>
              </a:rPr>
              <a:t> &lt; y &lt; T</a:t>
            </a:r>
            <a:r>
              <a:rPr lang="en-US" sz="2000" b="0" baseline="-25000" dirty="0">
                <a:solidFill>
                  <a:srgbClr val="C00000"/>
                </a:solidFill>
              </a:rPr>
              <a:t>2</a:t>
            </a:r>
            <a:r>
              <a:rPr lang="en-US" sz="2000" b="0" dirty="0">
                <a:solidFill>
                  <a:srgbClr val="C00000"/>
                </a:solidFill>
              </a:rPr>
              <a:t> &lt; z &lt; T</a:t>
            </a:r>
            <a:r>
              <a:rPr lang="en-US" sz="2000" b="0" baseline="-25000" dirty="0">
                <a:solidFill>
                  <a:srgbClr val="C00000"/>
                </a:solidFill>
              </a:rPr>
              <a:t>o</a:t>
            </a:r>
            <a:endParaRPr lang="en-US" sz="2000" b="0" dirty="0">
              <a:solidFill>
                <a:srgbClr val="C00000"/>
              </a:solidFill>
            </a:endParaRPr>
          </a:p>
        </p:txBody>
      </p:sp>
      <p:cxnSp>
        <p:nvCxnSpPr>
          <p:cNvPr id="224" name="Straight Arrow Connector 223"/>
          <p:cNvCxnSpPr/>
          <p:nvPr/>
        </p:nvCxnSpPr>
        <p:spPr bwMode="auto">
          <a:xfrm>
            <a:off x="8331200" y="5014555"/>
            <a:ext cx="310968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Insertion in the </a:t>
            </a:r>
            <a:r>
              <a:rPr lang="en-US" i="1" dirty="0"/>
              <a:t>Inner</a:t>
            </a:r>
            <a:r>
              <a:rPr lang="en-US" dirty="0"/>
              <a:t> Subtree</a:t>
            </a:r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787400" y="1981200"/>
            <a:ext cx="11099800" cy="6896100"/>
          </a:xfrm>
        </p:spPr>
        <p:txBody>
          <a:bodyPr/>
          <a:lstStyle/>
          <a:p>
            <a:r>
              <a:rPr lang="en-US" dirty="0"/>
              <a:t>Is this an AVL tree?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, 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are AVL trees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x was the lowest violation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 has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1</a:t>
            </a:r>
            <a:r>
              <a:rPr lang="en-US" dirty="0">
                <a:solidFill>
                  <a:schemeClr val="tx1"/>
                </a:solidFill>
              </a:rPr>
              <a:t> has height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>
                <a:solidFill>
                  <a:srgbClr val="00B0F0"/>
                </a:solidFill>
              </a:rPr>
              <a:t>h-3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–z–T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is an AVL tree of height </a:t>
            </a:r>
            <a:r>
              <a:rPr lang="en-US" dirty="0">
                <a:solidFill>
                  <a:srgbClr val="00B0F0"/>
                </a:solidFill>
              </a:rPr>
              <a:t>h-1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Because 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 has height either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dirty="0">
                <a:solidFill>
                  <a:srgbClr val="00B0F0"/>
                </a:solidFill>
              </a:rPr>
              <a:t>h-3 </a:t>
            </a:r>
            <a:r>
              <a:rPr lang="en-US" dirty="0">
                <a:solidFill>
                  <a:schemeClr val="tx1"/>
                </a:solidFill>
              </a:rPr>
              <a:t>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 has height </a:t>
            </a:r>
            <a:r>
              <a:rPr lang="en-US" dirty="0">
                <a:solidFill>
                  <a:srgbClr val="00B0F0"/>
                </a:solidFill>
              </a:rPr>
              <a:t>h-2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(T</a:t>
            </a:r>
            <a:r>
              <a:rPr lang="en-US" baseline="-25000" dirty="0"/>
              <a:t>L</a:t>
            </a:r>
            <a:r>
              <a:rPr lang="en-US" dirty="0">
                <a:solidFill>
                  <a:schemeClr val="tx1"/>
                </a:solidFill>
              </a:rPr>
              <a:t>–x–T</a:t>
            </a:r>
            <a:r>
              <a:rPr lang="en-US" baseline="-25000" dirty="0"/>
              <a:t>i</a:t>
            </a:r>
            <a:r>
              <a:rPr lang="en-US" dirty="0">
                <a:solidFill>
                  <a:schemeClr val="tx1"/>
                </a:solidFill>
              </a:rPr>
              <a:t>)–y–(T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tx1"/>
                </a:solidFill>
              </a:rPr>
              <a:t>–z–T</a:t>
            </a:r>
            <a:r>
              <a:rPr lang="en-US" baseline="-25000" dirty="0"/>
              <a:t>o</a:t>
            </a:r>
            <a:r>
              <a:rPr lang="en-US" dirty="0">
                <a:solidFill>
                  <a:schemeClr val="tx1"/>
                </a:solidFill>
              </a:rPr>
              <a:t>) is an AVL tree of height </a:t>
            </a:r>
            <a:r>
              <a:rPr lang="en-US" dirty="0">
                <a:solidFill>
                  <a:srgbClr val="00B0F0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/>
          <p:nvPr/>
        </p:nvCxnSpPr>
        <p:spPr bwMode="auto">
          <a:xfrm rot="16200000" flipV="1">
            <a:off x="11621042" y="3810157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12470813" y="3237467"/>
            <a:ext cx="356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</a:t>
            </a:r>
          </a:p>
        </p:txBody>
      </p:sp>
      <p:cxnSp>
        <p:nvCxnSpPr>
          <p:cNvPr id="154" name="Straight Arrow Connector 153"/>
          <p:cNvCxnSpPr/>
          <p:nvPr/>
        </p:nvCxnSpPr>
        <p:spPr bwMode="auto">
          <a:xfrm rot="16200000" flipV="1">
            <a:off x="7200075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7319040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grpSp>
        <p:nvGrpSpPr>
          <p:cNvPr id="2" name="Group 87"/>
          <p:cNvGrpSpPr/>
          <p:nvPr/>
        </p:nvGrpSpPr>
        <p:grpSpPr>
          <a:xfrm>
            <a:off x="9334501" y="152400"/>
            <a:ext cx="3505199" cy="1607537"/>
            <a:chOff x="9334501" y="152400"/>
            <a:chExt cx="3505199" cy="1607537"/>
          </a:xfrm>
        </p:grpSpPr>
        <p:sp>
          <p:nvSpPr>
            <p:cNvPr id="89" name="Isosceles Triangle 88"/>
            <p:cNvSpPr/>
            <p:nvPr/>
          </p:nvSpPr>
          <p:spPr bwMode="auto">
            <a:xfrm>
              <a:off x="9850056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T</a:t>
              </a:r>
              <a:r>
                <a:rPr lang="en-US" sz="1800" b="0" baseline="-25000" dirty="0"/>
                <a:t>i</a:t>
              </a:r>
            </a:p>
          </p:txBody>
        </p:sp>
        <p:sp>
          <p:nvSpPr>
            <p:cNvPr id="90" name="Down Arrow 89"/>
            <p:cNvSpPr/>
            <p:nvPr/>
          </p:nvSpPr>
          <p:spPr bwMode="auto">
            <a:xfrm flipH="1">
              <a:off x="9816762" y="350159"/>
              <a:ext cx="214338" cy="198766"/>
            </a:xfrm>
            <a:prstGeom prst="downArrow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9859629" y="152400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7" name="Isosceles Triangle 96"/>
            <p:cNvSpPr/>
            <p:nvPr/>
          </p:nvSpPr>
          <p:spPr bwMode="auto">
            <a:xfrm>
              <a:off x="9334501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9870346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99" name="Straight Connector 98"/>
            <p:cNvCxnSpPr>
              <a:stCxn id="97" idx="0"/>
              <a:endCxn id="98" idx="3"/>
            </p:cNvCxnSpPr>
            <p:nvPr/>
          </p:nvCxnSpPr>
          <p:spPr bwMode="auto">
            <a:xfrm rot="5400000" flipH="1" flipV="1">
              <a:off x="9587918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>
              <a:stCxn id="98" idx="5"/>
              <a:endCxn id="101" idx="1"/>
            </p:cNvCxnSpPr>
            <p:nvPr/>
          </p:nvCxnSpPr>
          <p:spPr bwMode="auto">
            <a:xfrm rot="16200000" flipH="1">
              <a:off x="10039630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100"/>
            <p:cNvSpPr/>
            <p:nvPr/>
          </p:nvSpPr>
          <p:spPr bwMode="auto">
            <a:xfrm>
              <a:off x="10257298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10385901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03" name="Straight Connector 102"/>
            <p:cNvCxnSpPr>
              <a:stCxn id="101" idx="6"/>
              <a:endCxn id="102" idx="0"/>
            </p:cNvCxnSpPr>
            <p:nvPr/>
          </p:nvCxnSpPr>
          <p:spPr bwMode="auto">
            <a:xfrm>
              <a:off x="10385901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>
              <a:stCxn id="101" idx="2"/>
              <a:endCxn id="89" idx="0"/>
            </p:cNvCxnSpPr>
            <p:nvPr/>
          </p:nvCxnSpPr>
          <p:spPr bwMode="auto">
            <a:xfrm rot="10800000" flipV="1">
              <a:off x="10064394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05" name="Right Arrow 104"/>
            <p:cNvSpPr/>
            <p:nvPr/>
          </p:nvSpPr>
          <p:spPr bwMode="auto">
            <a:xfrm>
              <a:off x="10857073" y="741830"/>
              <a:ext cx="428676" cy="583834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dirty="0"/>
            </a:p>
          </p:txBody>
        </p:sp>
        <p:sp>
          <p:nvSpPr>
            <p:cNvPr id="106" name="Isosceles Triangle 105"/>
            <p:cNvSpPr/>
            <p:nvPr/>
          </p:nvSpPr>
          <p:spPr bwMode="auto">
            <a:xfrm>
              <a:off x="11875179" y="1116921"/>
              <a:ext cx="428676" cy="54787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7" name="Isosceles Triangle 106"/>
            <p:cNvSpPr/>
            <p:nvPr/>
          </p:nvSpPr>
          <p:spPr bwMode="auto">
            <a:xfrm>
              <a:off x="11359624" y="1006613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1895469" y="634661"/>
              <a:ext cx="128603" cy="12860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09" name="Straight Connector 108"/>
            <p:cNvCxnSpPr>
              <a:stCxn id="107" idx="0"/>
              <a:endCxn id="108" idx="3"/>
            </p:cNvCxnSpPr>
            <p:nvPr/>
          </p:nvCxnSpPr>
          <p:spPr bwMode="auto">
            <a:xfrm rot="5400000" flipH="1" flipV="1">
              <a:off x="11613041" y="705351"/>
              <a:ext cx="262183" cy="3403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>
              <a:stCxn id="108" idx="5"/>
              <a:endCxn id="111" idx="1"/>
            </p:cNvCxnSpPr>
            <p:nvPr/>
          </p:nvCxnSpPr>
          <p:spPr bwMode="auto">
            <a:xfrm rot="16200000" flipH="1">
              <a:off x="12064753" y="684916"/>
              <a:ext cx="176986" cy="2960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110"/>
            <p:cNvSpPr/>
            <p:nvPr/>
          </p:nvSpPr>
          <p:spPr bwMode="auto">
            <a:xfrm>
              <a:off x="12282421" y="902583"/>
              <a:ext cx="128603" cy="128603"/>
            </a:xfrm>
            <a:prstGeom prst="ellips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30" name="Isosceles Triangle 129"/>
            <p:cNvSpPr/>
            <p:nvPr/>
          </p:nvSpPr>
          <p:spPr bwMode="auto">
            <a:xfrm>
              <a:off x="12411024" y="1116921"/>
              <a:ext cx="428676" cy="54787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800" b="0" baseline="-25000" dirty="0"/>
            </a:p>
          </p:txBody>
        </p:sp>
        <p:cxnSp>
          <p:nvCxnSpPr>
            <p:cNvPr id="131" name="Straight Connector 130"/>
            <p:cNvCxnSpPr>
              <a:stCxn id="111" idx="6"/>
              <a:endCxn id="130" idx="0"/>
            </p:cNvCxnSpPr>
            <p:nvPr/>
          </p:nvCxnSpPr>
          <p:spPr bwMode="auto">
            <a:xfrm>
              <a:off x="12411024" y="966885"/>
              <a:ext cx="214338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>
              <a:stCxn id="111" idx="2"/>
              <a:endCxn id="106" idx="0"/>
            </p:cNvCxnSpPr>
            <p:nvPr/>
          </p:nvCxnSpPr>
          <p:spPr bwMode="auto">
            <a:xfrm rot="10800000" flipV="1">
              <a:off x="12089517" y="966885"/>
              <a:ext cx="192904" cy="15003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56" name="Oval 155"/>
            <p:cNvSpPr/>
            <p:nvPr/>
          </p:nvSpPr>
          <p:spPr bwMode="auto">
            <a:xfrm>
              <a:off x="12088797" y="1631334"/>
              <a:ext cx="128603" cy="128603"/>
            </a:xfrm>
            <a:prstGeom prst="ellips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9245600" y="76200"/>
            <a:ext cx="3683000" cy="1752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Notched Right Arrow 87"/>
          <p:cNvSpPr/>
          <p:nvPr/>
        </p:nvSpPr>
        <p:spPr bwMode="auto">
          <a:xfrm>
            <a:off x="5588000" y="3314462"/>
            <a:ext cx="1540074" cy="1426567"/>
          </a:xfrm>
          <a:prstGeom prst="notched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0" dirty="0"/>
              <a:t>double</a:t>
            </a:r>
            <a:br>
              <a:rPr lang="en-US" sz="2000" b="0" dirty="0"/>
            </a:br>
            <a:r>
              <a:rPr lang="en-US" sz="2000" b="0" dirty="0"/>
              <a:t>rotation</a:t>
            </a:r>
          </a:p>
        </p:txBody>
      </p:sp>
      <p:sp>
        <p:nvSpPr>
          <p:cNvPr id="93" name="Isosceles Triangle 92"/>
          <p:cNvSpPr/>
          <p:nvPr/>
        </p:nvSpPr>
        <p:spPr bwMode="auto">
          <a:xfrm>
            <a:off x="8546496" y="3785834"/>
            <a:ext cx="609600" cy="824028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9726775" y="3009662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95" name="Straight Connector 94"/>
          <p:cNvCxnSpPr>
            <a:stCxn id="175" idx="7"/>
            <a:endCxn id="94" idx="3"/>
          </p:cNvCxnSpPr>
          <p:nvPr/>
        </p:nvCxnSpPr>
        <p:spPr bwMode="auto">
          <a:xfrm rot="5400000" flipH="1" flipV="1">
            <a:off x="9341709" y="3036871"/>
            <a:ext cx="282958" cy="54073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94" idx="5"/>
            <a:endCxn id="162" idx="1"/>
          </p:cNvCxnSpPr>
          <p:nvPr/>
        </p:nvCxnSpPr>
        <p:spPr bwMode="auto">
          <a:xfrm rot="16200000" flipH="1">
            <a:off x="10013511" y="3035121"/>
            <a:ext cx="282958" cy="54423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rot="5400000" flipH="1" flipV="1">
            <a:off x="8026397" y="4228861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7852441" y="3999788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sp>
        <p:nvSpPr>
          <p:cNvPr id="162" name="Oval 161"/>
          <p:cNvSpPr/>
          <p:nvPr/>
        </p:nvSpPr>
        <p:spPr bwMode="auto">
          <a:xfrm>
            <a:off x="10400326" y="3421936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3" name="Isosceles Triangle 162"/>
          <p:cNvSpPr/>
          <p:nvPr/>
        </p:nvSpPr>
        <p:spPr bwMode="auto">
          <a:xfrm>
            <a:off x="10478104" y="3790265"/>
            <a:ext cx="609600" cy="81959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64" name="Straight Connector 163"/>
          <p:cNvCxnSpPr>
            <a:stCxn id="162" idx="6"/>
            <a:endCxn id="163" idx="0"/>
          </p:cNvCxnSpPr>
          <p:nvPr/>
        </p:nvCxnSpPr>
        <p:spPr bwMode="auto">
          <a:xfrm>
            <a:off x="10583206" y="3513376"/>
            <a:ext cx="199698" cy="27688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>
            <a:stCxn id="162" idx="2"/>
            <a:endCxn id="172" idx="0"/>
          </p:cNvCxnSpPr>
          <p:nvPr/>
        </p:nvCxnSpPr>
        <p:spPr bwMode="auto">
          <a:xfrm rot="10800000" flipV="1">
            <a:off x="10166652" y="3513376"/>
            <a:ext cx="233674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1291050" y="40950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rot="16200000" flipV="1">
            <a:off x="10890222" y="4246675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>
            <a:off x="9232296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172" name="Isosceles Triangle 171"/>
          <p:cNvSpPr/>
          <p:nvPr/>
        </p:nvSpPr>
        <p:spPr bwMode="auto">
          <a:xfrm>
            <a:off x="9931400" y="3785834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sp>
        <p:nvSpPr>
          <p:cNvPr id="175" name="Oval 174"/>
          <p:cNvSpPr/>
          <p:nvPr/>
        </p:nvSpPr>
        <p:spPr bwMode="auto">
          <a:xfrm>
            <a:off x="9056722" y="3421936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78" name="Straight Connector 177"/>
          <p:cNvCxnSpPr>
            <a:stCxn id="175" idx="6"/>
            <a:endCxn id="170" idx="0"/>
          </p:cNvCxnSpPr>
          <p:nvPr/>
        </p:nvCxnSpPr>
        <p:spPr bwMode="auto">
          <a:xfrm>
            <a:off x="9239602" y="3513376"/>
            <a:ext cx="22794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75" idx="2"/>
            <a:endCxn id="93" idx="0"/>
          </p:cNvCxnSpPr>
          <p:nvPr/>
        </p:nvCxnSpPr>
        <p:spPr bwMode="auto">
          <a:xfrm rot="10800000" flipV="1">
            <a:off x="8851296" y="3513376"/>
            <a:ext cx="20542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rot="16200000" flipV="1">
            <a:off x="11211416" y="3988387"/>
            <a:ext cx="1219202" cy="23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11863781" y="360015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7030A0"/>
                </a:solidFill>
              </a:rPr>
              <a:t>h-1</a:t>
            </a:r>
            <a:endParaRPr lang="en-US" sz="2000" b="0" baseline="-25000" dirty="0">
              <a:solidFill>
                <a:srgbClr val="7030A0"/>
              </a:solidFill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 rot="16200000" flipV="1">
            <a:off x="4026299" y="3788130"/>
            <a:ext cx="1599408" cy="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4804555" y="3216233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</a:rPr>
              <a:t>h+1</a:t>
            </a:r>
          </a:p>
        </p:txBody>
      </p:sp>
      <p:sp>
        <p:nvSpPr>
          <p:cNvPr id="182" name="Isosceles Triangle 181"/>
          <p:cNvSpPr/>
          <p:nvPr/>
        </p:nvSpPr>
        <p:spPr bwMode="auto">
          <a:xfrm>
            <a:off x="909972" y="3516569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184" name="Oval 183"/>
          <p:cNvSpPr/>
          <p:nvPr/>
        </p:nvSpPr>
        <p:spPr bwMode="auto">
          <a:xfrm>
            <a:off x="1900572" y="2957155"/>
            <a:ext cx="182880" cy="18288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185" name="Straight Connector 184"/>
          <p:cNvCxnSpPr>
            <a:stCxn id="182" idx="0"/>
            <a:endCxn id="184" idx="3"/>
          </p:cNvCxnSpPr>
          <p:nvPr/>
        </p:nvCxnSpPr>
        <p:spPr bwMode="auto">
          <a:xfrm rot="5400000" flipH="1" flipV="1">
            <a:off x="1369405" y="2958620"/>
            <a:ext cx="403316" cy="712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>
            <a:stCxn id="184" idx="5"/>
            <a:endCxn id="195" idx="1"/>
          </p:cNvCxnSpPr>
          <p:nvPr/>
        </p:nvCxnSpPr>
        <p:spPr bwMode="auto">
          <a:xfrm rot="16200000" flipH="1">
            <a:off x="2390087" y="2779836"/>
            <a:ext cx="282162" cy="94899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rot="5400000" flipH="1" flipV="1">
            <a:off x="452772" y="3902032"/>
            <a:ext cx="762001" cy="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254000" y="3730523"/>
            <a:ext cx="554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chemeClr val="accent1"/>
                </a:solidFill>
              </a:rPr>
              <a:t>h-2</a:t>
            </a:r>
          </a:p>
        </p:txBody>
      </p:sp>
      <p:cxnSp>
        <p:nvCxnSpPr>
          <p:cNvPr id="193" name="Straight Arrow Connector 192"/>
          <p:cNvCxnSpPr/>
          <p:nvPr/>
        </p:nvCxnSpPr>
        <p:spPr bwMode="auto">
          <a:xfrm rot="5400000" flipH="1" flipV="1">
            <a:off x="3775061" y="3940135"/>
            <a:ext cx="12961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4" name="TextBox 193"/>
          <p:cNvSpPr txBox="1"/>
          <p:nvPr/>
        </p:nvSpPr>
        <p:spPr>
          <a:xfrm>
            <a:off x="4422467" y="3771097"/>
            <a:ext cx="327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0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95" name="Oval 194"/>
          <p:cNvSpPr/>
          <p:nvPr/>
        </p:nvSpPr>
        <p:spPr bwMode="auto">
          <a:xfrm>
            <a:off x="2978884" y="3368633"/>
            <a:ext cx="182880" cy="18288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96" name="Isosceles Triangle 195"/>
          <p:cNvSpPr/>
          <p:nvPr/>
        </p:nvSpPr>
        <p:spPr bwMode="auto">
          <a:xfrm>
            <a:off x="3207484" y="3673433"/>
            <a:ext cx="609600" cy="779102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o</a:t>
            </a:r>
          </a:p>
        </p:txBody>
      </p:sp>
      <p:cxnSp>
        <p:nvCxnSpPr>
          <p:cNvPr id="197" name="Straight Connector 196"/>
          <p:cNvCxnSpPr>
            <a:stCxn id="195" idx="6"/>
            <a:endCxn id="196" idx="0"/>
          </p:cNvCxnSpPr>
          <p:nvPr/>
        </p:nvCxnSpPr>
        <p:spPr bwMode="auto">
          <a:xfrm>
            <a:off x="3161764" y="3460073"/>
            <a:ext cx="350520" cy="2133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stCxn id="195" idx="2"/>
            <a:endCxn id="206" idx="7"/>
          </p:cNvCxnSpPr>
          <p:nvPr/>
        </p:nvCxnSpPr>
        <p:spPr bwMode="auto">
          <a:xfrm rot="10800000" flipV="1">
            <a:off x="2620694" y="3460073"/>
            <a:ext cx="358190" cy="2401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rot="16200000" flipV="1">
            <a:off x="1535050" y="4168735"/>
            <a:ext cx="83820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1488509" y="39591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7030A0"/>
                </a:solidFill>
              </a:rPr>
              <a:t>h-1</a:t>
            </a:r>
            <a:endParaRPr lang="en-US" sz="1800" b="0" baseline="-25000" dirty="0">
              <a:solidFill>
                <a:srgbClr val="7030A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911600" y="39782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>
                <a:solidFill>
                  <a:srgbClr val="0070C0"/>
                </a:solidFill>
              </a:rPr>
              <a:t>h-2</a:t>
            </a:r>
          </a:p>
        </p:txBody>
      </p:sp>
      <p:cxnSp>
        <p:nvCxnSpPr>
          <p:cNvPr id="204" name="Straight Arrow Connector 203"/>
          <p:cNvCxnSpPr/>
          <p:nvPr/>
        </p:nvCxnSpPr>
        <p:spPr bwMode="auto">
          <a:xfrm rot="16200000" flipV="1">
            <a:off x="3548411" y="4112822"/>
            <a:ext cx="726375" cy="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05" name="Isosceles Triangle 204"/>
          <p:cNvSpPr/>
          <p:nvPr/>
        </p:nvSpPr>
        <p:spPr bwMode="auto">
          <a:xfrm>
            <a:off x="2037876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1</a:t>
            </a:r>
          </a:p>
        </p:txBody>
      </p:sp>
      <p:sp>
        <p:nvSpPr>
          <p:cNvPr id="206" name="Oval 205"/>
          <p:cNvSpPr/>
          <p:nvPr/>
        </p:nvSpPr>
        <p:spPr bwMode="auto">
          <a:xfrm>
            <a:off x="2464596" y="3673435"/>
            <a:ext cx="182880" cy="182880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207" name="Isosceles Triangle 206"/>
          <p:cNvSpPr/>
          <p:nvPr/>
        </p:nvSpPr>
        <p:spPr bwMode="auto">
          <a:xfrm>
            <a:off x="2584580" y="4037333"/>
            <a:ext cx="470504" cy="550502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45720" tIns="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0" dirty="0"/>
              <a:t>T</a:t>
            </a:r>
            <a:r>
              <a:rPr lang="en-US" sz="2000" b="0" baseline="-25000" dirty="0"/>
              <a:t>2</a:t>
            </a:r>
          </a:p>
        </p:txBody>
      </p:sp>
      <p:cxnSp>
        <p:nvCxnSpPr>
          <p:cNvPr id="208" name="Straight Connector 207"/>
          <p:cNvCxnSpPr>
            <a:stCxn id="206" idx="6"/>
            <a:endCxn id="207" idx="0"/>
          </p:cNvCxnSpPr>
          <p:nvPr/>
        </p:nvCxnSpPr>
        <p:spPr bwMode="auto">
          <a:xfrm>
            <a:off x="2647476" y="3764875"/>
            <a:ext cx="172356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>
            <a:stCxn id="206" idx="2"/>
            <a:endCxn id="205" idx="0"/>
          </p:cNvCxnSpPr>
          <p:nvPr/>
        </p:nvCxnSpPr>
        <p:spPr bwMode="auto">
          <a:xfrm rot="10800000" flipV="1">
            <a:off x="2273128" y="3764875"/>
            <a:ext cx="191468" cy="2724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4" name="TextBox 213"/>
          <p:cNvSpPr txBox="1"/>
          <p:nvPr/>
        </p:nvSpPr>
        <p:spPr>
          <a:xfrm>
            <a:off x="1625600" y="26523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3149600" y="3090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2227094" y="333815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8712200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10609094" y="3166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z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9321800" y="27094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y</a:t>
            </a:r>
          </a:p>
        </p:txBody>
      </p:sp>
      <p:sp>
        <p:nvSpPr>
          <p:cNvPr id="85" name="Right Brace 84"/>
          <p:cNvSpPr/>
          <p:nvPr/>
        </p:nvSpPr>
        <p:spPr bwMode="auto">
          <a:xfrm>
            <a:off x="9398000" y="5257800"/>
            <a:ext cx="233665" cy="41910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860265" y="6934200"/>
            <a:ext cx="2890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The </a:t>
            </a:r>
            <a:r>
              <a:rPr lang="en-US" b="0" dirty="0">
                <a:solidFill>
                  <a:srgbClr val="0070C0"/>
                </a:solidFill>
              </a:rPr>
              <a:t>height invariant</a:t>
            </a:r>
            <a:br>
              <a:rPr lang="en-US" b="0" dirty="0"/>
            </a:br>
            <a:r>
              <a:rPr lang="en-US" b="0" dirty="0"/>
              <a:t>is restored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4" name="Slide Number Placeholder 8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55" grpId="0"/>
      <p:bldP spid="167" grpId="0"/>
      <p:bldP spid="85" grpId="0" animBg="1"/>
      <p:bldP spid="86" grpId="0"/>
      <p:bldP spid="8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inserting into an AVL tree of height </a:t>
            </a:r>
            <a:r>
              <a:rPr lang="en-US" i="1" dirty="0"/>
              <a:t>h</a:t>
            </a:r>
          </a:p>
          <a:p>
            <a:pPr lvl="1"/>
            <a:r>
              <a:rPr lang="en-US" dirty="0"/>
              <a:t>If there is no violation, the tree height remains </a:t>
            </a:r>
            <a:r>
              <a:rPr lang="en-US" i="1" dirty="0"/>
              <a:t>h</a:t>
            </a:r>
            <a:r>
              <a:rPr lang="en-US" dirty="0"/>
              <a:t> or grows to </a:t>
            </a:r>
            <a:r>
              <a:rPr lang="en-US" i="1" dirty="0"/>
              <a:t>h+1</a:t>
            </a:r>
          </a:p>
          <a:p>
            <a:pPr lvl="1"/>
            <a:r>
              <a:rPr lang="en-US" dirty="0"/>
              <a:t>If there is a violation, the tree height remains </a:t>
            </a:r>
            <a:r>
              <a:rPr lang="en-US" i="1" dirty="0"/>
              <a:t>h</a:t>
            </a:r>
          </a:p>
          <a:p>
            <a:pPr lvl="4"/>
            <a:endParaRPr lang="en-US" dirty="0"/>
          </a:p>
          <a:p>
            <a:r>
              <a:rPr lang="en-US" dirty="0"/>
              <a:t>To fix a violation</a:t>
            </a:r>
          </a:p>
          <a:p>
            <a:pPr lvl="1"/>
            <a:r>
              <a:rPr lang="en-US" dirty="0"/>
              <a:t>Perform a rotation on the </a:t>
            </a:r>
            <a:r>
              <a:rPr lang="en-US" b="1" dirty="0"/>
              <a:t>lowest violation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single rotation </a:t>
            </a:r>
            <a:r>
              <a:rPr lang="en-US" dirty="0"/>
              <a:t>if the node was inserted in its </a:t>
            </a:r>
            <a:r>
              <a:rPr lang="en-US" b="1" dirty="0"/>
              <a:t>outer subtree</a:t>
            </a:r>
          </a:p>
          <a:p>
            <a:pPr lvl="2"/>
            <a:r>
              <a:rPr lang="en-US" dirty="0"/>
              <a:t>A </a:t>
            </a:r>
            <a:r>
              <a:rPr lang="en-US" b="1" dirty="0"/>
              <a:t>double rotation </a:t>
            </a:r>
            <a:r>
              <a:rPr lang="en-US" dirty="0"/>
              <a:t>if the node was inserted in its </a:t>
            </a:r>
            <a:r>
              <a:rPr lang="en-US" b="1" dirty="0"/>
              <a:t>inner subtree</a:t>
            </a:r>
          </a:p>
          <a:p>
            <a:pPr lvl="4"/>
            <a:endParaRPr lang="en-US" dirty="0"/>
          </a:p>
          <a:p>
            <a:r>
              <a:rPr lang="en-US" b="1" dirty="0"/>
              <a:t>One</a:t>
            </a:r>
            <a:r>
              <a:rPr lang="en-US" dirty="0"/>
              <a:t> rotation fixes the whole tree</a:t>
            </a:r>
          </a:p>
          <a:p>
            <a:pPr lvl="1"/>
            <a:r>
              <a:rPr lang="en-US" dirty="0"/>
              <a:t>The resulting tree is again an AVL tree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cost </a:t>
            </a:r>
            <a:r>
              <a:rPr lang="en-US" i="1" dirty="0"/>
              <a:t>O(log n)</a:t>
            </a:r>
            <a:r>
              <a:rPr lang="en-US" dirty="0"/>
              <a:t> in it</a:t>
            </a:r>
          </a:p>
          <a:p>
            <a:pPr lvl="2"/>
            <a:r>
              <a:rPr lang="en-US" dirty="0"/>
              <a:t>Where </a:t>
            </a:r>
            <a:r>
              <a:rPr lang="en-US" i="1" dirty="0"/>
              <a:t>n</a:t>
            </a:r>
            <a:r>
              <a:rPr lang="en-US" dirty="0"/>
              <a:t> is the number of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sequence of insertions into an initially empty BST</a:t>
            </a:r>
          </a:p>
          <a:p>
            <a:pPr marL="2738438" lvl="1" indent="0">
              <a:buNone/>
            </a:pPr>
            <a:endParaRPr lang="en-US" dirty="0"/>
          </a:p>
          <a:p>
            <a:pPr marL="3081338"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If the insertion sequence is sorted,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costs O(n)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99412" y="3352800"/>
            <a:ext cx="1069524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10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20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30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40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50</a:t>
            </a:r>
          </a:p>
          <a:p>
            <a:pPr marL="280988" indent="-280988" algn="l">
              <a:buClr>
                <a:srgbClr val="00B050"/>
              </a:buClr>
              <a:buSzPct val="100000"/>
            </a:pPr>
            <a:r>
              <a:rPr lang="en-US" sz="1800" b="0" dirty="0">
                <a:latin typeface="+mn-lt"/>
              </a:rPr>
              <a:t>insert 60</a:t>
            </a:r>
          </a:p>
        </p:txBody>
      </p:sp>
      <p:cxnSp>
        <p:nvCxnSpPr>
          <p:cNvPr id="24" name="Straight Connector 23"/>
          <p:cNvCxnSpPr>
            <a:stCxn id="31" idx="5"/>
            <a:endCxn id="32" idx="1"/>
          </p:cNvCxnSpPr>
          <p:nvPr/>
        </p:nvCxnSpPr>
        <p:spPr bwMode="auto">
          <a:xfrm rot="16200000" flipH="1">
            <a:off x="9413220" y="34621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32" idx="5"/>
            <a:endCxn id="33" idx="1"/>
          </p:cNvCxnSpPr>
          <p:nvPr/>
        </p:nvCxnSpPr>
        <p:spPr bwMode="auto">
          <a:xfrm rot="16200000" flipH="1">
            <a:off x="10022820" y="40336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8938885" y="3025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9548485" y="35974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10158085" y="4168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cxnSp>
        <p:nvCxnSpPr>
          <p:cNvPr id="47" name="Straight Connector 46"/>
          <p:cNvCxnSpPr>
            <a:stCxn id="33" idx="5"/>
            <a:endCxn id="56" idx="1"/>
          </p:cNvCxnSpPr>
          <p:nvPr/>
        </p:nvCxnSpPr>
        <p:spPr bwMode="auto">
          <a:xfrm rot="16200000" flipH="1">
            <a:off x="10633377" y="4604191"/>
            <a:ext cx="194330" cy="2343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56" idx="5"/>
            <a:endCxn id="57" idx="1"/>
          </p:cNvCxnSpPr>
          <p:nvPr/>
        </p:nvCxnSpPr>
        <p:spPr bwMode="auto">
          <a:xfrm rot="16200000" flipH="1">
            <a:off x="11243935" y="517664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10769600" y="47404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11379200" y="531191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cxnSp>
        <p:nvCxnSpPr>
          <p:cNvPr id="34" name="Straight Connector 33"/>
          <p:cNvCxnSpPr>
            <a:stCxn id="57" idx="5"/>
            <a:endCxn id="35" idx="1"/>
          </p:cNvCxnSpPr>
          <p:nvPr/>
        </p:nvCxnSpPr>
        <p:spPr bwMode="auto">
          <a:xfrm rot="16200000" flipH="1">
            <a:off x="11852577" y="5749107"/>
            <a:ext cx="196246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11988800" y="588533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4245158" y="3864114"/>
            <a:ext cx="3026021" cy="707886"/>
          </a:xfrm>
          <a:prstGeom prst="wedgeRectCallout">
            <a:avLst>
              <a:gd name="adj1" fmla="val 90767"/>
              <a:gd name="adj2" fmla="val -1041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has degenerated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into a linked list!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4049427" y="7943910"/>
            <a:ext cx="3049873" cy="584775"/>
          </a:xfrm>
          <a:prstGeom prst="wedgeRectCallout">
            <a:avLst>
              <a:gd name="adj1" fmla="val -1540"/>
              <a:gd name="adj2" fmla="val -12279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Exercise: Find a sequence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yields O(n) cost for </a:t>
            </a: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7797800" y="7543800"/>
            <a:ext cx="3836949" cy="400110"/>
          </a:xfrm>
          <a:prstGeom prst="wedgeRectCallout">
            <a:avLst>
              <a:gd name="adj1" fmla="val 11859"/>
              <a:gd name="adj2" fmla="val -1067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Inserting 70 would also cost O(n)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A44157A9-EFBE-5E70-5562-43D0B4DDFD52}"/>
              </a:ext>
            </a:extLst>
          </p:cNvPr>
          <p:cNvSpPr/>
          <p:nvPr/>
        </p:nvSpPr>
        <p:spPr bwMode="auto">
          <a:xfrm>
            <a:off x="4216400" y="5070782"/>
            <a:ext cx="2954078" cy="1015663"/>
          </a:xfrm>
          <a:prstGeom prst="wedgeRectCallout">
            <a:avLst>
              <a:gd name="adj1" fmla="val 132734"/>
              <a:gd name="adj2" fmla="val -613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lookup 70, we have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through all the nodes.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O(n)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36539F-B980-7F56-AF1F-4053758E886E}"/>
              </a:ext>
            </a:extLst>
          </p:cNvPr>
          <p:cNvCxnSpPr/>
          <p:nvPr/>
        </p:nvCxnSpPr>
        <p:spPr bwMode="auto">
          <a:xfrm>
            <a:off x="9626600" y="2895600"/>
            <a:ext cx="3124200" cy="2871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9C23C9-A167-E33D-BEDA-744113622A37}"/>
              </a:ext>
            </a:extLst>
          </p:cNvPr>
          <p:cNvSpPr txBox="1"/>
          <p:nvPr/>
        </p:nvSpPr>
        <p:spPr>
          <a:xfrm>
            <a:off x="10861920" y="3531408"/>
            <a:ext cx="181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Lookup(70)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  <p:bldP spid="32" grpId="0" animBg="1"/>
      <p:bldP spid="33" grpId="0" animBg="1"/>
      <p:bldP spid="56" grpId="0" animBg="1"/>
      <p:bldP spid="57" grpId="0" animBg="1"/>
      <p:bldP spid="35" grpId="0" animBg="1"/>
      <p:bldP spid="40" grpId="0" animBg="1"/>
      <p:bldP spid="42" grpId="0" animBg="1"/>
      <p:bldP spid="43" grpId="0" animBg="1"/>
      <p:bldP spid="6" grpId="0" animBg="1"/>
      <p:bldP spid="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Dictionary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This is exactly the same interface we had for BST dictionaries</a:t>
            </a:r>
          </a:p>
          <a:p>
            <a:pPr lvl="1"/>
            <a:r>
              <a:rPr lang="en-US" dirty="0"/>
              <a:t>The client can’t tell the difference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We modify the BST </a:t>
            </a:r>
            <a:r>
              <a:rPr lang="en-US" i="1" dirty="0"/>
              <a:t>implementation</a:t>
            </a:r>
            <a:r>
              <a:rPr lang="en-US" dirty="0"/>
              <a:t> to use AVL trees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625600" y="3457819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3429000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7874000" y="4543869"/>
            <a:ext cx="5029200" cy="2118142"/>
          </a:xfrm>
          <a:prstGeom prst="verticalScroll">
            <a:avLst>
              <a:gd name="adj" fmla="val 1347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93199" y="4495800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5000" y="2743200"/>
            <a:ext cx="3216843" cy="400110"/>
          </a:xfrm>
          <a:prstGeom prst="wedgeRectCallout">
            <a:avLst>
              <a:gd name="adj1" fmla="val -84026"/>
              <a:gd name="adj2" fmla="val -254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Except that it’s much faster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Dictionary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make surgical changes to the BST dictionary implementation</a:t>
            </a:r>
          </a:p>
          <a:p>
            <a:pPr lvl="1"/>
            <a:r>
              <a:rPr lang="en-US" dirty="0"/>
              <a:t>Because AVL trees are BSTs</a:t>
            </a:r>
            <a:br>
              <a:rPr lang="en-US" dirty="0"/>
            </a:br>
            <a:r>
              <a:rPr lang="en-US" dirty="0"/>
              <a:t>and the BST implementation </a:t>
            </a:r>
            <a:r>
              <a:rPr lang="en-US" i="1" dirty="0"/>
              <a:t>mostly</a:t>
            </a:r>
            <a:r>
              <a:rPr lang="en-US" dirty="0"/>
              <a:t> works</a:t>
            </a:r>
          </a:p>
          <a:p>
            <a:pPr lvl="3"/>
            <a:endParaRPr lang="en-US" dirty="0"/>
          </a:p>
          <a:p>
            <a:r>
              <a:rPr lang="en-US" dirty="0"/>
              <a:t>Specifically, </a:t>
            </a:r>
          </a:p>
          <a:p>
            <a:pPr lvl="1"/>
            <a:r>
              <a:rPr lang="en-US" dirty="0"/>
              <a:t>We extend the representation invariant to account the height invariant of AVL trees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now needs to perform rotations to rebalance the tree when needed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remains unchanged</a:t>
            </a:r>
          </a:p>
          <a:p>
            <a:pPr lvl="2"/>
            <a:r>
              <a:rPr lang="en-US" dirty="0"/>
              <a:t>Because an AVL tree is a special case of a BST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11836400" y="71628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1836400" y="60960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1836400" y="50292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22000" y="8356937"/>
            <a:ext cx="1701748" cy="1015663"/>
          </a:xfrm>
          <a:prstGeom prst="wedgeRectCallout">
            <a:avLst>
              <a:gd name="adj1" fmla="val 21890"/>
              <a:gd name="adj2" fmla="val -727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 in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which we will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examine them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avl_lookup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r>
              <a:rPr lang="en-US" dirty="0"/>
              <a:t>The implementation remains unchanged</a:t>
            </a:r>
          </a:p>
          <a:p>
            <a:pPr lvl="1"/>
            <a:r>
              <a:rPr lang="en-US" dirty="0"/>
              <a:t>But we rename all the </a:t>
            </a:r>
            <a:r>
              <a:rPr lang="en-US" dirty="0">
                <a:solidFill>
                  <a:srgbClr val="7030A0"/>
                </a:solidFill>
              </a:rPr>
              <a:t>…bst… </a:t>
            </a:r>
            <a:r>
              <a:rPr lang="en-US" dirty="0"/>
              <a:t>functions </a:t>
            </a:r>
            <a:r>
              <a:rPr lang="en-US" dirty="0">
                <a:solidFill>
                  <a:srgbClr val="7030A0"/>
                </a:solidFill>
              </a:rPr>
              <a:t>…avl…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6524625"/>
            <a:r>
              <a:rPr lang="en-US" dirty="0"/>
              <a:t>If T is an AVL tree</a:t>
            </a:r>
            <a:br>
              <a:rPr lang="en-US" dirty="0"/>
            </a:br>
            <a:r>
              <a:rPr lang="en-US" dirty="0"/>
              <a:t>with </a:t>
            </a:r>
            <a:r>
              <a:rPr lang="en-US" i="1" dirty="0"/>
              <a:t>n</a:t>
            </a:r>
            <a:r>
              <a:rPr lang="en-US" dirty="0"/>
              <a:t> nodes, then</a:t>
            </a:r>
          </a:p>
          <a:p>
            <a:pPr marL="6867525" lvl="1"/>
            <a:r>
              <a:rPr lang="en-US" dirty="0"/>
              <a:t>it has height </a:t>
            </a:r>
            <a:r>
              <a:rPr lang="en-US" i="1" dirty="0"/>
              <a:t>O(log n)</a:t>
            </a:r>
          </a:p>
          <a:p>
            <a:pPr marL="6867525" lvl="1"/>
            <a:r>
              <a:rPr lang="en-US" dirty="0"/>
              <a:t>so </a:t>
            </a:r>
            <a:r>
              <a:rPr lang="en-US" dirty="0">
                <a:solidFill>
                  <a:srgbClr val="7030A0"/>
                </a:solidFill>
              </a:rPr>
              <a:t>avl_lookup</a:t>
            </a:r>
            <a:r>
              <a:rPr lang="en-US" dirty="0"/>
              <a:t> costs </a:t>
            </a:r>
            <a:r>
              <a:rPr lang="en-US" i="1" dirty="0"/>
              <a:t>O(log n)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 stays the same too</a:t>
            </a:r>
          </a:p>
          <a:p>
            <a:pPr lvl="1"/>
            <a:r>
              <a:rPr lang="en-US" dirty="0"/>
              <a:t>It now costs </a:t>
            </a:r>
            <a:r>
              <a:rPr lang="en-US" i="1" dirty="0"/>
              <a:t>O(log n)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6" name="Cube 5"/>
          <p:cNvSpPr/>
          <p:nvPr/>
        </p:nvSpPr>
        <p:spPr bwMode="auto">
          <a:xfrm>
            <a:off x="1625600" y="3429000"/>
            <a:ext cx="5027192" cy="3948271"/>
          </a:xfrm>
          <a:prstGeom prst="cube">
            <a:avLst>
              <a:gd name="adj" fmla="val 326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key_compare(k,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avl_lookup(T-&gt;left,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avl_lookup(T-&gt;right,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254000" y="48768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254000" y="55439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" name="Group 16"/>
          <p:cNvGrpSpPr/>
          <p:nvPr/>
        </p:nvGrpSpPr>
        <p:grpSpPr>
          <a:xfrm>
            <a:off x="315846" y="5620105"/>
            <a:ext cx="1095509" cy="838200"/>
            <a:chOff x="6350000" y="4419600"/>
            <a:chExt cx="2286000" cy="1749072"/>
          </a:xfrm>
        </p:grpSpPr>
        <p:sp>
          <p:nvSpPr>
            <p:cNvPr id="18" name="Isosceles Triangle 1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0" name="Straight Connector 19"/>
            <p:cNvCxnSpPr>
              <a:stCxn id="22" idx="6"/>
              <a:endCxn id="1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22" idx="2"/>
              <a:endCxn id="1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8" name="Rectangular Callout 27"/>
          <p:cNvSpPr/>
          <p:nvPr/>
        </p:nvSpPr>
        <p:spPr bwMode="auto">
          <a:xfrm>
            <a:off x="7112000" y="3733800"/>
            <a:ext cx="2923301" cy="400110"/>
          </a:xfrm>
          <a:prstGeom prst="wedgeRectCallout">
            <a:avLst>
              <a:gd name="adj1" fmla="val -160244"/>
              <a:gd name="adj2" fmla="val 219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implement it later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AVL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8256" y="1981200"/>
            <a:ext cx="5181600" cy="6896100"/>
          </a:xfrm>
        </p:spPr>
        <p:txBody>
          <a:bodyPr/>
          <a:lstStyle/>
          <a:p>
            <a:r>
              <a:rPr lang="en-US" b="1" dirty="0"/>
              <a:t>After</a:t>
            </a:r>
            <a:r>
              <a:rPr lang="en-US" dirty="0"/>
              <a:t> each recursive call, we rebalance the tree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rebalance_left</a:t>
            </a:r>
            <a:r>
              <a:rPr lang="en-US" dirty="0"/>
              <a:t> after an insertion in the </a:t>
            </a:r>
            <a:r>
              <a:rPr lang="en-US" b="1" dirty="0"/>
              <a:t>left</a:t>
            </a:r>
            <a:r>
              <a:rPr lang="en-US" dirty="0"/>
              <a:t> subtree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after an insertion in the </a:t>
            </a:r>
            <a:r>
              <a:rPr lang="en-US" b="1" dirty="0"/>
              <a:t>right</a:t>
            </a:r>
            <a:r>
              <a:rPr lang="en-US" dirty="0"/>
              <a:t> subtree</a:t>
            </a:r>
          </a:p>
          <a:p>
            <a:pPr lvl="1"/>
            <a:r>
              <a:rPr lang="en-US" dirty="0"/>
              <a:t>This guarantees we fix the </a:t>
            </a:r>
            <a:r>
              <a:rPr lang="en-US" b="1" dirty="0"/>
              <a:t>lowest</a:t>
            </a:r>
            <a:r>
              <a:rPr lang="en-US" dirty="0"/>
              <a:t> </a:t>
            </a:r>
            <a:r>
              <a:rPr lang="en-US" b="1" dirty="0"/>
              <a:t>violation</a:t>
            </a:r>
          </a:p>
          <a:p>
            <a:pPr lvl="4"/>
            <a:endParaRPr lang="en-US" dirty="0"/>
          </a:p>
          <a:p>
            <a:r>
              <a:rPr lang="en-US" dirty="0"/>
              <a:t>For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to cost </a:t>
            </a:r>
            <a:r>
              <a:rPr lang="en-US" i="1" dirty="0"/>
              <a:t>O(log n)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rebalance_left</a:t>
            </a:r>
            <a:r>
              <a:rPr lang="en-US" dirty="0"/>
              <a:t>/</a:t>
            </a:r>
            <a:r>
              <a:rPr lang="en-US" dirty="0">
                <a:solidFill>
                  <a:srgbClr val="7030A0"/>
                </a:solidFill>
              </a:rPr>
              <a:t>right</a:t>
            </a:r>
            <a:r>
              <a:rPr lang="en-US" dirty="0"/>
              <a:t> must cost </a:t>
            </a:r>
            <a:r>
              <a:rPr lang="en-US" i="1" dirty="0"/>
              <a:t>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414656" y="2057400"/>
            <a:ext cx="5731195" cy="5531803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avl_lookup(\result,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T-&gt;left = avl_insert(T-&gt;left, e);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avl_insert(T-&gt;right, e);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rebalance_right(T);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490856" y="5510150"/>
            <a:ext cx="2667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7" name="Right Arrow 16"/>
          <p:cNvSpPr/>
          <p:nvPr/>
        </p:nvSpPr>
        <p:spPr bwMode="auto">
          <a:xfrm>
            <a:off x="254000" y="5280819"/>
            <a:ext cx="1008256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254000" y="6195219"/>
            <a:ext cx="1008256" cy="815181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490856" y="6400800"/>
            <a:ext cx="2667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2176656" y="8534400"/>
            <a:ext cx="3532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Let’s look at one of them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5224656" y="4876800"/>
            <a:ext cx="1608774" cy="584775"/>
          </a:xfrm>
          <a:prstGeom prst="wedgeRectCallout">
            <a:avLst>
              <a:gd name="adj1" fmla="val -127479"/>
              <a:gd name="adj2" fmla="val -445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tree layout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 not change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call it right after an insertion in the right subtree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must have cost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2082800" y="2971800"/>
            <a:ext cx="5690207" cy="420163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8272647" y="2895600"/>
            <a:ext cx="3314562" cy="400110"/>
          </a:xfrm>
          <a:prstGeom prst="wedgeRectCallout">
            <a:avLst>
              <a:gd name="adj1" fmla="val -108322"/>
              <a:gd name="adj2" fmla="val 961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T-&gt;right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6040" y="4038600"/>
            <a:ext cx="4508607" cy="400110"/>
          </a:xfrm>
          <a:prstGeom prst="wedgeRectCallout">
            <a:avLst>
              <a:gd name="adj1" fmla="val -81347"/>
              <a:gd name="adj2" fmla="val 16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outer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8348847" y="4514910"/>
            <a:ext cx="3421771" cy="400110"/>
          </a:xfrm>
          <a:prstGeom prst="wedgeRectCallout">
            <a:avLst>
              <a:gd name="adj1" fmla="val -168426"/>
              <a:gd name="adj2" fmla="val 228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perform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single rotation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225954" y="3352800"/>
            <a:ext cx="1475725" cy="1015663"/>
          </a:xfrm>
          <a:prstGeom prst="wedgeRectCallout">
            <a:avLst>
              <a:gd name="adj1" fmla="val 83614"/>
              <a:gd name="adj2" fmla="val 214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doesn’t hold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350467" y="5219580"/>
            <a:ext cx="4494180" cy="400110"/>
          </a:xfrm>
          <a:prstGeom prst="wedgeRectCallout">
            <a:avLst>
              <a:gd name="adj1" fmla="val -66858"/>
              <a:gd name="adj2" fmla="val -21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inner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363274" y="5695890"/>
            <a:ext cx="3522760" cy="400110"/>
          </a:xfrm>
          <a:prstGeom prst="wedgeRectCallout">
            <a:avLst>
              <a:gd name="adj1" fmla="val -127647"/>
              <a:gd name="adj2" fmla="val 258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perform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double rotation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77800" y="6226314"/>
            <a:ext cx="1523879" cy="707886"/>
          </a:xfrm>
          <a:prstGeom prst="wedgeRectCallout">
            <a:avLst>
              <a:gd name="adj1" fmla="val 79497"/>
              <a:gd name="adj2" fmla="val 231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Just return 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it holds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height of various subtrees to determine</a:t>
            </a:r>
          </a:p>
          <a:p>
            <a:pPr lvl="1"/>
            <a:r>
              <a:rPr lang="en-US" dirty="0"/>
              <a:t>If there is a violation</a:t>
            </a:r>
          </a:p>
          <a:p>
            <a:pPr lvl="1"/>
            <a:r>
              <a:rPr lang="en-US" dirty="0"/>
              <a:t>If the insertion happened in the inner or outer subtree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must have cost O(1)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So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rotate_right</a:t>
            </a:r>
            <a:r>
              <a:rPr lang="en-US" dirty="0"/>
              <a:t> must cost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2082800" y="3875564"/>
            <a:ext cx="5690207" cy="420163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336040" y="4953000"/>
            <a:ext cx="4508607" cy="400110"/>
          </a:xfrm>
          <a:prstGeom prst="wedgeRectCallout">
            <a:avLst>
              <a:gd name="adj1" fmla="val -81347"/>
              <a:gd name="adj2" fmla="val 16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outer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350467" y="6123344"/>
            <a:ext cx="4494180" cy="400110"/>
          </a:xfrm>
          <a:prstGeom prst="wedgeRectCallout">
            <a:avLst>
              <a:gd name="adj1" fmla="val -66858"/>
              <a:gd name="adj2" fmla="val -21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insertion was in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inner subtree</a:t>
            </a:r>
            <a:endParaRPr lang="en-US" sz="160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2311400" y="4800600"/>
            <a:ext cx="1600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987800" y="4800600"/>
            <a:ext cx="1447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2463800" y="5064825"/>
            <a:ext cx="2209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749800" y="506482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302000" y="603167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435600" y="6031675"/>
            <a:ext cx="2133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0" name="Rectangular Callout 19"/>
          <p:cNvSpPr/>
          <p:nvPr/>
        </p:nvSpPr>
        <p:spPr bwMode="auto">
          <a:xfrm>
            <a:off x="225954" y="4242137"/>
            <a:ext cx="1475725" cy="1015663"/>
          </a:xfrm>
          <a:prstGeom prst="wedgeRectCallout">
            <a:avLst>
              <a:gd name="adj1" fmla="val 83614"/>
              <a:gd name="adj2" fmla="val 214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invariant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doesn’t hold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transcribe the mathematical definition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and get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127618" y="6019800"/>
            <a:ext cx="4660782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1 + max(height(T-&gt;left), height(T-&gt;right));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3454400" y="43197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4597400" y="43197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7" name="Straight Connector 6"/>
          <p:cNvCxnSpPr>
            <a:stCxn id="9" idx="6"/>
            <a:endCxn id="6" idx="0"/>
          </p:cNvCxnSpPr>
          <p:nvPr/>
        </p:nvCxnSpPr>
        <p:spPr bwMode="auto">
          <a:xfrm>
            <a:off x="4521200" y="3932378"/>
            <a:ext cx="419100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5" idx="0"/>
          </p:cNvCxnSpPr>
          <p:nvPr/>
        </p:nvCxnSpPr>
        <p:spPr bwMode="auto">
          <a:xfrm rot="10800000" flipV="1">
            <a:off x="3797301" y="3932378"/>
            <a:ext cx="417185" cy="387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4214485" y="3779020"/>
            <a:ext cx="306715" cy="30671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11400" y="2819400"/>
            <a:ext cx="80650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3254375" algn="l"/>
              </a:tabLst>
            </a:pPr>
            <a:r>
              <a:rPr lang="en-US" b="0" dirty="0"/>
              <a:t>height(     </a:t>
            </a:r>
            <a:r>
              <a:rPr lang="en-US" dirty="0"/>
              <a:t>EMPTY</a:t>
            </a:r>
            <a:r>
              <a:rPr lang="en-US" b="0" dirty="0"/>
              <a:t>       )	=  0</a:t>
            </a:r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/>
            <a:endParaRPr lang="en-US" b="0" dirty="0"/>
          </a:p>
          <a:p>
            <a:pPr algn="l">
              <a:tabLst>
                <a:tab pos="3254375" algn="l"/>
              </a:tabLst>
            </a:pPr>
            <a:r>
              <a:rPr lang="en-US" b="0" dirty="0"/>
              <a:t>height                           	=  1 + max  height             , height</a:t>
            </a:r>
          </a:p>
        </p:txBody>
      </p:sp>
      <p:sp>
        <p:nvSpPr>
          <p:cNvPr id="11" name="Double Bracket 10"/>
          <p:cNvSpPr/>
          <p:nvPr/>
        </p:nvSpPr>
        <p:spPr bwMode="auto">
          <a:xfrm>
            <a:off x="3302000" y="3704735"/>
            <a:ext cx="21336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8331200" y="4081751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3" name="Isosceles Triangle 12"/>
          <p:cNvSpPr/>
          <p:nvPr/>
        </p:nvSpPr>
        <p:spPr bwMode="auto">
          <a:xfrm>
            <a:off x="10464800" y="4014978"/>
            <a:ext cx="685800" cy="908957"/>
          </a:xfrm>
          <a:prstGeom prst="triangle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sp>
        <p:nvSpPr>
          <p:cNvPr id="14" name="Double Bracket 13"/>
          <p:cNvSpPr/>
          <p:nvPr/>
        </p:nvSpPr>
        <p:spPr bwMode="auto">
          <a:xfrm>
            <a:off x="8178800" y="3923908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Double Bracket 14"/>
          <p:cNvSpPr/>
          <p:nvPr/>
        </p:nvSpPr>
        <p:spPr bwMode="auto">
          <a:xfrm>
            <a:off x="10312400" y="3857135"/>
            <a:ext cx="990600" cy="12192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Double Bracket 15"/>
          <p:cNvSpPr/>
          <p:nvPr/>
        </p:nvSpPr>
        <p:spPr bwMode="auto">
          <a:xfrm>
            <a:off x="7188200" y="3704735"/>
            <a:ext cx="4343400" cy="1676400"/>
          </a:xfrm>
          <a:prstGeom prst="bracketPair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1930400" y="2819400"/>
            <a:ext cx="288313" cy="2590800"/>
          </a:xfrm>
          <a:prstGeom prst="leftBrace">
            <a:avLst>
              <a:gd name="adj1" fmla="val 33075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transcribing the mathematical definition, we get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If T has </a:t>
            </a:r>
            <a:r>
              <a:rPr lang="en-US" i="1" dirty="0"/>
              <a:t>n</a:t>
            </a:r>
            <a:r>
              <a:rPr lang="en-US" dirty="0"/>
              <a:t> nodes, height(T) costs </a:t>
            </a:r>
            <a:r>
              <a:rPr lang="en-US" i="1" dirty="0"/>
              <a:t>O(n)</a:t>
            </a:r>
          </a:p>
          <a:p>
            <a:pPr lvl="2"/>
            <a:r>
              <a:rPr lang="en-US" dirty="0"/>
              <a:t>it recursively goes over every node in T</a:t>
            </a:r>
          </a:p>
          <a:p>
            <a:pPr lvl="4"/>
            <a:endParaRPr lang="en-US" dirty="0"/>
          </a:p>
          <a:p>
            <a:r>
              <a:rPr lang="en-US" dirty="0"/>
              <a:t>But we need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to cost </a:t>
            </a:r>
            <a:r>
              <a:rPr lang="en-US" i="1" dirty="0"/>
              <a:t>O(1)</a:t>
            </a:r>
          </a:p>
          <a:p>
            <a:pPr lvl="1"/>
            <a:r>
              <a:rPr lang="en-US" dirty="0"/>
              <a:t>Otherwise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will cost more than </a:t>
            </a:r>
            <a:r>
              <a:rPr lang="en-US" i="1" dirty="0"/>
              <a:t>O(log n)</a:t>
            </a:r>
          </a:p>
          <a:p>
            <a:pPr lvl="1"/>
            <a:endParaRPr lang="en-US" dirty="0"/>
          </a:p>
          <a:p>
            <a:r>
              <a:rPr lang="en-US" dirty="0"/>
              <a:t>What can we do?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4127618" y="2819400"/>
            <a:ext cx="4660782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1 + max(height(T-&gt;left), height(T-&gt;right));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Rather than computing the height of a</a:t>
            </a:r>
            <a:br>
              <a:rPr lang="en-US" dirty="0"/>
            </a:br>
            <a:r>
              <a:rPr lang="en-US" dirty="0"/>
              <a:t>tree by traversing it, we can </a:t>
            </a:r>
            <a:r>
              <a:rPr lang="en-US" b="1" dirty="0"/>
              <a:t>store</a:t>
            </a:r>
            <a:r>
              <a:rPr lang="en-US" dirty="0"/>
              <a:t> it</a:t>
            </a:r>
          </a:p>
          <a:p>
            <a:pPr lvl="1"/>
            <a:r>
              <a:rPr lang="en-US" dirty="0"/>
              <a:t>We add a </a:t>
            </a:r>
            <a:r>
              <a:rPr lang="en-US" b="1" dirty="0"/>
              <a:t>height field</a:t>
            </a:r>
            <a:br>
              <a:rPr lang="en-US" dirty="0"/>
            </a:br>
            <a:r>
              <a:rPr lang="en-US" dirty="0"/>
              <a:t>in each node</a:t>
            </a:r>
          </a:p>
          <a:p>
            <a:pPr lvl="1"/>
            <a:endParaRPr lang="en-US" dirty="0"/>
          </a:p>
          <a:p>
            <a:r>
              <a:rPr lang="en-US" dirty="0"/>
              <a:t>Then, the function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simply</a:t>
            </a:r>
            <a:br>
              <a:rPr lang="en-US" dirty="0"/>
            </a:br>
            <a:r>
              <a:rPr lang="en-US" dirty="0"/>
              <a:t>returns the contents of this field</a:t>
            </a:r>
          </a:p>
          <a:p>
            <a:pPr lvl="2"/>
            <a:r>
              <a:rPr lang="en-US" dirty="0"/>
              <a:t>Or 0 if T is NULL</a:t>
            </a:r>
          </a:p>
          <a:p>
            <a:pPr lvl="1"/>
            <a:r>
              <a:rPr lang="en-US" dirty="0"/>
              <a:t>Its cost is now </a:t>
            </a:r>
            <a:r>
              <a:rPr lang="en-US" i="1" dirty="0"/>
              <a:t>O(1)</a:t>
            </a:r>
          </a:p>
          <a:p>
            <a:endParaRPr lang="en-US" dirty="0"/>
          </a:p>
          <a:p>
            <a:r>
              <a:rPr lang="en-US" dirty="0"/>
              <a:t>This is a </a:t>
            </a:r>
            <a:r>
              <a:rPr lang="en-US" b="1" dirty="0"/>
              <a:t>space-time tradeoff</a:t>
            </a:r>
          </a:p>
          <a:p>
            <a:pPr lvl="1"/>
            <a:r>
              <a:rPr lang="en-US" dirty="0"/>
              <a:t>We are using a bit of extra space</a:t>
            </a:r>
            <a:br>
              <a:rPr lang="en-US" dirty="0"/>
            </a:br>
            <a:r>
              <a:rPr lang="en-US" dirty="0"/>
              <a:t>to save a lot of time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8925957" y="4724400"/>
            <a:ext cx="3367643" cy="173069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&gt;= 0;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</a:t>
            </a:r>
            <a:r>
              <a:rPr lang="de-DE" sz="1600" b="0" dirty="0">
                <a:latin typeface="Helvetica Neue"/>
              </a:rPr>
              <a:t>T == NULL ? 0 : T-&gt;height;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8940800" y="2133600"/>
            <a:ext cx="3157275" cy="223651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800" b="0" dirty="0">
                <a:latin typeface="Helvetica Neue"/>
              </a:rPr>
              <a:t>{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8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800" b="0" dirty="0">
                <a:latin typeface="Helvetica Neue"/>
              </a:rPr>
              <a:t>data;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800" b="0" dirty="0">
                <a:latin typeface="Helvetica Neue"/>
              </a:rPr>
              <a:t> right;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tabLst>
                <a:tab pos="14255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800" b="0" dirty="0">
                <a:latin typeface="Helvetica Neue"/>
              </a:rPr>
              <a:t>};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864600" y="3633850"/>
            <a:ext cx="251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234545" y="6858000"/>
            <a:ext cx="2830455" cy="707886"/>
          </a:xfrm>
          <a:prstGeom prst="wedgeRectCallout">
            <a:avLst>
              <a:gd name="adj1" fmla="val -16866"/>
              <a:gd name="adj2" fmla="val -142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0 if T is NULL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T-&gt;height otherwise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407400" y="7905690"/>
            <a:ext cx="3869009" cy="400110"/>
          </a:xfrm>
          <a:prstGeom prst="wedgeRectCallout">
            <a:avLst>
              <a:gd name="adj1" fmla="val -81927"/>
              <a:gd name="adj2" fmla="val -174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new height field in the nodes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407400" y="8382000"/>
            <a:ext cx="3750386" cy="707886"/>
          </a:xfrm>
          <a:prstGeom prst="wedgeRectCallout">
            <a:avLst>
              <a:gd name="adj1" fmla="val -140083"/>
              <a:gd name="adj2" fmla="val -445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Computing the height of the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over and over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47251" y="35052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69800" y="51888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implement single rotations by transcribing the figure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r>
              <a:rPr lang="en-US" dirty="0"/>
              <a:t>by updating two pointers</a:t>
            </a:r>
          </a:p>
          <a:p>
            <a:pPr lvl="1"/>
            <a:r>
              <a:rPr lang="en-US" dirty="0"/>
              <a:t>The cost is O(1)</a:t>
            </a:r>
          </a:p>
          <a:p>
            <a:pPr lvl="3"/>
            <a:endParaRPr lang="en-US" dirty="0"/>
          </a:p>
          <a:p>
            <a:r>
              <a:rPr lang="en-US" dirty="0"/>
              <a:t>We implement double rotations as two single rotations</a:t>
            </a:r>
          </a:p>
          <a:p>
            <a:pPr lvl="1"/>
            <a:r>
              <a:rPr lang="en-US" dirty="0"/>
              <a:t>The cost is O(1)</a:t>
            </a:r>
          </a:p>
          <a:p>
            <a:pPr lvl="3"/>
            <a:endParaRPr lang="en-US" dirty="0"/>
          </a:p>
          <a:p>
            <a:r>
              <a:rPr lang="en-US" i="1" dirty="0"/>
              <a:t>Can it be this simple?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971800"/>
            <a:ext cx="4191283" cy="2174716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463071" y="30480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26" name="Oval 25"/>
          <p:cNvSpPr/>
          <p:nvPr/>
        </p:nvSpPr>
        <p:spPr bwMode="auto">
          <a:xfrm>
            <a:off x="5283200" y="5715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8" name="Curved Connector 27"/>
          <p:cNvCxnSpPr>
            <a:stCxn id="26" idx="6"/>
            <a:endCxn id="42" idx="4"/>
          </p:cNvCxnSpPr>
          <p:nvPr/>
        </p:nvCxnSpPr>
        <p:spPr bwMode="auto">
          <a:xfrm flipV="1">
            <a:off x="5435600" y="3352800"/>
            <a:ext cx="2209800" cy="2438400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arrow" w="lg" len="lg"/>
          </a:ln>
          <a:effectLst/>
        </p:spPr>
      </p:cxnSp>
      <p:cxnSp>
        <p:nvCxnSpPr>
          <p:cNvPr id="34" name="Curved Connector 33"/>
          <p:cNvCxnSpPr>
            <a:stCxn id="26" idx="6"/>
            <a:endCxn id="38" idx="2"/>
          </p:cNvCxnSpPr>
          <p:nvPr/>
        </p:nvCxnSpPr>
        <p:spPr bwMode="auto">
          <a:xfrm flipV="1">
            <a:off x="5435600" y="3886200"/>
            <a:ext cx="2590800" cy="1905000"/>
          </a:xfrm>
          <a:prstGeom prst="curvedConnector3">
            <a:avLst>
              <a:gd name="adj1" fmla="val 76127"/>
            </a:avLst>
          </a:prstGeom>
          <a:solidFill>
            <a:schemeClr val="accent1"/>
          </a:solidFill>
          <a:ln w="25400" cap="flat" cmpd="sng" algn="ctr">
            <a:solidFill>
              <a:srgbClr val="92D050"/>
            </a:solidFill>
            <a:prstDash val="solid"/>
            <a:miter lim="400000"/>
            <a:headEnd type="none" w="med" len="med"/>
            <a:tailEnd type="arrow" w="lg" len="lg"/>
          </a:ln>
          <a:effectLst/>
        </p:spPr>
      </p:cxnSp>
      <p:sp>
        <p:nvSpPr>
          <p:cNvPr id="38" name="Oval 37"/>
          <p:cNvSpPr/>
          <p:nvPr/>
        </p:nvSpPr>
        <p:spPr bwMode="auto">
          <a:xfrm>
            <a:off x="8026400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569200" y="3200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Wave 29"/>
          <p:cNvSpPr/>
          <p:nvPr/>
        </p:nvSpPr>
        <p:spPr bwMode="auto">
          <a:xfrm>
            <a:off x="7950200" y="7696200"/>
            <a:ext cx="3071354" cy="1095554"/>
          </a:xfrm>
          <a:prstGeom prst="wave">
            <a:avLst>
              <a:gd name="adj1" fmla="val 7079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 = rotate_left(T);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1303000" y="7086600"/>
            <a:ext cx="1504579" cy="584775"/>
          </a:xfrm>
          <a:prstGeom prst="wedgeRectCallout">
            <a:avLst>
              <a:gd name="adj1" fmla="val -65431"/>
              <a:gd name="adj2" fmla="val 886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rebalance_right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Square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2"/>
            <a:r>
              <a:rPr lang="en-US" b="1" dirty="0"/>
              <a:t>Always!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BSTs are </a:t>
            </a:r>
            <a:r>
              <a:rPr lang="en-US" b="1" dirty="0"/>
              <a:t>not</a:t>
            </a:r>
            <a:r>
              <a:rPr lang="en-US" dirty="0"/>
              <a:t> the data structure we were looking for</a:t>
            </a:r>
          </a:p>
          <a:p>
            <a:pPr lvl="1"/>
            <a:r>
              <a:rPr lang="en-US" dirty="0"/>
              <a:t>What else?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733800"/>
          <a:ext cx="1066799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97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178800" y="3581400"/>
            <a:ext cx="1295400" cy="403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11303000" y="2895600"/>
            <a:ext cx="1318631" cy="707886"/>
          </a:xfrm>
          <a:prstGeom prst="wedgeRectCallout">
            <a:avLst>
              <a:gd name="adj1" fmla="val -106616"/>
              <a:gd name="adj2" fmla="val 1237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Something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…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Can it be this simple?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height fields of nodes x and y are now wrong!</a:t>
            </a:r>
          </a:p>
          <a:p>
            <a:pPr lvl="1"/>
            <a:r>
              <a:rPr lang="en-US" dirty="0"/>
              <a:t>We need to update them</a:t>
            </a:r>
          </a:p>
          <a:p>
            <a:pPr lvl="1"/>
            <a:r>
              <a:rPr lang="en-US" dirty="0"/>
              <a:t>We can do so based on the height of their subtrees</a:t>
            </a:r>
          </a:p>
          <a:p>
            <a:pPr lvl="4"/>
            <a:endParaRPr lang="en-US" dirty="0"/>
          </a:p>
          <a:p>
            <a:r>
              <a:rPr lang="en-US" dirty="0"/>
              <a:t>Let’s write a general function: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fix_height</a:t>
            </a:r>
            <a:r>
              <a:rPr lang="en-US" dirty="0"/>
              <a:t> costs O(1)</a:t>
            </a:r>
          </a:p>
          <a:p>
            <a:pPr lvl="3"/>
            <a:r>
              <a:rPr lang="en-US" dirty="0"/>
              <a:t>Because </a:t>
            </a:r>
            <a:r>
              <a:rPr lang="en-US" dirty="0">
                <a:solidFill>
                  <a:srgbClr val="7030A0"/>
                </a:solidFill>
              </a:rPr>
              <a:t>height</a:t>
            </a:r>
            <a:r>
              <a:rPr lang="en-US" dirty="0"/>
              <a:t> costs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819400"/>
            <a:ext cx="4191283" cy="2174716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6463071" y="28956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8" cy="485988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8" cy="48598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dirty="0"/>
                <a:t>y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35" name="Cube 34"/>
          <p:cNvSpPr/>
          <p:nvPr/>
        </p:nvSpPr>
        <p:spPr bwMode="auto">
          <a:xfrm>
            <a:off x="7416800" y="7379017"/>
            <a:ext cx="3779229" cy="199358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fix_height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 &amp;&amp; T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hl</a:t>
            </a:r>
            <a:r>
              <a:rPr lang="en-US" sz="1600" b="0" dirty="0">
                <a:latin typeface="Helvetica Neue"/>
              </a:rPr>
              <a:t> = height(T-&gt;left);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hr</a:t>
            </a:r>
            <a:r>
              <a:rPr lang="en-US" sz="1600" b="0" dirty="0">
                <a:latin typeface="Helvetica Neue"/>
              </a:rPr>
              <a:t> = height(T-&gt;right);</a:t>
            </a:r>
          </a:p>
          <a:p>
            <a:pPr algn="l"/>
            <a:r>
              <a:rPr lang="en-US" sz="1600" b="0" dirty="0">
                <a:latin typeface="Helvetica Neue"/>
              </a:rPr>
              <a:t>  T-&gt;height </a:t>
            </a:r>
            <a:r>
              <a:rPr lang="en-US" sz="1600" b="0">
                <a:latin typeface="Helvetica Neue"/>
              </a:rPr>
              <a:t>= 1 + max(hl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>
                <a:latin typeface="Helvetica Neue"/>
              </a:rPr>
              <a:t>hr);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975897" y="5257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implement single rotations by transcribing the figure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/>
              <a:t>by updating two pointers</a:t>
            </a:r>
          </a:p>
          <a:p>
            <a:pPr>
              <a:buNone/>
            </a:pPr>
            <a:r>
              <a:rPr lang="en-US" dirty="0"/>
              <a:t>	and then fixing the height of the affected nodes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costs O(1)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549117" y="2895600"/>
            <a:ext cx="4271576" cy="2866489"/>
          </a:xfrm>
          <a:prstGeom prst="cube">
            <a:avLst>
              <a:gd name="adj" fmla="val 443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>
              <a:spcBef>
                <a:spcPts val="600"/>
              </a:spcBef>
            </a:pPr>
            <a:r>
              <a:rPr lang="en-US" sz="1600" b="0" dirty="0">
                <a:latin typeface="Helvetica Neue"/>
              </a:rPr>
              <a:t>  fix_height(T);</a:t>
            </a:r>
          </a:p>
          <a:p>
            <a:pPr algn="l">
              <a:spcAft>
                <a:spcPts val="600"/>
              </a:spcAft>
            </a:pPr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6463071" y="3048001"/>
            <a:ext cx="5982929" cy="1981199"/>
            <a:chOff x="4541520" y="2895600"/>
            <a:chExt cx="8188960" cy="2711708"/>
          </a:xfrm>
        </p:grpSpPr>
        <p:cxnSp>
          <p:nvCxnSpPr>
            <p:cNvPr id="5" name="Straight Connector 4"/>
            <p:cNvCxnSpPr>
              <a:stCxn id="9" idx="6"/>
              <a:endCxn id="10" idx="1"/>
            </p:cNvCxnSpPr>
            <p:nvPr/>
          </p:nvCxnSpPr>
          <p:spPr bwMode="auto">
            <a:xfrm>
              <a:off x="6068907" y="3138593"/>
              <a:ext cx="696011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9" idx="2"/>
              <a:endCxn id="11" idx="0"/>
            </p:cNvCxnSpPr>
            <p:nvPr/>
          </p:nvCxnSpPr>
          <p:spPr bwMode="auto">
            <a:xfrm rot="10800000" flipV="1">
              <a:off x="4923367" y="3138593"/>
              <a:ext cx="659553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709120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10" idx="3"/>
              <a:endCxn id="12" idx="0"/>
            </p:cNvCxnSpPr>
            <p:nvPr/>
          </p:nvCxnSpPr>
          <p:spPr bwMode="auto">
            <a:xfrm rot="5400000">
              <a:off x="636397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5582920" y="2895600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eaLnBrk="1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b="0" dirty="0"/>
                <a:t>x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93747" y="3589867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1" name="Isosceles Triangle 10"/>
            <p:cNvSpPr/>
            <p:nvPr/>
          </p:nvSpPr>
          <p:spPr bwMode="auto">
            <a:xfrm>
              <a:off x="4541520" y="3659293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auto">
            <a:xfrm>
              <a:off x="599948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13" name="Isosceles Triangle 12"/>
            <p:cNvSpPr/>
            <p:nvPr/>
          </p:nvSpPr>
          <p:spPr bwMode="auto">
            <a:xfrm>
              <a:off x="7110307" y="4422987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cxnSp>
          <p:nvCxnSpPr>
            <p:cNvPr id="14" name="Straight Connector 13"/>
            <p:cNvCxnSpPr>
              <a:stCxn id="16" idx="6"/>
              <a:endCxn id="17" idx="0"/>
            </p:cNvCxnSpPr>
            <p:nvPr/>
          </p:nvCxnSpPr>
          <p:spPr bwMode="auto">
            <a:xfrm>
              <a:off x="11619653" y="3138593"/>
              <a:ext cx="728980" cy="5207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6" idx="2"/>
              <a:endCxn id="20" idx="7"/>
            </p:cNvCxnSpPr>
            <p:nvPr/>
          </p:nvCxnSpPr>
          <p:spPr bwMode="auto">
            <a:xfrm rot="10800000" flipV="1">
              <a:off x="10507083" y="3138592"/>
              <a:ext cx="626585" cy="522445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11133667" y="2895600"/>
              <a:ext cx="485987" cy="485987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y</a:t>
              </a: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11966787" y="3659293"/>
              <a:ext cx="763693" cy="1184321"/>
            </a:xfrm>
            <a:prstGeom prst="triangle">
              <a:avLst/>
            </a:prstGeom>
            <a:solidFill>
              <a:srgbClr val="FFFF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5"/>
              <a:endCxn id="22" idx="0"/>
            </p:cNvCxnSpPr>
            <p:nvPr/>
          </p:nvCxnSpPr>
          <p:spPr bwMode="auto">
            <a:xfrm rot="16200000" flipH="1">
              <a:off x="10489725" y="4022038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3"/>
              <a:endCxn id="21" idx="0"/>
            </p:cNvCxnSpPr>
            <p:nvPr/>
          </p:nvCxnSpPr>
          <p:spPr bwMode="auto">
            <a:xfrm rot="5400000">
              <a:off x="9762491" y="4022039"/>
              <a:ext cx="418305" cy="38359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10092267" y="3589867"/>
              <a:ext cx="485987" cy="485987"/>
            </a:xfrm>
            <a:prstGeom prst="ellips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800" b="0" dirty="0"/>
                <a:t>x</a:t>
              </a:r>
            </a:p>
          </p:txBody>
        </p:sp>
        <p:sp>
          <p:nvSpPr>
            <p:cNvPr id="21" name="Isosceles Triangle 20"/>
            <p:cNvSpPr/>
            <p:nvPr/>
          </p:nvSpPr>
          <p:spPr bwMode="auto">
            <a:xfrm>
              <a:off x="9398000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10508827" y="4422987"/>
              <a:ext cx="763693" cy="1036441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0" tIns="91440" rIns="0" bIns="9144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b="0" baseline="-25000" dirty="0"/>
            </a:p>
          </p:txBody>
        </p:sp>
        <p:sp>
          <p:nvSpPr>
            <p:cNvPr id="23" name="Notched Right Arrow 22"/>
            <p:cNvSpPr/>
            <p:nvPr/>
          </p:nvSpPr>
          <p:spPr bwMode="auto">
            <a:xfrm>
              <a:off x="7715281" y="3104192"/>
              <a:ext cx="1990599" cy="94839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/>
                <a:t>left rotation</a:t>
              </a:r>
            </a:p>
          </p:txBody>
        </p:sp>
      </p:grpSp>
      <p:sp>
        <p:nvSpPr>
          <p:cNvPr id="26" name="Oval 25"/>
          <p:cNvSpPr/>
          <p:nvPr/>
        </p:nvSpPr>
        <p:spPr bwMode="auto">
          <a:xfrm>
            <a:off x="5283200" y="56388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8026400" y="3810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569200" y="32004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4521200" y="4495800"/>
            <a:ext cx="784830" cy="369332"/>
          </a:xfrm>
          <a:prstGeom prst="wedgeRectCallout">
            <a:avLst>
              <a:gd name="adj1" fmla="val -228276"/>
              <a:gd name="adj2" fmla="val 237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 x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521200" y="4953000"/>
            <a:ext cx="784830" cy="369332"/>
          </a:xfrm>
          <a:prstGeom prst="wedgeRectCallout">
            <a:avLst>
              <a:gd name="adj1" fmla="val -207092"/>
              <a:gd name="adj2" fmla="val -244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 y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1397000" y="4572000"/>
            <a:ext cx="2209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33" name="TextBox 32"/>
          <p:cNvSpPr txBox="1"/>
          <p:nvPr/>
        </p:nvSpPr>
        <p:spPr>
          <a:xfrm>
            <a:off x="10189851" y="64080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also need to fix the height when there is no violation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74553" y="2971800"/>
            <a:ext cx="5732647" cy="496173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T must be immediate result of a right-insertion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 rotation needed, but tree may have grown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fix_height(T);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016000" y="6436425"/>
            <a:ext cx="5638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255000" y="6705600"/>
            <a:ext cx="3067506" cy="707886"/>
          </a:xfrm>
          <a:prstGeom prst="wedgeRectCallout">
            <a:avLst>
              <a:gd name="adj1" fmla="val -94006"/>
              <a:gd name="adj2" fmla="val -251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Fixes the heights when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 rotation was performed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6959600" y="4495800"/>
            <a:ext cx="304799" cy="2057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102600" y="5029200"/>
            <a:ext cx="3299942" cy="707886"/>
          </a:xfrm>
          <a:prstGeom prst="wedgeRectCallout">
            <a:avLst>
              <a:gd name="adj1" fmla="val -70255"/>
              <a:gd name="adj2" fmla="val 201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 we handle a violation,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rotations fix the heights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7200" y="7848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New Leaves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insertion creates a new leaf,</a:t>
            </a:r>
            <a:br>
              <a:rPr lang="en-US" dirty="0"/>
            </a:br>
            <a:r>
              <a:rPr lang="en-US" dirty="0"/>
              <a:t>we need to set its height to 1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083800" y="76200"/>
            <a:ext cx="2828659" cy="186717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</a:p>
          <a:p>
            <a:pPr algn="l">
              <a:spcBef>
                <a:spcPts val="0"/>
              </a:spcBef>
              <a:spcAft>
                <a:spcPts val="0"/>
              </a:spcAft>
              <a:tabLst>
                <a:tab pos="14255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3997487" y="3962400"/>
            <a:ext cx="4420032" cy="3122235"/>
          </a:xfrm>
          <a:prstGeom prst="cube">
            <a:avLst>
              <a:gd name="adj" fmla="val 445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leaf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T-&gt;left = NULL;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T-&gt;right = NULL;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T-&gt;height = 1;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987800" y="6131625"/>
            <a:ext cx="1752600" cy="42157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D7273"/>
                </a:solidFill>
              </a:rPr>
              <a:t>Representation Invariants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12217400" y="152400"/>
            <a:ext cx="609600" cy="609600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3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AVL Representation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AVL tree is a BST that satisfies the height invariant</a:t>
            </a:r>
          </a:p>
          <a:p>
            <a:pPr lvl="1"/>
            <a:r>
              <a:rPr lang="en-US" dirty="0"/>
              <a:t>Additionally, the height fields must all contain the true height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use them to</a:t>
            </a:r>
            <a:br>
              <a:rPr lang="en-US" dirty="0"/>
            </a:br>
            <a:r>
              <a:rPr lang="en-US" dirty="0"/>
              <a:t>give precise contracts</a:t>
            </a:r>
            <a:br>
              <a:rPr lang="en-US" dirty="0"/>
            </a:br>
            <a:r>
              <a:rPr lang="en-US" dirty="0"/>
              <a:t>to all other functions</a:t>
            </a:r>
          </a:p>
          <a:p>
            <a:pPr lvl="1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6175720" y="3276600"/>
            <a:ext cx="6270280" cy="6170017"/>
          </a:xfrm>
          <a:prstGeom prst="cube">
            <a:avLst>
              <a:gd name="adj" fmla="val 217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is_specified_height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true;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is_specified_height(T-&gt;left)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height(T-&gt;left)  is correct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is_specified_height(T-&gt;right)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height(T-&gt;right) is correct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T-&gt;height == max(height(T-&gt;left),</a:t>
            </a:r>
          </a:p>
          <a:p>
            <a:pPr algn="l"/>
            <a:r>
              <a:rPr lang="en-US" sz="1600" b="0" dirty="0">
                <a:latin typeface="Helvetica Neue"/>
              </a:rPr>
              <a:t>                          height(T-&gt;right)) + 1;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height(T) is correct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is_balanced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600" b="0" dirty="0"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true;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abs(height(T-&gt;left) - height(T-&gt;right)) &lt;= 1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is_balanced(T-&gt;left)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is_balanced(T-&gt;right);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is_avl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is_tree(T) &amp;&amp; is_ordered(T, NULL, NULL)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is_specified_height(T)</a:t>
            </a:r>
          </a:p>
          <a:p>
            <a:pPr algn="l"/>
            <a:r>
              <a:rPr lang="en-US" sz="1600" b="0" dirty="0">
                <a:latin typeface="Helvetica Neue"/>
              </a:rPr>
              <a:t>      &amp;&amp; is_balanced(T);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29686" y="8307289"/>
            <a:ext cx="1312219" cy="338554"/>
          </a:xfrm>
          <a:prstGeom prst="wedgeRectCallout">
            <a:avLst>
              <a:gd name="adj1" fmla="val -66893"/>
              <a:gd name="adj2" fmla="val 20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our old </a:t>
            </a:r>
            <a:r>
              <a:rPr lang="en-US" sz="16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is_bst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552981" y="8688289"/>
            <a:ext cx="1688924" cy="338554"/>
          </a:xfrm>
          <a:prstGeom prst="wedgeRectCallout">
            <a:avLst>
              <a:gd name="adj1" fmla="val -142514"/>
              <a:gd name="adj2" fmla="val 27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9663315" y="9069289"/>
            <a:ext cx="2578590" cy="338554"/>
          </a:xfrm>
          <a:prstGeom prst="wedgeRectCallout">
            <a:avLst>
              <a:gd name="adj1" fmla="val -98001"/>
              <a:gd name="adj2" fmla="val -498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 invariant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2691390" y="3335593"/>
            <a:ext cx="3264676" cy="1015663"/>
          </a:xfrm>
          <a:prstGeom prst="wedgeRectCallout">
            <a:avLst>
              <a:gd name="adj1" fmla="val 58137"/>
              <a:gd name="adj2" fmla="val -200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that the height field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each node contains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true height of its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771540" y="5314890"/>
            <a:ext cx="3184526" cy="400110"/>
          </a:xfrm>
          <a:prstGeom prst="wedgeRectCallout">
            <a:avLst>
              <a:gd name="adj1" fmla="val 58137"/>
              <a:gd name="adj2" fmla="val 1342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Checks the height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2159000" y="7010400"/>
            <a:ext cx="3797066" cy="400110"/>
          </a:xfrm>
          <a:prstGeom prst="wedgeRectCallout">
            <a:avLst>
              <a:gd name="adj1" fmla="val 55322"/>
              <a:gd name="adj2" fmla="val 2440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AVL representation invariant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avl_insert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519863" algn="l"/>
              </a:tabLst>
            </a:pPr>
            <a:r>
              <a:rPr lang="en-US" dirty="0"/>
              <a:t>We can track the representation invariants at each step of</a:t>
            </a:r>
            <a:br>
              <a:rPr lang="en-US" dirty="0"/>
            </a:br>
            <a:r>
              <a:rPr lang="en-US" dirty="0"/>
              <a:t>	insertion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16000" y="2743200"/>
            <a:ext cx="5862959" cy="648192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avl_insert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avl_lookup(\result,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is_avl(T-&gt;left) &amp;&amp; is_avl(T-&gt;right);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{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T-&gt;left = avl_insert(T-&gt;left, e);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//@assert is_avl(T-&gt;left) &amp;&amp; is_avl(T-&gt;right);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rebalance_left(T);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is_avl(T);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avl_insert(T-&gt;right, e);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//@assert is_avl(T-&gt;left) &amp;&amp; is_avl(T-&gt;right);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rebalance_right(T);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is_avl(T);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58096" y="50292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254000" y="6241296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254000" y="67056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5" name="Right Arrow 14"/>
          <p:cNvSpPr/>
          <p:nvPr/>
        </p:nvSpPr>
        <p:spPr bwMode="auto">
          <a:xfrm>
            <a:off x="254000" y="7467600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6" name="Right Arrow 15"/>
          <p:cNvSpPr/>
          <p:nvPr/>
        </p:nvSpPr>
        <p:spPr bwMode="auto">
          <a:xfrm>
            <a:off x="254000" y="7931904"/>
            <a:ext cx="834104" cy="692904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8102600" y="4267200"/>
            <a:ext cx="2269211" cy="707886"/>
          </a:xfrm>
          <a:prstGeom prst="wedgeRectCallout">
            <a:avLst>
              <a:gd name="adj1" fmla="val -174742"/>
              <a:gd name="adj2" fmla="val 906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T is an AVL tree,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 subtrees are too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8102600" y="5334000"/>
            <a:ext cx="3215303" cy="707886"/>
          </a:xfrm>
          <a:prstGeom prst="wedgeRectCallout">
            <a:avLst>
              <a:gd name="adj1" fmla="val -191732"/>
              <a:gd name="adj2" fmla="val 1057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T-&gt;left is an AVL tree by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postcondition of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avl_insert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8102600" y="6096000"/>
            <a:ext cx="2719784" cy="400110"/>
          </a:xfrm>
          <a:prstGeom prst="wedgeRectCallout">
            <a:avLst>
              <a:gd name="adj1" fmla="val -148848"/>
              <a:gd name="adj2" fmla="val 639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T-&gt;right did not change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102600" y="6858000"/>
            <a:ext cx="2921697" cy="707886"/>
          </a:xfrm>
          <a:prstGeom prst="wedgeRectCallout">
            <a:avLst>
              <a:gd name="adj1" fmla="val -211422"/>
              <a:gd name="adj2" fmla="val -191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rebalance_left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restores 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into a valid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584465"/>
              <a:gd name="adj2" fmla="val -247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721103"/>
              <a:gd name="adj2" fmla="val -256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474200" y="8763000"/>
            <a:ext cx="877804" cy="400110"/>
          </a:xfrm>
          <a:prstGeom prst="wedgeRectCallout">
            <a:avLst>
              <a:gd name="adj1" fmla="val -753571"/>
              <a:gd name="adj2" fmla="val -1586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  <a:r>
              <a:rPr lang="en-US" dirty="0"/>
              <a:t>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rebalance_right</a:t>
            </a:r>
          </a:p>
          <a:p>
            <a:pPr lvl="1"/>
            <a:r>
              <a:rPr lang="en-US" dirty="0"/>
              <a:t>Takes a tree whose two subtrees are AVL trees</a:t>
            </a:r>
          </a:p>
          <a:p>
            <a:pPr lvl="2"/>
            <a:r>
              <a:rPr lang="en-US" dirty="0"/>
              <a:t>But itself may not be a valid AVL tree</a:t>
            </a:r>
          </a:p>
          <a:p>
            <a:pPr lvl="1"/>
            <a:r>
              <a:rPr lang="en-US" dirty="0"/>
              <a:t>Return an AVL tree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074553" y="4132739"/>
            <a:ext cx="5732647" cy="546846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rebalance_right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T must be immediate result of a right-insertion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is_avl(T-&gt;left) &amp;&amp; is_avl(T-&gt;right);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(height(T-&gt;right) - height(T-&gt;left) == 2) {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violation!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(height(T-&gt;right-&gt;right) &gt; height(T-&gt;right-&gt;left))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Single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//@assert height(T-&gt;right-&gt;left) &gt; height(T-&gt;right-&gt;right);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T = rotate_left(T);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{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 rotation needed, but tree may have grown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fix_height(T);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1200" y="5047139"/>
            <a:ext cx="5105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9931400" y="2362200"/>
            <a:ext cx="1772281" cy="1015663"/>
          </a:xfrm>
          <a:prstGeom prst="wedgeRectCallout">
            <a:avLst>
              <a:gd name="adj1" fmla="val -74504"/>
              <a:gd name="adj2" fmla="val 22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what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learned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avl_insert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7950200" y="6248400"/>
            <a:ext cx="2961966" cy="400110"/>
          </a:xfrm>
          <a:prstGeom prst="wedgeRectCallout">
            <a:avLst>
              <a:gd name="adj1" fmla="val -21461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912882" y="4953000"/>
            <a:ext cx="4056175" cy="400110"/>
          </a:xfrm>
          <a:prstGeom prst="wedgeRectCallout">
            <a:avLst>
              <a:gd name="adj1" fmla="val -114876"/>
              <a:gd name="adj2" fmla="val 347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T itself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950200" y="6705600"/>
            <a:ext cx="2580450" cy="400110"/>
          </a:xfrm>
          <a:prstGeom prst="wedgeRectCallout">
            <a:avLst>
              <a:gd name="adj1" fmla="val -238729"/>
              <a:gd name="adj2" fmla="val -18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7950200" y="8286690"/>
            <a:ext cx="2961966" cy="400110"/>
          </a:xfrm>
          <a:prstGeom prst="wedgeRectCallout">
            <a:avLst>
              <a:gd name="adj1" fmla="val -230248"/>
              <a:gd name="adj2" fmla="val 228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950200" y="8743890"/>
            <a:ext cx="2580450" cy="400110"/>
          </a:xfrm>
          <a:prstGeom prst="wedgeRectCallout">
            <a:avLst>
              <a:gd name="adj1" fmla="val -256217"/>
              <a:gd name="adj2" fmla="val -275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950200" y="7239000"/>
            <a:ext cx="2961966" cy="400110"/>
          </a:xfrm>
          <a:prstGeom prst="wedgeRectCallout">
            <a:avLst>
              <a:gd name="adj1" fmla="val -21461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950200" y="7696200"/>
            <a:ext cx="2580450" cy="400110"/>
          </a:xfrm>
          <a:prstGeom prst="wedgeRectCallout">
            <a:avLst>
              <a:gd name="adj1" fmla="val -236889"/>
              <a:gd name="adj2" fmla="val 43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 is again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47251" y="8846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</a:t>
            </a:r>
            <a:r>
              <a:rPr lang="en-US" dirty="0">
                <a:solidFill>
                  <a:srgbClr val="7030A0"/>
                </a:solidFill>
              </a:rPr>
              <a:t>rotate_left</a:t>
            </a:r>
            <a:r>
              <a:rPr lang="en-US" dirty="0"/>
              <a:t> to</a:t>
            </a:r>
          </a:p>
          <a:p>
            <a:pPr lvl="1"/>
            <a:r>
              <a:rPr lang="en-US" dirty="0"/>
              <a:t>Takes a tree whose two subtrees are AVL trees</a:t>
            </a:r>
          </a:p>
          <a:p>
            <a:pPr lvl="2"/>
            <a:r>
              <a:rPr lang="en-US" dirty="0"/>
              <a:t>but itself may not be a valid AVL tree</a:t>
            </a:r>
          </a:p>
          <a:p>
            <a:pPr lvl="1"/>
            <a:r>
              <a:rPr lang="en-US" dirty="0"/>
              <a:t>Return an AVL tree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921250"/>
            <a:r>
              <a:rPr lang="en-US" dirty="0"/>
              <a:t>This would be true if used to implement single rotations </a:t>
            </a:r>
            <a:r>
              <a:rPr lang="en-US" b="1" dirty="0"/>
              <a:t>only</a:t>
            </a:r>
          </a:p>
          <a:p>
            <a:pPr marL="4921250"/>
            <a:r>
              <a:rPr lang="en-US" dirty="0"/>
              <a:t>But we are also using it to implement double rotations</a:t>
            </a:r>
          </a:p>
          <a:p>
            <a:pPr marL="5264150" lvl="1"/>
            <a:r>
              <a:rPr lang="en-US" dirty="0"/>
              <a:t>These contracts </a:t>
            </a:r>
            <a:r>
              <a:rPr lang="en-US" b="1" dirty="0"/>
              <a:t>do</a:t>
            </a:r>
            <a:br>
              <a:rPr lang="en-US" b="1" dirty="0"/>
            </a:br>
            <a:r>
              <a:rPr lang="en-US" b="1" dirty="0"/>
              <a:t>not hold</a:t>
            </a:r>
            <a:r>
              <a:rPr lang="en-US" dirty="0"/>
              <a:t> in this case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617353" y="4267200"/>
            <a:ext cx="4453262" cy="3188176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is_avl(T-&gt;left) &amp;&amp;  is_avl(T-&gt;right);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is_avl(\result);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latin typeface="Helvetica Neue"/>
              </a:rPr>
              <a:t>  fix_height(T);</a:t>
            </a:r>
          </a:p>
          <a:p>
            <a:pPr algn="l"/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4000" y="4854164"/>
            <a:ext cx="5105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969000" y="4760025"/>
            <a:ext cx="3981539" cy="400110"/>
          </a:xfrm>
          <a:prstGeom prst="wedgeRectCallout">
            <a:avLst>
              <a:gd name="adj1" fmla="val -76102"/>
              <a:gd name="adj2" fmla="val 31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T itself may not be an AVL 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7600" y="82206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9" name="Wave 8"/>
          <p:cNvSpPr/>
          <p:nvPr/>
        </p:nvSpPr>
        <p:spPr bwMode="auto">
          <a:xfrm>
            <a:off x="9831846" y="8200846"/>
            <a:ext cx="3071354" cy="1095554"/>
          </a:xfrm>
          <a:prstGeom prst="wave">
            <a:avLst>
              <a:gd name="adj1" fmla="val 7079"/>
              <a:gd name="adj2" fmla="val 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Double rotation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T-&gt;right = rotate_right(T-&gt;right);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 = rotate_left(T);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we implement double rotations using single rotations, we must deploy weaker contracts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661371" y="3492659"/>
            <a:ext cx="4231429" cy="3441541"/>
          </a:xfrm>
          <a:prstGeom prst="cube">
            <a:avLst>
              <a:gd name="adj" fmla="val 334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rotate_left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T != NULL &amp;&amp; T-&gt;right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is_specified_height(T-&gt;left);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is_specified_height(\result);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temp</a:t>
            </a:r>
            <a:r>
              <a:rPr lang="en-US" sz="1600" b="0" dirty="0">
                <a:latin typeface="Helvetica Neue"/>
              </a:rPr>
              <a:t> = T-&gt;right;</a:t>
            </a:r>
          </a:p>
          <a:p>
            <a:pPr algn="l"/>
            <a:r>
              <a:rPr lang="en-US" sz="1600" b="0" dirty="0">
                <a:latin typeface="Helvetica Neue"/>
              </a:rPr>
              <a:t>  T-&gt;right = T-&gt;right-&gt;left;</a:t>
            </a:r>
          </a:p>
          <a:p>
            <a:pPr algn="l"/>
            <a:r>
              <a:rPr lang="en-US" sz="1600" b="0" dirty="0">
                <a:latin typeface="Helvetica Neue"/>
              </a:rPr>
              <a:t>  temp-&gt;left = T;</a:t>
            </a:r>
          </a:p>
          <a:p>
            <a:pPr algn="l"/>
            <a:r>
              <a:rPr lang="en-US" sz="1600" b="0" dirty="0">
                <a:latin typeface="Helvetica Neue"/>
              </a:rPr>
              <a:t>  fix_height(T);</a:t>
            </a:r>
          </a:p>
          <a:p>
            <a:pPr algn="l"/>
            <a:r>
              <a:rPr lang="en-US" sz="1600" b="0" dirty="0">
                <a:latin typeface="Helvetica Neue"/>
              </a:rPr>
              <a:t>  fix_height(temp);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temp;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244600" y="4062350"/>
            <a:ext cx="50292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264400" y="4343400"/>
            <a:ext cx="2355774" cy="707886"/>
          </a:xfrm>
          <a:prstGeom prst="wedgeRectCallout">
            <a:avLst>
              <a:gd name="adj1" fmla="val -78700"/>
              <a:gd name="adj2" fmla="val -202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only says that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heights are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5200" y="62556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Balanced Trees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Maintaining the Height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same contracts in </a:t>
            </a:r>
            <a:r>
              <a:rPr lang="en-US" dirty="0">
                <a:solidFill>
                  <a:srgbClr val="7030A0"/>
                </a:solidFill>
              </a:rPr>
              <a:t>fix_height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083800" y="76200"/>
            <a:ext cx="2828659" cy="186717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</a:p>
          <a:p>
            <a:pPr algn="l">
              <a:spcBef>
                <a:spcPts val="0"/>
              </a:spcBef>
              <a:spcAft>
                <a:spcPts val="0"/>
              </a:spcAft>
              <a:tabLst>
                <a:tab pos="14255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height;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&gt;= 0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4200" y="3200400"/>
            <a:ext cx="4055110" cy="2782253"/>
          </a:xfrm>
          <a:prstGeom prst="cube">
            <a:avLst>
              <a:gd name="adj" fmla="val 64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fix_height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 &amp;&amp; 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is_specified_height(T-&gt;left);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is_specified_height(T-&gt;right);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is_specified_height(T);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hl</a:t>
            </a:r>
            <a:r>
              <a:rPr lang="en-US" sz="1600" b="0" dirty="0">
                <a:latin typeface="Helvetica Neue"/>
              </a:rPr>
              <a:t> = height(T-&gt;left);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hr</a:t>
            </a:r>
            <a:r>
              <a:rPr lang="en-US" sz="1600" b="0" dirty="0">
                <a:latin typeface="Helvetica Neue"/>
              </a:rPr>
              <a:t> = height(T-&gt;right);</a:t>
            </a:r>
          </a:p>
          <a:p>
            <a:pPr algn="l"/>
            <a:r>
              <a:rPr lang="en-US" sz="1600" b="0" dirty="0">
                <a:latin typeface="Helvetica Neue"/>
              </a:rPr>
              <a:t>  T-&gt;height = (hl &gt; hr ? hl+1 : hr+1);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168400" y="3886200"/>
            <a:ext cx="5029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6959600" y="4191000"/>
            <a:ext cx="5635517" cy="707886"/>
          </a:xfrm>
          <a:prstGeom prst="wedgeRectCallout">
            <a:avLst>
              <a:gd name="adj1" fmla="val -67531"/>
              <a:gd name="adj2" fmla="val -269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Assuming the subtrees have valid height fields,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will make the height field in the whole tree valid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Equivalent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BST with the same elements </a:t>
            </a:r>
            <a:br>
              <a:rPr lang="en-US" dirty="0"/>
            </a:br>
            <a:r>
              <a:rPr lang="en-US" dirty="0"/>
              <a:t>that yields O(log n) cost?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about the following one?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contains the same elements</a:t>
            </a:r>
          </a:p>
          <a:p>
            <a:pPr lvl="1"/>
            <a:r>
              <a:rPr lang="en-US" dirty="0"/>
              <a:t>It is sorted (or </a:t>
            </a:r>
            <a:r>
              <a:rPr lang="en-US" i="1" dirty="0"/>
              <a:t>ordered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But the nodes are arranged differently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4826000" y="5372100"/>
            <a:ext cx="9925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3376286" y="5372099"/>
            <a:ext cx="9163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61956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292600" y="5105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57404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64262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33762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2690485" y="6094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2921000" y="5638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36068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2235200" y="6324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BFEA61-A3B9-540D-A02B-25578C73B654}"/>
              </a:ext>
            </a:extLst>
          </p:cNvPr>
          <p:cNvCxnSpPr>
            <a:stCxn id="8" idx="5"/>
            <a:endCxn id="10" idx="1"/>
          </p:cNvCxnSpPr>
          <p:nvPr/>
        </p:nvCxnSpPr>
        <p:spPr bwMode="auto">
          <a:xfrm rot="16200000" flipH="1">
            <a:off x="9476720" y="21488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0D5354-4B61-50F9-96E5-CFC19A083487}"/>
              </a:ext>
            </a:extLst>
          </p:cNvPr>
          <p:cNvCxnSpPr>
            <a:stCxn id="10" idx="5"/>
            <a:endCxn id="11" idx="1"/>
          </p:cNvCxnSpPr>
          <p:nvPr/>
        </p:nvCxnSpPr>
        <p:spPr bwMode="auto">
          <a:xfrm rot="16200000" flipH="1">
            <a:off x="10086320" y="27203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E58974C-864A-1979-8F3E-1FD3481E9352}"/>
              </a:ext>
            </a:extLst>
          </p:cNvPr>
          <p:cNvSpPr/>
          <p:nvPr/>
        </p:nvSpPr>
        <p:spPr bwMode="auto">
          <a:xfrm>
            <a:off x="9002385" y="1712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F6E2FB-0135-83FE-A795-5F6C93E0CB4D}"/>
              </a:ext>
            </a:extLst>
          </p:cNvPr>
          <p:cNvSpPr/>
          <p:nvPr/>
        </p:nvSpPr>
        <p:spPr bwMode="auto">
          <a:xfrm>
            <a:off x="9611985" y="22840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3CD0CA5-983B-424B-7104-7E6A6EDCDCBF}"/>
              </a:ext>
            </a:extLst>
          </p:cNvPr>
          <p:cNvSpPr/>
          <p:nvPr/>
        </p:nvSpPr>
        <p:spPr bwMode="auto">
          <a:xfrm>
            <a:off x="10221585" y="2855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30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4A9496-1D5F-7C2D-1ED0-E7BAB8D76E1D}"/>
              </a:ext>
            </a:extLst>
          </p:cNvPr>
          <p:cNvCxnSpPr>
            <a:stCxn id="11" idx="5"/>
            <a:endCxn id="14" idx="1"/>
          </p:cNvCxnSpPr>
          <p:nvPr/>
        </p:nvCxnSpPr>
        <p:spPr bwMode="auto">
          <a:xfrm rot="16200000" flipH="1">
            <a:off x="10696877" y="3290861"/>
            <a:ext cx="194330" cy="23434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C0F543-5F9D-4962-A05A-65DE786D20AC}"/>
              </a:ext>
            </a:extLst>
          </p:cNvPr>
          <p:cNvCxnSpPr>
            <a:stCxn id="14" idx="5"/>
            <a:endCxn id="15" idx="1"/>
          </p:cNvCxnSpPr>
          <p:nvPr/>
        </p:nvCxnSpPr>
        <p:spPr bwMode="auto">
          <a:xfrm rot="16200000" flipH="1">
            <a:off x="11307435" y="3863319"/>
            <a:ext cx="194330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EF0E517-D7EF-2473-7508-722579167122}"/>
              </a:ext>
            </a:extLst>
          </p:cNvPr>
          <p:cNvSpPr/>
          <p:nvPr/>
        </p:nvSpPr>
        <p:spPr bwMode="auto">
          <a:xfrm>
            <a:off x="10833100" y="34270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40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9763C83-DDF2-ADE4-EB87-7A633C0C00E0}"/>
              </a:ext>
            </a:extLst>
          </p:cNvPr>
          <p:cNvSpPr/>
          <p:nvPr/>
        </p:nvSpPr>
        <p:spPr bwMode="auto">
          <a:xfrm>
            <a:off x="11442700" y="3998584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7FA414-52F0-0B4B-F8C4-8F3B22A14556}"/>
              </a:ext>
            </a:extLst>
          </p:cNvPr>
          <p:cNvCxnSpPr>
            <a:stCxn id="15" idx="5"/>
            <a:endCxn id="17" idx="1"/>
          </p:cNvCxnSpPr>
          <p:nvPr/>
        </p:nvCxnSpPr>
        <p:spPr bwMode="auto">
          <a:xfrm rot="16200000" flipH="1">
            <a:off x="11916077" y="4435777"/>
            <a:ext cx="196246" cy="2324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31861AC3-E2ED-7EFB-C4DB-A2BA38261B72}"/>
              </a:ext>
            </a:extLst>
          </p:cNvPr>
          <p:cNvSpPr/>
          <p:nvPr/>
        </p:nvSpPr>
        <p:spPr bwMode="auto">
          <a:xfrm>
            <a:off x="12052300" y="4572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52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22512</TotalTime>
  <Words>7714</Words>
  <Application>Microsoft Macintosh PowerPoint</Application>
  <PresentationFormat>Custom</PresentationFormat>
  <Paragraphs>1904</Paragraphs>
  <Slides>80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91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Symbol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Our Goal</vt:lpstr>
      <vt:lpstr>Complexity</vt:lpstr>
      <vt:lpstr>Complexity</vt:lpstr>
      <vt:lpstr>Back to Square One</vt:lpstr>
      <vt:lpstr>PowerPoint Presentation</vt:lpstr>
      <vt:lpstr>An Equivalent Tree</vt:lpstr>
      <vt:lpstr>Reframing the Problem</vt:lpstr>
      <vt:lpstr>Reframing the Problem</vt:lpstr>
      <vt:lpstr>What is The Height of a Tree?</vt:lpstr>
      <vt:lpstr>Balanced Trees</vt:lpstr>
      <vt:lpstr>Self-balancing Trees</vt:lpstr>
      <vt:lpstr>Self-balancing Trees</vt:lpstr>
      <vt:lpstr>Self-balancing Trees</vt:lpstr>
      <vt:lpstr>A Bad Balance Invariant</vt:lpstr>
      <vt:lpstr>A Bad Balance Invariant</vt:lpstr>
      <vt:lpstr>PowerPoint Presentation</vt:lpstr>
      <vt:lpstr>AVL Trees</vt:lpstr>
      <vt:lpstr>The Invariants of AVL Trees</vt:lpstr>
      <vt:lpstr>Is this an AVL Tree?</vt:lpstr>
      <vt:lpstr>Is this an AVL Tree?</vt:lpstr>
      <vt:lpstr>Is this an AVL Tree?</vt:lpstr>
      <vt:lpstr>Is this an AVL Tree?</vt:lpstr>
      <vt:lpstr>Is this an AVL Tree?</vt:lpstr>
      <vt:lpstr>PowerPoint Presentation</vt:lpstr>
      <vt:lpstr>Insertion Strategy</vt:lpstr>
      <vt:lpstr>Example 1</vt:lpstr>
      <vt:lpstr>Example 2</vt:lpstr>
      <vt:lpstr>Example 1 Revisited</vt:lpstr>
      <vt:lpstr>Example 2 Revisited</vt:lpstr>
      <vt:lpstr>Example 2 Revisited</vt:lpstr>
      <vt:lpstr>Left Rotation</vt:lpstr>
      <vt:lpstr>Right Rotation</vt:lpstr>
      <vt:lpstr>Single Rotations Summary</vt:lpstr>
      <vt:lpstr>Example 3</vt:lpstr>
      <vt:lpstr>Double Rotations</vt:lpstr>
      <vt:lpstr>Right-left Double Rotation</vt:lpstr>
      <vt:lpstr>Left-right Double Rotation</vt:lpstr>
      <vt:lpstr>Double Rotations Summary</vt:lpstr>
      <vt:lpstr>Why is it Called a Double Rotation?</vt:lpstr>
      <vt:lpstr>AVL Rotation When-to</vt:lpstr>
      <vt:lpstr>Self-balancing Requirements</vt:lpstr>
      <vt:lpstr>PowerPoint Presentation</vt:lpstr>
      <vt:lpstr>Insertion into an AVL Tree</vt:lpstr>
      <vt:lpstr>Fixing the Lowest Violation</vt:lpstr>
      <vt:lpstr>The Lowest Violation</vt:lpstr>
      <vt:lpstr>The Lowest Violation</vt:lpstr>
      <vt:lpstr>Insertion in the Outer Subtree</vt:lpstr>
      <vt:lpstr>Insertion in the Outer Subtree</vt:lpstr>
      <vt:lpstr>Insertion in the Outer Subtree</vt:lpstr>
      <vt:lpstr>Insertion in the Inner Subtree</vt:lpstr>
      <vt:lpstr>Insertion in the Inner Subtree</vt:lpstr>
      <vt:lpstr>Insertion in the Inner Subtree</vt:lpstr>
      <vt:lpstr>Insertion in the Inner Subtree</vt:lpstr>
      <vt:lpstr>Insertion in the Inner Subtree</vt:lpstr>
      <vt:lpstr>Summary</vt:lpstr>
      <vt:lpstr>PowerPoint Presentation</vt:lpstr>
      <vt:lpstr>The AVL Dictionary Interface</vt:lpstr>
      <vt:lpstr>The AVL Dictionary Implementation</vt:lpstr>
      <vt:lpstr>avl_lookup</vt:lpstr>
      <vt:lpstr>Inserting into an AVL Tree</vt:lpstr>
      <vt:lpstr>rebalance_right</vt:lpstr>
      <vt:lpstr>rebalance_right</vt:lpstr>
      <vt:lpstr>height</vt:lpstr>
      <vt:lpstr>height</vt:lpstr>
      <vt:lpstr>height</vt:lpstr>
      <vt:lpstr>Rotations</vt:lpstr>
      <vt:lpstr>Rotations</vt:lpstr>
      <vt:lpstr>Rotations Revisited</vt:lpstr>
      <vt:lpstr>rebalance_right Revisited</vt:lpstr>
      <vt:lpstr>New Leaves</vt:lpstr>
      <vt:lpstr>Representation Invariants</vt:lpstr>
      <vt:lpstr>The AVL Representation Invariant</vt:lpstr>
      <vt:lpstr>avl_insert Revisited</vt:lpstr>
      <vt:lpstr>rebalance_right Revisited</vt:lpstr>
      <vt:lpstr>Rotations revisited</vt:lpstr>
      <vt:lpstr>Rotations revisited</vt:lpstr>
      <vt:lpstr>Maintaining the Height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 Trees</dc:title>
  <cp:lastModifiedBy>Mohammad Hammoud</cp:lastModifiedBy>
  <cp:revision>799</cp:revision>
  <dcterms:modified xsi:type="dcterms:W3CDTF">2024-03-13T07:08:35Z</dcterms:modified>
</cp:coreProperties>
</file>