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firstSlideNum="0" showSpecialPlsOnTitleSld="0" strictFirstAndLastChars="0" saveSubsetFonts="1">
  <p:sldMasterIdLst>
    <p:sldMasterId id="2147483648" r:id="rId1"/>
  </p:sldMasterIdLst>
  <p:notesMasterIdLst>
    <p:notesMasterId r:id="rId68"/>
  </p:notesMasterIdLst>
  <p:handoutMasterIdLst>
    <p:handoutMasterId r:id="rId69"/>
  </p:handoutMasterIdLst>
  <p:sldIdLst>
    <p:sldId id="552" r:id="rId2"/>
    <p:sldId id="553" r:id="rId3"/>
    <p:sldId id="386" r:id="rId4"/>
    <p:sldId id="490" r:id="rId5"/>
    <p:sldId id="491" r:id="rId6"/>
    <p:sldId id="492" r:id="rId7"/>
    <p:sldId id="493" r:id="rId8"/>
    <p:sldId id="483" r:id="rId9"/>
    <p:sldId id="494" r:id="rId10"/>
    <p:sldId id="504" r:id="rId11"/>
    <p:sldId id="503" r:id="rId12"/>
    <p:sldId id="502" r:id="rId13"/>
    <p:sldId id="499" r:id="rId14"/>
    <p:sldId id="500" r:id="rId15"/>
    <p:sldId id="495" r:id="rId16"/>
    <p:sldId id="501" r:id="rId17"/>
    <p:sldId id="525" r:id="rId18"/>
    <p:sldId id="505" r:id="rId19"/>
    <p:sldId id="507" r:id="rId20"/>
    <p:sldId id="508" r:id="rId21"/>
    <p:sldId id="527" r:id="rId22"/>
    <p:sldId id="509" r:id="rId23"/>
    <p:sldId id="528" r:id="rId24"/>
    <p:sldId id="529" r:id="rId25"/>
    <p:sldId id="484" r:id="rId26"/>
    <p:sldId id="506" r:id="rId27"/>
    <p:sldId id="531" r:id="rId28"/>
    <p:sldId id="510" r:id="rId29"/>
    <p:sldId id="512" r:id="rId30"/>
    <p:sldId id="511" r:id="rId31"/>
    <p:sldId id="513" r:id="rId32"/>
    <p:sldId id="536" r:id="rId33"/>
    <p:sldId id="517" r:id="rId34"/>
    <p:sldId id="539" r:id="rId35"/>
    <p:sldId id="538" r:id="rId36"/>
    <p:sldId id="518" r:id="rId37"/>
    <p:sldId id="540" r:id="rId38"/>
    <p:sldId id="485" r:id="rId39"/>
    <p:sldId id="514" r:id="rId40"/>
    <p:sldId id="541" r:id="rId41"/>
    <p:sldId id="542" r:id="rId42"/>
    <p:sldId id="516" r:id="rId43"/>
    <p:sldId id="515" r:id="rId44"/>
    <p:sldId id="486" r:id="rId45"/>
    <p:sldId id="519" r:id="rId46"/>
    <p:sldId id="532" r:id="rId47"/>
    <p:sldId id="521" r:id="rId48"/>
    <p:sldId id="533" r:id="rId49"/>
    <p:sldId id="520" r:id="rId50"/>
    <p:sldId id="534" r:id="rId51"/>
    <p:sldId id="543" r:id="rId52"/>
    <p:sldId id="487" r:id="rId53"/>
    <p:sldId id="489" r:id="rId54"/>
    <p:sldId id="544" r:id="rId55"/>
    <p:sldId id="545" r:id="rId56"/>
    <p:sldId id="523" r:id="rId57"/>
    <p:sldId id="522" r:id="rId58"/>
    <p:sldId id="488" r:id="rId59"/>
    <p:sldId id="524" r:id="rId60"/>
    <p:sldId id="546" r:id="rId61"/>
    <p:sldId id="547" r:id="rId62"/>
    <p:sldId id="548" r:id="rId63"/>
    <p:sldId id="550" r:id="rId64"/>
    <p:sldId id="372" r:id="rId65"/>
    <p:sldId id="451" r:id="rId66"/>
    <p:sldId id="551" r:id="rId67"/>
  </p:sldIdLst>
  <p:sldSz cx="13004800" cy="9753600"/>
  <p:notesSz cx="7010400" cy="9296400"/>
  <p:defaultTextStyle>
    <a:defPPr>
      <a:defRPr lang="en-US"/>
    </a:defPPr>
    <a:lvl1pPr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1pPr>
    <a:lvl2pPr marL="457200" indent="-2286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2pPr>
    <a:lvl3pPr marL="914400" indent="-4572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3pPr>
    <a:lvl4pPr marL="1371600" indent="-6858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4pPr>
    <a:lvl5pPr marL="1828800" indent="-9144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5pPr>
    <a:lvl6pPr marL="22860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6pPr>
    <a:lvl7pPr marL="27432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7pPr>
    <a:lvl8pPr marL="32004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8pPr>
    <a:lvl9pPr marL="36576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E0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22" autoAdjust="0"/>
    <p:restoredTop sz="80979" autoAdjust="0"/>
  </p:normalViewPr>
  <p:slideViewPr>
    <p:cSldViewPr>
      <p:cViewPr varScale="1">
        <p:scale>
          <a:sx n="90" d="100"/>
          <a:sy n="90" d="100"/>
        </p:scale>
        <p:origin x="1784" y="208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548" y="0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r">
              <a:defRPr sz="1200"/>
            </a:lvl1pPr>
          </a:lstStyle>
          <a:p>
            <a:pPr>
              <a:defRPr/>
            </a:pPr>
            <a:fld id="{231B3D12-EB5E-4DBD-B1D2-B9BE0915A721}" type="datetimeFigureOut">
              <a:rPr lang="en-US"/>
              <a:pPr>
                <a:defRPr/>
              </a:pPr>
              <a:t>3/13/24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548" y="8829675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r">
              <a:defRPr sz="1200"/>
            </a:lvl1pPr>
          </a:lstStyle>
          <a:p>
            <a:pPr>
              <a:defRPr/>
            </a:pPr>
            <a:fld id="{9689D15F-4C94-4BB4-A061-5F06739A46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/>
          </p:cNvSpPr>
          <p:nvPr>
            <p:ph type="body" sz="quarter" idx="1"/>
          </p:nvPr>
        </p:nvSpPr>
        <p:spPr bwMode="auto">
          <a:xfrm>
            <a:off x="935462" y="4416426"/>
            <a:ext cx="5139478" cy="4183063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3159" tIns="46580" rIns="93159" bIns="465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>
                <a:sym typeface="Helvetica Neue" charset="0"/>
              </a:rPr>
              <a:t>Click to edit Master text styles</a:t>
            </a:r>
          </a:p>
          <a:p>
            <a:pPr lvl="1"/>
            <a:r>
              <a:rPr lang="en-US" noProof="0">
                <a:sym typeface="Helvetica Neue" charset="0"/>
              </a:rPr>
              <a:t>Second level</a:t>
            </a:r>
          </a:p>
          <a:p>
            <a:pPr lvl="2"/>
            <a:r>
              <a:rPr lang="en-US" noProof="0">
                <a:sym typeface="Helvetica Neue" charset="0"/>
              </a:rPr>
              <a:t>Third level</a:t>
            </a:r>
          </a:p>
          <a:p>
            <a:pPr lvl="3"/>
            <a:r>
              <a:rPr lang="en-US" noProof="0">
                <a:sym typeface="Helvetica Neue" charset="0"/>
              </a:rPr>
              <a:t>Fourth level</a:t>
            </a:r>
          </a:p>
          <a:p>
            <a:pPr lvl="4"/>
            <a:r>
              <a:rPr lang="en-US" noProof="0">
                <a:sym typeface="Helvetica Neue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1pPr>
    <a:lvl2pPr indent="2286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2pPr>
    <a:lvl3pPr indent="4572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3pPr>
    <a:lvl4pPr indent="6858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4pPr>
    <a:lvl5pPr indent="9144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0A1846-15C1-4F35-AD6E-2FC96FAC81C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1BF73-A674-4D7B-B1DA-2178CF8CE3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11099800" cy="1498600"/>
          </a:xfrm>
        </p:spPr>
        <p:txBody>
          <a:bodyPr/>
          <a:lstStyle>
            <a:lvl1pPr>
              <a:defRPr sz="4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099800" cy="6896100"/>
          </a:xfrm>
        </p:spPr>
        <p:txBody>
          <a:bodyPr anchor="t"/>
          <a:lstStyle>
            <a:lvl1pPr marL="457200" indent="-457200">
              <a:spcBef>
                <a:spcPts val="800"/>
              </a:spcBef>
              <a:buClr>
                <a:schemeClr val="tx1"/>
              </a:buClr>
              <a:buSzPct val="100000"/>
              <a:buFont typeface="Wingdings" pitchFamily="2" charset="2"/>
              <a:buChar char="l"/>
              <a:defRPr/>
            </a:lvl1pPr>
            <a:lvl2pPr marL="800100" indent="-342900">
              <a:spcBef>
                <a:spcPts val="700"/>
              </a:spcBef>
              <a:buClr>
                <a:schemeClr val="tx1"/>
              </a:buClr>
              <a:buSzPct val="125000"/>
              <a:buFont typeface="Courier New" pitchFamily="49" charset="0"/>
              <a:buChar char="o"/>
              <a:defRPr sz="2800"/>
            </a:lvl2pPr>
            <a:lvl3pPr marL="1092200" indent="-292100" defTabSz="622300">
              <a:spcBef>
                <a:spcPts val="600"/>
              </a:spcBef>
              <a:buClr>
                <a:schemeClr val="tx1"/>
              </a:buClr>
              <a:buSzPct val="100000"/>
              <a:buFont typeface="Wingdings" pitchFamily="2" charset="2"/>
              <a:buChar char="Ø"/>
              <a:defRPr sz="2400"/>
            </a:lvl3pPr>
            <a:lvl4pPr marL="1435100" indent="-342900">
              <a:spcBef>
                <a:spcPts val="480"/>
              </a:spcBef>
              <a:buClr>
                <a:schemeClr val="tx1"/>
              </a:buClr>
              <a:buSzPct val="90000"/>
              <a:buFont typeface="Wingdings" pitchFamily="2" charset="2"/>
              <a:buChar char="q"/>
              <a:defRPr sz="2000"/>
            </a:lvl4pPr>
            <a:lvl5pPr marL="1663700" indent="-228600">
              <a:spcBef>
                <a:spcPts val="48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01600" y="9353550"/>
            <a:ext cx="341313" cy="323850"/>
          </a:xfrm>
        </p:spPr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4083050"/>
            <a:ext cx="11053762" cy="1936750"/>
          </a:xfrm>
        </p:spPr>
        <p:txBody>
          <a:bodyPr anchor="t"/>
          <a:lstStyle>
            <a:lvl1pPr algn="ctr">
              <a:defRPr sz="4400" b="1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594360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01600" y="9353550"/>
            <a:ext cx="341313" cy="323850"/>
          </a:xfrm>
        </p:spPr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2500" y="2590800"/>
            <a:ext cx="5473700" cy="628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590800"/>
            <a:ext cx="5473700" cy="628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/>
          </p:cNvSpPr>
          <p:nvPr>
            <p:ph type="title"/>
          </p:nvPr>
        </p:nvSpPr>
        <p:spPr bwMode="auto">
          <a:xfrm>
            <a:off x="952500" y="254000"/>
            <a:ext cx="11099800" cy="21590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 Medium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/>
          </p:cNvSpPr>
          <p:nvPr>
            <p:ph type="body" idx="1"/>
          </p:nvPr>
        </p:nvSpPr>
        <p:spPr bwMode="auto">
          <a:xfrm>
            <a:off x="952500" y="2590800"/>
            <a:ext cx="11099800" cy="62865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" charset="0"/>
              </a:rPr>
              <a:t>Click to edit Master text styles</a:t>
            </a:r>
          </a:p>
          <a:p>
            <a:pPr lvl="1"/>
            <a:r>
              <a:rPr lang="en-US">
                <a:sym typeface="Helvetica Neue" charset="0"/>
              </a:rPr>
              <a:t>Second level</a:t>
            </a:r>
          </a:p>
          <a:p>
            <a:pPr lvl="2"/>
            <a:r>
              <a:rPr lang="en-US">
                <a:sym typeface="Helvetica Neue" charset="0"/>
              </a:rPr>
              <a:t>Third level</a:t>
            </a:r>
          </a:p>
          <a:p>
            <a:pPr lvl="3"/>
            <a:r>
              <a:rPr lang="en-US">
                <a:sym typeface="Helvetica Neue" charset="0"/>
              </a:rPr>
              <a:t>Fourth level</a:t>
            </a:r>
          </a:p>
          <a:p>
            <a:pPr lvl="4"/>
            <a:r>
              <a:rPr lang="en-US">
                <a:sym typeface="Helvetica Neue" charset="0"/>
              </a:rPr>
              <a:t>Fifth level</a:t>
            </a:r>
          </a:p>
        </p:txBody>
      </p:sp>
      <p:sp>
        <p:nvSpPr>
          <p:cNvPr id="2" name="Rectangle 3"/>
          <p:cNvSpPr>
            <a:spLocks noGrp="1"/>
          </p:cNvSpPr>
          <p:nvPr>
            <p:ph type="sldNum" sz="quarter" idx="2"/>
          </p:nvPr>
        </p:nvSpPr>
        <p:spPr bwMode="auto">
          <a:xfrm>
            <a:off x="6327775" y="929640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>
            <a:lvl1pPr>
              <a:defRPr sz="1600" b="0"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1pPr>
          </a:lstStyle>
          <a:p>
            <a:pPr>
              <a:defRPr/>
            </a:pPr>
            <a:fld id="{25C490D4-7A1B-45D2-B551-E1B1E148D9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84" r:id="rId2"/>
    <p:sldLayoutId id="2147483685" r:id="rId3"/>
    <p:sldLayoutId id="2147483676" r:id="rId4"/>
    <p:sldLayoutId id="2147483677" r:id="rId5"/>
    <p:sldLayoutId id="2147483678" r:id="rId6"/>
    <p:sldLayoutId id="2147483679" r:id="rId7"/>
  </p:sldLayoutIdLst>
  <p:hf hdr="0" ftr="0" dt="0"/>
  <p:txStyles>
    <p:titleStyle>
      <a:lvl1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+mj-lt"/>
          <a:ea typeface="+mj-ea"/>
          <a:cs typeface="+mj-cs"/>
          <a:sym typeface="Helvetica Neue Medium" charset="0"/>
        </a:defRPr>
      </a:lvl1pPr>
      <a:lvl2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2pPr>
      <a:lvl3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3pPr>
      <a:lvl4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4pPr>
      <a:lvl5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5pPr>
      <a:lvl6pPr marL="4572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6pPr>
      <a:lvl7pPr marL="9144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7pPr>
      <a:lvl8pPr marL="13716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8pPr>
      <a:lvl9pPr marL="18288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9pPr>
    </p:titleStyle>
    <p:bodyStyle>
      <a:lvl1pPr marL="4445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1pPr>
      <a:lvl2pPr marL="8890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2pPr>
      <a:lvl3pPr marL="13335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3pPr>
      <a:lvl4pPr marL="17780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4pPr>
      <a:lvl5pPr marL="22225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5pPr>
      <a:lvl6pPr marL="26797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6pPr>
      <a:lvl7pPr marL="31369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7pPr>
      <a:lvl8pPr marL="35941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8pPr>
      <a:lvl9pPr marL="40513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15-122: Principles of </a:t>
            </a:r>
            <a:br>
              <a:rPr lang="en-US" sz="6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en-US" sz="6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Imperative Computation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527039"/>
            <a:ext cx="13004800" cy="357933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Lecture 16: Binary Search Trees</a:t>
            </a:r>
          </a:p>
          <a:p>
            <a:endParaRPr lang="en-US" b="1" dirty="0">
              <a:solidFill>
                <a:srgbClr val="77E0FF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3413" b="1" dirty="0">
                <a:solidFill>
                  <a:srgbClr val="ED727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March 11, 2024</a:t>
            </a:r>
            <a:r>
              <a:rPr lang="en-US" sz="3413" b="1" dirty="0">
                <a:solidFill>
                  <a:srgbClr val="ED7273"/>
                </a:solidFill>
                <a:latin typeface="Helvetica" pitchFamily="2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446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Searching for a Number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</a:t>
            </a:r>
            <a:r>
              <a:rPr lang="en-US" dirty="0">
                <a:solidFill>
                  <a:srgbClr val="00B0F0"/>
                </a:solidFill>
              </a:rPr>
              <a:t>x &lt; 12</a:t>
            </a:r>
            <a:r>
              <a:rPr lang="en-US" dirty="0"/>
              <a:t>, the next index we look at is </a:t>
            </a:r>
            <a:r>
              <a:rPr lang="en-US" b="1" dirty="0"/>
              <a:t>necessarily</a:t>
            </a:r>
            <a:r>
              <a:rPr lang="en-US" dirty="0"/>
              <a:t> 2</a:t>
            </a:r>
          </a:p>
          <a:p>
            <a:r>
              <a:rPr lang="en-US" dirty="0"/>
              <a:t>If </a:t>
            </a:r>
            <a:r>
              <a:rPr lang="en-US" dirty="0">
                <a:solidFill>
                  <a:srgbClr val="FF0000"/>
                </a:solidFill>
              </a:rPr>
              <a:t>x &gt; 12</a:t>
            </a:r>
            <a:r>
              <a:rPr lang="en-US" dirty="0"/>
              <a:t>, the next index we look at is </a:t>
            </a:r>
            <a:r>
              <a:rPr lang="en-US" b="1" dirty="0"/>
              <a:t>necessarily</a:t>
            </a:r>
            <a:r>
              <a:rPr lang="en-US" dirty="0"/>
              <a:t> 7</a:t>
            </a:r>
          </a:p>
        </p:txBody>
      </p:sp>
      <p:sp>
        <p:nvSpPr>
          <p:cNvPr id="41" name="Rectangular Callout 40"/>
          <p:cNvSpPr/>
          <p:nvPr/>
        </p:nvSpPr>
        <p:spPr bwMode="auto">
          <a:xfrm>
            <a:off x="10312400" y="5410200"/>
            <a:ext cx="2256387" cy="707886"/>
          </a:xfrm>
          <a:prstGeom prst="wedgeRectCallout">
            <a:avLst>
              <a:gd name="adj1" fmla="val -64158"/>
              <a:gd name="adj2" fmla="val -2473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Next, we may look</a:t>
            </a:r>
            <a:br>
              <a:rPr lang="en-US" sz="2000" b="0" dirty="0"/>
            </a:br>
            <a:r>
              <a:rPr lang="en-US" sz="2000" b="0" dirty="0"/>
              <a:t>at these elements</a:t>
            </a:r>
            <a:endParaRPr lang="en-US" sz="16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2387600" y="6400800"/>
          <a:ext cx="91440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5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6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7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8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45 Helvetica Light"/>
                        </a:rPr>
                        <a:t>9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45 Helvetica Light"/>
                        </a:rPr>
                        <a:t>-2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45 Helvetica Light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45 Helvetica Light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45 Helvetica Light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45 Helvetica Light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45 Helvetica Light"/>
                        </a:rPr>
                        <a:t>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45 Helvetica Light"/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45 Helvetica Light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45 Helvetica Light"/>
                        </a:rPr>
                        <a:t>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1" name="Oval 50"/>
          <p:cNvSpPr/>
          <p:nvPr/>
        </p:nvSpPr>
        <p:spPr bwMode="auto">
          <a:xfrm>
            <a:off x="6031707" y="6553200"/>
            <a:ext cx="304800" cy="304800"/>
          </a:xfrm>
          <a:prstGeom prst="ellipse">
            <a:avLst/>
          </a:prstGeom>
          <a:noFill/>
          <a:ln w="25400" cap="flat" cmpd="sng" algn="ctr">
            <a:solidFill>
              <a:srgbClr val="7030A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4" name="Oval 53"/>
          <p:cNvSpPr/>
          <p:nvPr/>
        </p:nvSpPr>
        <p:spPr bwMode="auto">
          <a:xfrm>
            <a:off x="4206973" y="6556178"/>
            <a:ext cx="304800" cy="304800"/>
          </a:xfrm>
          <a:prstGeom prst="ellipse">
            <a:avLst/>
          </a:prstGeom>
          <a:noFill/>
          <a:ln w="25400" cap="flat" cmpd="sng" algn="ctr">
            <a:solidFill>
              <a:srgbClr val="00B0F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56" name="Shape 33"/>
          <p:cNvCxnSpPr>
            <a:stCxn id="51" idx="1"/>
            <a:endCxn id="54" idx="7"/>
          </p:cNvCxnSpPr>
          <p:nvPr/>
        </p:nvCxnSpPr>
        <p:spPr bwMode="auto">
          <a:xfrm rot="16200000" flipH="1" flipV="1">
            <a:off x="5270251" y="5794722"/>
            <a:ext cx="2978" cy="1609208"/>
          </a:xfrm>
          <a:prstGeom prst="curvedConnector3">
            <a:avLst>
              <a:gd name="adj1" fmla="val -9175185"/>
            </a:avLst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none" w="med" len="med"/>
            <a:tailEnd type="stealth" w="lg" len="lg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>
            <a:off x="6959600" y="4191000"/>
            <a:ext cx="2209800" cy="1066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400000"/>
            <a:headEnd type="none" w="med" len="med"/>
            <a:tailEnd type="stealth" w="lg" len="lg"/>
          </a:ln>
          <a:effectLst/>
        </p:spPr>
      </p:cxnSp>
      <p:cxnSp>
        <p:nvCxnSpPr>
          <p:cNvPr id="58" name="Straight Connector 57"/>
          <p:cNvCxnSpPr/>
          <p:nvPr/>
        </p:nvCxnSpPr>
        <p:spPr bwMode="auto">
          <a:xfrm rot="10800000" flipV="1">
            <a:off x="4673600" y="4191000"/>
            <a:ext cx="1371600" cy="1066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400000"/>
            <a:headEnd type="none" w="med" len="med"/>
            <a:tailEnd type="stealth" w="lg" len="lg"/>
          </a:ln>
          <a:effectLst/>
        </p:spPr>
      </p:cxnSp>
      <p:sp>
        <p:nvSpPr>
          <p:cNvPr id="59" name="TextBox 58"/>
          <p:cNvSpPr txBox="1"/>
          <p:nvPr/>
        </p:nvSpPr>
        <p:spPr>
          <a:xfrm>
            <a:off x="8182373" y="4495800"/>
            <a:ext cx="9108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i="1" dirty="0">
                <a:solidFill>
                  <a:srgbClr val="FF0000"/>
                </a:solidFill>
              </a:rPr>
              <a:t>if x &gt; 12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445000" y="4419600"/>
            <a:ext cx="9108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i="1" dirty="0">
                <a:solidFill>
                  <a:srgbClr val="00B0F0"/>
                </a:solidFill>
              </a:rPr>
              <a:t>if x &lt; 12</a:t>
            </a:r>
          </a:p>
        </p:txBody>
      </p:sp>
      <p:graphicFrame>
        <p:nvGraphicFramePr>
          <p:cNvPr id="67" name="Table 66"/>
          <p:cNvGraphicFramePr>
            <a:graphicFrameLocks noGrp="1"/>
          </p:cNvGraphicFramePr>
          <p:nvPr/>
        </p:nvGraphicFramePr>
        <p:xfrm>
          <a:off x="4216400" y="5257800"/>
          <a:ext cx="9144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8" name="Table 67"/>
          <p:cNvGraphicFramePr>
            <a:graphicFrameLocks noGrp="1"/>
          </p:cNvGraphicFramePr>
          <p:nvPr/>
        </p:nvGraphicFramePr>
        <p:xfrm>
          <a:off x="6045200" y="3962400"/>
          <a:ext cx="9144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0" name="Table 69"/>
          <p:cNvGraphicFramePr>
            <a:graphicFrameLocks noGrp="1"/>
          </p:cNvGraphicFramePr>
          <p:nvPr/>
        </p:nvGraphicFramePr>
        <p:xfrm>
          <a:off x="8785835" y="5257800"/>
          <a:ext cx="9144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3" name="Oval 72"/>
          <p:cNvSpPr/>
          <p:nvPr/>
        </p:nvSpPr>
        <p:spPr bwMode="auto">
          <a:xfrm>
            <a:off x="8769546" y="6553200"/>
            <a:ext cx="304800" cy="3048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74" name="Shape 33"/>
          <p:cNvCxnSpPr>
            <a:stCxn id="51" idx="7"/>
            <a:endCxn id="73" idx="1"/>
          </p:cNvCxnSpPr>
          <p:nvPr/>
        </p:nvCxnSpPr>
        <p:spPr bwMode="auto">
          <a:xfrm rot="5400000" flipH="1" flipV="1">
            <a:off x="7553026" y="5336681"/>
            <a:ext cx="1588" cy="2522313"/>
          </a:xfrm>
          <a:prstGeom prst="curvedConnector3">
            <a:avLst>
              <a:gd name="adj1" fmla="val 17206360"/>
            </a:avLst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stealth" w="lg" len="lg"/>
          </a:ln>
          <a:effectLst/>
        </p:spPr>
      </p:cxnSp>
      <p:sp>
        <p:nvSpPr>
          <p:cNvPr id="18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2" name="Up Arrow 1">
            <a:extLst>
              <a:ext uri="{FF2B5EF4-FFF2-40B4-BE49-F238E27FC236}">
                <a16:creationId xmlns:a16="http://schemas.microsoft.com/office/drawing/2014/main" id="{15D2151B-29D6-B73C-C44E-93BD2582F93E}"/>
              </a:ext>
            </a:extLst>
          </p:cNvPr>
          <p:cNvSpPr/>
          <p:nvPr/>
        </p:nvSpPr>
        <p:spPr bwMode="auto">
          <a:xfrm>
            <a:off x="4365723" y="7515214"/>
            <a:ext cx="619027" cy="685800"/>
          </a:xfrm>
          <a:prstGeom prst="upArrow">
            <a:avLst/>
          </a:prstGeom>
          <a:solidFill>
            <a:srgbClr val="00B0F0"/>
          </a:solidFill>
          <a:ln w="25400" cap="flat" cmpd="sng" algn="ctr">
            <a:solidFill>
              <a:schemeClr val="accent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" name="Up Arrow 2">
            <a:extLst>
              <a:ext uri="{FF2B5EF4-FFF2-40B4-BE49-F238E27FC236}">
                <a16:creationId xmlns:a16="http://schemas.microsoft.com/office/drawing/2014/main" id="{435E582B-E27E-9BBD-6A48-B2E03ABC66A7}"/>
              </a:ext>
            </a:extLst>
          </p:cNvPr>
          <p:cNvSpPr/>
          <p:nvPr/>
        </p:nvSpPr>
        <p:spPr bwMode="auto">
          <a:xfrm>
            <a:off x="8933521" y="7515214"/>
            <a:ext cx="619027" cy="685800"/>
          </a:xfrm>
          <a:prstGeom prst="upArrow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54" grpId="0" animBg="1"/>
      <p:bldP spid="59" grpId="0"/>
      <p:bldP spid="62" grpId="0"/>
      <p:bldP spid="73" grpId="0" animBg="1"/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Searching for a Number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Assume x &lt; 12, so we look at index 2</a:t>
            </a:r>
          </a:p>
          <a:p>
            <a:pPr lvl="1"/>
            <a:r>
              <a:rPr lang="en-US" dirty="0"/>
              <a:t>If </a:t>
            </a:r>
            <a:r>
              <a:rPr lang="en-US" dirty="0">
                <a:solidFill>
                  <a:srgbClr val="00B050"/>
                </a:solidFill>
              </a:rPr>
              <a:t>x = 4</a:t>
            </a:r>
            <a:r>
              <a:rPr lang="en-US" dirty="0"/>
              <a:t>, we are done</a:t>
            </a:r>
          </a:p>
          <a:p>
            <a:pPr lvl="1"/>
            <a:r>
              <a:rPr lang="en-US" dirty="0"/>
              <a:t>If </a:t>
            </a:r>
            <a:r>
              <a:rPr lang="en-US" dirty="0">
                <a:solidFill>
                  <a:srgbClr val="00B0F0"/>
                </a:solidFill>
              </a:rPr>
              <a:t>x &lt; 4</a:t>
            </a:r>
            <a:r>
              <a:rPr lang="en-US" dirty="0"/>
              <a:t>, we </a:t>
            </a:r>
            <a:r>
              <a:rPr lang="en-US" b="1" dirty="0"/>
              <a:t>necessarily</a:t>
            </a:r>
            <a:r>
              <a:rPr lang="en-US" dirty="0"/>
              <a:t> look at index 1</a:t>
            </a:r>
          </a:p>
          <a:p>
            <a:pPr lvl="1"/>
            <a:r>
              <a:rPr lang="en-US" dirty="0"/>
              <a:t>If </a:t>
            </a:r>
            <a:r>
              <a:rPr lang="en-US" dirty="0">
                <a:solidFill>
                  <a:srgbClr val="FF0000"/>
                </a:solidFill>
              </a:rPr>
              <a:t>x &gt; 4</a:t>
            </a:r>
            <a:r>
              <a:rPr lang="en-US" dirty="0"/>
              <a:t>, we </a:t>
            </a:r>
            <a:r>
              <a:rPr lang="en-US" b="1" dirty="0"/>
              <a:t>necessarily</a:t>
            </a:r>
            <a:r>
              <a:rPr lang="en-US" dirty="0"/>
              <a:t> look at index 3</a:t>
            </a:r>
          </a:p>
        </p:txBody>
      </p:sp>
      <p:sp>
        <p:nvSpPr>
          <p:cNvPr id="56" name="Rectangular Callout 55"/>
          <p:cNvSpPr/>
          <p:nvPr/>
        </p:nvSpPr>
        <p:spPr bwMode="auto">
          <a:xfrm>
            <a:off x="9855200" y="7239000"/>
            <a:ext cx="2314096" cy="707886"/>
          </a:xfrm>
          <a:prstGeom prst="wedgeRectCallout">
            <a:avLst>
              <a:gd name="adj1" fmla="val -204947"/>
              <a:gd name="adj2" fmla="val -2473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Then, we may look</a:t>
            </a:r>
            <a:br>
              <a:rPr lang="en-US" sz="2000" b="0" dirty="0"/>
            </a:br>
            <a:r>
              <a:rPr lang="en-US" sz="2000" b="0" dirty="0"/>
              <a:t>at these elements</a:t>
            </a:r>
            <a:endParaRPr lang="en-US" sz="16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graphicFrame>
        <p:nvGraphicFramePr>
          <p:cNvPr id="63" name="Table 62"/>
          <p:cNvGraphicFramePr>
            <a:graphicFrameLocks noGrp="1"/>
          </p:cNvGraphicFramePr>
          <p:nvPr/>
        </p:nvGraphicFramePr>
        <p:xfrm>
          <a:off x="2387600" y="7921822"/>
          <a:ext cx="91440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5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6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7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8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45 Helvetica Light"/>
                        </a:rPr>
                        <a:t>9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45 Helvetica Light"/>
                        </a:rPr>
                        <a:t>-2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45 Helvetica Light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45 Helvetica Light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45 Helvetica Light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45 Helvetica Light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45 Helvetica Light"/>
                        </a:rPr>
                        <a:t>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45 Helvetica Light"/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45 Helvetica Light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45 Helvetica Light"/>
                        </a:rPr>
                        <a:t>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4" name="Oval 63"/>
          <p:cNvSpPr/>
          <p:nvPr/>
        </p:nvSpPr>
        <p:spPr bwMode="auto">
          <a:xfrm>
            <a:off x="6031707" y="8074222"/>
            <a:ext cx="304800" cy="304800"/>
          </a:xfrm>
          <a:prstGeom prst="ellipse">
            <a:avLst/>
          </a:prstGeom>
          <a:noFill/>
          <a:ln w="25400" cap="flat" cmpd="sng" algn="ctr">
            <a:solidFill>
              <a:srgbClr val="7030A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5" name="Oval 64"/>
          <p:cNvSpPr/>
          <p:nvPr/>
        </p:nvSpPr>
        <p:spPr bwMode="auto">
          <a:xfrm>
            <a:off x="3292573" y="8074222"/>
            <a:ext cx="304800" cy="304800"/>
          </a:xfrm>
          <a:prstGeom prst="ellipse">
            <a:avLst/>
          </a:prstGeom>
          <a:noFill/>
          <a:ln w="25400" cap="flat" cmpd="sng" algn="ctr">
            <a:solidFill>
              <a:srgbClr val="00B0F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68" name="Shape 33"/>
          <p:cNvCxnSpPr>
            <a:stCxn id="72" idx="1"/>
            <a:endCxn id="65" idx="7"/>
          </p:cNvCxnSpPr>
          <p:nvPr/>
        </p:nvCxnSpPr>
        <p:spPr bwMode="auto">
          <a:xfrm rot="16200000" flipV="1">
            <a:off x="3900684" y="7770911"/>
            <a:ext cx="2978" cy="698874"/>
          </a:xfrm>
          <a:prstGeom prst="curvedConnector3">
            <a:avLst>
              <a:gd name="adj1" fmla="val 5476597"/>
            </a:avLst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none" w="med" len="med"/>
            <a:tailEnd type="stealth" w="lg" len="lg"/>
          </a:ln>
          <a:effectLst/>
        </p:spPr>
      </p:cxnSp>
      <p:sp>
        <p:nvSpPr>
          <p:cNvPr id="72" name="Oval 71"/>
          <p:cNvSpPr/>
          <p:nvPr/>
        </p:nvSpPr>
        <p:spPr bwMode="auto">
          <a:xfrm>
            <a:off x="4206973" y="8077200"/>
            <a:ext cx="304800" cy="304800"/>
          </a:xfrm>
          <a:prstGeom prst="ellipse">
            <a:avLst/>
          </a:prstGeom>
          <a:noFill/>
          <a:ln w="25400" cap="flat" cmpd="sng" algn="ctr">
            <a:solidFill>
              <a:schemeClr val="accent3">
                <a:lumMod val="50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73" name="Shape 33"/>
          <p:cNvCxnSpPr>
            <a:stCxn id="64" idx="1"/>
            <a:endCxn id="72" idx="0"/>
          </p:cNvCxnSpPr>
          <p:nvPr/>
        </p:nvCxnSpPr>
        <p:spPr bwMode="auto">
          <a:xfrm rot="16200000" flipV="1">
            <a:off x="5197030" y="7239544"/>
            <a:ext cx="41659" cy="1716971"/>
          </a:xfrm>
          <a:prstGeom prst="curvedConnector3">
            <a:avLst>
              <a:gd name="adj1" fmla="val 655889"/>
            </a:avLst>
          </a:prstGeom>
          <a:solidFill>
            <a:schemeClr val="accent1"/>
          </a:solidFill>
          <a:ln w="25400" cap="flat" cmpd="sng" algn="ctr">
            <a:solidFill>
              <a:schemeClr val="accent3">
                <a:lumMod val="50000"/>
              </a:schemeClr>
            </a:solidFill>
            <a:prstDash val="solid"/>
            <a:miter lim="400000"/>
            <a:headEnd type="none" w="med" len="med"/>
            <a:tailEnd type="stealth" w="lg" len="lg"/>
          </a:ln>
          <a:effectLst/>
        </p:spPr>
      </p:cxnSp>
      <p:cxnSp>
        <p:nvCxnSpPr>
          <p:cNvPr id="78" name="Straight Connector 77"/>
          <p:cNvCxnSpPr/>
          <p:nvPr/>
        </p:nvCxnSpPr>
        <p:spPr bwMode="auto">
          <a:xfrm>
            <a:off x="6959600" y="5029200"/>
            <a:ext cx="2209800" cy="1066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400000"/>
            <a:headEnd type="none" w="med" len="med"/>
            <a:tailEnd type="stealth" w="lg" len="lg"/>
          </a:ln>
          <a:effectLst/>
        </p:spPr>
      </p:cxnSp>
      <p:cxnSp>
        <p:nvCxnSpPr>
          <p:cNvPr id="79" name="Straight Connector 78"/>
          <p:cNvCxnSpPr/>
          <p:nvPr/>
        </p:nvCxnSpPr>
        <p:spPr bwMode="auto">
          <a:xfrm rot="10800000" flipV="1">
            <a:off x="4673600" y="5029200"/>
            <a:ext cx="1371600" cy="1066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400000"/>
            <a:headEnd type="none" w="med" len="med"/>
            <a:tailEnd type="stealth" w="lg" len="lg"/>
          </a:ln>
          <a:effectLst/>
        </p:spPr>
      </p:cxnSp>
      <p:sp>
        <p:nvSpPr>
          <p:cNvPr id="80" name="TextBox 79"/>
          <p:cNvSpPr txBox="1"/>
          <p:nvPr/>
        </p:nvSpPr>
        <p:spPr>
          <a:xfrm>
            <a:off x="8182373" y="5334000"/>
            <a:ext cx="9108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if x &gt; 12</a:t>
            </a:r>
          </a:p>
        </p:txBody>
      </p:sp>
      <p:cxnSp>
        <p:nvCxnSpPr>
          <p:cNvPr id="81" name="Straight Connector 80"/>
          <p:cNvCxnSpPr/>
          <p:nvPr/>
        </p:nvCxnSpPr>
        <p:spPr bwMode="auto">
          <a:xfrm rot="16200000" flipH="1">
            <a:off x="4902199" y="6553199"/>
            <a:ext cx="914402" cy="45720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400000"/>
            <a:headEnd type="none" w="med" len="med"/>
            <a:tailEnd type="stealth" w="lg" len="lg"/>
          </a:ln>
          <a:effectLst/>
        </p:spPr>
      </p:cxnSp>
      <p:cxnSp>
        <p:nvCxnSpPr>
          <p:cNvPr id="82" name="Straight Connector 81"/>
          <p:cNvCxnSpPr/>
          <p:nvPr/>
        </p:nvCxnSpPr>
        <p:spPr bwMode="auto">
          <a:xfrm rot="5400000">
            <a:off x="3530600" y="6553200"/>
            <a:ext cx="914400" cy="457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400000"/>
            <a:headEnd type="none" w="med" len="med"/>
            <a:tailEnd type="stealth" w="lg" len="lg"/>
          </a:ln>
          <a:effectLst/>
        </p:spPr>
      </p:cxnSp>
      <p:sp>
        <p:nvSpPr>
          <p:cNvPr id="84" name="TextBox 83"/>
          <p:cNvSpPr txBox="1"/>
          <p:nvPr/>
        </p:nvSpPr>
        <p:spPr>
          <a:xfrm>
            <a:off x="4445000" y="5257800"/>
            <a:ext cx="9108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if x &lt; 12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5394413" y="6553200"/>
            <a:ext cx="7970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i="1" dirty="0">
                <a:solidFill>
                  <a:srgbClr val="FF0000"/>
                </a:solidFill>
              </a:rPr>
              <a:t>if x &gt; 4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3190787" y="6553200"/>
            <a:ext cx="7970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i="1" dirty="0">
                <a:solidFill>
                  <a:srgbClr val="00B0F0"/>
                </a:solidFill>
              </a:rPr>
              <a:t>if x &lt; 4</a:t>
            </a:r>
          </a:p>
        </p:txBody>
      </p:sp>
      <p:graphicFrame>
        <p:nvGraphicFramePr>
          <p:cNvPr id="88" name="Table 87"/>
          <p:cNvGraphicFramePr>
            <a:graphicFrameLocks noGrp="1"/>
          </p:cNvGraphicFramePr>
          <p:nvPr/>
        </p:nvGraphicFramePr>
        <p:xfrm>
          <a:off x="3302000" y="7239000"/>
          <a:ext cx="9144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9" name="Table 88"/>
          <p:cNvGraphicFramePr>
            <a:graphicFrameLocks noGrp="1"/>
          </p:cNvGraphicFramePr>
          <p:nvPr/>
        </p:nvGraphicFramePr>
        <p:xfrm>
          <a:off x="5130800" y="7239000"/>
          <a:ext cx="9144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0" name="Table 89"/>
          <p:cNvGraphicFramePr>
            <a:graphicFrameLocks noGrp="1"/>
          </p:cNvGraphicFramePr>
          <p:nvPr/>
        </p:nvGraphicFramePr>
        <p:xfrm>
          <a:off x="4216400" y="6096000"/>
          <a:ext cx="9144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1" name="Table 90"/>
          <p:cNvGraphicFramePr>
            <a:graphicFrameLocks noGrp="1"/>
          </p:cNvGraphicFramePr>
          <p:nvPr/>
        </p:nvGraphicFramePr>
        <p:xfrm>
          <a:off x="6045200" y="4800600"/>
          <a:ext cx="9144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2" name="Table 91"/>
          <p:cNvGraphicFramePr>
            <a:graphicFrameLocks noGrp="1"/>
          </p:cNvGraphicFramePr>
          <p:nvPr/>
        </p:nvGraphicFramePr>
        <p:xfrm>
          <a:off x="8785835" y="6096000"/>
          <a:ext cx="9144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3" name="Oval 92"/>
          <p:cNvSpPr/>
          <p:nvPr/>
        </p:nvSpPr>
        <p:spPr bwMode="auto">
          <a:xfrm>
            <a:off x="5118876" y="8074222"/>
            <a:ext cx="304800" cy="3048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94" name="Shape 33"/>
          <p:cNvCxnSpPr>
            <a:stCxn id="72" idx="7"/>
            <a:endCxn id="93" idx="1"/>
          </p:cNvCxnSpPr>
          <p:nvPr/>
        </p:nvCxnSpPr>
        <p:spPr bwMode="auto">
          <a:xfrm rot="5400000" flipH="1" flipV="1">
            <a:off x="4813835" y="7772160"/>
            <a:ext cx="2978" cy="696377"/>
          </a:xfrm>
          <a:prstGeom prst="curvedConnector3">
            <a:avLst>
              <a:gd name="adj1" fmla="val 5159975"/>
            </a:avLst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stealth" w="lg" len="lg"/>
          </a:ln>
          <a:effectLst/>
        </p:spPr>
      </p:cxnSp>
      <p:sp>
        <p:nvSpPr>
          <p:cNvPr id="26" name="Slide Number Placeholder 2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2" name="Up Arrow 1">
            <a:extLst>
              <a:ext uri="{FF2B5EF4-FFF2-40B4-BE49-F238E27FC236}">
                <a16:creationId xmlns:a16="http://schemas.microsoft.com/office/drawing/2014/main" id="{B04A0EA4-685D-035D-74F5-B34D7F067A1F}"/>
              </a:ext>
            </a:extLst>
          </p:cNvPr>
          <p:cNvSpPr/>
          <p:nvPr/>
        </p:nvSpPr>
        <p:spPr bwMode="auto">
          <a:xfrm>
            <a:off x="3417984" y="8918959"/>
            <a:ext cx="619027" cy="580641"/>
          </a:xfrm>
          <a:prstGeom prst="upArrow">
            <a:avLst/>
          </a:prstGeom>
          <a:solidFill>
            <a:srgbClr val="00B0F0"/>
          </a:solidFill>
          <a:ln w="25400" cap="flat" cmpd="sng" algn="ctr">
            <a:solidFill>
              <a:schemeClr val="accent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" name="Up Arrow 2">
            <a:extLst>
              <a:ext uri="{FF2B5EF4-FFF2-40B4-BE49-F238E27FC236}">
                <a16:creationId xmlns:a16="http://schemas.microsoft.com/office/drawing/2014/main" id="{724987D7-FB97-C3EB-3A79-236EBE898B0D}"/>
              </a:ext>
            </a:extLst>
          </p:cNvPr>
          <p:cNvSpPr/>
          <p:nvPr/>
        </p:nvSpPr>
        <p:spPr bwMode="auto">
          <a:xfrm>
            <a:off x="5278486" y="8918959"/>
            <a:ext cx="619027" cy="580641"/>
          </a:xfrm>
          <a:prstGeom prst="upArrow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65" grpId="0" animBg="1"/>
      <p:bldP spid="85" grpId="0"/>
      <p:bldP spid="86" grpId="0"/>
      <p:bldP spid="93" grpId="0" animBg="1"/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" name="Table 38"/>
          <p:cNvGraphicFramePr>
            <a:graphicFrameLocks noGrp="1"/>
          </p:cNvGraphicFramePr>
          <p:nvPr/>
        </p:nvGraphicFramePr>
        <p:xfrm>
          <a:off x="2387600" y="8150422"/>
          <a:ext cx="91440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5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6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7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8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45 Helvetica Light"/>
                        </a:rPr>
                        <a:t>9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45 Helvetica Light"/>
                        </a:rPr>
                        <a:t>-2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45 Helvetica Light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45 Helvetica Light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45 Helvetica Light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45 Helvetica Light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45 Helvetica Light"/>
                        </a:rPr>
                        <a:t>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45 Helvetica Light"/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45 Helvetica Light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45 Helvetica Light"/>
                        </a:rPr>
                        <a:t>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Searching for a Number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Assume x &lt; 4, so we look at index 1</a:t>
            </a:r>
          </a:p>
          <a:p>
            <a:pPr lvl="1"/>
            <a:r>
              <a:rPr lang="en-US" dirty="0"/>
              <a:t>If </a:t>
            </a:r>
            <a:r>
              <a:rPr lang="en-US" dirty="0">
                <a:solidFill>
                  <a:srgbClr val="00B050"/>
                </a:solidFill>
              </a:rPr>
              <a:t>x = 0</a:t>
            </a:r>
            <a:r>
              <a:rPr lang="en-US" dirty="0"/>
              <a:t>, we are done</a:t>
            </a:r>
          </a:p>
          <a:p>
            <a:pPr lvl="1"/>
            <a:r>
              <a:rPr lang="en-US" dirty="0"/>
              <a:t>If </a:t>
            </a:r>
            <a:r>
              <a:rPr lang="en-US" dirty="0">
                <a:solidFill>
                  <a:srgbClr val="00B0F0"/>
                </a:solidFill>
              </a:rPr>
              <a:t>x &lt; 0</a:t>
            </a:r>
            <a:r>
              <a:rPr lang="en-US" dirty="0"/>
              <a:t>, we </a:t>
            </a:r>
            <a:r>
              <a:rPr lang="en-US" b="1" dirty="0"/>
              <a:t>necessarily</a:t>
            </a:r>
            <a:r>
              <a:rPr lang="en-US" dirty="0"/>
              <a:t> look at index 0</a:t>
            </a:r>
          </a:p>
        </p:txBody>
      </p:sp>
      <p:sp>
        <p:nvSpPr>
          <p:cNvPr id="30" name="Oval 29"/>
          <p:cNvSpPr/>
          <p:nvPr/>
        </p:nvSpPr>
        <p:spPr bwMode="auto">
          <a:xfrm>
            <a:off x="6031707" y="8302822"/>
            <a:ext cx="304800" cy="304800"/>
          </a:xfrm>
          <a:prstGeom prst="ellipse">
            <a:avLst/>
          </a:prstGeom>
          <a:noFill/>
          <a:ln w="25400" cap="flat" cmpd="sng" algn="ctr">
            <a:solidFill>
              <a:srgbClr val="7030A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3292573" y="8302822"/>
            <a:ext cx="304800" cy="304800"/>
          </a:xfrm>
          <a:prstGeom prst="ellipse">
            <a:avLst/>
          </a:prstGeom>
          <a:noFill/>
          <a:ln w="25400" cap="flat" cmpd="sng" algn="ctr">
            <a:solidFill>
              <a:schemeClr val="accent3">
                <a:lumMod val="50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34" name="Shape 33"/>
          <p:cNvCxnSpPr>
            <a:stCxn id="35" idx="1"/>
            <a:endCxn id="32" idx="0"/>
          </p:cNvCxnSpPr>
          <p:nvPr/>
        </p:nvCxnSpPr>
        <p:spPr bwMode="auto">
          <a:xfrm rot="16200000" flipV="1">
            <a:off x="3824485" y="7923311"/>
            <a:ext cx="47615" cy="806637"/>
          </a:xfrm>
          <a:prstGeom prst="curvedConnector3">
            <a:avLst>
              <a:gd name="adj1" fmla="val 342527"/>
            </a:avLst>
          </a:prstGeom>
          <a:solidFill>
            <a:schemeClr val="accent1"/>
          </a:solidFill>
          <a:ln w="25400" cap="flat" cmpd="sng" algn="ctr">
            <a:solidFill>
              <a:schemeClr val="accent3">
                <a:lumMod val="50000"/>
              </a:schemeClr>
            </a:solidFill>
            <a:prstDash val="solid"/>
            <a:miter lim="400000"/>
            <a:headEnd type="none" w="med" len="med"/>
            <a:tailEnd type="stealth" w="lg" len="lg"/>
          </a:ln>
          <a:effectLst/>
        </p:spPr>
      </p:cxnSp>
      <p:sp>
        <p:nvSpPr>
          <p:cNvPr id="35" name="Oval 34"/>
          <p:cNvSpPr/>
          <p:nvPr/>
        </p:nvSpPr>
        <p:spPr bwMode="auto">
          <a:xfrm>
            <a:off x="4206973" y="8305800"/>
            <a:ext cx="304800" cy="304800"/>
          </a:xfrm>
          <a:prstGeom prst="ellipse">
            <a:avLst/>
          </a:prstGeom>
          <a:noFill/>
          <a:ln w="25400" cap="flat" cmpd="sng" algn="ctr">
            <a:solidFill>
              <a:schemeClr val="accent3">
                <a:lumMod val="50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36" name="Shape 33"/>
          <p:cNvCxnSpPr>
            <a:stCxn id="30" idx="1"/>
            <a:endCxn id="35" idx="0"/>
          </p:cNvCxnSpPr>
          <p:nvPr/>
        </p:nvCxnSpPr>
        <p:spPr bwMode="auto">
          <a:xfrm rot="16200000" flipV="1">
            <a:off x="5197030" y="7468144"/>
            <a:ext cx="41659" cy="1716971"/>
          </a:xfrm>
          <a:prstGeom prst="curvedConnector3">
            <a:avLst>
              <a:gd name="adj1" fmla="val 655889"/>
            </a:avLst>
          </a:prstGeom>
          <a:solidFill>
            <a:schemeClr val="accent1"/>
          </a:solidFill>
          <a:ln w="25400" cap="flat" cmpd="sng" algn="ctr">
            <a:solidFill>
              <a:schemeClr val="accent3">
                <a:lumMod val="50000"/>
              </a:schemeClr>
            </a:solidFill>
            <a:prstDash val="solid"/>
            <a:miter lim="400000"/>
            <a:headEnd type="none" w="med" len="med"/>
            <a:tailEnd type="stealth" w="lg" len="lg"/>
          </a:ln>
          <a:effectLst/>
        </p:spPr>
      </p:cxnSp>
      <p:sp>
        <p:nvSpPr>
          <p:cNvPr id="37" name="Oval 36"/>
          <p:cNvSpPr/>
          <p:nvPr/>
        </p:nvSpPr>
        <p:spPr bwMode="auto">
          <a:xfrm>
            <a:off x="2368746" y="8305800"/>
            <a:ext cx="304800" cy="304800"/>
          </a:xfrm>
          <a:prstGeom prst="ellipse">
            <a:avLst/>
          </a:prstGeom>
          <a:noFill/>
          <a:ln w="25400" cap="flat" cmpd="sng" algn="ctr">
            <a:solidFill>
              <a:srgbClr val="00B0F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38" name="Shape 33"/>
          <p:cNvCxnSpPr>
            <a:stCxn id="32" idx="1"/>
            <a:endCxn id="37" idx="7"/>
          </p:cNvCxnSpPr>
          <p:nvPr/>
        </p:nvCxnSpPr>
        <p:spPr bwMode="auto">
          <a:xfrm rot="16200000" flipH="1" flipV="1">
            <a:off x="2981571" y="7994797"/>
            <a:ext cx="2978" cy="708301"/>
          </a:xfrm>
          <a:prstGeom prst="curvedConnector3">
            <a:avLst>
              <a:gd name="adj1" fmla="val -2527670"/>
            </a:avLst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none" w="med" len="med"/>
            <a:tailEnd type="stealth" w="lg" len="lg"/>
          </a:ln>
          <a:effectLst/>
        </p:spPr>
      </p:cxnSp>
      <p:sp>
        <p:nvSpPr>
          <p:cNvPr id="42" name="Rectangular Callout 41"/>
          <p:cNvSpPr/>
          <p:nvPr/>
        </p:nvSpPr>
        <p:spPr bwMode="auto">
          <a:xfrm>
            <a:off x="9855200" y="7445514"/>
            <a:ext cx="2314096" cy="707886"/>
          </a:xfrm>
          <a:prstGeom prst="wedgeRectCallout">
            <a:avLst>
              <a:gd name="adj1" fmla="val -321046"/>
              <a:gd name="adj2" fmla="val -2074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Then, we may look</a:t>
            </a:r>
            <a:br>
              <a:rPr lang="en-US" sz="2000" b="0" dirty="0"/>
            </a:br>
            <a:r>
              <a:rPr lang="en-US" sz="2000" b="0" dirty="0"/>
              <a:t>at this element</a:t>
            </a:r>
            <a:endParaRPr lang="en-US" sz="16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graphicFrame>
        <p:nvGraphicFramePr>
          <p:cNvPr id="40" name="Table 39"/>
          <p:cNvGraphicFramePr>
            <a:graphicFrameLocks noGrp="1"/>
          </p:cNvGraphicFramePr>
          <p:nvPr/>
        </p:nvGraphicFramePr>
        <p:xfrm>
          <a:off x="2387600" y="7466111"/>
          <a:ext cx="9144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-2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1" name="Straight Connector 40"/>
          <p:cNvCxnSpPr/>
          <p:nvPr/>
        </p:nvCxnSpPr>
        <p:spPr bwMode="auto">
          <a:xfrm>
            <a:off x="6959600" y="4191000"/>
            <a:ext cx="2209800" cy="1066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400000"/>
            <a:headEnd type="none" w="med" len="med"/>
            <a:tailEnd type="stealth" w="lg" len="lg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 rot="10800000" flipV="1">
            <a:off x="4673600" y="4191000"/>
            <a:ext cx="1371600" cy="1066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400000"/>
            <a:headEnd type="none" w="med" len="med"/>
            <a:tailEnd type="stealth" w="lg" len="lg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8182373" y="4495800"/>
            <a:ext cx="9108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if x &gt; 12</a:t>
            </a:r>
          </a:p>
        </p:txBody>
      </p:sp>
      <p:cxnSp>
        <p:nvCxnSpPr>
          <p:cNvPr id="45" name="Straight Connector 44"/>
          <p:cNvCxnSpPr/>
          <p:nvPr/>
        </p:nvCxnSpPr>
        <p:spPr bwMode="auto">
          <a:xfrm rot="16200000" flipH="1">
            <a:off x="4902199" y="5714999"/>
            <a:ext cx="914402" cy="45720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400000"/>
            <a:headEnd type="none" w="med" len="med"/>
            <a:tailEnd type="stealth" w="lg" len="lg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 rot="5400000">
            <a:off x="3530600" y="5715000"/>
            <a:ext cx="914400" cy="457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400000"/>
            <a:headEnd type="none" w="med" len="med"/>
            <a:tailEnd type="stealth" w="lg" len="lg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 rot="5400000">
            <a:off x="2692401" y="6857999"/>
            <a:ext cx="838200" cy="38100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400000"/>
            <a:headEnd type="none" w="med" len="med"/>
            <a:tailEnd type="stealth" w="lg" len="lg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4445000" y="4419600"/>
            <a:ext cx="9108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if x &lt; 12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394413" y="5715000"/>
            <a:ext cx="7970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if x &gt; 4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190787" y="5715000"/>
            <a:ext cx="7970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if x &lt; 4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276387" y="6858000"/>
            <a:ext cx="7970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i="1" dirty="0">
                <a:solidFill>
                  <a:srgbClr val="00B0F0"/>
                </a:solidFill>
              </a:rPr>
              <a:t>if x &lt; 0</a:t>
            </a:r>
          </a:p>
        </p:txBody>
      </p:sp>
      <p:graphicFrame>
        <p:nvGraphicFramePr>
          <p:cNvPr id="52" name="Table 51"/>
          <p:cNvGraphicFramePr>
            <a:graphicFrameLocks noGrp="1"/>
          </p:cNvGraphicFramePr>
          <p:nvPr/>
        </p:nvGraphicFramePr>
        <p:xfrm>
          <a:off x="3302000" y="6400800"/>
          <a:ext cx="9144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3" name="Table 52"/>
          <p:cNvGraphicFramePr>
            <a:graphicFrameLocks noGrp="1"/>
          </p:cNvGraphicFramePr>
          <p:nvPr/>
        </p:nvGraphicFramePr>
        <p:xfrm>
          <a:off x="5130800" y="6400800"/>
          <a:ext cx="9144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4" name="Table 53"/>
          <p:cNvGraphicFramePr>
            <a:graphicFrameLocks noGrp="1"/>
          </p:cNvGraphicFramePr>
          <p:nvPr/>
        </p:nvGraphicFramePr>
        <p:xfrm>
          <a:off x="4216400" y="5257800"/>
          <a:ext cx="9144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6" name="Table 55"/>
          <p:cNvGraphicFramePr>
            <a:graphicFrameLocks noGrp="1"/>
          </p:cNvGraphicFramePr>
          <p:nvPr/>
        </p:nvGraphicFramePr>
        <p:xfrm>
          <a:off x="6045200" y="3962400"/>
          <a:ext cx="9144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3" name="Table 72"/>
          <p:cNvGraphicFramePr>
            <a:graphicFrameLocks noGrp="1"/>
          </p:cNvGraphicFramePr>
          <p:nvPr/>
        </p:nvGraphicFramePr>
        <p:xfrm>
          <a:off x="8785835" y="5257800"/>
          <a:ext cx="9144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9" name="Slide Number Placeholder 2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2" name="Up Arrow 1">
            <a:extLst>
              <a:ext uri="{FF2B5EF4-FFF2-40B4-BE49-F238E27FC236}">
                <a16:creationId xmlns:a16="http://schemas.microsoft.com/office/drawing/2014/main" id="{4E32EB3F-597E-E714-F796-A0570A15EB8F}"/>
              </a:ext>
            </a:extLst>
          </p:cNvPr>
          <p:cNvSpPr/>
          <p:nvPr/>
        </p:nvSpPr>
        <p:spPr bwMode="auto">
          <a:xfrm>
            <a:off x="2535286" y="9146857"/>
            <a:ext cx="619027" cy="487692"/>
          </a:xfrm>
          <a:prstGeom prst="upArrow">
            <a:avLst/>
          </a:prstGeom>
          <a:solidFill>
            <a:srgbClr val="00B0F0"/>
          </a:solidFill>
          <a:ln w="25400" cap="flat" cmpd="sng" algn="ctr">
            <a:solidFill>
              <a:schemeClr val="accent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42" grpId="0" animBg="1"/>
      <p:bldP spid="51" grpId="0"/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Searching for a Number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map out all possible sequences of elements binary search may examine, for any x </a:t>
            </a:r>
          </a:p>
        </p:txBody>
      </p:sp>
      <p:sp>
        <p:nvSpPr>
          <p:cNvPr id="31" name="Rectangular Callout 30"/>
          <p:cNvSpPr/>
          <p:nvPr/>
        </p:nvSpPr>
        <p:spPr bwMode="auto">
          <a:xfrm>
            <a:off x="330200" y="3505200"/>
            <a:ext cx="3511539" cy="1015663"/>
          </a:xfrm>
          <a:prstGeom prst="wedgeRectCallout">
            <a:avLst>
              <a:gd name="adj1" fmla="val 55766"/>
              <a:gd name="adj2" fmla="val 10177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This is called a </a:t>
            </a:r>
            <a:r>
              <a:rPr lang="en-US" sz="2000" dirty="0">
                <a:solidFill>
                  <a:schemeClr val="tx1"/>
                </a:solidFill>
              </a:rPr>
              <a:t>decision tree</a:t>
            </a:r>
            <a:r>
              <a:rPr lang="en-US" sz="2000" b="0" dirty="0">
                <a:solidFill>
                  <a:schemeClr val="tx1"/>
                </a:solidFill>
              </a:rPr>
              <a:t>:</a:t>
            </a:r>
          </a:p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At every step, it tells us how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to decide what to do next</a:t>
            </a:r>
            <a:endParaRPr lang="en-US" sz="16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2" name="Rectangular Callout 31"/>
          <p:cNvSpPr/>
          <p:nvPr/>
        </p:nvSpPr>
        <p:spPr bwMode="auto">
          <a:xfrm>
            <a:off x="9629478" y="3200400"/>
            <a:ext cx="3011402" cy="1323439"/>
          </a:xfrm>
          <a:prstGeom prst="wedgeRectCallout">
            <a:avLst>
              <a:gd name="adj1" fmla="val -54079"/>
              <a:gd name="adj2" fmla="val 88951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We are essentially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hoisting the array by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its midpoint, its two sides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by their midpoint, etc.,</a:t>
            </a:r>
            <a:endParaRPr lang="en-US" sz="16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graphicFrame>
        <p:nvGraphicFramePr>
          <p:cNvPr id="37" name="Table 36"/>
          <p:cNvGraphicFramePr>
            <a:graphicFrameLocks noGrp="1"/>
          </p:cNvGraphicFramePr>
          <p:nvPr/>
        </p:nvGraphicFramePr>
        <p:xfrm>
          <a:off x="2387600" y="8150422"/>
          <a:ext cx="91440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5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6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7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8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45 Helvetica Light"/>
                        </a:rPr>
                        <a:t>9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45 Helvetica Light"/>
                        </a:rPr>
                        <a:t>-2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45 Helvetica Light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45 Helvetica Light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45 Helvetica Light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45 Helvetica Light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45 Helvetica Light"/>
                        </a:rPr>
                        <a:t>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45 Helvetica Light"/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45 Helvetica Light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45 Helvetica Light"/>
                        </a:rPr>
                        <a:t>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/>
        </p:nvGraphicFramePr>
        <p:xfrm>
          <a:off x="2387600" y="7466111"/>
          <a:ext cx="9144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-2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9" name="Straight Connector 38"/>
          <p:cNvCxnSpPr/>
          <p:nvPr/>
        </p:nvCxnSpPr>
        <p:spPr bwMode="auto">
          <a:xfrm>
            <a:off x="6959600" y="4191000"/>
            <a:ext cx="2209800" cy="1066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400000"/>
            <a:headEnd type="none" w="med" len="med"/>
            <a:tailEnd type="stealth" w="lg" len="lg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rot="10800000" flipV="1">
            <a:off x="4673600" y="4191000"/>
            <a:ext cx="1371600" cy="1066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400000"/>
            <a:headEnd type="none" w="med" len="med"/>
            <a:tailEnd type="stealth" w="lg" len="lg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8182373" y="4495800"/>
            <a:ext cx="9108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i="1" dirty="0">
                <a:solidFill>
                  <a:srgbClr val="FF0000"/>
                </a:solidFill>
              </a:rPr>
              <a:t>if x &gt; 12</a:t>
            </a:r>
          </a:p>
        </p:txBody>
      </p:sp>
      <p:cxnSp>
        <p:nvCxnSpPr>
          <p:cNvPr id="42" name="Straight Connector 41"/>
          <p:cNvCxnSpPr/>
          <p:nvPr/>
        </p:nvCxnSpPr>
        <p:spPr bwMode="auto">
          <a:xfrm rot="16200000" flipH="1">
            <a:off x="4902199" y="5714999"/>
            <a:ext cx="914402" cy="45720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400000"/>
            <a:headEnd type="none" w="med" len="med"/>
            <a:tailEnd type="stealth" w="lg" len="lg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 rot="5400000">
            <a:off x="3530600" y="5715000"/>
            <a:ext cx="914400" cy="457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400000"/>
            <a:headEnd type="none" w="med" len="med"/>
            <a:tailEnd type="stealth" w="lg" len="lg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 rot="5400000">
            <a:off x="2692401" y="6857999"/>
            <a:ext cx="838200" cy="38100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400000"/>
            <a:headEnd type="none" w="med" len="med"/>
            <a:tailEnd type="stealth" w="lg" len="lg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4445000" y="4419600"/>
            <a:ext cx="9108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i="1" dirty="0">
                <a:solidFill>
                  <a:srgbClr val="00B0F0"/>
                </a:solidFill>
              </a:rPr>
              <a:t>if x &lt; 12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394413" y="5715000"/>
            <a:ext cx="7970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i="1" dirty="0">
                <a:solidFill>
                  <a:srgbClr val="FF0000"/>
                </a:solidFill>
              </a:rPr>
              <a:t>if x &gt; 4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190787" y="5715000"/>
            <a:ext cx="7970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i="1" dirty="0">
                <a:solidFill>
                  <a:srgbClr val="00B0F0"/>
                </a:solidFill>
              </a:rPr>
              <a:t>if x &lt; 4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276387" y="6858000"/>
            <a:ext cx="7970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i="1" dirty="0">
                <a:solidFill>
                  <a:srgbClr val="00B0F0"/>
                </a:solidFill>
              </a:rPr>
              <a:t>if x &lt; 0</a:t>
            </a:r>
          </a:p>
        </p:txBody>
      </p:sp>
      <p:graphicFrame>
        <p:nvGraphicFramePr>
          <p:cNvPr id="49" name="Table 48"/>
          <p:cNvGraphicFramePr>
            <a:graphicFrameLocks noGrp="1"/>
          </p:cNvGraphicFramePr>
          <p:nvPr/>
        </p:nvGraphicFramePr>
        <p:xfrm>
          <a:off x="3302000" y="6400800"/>
          <a:ext cx="9144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5130800" y="6400800"/>
          <a:ext cx="9144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1" name="Table 50"/>
          <p:cNvGraphicFramePr>
            <a:graphicFrameLocks noGrp="1"/>
          </p:cNvGraphicFramePr>
          <p:nvPr/>
        </p:nvGraphicFramePr>
        <p:xfrm>
          <a:off x="4216400" y="5257800"/>
          <a:ext cx="9144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6" name="Table 55"/>
          <p:cNvGraphicFramePr>
            <a:graphicFrameLocks noGrp="1"/>
          </p:cNvGraphicFramePr>
          <p:nvPr/>
        </p:nvGraphicFramePr>
        <p:xfrm>
          <a:off x="6045200" y="3962400"/>
          <a:ext cx="9144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7" name="Table 56"/>
          <p:cNvGraphicFramePr>
            <a:graphicFrameLocks noGrp="1"/>
          </p:cNvGraphicFramePr>
          <p:nvPr/>
        </p:nvGraphicFramePr>
        <p:xfrm>
          <a:off x="6957035" y="7466111"/>
          <a:ext cx="9144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58" name="Straight Connector 57"/>
          <p:cNvCxnSpPr/>
          <p:nvPr/>
        </p:nvCxnSpPr>
        <p:spPr bwMode="auto">
          <a:xfrm rot="16200000" flipH="1">
            <a:off x="9471634" y="5714999"/>
            <a:ext cx="914402" cy="45720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400000"/>
            <a:headEnd type="none" w="med" len="med"/>
            <a:tailEnd type="stealth" w="lg" len="lg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 rot="5400000">
            <a:off x="8100035" y="5715000"/>
            <a:ext cx="914400" cy="457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400000"/>
            <a:headEnd type="none" w="med" len="med"/>
            <a:tailEnd type="stealth" w="lg" len="lg"/>
          </a:ln>
          <a:effectLst/>
        </p:spPr>
      </p:cxnSp>
      <p:cxnSp>
        <p:nvCxnSpPr>
          <p:cNvPr id="60" name="Straight Connector 59"/>
          <p:cNvCxnSpPr/>
          <p:nvPr/>
        </p:nvCxnSpPr>
        <p:spPr bwMode="auto">
          <a:xfrm rot="5400000">
            <a:off x="7261836" y="6857999"/>
            <a:ext cx="838200" cy="38100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400000"/>
            <a:headEnd type="none" w="med" len="med"/>
            <a:tailEnd type="stealth" w="lg" len="lg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9963848" y="5715000"/>
            <a:ext cx="9108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i="1" dirty="0">
                <a:solidFill>
                  <a:srgbClr val="FF0000"/>
                </a:solidFill>
              </a:rPr>
              <a:t>if x &gt; 42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645400" y="5715000"/>
            <a:ext cx="9108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i="1" dirty="0">
                <a:solidFill>
                  <a:srgbClr val="00B0F0"/>
                </a:solidFill>
              </a:rPr>
              <a:t>if x &lt; 42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731000" y="6858000"/>
            <a:ext cx="9108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i="1" dirty="0">
                <a:solidFill>
                  <a:srgbClr val="00B0F0"/>
                </a:solidFill>
              </a:rPr>
              <a:t>if x &lt; 22</a:t>
            </a:r>
          </a:p>
        </p:txBody>
      </p:sp>
      <p:graphicFrame>
        <p:nvGraphicFramePr>
          <p:cNvPr id="64" name="Table 63"/>
          <p:cNvGraphicFramePr>
            <a:graphicFrameLocks noGrp="1"/>
          </p:cNvGraphicFramePr>
          <p:nvPr/>
        </p:nvGraphicFramePr>
        <p:xfrm>
          <a:off x="7871435" y="6400800"/>
          <a:ext cx="9144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5" name="Table 64"/>
          <p:cNvGraphicFramePr>
            <a:graphicFrameLocks noGrp="1"/>
          </p:cNvGraphicFramePr>
          <p:nvPr/>
        </p:nvGraphicFramePr>
        <p:xfrm>
          <a:off x="9700235" y="6400800"/>
          <a:ext cx="9144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6" name="Table 75"/>
          <p:cNvGraphicFramePr>
            <a:graphicFrameLocks noGrp="1"/>
          </p:cNvGraphicFramePr>
          <p:nvPr/>
        </p:nvGraphicFramePr>
        <p:xfrm>
          <a:off x="8785835" y="5257800"/>
          <a:ext cx="9144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3" name="Slide Number Placeholder 3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Searching for a Number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array provides direct access to all elements</a:t>
            </a:r>
          </a:p>
          <a:p>
            <a:pPr lvl="1"/>
            <a:r>
              <a:rPr lang="en-US" dirty="0"/>
              <a:t>This is an overkill for binary search</a:t>
            </a:r>
          </a:p>
          <a:p>
            <a:pPr lvl="1"/>
            <a:r>
              <a:rPr lang="en-US" dirty="0"/>
              <a:t>At any point, it needs direct access to </a:t>
            </a:r>
            <a:r>
              <a:rPr lang="en-US" b="1" dirty="0"/>
              <a:t>at most two </a:t>
            </a:r>
            <a:r>
              <a:rPr lang="en-US" dirty="0"/>
              <a:t>elements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387600" y="8150422"/>
          <a:ext cx="91440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5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6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7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8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45 Helvetica Light"/>
                        </a:rPr>
                        <a:t>9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45 Helvetica Light"/>
                        </a:rPr>
                        <a:t>-2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45 Helvetica Light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45 Helvetica Light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45 Helvetica Light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45 Helvetica Light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45 Helvetica Light"/>
                        </a:rPr>
                        <a:t>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45 Helvetica Light"/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45 Helvetica Light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45 Helvetica Light"/>
                        </a:rPr>
                        <a:t>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2387600" y="7466111"/>
          <a:ext cx="9144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-2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4" name="Straight Connector 23"/>
          <p:cNvCxnSpPr/>
          <p:nvPr/>
        </p:nvCxnSpPr>
        <p:spPr bwMode="auto">
          <a:xfrm>
            <a:off x="6959600" y="4191000"/>
            <a:ext cx="2209800" cy="1066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400000"/>
            <a:headEnd type="none" w="med" len="med"/>
            <a:tailEnd type="stealth" w="lg" len="lg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 rot="10800000" flipV="1">
            <a:off x="4673600" y="4191000"/>
            <a:ext cx="1371600" cy="1066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400000"/>
            <a:headEnd type="none" w="med" len="med"/>
            <a:tailEnd type="stealth" w="lg" len="lg"/>
          </a:ln>
          <a:effectLst/>
        </p:spPr>
      </p:cxnSp>
      <p:sp>
        <p:nvSpPr>
          <p:cNvPr id="55" name="TextBox 54"/>
          <p:cNvSpPr txBox="1"/>
          <p:nvPr/>
        </p:nvSpPr>
        <p:spPr>
          <a:xfrm>
            <a:off x="8182373" y="4495800"/>
            <a:ext cx="9108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i="1" dirty="0">
                <a:solidFill>
                  <a:srgbClr val="FF0000"/>
                </a:solidFill>
              </a:rPr>
              <a:t>if x &gt; 12</a:t>
            </a:r>
          </a:p>
        </p:txBody>
      </p:sp>
      <p:cxnSp>
        <p:nvCxnSpPr>
          <p:cNvPr id="66" name="Straight Connector 65"/>
          <p:cNvCxnSpPr/>
          <p:nvPr/>
        </p:nvCxnSpPr>
        <p:spPr bwMode="auto">
          <a:xfrm rot="16200000" flipH="1">
            <a:off x="4902199" y="5714999"/>
            <a:ext cx="914402" cy="45720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400000"/>
            <a:headEnd type="none" w="med" len="med"/>
            <a:tailEnd type="stealth" w="lg" len="lg"/>
          </a:ln>
          <a:effectLst/>
        </p:spPr>
      </p:cxnSp>
      <p:cxnSp>
        <p:nvCxnSpPr>
          <p:cNvPr id="67" name="Straight Connector 66"/>
          <p:cNvCxnSpPr/>
          <p:nvPr/>
        </p:nvCxnSpPr>
        <p:spPr bwMode="auto">
          <a:xfrm rot="5400000">
            <a:off x="3530600" y="5715000"/>
            <a:ext cx="914400" cy="457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400000"/>
            <a:headEnd type="none" w="med" len="med"/>
            <a:tailEnd type="stealth" w="lg" len="lg"/>
          </a:ln>
          <a:effectLst/>
        </p:spPr>
      </p:cxnSp>
      <p:cxnSp>
        <p:nvCxnSpPr>
          <p:cNvPr id="68" name="Straight Connector 67"/>
          <p:cNvCxnSpPr/>
          <p:nvPr/>
        </p:nvCxnSpPr>
        <p:spPr bwMode="auto">
          <a:xfrm rot="5400000">
            <a:off x="2692401" y="6857999"/>
            <a:ext cx="838200" cy="38100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400000"/>
            <a:headEnd type="none" w="med" len="med"/>
            <a:tailEnd type="stealth" w="lg" len="lg"/>
          </a:ln>
          <a:effectLst/>
        </p:spPr>
      </p:cxnSp>
      <p:sp>
        <p:nvSpPr>
          <p:cNvPr id="69" name="TextBox 68"/>
          <p:cNvSpPr txBox="1"/>
          <p:nvPr/>
        </p:nvSpPr>
        <p:spPr>
          <a:xfrm>
            <a:off x="4445000" y="4419600"/>
            <a:ext cx="9108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i="1" dirty="0">
                <a:solidFill>
                  <a:srgbClr val="00B0F0"/>
                </a:solidFill>
              </a:rPr>
              <a:t>if x &lt; 12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394413" y="5715000"/>
            <a:ext cx="7970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i="1" dirty="0">
                <a:solidFill>
                  <a:srgbClr val="FF0000"/>
                </a:solidFill>
              </a:rPr>
              <a:t>if x &gt; 4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3190787" y="5715000"/>
            <a:ext cx="7970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i="1" dirty="0">
                <a:solidFill>
                  <a:srgbClr val="00B0F0"/>
                </a:solidFill>
              </a:rPr>
              <a:t>if x &lt; 4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2276387" y="6858000"/>
            <a:ext cx="7970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i="1" dirty="0">
                <a:solidFill>
                  <a:srgbClr val="00B0F0"/>
                </a:solidFill>
              </a:rPr>
              <a:t>if x &lt; 0</a:t>
            </a:r>
          </a:p>
        </p:txBody>
      </p:sp>
      <p:graphicFrame>
        <p:nvGraphicFramePr>
          <p:cNvPr id="39" name="Table 38"/>
          <p:cNvGraphicFramePr>
            <a:graphicFrameLocks noGrp="1"/>
          </p:cNvGraphicFramePr>
          <p:nvPr/>
        </p:nvGraphicFramePr>
        <p:xfrm>
          <a:off x="3302000" y="6400800"/>
          <a:ext cx="9144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0" name="Table 39"/>
          <p:cNvGraphicFramePr>
            <a:graphicFrameLocks noGrp="1"/>
          </p:cNvGraphicFramePr>
          <p:nvPr/>
        </p:nvGraphicFramePr>
        <p:xfrm>
          <a:off x="5130800" y="6400800"/>
          <a:ext cx="9144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/>
        </p:nvGraphicFramePr>
        <p:xfrm>
          <a:off x="4216400" y="5257800"/>
          <a:ext cx="9144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2" name="Table 41"/>
          <p:cNvGraphicFramePr>
            <a:graphicFrameLocks noGrp="1"/>
          </p:cNvGraphicFramePr>
          <p:nvPr/>
        </p:nvGraphicFramePr>
        <p:xfrm>
          <a:off x="6045200" y="3962400"/>
          <a:ext cx="9144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1" name="Table 50"/>
          <p:cNvGraphicFramePr>
            <a:graphicFrameLocks noGrp="1"/>
          </p:cNvGraphicFramePr>
          <p:nvPr/>
        </p:nvGraphicFramePr>
        <p:xfrm>
          <a:off x="6957035" y="7466111"/>
          <a:ext cx="9144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56" name="Straight Connector 55"/>
          <p:cNvCxnSpPr/>
          <p:nvPr/>
        </p:nvCxnSpPr>
        <p:spPr bwMode="auto">
          <a:xfrm rot="16200000" flipH="1">
            <a:off x="9471634" y="5714999"/>
            <a:ext cx="914402" cy="45720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400000"/>
            <a:headEnd type="none" w="med" len="med"/>
            <a:tailEnd type="stealth" w="lg" len="lg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 rot="5400000">
            <a:off x="8100035" y="5715000"/>
            <a:ext cx="914400" cy="457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400000"/>
            <a:headEnd type="none" w="med" len="med"/>
            <a:tailEnd type="stealth" w="lg" len="lg"/>
          </a:ln>
          <a:effectLst/>
        </p:spPr>
      </p:cxnSp>
      <p:cxnSp>
        <p:nvCxnSpPr>
          <p:cNvPr id="58" name="Straight Connector 57"/>
          <p:cNvCxnSpPr/>
          <p:nvPr/>
        </p:nvCxnSpPr>
        <p:spPr bwMode="auto">
          <a:xfrm rot="5400000">
            <a:off x="7261836" y="6857999"/>
            <a:ext cx="838200" cy="38100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400000"/>
            <a:headEnd type="none" w="med" len="med"/>
            <a:tailEnd type="stealth" w="lg" len="lg"/>
          </a:ln>
          <a:effectLst/>
        </p:spPr>
      </p:cxnSp>
      <p:sp>
        <p:nvSpPr>
          <p:cNvPr id="59" name="TextBox 58"/>
          <p:cNvSpPr txBox="1"/>
          <p:nvPr/>
        </p:nvSpPr>
        <p:spPr>
          <a:xfrm>
            <a:off x="9963848" y="5715000"/>
            <a:ext cx="9108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i="1" dirty="0">
                <a:solidFill>
                  <a:srgbClr val="FF0000"/>
                </a:solidFill>
              </a:rPr>
              <a:t>if x &gt; 42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645400" y="5715000"/>
            <a:ext cx="9108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i="1" dirty="0">
                <a:solidFill>
                  <a:srgbClr val="00B0F0"/>
                </a:solidFill>
              </a:rPr>
              <a:t>if x &lt; 42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731000" y="6858000"/>
            <a:ext cx="9108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i="1" dirty="0">
                <a:solidFill>
                  <a:srgbClr val="00B0F0"/>
                </a:solidFill>
              </a:rPr>
              <a:t>if x &lt; 22</a:t>
            </a:r>
          </a:p>
        </p:txBody>
      </p:sp>
      <p:graphicFrame>
        <p:nvGraphicFramePr>
          <p:cNvPr id="62" name="Table 61"/>
          <p:cNvGraphicFramePr>
            <a:graphicFrameLocks noGrp="1"/>
          </p:cNvGraphicFramePr>
          <p:nvPr/>
        </p:nvGraphicFramePr>
        <p:xfrm>
          <a:off x="7871435" y="6400800"/>
          <a:ext cx="9144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3" name="Table 62"/>
          <p:cNvGraphicFramePr>
            <a:graphicFrameLocks noGrp="1"/>
          </p:cNvGraphicFramePr>
          <p:nvPr/>
        </p:nvGraphicFramePr>
        <p:xfrm>
          <a:off x="9700235" y="6400800"/>
          <a:ext cx="9144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4" name="Table 63"/>
          <p:cNvGraphicFramePr>
            <a:graphicFrameLocks noGrp="1"/>
          </p:cNvGraphicFramePr>
          <p:nvPr/>
        </p:nvGraphicFramePr>
        <p:xfrm>
          <a:off x="8785835" y="5257800"/>
          <a:ext cx="9144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0" name="Slide Number Placeholder 2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Searching for a Number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952500" y="1981200"/>
            <a:ext cx="11341100" cy="6896100"/>
          </a:xfrm>
        </p:spPr>
        <p:txBody>
          <a:bodyPr/>
          <a:lstStyle/>
          <a:p>
            <a:r>
              <a:rPr lang="en-US" dirty="0"/>
              <a:t>We can achieve the same access pattern by pairing up each element with </a:t>
            </a:r>
            <a:r>
              <a:rPr lang="en-US" b="1" dirty="0"/>
              <a:t>two</a:t>
            </a:r>
            <a:r>
              <a:rPr lang="en-US" dirty="0"/>
              <a:t> </a:t>
            </a:r>
            <a:r>
              <a:rPr lang="en-US" b="1" dirty="0"/>
              <a:t>pointers</a:t>
            </a:r>
          </a:p>
          <a:p>
            <a:pPr lvl="1"/>
            <a:r>
              <a:rPr lang="en-US" dirty="0"/>
              <a:t>One to each of the two elements that may be examined next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We are losing direct access to arbitrary elements</a:t>
            </a:r>
          </a:p>
          <a:p>
            <a:pPr lvl="1"/>
            <a:r>
              <a:rPr lang="en-US" dirty="0"/>
              <a:t>But retaining access to the elements that matter to binary search</a:t>
            </a:r>
          </a:p>
        </p:txBody>
      </p:sp>
      <p:cxnSp>
        <p:nvCxnSpPr>
          <p:cNvPr id="48" name="Straight Connector 47"/>
          <p:cNvCxnSpPr/>
          <p:nvPr/>
        </p:nvCxnSpPr>
        <p:spPr bwMode="auto">
          <a:xfrm>
            <a:off x="6959600" y="4191000"/>
            <a:ext cx="2209800" cy="1066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 rot="10800000" flipV="1">
            <a:off x="4673600" y="4191000"/>
            <a:ext cx="1371600" cy="1066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51" name="Straight Connector 50"/>
          <p:cNvCxnSpPr/>
          <p:nvPr/>
        </p:nvCxnSpPr>
        <p:spPr bwMode="auto">
          <a:xfrm rot="16200000" flipH="1">
            <a:off x="4902199" y="5714999"/>
            <a:ext cx="914402" cy="45720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 rot="5400000">
            <a:off x="3530600" y="5715000"/>
            <a:ext cx="914400" cy="457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53" name="Straight Connector 52"/>
          <p:cNvCxnSpPr/>
          <p:nvPr/>
        </p:nvCxnSpPr>
        <p:spPr bwMode="auto">
          <a:xfrm rot="5400000">
            <a:off x="2692401" y="6857999"/>
            <a:ext cx="838200" cy="38100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63" name="Straight Connector 62"/>
          <p:cNvCxnSpPr/>
          <p:nvPr/>
        </p:nvCxnSpPr>
        <p:spPr bwMode="auto">
          <a:xfrm rot="16200000" flipH="1">
            <a:off x="9471634" y="5714999"/>
            <a:ext cx="914402" cy="45720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 rot="5400000">
            <a:off x="8100035" y="5715000"/>
            <a:ext cx="914400" cy="457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65" name="Straight Connector 64"/>
          <p:cNvCxnSpPr/>
          <p:nvPr/>
        </p:nvCxnSpPr>
        <p:spPr bwMode="auto">
          <a:xfrm rot="5400000">
            <a:off x="7261836" y="6857999"/>
            <a:ext cx="838200" cy="38100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72" name="Table 71"/>
          <p:cNvGraphicFramePr>
            <a:graphicFrameLocks noGrp="1"/>
          </p:cNvGraphicFramePr>
          <p:nvPr/>
        </p:nvGraphicFramePr>
        <p:xfrm>
          <a:off x="5816600" y="3960911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3" name="Table 72"/>
          <p:cNvGraphicFramePr>
            <a:graphicFrameLocks noGrp="1"/>
          </p:cNvGraphicFramePr>
          <p:nvPr/>
        </p:nvGraphicFramePr>
        <p:xfrm>
          <a:off x="3987800" y="5256311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4" name="Table 73"/>
          <p:cNvGraphicFramePr>
            <a:graphicFrameLocks noGrp="1"/>
          </p:cNvGraphicFramePr>
          <p:nvPr/>
        </p:nvGraphicFramePr>
        <p:xfrm>
          <a:off x="8559800" y="5256311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5" name="Table 74"/>
          <p:cNvGraphicFramePr>
            <a:graphicFrameLocks noGrp="1"/>
          </p:cNvGraphicFramePr>
          <p:nvPr/>
        </p:nvGraphicFramePr>
        <p:xfrm>
          <a:off x="9474200" y="6399311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6" name="Table 75"/>
          <p:cNvGraphicFramePr>
            <a:graphicFrameLocks noGrp="1"/>
          </p:cNvGraphicFramePr>
          <p:nvPr/>
        </p:nvGraphicFramePr>
        <p:xfrm>
          <a:off x="7645400" y="6399311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7" name="Table 76"/>
          <p:cNvGraphicFramePr>
            <a:graphicFrameLocks noGrp="1"/>
          </p:cNvGraphicFramePr>
          <p:nvPr/>
        </p:nvGraphicFramePr>
        <p:xfrm>
          <a:off x="6731000" y="7466111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8" name="Table 77"/>
          <p:cNvGraphicFramePr>
            <a:graphicFrameLocks noGrp="1"/>
          </p:cNvGraphicFramePr>
          <p:nvPr/>
        </p:nvGraphicFramePr>
        <p:xfrm>
          <a:off x="4902200" y="6399311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9" name="Table 78"/>
          <p:cNvGraphicFramePr>
            <a:graphicFrameLocks noGrp="1"/>
          </p:cNvGraphicFramePr>
          <p:nvPr/>
        </p:nvGraphicFramePr>
        <p:xfrm>
          <a:off x="3073400" y="6399311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0" name="Table 79"/>
          <p:cNvGraphicFramePr>
            <a:graphicFrameLocks noGrp="1"/>
          </p:cNvGraphicFramePr>
          <p:nvPr/>
        </p:nvGraphicFramePr>
        <p:xfrm>
          <a:off x="2159000" y="7466111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-2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" name="Rectangular Callout 20"/>
          <p:cNvSpPr/>
          <p:nvPr/>
        </p:nvSpPr>
        <p:spPr bwMode="auto">
          <a:xfrm>
            <a:off x="11102066" y="7671137"/>
            <a:ext cx="1801134" cy="1015663"/>
          </a:xfrm>
          <a:prstGeom prst="wedgeRectCallout">
            <a:avLst>
              <a:gd name="adj1" fmla="val -72463"/>
              <a:gd name="adj2" fmla="val 8042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Arrays gave us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more power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than needed!</a:t>
            </a:r>
            <a:endParaRPr lang="en-US" sz="16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Towards an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capture this idea with this </a:t>
            </a:r>
            <a:r>
              <a:rPr lang="en-US" b="1" dirty="0"/>
              <a:t>type declaration</a:t>
            </a:r>
            <a:r>
              <a:rPr lang="en-US" dirty="0"/>
              <a:t>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A data element</a:t>
            </a:r>
          </a:p>
          <a:p>
            <a:pPr lvl="1"/>
            <a:r>
              <a:rPr lang="en-US" dirty="0"/>
              <a:t>Pointers to the 2</a:t>
            </a:r>
            <a:br>
              <a:rPr lang="en-US" dirty="0"/>
            </a:br>
            <a:r>
              <a:rPr lang="en-US" dirty="0"/>
              <a:t>elements we may</a:t>
            </a:r>
            <a:br>
              <a:rPr lang="en-US" dirty="0"/>
            </a:br>
            <a:r>
              <a:rPr lang="en-US" dirty="0"/>
              <a:t>look at next</a:t>
            </a:r>
          </a:p>
          <a:p>
            <a:pPr lvl="4"/>
            <a:endParaRPr lang="en-US" dirty="0"/>
          </a:p>
          <a:p>
            <a:r>
              <a:rPr lang="en-US" dirty="0"/>
              <a:t>This struct is </a:t>
            </a:r>
            <a:br>
              <a:rPr lang="en-US" dirty="0"/>
            </a:br>
            <a:r>
              <a:rPr lang="en-US" dirty="0"/>
              <a:t>called a </a:t>
            </a:r>
            <a:r>
              <a:rPr lang="en-US" b="1" dirty="0"/>
              <a:t>node</a:t>
            </a:r>
          </a:p>
          <a:p>
            <a:pPr lvl="2"/>
            <a:endParaRPr lang="en-US" dirty="0"/>
          </a:p>
          <a:p>
            <a:r>
              <a:rPr lang="en-US" dirty="0"/>
              <a:t>This arrangement of data in memory is called a </a:t>
            </a:r>
            <a:r>
              <a:rPr lang="en-US" b="1" dirty="0"/>
              <a:t>tree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1625600" y="2667000"/>
            <a:ext cx="2895600" cy="167640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 struct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tree_node tree</a:t>
            </a:r>
            <a:r>
              <a:rPr lang="en-US" sz="1600" b="0" dirty="0">
                <a:latin typeface="Helvetica Neue"/>
              </a:rPr>
              <a:t>;</a:t>
            </a:r>
            <a:endParaRPr lang="en-US" sz="16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tree_node </a:t>
            </a:r>
            <a:r>
              <a:rPr lang="en-US" sz="1600" b="0" dirty="0">
                <a:latin typeface="Helvetica Neue"/>
              </a:rPr>
              <a:t>{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600" b="0" dirty="0">
                <a:latin typeface="Helvetica Neue"/>
              </a:rPr>
              <a:t> left;</a:t>
            </a:r>
          </a:p>
          <a:p>
            <a:pPr algn="l">
              <a:tabLst>
                <a:tab pos="1425575" algn="l"/>
              </a:tabLst>
            </a:pPr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int </a:t>
            </a:r>
            <a:r>
              <a:rPr lang="en-US" sz="1600" b="0" dirty="0">
                <a:latin typeface="Helvetica Neue"/>
              </a:rPr>
              <a:t>data;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>
              <a:tabLst>
                <a:tab pos="1425575" algn="l"/>
              </a:tabLst>
            </a:pPr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600" b="0" dirty="0">
                <a:latin typeface="Helvetica Neue"/>
              </a:rPr>
              <a:t> right;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>
              <a:tabLst>
                <a:tab pos="1425575" algn="l"/>
              </a:tabLst>
            </a:pPr>
            <a:r>
              <a:rPr lang="en-US" sz="1600" b="0" dirty="0">
                <a:latin typeface="Helvetica Neue"/>
              </a:rPr>
              <a:t>};</a:t>
            </a: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8940800" y="4211599"/>
            <a:ext cx="2209800" cy="1066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 rot="10800000" flipV="1">
            <a:off x="6654800" y="4211599"/>
            <a:ext cx="1371600" cy="1066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 rot="16200000" flipH="1">
            <a:off x="6883399" y="5735598"/>
            <a:ext cx="914402" cy="45720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 rot="5400000">
            <a:off x="5511800" y="5735599"/>
            <a:ext cx="914400" cy="457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 rot="5400000">
            <a:off x="4673601" y="6878598"/>
            <a:ext cx="838200" cy="38100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rot="16200000" flipH="1">
            <a:off x="11452834" y="5735598"/>
            <a:ext cx="914402" cy="45720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 rot="5400000">
            <a:off x="10081235" y="5735599"/>
            <a:ext cx="914400" cy="457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 rot="5400000">
            <a:off x="9243036" y="6878598"/>
            <a:ext cx="838200" cy="38100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40" name="Table 39"/>
          <p:cNvGraphicFramePr>
            <a:graphicFrameLocks noGrp="1"/>
          </p:cNvGraphicFramePr>
          <p:nvPr/>
        </p:nvGraphicFramePr>
        <p:xfrm>
          <a:off x="7797800" y="3981510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/>
        </p:nvGraphicFramePr>
        <p:xfrm>
          <a:off x="5969000" y="5276910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2" name="Table 41"/>
          <p:cNvGraphicFramePr>
            <a:graphicFrameLocks noGrp="1"/>
          </p:cNvGraphicFramePr>
          <p:nvPr/>
        </p:nvGraphicFramePr>
        <p:xfrm>
          <a:off x="10541000" y="5276910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3" name="Table 42"/>
          <p:cNvGraphicFramePr>
            <a:graphicFrameLocks noGrp="1"/>
          </p:cNvGraphicFramePr>
          <p:nvPr/>
        </p:nvGraphicFramePr>
        <p:xfrm>
          <a:off x="11455400" y="6419910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/>
        </p:nvGraphicFramePr>
        <p:xfrm>
          <a:off x="9626600" y="6419910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5" name="Table 44"/>
          <p:cNvGraphicFramePr>
            <a:graphicFrameLocks noGrp="1"/>
          </p:cNvGraphicFramePr>
          <p:nvPr/>
        </p:nvGraphicFramePr>
        <p:xfrm>
          <a:off x="8712200" y="7486710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6" name="Table 45"/>
          <p:cNvGraphicFramePr>
            <a:graphicFrameLocks noGrp="1"/>
          </p:cNvGraphicFramePr>
          <p:nvPr/>
        </p:nvGraphicFramePr>
        <p:xfrm>
          <a:off x="6883400" y="6419910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5054600" y="6419910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8" name="Table 47"/>
          <p:cNvGraphicFramePr>
            <a:graphicFrameLocks noGrp="1"/>
          </p:cNvGraphicFramePr>
          <p:nvPr/>
        </p:nvGraphicFramePr>
        <p:xfrm>
          <a:off x="4140200" y="7486710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-2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9" name="TextBox 48"/>
          <p:cNvSpPr txBox="1"/>
          <p:nvPr/>
        </p:nvSpPr>
        <p:spPr>
          <a:xfrm>
            <a:off x="7831486" y="375291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/>
              <a:t>left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8225935" y="3752910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/>
              <a:t>data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8683135" y="3752910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/>
              <a:t>right</a:t>
            </a:r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7264400" y="3600510"/>
            <a:ext cx="2438400" cy="1066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/>
          </a:p>
        </p:txBody>
      </p:sp>
      <p:sp>
        <p:nvSpPr>
          <p:cNvPr id="28" name="Rectangular Callout 27"/>
          <p:cNvSpPr/>
          <p:nvPr/>
        </p:nvSpPr>
        <p:spPr bwMode="auto">
          <a:xfrm>
            <a:off x="10244789" y="3981510"/>
            <a:ext cx="2078454" cy="400110"/>
          </a:xfrm>
          <a:prstGeom prst="wedgeRectCallout">
            <a:avLst>
              <a:gd name="adj1" fmla="val -94856"/>
              <a:gd name="adj2" fmla="val -2104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Or simply a </a:t>
            </a:r>
            <a:r>
              <a:rPr lang="en-US" sz="2000" dirty="0">
                <a:solidFill>
                  <a:schemeClr val="tx1"/>
                </a:solidFill>
              </a:rPr>
              <a:t>node</a:t>
            </a:r>
            <a:endParaRPr lang="en-US" sz="160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9" name="Rectangular Callout 28"/>
          <p:cNvSpPr/>
          <p:nvPr/>
        </p:nvSpPr>
        <p:spPr bwMode="auto">
          <a:xfrm>
            <a:off x="4826000" y="3254514"/>
            <a:ext cx="1543050" cy="707886"/>
          </a:xfrm>
          <a:prstGeom prst="wedgeRectCallout">
            <a:avLst>
              <a:gd name="adj1" fmla="val -185669"/>
              <a:gd name="adj2" fmla="val -3447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note that it is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recursive</a:t>
            </a:r>
            <a:endParaRPr lang="en-US" sz="160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0" name="Rectangular Callout 29"/>
          <p:cNvSpPr/>
          <p:nvPr/>
        </p:nvSpPr>
        <p:spPr bwMode="auto">
          <a:xfrm>
            <a:off x="4787527" y="3254514"/>
            <a:ext cx="1619995" cy="707886"/>
          </a:xfrm>
          <a:prstGeom prst="wedgeRectCallout">
            <a:avLst>
              <a:gd name="adj1" fmla="val -174125"/>
              <a:gd name="adj2" fmla="val 3431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Note that it is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recursive</a:t>
            </a:r>
            <a:endParaRPr lang="en-US" sz="160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52" name="Rectangular Callout 51"/>
          <p:cNvSpPr/>
          <p:nvPr/>
        </p:nvSpPr>
        <p:spPr bwMode="auto">
          <a:xfrm>
            <a:off x="9612141" y="3352800"/>
            <a:ext cx="2198872" cy="400110"/>
          </a:xfrm>
          <a:prstGeom prst="wedgeRectCallout">
            <a:avLst>
              <a:gd name="adj1" fmla="val -64715"/>
              <a:gd name="adj2" fmla="val 9470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A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2000" b="0" dirty="0">
                <a:solidFill>
                  <a:srgbClr val="00B050"/>
                </a:solidFill>
              </a:rPr>
              <a:t> tree_node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9" grpId="0"/>
      <p:bldP spid="50" grpId="0"/>
      <p:bldP spid="51" grpId="0"/>
      <p:bldP spid="27" grpId="0" animBg="1"/>
      <p:bldP spid="28" grpId="0" animBg="1"/>
      <p:bldP spid="29" grpId="0" animBg="1"/>
      <p:bldP spid="30" grpId="0" animBg="1"/>
      <p:bldP spid="5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9436100" cy="1498600"/>
          </a:xfrm>
        </p:spPr>
        <p:txBody>
          <a:bodyPr/>
          <a:lstStyle/>
          <a:p>
            <a:r>
              <a:rPr lang="en-US" dirty="0"/>
              <a:t>Constructing this Tree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Let’s build the first</a:t>
            </a:r>
            <a:br>
              <a:rPr lang="en-US" dirty="0"/>
            </a:br>
            <a:r>
              <a:rPr lang="en-US" dirty="0"/>
              <a:t>few nodes of this</a:t>
            </a:r>
            <a:br>
              <a:rPr lang="en-US" dirty="0"/>
            </a:br>
            <a:r>
              <a:rPr lang="en-US" dirty="0"/>
              <a:t>example</a:t>
            </a:r>
          </a:p>
          <a:p>
            <a:pPr lvl="3"/>
            <a:endParaRPr lang="en-US" dirty="0"/>
          </a:p>
          <a:p>
            <a:pPr lvl="1">
              <a:buNone/>
            </a:pPr>
            <a:r>
              <a:rPr lang="en-US" sz="2400" dirty="0">
                <a:solidFill>
                  <a:srgbClr val="00B050"/>
                </a:solidFill>
              </a:rPr>
              <a:t>tree*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C000"/>
                </a:solidFill>
              </a:rPr>
              <a:t>T</a:t>
            </a:r>
            <a:r>
              <a:rPr lang="en-US" sz="2400" dirty="0"/>
              <a:t> = alloc(</a:t>
            </a:r>
            <a:r>
              <a:rPr lang="en-US" sz="2400" dirty="0">
                <a:solidFill>
                  <a:srgbClr val="00B050"/>
                </a:solidFill>
              </a:rPr>
              <a:t>tree</a:t>
            </a:r>
            <a:r>
              <a:rPr lang="en-US" sz="2400" dirty="0"/>
              <a:t>);</a:t>
            </a:r>
          </a:p>
          <a:p>
            <a:pPr lvl="1">
              <a:buNone/>
            </a:pPr>
            <a:r>
              <a:rPr lang="en-US" sz="2400" dirty="0"/>
              <a:t>T-&gt;data = 12;</a:t>
            </a:r>
          </a:p>
          <a:p>
            <a:pPr lvl="1">
              <a:buNone/>
            </a:pPr>
            <a:r>
              <a:rPr lang="en-US" sz="2400" dirty="0"/>
              <a:t>T-&gt;left = alloc(</a:t>
            </a:r>
            <a:r>
              <a:rPr lang="en-US" sz="2400" dirty="0">
                <a:solidFill>
                  <a:srgbClr val="00B050"/>
                </a:solidFill>
              </a:rPr>
              <a:t>tree</a:t>
            </a:r>
            <a:r>
              <a:rPr lang="en-US" sz="2400" dirty="0"/>
              <a:t>);</a:t>
            </a:r>
          </a:p>
          <a:p>
            <a:pPr lvl="1">
              <a:buNone/>
            </a:pPr>
            <a:r>
              <a:rPr lang="en-US" sz="2400" dirty="0"/>
              <a:t>T-&gt;left-&gt;data = 4;</a:t>
            </a:r>
          </a:p>
          <a:p>
            <a:pPr lvl="1">
              <a:buNone/>
            </a:pPr>
            <a:r>
              <a:rPr lang="en-US" sz="2400" dirty="0"/>
              <a:t>T-&gt;right= alloc(</a:t>
            </a:r>
            <a:r>
              <a:rPr lang="en-US" sz="2400" dirty="0">
                <a:solidFill>
                  <a:srgbClr val="00B050"/>
                </a:solidFill>
              </a:rPr>
              <a:t>tree</a:t>
            </a:r>
            <a:r>
              <a:rPr lang="en-US" sz="2400" dirty="0"/>
              <a:t>);</a:t>
            </a:r>
          </a:p>
          <a:p>
            <a:pPr lvl="1">
              <a:buNone/>
            </a:pPr>
            <a:r>
              <a:rPr lang="en-US" sz="2400" dirty="0"/>
              <a:t>T-&gt;right-&gt;data = 42;</a:t>
            </a:r>
          </a:p>
          <a:p>
            <a:pPr lvl="1">
              <a:buNone/>
            </a:pPr>
            <a:r>
              <a:rPr lang="en-US" sz="2400" dirty="0"/>
              <a:t>T-&gt;left-&gt;left = alloc(</a:t>
            </a:r>
            <a:r>
              <a:rPr lang="en-US" sz="2400" dirty="0">
                <a:solidFill>
                  <a:srgbClr val="00B050"/>
                </a:solidFill>
              </a:rPr>
              <a:t>tree</a:t>
            </a:r>
            <a:r>
              <a:rPr lang="en-US" sz="2400" dirty="0"/>
              <a:t>);</a:t>
            </a:r>
          </a:p>
          <a:p>
            <a:pPr lvl="1">
              <a:buNone/>
            </a:pPr>
            <a:r>
              <a:rPr lang="en-US" sz="2400" dirty="0"/>
              <a:t>…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10388600" y="76200"/>
            <a:ext cx="2514600" cy="144780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4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 struct 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tree_node tree</a:t>
            </a:r>
            <a:r>
              <a:rPr lang="en-US" sz="1400" b="0" dirty="0">
                <a:latin typeface="Helvetica Neue"/>
              </a:rPr>
              <a:t>;</a:t>
            </a:r>
            <a:endParaRPr lang="en-US" sz="14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/>
            <a:r>
              <a:rPr lang="en-US" sz="14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tree_node </a:t>
            </a:r>
            <a:r>
              <a:rPr lang="en-US" sz="1400" b="0" dirty="0">
                <a:latin typeface="Helvetica Neue"/>
              </a:rPr>
              <a:t>{</a:t>
            </a:r>
            <a:endParaRPr lang="en-US" sz="14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400" b="0" dirty="0">
                <a:latin typeface="Helvetica Neue"/>
              </a:rPr>
              <a:t>  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400" b="0" dirty="0">
                <a:latin typeface="Helvetica Neue"/>
              </a:rPr>
              <a:t> left;</a:t>
            </a:r>
          </a:p>
          <a:p>
            <a:pPr algn="l">
              <a:tabLst>
                <a:tab pos="1425575" algn="l"/>
              </a:tabLst>
            </a:pPr>
            <a:r>
              <a:rPr lang="en-US" sz="1400" b="0" dirty="0">
                <a:latin typeface="Helvetica Neue"/>
              </a:rPr>
              <a:t>  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int </a:t>
            </a:r>
            <a:r>
              <a:rPr lang="en-US" sz="1400" b="0" dirty="0">
                <a:latin typeface="Helvetica Neue"/>
              </a:rPr>
              <a:t>data;</a:t>
            </a:r>
            <a:endParaRPr lang="en-US" sz="14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>
              <a:tabLst>
                <a:tab pos="1425575" algn="l"/>
              </a:tabLst>
            </a:pPr>
            <a:r>
              <a:rPr lang="en-US" sz="1400" b="0" dirty="0">
                <a:latin typeface="Helvetica Neue"/>
              </a:rPr>
              <a:t>  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400" b="0" dirty="0">
                <a:latin typeface="Helvetica Neue"/>
              </a:rPr>
              <a:t> right;</a:t>
            </a:r>
            <a:endParaRPr lang="en-US" sz="14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>
              <a:tabLst>
                <a:tab pos="1425575" algn="l"/>
              </a:tabLst>
            </a:pPr>
            <a:r>
              <a:rPr lang="en-US" sz="1400" b="0" dirty="0">
                <a:latin typeface="Helvetica Neue"/>
              </a:rPr>
              <a:t>};</a:t>
            </a:r>
          </a:p>
          <a:p>
            <a:pPr algn="l"/>
            <a:endParaRPr lang="en-US" sz="1400" b="0" dirty="0">
              <a:latin typeface="Helvetica Neue"/>
            </a:endParaRPr>
          </a:p>
          <a:p>
            <a:pPr algn="l"/>
            <a:endParaRPr kumimoji="0" lang="en-US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8788400" y="2286000"/>
            <a:ext cx="2209800" cy="1066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 rot="10800000" flipV="1">
            <a:off x="6502400" y="2286000"/>
            <a:ext cx="1371600" cy="1066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 rot="16200000" flipH="1">
            <a:off x="6730999" y="3809999"/>
            <a:ext cx="914402" cy="45720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2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 rot="5400000">
            <a:off x="5359400" y="3810000"/>
            <a:ext cx="914400" cy="457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 rot="5400000">
            <a:off x="4521201" y="4952999"/>
            <a:ext cx="838200" cy="38100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2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 rot="16200000" flipH="1">
            <a:off x="11300434" y="3809999"/>
            <a:ext cx="914402" cy="45720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2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rot="5400000">
            <a:off x="9928835" y="3810000"/>
            <a:ext cx="914400" cy="457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2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 rot="5400000">
            <a:off x="9090636" y="4952999"/>
            <a:ext cx="838200" cy="38100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2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45400" y="2055911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5816600" y="3351311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10388600" y="3351311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11303000" y="4494311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bg2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bg2"/>
                          </a:solidFill>
                          <a:latin typeface="45 Helvetica Light"/>
                        </a:rPr>
                        <a:t>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bg2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9474200" y="4494311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bg2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bg2"/>
                          </a:solidFill>
                          <a:latin typeface="45 Helvetica Light"/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bg2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8559800" y="5561111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bg2"/>
                          </a:solidFill>
                          <a:latin typeface="45 Helvetica Light"/>
                        </a:rPr>
                        <a:t>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bg2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6731000" y="4494311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bg2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bg2"/>
                          </a:solidFill>
                          <a:latin typeface="45 Helvetica Light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bg2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4902200" y="4494311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bg2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bg2"/>
                          </a:solidFill>
                          <a:latin typeface="45 Helvetica Light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bg2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3987800" y="5561111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bg2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bg2"/>
                          </a:solidFill>
                          <a:latin typeface="45 Helvetica Light"/>
                        </a:rPr>
                        <a:t>-2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bg2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7679086" y="1827311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/>
              <a:t>left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073535" y="1827311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/>
              <a:t>data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530735" y="1827311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/>
              <a:t>right</a:t>
            </a:r>
          </a:p>
        </p:txBody>
      </p:sp>
      <p:cxnSp>
        <p:nvCxnSpPr>
          <p:cNvPr id="29" name="Straight Connector 28"/>
          <p:cNvCxnSpPr/>
          <p:nvPr/>
        </p:nvCxnSpPr>
        <p:spPr bwMode="auto">
          <a:xfrm>
            <a:off x="6197600" y="2286000"/>
            <a:ext cx="1447800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lg" len="lg"/>
            <a:tailEnd type="stealth" w="lg" len="lg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5749182" y="2057400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T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9436100" cy="1498600"/>
          </a:xfrm>
        </p:spPr>
        <p:txBody>
          <a:bodyPr/>
          <a:lstStyle/>
          <a:p>
            <a:r>
              <a:rPr lang="en-US" dirty="0"/>
              <a:t>The End of the 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should</a:t>
            </a:r>
            <a:br>
              <a:rPr lang="en-US" dirty="0"/>
            </a:br>
            <a:r>
              <a:rPr lang="en-US" dirty="0"/>
              <a:t>the grey left/right</a:t>
            </a:r>
            <a:br>
              <a:rPr lang="en-US" dirty="0"/>
            </a:br>
            <a:r>
              <a:rPr lang="en-US" dirty="0"/>
              <a:t>fields point to?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NULL</a:t>
            </a:r>
          </a:p>
          <a:p>
            <a:pPr lvl="2"/>
            <a:r>
              <a:rPr lang="en-US" dirty="0"/>
              <a:t>Each sequence of left/right pointers works like a NULL-terminated list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A dummy node</a:t>
            </a:r>
          </a:p>
          <a:p>
            <a:pPr lvl="2"/>
            <a:r>
              <a:rPr lang="en-US" dirty="0"/>
              <a:t>Not very useful here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10388600" y="76200"/>
            <a:ext cx="2514600" cy="144780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4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 struct 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tree_node tree</a:t>
            </a:r>
            <a:r>
              <a:rPr lang="en-US" sz="1400" b="0" dirty="0">
                <a:latin typeface="Helvetica Neue"/>
              </a:rPr>
              <a:t>;</a:t>
            </a:r>
            <a:endParaRPr lang="en-US" sz="14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/>
            <a:r>
              <a:rPr lang="en-US" sz="14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tree_node </a:t>
            </a:r>
            <a:r>
              <a:rPr lang="en-US" sz="1400" b="0" dirty="0">
                <a:latin typeface="Helvetica Neue"/>
              </a:rPr>
              <a:t>{</a:t>
            </a:r>
            <a:endParaRPr lang="en-US" sz="14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400" b="0" dirty="0">
                <a:latin typeface="Helvetica Neue"/>
              </a:rPr>
              <a:t>  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400" b="0" dirty="0">
                <a:latin typeface="Helvetica Neue"/>
              </a:rPr>
              <a:t> left;</a:t>
            </a:r>
          </a:p>
          <a:p>
            <a:pPr algn="l">
              <a:tabLst>
                <a:tab pos="1425575" algn="l"/>
              </a:tabLst>
            </a:pPr>
            <a:r>
              <a:rPr lang="en-US" sz="1400" b="0" dirty="0">
                <a:latin typeface="Helvetica Neue"/>
              </a:rPr>
              <a:t>  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int </a:t>
            </a:r>
            <a:r>
              <a:rPr lang="en-US" sz="1400" b="0" dirty="0">
                <a:latin typeface="Helvetica Neue"/>
              </a:rPr>
              <a:t>data;</a:t>
            </a:r>
            <a:endParaRPr lang="en-US" sz="14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>
              <a:tabLst>
                <a:tab pos="1425575" algn="l"/>
              </a:tabLst>
            </a:pPr>
            <a:r>
              <a:rPr lang="en-US" sz="1400" b="0" dirty="0">
                <a:latin typeface="Helvetica Neue"/>
              </a:rPr>
              <a:t>  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400" b="0" dirty="0">
                <a:latin typeface="Helvetica Neue"/>
              </a:rPr>
              <a:t> right;</a:t>
            </a:r>
            <a:endParaRPr lang="en-US" sz="14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>
              <a:tabLst>
                <a:tab pos="1425575" algn="l"/>
              </a:tabLst>
            </a:pPr>
            <a:r>
              <a:rPr lang="en-US" sz="1400" b="0" dirty="0">
                <a:latin typeface="Helvetica Neue"/>
              </a:rPr>
              <a:t>};</a:t>
            </a:r>
          </a:p>
          <a:p>
            <a:pPr algn="l"/>
            <a:endParaRPr lang="en-US" sz="1400" b="0" dirty="0">
              <a:latin typeface="Helvetica Neue"/>
            </a:endParaRPr>
          </a:p>
          <a:p>
            <a:pPr algn="l"/>
            <a:endParaRPr kumimoji="0" lang="en-US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8788400" y="2286000"/>
            <a:ext cx="2209800" cy="1066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 rot="10800000" flipV="1">
            <a:off x="6502400" y="2286000"/>
            <a:ext cx="1371600" cy="1066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 rot="16200000" flipH="1">
            <a:off x="6730999" y="3809999"/>
            <a:ext cx="914402" cy="45720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 rot="5400000">
            <a:off x="5359400" y="3810000"/>
            <a:ext cx="914400" cy="457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 rot="5400000">
            <a:off x="4521201" y="4952999"/>
            <a:ext cx="838200" cy="38100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 rot="16200000" flipH="1">
            <a:off x="11300434" y="3809999"/>
            <a:ext cx="914402" cy="45720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rot="5400000">
            <a:off x="9928835" y="3810000"/>
            <a:ext cx="914400" cy="457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 rot="5400000">
            <a:off x="9090636" y="4952999"/>
            <a:ext cx="838200" cy="38100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45400" y="2055911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5816600" y="3351311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10388600" y="3351311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11303000" y="4494311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9474200" y="4494311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8559800" y="5561111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6731000" y="4494311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4902200" y="4494311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3987800" y="5561111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-2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7679086" y="1827311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/>
              <a:t>left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073535" y="1827311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/>
              <a:t>data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530735" y="1827311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/>
              <a:t>right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054600" y="7687270"/>
            <a:ext cx="6319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084451" y="6400800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28" name="Rectangular Callout 27"/>
          <p:cNvSpPr/>
          <p:nvPr/>
        </p:nvSpPr>
        <p:spPr bwMode="auto">
          <a:xfrm>
            <a:off x="6883400" y="8131314"/>
            <a:ext cx="3760068" cy="707886"/>
          </a:xfrm>
          <a:prstGeom prst="wedgeRectCallout">
            <a:avLst>
              <a:gd name="adj1" fmla="val -100858"/>
              <a:gd name="adj2" fmla="val 2049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We used dummy nodes to get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direct access to the end of a list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Search for 7</a:t>
            </a:r>
          </a:p>
          <a:p>
            <a:pPr lvl="1"/>
            <a:r>
              <a:rPr lang="en-US" dirty="0">
                <a:solidFill>
                  <a:srgbClr val="00B0F0"/>
                </a:solidFill>
              </a:rPr>
              <a:t>7 &lt; 12</a:t>
            </a:r>
            <a:r>
              <a:rPr lang="en-US" dirty="0"/>
              <a:t>: Go left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7 &gt; 4</a:t>
            </a:r>
            <a:r>
              <a:rPr lang="en-US" dirty="0"/>
              <a:t>: Go right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7 = 7</a:t>
            </a:r>
            <a:r>
              <a:rPr lang="en-US" dirty="0"/>
              <a:t>: </a:t>
            </a:r>
            <a:r>
              <a:rPr lang="en-US" b="1" dirty="0"/>
              <a:t>Found</a:t>
            </a:r>
          </a:p>
          <a:p>
            <a:pPr lvl="2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We are doing the </a:t>
            </a:r>
            <a:r>
              <a:rPr lang="en-US" b="1" dirty="0"/>
              <a:t>same steps</a:t>
            </a:r>
            <a:r>
              <a:rPr lang="en-US" dirty="0"/>
              <a:t> as binary search</a:t>
            </a:r>
          </a:p>
          <a:p>
            <a:endParaRPr lang="en-US" dirty="0"/>
          </a:p>
          <a:p>
            <a:r>
              <a:rPr lang="en-US" dirty="0"/>
              <a:t>Starting from an n-element array, the cost is O(log n)</a:t>
            </a: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8788400" y="2287489"/>
            <a:ext cx="2209800" cy="1066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5" name="Straight Connector 4"/>
          <p:cNvCxnSpPr/>
          <p:nvPr/>
        </p:nvCxnSpPr>
        <p:spPr bwMode="auto">
          <a:xfrm rot="10800000" flipV="1">
            <a:off x="6502400" y="2287489"/>
            <a:ext cx="1371600" cy="1066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 rot="16200000" flipH="1">
            <a:off x="6730999" y="3811488"/>
            <a:ext cx="914402" cy="45720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 rot="5400000">
            <a:off x="5359400" y="3811489"/>
            <a:ext cx="914400" cy="457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 rot="5400000">
            <a:off x="4521201" y="4954488"/>
            <a:ext cx="838200" cy="38100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 rot="16200000" flipH="1">
            <a:off x="11300434" y="3811488"/>
            <a:ext cx="914402" cy="45720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 rot="5400000">
            <a:off x="9928835" y="3811489"/>
            <a:ext cx="914400" cy="457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rot="5400000">
            <a:off x="9090636" y="4954488"/>
            <a:ext cx="838200" cy="38100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7645400" y="2057400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5816600" y="3352800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0388600" y="3352800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11303000" y="4495800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9474200" y="4495800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8559800" y="5562600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6731000" y="4495800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4902200" y="4495800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3987800" y="5562600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-2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7679086" y="18288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/>
              <a:t>left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073535" y="1828800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/>
              <a:t>data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530735" y="1828800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/>
              <a:t>right</a:t>
            </a:r>
          </a:p>
        </p:txBody>
      </p:sp>
      <p:cxnSp>
        <p:nvCxnSpPr>
          <p:cNvPr id="27" name="Straight Connector 26"/>
          <p:cNvCxnSpPr>
            <a:cxnSpLocks noChangeAspect="1"/>
          </p:cNvCxnSpPr>
          <p:nvPr/>
        </p:nvCxnSpPr>
        <p:spPr bwMode="auto">
          <a:xfrm rot="10800000" flipV="1">
            <a:off x="6807201" y="2439888"/>
            <a:ext cx="685800" cy="5334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none" w="lg" len="lg"/>
            <a:tailEnd type="arrow" w="med" len="med"/>
          </a:ln>
          <a:effectLst/>
        </p:spPr>
      </p:cxnSp>
      <p:cxnSp>
        <p:nvCxnSpPr>
          <p:cNvPr id="28" name="Straight Connector 27"/>
          <p:cNvCxnSpPr>
            <a:cxnSpLocks noChangeAspect="1"/>
          </p:cNvCxnSpPr>
          <p:nvPr/>
        </p:nvCxnSpPr>
        <p:spPr bwMode="auto">
          <a:xfrm rot="16200000" flipH="1">
            <a:off x="7142480" y="3979129"/>
            <a:ext cx="365759" cy="18288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arrow" w="med" len="med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7065651" y="5037892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30" name="Rectangular Callout 29"/>
          <p:cNvSpPr/>
          <p:nvPr/>
        </p:nvSpPr>
        <p:spPr bwMode="auto">
          <a:xfrm>
            <a:off x="4673600" y="1676400"/>
            <a:ext cx="2116926" cy="707886"/>
          </a:xfrm>
          <a:prstGeom prst="wedgeRectCallout">
            <a:avLst>
              <a:gd name="adj1" fmla="val -77198"/>
              <a:gd name="adj2" fmla="val 10437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Follow the pointer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in the left field</a:t>
            </a:r>
          </a:p>
        </p:txBody>
      </p:sp>
      <p:sp>
        <p:nvSpPr>
          <p:cNvPr id="32" name="Rectangular Callout 31"/>
          <p:cNvSpPr/>
          <p:nvPr/>
        </p:nvSpPr>
        <p:spPr bwMode="auto">
          <a:xfrm>
            <a:off x="10420790" y="8969514"/>
            <a:ext cx="2482410" cy="707886"/>
          </a:xfrm>
          <a:prstGeom prst="wedgeRectCallout">
            <a:avLst>
              <a:gd name="adj1" fmla="val -61682"/>
              <a:gd name="adj2" fmla="val -172423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If the tree is obtained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as in this example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 animBg="1"/>
      <p:bldP spid="3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341100" cy="737235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Last lecture</a:t>
            </a: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Make hash dictionaries generic using void* and function pointers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Today’s lecture</a:t>
            </a: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Recap: Generic libraries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Binary Search Trees (BSTs)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Announcements</a:t>
            </a: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Written assignment 8 is due today by 9:00PM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Programming assignment 7 is due on Thursday by 9:00PM </a:t>
            </a:r>
          </a:p>
          <a:p>
            <a:pPr marL="457200" lvl="1" indent="0">
              <a:buNone/>
            </a:pPr>
            <a:endParaRPr lang="en-US" i="1" dirty="0"/>
          </a:p>
          <a:p>
            <a:pPr lvl="1"/>
            <a:endParaRPr lang="en-US" i="1" dirty="0"/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Search for 5</a:t>
            </a:r>
          </a:p>
          <a:p>
            <a:pPr lvl="1"/>
            <a:r>
              <a:rPr lang="en-US" dirty="0">
                <a:solidFill>
                  <a:srgbClr val="00B0F0"/>
                </a:solidFill>
              </a:rPr>
              <a:t>5 &lt; 12</a:t>
            </a:r>
            <a:r>
              <a:rPr lang="en-US" dirty="0"/>
              <a:t>: Go left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5 &gt; 4</a:t>
            </a:r>
            <a:r>
              <a:rPr lang="en-US" dirty="0"/>
              <a:t>: Go right</a:t>
            </a:r>
          </a:p>
          <a:p>
            <a:pPr lvl="1"/>
            <a:r>
              <a:rPr lang="en-US" dirty="0">
                <a:solidFill>
                  <a:srgbClr val="00B0F0"/>
                </a:solidFill>
              </a:rPr>
              <a:t>5 &lt; 7</a:t>
            </a:r>
            <a:r>
              <a:rPr lang="en-US" dirty="0"/>
              <a:t>: Go left</a:t>
            </a:r>
          </a:p>
          <a:p>
            <a:pPr lvl="2"/>
            <a:r>
              <a:rPr lang="en-US" dirty="0"/>
              <a:t>Nowhere to go</a:t>
            </a:r>
          </a:p>
          <a:p>
            <a:pPr lvl="1"/>
            <a:r>
              <a:rPr lang="en-US" b="1" dirty="0"/>
              <a:t>Not there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We are doing the </a:t>
            </a:r>
            <a:r>
              <a:rPr lang="en-US" b="1" dirty="0"/>
              <a:t>same steps</a:t>
            </a:r>
            <a:r>
              <a:rPr lang="en-US" dirty="0"/>
              <a:t> as binary search</a:t>
            </a:r>
          </a:p>
          <a:p>
            <a:endParaRPr lang="en-US" dirty="0"/>
          </a:p>
          <a:p>
            <a:r>
              <a:rPr lang="en-US" dirty="0"/>
              <a:t>Starting from an n-element array, the cost is O(log n)</a:t>
            </a: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8788400" y="2287489"/>
            <a:ext cx="2209800" cy="1066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5" name="Straight Connector 4"/>
          <p:cNvCxnSpPr/>
          <p:nvPr/>
        </p:nvCxnSpPr>
        <p:spPr bwMode="auto">
          <a:xfrm rot="10800000" flipV="1">
            <a:off x="6502400" y="2287489"/>
            <a:ext cx="1371600" cy="1066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 rot="16200000" flipH="1">
            <a:off x="6730999" y="3811488"/>
            <a:ext cx="914402" cy="45720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 rot="5400000">
            <a:off x="5359400" y="3811489"/>
            <a:ext cx="914400" cy="457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 rot="5400000">
            <a:off x="4521201" y="4954488"/>
            <a:ext cx="838200" cy="38100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 rot="16200000" flipH="1">
            <a:off x="11300434" y="3811488"/>
            <a:ext cx="914402" cy="45720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 rot="5400000">
            <a:off x="9928835" y="3811489"/>
            <a:ext cx="914400" cy="457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rot="5400000">
            <a:off x="9090636" y="4954488"/>
            <a:ext cx="838200" cy="38100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7645400" y="2057400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5816600" y="3352800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0388600" y="3352800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11303000" y="4495800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9474200" y="4495800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8559800" y="5562600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6731000" y="4495800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4902200" y="4495800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3987800" y="5562600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-2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7679086" y="18288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/>
              <a:t>left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073535" y="1828800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/>
              <a:t>data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530735" y="1828800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/>
              <a:t>right</a:t>
            </a:r>
          </a:p>
        </p:txBody>
      </p:sp>
      <p:cxnSp>
        <p:nvCxnSpPr>
          <p:cNvPr id="27" name="Straight Connector 26"/>
          <p:cNvCxnSpPr>
            <a:cxnSpLocks noChangeAspect="1"/>
          </p:cNvCxnSpPr>
          <p:nvPr/>
        </p:nvCxnSpPr>
        <p:spPr bwMode="auto">
          <a:xfrm rot="10800000" flipV="1">
            <a:off x="6807201" y="2439888"/>
            <a:ext cx="685800" cy="5334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none" w="lg" len="lg"/>
            <a:tailEnd type="arrow" w="med" len="med"/>
          </a:ln>
          <a:effectLst/>
        </p:spPr>
      </p:cxnSp>
      <p:cxnSp>
        <p:nvCxnSpPr>
          <p:cNvPr id="28" name="Straight Connector 27"/>
          <p:cNvCxnSpPr>
            <a:cxnSpLocks noChangeAspect="1"/>
          </p:cNvCxnSpPr>
          <p:nvPr/>
        </p:nvCxnSpPr>
        <p:spPr bwMode="auto">
          <a:xfrm rot="16200000" flipH="1">
            <a:off x="7142480" y="3979129"/>
            <a:ext cx="365759" cy="18288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arrow" w="med" len="med"/>
          </a:ln>
          <a:effectLst/>
        </p:spPr>
      </p:cxnSp>
      <p:cxnSp>
        <p:nvCxnSpPr>
          <p:cNvPr id="30" name="Straight Connector 29"/>
          <p:cNvCxnSpPr>
            <a:cxnSpLocks noChangeAspect="1"/>
          </p:cNvCxnSpPr>
          <p:nvPr/>
        </p:nvCxnSpPr>
        <p:spPr bwMode="auto">
          <a:xfrm rot="5400000">
            <a:off x="6616701" y="5143500"/>
            <a:ext cx="419100" cy="190501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ysDash"/>
            <a:miter lim="400000"/>
            <a:headEnd type="none" w="lg" len="lg"/>
            <a:tailEnd type="arrow" w="med" len="med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6426200" y="5486400"/>
            <a:ext cx="6319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2" name="Rectangular Callout 31"/>
          <p:cNvSpPr/>
          <p:nvPr/>
        </p:nvSpPr>
        <p:spPr bwMode="auto">
          <a:xfrm>
            <a:off x="10420790" y="8969514"/>
            <a:ext cx="2482410" cy="707886"/>
          </a:xfrm>
          <a:prstGeom prst="wedgeRectCallout">
            <a:avLst>
              <a:gd name="adj1" fmla="val -61682"/>
              <a:gd name="adj2" fmla="val -172423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If the tree is obtained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as in this example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9800" y="1981200"/>
            <a:ext cx="11099800" cy="6896100"/>
          </a:xfrm>
        </p:spPr>
        <p:txBody>
          <a:bodyPr/>
          <a:lstStyle/>
          <a:p>
            <a:r>
              <a:rPr lang="en-US" dirty="0"/>
              <a:t>Develop a data structure that has </a:t>
            </a:r>
            <a:r>
              <a:rPr lang="en-US" b="1" dirty="0"/>
              <a:t>guaranteed</a:t>
            </a:r>
            <a:r>
              <a:rPr lang="en-US" dirty="0"/>
              <a:t> O(log n) worst-case complexity for </a:t>
            </a:r>
            <a:r>
              <a:rPr lang="en-US" dirty="0">
                <a:solidFill>
                  <a:srgbClr val="7030A0"/>
                </a:solidFill>
              </a:rPr>
              <a:t>lookup</a:t>
            </a:r>
            <a:r>
              <a:rPr lang="en-US" dirty="0"/>
              <a:t>, </a:t>
            </a:r>
            <a:r>
              <a:rPr lang="en-US" dirty="0">
                <a:solidFill>
                  <a:srgbClr val="7030A0"/>
                </a:solidFill>
              </a:rPr>
              <a:t>insert</a:t>
            </a:r>
            <a:r>
              <a:rPr lang="en-US" dirty="0"/>
              <a:t> and </a:t>
            </a:r>
            <a:r>
              <a:rPr lang="en-US" dirty="0">
                <a:solidFill>
                  <a:srgbClr val="7030A0"/>
                </a:solidFill>
              </a:rPr>
              <a:t>find_min</a:t>
            </a:r>
          </a:p>
          <a:p>
            <a:pPr lvl="1"/>
            <a:r>
              <a:rPr lang="en-US" b="1" dirty="0"/>
              <a:t>Always!</a:t>
            </a:r>
            <a:endParaRPr lang="en-US" dirty="0"/>
          </a:p>
          <a:p>
            <a:pPr lvl="1"/>
            <a:r>
              <a:rPr lang="en-US" dirty="0">
                <a:solidFill>
                  <a:srgbClr val="7030A0"/>
                </a:solidFill>
              </a:rPr>
              <a:t>lookup</a:t>
            </a:r>
            <a:r>
              <a:rPr lang="en-US" dirty="0"/>
              <a:t> has cost O(log n)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What about </a:t>
            </a:r>
            <a:r>
              <a:rPr lang="en-US" dirty="0">
                <a:solidFill>
                  <a:srgbClr val="7030A0"/>
                </a:solidFill>
              </a:rPr>
              <a:t>insert</a:t>
            </a:r>
            <a:r>
              <a:rPr lang="en-US" dirty="0"/>
              <a:t> and </a:t>
            </a:r>
            <a:r>
              <a:rPr lang="en-US" dirty="0">
                <a:solidFill>
                  <a:srgbClr val="7030A0"/>
                </a:solidFill>
              </a:rPr>
              <a:t>find_min</a:t>
            </a:r>
            <a:r>
              <a:rPr lang="en-US" dirty="0"/>
              <a:t>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514892" y="3962400"/>
          <a:ext cx="3635708" cy="3931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65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Target</a:t>
                      </a:r>
                      <a:br>
                        <a:rPr lang="en-US" b="1" i="1" dirty="0"/>
                      </a:br>
                      <a:r>
                        <a:rPr lang="en-US" b="1" i="1" dirty="0"/>
                        <a:t>data structure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lookup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O(log 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insert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O(log 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find_min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O(log 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 our Goal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256651" y="4724400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6" name="Rectangular Callout 5"/>
          <p:cNvSpPr/>
          <p:nvPr/>
        </p:nvSpPr>
        <p:spPr bwMode="auto">
          <a:xfrm>
            <a:off x="2681179" y="4507468"/>
            <a:ext cx="1345882" cy="369332"/>
          </a:xfrm>
          <a:prstGeom prst="wedgeRectCallout">
            <a:avLst>
              <a:gd name="adj1" fmla="val -22002"/>
              <a:gd name="adj2" fmla="val -120710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>
                <a:solidFill>
                  <a:schemeClr val="tx1"/>
                </a:solidFill>
              </a:rPr>
              <a:t>In </a:t>
            </a:r>
            <a:r>
              <a:rPr lang="en-US" sz="1800" b="0" i="1" dirty="0">
                <a:solidFill>
                  <a:schemeClr val="tx1"/>
                </a:solidFill>
              </a:rPr>
              <a:t>this</a:t>
            </a:r>
            <a:r>
              <a:rPr lang="en-US" sz="1800" b="0" dirty="0">
                <a:solidFill>
                  <a:schemeClr val="tx1"/>
                </a:solidFill>
              </a:rPr>
              <a:t> setup</a:t>
            </a:r>
            <a:endParaRPr lang="en-US" sz="14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188700" cy="6896100"/>
          </a:xfrm>
        </p:spPr>
        <p:txBody>
          <a:bodyPr/>
          <a:lstStyle/>
          <a:p>
            <a:r>
              <a:rPr lang="en-US" dirty="0"/>
              <a:t>Insert 5</a:t>
            </a:r>
          </a:p>
          <a:p>
            <a:pPr lvl="1"/>
            <a:r>
              <a:rPr lang="en-US" dirty="0">
                <a:solidFill>
                  <a:srgbClr val="00B0F0"/>
                </a:solidFill>
              </a:rPr>
              <a:t>5 &lt; 12</a:t>
            </a:r>
            <a:r>
              <a:rPr lang="en-US" dirty="0"/>
              <a:t>: Go left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5 &gt; 4</a:t>
            </a:r>
            <a:r>
              <a:rPr lang="en-US" dirty="0"/>
              <a:t>: Go right</a:t>
            </a:r>
          </a:p>
          <a:p>
            <a:pPr lvl="1"/>
            <a:r>
              <a:rPr lang="en-US" dirty="0">
                <a:solidFill>
                  <a:srgbClr val="00B0F0"/>
                </a:solidFill>
              </a:rPr>
              <a:t>5 &lt; 7</a:t>
            </a:r>
            <a:r>
              <a:rPr lang="en-US" dirty="0"/>
              <a:t>: Go left</a:t>
            </a:r>
          </a:p>
          <a:p>
            <a:pPr lvl="2"/>
            <a:r>
              <a:rPr lang="en-US" b="1" dirty="0"/>
              <a:t>Put it there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We are pursuing the </a:t>
            </a:r>
            <a:r>
              <a:rPr lang="en-US" b="1" dirty="0"/>
              <a:t>same steps</a:t>
            </a:r>
            <a:r>
              <a:rPr lang="en-US" dirty="0"/>
              <a:t> as search and then putting it where it should be</a:t>
            </a:r>
          </a:p>
          <a:p>
            <a:pPr lvl="1"/>
            <a:r>
              <a:rPr lang="en-US" dirty="0"/>
              <a:t>So that we find it when searching for it next time</a:t>
            </a:r>
          </a:p>
          <a:p>
            <a:r>
              <a:rPr lang="en-US" dirty="0"/>
              <a:t>For an n-element array, this costs O(log n)</a:t>
            </a: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8788400" y="2287489"/>
            <a:ext cx="2209800" cy="1066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5" name="Straight Connector 4"/>
          <p:cNvCxnSpPr/>
          <p:nvPr/>
        </p:nvCxnSpPr>
        <p:spPr bwMode="auto">
          <a:xfrm rot="10800000" flipV="1">
            <a:off x="6502400" y="2287489"/>
            <a:ext cx="1371600" cy="1066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 rot="16200000" flipH="1">
            <a:off x="6730999" y="3811488"/>
            <a:ext cx="914402" cy="45720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 rot="5400000">
            <a:off x="5359400" y="3811489"/>
            <a:ext cx="914400" cy="457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 rot="5400000">
            <a:off x="4521201" y="4954488"/>
            <a:ext cx="838200" cy="38100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 rot="16200000" flipH="1">
            <a:off x="11300434" y="3811488"/>
            <a:ext cx="914402" cy="45720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 rot="5400000">
            <a:off x="9928835" y="3811489"/>
            <a:ext cx="914400" cy="457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rot="5400000">
            <a:off x="9090636" y="4954488"/>
            <a:ext cx="838200" cy="38100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7645400" y="2057400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5816600" y="3352800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0388600" y="3352800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11303000" y="4495800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9474200" y="4495800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8559800" y="5562600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6731000" y="4495800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4902200" y="4495800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3987800" y="5562600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-2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7679086" y="18288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/>
              <a:t>left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073535" y="1828800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/>
              <a:t>data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530735" y="1828800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/>
              <a:t>right</a:t>
            </a:r>
          </a:p>
        </p:txBody>
      </p:sp>
      <p:cxnSp>
        <p:nvCxnSpPr>
          <p:cNvPr id="27" name="Straight Connector 26"/>
          <p:cNvCxnSpPr>
            <a:cxnSpLocks noChangeAspect="1"/>
          </p:cNvCxnSpPr>
          <p:nvPr/>
        </p:nvCxnSpPr>
        <p:spPr bwMode="auto">
          <a:xfrm rot="10800000" flipV="1">
            <a:off x="6807201" y="2439888"/>
            <a:ext cx="685800" cy="5334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none" w="lg" len="lg"/>
            <a:tailEnd type="arrow" w="med" len="med"/>
          </a:ln>
          <a:effectLst/>
        </p:spPr>
      </p:cxnSp>
      <p:cxnSp>
        <p:nvCxnSpPr>
          <p:cNvPr id="28" name="Straight Connector 27"/>
          <p:cNvCxnSpPr>
            <a:cxnSpLocks noChangeAspect="1"/>
          </p:cNvCxnSpPr>
          <p:nvPr/>
        </p:nvCxnSpPr>
        <p:spPr bwMode="auto">
          <a:xfrm rot="16200000" flipH="1">
            <a:off x="7142480" y="3979129"/>
            <a:ext cx="365759" cy="18288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arrow" w="med" len="med"/>
          </a:ln>
          <a:effectLst/>
        </p:spPr>
      </p:cxnSp>
      <p:cxnSp>
        <p:nvCxnSpPr>
          <p:cNvPr id="30" name="Straight Connector 29"/>
          <p:cNvCxnSpPr>
            <a:cxnSpLocks noChangeAspect="1"/>
          </p:cNvCxnSpPr>
          <p:nvPr/>
        </p:nvCxnSpPr>
        <p:spPr bwMode="auto">
          <a:xfrm rot="5400000">
            <a:off x="6388101" y="5143500"/>
            <a:ext cx="419100" cy="190501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ysDash"/>
            <a:miter lim="400000"/>
            <a:headEnd type="none" w="lg" len="lg"/>
            <a:tailEnd type="arrow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 rot="5400000">
            <a:off x="6350001" y="4952999"/>
            <a:ext cx="838200" cy="38100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B05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32" name="Table 31"/>
          <p:cNvGraphicFramePr>
            <a:graphicFrameLocks noGrp="1"/>
          </p:cNvGraphicFramePr>
          <p:nvPr/>
        </p:nvGraphicFramePr>
        <p:xfrm>
          <a:off x="5816600" y="5561111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rgbClr val="00B0F0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rgbClr val="00B050"/>
                          </a:solidFill>
                          <a:latin typeface="45 Helvetica Light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rgbClr val="00B0F0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1" name="Rectangular Callout 30"/>
          <p:cNvSpPr/>
          <p:nvPr/>
        </p:nvSpPr>
        <p:spPr bwMode="auto">
          <a:xfrm>
            <a:off x="10420790" y="8969514"/>
            <a:ext cx="2482410" cy="707886"/>
          </a:xfrm>
          <a:prstGeom prst="wedgeRectCallout">
            <a:avLst>
              <a:gd name="adj1" fmla="val -96604"/>
              <a:gd name="adj2" fmla="val -106997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If the tree is obtained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as in this example</a:t>
            </a:r>
          </a:p>
        </p:txBody>
      </p:sp>
      <p:sp>
        <p:nvSpPr>
          <p:cNvPr id="33" name="Rectangular Callout 32"/>
          <p:cNvSpPr/>
          <p:nvPr/>
        </p:nvSpPr>
        <p:spPr bwMode="auto">
          <a:xfrm>
            <a:off x="4140200" y="9067800"/>
            <a:ext cx="3986541" cy="369332"/>
          </a:xfrm>
          <a:prstGeom prst="wedgeRectCallout">
            <a:avLst>
              <a:gd name="adj1" fmla="val 43235"/>
              <a:gd name="adj2" fmla="val -14321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>
                <a:solidFill>
                  <a:schemeClr val="tx1"/>
                </a:solidFill>
              </a:rPr>
              <a:t>We couldn’t get this with sorted arrays</a:t>
            </a:r>
            <a:endParaRPr lang="en-US" sz="14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the Smallest Key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Keep going left</a:t>
            </a:r>
          </a:p>
          <a:p>
            <a:pPr lvl="1"/>
            <a:r>
              <a:rPr lang="en-US" dirty="0"/>
              <a:t>Left from </a:t>
            </a:r>
            <a:r>
              <a:rPr lang="en-US" dirty="0">
                <a:solidFill>
                  <a:srgbClr val="00B0F0"/>
                </a:solidFill>
              </a:rPr>
              <a:t>12</a:t>
            </a:r>
            <a:r>
              <a:rPr lang="en-US" dirty="0"/>
              <a:t> to </a:t>
            </a:r>
            <a:r>
              <a:rPr lang="en-US" dirty="0">
                <a:solidFill>
                  <a:srgbClr val="00B0F0"/>
                </a:solidFill>
              </a:rPr>
              <a:t>4</a:t>
            </a:r>
            <a:endParaRPr lang="en-US" dirty="0"/>
          </a:p>
          <a:p>
            <a:pPr lvl="1"/>
            <a:r>
              <a:rPr lang="en-US" dirty="0"/>
              <a:t>Left from </a:t>
            </a:r>
            <a:r>
              <a:rPr lang="en-US" dirty="0">
                <a:solidFill>
                  <a:srgbClr val="00B0F0"/>
                </a:solidFill>
              </a:rPr>
              <a:t>4 </a:t>
            </a:r>
            <a:r>
              <a:rPr lang="en-US" dirty="0"/>
              <a:t>to </a:t>
            </a:r>
            <a:r>
              <a:rPr lang="en-US" dirty="0">
                <a:solidFill>
                  <a:srgbClr val="00B0F0"/>
                </a:solidFill>
              </a:rPr>
              <a:t>0</a:t>
            </a:r>
            <a:endParaRPr lang="en-US" dirty="0"/>
          </a:p>
          <a:p>
            <a:pPr lvl="1"/>
            <a:r>
              <a:rPr lang="en-US" dirty="0"/>
              <a:t>Left from </a:t>
            </a:r>
            <a:r>
              <a:rPr lang="en-US" dirty="0">
                <a:solidFill>
                  <a:srgbClr val="00B0F0"/>
                </a:solidFill>
              </a:rPr>
              <a:t>0 </a:t>
            </a:r>
            <a:r>
              <a:rPr lang="en-US" dirty="0"/>
              <a:t>to </a:t>
            </a:r>
            <a:r>
              <a:rPr lang="en-US" dirty="0">
                <a:solidFill>
                  <a:srgbClr val="00B0F0"/>
                </a:solidFill>
              </a:rPr>
              <a:t>-2 </a:t>
            </a:r>
            <a:endParaRPr lang="en-US" dirty="0"/>
          </a:p>
          <a:p>
            <a:pPr lvl="2"/>
            <a:r>
              <a:rPr lang="en-US" dirty="0"/>
              <a:t>Nothing to its left</a:t>
            </a:r>
          </a:p>
          <a:p>
            <a:pPr lvl="1"/>
            <a:r>
              <a:rPr lang="en-US" b="1" dirty="0"/>
              <a:t>The smallest</a:t>
            </a:r>
            <a:br>
              <a:rPr lang="en-US" b="1" dirty="0"/>
            </a:br>
            <a:r>
              <a:rPr lang="en-US" b="1" dirty="0"/>
              <a:t>key is </a:t>
            </a:r>
            <a:r>
              <a:rPr lang="en-US" b="1" dirty="0">
                <a:solidFill>
                  <a:srgbClr val="FF0000"/>
                </a:solidFill>
              </a:rPr>
              <a:t>-2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Starting from an n-element array, we can go left at most O(log n) times</a:t>
            </a:r>
          </a:p>
          <a:p>
            <a:pPr lvl="1"/>
            <a:r>
              <a:rPr lang="en-US" dirty="0"/>
              <a:t>The cost is O(log n)</a:t>
            </a: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8788400" y="2287489"/>
            <a:ext cx="2209800" cy="1066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5" name="Straight Connector 4"/>
          <p:cNvCxnSpPr/>
          <p:nvPr/>
        </p:nvCxnSpPr>
        <p:spPr bwMode="auto">
          <a:xfrm rot="10800000" flipV="1">
            <a:off x="6502400" y="2287489"/>
            <a:ext cx="1371600" cy="1066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 rot="16200000" flipH="1">
            <a:off x="6730999" y="3811488"/>
            <a:ext cx="914402" cy="45720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 rot="5400000">
            <a:off x="5359400" y="3811489"/>
            <a:ext cx="914400" cy="457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 rot="5400000">
            <a:off x="4521201" y="4954488"/>
            <a:ext cx="838200" cy="38100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 rot="16200000" flipH="1">
            <a:off x="11300434" y="3811488"/>
            <a:ext cx="914402" cy="45720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 rot="5400000">
            <a:off x="9928835" y="3811489"/>
            <a:ext cx="914400" cy="457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rot="5400000">
            <a:off x="9090636" y="4954488"/>
            <a:ext cx="838200" cy="38100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7645400" y="2057400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5816600" y="3352800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0388600" y="3352800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11303000" y="4495800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9474200" y="4495800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8559800" y="5562600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6731000" y="4495800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4902200" y="4495800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3987800" y="5562600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-2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7679086" y="18288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/>
              <a:t>left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073535" y="1828800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/>
              <a:t>data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530735" y="1828800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/>
              <a:t>right</a:t>
            </a:r>
          </a:p>
        </p:txBody>
      </p:sp>
      <p:cxnSp>
        <p:nvCxnSpPr>
          <p:cNvPr id="27" name="Straight Connector 26"/>
          <p:cNvCxnSpPr>
            <a:cxnSpLocks noChangeAspect="1"/>
          </p:cNvCxnSpPr>
          <p:nvPr/>
        </p:nvCxnSpPr>
        <p:spPr bwMode="auto">
          <a:xfrm rot="10800000" flipV="1">
            <a:off x="6807201" y="2439888"/>
            <a:ext cx="685800" cy="5334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none" w="lg" len="lg"/>
            <a:tailEnd type="arrow" w="med" len="med"/>
          </a:ln>
          <a:effectLst/>
        </p:spPr>
      </p:cxnSp>
      <p:cxnSp>
        <p:nvCxnSpPr>
          <p:cNvPr id="28" name="Straight Connector 27"/>
          <p:cNvCxnSpPr>
            <a:cxnSpLocks noChangeAspect="1"/>
          </p:cNvCxnSpPr>
          <p:nvPr/>
        </p:nvCxnSpPr>
        <p:spPr bwMode="auto">
          <a:xfrm rot="5400000">
            <a:off x="5454205" y="4037015"/>
            <a:ext cx="365759" cy="18288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none" w="lg" len="lg"/>
            <a:tailEnd type="arrow" w="med" len="med"/>
          </a:ln>
          <a:effectLst/>
        </p:spPr>
      </p:cxnSp>
      <p:cxnSp>
        <p:nvCxnSpPr>
          <p:cNvPr id="26" name="Straight Connector 25"/>
          <p:cNvCxnSpPr>
            <a:cxnSpLocks noChangeAspect="1"/>
          </p:cNvCxnSpPr>
          <p:nvPr/>
        </p:nvCxnSpPr>
        <p:spPr bwMode="auto">
          <a:xfrm rot="5400000">
            <a:off x="4582161" y="5135880"/>
            <a:ext cx="365759" cy="18288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none" w="lg" len="lg"/>
            <a:tailEnd type="arrow" w="med" len="med"/>
          </a:ln>
          <a:effectLst/>
        </p:spPr>
      </p:cxn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4368800" y="5486400"/>
            <a:ext cx="609600" cy="6096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/>
          </a:p>
        </p:txBody>
      </p:sp>
      <p:sp>
        <p:nvSpPr>
          <p:cNvPr id="31" name="Rectangular Callout 30"/>
          <p:cNvSpPr/>
          <p:nvPr/>
        </p:nvSpPr>
        <p:spPr bwMode="auto">
          <a:xfrm>
            <a:off x="10420790" y="8969514"/>
            <a:ext cx="2482410" cy="707886"/>
          </a:xfrm>
          <a:prstGeom prst="wedgeRectCallout">
            <a:avLst>
              <a:gd name="adj1" fmla="val -253991"/>
              <a:gd name="adj2" fmla="val -224428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If the tree is obtained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as in this example</a:t>
            </a: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9800" y="1981200"/>
            <a:ext cx="11099800" cy="6896100"/>
          </a:xfrm>
        </p:spPr>
        <p:txBody>
          <a:bodyPr/>
          <a:lstStyle/>
          <a:p>
            <a:r>
              <a:rPr lang="en-US" dirty="0">
                <a:solidFill>
                  <a:schemeClr val="accent4">
                    <a:lumMod val="65000"/>
                    <a:lumOff val="35000"/>
                  </a:schemeClr>
                </a:solidFill>
              </a:rPr>
              <a:t>Develop a data structure that has </a:t>
            </a:r>
            <a:r>
              <a:rPr lang="en-US" b="1" dirty="0">
                <a:solidFill>
                  <a:schemeClr val="accent4">
                    <a:lumMod val="65000"/>
                    <a:lumOff val="35000"/>
                  </a:schemeClr>
                </a:solidFill>
              </a:rPr>
              <a:t>guaranteed</a:t>
            </a:r>
            <a:r>
              <a:rPr lang="en-US" dirty="0">
                <a:solidFill>
                  <a:schemeClr val="accent4">
                    <a:lumMod val="65000"/>
                    <a:lumOff val="35000"/>
                  </a:schemeClr>
                </a:solidFill>
              </a:rPr>
              <a:t> O(log n) worst-case complexity for</a:t>
            </a:r>
            <a:r>
              <a:rPr lang="en-US" dirty="0"/>
              <a:t> </a:t>
            </a:r>
            <a:r>
              <a:rPr lang="en-US" dirty="0">
                <a:solidFill>
                  <a:srgbClr val="7030A0"/>
                </a:solidFill>
              </a:rPr>
              <a:t>lookup</a:t>
            </a:r>
            <a:r>
              <a:rPr lang="en-US" dirty="0"/>
              <a:t>, </a:t>
            </a:r>
            <a:r>
              <a:rPr lang="en-US" dirty="0">
                <a:solidFill>
                  <a:srgbClr val="7030A0"/>
                </a:solidFill>
              </a:rPr>
              <a:t>insert</a:t>
            </a:r>
            <a:r>
              <a:rPr lang="en-US" dirty="0"/>
              <a:t> </a:t>
            </a:r>
            <a:r>
              <a:rPr lang="en-US" dirty="0">
                <a:solidFill>
                  <a:schemeClr val="accent4">
                    <a:lumMod val="65000"/>
                    <a:lumOff val="35000"/>
                  </a:schemeClr>
                </a:solidFill>
              </a:rPr>
              <a:t>and</a:t>
            </a:r>
            <a:r>
              <a:rPr lang="en-US" dirty="0"/>
              <a:t> </a:t>
            </a:r>
            <a:r>
              <a:rPr lang="en-US" dirty="0">
                <a:solidFill>
                  <a:srgbClr val="7030A0"/>
                </a:solidFill>
              </a:rPr>
              <a:t>find_min</a:t>
            </a:r>
          </a:p>
          <a:p>
            <a:pPr lvl="1"/>
            <a:r>
              <a:rPr lang="en-US" b="1" dirty="0">
                <a:solidFill>
                  <a:schemeClr val="accent4">
                    <a:lumMod val="65000"/>
                    <a:lumOff val="35000"/>
                  </a:schemeClr>
                </a:solidFill>
              </a:rPr>
              <a:t>Always!</a:t>
            </a:r>
            <a:endParaRPr lang="en-US" dirty="0"/>
          </a:p>
          <a:p>
            <a:pPr lvl="1"/>
            <a:r>
              <a:rPr lang="en-US" dirty="0">
                <a:solidFill>
                  <a:srgbClr val="7030A0"/>
                </a:solidFill>
              </a:rPr>
              <a:t>lookup</a:t>
            </a:r>
            <a:r>
              <a:rPr lang="en-US" dirty="0"/>
              <a:t>, </a:t>
            </a:r>
            <a:r>
              <a:rPr lang="en-US" dirty="0">
                <a:solidFill>
                  <a:srgbClr val="7030A0"/>
                </a:solidFill>
              </a:rPr>
              <a:t>insert</a:t>
            </a:r>
            <a:r>
              <a:rPr lang="en-US" dirty="0"/>
              <a:t> and </a:t>
            </a:r>
            <a:r>
              <a:rPr lang="en-US" dirty="0">
                <a:solidFill>
                  <a:srgbClr val="7030A0"/>
                </a:solidFill>
              </a:rPr>
              <a:t>find_min</a:t>
            </a:r>
            <a:br>
              <a:rPr lang="en-US" dirty="0"/>
            </a:br>
            <a:r>
              <a:rPr lang="en-US" dirty="0"/>
              <a:t>all have cost O(log n)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514892" y="3962400"/>
          <a:ext cx="3635708" cy="3931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65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Target</a:t>
                      </a:r>
                      <a:br>
                        <a:rPr lang="en-US" b="1" i="1" dirty="0"/>
                      </a:br>
                      <a:r>
                        <a:rPr lang="en-US" b="1" i="1" dirty="0"/>
                        <a:t>data structure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lookup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O(log 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insert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O(log 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find_min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O(log 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 our Goal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256651" y="4724400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6" name="Rectangular Callout 5"/>
          <p:cNvSpPr/>
          <p:nvPr/>
        </p:nvSpPr>
        <p:spPr bwMode="auto">
          <a:xfrm>
            <a:off x="2892686" y="4888647"/>
            <a:ext cx="1345882" cy="369332"/>
          </a:xfrm>
          <a:prstGeom prst="wedgeRectCallout">
            <a:avLst>
              <a:gd name="adj1" fmla="val -22002"/>
              <a:gd name="adj2" fmla="val -120710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>
                <a:solidFill>
                  <a:schemeClr val="tx1"/>
                </a:solidFill>
              </a:rPr>
              <a:t>In </a:t>
            </a:r>
            <a:r>
              <a:rPr lang="en-US" sz="1800" b="0" i="1" dirty="0">
                <a:solidFill>
                  <a:schemeClr val="tx1"/>
                </a:solidFill>
              </a:rPr>
              <a:t>this</a:t>
            </a:r>
            <a:r>
              <a:rPr lang="en-US" sz="1800" b="0" dirty="0">
                <a:solidFill>
                  <a:schemeClr val="tx1"/>
                </a:solidFill>
              </a:rPr>
              <a:t> setup</a:t>
            </a:r>
            <a:endParaRPr lang="en-US" sz="14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256651" y="5832902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256651" y="6941403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Trees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arrangement of data is called a (binary) </a:t>
            </a:r>
            <a:r>
              <a:rPr lang="en-US" b="1" dirty="0"/>
              <a:t>tree</a:t>
            </a:r>
          </a:p>
          <a:p>
            <a:pPr lvl="1"/>
            <a:r>
              <a:rPr lang="en-US" dirty="0"/>
              <a:t>Each item in it is called a </a:t>
            </a:r>
            <a:r>
              <a:rPr lang="en-US" b="1" dirty="0"/>
              <a:t>node</a:t>
            </a:r>
          </a:p>
          <a:p>
            <a:pPr lvl="1"/>
            <a:r>
              <a:rPr lang="en-US" dirty="0"/>
              <a:t>The part of a tree hanging from a node is called a </a:t>
            </a:r>
            <a:r>
              <a:rPr lang="en-US" b="1" dirty="0"/>
              <a:t>branch</a:t>
            </a:r>
          </a:p>
          <a:p>
            <a:pPr lvl="2"/>
            <a:r>
              <a:rPr lang="en-US" dirty="0"/>
              <a:t>Or </a:t>
            </a:r>
            <a:r>
              <a:rPr lang="en-US" b="1" dirty="0"/>
              <a:t>subtree</a:t>
            </a:r>
          </a:p>
          <a:p>
            <a:pPr lvl="1"/>
            <a:endParaRPr lang="en-US" b="1" dirty="0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7035800" y="4636118"/>
            <a:ext cx="2209800" cy="1066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5" name="Straight Connector 4"/>
          <p:cNvCxnSpPr/>
          <p:nvPr/>
        </p:nvCxnSpPr>
        <p:spPr bwMode="auto">
          <a:xfrm rot="10800000" flipV="1">
            <a:off x="4749800" y="4636118"/>
            <a:ext cx="1371600" cy="1066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 rot="16200000" flipH="1">
            <a:off x="4978399" y="6160117"/>
            <a:ext cx="914402" cy="45720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 rot="5400000">
            <a:off x="3606800" y="6160118"/>
            <a:ext cx="914400" cy="457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 rot="5400000">
            <a:off x="2768601" y="7303117"/>
            <a:ext cx="838200" cy="38100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 rot="16200000" flipH="1">
            <a:off x="9547834" y="6160117"/>
            <a:ext cx="914402" cy="45720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 rot="5400000">
            <a:off x="8176235" y="6160118"/>
            <a:ext cx="914400" cy="457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rot="5400000">
            <a:off x="7338036" y="7303117"/>
            <a:ext cx="838200" cy="38100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5892800" y="4406029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4064000" y="5701429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8636000" y="5701429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9550400" y="6844429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7721600" y="6844429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6807200" y="7911229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4978400" y="6844429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3149600" y="6844429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2235200" y="7911229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-2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5" name="Left Brace 24"/>
          <p:cNvSpPr/>
          <p:nvPr/>
        </p:nvSpPr>
        <p:spPr bwMode="auto">
          <a:xfrm>
            <a:off x="1473200" y="4243450"/>
            <a:ext cx="304800" cy="4267200"/>
          </a:xfrm>
          <a:prstGeom prst="leftBrac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78794" y="6143985"/>
            <a:ext cx="10447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A</a:t>
            </a:r>
            <a:r>
              <a:rPr lang="en-US" dirty="0"/>
              <a:t> tree</a:t>
            </a:r>
          </a:p>
        </p:txBody>
      </p:sp>
      <p:sp>
        <p:nvSpPr>
          <p:cNvPr id="33" name="Rectangular Callout 32"/>
          <p:cNvSpPr/>
          <p:nvPr/>
        </p:nvSpPr>
        <p:spPr bwMode="auto">
          <a:xfrm>
            <a:off x="10464800" y="3710050"/>
            <a:ext cx="919483" cy="400110"/>
          </a:xfrm>
          <a:prstGeom prst="wedgeRectCallout">
            <a:avLst>
              <a:gd name="adj1" fmla="val -375763"/>
              <a:gd name="adj2" fmla="val 15375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 </a:t>
            </a:r>
            <a:r>
              <a:rPr lang="en-US" sz="2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node</a:t>
            </a:r>
            <a:endParaRPr lang="en-US" sz="16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4" name="Rectangular Callout 33"/>
          <p:cNvSpPr/>
          <p:nvPr/>
        </p:nvSpPr>
        <p:spPr bwMode="auto">
          <a:xfrm>
            <a:off x="10464800" y="3710050"/>
            <a:ext cx="919483" cy="400110"/>
          </a:xfrm>
          <a:prstGeom prst="wedgeRectCallout">
            <a:avLst>
              <a:gd name="adj1" fmla="val -145872"/>
              <a:gd name="adj2" fmla="val 40010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 </a:t>
            </a:r>
            <a:r>
              <a:rPr lang="en-US" sz="2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node</a:t>
            </a:r>
            <a:endParaRPr lang="en-US" sz="16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5" name="Rectangular Callout 34"/>
          <p:cNvSpPr/>
          <p:nvPr/>
        </p:nvSpPr>
        <p:spPr bwMode="auto">
          <a:xfrm>
            <a:off x="10452778" y="3710050"/>
            <a:ext cx="943528" cy="400110"/>
          </a:xfrm>
          <a:prstGeom prst="wedgeRectCallout">
            <a:avLst>
              <a:gd name="adj1" fmla="val -24469"/>
              <a:gd name="adj2" fmla="val 67909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 </a:t>
            </a:r>
            <a:r>
              <a:rPr lang="en-US" sz="2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node</a:t>
            </a:r>
            <a:endParaRPr lang="en-US" sz="16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40" name="Left Brace 39"/>
          <p:cNvSpPr/>
          <p:nvPr/>
        </p:nvSpPr>
        <p:spPr bwMode="auto">
          <a:xfrm rot="16200000">
            <a:off x="8788400" y="6564868"/>
            <a:ext cx="304800" cy="4267200"/>
          </a:xfrm>
          <a:prstGeom prst="leftBrac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8016973" y="8922603"/>
            <a:ext cx="18614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A</a:t>
            </a:r>
            <a:r>
              <a:rPr lang="en-US" dirty="0"/>
              <a:t> branch</a:t>
            </a:r>
            <a:br>
              <a:rPr lang="en-US" dirty="0"/>
            </a:br>
            <a:r>
              <a:rPr lang="en-US" b="0" dirty="0"/>
              <a:t>(or </a:t>
            </a:r>
            <a:r>
              <a:rPr lang="en-US" dirty="0"/>
              <a:t>subtree</a:t>
            </a:r>
            <a:r>
              <a:rPr lang="en-US" b="0" dirty="0"/>
              <a:t>)</a:t>
            </a: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/>
      <p:bldP spid="33" grpId="0" animBg="1"/>
      <p:bldP spid="34" grpId="0" animBg="1"/>
      <p:bldP spid="35" grpId="0" animBg="1"/>
      <p:bldP spid="40" grpId="0" animBg="1"/>
      <p:bldP spid="4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node at the top is called the </a:t>
            </a:r>
            <a:r>
              <a:rPr lang="en-US" b="1" dirty="0">
                <a:solidFill>
                  <a:srgbClr val="7030A0"/>
                </a:solidFill>
              </a:rPr>
              <a:t>root</a:t>
            </a:r>
            <a:r>
              <a:rPr lang="en-US" dirty="0"/>
              <a:t> of the tree</a:t>
            </a:r>
          </a:p>
          <a:p>
            <a:pPr lvl="1"/>
            <a:r>
              <a:rPr lang="en-US" dirty="0"/>
              <a:t>The nodes at the bottom are the </a:t>
            </a:r>
            <a:r>
              <a:rPr lang="en-US" b="1" dirty="0">
                <a:solidFill>
                  <a:srgbClr val="00B050"/>
                </a:solidFill>
              </a:rPr>
              <a:t>leaves</a:t>
            </a:r>
            <a:r>
              <a:rPr lang="en-US" dirty="0"/>
              <a:t> of the tree</a:t>
            </a:r>
          </a:p>
          <a:p>
            <a:pPr lvl="1"/>
            <a:r>
              <a:rPr lang="en-US" dirty="0"/>
              <a:t>The other nodes are called </a:t>
            </a:r>
            <a:r>
              <a:rPr lang="en-US" b="1" dirty="0"/>
              <a:t>inner nodes</a:t>
            </a: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7035800" y="4629090"/>
            <a:ext cx="2209800" cy="1066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5" name="Straight Connector 4"/>
          <p:cNvCxnSpPr/>
          <p:nvPr/>
        </p:nvCxnSpPr>
        <p:spPr bwMode="auto">
          <a:xfrm rot="10800000" flipV="1">
            <a:off x="4749800" y="4629090"/>
            <a:ext cx="1371600" cy="1066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 rot="16200000" flipH="1">
            <a:off x="4978399" y="6153089"/>
            <a:ext cx="914402" cy="45720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 rot="5400000">
            <a:off x="3606800" y="6153090"/>
            <a:ext cx="914400" cy="457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 rot="5400000">
            <a:off x="2768601" y="7296089"/>
            <a:ext cx="838200" cy="38100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 rot="16200000" flipH="1">
            <a:off x="9547834" y="6153089"/>
            <a:ext cx="914402" cy="45720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 rot="5400000">
            <a:off x="8176235" y="6153090"/>
            <a:ext cx="914400" cy="457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rot="5400000">
            <a:off x="7338036" y="7296089"/>
            <a:ext cx="838200" cy="38100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5892800" y="4399001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4064000" y="5694401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8636000" y="5694401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9550400" y="6837401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65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7721600" y="6837401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6807200" y="7904201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19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4978400" y="6837401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3149600" y="6837401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2235200" y="7904201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-2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" name="Rectangular Callout 23"/>
          <p:cNvSpPr/>
          <p:nvPr/>
        </p:nvSpPr>
        <p:spPr bwMode="auto">
          <a:xfrm>
            <a:off x="7678222" y="3855422"/>
            <a:ext cx="1046313" cy="400110"/>
          </a:xfrm>
          <a:prstGeom prst="wedgeRectCallout">
            <a:avLst>
              <a:gd name="adj1" fmla="val -82318"/>
              <a:gd name="adj2" fmla="val 10219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</a:t>
            </a:r>
            <a:r>
              <a:rPr lang="en-US" sz="2000" b="0" dirty="0">
                <a:solidFill>
                  <a:srgbClr val="7030A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root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7" name="Rectangular Callout 26"/>
          <p:cNvSpPr/>
          <p:nvPr/>
        </p:nvSpPr>
        <p:spPr bwMode="auto">
          <a:xfrm>
            <a:off x="3759200" y="8820090"/>
            <a:ext cx="746358" cy="400110"/>
          </a:xfrm>
          <a:prstGeom prst="wedgeRectCallout">
            <a:avLst>
              <a:gd name="adj1" fmla="val -66694"/>
              <a:gd name="adj2" fmla="val -13147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 </a:t>
            </a:r>
            <a:r>
              <a:rPr lang="en-US" sz="2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leaf</a:t>
            </a:r>
            <a:endParaRPr lang="en-US" sz="16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8" name="Rectangular Callout 27"/>
          <p:cNvSpPr/>
          <p:nvPr/>
        </p:nvSpPr>
        <p:spPr bwMode="auto">
          <a:xfrm>
            <a:off x="3763207" y="8820090"/>
            <a:ext cx="738344" cy="400110"/>
          </a:xfrm>
          <a:prstGeom prst="wedgeRectCallout">
            <a:avLst>
              <a:gd name="adj1" fmla="val 165706"/>
              <a:gd name="adj2" fmla="val -42127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 </a:t>
            </a:r>
            <a:r>
              <a:rPr lang="en-US" sz="20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leaf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9" name="Rectangular Callout 28"/>
          <p:cNvSpPr/>
          <p:nvPr/>
        </p:nvSpPr>
        <p:spPr bwMode="auto">
          <a:xfrm>
            <a:off x="2921000" y="4552890"/>
            <a:ext cx="1660070" cy="400110"/>
          </a:xfrm>
          <a:prstGeom prst="wedgeRectCallout">
            <a:avLst>
              <a:gd name="adj1" fmla="val 23317"/>
              <a:gd name="adj2" fmla="val 21015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an inner node</a:t>
            </a:r>
            <a:endParaRPr lang="en-US" sz="16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0" name="Rectangular Callout 29"/>
          <p:cNvSpPr/>
          <p:nvPr/>
        </p:nvSpPr>
        <p:spPr bwMode="auto">
          <a:xfrm>
            <a:off x="2906573" y="4552890"/>
            <a:ext cx="1688924" cy="400110"/>
          </a:xfrm>
          <a:prstGeom prst="wedgeRectCallout">
            <a:avLst>
              <a:gd name="adj1" fmla="val -24335"/>
              <a:gd name="adj2" fmla="val 49758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An inner node</a:t>
            </a:r>
            <a:endParaRPr lang="en-US" sz="16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3" name="Left Brace 32"/>
          <p:cNvSpPr/>
          <p:nvPr/>
        </p:nvSpPr>
        <p:spPr bwMode="auto">
          <a:xfrm>
            <a:off x="1473200" y="4236422"/>
            <a:ext cx="304800" cy="4267200"/>
          </a:xfrm>
          <a:prstGeom prst="leftBrac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8" name="Rectangular Callout 37"/>
          <p:cNvSpPr/>
          <p:nvPr/>
        </p:nvSpPr>
        <p:spPr bwMode="auto">
          <a:xfrm>
            <a:off x="9855200" y="3626822"/>
            <a:ext cx="2876750" cy="707886"/>
          </a:xfrm>
          <a:prstGeom prst="wedgeRectCallout">
            <a:avLst>
              <a:gd name="adj1" fmla="val -80055"/>
              <a:gd name="adj2" fmla="val 126138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i="1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Trees grow upside down</a:t>
            </a:r>
            <a:br>
              <a:rPr lang="en-US" sz="2000" b="0" i="1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i="1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 Computer Science!</a:t>
            </a:r>
            <a:endParaRPr lang="en-US" sz="1600" b="0" i="1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78794" y="6143985"/>
            <a:ext cx="10447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A</a:t>
            </a:r>
            <a:r>
              <a:rPr lang="en-US" dirty="0"/>
              <a:t> tree</a:t>
            </a: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7" grpId="0" animBg="1"/>
      <p:bldP spid="28" grpId="0" animBg="1"/>
      <p:bldP spid="29" grpId="0" animBg="1"/>
      <p:bldP spid="30" grpId="0" animBg="1"/>
      <p:bldP spid="3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any node</a:t>
            </a:r>
          </a:p>
          <a:p>
            <a:pPr lvl="1"/>
            <a:r>
              <a:rPr lang="en-US" dirty="0"/>
              <a:t>The node to its left is its </a:t>
            </a:r>
            <a:r>
              <a:rPr lang="en-US" b="1" dirty="0">
                <a:solidFill>
                  <a:srgbClr val="00B0F0"/>
                </a:solidFill>
              </a:rPr>
              <a:t>left child</a:t>
            </a:r>
          </a:p>
          <a:p>
            <a:pPr lvl="1"/>
            <a:r>
              <a:rPr lang="en-US" dirty="0"/>
              <a:t>The node to its right is its </a:t>
            </a:r>
            <a:r>
              <a:rPr lang="en-US" b="1" dirty="0">
                <a:solidFill>
                  <a:srgbClr val="FF0000"/>
                </a:solidFill>
              </a:rPr>
              <a:t>right child</a:t>
            </a:r>
          </a:p>
          <a:p>
            <a:pPr lvl="1"/>
            <a:r>
              <a:rPr lang="en-US" dirty="0"/>
              <a:t>The node above it is its </a:t>
            </a:r>
            <a:r>
              <a:rPr lang="en-US" b="1" dirty="0"/>
              <a:t>parent</a:t>
            </a: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7035800" y="4636325"/>
            <a:ext cx="2209800" cy="1066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5" name="Straight Connector 4"/>
          <p:cNvCxnSpPr/>
          <p:nvPr/>
        </p:nvCxnSpPr>
        <p:spPr bwMode="auto">
          <a:xfrm rot="10800000" flipV="1">
            <a:off x="4749800" y="4636325"/>
            <a:ext cx="1371600" cy="1066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 rot="16200000" flipH="1">
            <a:off x="4978399" y="6160324"/>
            <a:ext cx="914402" cy="45720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 rot="5400000">
            <a:off x="3606800" y="6160325"/>
            <a:ext cx="914400" cy="457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 rot="5400000">
            <a:off x="2768601" y="7303324"/>
            <a:ext cx="838200" cy="38100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 rot="16200000" flipH="1">
            <a:off x="9547834" y="6160324"/>
            <a:ext cx="914402" cy="45720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 rot="5400000">
            <a:off x="8176235" y="6160325"/>
            <a:ext cx="914400" cy="457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rot="5400000">
            <a:off x="7338036" y="7303324"/>
            <a:ext cx="838200" cy="38100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5892800" y="4406236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4064000" y="5701636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8636000" y="5701636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9550400" y="6844636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7721600" y="6844636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6807200" y="7911436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4978400" y="6844636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3149600" y="6844636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2235200" y="7911436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-2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" name="Rectangular Callout 23"/>
          <p:cNvSpPr/>
          <p:nvPr/>
        </p:nvSpPr>
        <p:spPr bwMode="auto">
          <a:xfrm>
            <a:off x="3780567" y="4693415"/>
            <a:ext cx="909864" cy="400110"/>
          </a:xfrm>
          <a:prstGeom prst="wedgeRectCallout">
            <a:avLst>
              <a:gd name="adj1" fmla="val 43018"/>
              <a:gd name="adj2" fmla="val 17480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 node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1" name="Rectangular Callout 30"/>
          <p:cNvSpPr/>
          <p:nvPr/>
        </p:nvSpPr>
        <p:spPr bwMode="auto">
          <a:xfrm>
            <a:off x="2211957" y="6084125"/>
            <a:ext cx="1406795" cy="400110"/>
          </a:xfrm>
          <a:prstGeom prst="wedgeRectCallout">
            <a:avLst>
              <a:gd name="adj1" fmla="val 50940"/>
              <a:gd name="adj2" fmla="val 12062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Its </a:t>
            </a:r>
            <a:r>
              <a:rPr lang="en-US" sz="2000" b="0" dirty="0">
                <a:solidFill>
                  <a:srgbClr val="00B0F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left child</a:t>
            </a:r>
            <a:endParaRPr lang="en-US" sz="1600" b="0" dirty="0">
              <a:solidFill>
                <a:srgbClr val="00B0F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2" name="Rectangular Callout 31"/>
          <p:cNvSpPr/>
          <p:nvPr/>
        </p:nvSpPr>
        <p:spPr bwMode="auto">
          <a:xfrm>
            <a:off x="5867152" y="6084125"/>
            <a:ext cx="1568699" cy="400110"/>
          </a:xfrm>
          <a:prstGeom prst="wedgeRectCallout">
            <a:avLst>
              <a:gd name="adj1" fmla="val -55399"/>
              <a:gd name="adj2" fmla="val 12297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Its</a:t>
            </a:r>
            <a:r>
              <a:rPr lang="en-US" sz="2000" b="0" dirty="0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right child</a:t>
            </a:r>
            <a:endParaRPr lang="en-US" sz="1600" b="0" dirty="0">
              <a:solidFill>
                <a:srgbClr val="FF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8" name="Rectangular Callout 27"/>
          <p:cNvSpPr/>
          <p:nvPr/>
        </p:nvSpPr>
        <p:spPr bwMode="auto">
          <a:xfrm>
            <a:off x="4295419" y="7760525"/>
            <a:ext cx="1464696" cy="400110"/>
          </a:xfrm>
          <a:prstGeom prst="wedgeRectCallout">
            <a:avLst>
              <a:gd name="adj1" fmla="val -18126"/>
              <a:gd name="adj2" fmla="val -43069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Their parent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3" name="Rectangular Callout 32"/>
          <p:cNvSpPr/>
          <p:nvPr/>
        </p:nvSpPr>
        <p:spPr bwMode="auto">
          <a:xfrm>
            <a:off x="9855200" y="3626822"/>
            <a:ext cx="2912016" cy="1015663"/>
          </a:xfrm>
          <a:prstGeom prst="wedgeRectCallout">
            <a:avLst>
              <a:gd name="adj1" fmla="val -109417"/>
              <a:gd name="adj2" fmla="val -69122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i="1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.. and Computer Science</a:t>
            </a:r>
            <a:br>
              <a:rPr lang="en-US" sz="2000" b="0" i="1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i="1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mixes botanical trees</a:t>
            </a:r>
            <a:br>
              <a:rPr lang="en-US" sz="2000" b="0" i="1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i="1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and family trees!</a:t>
            </a:r>
            <a:endParaRPr lang="en-US" sz="1600" b="0" i="1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1" grpId="0" animBg="1"/>
      <p:bldP spid="32" grpId="0" animBg="1"/>
      <p:bldP spid="28" grpId="0" animBg="1"/>
      <p:bldP spid="3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Concrete Tree Diagrams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drawing trees, we generally omit the details of the memory diagrams</a:t>
            </a:r>
          </a:p>
          <a:p>
            <a:pPr lvl="1"/>
            <a:r>
              <a:rPr lang="en-US" dirty="0"/>
              <a:t>We draw just the data in a node</a:t>
            </a:r>
          </a:p>
          <a:p>
            <a:pPr lvl="2"/>
            <a:r>
              <a:rPr lang="en-US" dirty="0"/>
              <a:t>Not the pointer fields</a:t>
            </a:r>
          </a:p>
          <a:p>
            <a:pPr lvl="1"/>
            <a:r>
              <a:rPr lang="en-US" dirty="0"/>
              <a:t>And the connection to its children</a:t>
            </a:r>
          </a:p>
        </p:txBody>
      </p:sp>
      <p:cxnSp>
        <p:nvCxnSpPr>
          <p:cNvPr id="4" name="Straight Connector 3"/>
          <p:cNvCxnSpPr>
            <a:stCxn id="28" idx="6"/>
            <a:endCxn id="29" idx="1"/>
          </p:cNvCxnSpPr>
          <p:nvPr/>
        </p:nvCxnSpPr>
        <p:spPr bwMode="auto">
          <a:xfrm>
            <a:off x="9169400" y="4914900"/>
            <a:ext cx="1525915" cy="8782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5" name="Straight Connector 4"/>
          <p:cNvCxnSpPr>
            <a:stCxn id="28" idx="2"/>
            <a:endCxn id="52" idx="7"/>
          </p:cNvCxnSpPr>
          <p:nvPr/>
        </p:nvCxnSpPr>
        <p:spPr bwMode="auto">
          <a:xfrm rot="10800000" flipV="1">
            <a:off x="7262486" y="4914899"/>
            <a:ext cx="1373515" cy="8782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>
            <a:stCxn id="29" idx="5"/>
            <a:endCxn id="37" idx="1"/>
          </p:cNvCxnSpPr>
          <p:nvPr/>
        </p:nvCxnSpPr>
        <p:spPr bwMode="auto">
          <a:xfrm rot="16200000" flipH="1">
            <a:off x="11034385" y="6208385"/>
            <a:ext cx="613430" cy="5372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>
            <a:stCxn id="29" idx="3"/>
            <a:endCxn id="41" idx="7"/>
          </p:cNvCxnSpPr>
          <p:nvPr/>
        </p:nvCxnSpPr>
        <p:spPr bwMode="auto">
          <a:xfrm rot="5400000">
            <a:off x="10119985" y="6208385"/>
            <a:ext cx="613430" cy="5372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>
            <a:stCxn id="41" idx="3"/>
            <a:endCxn id="44" idx="7"/>
          </p:cNvCxnSpPr>
          <p:nvPr/>
        </p:nvCxnSpPr>
        <p:spPr bwMode="auto">
          <a:xfrm rot="5400000">
            <a:off x="9396085" y="7237085"/>
            <a:ext cx="461030" cy="3086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28" name="Oval 27"/>
          <p:cNvSpPr/>
          <p:nvPr/>
        </p:nvSpPr>
        <p:spPr bwMode="auto">
          <a:xfrm>
            <a:off x="8636000" y="46482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12</a:t>
            </a:r>
          </a:p>
        </p:txBody>
      </p:sp>
      <p:sp>
        <p:nvSpPr>
          <p:cNvPr id="29" name="Oval 28"/>
          <p:cNvSpPr/>
          <p:nvPr/>
        </p:nvSpPr>
        <p:spPr bwMode="auto">
          <a:xfrm>
            <a:off x="10617200" y="57150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42</a:t>
            </a:r>
          </a:p>
        </p:txBody>
      </p:sp>
      <p:sp>
        <p:nvSpPr>
          <p:cNvPr id="37" name="Oval 36"/>
          <p:cNvSpPr/>
          <p:nvPr/>
        </p:nvSpPr>
        <p:spPr bwMode="auto">
          <a:xfrm>
            <a:off x="11531600" y="67056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65</a:t>
            </a:r>
          </a:p>
        </p:txBody>
      </p:sp>
      <p:sp>
        <p:nvSpPr>
          <p:cNvPr id="41" name="Oval 40"/>
          <p:cNvSpPr/>
          <p:nvPr/>
        </p:nvSpPr>
        <p:spPr bwMode="auto">
          <a:xfrm>
            <a:off x="9702800" y="67056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22</a:t>
            </a:r>
          </a:p>
        </p:txBody>
      </p:sp>
      <p:sp>
        <p:nvSpPr>
          <p:cNvPr id="44" name="Oval 43"/>
          <p:cNvSpPr/>
          <p:nvPr/>
        </p:nvSpPr>
        <p:spPr bwMode="auto">
          <a:xfrm>
            <a:off x="9017000" y="75438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19</a:t>
            </a:r>
          </a:p>
        </p:txBody>
      </p:sp>
      <p:cxnSp>
        <p:nvCxnSpPr>
          <p:cNvPr id="49" name="Straight Connector 48"/>
          <p:cNvCxnSpPr>
            <a:stCxn id="52" idx="5"/>
            <a:endCxn id="53" idx="1"/>
          </p:cNvCxnSpPr>
          <p:nvPr/>
        </p:nvCxnSpPr>
        <p:spPr bwMode="auto">
          <a:xfrm rot="16200000" flipH="1">
            <a:off x="7224385" y="6208385"/>
            <a:ext cx="613430" cy="5372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>
            <a:stCxn id="52" idx="3"/>
            <a:endCxn id="54" idx="7"/>
          </p:cNvCxnSpPr>
          <p:nvPr/>
        </p:nvCxnSpPr>
        <p:spPr bwMode="auto">
          <a:xfrm rot="5400000">
            <a:off x="6309985" y="6208385"/>
            <a:ext cx="613430" cy="5372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>
            <a:stCxn id="54" idx="3"/>
            <a:endCxn id="55" idx="7"/>
          </p:cNvCxnSpPr>
          <p:nvPr/>
        </p:nvCxnSpPr>
        <p:spPr bwMode="auto">
          <a:xfrm rot="5400000">
            <a:off x="5586085" y="7237085"/>
            <a:ext cx="461030" cy="3086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52" name="Oval 51"/>
          <p:cNvSpPr/>
          <p:nvPr/>
        </p:nvSpPr>
        <p:spPr bwMode="auto">
          <a:xfrm>
            <a:off x="6807200" y="57150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4</a:t>
            </a:r>
          </a:p>
        </p:txBody>
      </p:sp>
      <p:sp>
        <p:nvSpPr>
          <p:cNvPr id="53" name="Oval 52"/>
          <p:cNvSpPr/>
          <p:nvPr/>
        </p:nvSpPr>
        <p:spPr bwMode="auto">
          <a:xfrm>
            <a:off x="7721600" y="67056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7</a:t>
            </a:r>
          </a:p>
        </p:txBody>
      </p:sp>
      <p:sp>
        <p:nvSpPr>
          <p:cNvPr id="54" name="Oval 53"/>
          <p:cNvSpPr/>
          <p:nvPr/>
        </p:nvSpPr>
        <p:spPr bwMode="auto">
          <a:xfrm>
            <a:off x="5892800" y="67056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0</a:t>
            </a:r>
          </a:p>
        </p:txBody>
      </p:sp>
      <p:sp>
        <p:nvSpPr>
          <p:cNvPr id="55" name="Oval 54"/>
          <p:cNvSpPr/>
          <p:nvPr/>
        </p:nvSpPr>
        <p:spPr bwMode="auto">
          <a:xfrm>
            <a:off x="5207000" y="75438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-2</a:t>
            </a:r>
          </a:p>
        </p:txBody>
      </p:sp>
      <p:sp>
        <p:nvSpPr>
          <p:cNvPr id="21" name="Rectangular Callout 20"/>
          <p:cNvSpPr/>
          <p:nvPr/>
        </p:nvSpPr>
        <p:spPr bwMode="auto">
          <a:xfrm>
            <a:off x="9583222" y="4114800"/>
            <a:ext cx="1046313" cy="400110"/>
          </a:xfrm>
          <a:prstGeom prst="wedgeRectCallout">
            <a:avLst>
              <a:gd name="adj1" fmla="val -82318"/>
              <a:gd name="adj2" fmla="val 10219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</a:t>
            </a:r>
            <a:r>
              <a:rPr lang="en-US" sz="2000" b="0" dirty="0">
                <a:solidFill>
                  <a:srgbClr val="7030A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root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2" name="Rectangular Callout 21"/>
          <p:cNvSpPr/>
          <p:nvPr/>
        </p:nvSpPr>
        <p:spPr bwMode="auto">
          <a:xfrm>
            <a:off x="6289442" y="8286690"/>
            <a:ext cx="746358" cy="400110"/>
          </a:xfrm>
          <a:prstGeom prst="wedgeRectCallout">
            <a:avLst>
              <a:gd name="adj1" fmla="val -116018"/>
              <a:gd name="adj2" fmla="val -12851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 </a:t>
            </a:r>
            <a:r>
              <a:rPr lang="en-US" sz="2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leaf</a:t>
            </a:r>
            <a:endParaRPr lang="en-US" sz="16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3" name="Rectangular Callout 22"/>
          <p:cNvSpPr/>
          <p:nvPr/>
        </p:nvSpPr>
        <p:spPr bwMode="auto">
          <a:xfrm>
            <a:off x="6293449" y="8286690"/>
            <a:ext cx="738344" cy="400110"/>
          </a:xfrm>
          <a:prstGeom prst="wedgeRectCallout">
            <a:avLst>
              <a:gd name="adj1" fmla="val 146613"/>
              <a:gd name="adj2" fmla="val -30255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 </a:t>
            </a:r>
            <a:r>
              <a:rPr lang="en-US" sz="20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leaf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7" grpId="0" animBg="1"/>
      <p:bldP spid="41" grpId="0" animBg="1"/>
      <p:bldP spid="44" grpId="0" animBg="1"/>
      <p:bldP spid="52" grpId="0" animBg="1"/>
      <p:bldP spid="53" grpId="0" animBg="1"/>
      <p:bldP spid="54" grpId="0" animBg="1"/>
      <p:bldP spid="55" grpId="0" animBg="1"/>
      <p:bldP spid="21" grpId="0" animBg="1"/>
      <p:bldP spid="22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Reflecting on Dictionaries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Pictorial Abstraction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will often reason about trees that are arbitrary</a:t>
            </a:r>
          </a:p>
          <a:p>
            <a:pPr lvl="1"/>
            <a:r>
              <a:rPr lang="en-US" dirty="0"/>
              <a:t>Their actual content is unimportant, so we abstract it away</a:t>
            </a:r>
          </a:p>
          <a:p>
            <a:pPr lvl="1"/>
            <a:r>
              <a:rPr lang="en-US" dirty="0"/>
              <a:t>We draw a generic tree as a triangle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pPr lvl="1"/>
            <a:r>
              <a:rPr lang="en-US" dirty="0"/>
              <a:t>We represent the empty tree</a:t>
            </a:r>
            <a:br>
              <a:rPr lang="en-US" dirty="0"/>
            </a:br>
            <a:r>
              <a:rPr lang="en-US" dirty="0"/>
              <a:t>by simply writing “Empty”</a:t>
            </a:r>
          </a:p>
        </p:txBody>
      </p:sp>
      <p:sp>
        <p:nvSpPr>
          <p:cNvPr id="4" name="Isosceles Triangle 3"/>
          <p:cNvSpPr/>
          <p:nvPr/>
        </p:nvSpPr>
        <p:spPr bwMode="auto">
          <a:xfrm>
            <a:off x="7903269" y="3962400"/>
            <a:ext cx="1752600" cy="2133600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49240" y="7848600"/>
            <a:ext cx="11256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Empty</a:t>
            </a:r>
          </a:p>
        </p:txBody>
      </p:sp>
      <p:sp>
        <p:nvSpPr>
          <p:cNvPr id="6" name="Rectangular Callout 5"/>
          <p:cNvSpPr/>
          <p:nvPr/>
        </p:nvSpPr>
        <p:spPr bwMode="auto">
          <a:xfrm>
            <a:off x="10153009" y="3733800"/>
            <a:ext cx="1872051" cy="584775"/>
          </a:xfrm>
          <a:prstGeom prst="wedgeRectCallout">
            <a:avLst>
              <a:gd name="adj1" fmla="val -120682"/>
              <a:gd name="adj2" fmla="val -1166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root is here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2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(If the tree is not empty)</a:t>
            </a:r>
            <a:endParaRPr lang="en-US" sz="105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Trees Look Like?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Abstract trees come in many shapes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373438" lvl="1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When working with trees, we need to account for all these possibilities</a:t>
            </a:r>
          </a:p>
          <a:p>
            <a:pPr lvl="1"/>
            <a:r>
              <a:rPr lang="en-US" dirty="0"/>
              <a:t>We will forget some</a:t>
            </a:r>
          </a:p>
          <a:p>
            <a:pPr lvl="4"/>
            <a:endParaRPr lang="en-US" dirty="0"/>
          </a:p>
          <a:p>
            <a:r>
              <a:rPr lang="en-US" i="1" dirty="0"/>
              <a:t>Is there a simpler description?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25600" y="2895600"/>
            <a:ext cx="1244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EMPTY</a:t>
            </a:r>
          </a:p>
        </p:txBody>
      </p:sp>
      <p:sp>
        <p:nvSpPr>
          <p:cNvPr id="18" name="Isosceles Triangle 17"/>
          <p:cNvSpPr/>
          <p:nvPr/>
        </p:nvSpPr>
        <p:spPr bwMode="auto">
          <a:xfrm>
            <a:off x="11150600" y="152400"/>
            <a:ext cx="1752600" cy="2133600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0" rIns="50800" bIns="2743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?</a:t>
            </a:r>
          </a:p>
        </p:txBody>
      </p:sp>
      <p:sp>
        <p:nvSpPr>
          <p:cNvPr id="11" name="Isosceles Triangle 10"/>
          <p:cNvSpPr/>
          <p:nvPr/>
        </p:nvSpPr>
        <p:spPr bwMode="auto">
          <a:xfrm>
            <a:off x="7188200" y="3591308"/>
            <a:ext cx="838200" cy="1137557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4" name="Straight Connector 13"/>
          <p:cNvCxnSpPr>
            <a:stCxn id="15" idx="2"/>
            <a:endCxn id="11" idx="0"/>
          </p:cNvCxnSpPr>
          <p:nvPr/>
        </p:nvCxnSpPr>
        <p:spPr bwMode="auto">
          <a:xfrm rot="10800000" flipV="1">
            <a:off x="7607301" y="3133150"/>
            <a:ext cx="569585" cy="45815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5" name="Oval 14"/>
          <p:cNvSpPr/>
          <p:nvPr/>
        </p:nvSpPr>
        <p:spPr bwMode="auto">
          <a:xfrm>
            <a:off x="8176885" y="2979793"/>
            <a:ext cx="306715" cy="306715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7" name="Isosceles Triangle 16"/>
          <p:cNvSpPr/>
          <p:nvPr/>
        </p:nvSpPr>
        <p:spPr bwMode="auto">
          <a:xfrm>
            <a:off x="9855200" y="3591308"/>
            <a:ext cx="838200" cy="1137557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9" name="Straight Connector 18"/>
          <p:cNvCxnSpPr>
            <a:stCxn id="21" idx="6"/>
            <a:endCxn id="17" idx="0"/>
          </p:cNvCxnSpPr>
          <p:nvPr/>
        </p:nvCxnSpPr>
        <p:spPr bwMode="auto">
          <a:xfrm>
            <a:off x="9702800" y="3133151"/>
            <a:ext cx="571500" cy="45815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21" name="Oval 20"/>
          <p:cNvSpPr/>
          <p:nvPr/>
        </p:nvSpPr>
        <p:spPr bwMode="auto">
          <a:xfrm>
            <a:off x="9396085" y="2979793"/>
            <a:ext cx="306715" cy="306715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3606800" y="2976265"/>
            <a:ext cx="306715" cy="306715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26" name="Straight Connector 25"/>
          <p:cNvCxnSpPr>
            <a:stCxn id="28" idx="6"/>
            <a:endCxn id="30" idx="1"/>
          </p:cNvCxnSpPr>
          <p:nvPr/>
        </p:nvCxnSpPr>
        <p:spPr bwMode="auto">
          <a:xfrm>
            <a:off x="5702300" y="3129623"/>
            <a:ext cx="462102" cy="34875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stCxn id="28" idx="2"/>
            <a:endCxn id="29" idx="7"/>
          </p:cNvCxnSpPr>
          <p:nvPr/>
        </p:nvCxnSpPr>
        <p:spPr bwMode="auto">
          <a:xfrm rot="10800000" flipV="1">
            <a:off x="4935399" y="3129623"/>
            <a:ext cx="460187" cy="34684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28" name="Oval 27"/>
          <p:cNvSpPr/>
          <p:nvPr/>
        </p:nvSpPr>
        <p:spPr bwMode="auto">
          <a:xfrm>
            <a:off x="5395585" y="2976265"/>
            <a:ext cx="306715" cy="306715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4673600" y="3431550"/>
            <a:ext cx="306715" cy="306715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6119485" y="3433465"/>
            <a:ext cx="306715" cy="306715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1496356" y="2976265"/>
            <a:ext cx="4924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35" name="Rectangular Callout 34"/>
          <p:cNvSpPr/>
          <p:nvPr/>
        </p:nvSpPr>
        <p:spPr bwMode="auto">
          <a:xfrm>
            <a:off x="1693785" y="5262265"/>
            <a:ext cx="736741" cy="923330"/>
          </a:xfrm>
          <a:prstGeom prst="wedgeRectCallout">
            <a:avLst>
              <a:gd name="adj1" fmla="val 21297"/>
              <a:gd name="adj2" fmla="val -23293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</a:t>
            </a:r>
            <a:b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empty</a:t>
            </a:r>
            <a:b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tree</a:t>
            </a:r>
            <a:endParaRPr lang="en-US" sz="14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6" name="Rectangular Callout 35"/>
          <p:cNvSpPr/>
          <p:nvPr/>
        </p:nvSpPr>
        <p:spPr bwMode="auto">
          <a:xfrm>
            <a:off x="3061377" y="5262265"/>
            <a:ext cx="949940" cy="923330"/>
          </a:xfrm>
          <a:prstGeom prst="wedgeRectCallout">
            <a:avLst>
              <a:gd name="adj1" fmla="val 25091"/>
              <a:gd name="adj2" fmla="val -22771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 tree</a:t>
            </a:r>
            <a:b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with just</a:t>
            </a:r>
            <a:b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root</a:t>
            </a:r>
            <a:endParaRPr lang="en-US" sz="14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7" name="Rectangular Callout 36"/>
          <p:cNvSpPr/>
          <p:nvPr/>
        </p:nvSpPr>
        <p:spPr bwMode="auto">
          <a:xfrm>
            <a:off x="4904331" y="5262265"/>
            <a:ext cx="924292" cy="923330"/>
          </a:xfrm>
          <a:prstGeom prst="wedgeRectCallout">
            <a:avLst>
              <a:gd name="adj1" fmla="val 18950"/>
              <a:gd name="adj2" fmla="val -18174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 root</a:t>
            </a:r>
            <a:b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and two</a:t>
            </a:r>
            <a:b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children</a:t>
            </a:r>
            <a:endParaRPr lang="en-US" sz="14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8" name="Rectangular Callout 37"/>
          <p:cNvSpPr/>
          <p:nvPr/>
        </p:nvSpPr>
        <p:spPr bwMode="auto">
          <a:xfrm>
            <a:off x="7177107" y="5262265"/>
            <a:ext cx="1337867" cy="923330"/>
          </a:xfrm>
          <a:prstGeom prst="wedgeRectCallout">
            <a:avLst>
              <a:gd name="adj1" fmla="val 20663"/>
              <a:gd name="adj2" fmla="val -7885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 tree</a:t>
            </a:r>
            <a:b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with just the</a:t>
            </a:r>
            <a:b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left subtree</a:t>
            </a:r>
            <a:endParaRPr lang="en-US" sz="14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9" name="Rectangular Callout 38"/>
          <p:cNvSpPr/>
          <p:nvPr/>
        </p:nvSpPr>
        <p:spPr bwMode="auto">
          <a:xfrm>
            <a:off x="9151196" y="5262265"/>
            <a:ext cx="1389804" cy="923330"/>
          </a:xfrm>
          <a:prstGeom prst="wedgeRectCallout">
            <a:avLst>
              <a:gd name="adj1" fmla="val -20935"/>
              <a:gd name="adj2" fmla="val -8235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 tree</a:t>
            </a:r>
            <a:b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with just the</a:t>
            </a:r>
            <a:b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right subtree</a:t>
            </a:r>
            <a:endParaRPr lang="en-US" sz="14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40" name="Rectangular Callout 39"/>
          <p:cNvSpPr/>
          <p:nvPr/>
        </p:nvSpPr>
        <p:spPr bwMode="auto">
          <a:xfrm>
            <a:off x="11560810" y="5262265"/>
            <a:ext cx="656590" cy="923330"/>
          </a:xfrm>
          <a:prstGeom prst="wedgeRectCallout">
            <a:avLst>
              <a:gd name="adj1" fmla="val -21508"/>
              <a:gd name="adj2" fmla="val -24358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i="1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And</a:t>
            </a:r>
            <a:br>
              <a:rPr lang="en-US" sz="1800" b="0" i="1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800" b="0" i="1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many</a:t>
            </a:r>
            <a:br>
              <a:rPr lang="en-US" sz="1800" b="0" i="1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800" b="0" i="1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more</a:t>
            </a: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5" grpId="0" animBg="1"/>
      <p:bldP spid="17" grpId="0" animBg="1"/>
      <p:bldP spid="21" grpId="0" animBg="1"/>
      <p:bldP spid="22" grpId="0" animBg="1"/>
      <p:bldP spid="28" grpId="0" animBg="1"/>
      <p:bldP spid="29" grpId="0" animBg="1"/>
      <p:bldP spid="30" grpId="0" animBg="1"/>
      <p:bldP spid="34" grpId="0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Trees Look Like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tree can be</a:t>
            </a:r>
          </a:p>
          <a:p>
            <a:pPr marL="4003675" lvl="1">
              <a:tabLst>
                <a:tab pos="4168775" algn="l"/>
              </a:tabLst>
            </a:pPr>
            <a:r>
              <a:rPr lang="en-US" dirty="0"/>
              <a:t>Either empty</a:t>
            </a:r>
          </a:p>
          <a:p>
            <a:pPr marL="4295775" lvl="2">
              <a:tabLst>
                <a:tab pos="4168775" algn="l"/>
              </a:tabLst>
            </a:pPr>
            <a:endParaRPr lang="en-US" dirty="0"/>
          </a:p>
          <a:p>
            <a:pPr marL="4003675" lvl="1">
              <a:tabLst>
                <a:tab pos="4168775" algn="l"/>
              </a:tabLst>
            </a:pPr>
            <a:r>
              <a:rPr lang="en-US" dirty="0"/>
              <a:t>Or a root with</a:t>
            </a:r>
            <a:br>
              <a:rPr lang="en-US" dirty="0"/>
            </a:br>
            <a:r>
              <a:rPr lang="en-US" dirty="0"/>
              <a:t>a tree on its left and</a:t>
            </a:r>
            <a:br>
              <a:rPr lang="en-US" dirty="0"/>
            </a:br>
            <a:r>
              <a:rPr lang="en-US" dirty="0"/>
              <a:t>a tree on its right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b="1" dirty="0"/>
              <a:t>Every tree</a:t>
            </a:r>
            <a:r>
              <a:rPr lang="en-US" dirty="0"/>
              <a:t> reduces to these two cases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349" y="2590800"/>
            <a:ext cx="1244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EMPTY</a:t>
            </a:r>
          </a:p>
        </p:txBody>
      </p:sp>
      <p:sp>
        <p:nvSpPr>
          <p:cNvPr id="5" name="Isosceles Triangle 4"/>
          <p:cNvSpPr/>
          <p:nvPr/>
        </p:nvSpPr>
        <p:spPr bwMode="auto">
          <a:xfrm>
            <a:off x="8636000" y="4269115"/>
            <a:ext cx="838200" cy="1137557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" name="Isosceles Triangle 5"/>
          <p:cNvSpPr/>
          <p:nvPr/>
        </p:nvSpPr>
        <p:spPr bwMode="auto">
          <a:xfrm>
            <a:off x="10083800" y="4269115"/>
            <a:ext cx="838200" cy="1137557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7" name="Straight Connector 6"/>
          <p:cNvCxnSpPr>
            <a:stCxn id="9" idx="6"/>
            <a:endCxn id="6" idx="0"/>
          </p:cNvCxnSpPr>
          <p:nvPr/>
        </p:nvCxnSpPr>
        <p:spPr bwMode="auto">
          <a:xfrm>
            <a:off x="9931400" y="3810958"/>
            <a:ext cx="571500" cy="45815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>
            <a:stCxn id="9" idx="2"/>
            <a:endCxn id="5" idx="0"/>
          </p:cNvCxnSpPr>
          <p:nvPr/>
        </p:nvCxnSpPr>
        <p:spPr bwMode="auto">
          <a:xfrm rot="10800000" flipV="1">
            <a:off x="9055101" y="3810957"/>
            <a:ext cx="569585" cy="45815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9" name="Oval 8"/>
          <p:cNvSpPr/>
          <p:nvPr/>
        </p:nvSpPr>
        <p:spPr bwMode="auto">
          <a:xfrm>
            <a:off x="9624685" y="3657600"/>
            <a:ext cx="306715" cy="306715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8" name="Isosceles Triangle 17"/>
          <p:cNvSpPr/>
          <p:nvPr/>
        </p:nvSpPr>
        <p:spPr bwMode="auto">
          <a:xfrm>
            <a:off x="1701800" y="2743200"/>
            <a:ext cx="1752600" cy="2133600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8800" y="6705600"/>
            <a:ext cx="1244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EMPTY</a:t>
            </a:r>
          </a:p>
        </p:txBody>
      </p:sp>
      <p:sp>
        <p:nvSpPr>
          <p:cNvPr id="12" name="Isosceles Triangle 11"/>
          <p:cNvSpPr/>
          <p:nvPr/>
        </p:nvSpPr>
        <p:spPr bwMode="auto">
          <a:xfrm>
            <a:off x="7188200" y="7401308"/>
            <a:ext cx="838200" cy="1137557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3" name="Straight Connector 12"/>
          <p:cNvCxnSpPr>
            <a:stCxn id="14" idx="2"/>
            <a:endCxn id="12" idx="0"/>
          </p:cNvCxnSpPr>
          <p:nvPr/>
        </p:nvCxnSpPr>
        <p:spPr bwMode="auto">
          <a:xfrm rot="10800000" flipV="1">
            <a:off x="7607301" y="6943150"/>
            <a:ext cx="569585" cy="45815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4" name="Oval 13"/>
          <p:cNvSpPr/>
          <p:nvPr/>
        </p:nvSpPr>
        <p:spPr bwMode="auto">
          <a:xfrm>
            <a:off x="8176885" y="6789793"/>
            <a:ext cx="306715" cy="306715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5" name="Isosceles Triangle 14"/>
          <p:cNvSpPr/>
          <p:nvPr/>
        </p:nvSpPr>
        <p:spPr bwMode="auto">
          <a:xfrm>
            <a:off x="11531600" y="7401308"/>
            <a:ext cx="838200" cy="1137557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6" name="Straight Connector 15"/>
          <p:cNvCxnSpPr>
            <a:stCxn id="17" idx="6"/>
            <a:endCxn id="15" idx="0"/>
          </p:cNvCxnSpPr>
          <p:nvPr/>
        </p:nvCxnSpPr>
        <p:spPr bwMode="auto">
          <a:xfrm>
            <a:off x="11379200" y="6943151"/>
            <a:ext cx="571500" cy="45815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7" name="Oval 16"/>
          <p:cNvSpPr/>
          <p:nvPr/>
        </p:nvSpPr>
        <p:spPr bwMode="auto">
          <a:xfrm>
            <a:off x="11072485" y="6789793"/>
            <a:ext cx="306715" cy="306715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20" name="Straight Connector 19"/>
          <p:cNvCxnSpPr>
            <a:stCxn id="22" idx="6"/>
            <a:endCxn id="24" idx="1"/>
          </p:cNvCxnSpPr>
          <p:nvPr/>
        </p:nvCxnSpPr>
        <p:spPr bwMode="auto">
          <a:xfrm>
            <a:off x="5702300" y="6939623"/>
            <a:ext cx="462102" cy="34875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22" idx="2"/>
            <a:endCxn id="23" idx="7"/>
          </p:cNvCxnSpPr>
          <p:nvPr/>
        </p:nvCxnSpPr>
        <p:spPr bwMode="auto">
          <a:xfrm rot="10800000" flipV="1">
            <a:off x="4935399" y="6939623"/>
            <a:ext cx="460187" cy="34684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22" name="Oval 21"/>
          <p:cNvSpPr/>
          <p:nvPr/>
        </p:nvSpPr>
        <p:spPr bwMode="auto">
          <a:xfrm>
            <a:off x="5395585" y="6786265"/>
            <a:ext cx="306715" cy="306715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4673600" y="7241550"/>
            <a:ext cx="306715" cy="306715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6119485" y="7243465"/>
            <a:ext cx="306715" cy="306715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26" name="Straight Connector 25"/>
          <p:cNvCxnSpPr>
            <a:stCxn id="28" idx="6"/>
            <a:endCxn id="33" idx="0"/>
          </p:cNvCxnSpPr>
          <p:nvPr/>
        </p:nvCxnSpPr>
        <p:spPr bwMode="auto">
          <a:xfrm>
            <a:off x="3010887" y="6939623"/>
            <a:ext cx="431307" cy="38004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2">
                <a:lumMod val="7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stCxn id="28" idx="2"/>
            <a:endCxn id="31" idx="0"/>
          </p:cNvCxnSpPr>
          <p:nvPr/>
        </p:nvCxnSpPr>
        <p:spPr bwMode="auto">
          <a:xfrm rot="10800000" flipV="1">
            <a:off x="2299194" y="6939623"/>
            <a:ext cx="404978" cy="38004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2">
                <a:lumMod val="7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28" name="Oval 27"/>
          <p:cNvSpPr/>
          <p:nvPr/>
        </p:nvSpPr>
        <p:spPr bwMode="auto">
          <a:xfrm>
            <a:off x="2704172" y="6786265"/>
            <a:ext cx="306715" cy="306715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854200" y="7319665"/>
            <a:ext cx="8899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2">
                    <a:lumMod val="75000"/>
                  </a:schemeClr>
                </a:solidFill>
              </a:rPr>
              <a:t>EMPTY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997200" y="7319665"/>
            <a:ext cx="8899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2">
                    <a:lumMod val="75000"/>
                  </a:schemeClr>
                </a:solidFill>
              </a:rPr>
              <a:t>EMPTY</a:t>
            </a:r>
          </a:p>
        </p:txBody>
      </p:sp>
      <p:cxnSp>
        <p:nvCxnSpPr>
          <p:cNvPr id="35" name="Straight Connector 34"/>
          <p:cNvCxnSpPr>
            <a:stCxn id="14" idx="6"/>
            <a:endCxn id="36" idx="0"/>
          </p:cNvCxnSpPr>
          <p:nvPr/>
        </p:nvCxnSpPr>
        <p:spPr bwMode="auto">
          <a:xfrm>
            <a:off x="8483600" y="6943151"/>
            <a:ext cx="444994" cy="37555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2">
                <a:lumMod val="7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8483600" y="7318707"/>
            <a:ext cx="8899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2">
                    <a:lumMod val="75000"/>
                  </a:schemeClr>
                </a:solidFill>
              </a:rPr>
              <a:t>EMPTY</a:t>
            </a:r>
          </a:p>
        </p:txBody>
      </p:sp>
      <p:cxnSp>
        <p:nvCxnSpPr>
          <p:cNvPr id="38" name="Straight Connector 37"/>
          <p:cNvCxnSpPr>
            <a:stCxn id="17" idx="2"/>
            <a:endCxn id="39" idx="0"/>
          </p:cNvCxnSpPr>
          <p:nvPr/>
        </p:nvCxnSpPr>
        <p:spPr bwMode="auto">
          <a:xfrm rot="10800000" flipV="1">
            <a:off x="10681195" y="6943151"/>
            <a:ext cx="391291" cy="37555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2">
                <a:lumMod val="7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10236200" y="7318707"/>
            <a:ext cx="8899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2">
                    <a:lumMod val="75000"/>
                  </a:schemeClr>
                </a:solidFill>
              </a:rPr>
              <a:t>EMPTY</a:t>
            </a:r>
          </a:p>
        </p:txBody>
      </p:sp>
      <p:cxnSp>
        <p:nvCxnSpPr>
          <p:cNvPr id="44" name="Straight Connector 43"/>
          <p:cNvCxnSpPr>
            <a:stCxn id="23" idx="5"/>
            <a:endCxn id="47" idx="0"/>
          </p:cNvCxnSpPr>
          <p:nvPr/>
        </p:nvCxnSpPr>
        <p:spPr bwMode="auto">
          <a:xfrm rot="16200000" flipH="1">
            <a:off x="4881283" y="7557463"/>
            <a:ext cx="348759" cy="24052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2">
                <a:lumMod val="7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23" idx="3"/>
            <a:endCxn id="46" idx="0"/>
          </p:cNvCxnSpPr>
          <p:nvPr/>
        </p:nvCxnSpPr>
        <p:spPr bwMode="auto">
          <a:xfrm rot="5400000">
            <a:off x="4397024" y="7530613"/>
            <a:ext cx="348759" cy="29422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2">
                <a:lumMod val="7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4022575" y="7852107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2">
                    <a:lumMod val="75000"/>
                  </a:schemeClr>
                </a:solidFill>
              </a:rPr>
              <a:t>EMPTY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774213" y="7852107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2">
                    <a:lumMod val="75000"/>
                  </a:schemeClr>
                </a:solidFill>
              </a:rPr>
              <a:t>EMPTY</a:t>
            </a:r>
          </a:p>
        </p:txBody>
      </p:sp>
      <p:cxnSp>
        <p:nvCxnSpPr>
          <p:cNvPr id="50" name="Straight Connector 49"/>
          <p:cNvCxnSpPr>
            <a:stCxn id="24" idx="5"/>
            <a:endCxn id="53" idx="0"/>
          </p:cNvCxnSpPr>
          <p:nvPr/>
        </p:nvCxnSpPr>
        <p:spPr bwMode="auto">
          <a:xfrm rot="16200000" flipH="1">
            <a:off x="6335273" y="7551272"/>
            <a:ext cx="344825" cy="25280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2">
                <a:lumMod val="7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>
            <a:stCxn id="24" idx="3"/>
            <a:endCxn id="52" idx="0"/>
          </p:cNvCxnSpPr>
          <p:nvPr/>
        </p:nvCxnSpPr>
        <p:spPr bwMode="auto">
          <a:xfrm rot="5400000">
            <a:off x="5851014" y="7536699"/>
            <a:ext cx="344825" cy="28195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2">
                <a:lumMod val="7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52" name="TextBox 51"/>
          <p:cNvSpPr txBox="1"/>
          <p:nvPr/>
        </p:nvSpPr>
        <p:spPr>
          <a:xfrm>
            <a:off x="5480737" y="7850088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2">
                    <a:lumMod val="75000"/>
                  </a:schemeClr>
                </a:solidFill>
              </a:rPr>
              <a:t>EMPTY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232375" y="7850088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2">
                    <a:lumMod val="75000"/>
                  </a:schemeClr>
                </a:solidFill>
              </a:rPr>
              <a:t>EMPTY</a:t>
            </a:r>
          </a:p>
        </p:txBody>
      </p:sp>
      <p:sp>
        <p:nvSpPr>
          <p:cNvPr id="56" name="Rectangular Callout 55"/>
          <p:cNvSpPr/>
          <p:nvPr/>
        </p:nvSpPr>
        <p:spPr bwMode="auto">
          <a:xfrm>
            <a:off x="703986" y="8839200"/>
            <a:ext cx="666209" cy="830997"/>
          </a:xfrm>
          <a:prstGeom prst="wedgeRectCallout">
            <a:avLst>
              <a:gd name="adj1" fmla="val 21297"/>
              <a:gd name="adj2" fmla="val -23293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</a:t>
            </a:r>
            <a:b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empty</a:t>
            </a:r>
            <a:b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tree</a:t>
            </a:r>
            <a:endParaRPr lang="en-US" sz="12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57" name="Rectangular Callout 56"/>
          <p:cNvSpPr/>
          <p:nvPr/>
        </p:nvSpPr>
        <p:spPr bwMode="auto">
          <a:xfrm>
            <a:off x="2611060" y="8839200"/>
            <a:ext cx="853760" cy="830997"/>
          </a:xfrm>
          <a:prstGeom prst="wedgeRectCallout">
            <a:avLst>
              <a:gd name="adj1" fmla="val -23853"/>
              <a:gd name="adj2" fmla="val -17615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 tree</a:t>
            </a:r>
            <a:b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with just</a:t>
            </a:r>
            <a:b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root</a:t>
            </a:r>
            <a:endParaRPr lang="en-US" sz="12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58" name="Rectangular Callout 57"/>
          <p:cNvSpPr/>
          <p:nvPr/>
        </p:nvSpPr>
        <p:spPr bwMode="auto">
          <a:xfrm>
            <a:off x="5269129" y="8839200"/>
            <a:ext cx="832921" cy="830997"/>
          </a:xfrm>
          <a:prstGeom prst="wedgeRectCallout">
            <a:avLst>
              <a:gd name="adj1" fmla="val -22076"/>
              <a:gd name="adj2" fmla="val -10600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 root</a:t>
            </a:r>
            <a:b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and two</a:t>
            </a:r>
            <a:b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children</a:t>
            </a:r>
            <a:endParaRPr lang="en-US" sz="12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59" name="Rectangular Callout 58"/>
          <p:cNvSpPr/>
          <p:nvPr/>
        </p:nvSpPr>
        <p:spPr bwMode="auto">
          <a:xfrm>
            <a:off x="7542707" y="8839200"/>
            <a:ext cx="1200008" cy="830997"/>
          </a:xfrm>
          <a:prstGeom prst="wedgeRectCallout">
            <a:avLst>
              <a:gd name="adj1" fmla="val 20663"/>
              <a:gd name="adj2" fmla="val -7885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 tree</a:t>
            </a:r>
            <a:b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with just the</a:t>
            </a:r>
            <a:b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left subtree</a:t>
            </a:r>
            <a:endParaRPr lang="en-US" sz="12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60" name="Rectangular Callout 59"/>
          <p:cNvSpPr/>
          <p:nvPr/>
        </p:nvSpPr>
        <p:spPr bwMode="auto">
          <a:xfrm>
            <a:off x="10824372" y="8839200"/>
            <a:ext cx="1247586" cy="830997"/>
          </a:xfrm>
          <a:prstGeom prst="wedgeRectCallout">
            <a:avLst>
              <a:gd name="adj1" fmla="val -20935"/>
              <a:gd name="adj2" fmla="val -8235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 tree</a:t>
            </a:r>
            <a:b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with just the</a:t>
            </a:r>
            <a:b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right subtree</a:t>
            </a:r>
            <a:endParaRPr lang="en-US" sz="12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48" name="Slide Number Placeholder 4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9" grpId="0" animBg="1"/>
      <p:bldP spid="11" grpId="0"/>
      <p:bldP spid="12" grpId="0" animBg="1"/>
      <p:bldP spid="14" grpId="0" animBg="1"/>
      <p:bldP spid="15" grpId="0" animBg="1"/>
      <p:bldP spid="17" grpId="0" animBg="1"/>
      <p:bldP spid="22" grpId="0" animBg="1"/>
      <p:bldP spid="23" grpId="0" animBg="1"/>
      <p:bldP spid="24" grpId="0" animBg="1"/>
      <p:bldP spid="28" grpId="0" animBg="1"/>
      <p:bldP spid="31" grpId="0"/>
      <p:bldP spid="33" grpId="0"/>
      <p:bldP spid="36" grpId="0"/>
      <p:bldP spid="39" grpId="0"/>
      <p:bldP spid="46" grpId="0"/>
      <p:bldP spid="47" grpId="0"/>
      <p:bldP spid="52" grpId="0"/>
      <p:bldP spid="53" grpId="0"/>
      <p:bldP spid="56" grpId="0" animBg="1"/>
      <p:bldP spid="57" grpId="0" animBg="1"/>
      <p:bldP spid="58" grpId="0" animBg="1"/>
      <p:bldP spid="59" grpId="0" animBg="1"/>
      <p:bldP spid="60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Minimal Tree Invariant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236224" cy="6896100"/>
          </a:xfrm>
        </p:spPr>
        <p:txBody>
          <a:bodyPr/>
          <a:lstStyle/>
          <a:p>
            <a:r>
              <a:rPr lang="en-US" dirty="0"/>
              <a:t>We only need to consider these two cases when reasoning and writing code about trees</a:t>
            </a:r>
          </a:p>
          <a:p>
            <a:pPr lvl="4"/>
            <a:endParaRPr lang="en-US" i="1" dirty="0"/>
          </a:p>
          <a:p>
            <a:r>
              <a:rPr lang="en-US" dirty="0"/>
              <a:t>Let’s apply this to write a basic invariant</a:t>
            </a:r>
            <a:br>
              <a:rPr lang="en-US" dirty="0"/>
            </a:br>
            <a:r>
              <a:rPr lang="en-US" dirty="0"/>
              <a:t>about trees of </a:t>
            </a:r>
            <a:r>
              <a:rPr lang="en-US" i="1" dirty="0"/>
              <a:t>entries</a:t>
            </a:r>
          </a:p>
          <a:p>
            <a:pPr lvl="1"/>
            <a:r>
              <a:rPr lang="en-US" dirty="0"/>
              <a:t>Just check that the</a:t>
            </a:r>
            <a:br>
              <a:rPr lang="en-US" dirty="0"/>
            </a:br>
            <a:r>
              <a:rPr lang="en-US" dirty="0"/>
              <a:t>data field is never NULL</a:t>
            </a:r>
          </a:p>
          <a:p>
            <a:pPr lvl="1"/>
            <a:endParaRPr lang="en-US" dirty="0"/>
          </a:p>
          <a:p>
            <a:pPr marL="4743450"/>
            <a:r>
              <a:rPr lang="en-US" dirty="0"/>
              <a:t>This is a </a:t>
            </a:r>
            <a:r>
              <a:rPr lang="en-US" b="1" dirty="0"/>
              <a:t>recursive</a:t>
            </a:r>
            <a:r>
              <a:rPr lang="en-US" dirty="0"/>
              <a:t> function</a:t>
            </a:r>
          </a:p>
          <a:p>
            <a:pPr marL="5086350" lvl="1"/>
            <a:r>
              <a:rPr lang="en-US" dirty="0"/>
              <a:t>The </a:t>
            </a:r>
            <a:r>
              <a:rPr lang="en-US" b="1" dirty="0"/>
              <a:t>base case </a:t>
            </a:r>
            <a:r>
              <a:rPr lang="en-US" dirty="0"/>
              <a:t>is about the empty tree</a:t>
            </a:r>
          </a:p>
          <a:p>
            <a:pPr marL="5086350" lvl="1"/>
            <a:r>
              <a:rPr lang="en-US" dirty="0"/>
              <a:t>The </a:t>
            </a:r>
            <a:r>
              <a:rPr lang="en-US" b="1" dirty="0"/>
              <a:t>recursive case </a:t>
            </a:r>
            <a:r>
              <a:rPr lang="en-US" dirty="0"/>
              <a:t>is about every tree that is not empty</a:t>
            </a:r>
          </a:p>
          <a:p>
            <a:pPr marL="5378450" lvl="2"/>
            <a:r>
              <a:rPr lang="en-US" dirty="0"/>
              <a:t>With a root</a:t>
            </a:r>
          </a:p>
          <a:p>
            <a:pPr marL="5378450" lvl="2"/>
            <a:r>
              <a:rPr lang="en-US" dirty="0"/>
              <a:t>And two subtrees</a:t>
            </a:r>
          </a:p>
        </p:txBody>
      </p:sp>
      <p:sp>
        <p:nvSpPr>
          <p:cNvPr id="5" name="Cube 4"/>
          <p:cNvSpPr/>
          <p:nvPr/>
        </p:nvSpPr>
        <p:spPr bwMode="auto">
          <a:xfrm>
            <a:off x="1778000" y="6019800"/>
            <a:ext cx="2971800" cy="2590800"/>
          </a:xfrm>
          <a:prstGeom prst="cube">
            <a:avLst>
              <a:gd name="adj" fmla="val 5093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bool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is_tree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 {</a:t>
            </a: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// Code for empty tree</a:t>
            </a: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if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(T == NULL)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true;</a:t>
            </a:r>
          </a:p>
          <a:p>
            <a:pPr algn="l"/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// Code for non-empty tree</a:t>
            </a: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is_tree(T-&gt;left)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 &amp;&amp; T-&gt;data != NULL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 &amp;&amp; is_tree(T-&gt;right);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1600" b="0" dirty="0">
              <a:latin typeface="Helvetica Neue"/>
            </a:endParaRP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36" name="Rectangular Callout 35"/>
          <p:cNvSpPr/>
          <p:nvPr/>
        </p:nvSpPr>
        <p:spPr bwMode="auto">
          <a:xfrm>
            <a:off x="406400" y="6495696"/>
            <a:ext cx="1219200" cy="307777"/>
          </a:xfrm>
          <a:prstGeom prst="wedgeRectCallout">
            <a:avLst>
              <a:gd name="adj1" fmla="val 69315"/>
              <a:gd name="adj2" fmla="val 2166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45720" rIns="45720" anchor="ctr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EMPTY</a:t>
            </a:r>
          </a:p>
        </p:txBody>
      </p:sp>
      <p:sp>
        <p:nvSpPr>
          <p:cNvPr id="38" name="Rectangular Callout 37"/>
          <p:cNvSpPr/>
          <p:nvPr/>
        </p:nvSpPr>
        <p:spPr bwMode="auto">
          <a:xfrm>
            <a:off x="406400" y="7162800"/>
            <a:ext cx="1219200" cy="990600"/>
          </a:xfrm>
          <a:prstGeom prst="wedgeRectCallout">
            <a:avLst>
              <a:gd name="adj1" fmla="val 70893"/>
              <a:gd name="adj2" fmla="val -2134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noAutofit/>
          </a:bodyPr>
          <a:lstStyle/>
          <a:p>
            <a:pPr>
              <a:defRPr/>
            </a:pPr>
            <a:endParaRPr lang="en-US" sz="16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468246" y="7239001"/>
            <a:ext cx="1095509" cy="838200"/>
            <a:chOff x="6350000" y="4419600"/>
            <a:chExt cx="2286000" cy="1749072"/>
          </a:xfrm>
        </p:grpSpPr>
        <p:sp>
          <p:nvSpPr>
            <p:cNvPr id="40" name="Isosceles Triangle 39"/>
            <p:cNvSpPr/>
            <p:nvPr/>
          </p:nvSpPr>
          <p:spPr bwMode="auto">
            <a:xfrm>
              <a:off x="6350000" y="5031115"/>
              <a:ext cx="838200" cy="1137557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43" name="Isosceles Triangle 42"/>
            <p:cNvSpPr/>
            <p:nvPr/>
          </p:nvSpPr>
          <p:spPr bwMode="auto">
            <a:xfrm>
              <a:off x="7797800" y="5031115"/>
              <a:ext cx="838200" cy="1137557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cxnSp>
          <p:nvCxnSpPr>
            <p:cNvPr id="44" name="Straight Connector 43"/>
            <p:cNvCxnSpPr>
              <a:stCxn id="46" idx="6"/>
              <a:endCxn id="43" idx="0"/>
            </p:cNvCxnSpPr>
            <p:nvPr/>
          </p:nvCxnSpPr>
          <p:spPr bwMode="auto">
            <a:xfrm>
              <a:off x="7645400" y="4572958"/>
              <a:ext cx="571500" cy="45815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>
              <a:stCxn id="46" idx="2"/>
              <a:endCxn id="40" idx="0"/>
            </p:cNvCxnSpPr>
            <p:nvPr/>
          </p:nvCxnSpPr>
          <p:spPr bwMode="auto">
            <a:xfrm rot="10800000" flipV="1">
              <a:off x="6769101" y="4572957"/>
              <a:ext cx="569585" cy="45815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46" name="Oval 45"/>
            <p:cNvSpPr/>
            <p:nvPr/>
          </p:nvSpPr>
          <p:spPr bwMode="auto">
            <a:xfrm>
              <a:off x="7338685" y="4419600"/>
              <a:ext cx="306715" cy="306715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</p:grpSp>
      <p:sp>
        <p:nvSpPr>
          <p:cNvPr id="47" name="Rectangular Callout 46"/>
          <p:cNvSpPr/>
          <p:nvPr/>
        </p:nvSpPr>
        <p:spPr bwMode="auto">
          <a:xfrm>
            <a:off x="6878897" y="4623137"/>
            <a:ext cx="5948103" cy="1015663"/>
          </a:xfrm>
          <a:prstGeom prst="wedgeRectCallout">
            <a:avLst>
              <a:gd name="adj1" fmla="val -70608"/>
              <a:gd name="adj2" fmla="val 865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algn="l"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Recall we are using trees to implement dictionaries:</a:t>
            </a:r>
          </a:p>
          <a:p>
            <a:pPr marL="225425" indent="-166688" algn="l">
              <a:buFont typeface="Arial" pitchFamily="34" charset="0"/>
              <a:buChar char="•"/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we store entries in nodes</a:t>
            </a:r>
          </a:p>
          <a:p>
            <a:pPr marL="225425" indent="-166688" algn="l">
              <a:buFont typeface="Arial" pitchFamily="34" charset="0"/>
              <a:buChar char="•"/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valid entries are non-NULL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9083941" y="2819400"/>
            <a:ext cx="2828659" cy="1620957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tree_node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tree</a:t>
            </a:r>
            <a:r>
              <a:rPr lang="en-US" sz="1600" b="0" dirty="0">
                <a:latin typeface="Helvetica Neue"/>
              </a:rPr>
              <a:t>;</a:t>
            </a:r>
            <a:endParaRPr lang="en-US" sz="16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tree_node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latin typeface="Helvetica Neue"/>
              </a:rPr>
              <a:t>{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600" b="0" dirty="0">
                <a:latin typeface="Helvetica Neue"/>
              </a:rPr>
              <a:t> left;</a:t>
            </a:r>
          </a:p>
          <a:p>
            <a:pPr algn="l">
              <a:tabLst>
                <a:tab pos="1425575" algn="l"/>
              </a:tabLst>
            </a:pPr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1600" b="0" dirty="0">
                <a:latin typeface="Helvetica Neue"/>
              </a:rPr>
              <a:t>data;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!= NULL</a:t>
            </a:r>
          </a:p>
          <a:p>
            <a:pPr algn="l">
              <a:tabLst>
                <a:tab pos="1425575" algn="l"/>
              </a:tabLst>
            </a:pPr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600" b="0" dirty="0">
                <a:latin typeface="Helvetica Neue"/>
              </a:rPr>
              <a:t> right;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>
              <a:tabLst>
                <a:tab pos="1425575" algn="l"/>
              </a:tabLst>
            </a:pPr>
            <a:r>
              <a:rPr lang="en-US" sz="1600" b="0" dirty="0">
                <a:latin typeface="Helvetica Neue"/>
              </a:rPr>
              <a:t>};</a:t>
            </a: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9017000" y="3602157"/>
            <a:ext cx="2819400" cy="304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6" name="Rectangular Callout 15"/>
          <p:cNvSpPr/>
          <p:nvPr/>
        </p:nvSpPr>
        <p:spPr bwMode="auto">
          <a:xfrm>
            <a:off x="6883400" y="4623137"/>
            <a:ext cx="5948103" cy="1015663"/>
          </a:xfrm>
          <a:prstGeom prst="wedgeRectCallout">
            <a:avLst>
              <a:gd name="adj1" fmla="val -75660"/>
              <a:gd name="adj2" fmla="val -7366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algn="l"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Recall we are using trees to implement dictionaries:</a:t>
            </a:r>
          </a:p>
          <a:p>
            <a:pPr marL="225425" indent="-166688" algn="l">
              <a:buFont typeface="Arial" pitchFamily="34" charset="0"/>
              <a:buChar char="•"/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we store entries in nodes</a:t>
            </a:r>
          </a:p>
          <a:p>
            <a:pPr marL="225425" indent="-166688" algn="l">
              <a:buFont typeface="Arial" pitchFamily="34" charset="0"/>
              <a:buChar char="•"/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valid entries are non-NULL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7" name="Rectangular Callout 16"/>
          <p:cNvSpPr/>
          <p:nvPr/>
        </p:nvSpPr>
        <p:spPr bwMode="auto">
          <a:xfrm>
            <a:off x="6883400" y="4623137"/>
            <a:ext cx="5948103" cy="1015663"/>
          </a:xfrm>
          <a:prstGeom prst="wedgeRectCallout">
            <a:avLst>
              <a:gd name="adj1" fmla="val 11527"/>
              <a:gd name="adj2" fmla="val -10452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algn="l"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Recall we are using trees to implement dictionaries:</a:t>
            </a:r>
          </a:p>
          <a:p>
            <a:pPr marL="225425" indent="-166688" algn="l">
              <a:buFont typeface="Arial" pitchFamily="34" charset="0"/>
              <a:buChar char="•"/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We store entries in nodes</a:t>
            </a:r>
          </a:p>
          <a:p>
            <a:pPr marL="225425" indent="-166688" algn="l">
              <a:buFont typeface="Arial" pitchFamily="34" charset="0"/>
              <a:buChar char="•"/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Valid entries are non-NULL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6" grpId="0" animBg="1"/>
      <p:bldP spid="38" grpId="0" animBg="1"/>
      <p:bldP spid="47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Minimal Tree Invariant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just check that the</a:t>
            </a:r>
            <a:br>
              <a:rPr lang="en-US" dirty="0"/>
            </a:br>
            <a:r>
              <a:rPr lang="en-US" dirty="0"/>
              <a:t>data field is never NULL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But trees have constraints on their </a:t>
            </a:r>
            <a:r>
              <a:rPr lang="en-US" b="1" dirty="0"/>
              <a:t>structure</a:t>
            </a:r>
          </a:p>
          <a:p>
            <a:pPr lvl="1"/>
            <a:r>
              <a:rPr lang="en-US" dirty="0"/>
              <a:t>A node does not point to an ancestor</a:t>
            </a:r>
          </a:p>
          <a:p>
            <a:pPr lvl="1"/>
            <a:r>
              <a:rPr lang="en-US" dirty="0"/>
              <a:t>A node has at most one parent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i="1" dirty="0"/>
              <a:t>What additional constraints on contents do we need to use trees to implement </a:t>
            </a:r>
            <a:r>
              <a:rPr lang="en-US" b="1" i="1" dirty="0"/>
              <a:t>dictionaries</a:t>
            </a:r>
            <a:r>
              <a:rPr lang="en-US" i="1" dirty="0"/>
              <a:t>?</a:t>
            </a:r>
          </a:p>
        </p:txBody>
      </p:sp>
      <p:cxnSp>
        <p:nvCxnSpPr>
          <p:cNvPr id="15" name="Straight Connector 14"/>
          <p:cNvCxnSpPr>
            <a:stCxn id="20" idx="6"/>
            <a:endCxn id="21" idx="1"/>
          </p:cNvCxnSpPr>
          <p:nvPr/>
        </p:nvCxnSpPr>
        <p:spPr bwMode="auto">
          <a:xfrm>
            <a:off x="10795358" y="5854521"/>
            <a:ext cx="395065" cy="23408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stCxn id="20" idx="2"/>
            <a:endCxn id="28" idx="7"/>
          </p:cNvCxnSpPr>
          <p:nvPr/>
        </p:nvCxnSpPr>
        <p:spPr bwMode="auto">
          <a:xfrm rot="10800000" flipV="1">
            <a:off x="10004268" y="5854521"/>
            <a:ext cx="460533" cy="23408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21" idx="5"/>
            <a:endCxn id="22" idx="1"/>
          </p:cNvCxnSpPr>
          <p:nvPr/>
        </p:nvCxnSpPr>
        <p:spPr bwMode="auto">
          <a:xfrm rot="16200000" flipH="1">
            <a:off x="11358159" y="6388345"/>
            <a:ext cx="262096" cy="1300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21" idx="3"/>
            <a:endCxn id="23" idx="7"/>
          </p:cNvCxnSpPr>
          <p:nvPr/>
        </p:nvCxnSpPr>
        <p:spPr bwMode="auto">
          <a:xfrm rot="5400000">
            <a:off x="11002380" y="6396394"/>
            <a:ext cx="262096" cy="11399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stCxn id="23" idx="3"/>
            <a:endCxn id="24" idx="7"/>
          </p:cNvCxnSpPr>
          <p:nvPr/>
        </p:nvCxnSpPr>
        <p:spPr bwMode="auto">
          <a:xfrm rot="5400000">
            <a:off x="10699726" y="6890084"/>
            <a:ext cx="214874" cy="710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20" name="Oval 19"/>
          <p:cNvSpPr/>
          <p:nvPr/>
        </p:nvSpPr>
        <p:spPr bwMode="auto">
          <a:xfrm>
            <a:off x="10464800" y="5689242"/>
            <a:ext cx="330558" cy="330558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11142014" y="6040192"/>
            <a:ext cx="330558" cy="330558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11505842" y="6536028"/>
            <a:ext cx="330558" cy="330558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10794284" y="6536028"/>
            <a:ext cx="330558" cy="330558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10489484" y="6984642"/>
            <a:ext cx="330558" cy="330558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25" name="Straight Connector 24"/>
          <p:cNvCxnSpPr>
            <a:stCxn id="28" idx="5"/>
            <a:endCxn id="29" idx="1"/>
          </p:cNvCxnSpPr>
          <p:nvPr/>
        </p:nvCxnSpPr>
        <p:spPr bwMode="auto">
          <a:xfrm rot="16200000" flipH="1">
            <a:off x="9950069" y="6376539"/>
            <a:ext cx="262096" cy="1537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28" idx="3"/>
            <a:endCxn id="30" idx="7"/>
          </p:cNvCxnSpPr>
          <p:nvPr/>
        </p:nvCxnSpPr>
        <p:spPr bwMode="auto">
          <a:xfrm rot="5400000">
            <a:off x="9594290" y="6408200"/>
            <a:ext cx="262096" cy="9037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stCxn id="30" idx="3"/>
            <a:endCxn id="31" idx="7"/>
          </p:cNvCxnSpPr>
          <p:nvPr/>
        </p:nvCxnSpPr>
        <p:spPr bwMode="auto">
          <a:xfrm rot="5400000">
            <a:off x="9303442" y="6890084"/>
            <a:ext cx="214874" cy="710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28" name="Oval 27"/>
          <p:cNvSpPr/>
          <p:nvPr/>
        </p:nvSpPr>
        <p:spPr bwMode="auto">
          <a:xfrm>
            <a:off x="9722118" y="6040192"/>
            <a:ext cx="330558" cy="330558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10109558" y="6536028"/>
            <a:ext cx="330558" cy="330558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9398000" y="6536028"/>
            <a:ext cx="330558" cy="330558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9093200" y="6984642"/>
            <a:ext cx="330558" cy="330558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34" name="Curved Connector 33"/>
          <p:cNvCxnSpPr>
            <a:stCxn id="22" idx="6"/>
            <a:endCxn id="20" idx="7"/>
          </p:cNvCxnSpPr>
          <p:nvPr/>
        </p:nvCxnSpPr>
        <p:spPr bwMode="auto">
          <a:xfrm flipH="1" flipV="1">
            <a:off x="10746949" y="5737651"/>
            <a:ext cx="1089451" cy="963656"/>
          </a:xfrm>
          <a:prstGeom prst="curvedConnector4">
            <a:avLst>
              <a:gd name="adj1" fmla="val -20983"/>
              <a:gd name="adj2" fmla="val 128746"/>
            </a:avLst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stealth" w="lg" len="lg"/>
          </a:ln>
          <a:effectLst/>
        </p:spPr>
      </p:cxnSp>
      <p:cxnSp>
        <p:nvCxnSpPr>
          <p:cNvPr id="37" name="Curved Connector 33"/>
          <p:cNvCxnSpPr>
            <a:stCxn id="30" idx="5"/>
            <a:endCxn id="24" idx="2"/>
          </p:cNvCxnSpPr>
          <p:nvPr/>
        </p:nvCxnSpPr>
        <p:spPr bwMode="auto">
          <a:xfrm rot="16200000" flipH="1">
            <a:off x="9918944" y="6579381"/>
            <a:ext cx="331744" cy="809335"/>
          </a:xfrm>
          <a:prstGeom prst="curvedConnector2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stealth" w="lg" len="lg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11890297" y="5105400"/>
            <a:ext cx="6319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9550400" y="6858000"/>
            <a:ext cx="6319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6" name="Cube 35"/>
          <p:cNvSpPr/>
          <p:nvPr/>
        </p:nvSpPr>
        <p:spPr bwMode="auto">
          <a:xfrm>
            <a:off x="8178800" y="2057400"/>
            <a:ext cx="2971800" cy="2590800"/>
          </a:xfrm>
          <a:prstGeom prst="cube">
            <a:avLst>
              <a:gd name="adj" fmla="val 5093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bool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is_tree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 {</a:t>
            </a: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// Code for empty tree</a:t>
            </a: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if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(T == NULL)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true;</a:t>
            </a:r>
          </a:p>
          <a:p>
            <a:pPr algn="l"/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// Code for non-empty tree</a:t>
            </a: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is_tree(T-&gt;left)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 &amp;&amp; T-&gt;data != NULL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 &amp;&amp; is_tree(T-&gt;right);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1600" b="0" dirty="0">
              <a:latin typeface="Helvetica Neue"/>
            </a:endParaRP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38" name="Rectangular Callout 37"/>
          <p:cNvSpPr/>
          <p:nvPr/>
        </p:nvSpPr>
        <p:spPr bwMode="auto">
          <a:xfrm>
            <a:off x="6807200" y="2533296"/>
            <a:ext cx="1219200" cy="307777"/>
          </a:xfrm>
          <a:prstGeom prst="wedgeRectCallout">
            <a:avLst>
              <a:gd name="adj1" fmla="val 69315"/>
              <a:gd name="adj2" fmla="val 2166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45720" rIns="45720" anchor="ctr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EMPTY</a:t>
            </a:r>
          </a:p>
        </p:txBody>
      </p:sp>
      <p:sp>
        <p:nvSpPr>
          <p:cNvPr id="39" name="Rectangular Callout 38"/>
          <p:cNvSpPr/>
          <p:nvPr/>
        </p:nvSpPr>
        <p:spPr bwMode="auto">
          <a:xfrm>
            <a:off x="6807200" y="3200400"/>
            <a:ext cx="1219200" cy="990600"/>
          </a:xfrm>
          <a:prstGeom prst="wedgeRectCallout">
            <a:avLst>
              <a:gd name="adj1" fmla="val 70893"/>
              <a:gd name="adj2" fmla="val -2134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noAutofit/>
          </a:bodyPr>
          <a:lstStyle/>
          <a:p>
            <a:pPr>
              <a:defRPr/>
            </a:pPr>
            <a:endParaRPr lang="en-US" sz="16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6869046" y="3276601"/>
            <a:ext cx="1095509" cy="838200"/>
            <a:chOff x="6350000" y="4419600"/>
            <a:chExt cx="2286000" cy="1749072"/>
          </a:xfrm>
        </p:grpSpPr>
        <p:sp>
          <p:nvSpPr>
            <p:cNvPr id="43" name="Isosceles Triangle 42"/>
            <p:cNvSpPr/>
            <p:nvPr/>
          </p:nvSpPr>
          <p:spPr bwMode="auto">
            <a:xfrm>
              <a:off x="6350000" y="5031115"/>
              <a:ext cx="838200" cy="1137557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44" name="Isosceles Triangle 43"/>
            <p:cNvSpPr/>
            <p:nvPr/>
          </p:nvSpPr>
          <p:spPr bwMode="auto">
            <a:xfrm>
              <a:off x="7797800" y="5031115"/>
              <a:ext cx="838200" cy="1137557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cxnSp>
          <p:nvCxnSpPr>
            <p:cNvPr id="45" name="Straight Connector 44"/>
            <p:cNvCxnSpPr>
              <a:stCxn id="47" idx="6"/>
              <a:endCxn id="44" idx="0"/>
            </p:cNvCxnSpPr>
            <p:nvPr/>
          </p:nvCxnSpPr>
          <p:spPr bwMode="auto">
            <a:xfrm>
              <a:off x="7645400" y="4572958"/>
              <a:ext cx="571500" cy="45815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>
              <a:stCxn id="47" idx="2"/>
              <a:endCxn id="43" idx="0"/>
            </p:cNvCxnSpPr>
            <p:nvPr/>
          </p:nvCxnSpPr>
          <p:spPr bwMode="auto">
            <a:xfrm rot="10800000" flipV="1">
              <a:off x="6769101" y="4572957"/>
              <a:ext cx="569585" cy="45815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47" name="Oval 46"/>
            <p:cNvSpPr/>
            <p:nvPr/>
          </p:nvSpPr>
          <p:spPr bwMode="auto">
            <a:xfrm>
              <a:off x="7338685" y="4419600"/>
              <a:ext cx="306715" cy="306715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</p:grpSp>
      <p:sp>
        <p:nvSpPr>
          <p:cNvPr id="48" name="Rectangular Callout 47"/>
          <p:cNvSpPr/>
          <p:nvPr/>
        </p:nvSpPr>
        <p:spPr bwMode="auto">
          <a:xfrm>
            <a:off x="4521200" y="6912114"/>
            <a:ext cx="2413481" cy="707886"/>
          </a:xfrm>
          <a:prstGeom prst="wedgeRectCallout">
            <a:avLst>
              <a:gd name="adj1" fmla="val 119225"/>
              <a:gd name="adj2" fmla="val -9801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How to check them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 left as an exercise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5" name="Slide Number Placeholder 3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  <p:bldP spid="28" grpId="0" animBg="1"/>
      <p:bldP spid="29" grpId="0" animBg="1"/>
      <p:bldP spid="30" grpId="0" animBg="1"/>
      <p:bldP spid="31" grpId="0" animBg="1"/>
      <p:bldP spid="41" grpId="0"/>
      <p:bldP spid="42" grpId="0"/>
      <p:bldP spid="48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Binary Search Trees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Search Trees (BST)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>
                <a:solidFill>
                  <a:schemeClr val="tx1"/>
                </a:solidFill>
              </a:rPr>
              <a:t>What additional constraints on the contents do we need to use trees to implement </a:t>
            </a:r>
            <a:r>
              <a:rPr lang="en-US" b="1" i="1" dirty="0">
                <a:solidFill>
                  <a:schemeClr val="tx1"/>
                </a:solidFill>
              </a:rPr>
              <a:t>dictionaries</a:t>
            </a:r>
            <a:r>
              <a:rPr lang="en-US" i="1" dirty="0">
                <a:solidFill>
                  <a:schemeClr val="tx1"/>
                </a:solidFill>
              </a:rPr>
              <a:t>?</a:t>
            </a:r>
          </a:p>
          <a:p>
            <a:pPr lvl="4"/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Because lookup emulates binary search, the data in the tree need to be </a:t>
            </a:r>
            <a:r>
              <a:rPr lang="en-US" b="1" dirty="0"/>
              <a:t>ordered</a:t>
            </a:r>
          </a:p>
          <a:p>
            <a:pPr lvl="1"/>
            <a:r>
              <a:rPr lang="en-US" dirty="0"/>
              <a:t>Smaller values on the left</a:t>
            </a:r>
          </a:p>
          <a:p>
            <a:pPr lvl="1"/>
            <a:r>
              <a:rPr lang="en-US" dirty="0"/>
              <a:t>Bigger values on the right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 tree whose nodes are ordered is called a</a:t>
            </a:r>
            <a:br>
              <a:rPr lang="en-US" dirty="0"/>
            </a:br>
            <a:r>
              <a:rPr lang="en-US" b="1" dirty="0"/>
              <a:t>binary search tree</a:t>
            </a:r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6" name="Straight Connector 5"/>
          <p:cNvCxnSpPr>
            <a:stCxn id="11" idx="6"/>
            <a:endCxn id="12" idx="1"/>
          </p:cNvCxnSpPr>
          <p:nvPr/>
        </p:nvCxnSpPr>
        <p:spPr bwMode="auto">
          <a:xfrm>
            <a:off x="9367520" y="4602480"/>
            <a:ext cx="981289" cy="46504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>
            <a:stCxn id="11" idx="2"/>
            <a:endCxn id="19" idx="7"/>
          </p:cNvCxnSpPr>
          <p:nvPr/>
        </p:nvCxnSpPr>
        <p:spPr bwMode="auto">
          <a:xfrm rot="10800000" flipV="1">
            <a:off x="8033796" y="4602480"/>
            <a:ext cx="967964" cy="46504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>
            <a:stCxn id="12" idx="5"/>
            <a:endCxn id="13" idx="1"/>
          </p:cNvCxnSpPr>
          <p:nvPr/>
        </p:nvCxnSpPr>
        <p:spPr bwMode="auto">
          <a:xfrm rot="16200000" flipH="1">
            <a:off x="10570298" y="5363298"/>
            <a:ext cx="350968" cy="27668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>
            <a:stCxn id="12" idx="3"/>
            <a:endCxn id="14" idx="7"/>
          </p:cNvCxnSpPr>
          <p:nvPr/>
        </p:nvCxnSpPr>
        <p:spPr bwMode="auto">
          <a:xfrm rot="5400000">
            <a:off x="10044519" y="5372834"/>
            <a:ext cx="350968" cy="25761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>
            <a:stCxn id="14" idx="3"/>
            <a:endCxn id="15" idx="7"/>
          </p:cNvCxnSpPr>
          <p:nvPr/>
        </p:nvCxnSpPr>
        <p:spPr bwMode="auto">
          <a:xfrm rot="5400000">
            <a:off x="9588276" y="6042436"/>
            <a:ext cx="350968" cy="13760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1" name="Oval 10"/>
          <p:cNvSpPr/>
          <p:nvPr/>
        </p:nvSpPr>
        <p:spPr bwMode="auto">
          <a:xfrm>
            <a:off x="9001760" y="441960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12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10295245" y="501396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42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10830560" y="562356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65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9779000" y="562356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22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9382760" y="623316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19</a:t>
            </a:r>
          </a:p>
        </p:txBody>
      </p:sp>
      <p:cxnSp>
        <p:nvCxnSpPr>
          <p:cNvPr id="16" name="Straight Connector 15"/>
          <p:cNvCxnSpPr>
            <a:stCxn id="19" idx="5"/>
            <a:endCxn id="20" idx="1"/>
          </p:cNvCxnSpPr>
          <p:nvPr/>
        </p:nvCxnSpPr>
        <p:spPr bwMode="auto">
          <a:xfrm rot="16200000" flipH="1">
            <a:off x="7995696" y="5364256"/>
            <a:ext cx="350968" cy="27476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19" idx="3"/>
            <a:endCxn id="21" idx="7"/>
          </p:cNvCxnSpPr>
          <p:nvPr/>
        </p:nvCxnSpPr>
        <p:spPr bwMode="auto">
          <a:xfrm rot="5400000">
            <a:off x="7431816" y="5333776"/>
            <a:ext cx="350968" cy="33572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21" idx="3"/>
            <a:endCxn id="22" idx="7"/>
          </p:cNvCxnSpPr>
          <p:nvPr/>
        </p:nvCxnSpPr>
        <p:spPr bwMode="auto">
          <a:xfrm rot="5400000">
            <a:off x="6936516" y="6042436"/>
            <a:ext cx="350968" cy="13760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9" name="Oval 18"/>
          <p:cNvSpPr/>
          <p:nvPr/>
        </p:nvSpPr>
        <p:spPr bwMode="auto">
          <a:xfrm>
            <a:off x="7721600" y="501396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4</a:t>
            </a:r>
          </a:p>
        </p:txBody>
      </p:sp>
      <p:sp>
        <p:nvSpPr>
          <p:cNvPr id="20" name="Oval 19"/>
          <p:cNvSpPr/>
          <p:nvPr/>
        </p:nvSpPr>
        <p:spPr bwMode="auto">
          <a:xfrm>
            <a:off x="8255000" y="562356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7</a:t>
            </a:r>
          </a:p>
        </p:txBody>
      </p:sp>
      <p:sp>
        <p:nvSpPr>
          <p:cNvPr id="21" name="Oval 20"/>
          <p:cNvSpPr/>
          <p:nvPr/>
        </p:nvSpPr>
        <p:spPr bwMode="auto">
          <a:xfrm>
            <a:off x="7127240" y="562356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0</a:t>
            </a:r>
          </a:p>
        </p:txBody>
      </p:sp>
      <p:sp>
        <p:nvSpPr>
          <p:cNvPr id="22" name="Oval 21"/>
          <p:cNvSpPr/>
          <p:nvPr/>
        </p:nvSpPr>
        <p:spPr bwMode="auto">
          <a:xfrm>
            <a:off x="6731000" y="623316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-2</a:t>
            </a:r>
          </a:p>
        </p:txBody>
      </p:sp>
      <p:cxnSp>
        <p:nvCxnSpPr>
          <p:cNvPr id="23" name="Straight Connector 22"/>
          <p:cNvCxnSpPr>
            <a:cxnSpLocks noChangeAspect="1"/>
          </p:cNvCxnSpPr>
          <p:nvPr/>
        </p:nvCxnSpPr>
        <p:spPr bwMode="auto">
          <a:xfrm rot="10800000" flipH="1" flipV="1">
            <a:off x="9580880" y="4594617"/>
            <a:ext cx="640080" cy="30751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arrow" w="med" len="med"/>
          </a:ln>
          <a:effectLst/>
        </p:spPr>
      </p:cxnSp>
      <p:cxnSp>
        <p:nvCxnSpPr>
          <p:cNvPr id="24" name="Straight Connector 23"/>
          <p:cNvCxnSpPr>
            <a:cxnSpLocks noChangeAspect="1"/>
          </p:cNvCxnSpPr>
          <p:nvPr/>
        </p:nvCxnSpPr>
        <p:spPr bwMode="auto">
          <a:xfrm rot="5400000">
            <a:off x="9976419" y="5302372"/>
            <a:ext cx="274320" cy="214761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none" w="lg" len="lg"/>
            <a:tailEnd type="arrow" w="med" len="med"/>
          </a:ln>
          <a:effectLst/>
        </p:spPr>
      </p:cxnSp>
      <p:cxnSp>
        <p:nvCxnSpPr>
          <p:cNvPr id="25" name="Straight Connector 24"/>
          <p:cNvCxnSpPr>
            <a:cxnSpLocks noChangeAspect="1"/>
          </p:cNvCxnSpPr>
          <p:nvPr/>
        </p:nvCxnSpPr>
        <p:spPr bwMode="auto">
          <a:xfrm rot="5400000">
            <a:off x="9527978" y="6011742"/>
            <a:ext cx="274320" cy="10755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none" w="lg" len="lg"/>
            <a:tailEnd type="arrow" w="med" len="med"/>
          </a:ln>
          <a:effectLst/>
        </p:spPr>
      </p:cxnSp>
      <p:sp>
        <p:nvSpPr>
          <p:cNvPr id="26" name="Right Arrow 25"/>
          <p:cNvSpPr/>
          <p:nvPr/>
        </p:nvSpPr>
        <p:spPr bwMode="auto">
          <a:xfrm>
            <a:off x="6731000" y="6705600"/>
            <a:ext cx="4572000" cy="685800"/>
          </a:xfrm>
          <a:prstGeom prst="rightArrow">
            <a:avLst/>
          </a:prstGeom>
          <a:gradFill>
            <a:gsLst>
              <a:gs pos="0">
                <a:srgbClr val="00B0F0"/>
              </a:gs>
              <a:gs pos="100000">
                <a:srgbClr val="FF0000"/>
              </a:gs>
            </a:gsLst>
            <a:lin ang="0" scaled="1"/>
          </a:gra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Ordered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BST Invariant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tree whose nodes are</a:t>
            </a:r>
            <a:br>
              <a:rPr lang="en-US" dirty="0"/>
            </a:br>
            <a:r>
              <a:rPr lang="en-US" dirty="0"/>
              <a:t>ordered is called a</a:t>
            </a:r>
            <a:br>
              <a:rPr lang="en-US" dirty="0"/>
            </a:br>
            <a:r>
              <a:rPr lang="en-US" b="1" dirty="0"/>
              <a:t>binary search tree</a:t>
            </a:r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r>
              <a:rPr lang="en-US" dirty="0"/>
              <a:t>We can write a specification function that checks BSTs</a:t>
            </a:r>
          </a:p>
          <a:p>
            <a:endParaRPr lang="en-US" dirty="0"/>
          </a:p>
        </p:txBody>
      </p:sp>
      <p:sp>
        <p:nvSpPr>
          <p:cNvPr id="5" name="Cube 4"/>
          <p:cNvSpPr/>
          <p:nvPr/>
        </p:nvSpPr>
        <p:spPr bwMode="auto">
          <a:xfrm>
            <a:off x="1930400" y="6629400"/>
            <a:ext cx="2362200" cy="1295400"/>
          </a:xfrm>
          <a:prstGeom prst="cube">
            <a:avLst>
              <a:gd name="adj" fmla="val 5093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bool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is_bst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 {</a:t>
            </a: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is_tree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(T)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&amp;&amp; is_ordered(T);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1600" b="0" dirty="0">
              <a:latin typeface="Helvetica Neue"/>
            </a:endParaRP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35" name="Rectangular Callout 34"/>
          <p:cNvSpPr/>
          <p:nvPr/>
        </p:nvSpPr>
        <p:spPr bwMode="auto">
          <a:xfrm>
            <a:off x="5836825" y="8229600"/>
            <a:ext cx="2570575" cy="707886"/>
          </a:xfrm>
          <a:prstGeom prst="wedgeRectCallout">
            <a:avLst>
              <a:gd name="adj1" fmla="val 20500"/>
              <a:gd name="adj2" fmla="val -109758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We will see later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how to implement this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cxnSp>
        <p:nvCxnSpPr>
          <p:cNvPr id="6" name="Straight Connector 5"/>
          <p:cNvCxnSpPr>
            <a:stCxn id="11" idx="6"/>
            <a:endCxn id="12" idx="1"/>
          </p:cNvCxnSpPr>
          <p:nvPr/>
        </p:nvCxnSpPr>
        <p:spPr bwMode="auto">
          <a:xfrm>
            <a:off x="9672320" y="2392680"/>
            <a:ext cx="981289" cy="46504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>
            <a:stCxn id="11" idx="2"/>
            <a:endCxn id="19" idx="7"/>
          </p:cNvCxnSpPr>
          <p:nvPr/>
        </p:nvCxnSpPr>
        <p:spPr bwMode="auto">
          <a:xfrm rot="10800000" flipV="1">
            <a:off x="8338596" y="2392680"/>
            <a:ext cx="967964" cy="46504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>
            <a:stCxn id="12" idx="5"/>
            <a:endCxn id="13" idx="1"/>
          </p:cNvCxnSpPr>
          <p:nvPr/>
        </p:nvCxnSpPr>
        <p:spPr bwMode="auto">
          <a:xfrm rot="16200000" flipH="1">
            <a:off x="10875098" y="3153498"/>
            <a:ext cx="350968" cy="27668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>
            <a:stCxn id="12" idx="3"/>
            <a:endCxn id="14" idx="7"/>
          </p:cNvCxnSpPr>
          <p:nvPr/>
        </p:nvCxnSpPr>
        <p:spPr bwMode="auto">
          <a:xfrm rot="5400000">
            <a:off x="10349319" y="3163034"/>
            <a:ext cx="350968" cy="25761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>
            <a:stCxn id="14" idx="3"/>
            <a:endCxn id="15" idx="7"/>
          </p:cNvCxnSpPr>
          <p:nvPr/>
        </p:nvCxnSpPr>
        <p:spPr bwMode="auto">
          <a:xfrm rot="5400000">
            <a:off x="9893076" y="3832636"/>
            <a:ext cx="350968" cy="13760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1" name="Oval 10"/>
          <p:cNvSpPr/>
          <p:nvPr/>
        </p:nvSpPr>
        <p:spPr bwMode="auto">
          <a:xfrm>
            <a:off x="9306560" y="220980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12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10600045" y="280416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42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11135360" y="341376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65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10083800" y="341376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22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9687560" y="402336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19</a:t>
            </a:r>
          </a:p>
        </p:txBody>
      </p:sp>
      <p:cxnSp>
        <p:nvCxnSpPr>
          <p:cNvPr id="16" name="Straight Connector 15"/>
          <p:cNvCxnSpPr>
            <a:stCxn id="19" idx="5"/>
            <a:endCxn id="20" idx="1"/>
          </p:cNvCxnSpPr>
          <p:nvPr/>
        </p:nvCxnSpPr>
        <p:spPr bwMode="auto">
          <a:xfrm rot="16200000" flipH="1">
            <a:off x="8300496" y="3154456"/>
            <a:ext cx="350968" cy="27476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19" idx="3"/>
            <a:endCxn id="21" idx="7"/>
          </p:cNvCxnSpPr>
          <p:nvPr/>
        </p:nvCxnSpPr>
        <p:spPr bwMode="auto">
          <a:xfrm rot="5400000">
            <a:off x="7736616" y="3123976"/>
            <a:ext cx="350968" cy="33572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21" idx="3"/>
            <a:endCxn id="22" idx="7"/>
          </p:cNvCxnSpPr>
          <p:nvPr/>
        </p:nvCxnSpPr>
        <p:spPr bwMode="auto">
          <a:xfrm rot="5400000">
            <a:off x="7241316" y="3832636"/>
            <a:ext cx="350968" cy="13760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9" name="Oval 18"/>
          <p:cNvSpPr/>
          <p:nvPr/>
        </p:nvSpPr>
        <p:spPr bwMode="auto">
          <a:xfrm>
            <a:off x="8026400" y="280416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4</a:t>
            </a:r>
          </a:p>
        </p:txBody>
      </p:sp>
      <p:sp>
        <p:nvSpPr>
          <p:cNvPr id="20" name="Oval 19"/>
          <p:cNvSpPr/>
          <p:nvPr/>
        </p:nvSpPr>
        <p:spPr bwMode="auto">
          <a:xfrm>
            <a:off x="8559800" y="341376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7</a:t>
            </a:r>
          </a:p>
        </p:txBody>
      </p:sp>
      <p:sp>
        <p:nvSpPr>
          <p:cNvPr id="21" name="Oval 20"/>
          <p:cNvSpPr/>
          <p:nvPr/>
        </p:nvSpPr>
        <p:spPr bwMode="auto">
          <a:xfrm>
            <a:off x="7432040" y="341376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0</a:t>
            </a:r>
          </a:p>
        </p:txBody>
      </p:sp>
      <p:sp>
        <p:nvSpPr>
          <p:cNvPr id="22" name="Oval 21"/>
          <p:cNvSpPr/>
          <p:nvPr/>
        </p:nvSpPr>
        <p:spPr bwMode="auto">
          <a:xfrm>
            <a:off x="7035800" y="402336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-2</a:t>
            </a:r>
          </a:p>
        </p:txBody>
      </p:sp>
      <p:cxnSp>
        <p:nvCxnSpPr>
          <p:cNvPr id="23" name="Straight Connector 22"/>
          <p:cNvCxnSpPr>
            <a:cxnSpLocks noChangeAspect="1"/>
          </p:cNvCxnSpPr>
          <p:nvPr/>
        </p:nvCxnSpPr>
        <p:spPr bwMode="auto">
          <a:xfrm rot="10800000" flipH="1" flipV="1">
            <a:off x="9885680" y="2384817"/>
            <a:ext cx="640080" cy="30751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arrow" w="med" len="med"/>
          </a:ln>
          <a:effectLst/>
        </p:spPr>
      </p:cxnSp>
      <p:cxnSp>
        <p:nvCxnSpPr>
          <p:cNvPr id="24" name="Straight Connector 23"/>
          <p:cNvCxnSpPr>
            <a:cxnSpLocks noChangeAspect="1"/>
          </p:cNvCxnSpPr>
          <p:nvPr/>
        </p:nvCxnSpPr>
        <p:spPr bwMode="auto">
          <a:xfrm rot="5400000">
            <a:off x="10281219" y="3092572"/>
            <a:ext cx="274320" cy="214761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none" w="lg" len="lg"/>
            <a:tailEnd type="arrow" w="med" len="med"/>
          </a:ln>
          <a:effectLst/>
        </p:spPr>
      </p:cxnSp>
      <p:cxnSp>
        <p:nvCxnSpPr>
          <p:cNvPr id="25" name="Straight Connector 24"/>
          <p:cNvCxnSpPr>
            <a:cxnSpLocks noChangeAspect="1"/>
          </p:cNvCxnSpPr>
          <p:nvPr/>
        </p:nvCxnSpPr>
        <p:spPr bwMode="auto">
          <a:xfrm rot="5400000">
            <a:off x="9832778" y="3801942"/>
            <a:ext cx="274320" cy="10755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none" w="lg" len="lg"/>
            <a:tailEnd type="arrow" w="med" len="med"/>
          </a:ln>
          <a:effectLst/>
        </p:spPr>
      </p:cxnSp>
      <p:sp>
        <p:nvSpPr>
          <p:cNvPr id="26" name="Right Arrow 25"/>
          <p:cNvSpPr/>
          <p:nvPr/>
        </p:nvSpPr>
        <p:spPr bwMode="auto">
          <a:xfrm>
            <a:off x="7035800" y="4495800"/>
            <a:ext cx="4572000" cy="685800"/>
          </a:xfrm>
          <a:prstGeom prst="rightArrow">
            <a:avLst/>
          </a:prstGeom>
          <a:gradFill>
            <a:gsLst>
              <a:gs pos="0">
                <a:srgbClr val="00B0F0"/>
              </a:gs>
              <a:gs pos="100000">
                <a:srgbClr val="FF0000"/>
              </a:gs>
            </a:gsLst>
            <a:lin ang="0" scaled="1"/>
          </a:gra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Ordered</a:t>
            </a:r>
          </a:p>
        </p:txBody>
      </p:sp>
      <p:sp>
        <p:nvSpPr>
          <p:cNvPr id="27" name="Rectangular Callout 26"/>
          <p:cNvSpPr/>
          <p:nvPr/>
        </p:nvSpPr>
        <p:spPr bwMode="auto">
          <a:xfrm>
            <a:off x="4978400" y="6858000"/>
            <a:ext cx="2723054" cy="400110"/>
          </a:xfrm>
          <a:prstGeom prst="wedgeRectCallout">
            <a:avLst>
              <a:gd name="adj1" fmla="val -98599"/>
              <a:gd name="adj2" fmla="val 2961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 BST is a valid tree …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8" name="Rectangular Callout 27"/>
          <p:cNvSpPr/>
          <p:nvPr/>
        </p:nvSpPr>
        <p:spPr bwMode="auto">
          <a:xfrm>
            <a:off x="4978400" y="7315200"/>
            <a:ext cx="3325590" cy="400110"/>
          </a:xfrm>
          <a:prstGeom prst="wedgeRectCallout">
            <a:avLst>
              <a:gd name="adj1" fmla="val -80065"/>
              <a:gd name="adj2" fmla="val -2381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… whose nodes are ordered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5" grpId="0" animBg="1"/>
      <p:bldP spid="27" grpId="0" animBg="1"/>
      <p:bldP spid="28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Looking Up Keys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</a:t>
            </a:r>
            <a:r>
              <a:rPr lang="en-US" dirty="0">
                <a:solidFill>
                  <a:srgbClr val="7030A0"/>
                </a:solidFill>
              </a:rPr>
              <a:t>lookup</a:t>
            </a:r>
          </a:p>
        </p:txBody>
      </p:sp>
      <p:sp>
        <p:nvSpPr>
          <p:cNvPr id="44" name="Content Placeholder 4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Leverage the structure of the tree!</a:t>
            </a:r>
          </a:p>
          <a:p>
            <a:pPr lvl="1"/>
            <a:r>
              <a:rPr lang="en-US" dirty="0"/>
              <a:t>Empty: The key is not found</a:t>
            </a:r>
          </a:p>
          <a:p>
            <a:pPr lvl="1"/>
            <a:r>
              <a:rPr lang="en-US" dirty="0"/>
              <a:t>Non-empty:</a:t>
            </a:r>
          </a:p>
          <a:p>
            <a:pPr lvl="2"/>
            <a:r>
              <a:rPr lang="en-US" dirty="0"/>
              <a:t>If node contains the key, </a:t>
            </a:r>
            <a:r>
              <a:rPr lang="en-US" dirty="0">
                <a:solidFill>
                  <a:srgbClr val="00B050"/>
                </a:solidFill>
              </a:rPr>
              <a:t>found</a:t>
            </a:r>
          </a:p>
          <a:p>
            <a:pPr lvl="2"/>
            <a:r>
              <a:rPr lang="en-US" dirty="0"/>
              <a:t>If key is smaller than the node’s </a:t>
            </a:r>
            <a:r>
              <a:rPr lang="en-US" dirty="0">
                <a:solidFill>
                  <a:srgbClr val="00B0F0"/>
                </a:solidFill>
              </a:rPr>
              <a:t>go left</a:t>
            </a:r>
          </a:p>
          <a:p>
            <a:pPr lvl="2"/>
            <a:r>
              <a:rPr lang="en-US" dirty="0"/>
              <a:t>If key is bigger than the node’s </a:t>
            </a:r>
            <a:r>
              <a:rPr lang="en-US" dirty="0">
                <a:solidFill>
                  <a:srgbClr val="FF0000"/>
                </a:solidFill>
              </a:rPr>
              <a:t>go right</a:t>
            </a:r>
          </a:p>
          <a:p>
            <a:pPr lvl="4"/>
            <a:endParaRPr lang="en-US" dirty="0"/>
          </a:p>
          <a:p>
            <a:r>
              <a:rPr lang="en-US" dirty="0"/>
              <a:t>In code:</a:t>
            </a:r>
          </a:p>
        </p:txBody>
      </p:sp>
      <p:sp>
        <p:nvSpPr>
          <p:cNvPr id="6" name="Cube 5"/>
          <p:cNvSpPr/>
          <p:nvPr/>
        </p:nvSpPr>
        <p:spPr bwMode="auto">
          <a:xfrm>
            <a:off x="1701800" y="6048296"/>
            <a:ext cx="4349763" cy="3248104"/>
          </a:xfrm>
          <a:prstGeom prst="cube">
            <a:avLst>
              <a:gd name="adj" fmla="val 4362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bst_lookup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is_bst(T);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// Code for empty tree</a:t>
            </a: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if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(T == NULL)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NULL;</a:t>
            </a:r>
          </a:p>
          <a:p>
            <a:pPr algn="l"/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// Code for non-empty tree</a:t>
            </a: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if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(k == T-&gt;data)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T-&gt;data;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if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(k &lt; T-&gt;data)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bst_lookup(T-&gt;left, k);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//@assert k &gt; T-&gt;data;</a:t>
            </a: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bst_lookup(T-&gt;right, k);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1600" b="0" dirty="0">
              <a:latin typeface="Helvetica Neue"/>
            </a:endParaRPr>
          </a:p>
        </p:txBody>
      </p:sp>
      <p:cxnSp>
        <p:nvCxnSpPr>
          <p:cNvPr id="16" name="Straight Connector 15"/>
          <p:cNvCxnSpPr>
            <a:stCxn id="21" idx="6"/>
            <a:endCxn id="22" idx="1"/>
          </p:cNvCxnSpPr>
          <p:nvPr/>
        </p:nvCxnSpPr>
        <p:spPr bwMode="auto">
          <a:xfrm>
            <a:off x="10769600" y="2727960"/>
            <a:ext cx="981289" cy="46504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21" idx="2"/>
            <a:endCxn id="29" idx="7"/>
          </p:cNvCxnSpPr>
          <p:nvPr/>
        </p:nvCxnSpPr>
        <p:spPr bwMode="auto">
          <a:xfrm rot="10800000" flipV="1">
            <a:off x="9435876" y="2727960"/>
            <a:ext cx="967964" cy="46504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22" idx="5"/>
            <a:endCxn id="23" idx="1"/>
          </p:cNvCxnSpPr>
          <p:nvPr/>
        </p:nvCxnSpPr>
        <p:spPr bwMode="auto">
          <a:xfrm rot="16200000" flipH="1">
            <a:off x="11972378" y="3488778"/>
            <a:ext cx="350968" cy="27668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stCxn id="22" idx="3"/>
            <a:endCxn id="24" idx="7"/>
          </p:cNvCxnSpPr>
          <p:nvPr/>
        </p:nvCxnSpPr>
        <p:spPr bwMode="auto">
          <a:xfrm rot="5400000">
            <a:off x="11446599" y="3498314"/>
            <a:ext cx="350968" cy="25761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24" idx="3"/>
            <a:endCxn id="25" idx="7"/>
          </p:cNvCxnSpPr>
          <p:nvPr/>
        </p:nvCxnSpPr>
        <p:spPr bwMode="auto">
          <a:xfrm rot="5400000">
            <a:off x="10990356" y="4167916"/>
            <a:ext cx="350968" cy="13760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21" name="Oval 20"/>
          <p:cNvSpPr/>
          <p:nvPr/>
        </p:nvSpPr>
        <p:spPr bwMode="auto">
          <a:xfrm>
            <a:off x="10403840" y="254508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12</a:t>
            </a:r>
          </a:p>
        </p:txBody>
      </p:sp>
      <p:sp>
        <p:nvSpPr>
          <p:cNvPr id="22" name="Oval 21"/>
          <p:cNvSpPr/>
          <p:nvPr/>
        </p:nvSpPr>
        <p:spPr bwMode="auto">
          <a:xfrm>
            <a:off x="11697325" y="313944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42</a:t>
            </a:r>
          </a:p>
        </p:txBody>
      </p:sp>
      <p:sp>
        <p:nvSpPr>
          <p:cNvPr id="23" name="Oval 22"/>
          <p:cNvSpPr/>
          <p:nvPr/>
        </p:nvSpPr>
        <p:spPr bwMode="auto">
          <a:xfrm>
            <a:off x="12232640" y="374904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65</a:t>
            </a:r>
          </a:p>
        </p:txBody>
      </p:sp>
      <p:sp>
        <p:nvSpPr>
          <p:cNvPr id="24" name="Oval 23"/>
          <p:cNvSpPr/>
          <p:nvPr/>
        </p:nvSpPr>
        <p:spPr bwMode="auto">
          <a:xfrm>
            <a:off x="11181080" y="374904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22</a:t>
            </a:r>
          </a:p>
        </p:txBody>
      </p:sp>
      <p:sp>
        <p:nvSpPr>
          <p:cNvPr id="25" name="Oval 24"/>
          <p:cNvSpPr/>
          <p:nvPr/>
        </p:nvSpPr>
        <p:spPr bwMode="auto">
          <a:xfrm>
            <a:off x="10784840" y="435864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19</a:t>
            </a:r>
          </a:p>
        </p:txBody>
      </p:sp>
      <p:cxnSp>
        <p:nvCxnSpPr>
          <p:cNvPr id="26" name="Straight Connector 25"/>
          <p:cNvCxnSpPr>
            <a:stCxn id="29" idx="5"/>
            <a:endCxn id="30" idx="1"/>
          </p:cNvCxnSpPr>
          <p:nvPr/>
        </p:nvCxnSpPr>
        <p:spPr bwMode="auto">
          <a:xfrm rot="16200000" flipH="1">
            <a:off x="9397776" y="3489736"/>
            <a:ext cx="350968" cy="27476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stCxn id="29" idx="3"/>
            <a:endCxn id="31" idx="7"/>
          </p:cNvCxnSpPr>
          <p:nvPr/>
        </p:nvCxnSpPr>
        <p:spPr bwMode="auto">
          <a:xfrm rot="5400000">
            <a:off x="8833896" y="3459256"/>
            <a:ext cx="350968" cy="33572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stCxn id="31" idx="3"/>
            <a:endCxn id="32" idx="7"/>
          </p:cNvCxnSpPr>
          <p:nvPr/>
        </p:nvCxnSpPr>
        <p:spPr bwMode="auto">
          <a:xfrm rot="5400000">
            <a:off x="8338596" y="4167916"/>
            <a:ext cx="350968" cy="13760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29" name="Oval 28"/>
          <p:cNvSpPr/>
          <p:nvPr/>
        </p:nvSpPr>
        <p:spPr bwMode="auto">
          <a:xfrm>
            <a:off x="9123680" y="313944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4</a:t>
            </a:r>
          </a:p>
        </p:txBody>
      </p:sp>
      <p:sp>
        <p:nvSpPr>
          <p:cNvPr id="30" name="Oval 29"/>
          <p:cNvSpPr/>
          <p:nvPr/>
        </p:nvSpPr>
        <p:spPr bwMode="auto">
          <a:xfrm>
            <a:off x="9657080" y="374904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7</a:t>
            </a:r>
          </a:p>
        </p:txBody>
      </p:sp>
      <p:sp>
        <p:nvSpPr>
          <p:cNvPr id="31" name="Oval 30"/>
          <p:cNvSpPr/>
          <p:nvPr/>
        </p:nvSpPr>
        <p:spPr bwMode="auto">
          <a:xfrm>
            <a:off x="8529320" y="374904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0</a:t>
            </a:r>
          </a:p>
        </p:txBody>
      </p:sp>
      <p:sp>
        <p:nvSpPr>
          <p:cNvPr id="32" name="Oval 31"/>
          <p:cNvSpPr/>
          <p:nvPr/>
        </p:nvSpPr>
        <p:spPr bwMode="auto">
          <a:xfrm>
            <a:off x="8133080" y="435864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-2</a:t>
            </a:r>
          </a:p>
        </p:txBody>
      </p:sp>
      <p:cxnSp>
        <p:nvCxnSpPr>
          <p:cNvPr id="33" name="Straight Connector 32"/>
          <p:cNvCxnSpPr>
            <a:cxnSpLocks noChangeAspect="1"/>
          </p:cNvCxnSpPr>
          <p:nvPr/>
        </p:nvCxnSpPr>
        <p:spPr bwMode="auto">
          <a:xfrm rot="10800000" flipH="1" flipV="1">
            <a:off x="10982960" y="2720097"/>
            <a:ext cx="640080" cy="30751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arrow" w="med" len="med"/>
          </a:ln>
          <a:effectLst/>
        </p:spPr>
      </p:cxnSp>
      <p:cxnSp>
        <p:nvCxnSpPr>
          <p:cNvPr id="34" name="Straight Connector 33"/>
          <p:cNvCxnSpPr>
            <a:cxnSpLocks noChangeAspect="1"/>
          </p:cNvCxnSpPr>
          <p:nvPr/>
        </p:nvCxnSpPr>
        <p:spPr bwMode="auto">
          <a:xfrm rot="5400000">
            <a:off x="11378499" y="3427852"/>
            <a:ext cx="274320" cy="214761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none" w="lg" len="lg"/>
            <a:tailEnd type="arrow" w="med" len="med"/>
          </a:ln>
          <a:effectLst/>
        </p:spPr>
      </p:cxnSp>
      <p:cxnSp>
        <p:nvCxnSpPr>
          <p:cNvPr id="35" name="Straight Connector 34"/>
          <p:cNvCxnSpPr>
            <a:cxnSpLocks noChangeAspect="1"/>
          </p:cNvCxnSpPr>
          <p:nvPr/>
        </p:nvCxnSpPr>
        <p:spPr bwMode="auto">
          <a:xfrm rot="5400000">
            <a:off x="10930058" y="4137222"/>
            <a:ext cx="274320" cy="10755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none" w="lg" len="lg"/>
            <a:tailEnd type="arrow" w="med" len="med"/>
          </a:ln>
          <a:effectLst/>
        </p:spPr>
      </p:cxnSp>
      <p:sp>
        <p:nvSpPr>
          <p:cNvPr id="36" name="Rectangular Callout 35"/>
          <p:cNvSpPr/>
          <p:nvPr/>
        </p:nvSpPr>
        <p:spPr bwMode="auto">
          <a:xfrm>
            <a:off x="330200" y="7286192"/>
            <a:ext cx="1219200" cy="307777"/>
          </a:xfrm>
          <a:prstGeom prst="wedgeRectCallout">
            <a:avLst>
              <a:gd name="adj1" fmla="val 69315"/>
              <a:gd name="adj2" fmla="val 2166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45720" rIns="45720" anchor="ctr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EMPTY</a:t>
            </a:r>
          </a:p>
        </p:txBody>
      </p:sp>
      <p:sp>
        <p:nvSpPr>
          <p:cNvPr id="37" name="Rectangular Callout 36"/>
          <p:cNvSpPr/>
          <p:nvPr/>
        </p:nvSpPr>
        <p:spPr bwMode="auto">
          <a:xfrm>
            <a:off x="330200" y="7953296"/>
            <a:ext cx="1219200" cy="990600"/>
          </a:xfrm>
          <a:prstGeom prst="wedgeRectCallout">
            <a:avLst>
              <a:gd name="adj1" fmla="val 70893"/>
              <a:gd name="adj2" fmla="val -2134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noAutofit/>
          </a:bodyPr>
          <a:lstStyle/>
          <a:p>
            <a:pPr>
              <a:defRPr/>
            </a:pPr>
            <a:endParaRPr lang="en-US" sz="16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392046" y="8029497"/>
            <a:ext cx="1095509" cy="838200"/>
            <a:chOff x="6350000" y="4419600"/>
            <a:chExt cx="2286000" cy="1749072"/>
          </a:xfrm>
        </p:grpSpPr>
        <p:sp>
          <p:nvSpPr>
            <p:cNvPr id="39" name="Isosceles Triangle 38"/>
            <p:cNvSpPr/>
            <p:nvPr/>
          </p:nvSpPr>
          <p:spPr bwMode="auto">
            <a:xfrm>
              <a:off x="6350000" y="5031115"/>
              <a:ext cx="838200" cy="1137557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40" name="Isosceles Triangle 39"/>
            <p:cNvSpPr/>
            <p:nvPr/>
          </p:nvSpPr>
          <p:spPr bwMode="auto">
            <a:xfrm>
              <a:off x="7797800" y="5031115"/>
              <a:ext cx="838200" cy="1137557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cxnSp>
          <p:nvCxnSpPr>
            <p:cNvPr id="41" name="Straight Connector 40"/>
            <p:cNvCxnSpPr>
              <a:stCxn id="43" idx="6"/>
              <a:endCxn id="40" idx="0"/>
            </p:cNvCxnSpPr>
            <p:nvPr/>
          </p:nvCxnSpPr>
          <p:spPr bwMode="auto">
            <a:xfrm>
              <a:off x="7645400" y="4572958"/>
              <a:ext cx="571500" cy="45815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>
              <a:stCxn id="43" idx="2"/>
              <a:endCxn id="39" idx="0"/>
            </p:cNvCxnSpPr>
            <p:nvPr/>
          </p:nvCxnSpPr>
          <p:spPr bwMode="auto">
            <a:xfrm rot="10800000" flipV="1">
              <a:off x="6769101" y="4572957"/>
              <a:ext cx="569585" cy="45815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43" name="Oval 42"/>
            <p:cNvSpPr/>
            <p:nvPr/>
          </p:nvSpPr>
          <p:spPr bwMode="auto">
            <a:xfrm>
              <a:off x="7338685" y="4419600"/>
              <a:ext cx="306715" cy="306715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9779000" y="2057400"/>
            <a:ext cx="1556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i="1" dirty="0"/>
              <a:t>looking up 19</a:t>
            </a:r>
          </a:p>
        </p:txBody>
      </p:sp>
      <p:sp>
        <p:nvSpPr>
          <p:cNvPr id="46" name="Rectangular Callout 45"/>
          <p:cNvSpPr/>
          <p:nvPr/>
        </p:nvSpPr>
        <p:spPr bwMode="auto">
          <a:xfrm>
            <a:off x="6217746" y="6562586"/>
            <a:ext cx="3239092" cy="400110"/>
          </a:xfrm>
          <a:prstGeom prst="wedgeRectCallout">
            <a:avLst>
              <a:gd name="adj1" fmla="val -121766"/>
              <a:gd name="adj2" fmla="val -2678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rgbClr val="7030A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works only on BST’s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47" name="Rectangular Callout 46"/>
          <p:cNvSpPr/>
          <p:nvPr/>
        </p:nvSpPr>
        <p:spPr bwMode="auto">
          <a:xfrm>
            <a:off x="6838420" y="8086586"/>
            <a:ext cx="4864666" cy="400110"/>
          </a:xfrm>
          <a:prstGeom prst="wedgeRectCallout">
            <a:avLst>
              <a:gd name="adj1" fmla="val -68392"/>
              <a:gd name="adj2" fmla="val 2367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We </a:t>
            </a:r>
            <a:r>
              <a:rPr lang="en-US" sz="2000" b="0" dirty="0">
                <a:solidFill>
                  <a:srgbClr val="00B0F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go left 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by recursing on the left subtree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48" name="Rectangular Callout 47"/>
          <p:cNvSpPr/>
          <p:nvPr/>
        </p:nvSpPr>
        <p:spPr bwMode="auto">
          <a:xfrm>
            <a:off x="6833611" y="8772386"/>
            <a:ext cx="5188473" cy="400110"/>
          </a:xfrm>
          <a:prstGeom prst="wedgeRectCallout">
            <a:avLst>
              <a:gd name="adj1" fmla="val -92428"/>
              <a:gd name="adj2" fmla="val -2678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We </a:t>
            </a:r>
            <a:r>
              <a:rPr lang="en-US" sz="2000" b="0" dirty="0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go right 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by recursing on the right subtree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0727945" y="4825425"/>
            <a:ext cx="4988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50" name="Slide Number Placeholder 4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6" grpId="0" animBg="1"/>
      <p:bldP spid="37" grpId="0" animBg="1"/>
      <p:bldP spid="45" grpId="0"/>
      <p:bldP spid="46" grpId="0" animBg="1"/>
      <p:bldP spid="47" grpId="0" animBg="1"/>
      <p:bldP spid="48" grpId="0" animBg="1"/>
      <p:bldP spid="4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Complexity of various implementations of dictionaries</a:t>
            </a:r>
          </a:p>
          <a:p>
            <a:pPr lvl="1"/>
            <a:r>
              <a:rPr lang="en-US" dirty="0"/>
              <a:t>Assuming it contains </a:t>
            </a:r>
            <a:r>
              <a:rPr lang="en-US" i="1" dirty="0"/>
              <a:t>n</a:t>
            </a:r>
            <a:r>
              <a:rPr lang="en-US" dirty="0"/>
              <a:t> entries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Hash dictionaries are clearly the best implementation</a:t>
            </a:r>
          </a:p>
          <a:p>
            <a:pPr lvl="1"/>
            <a:r>
              <a:rPr lang="en-US" dirty="0"/>
              <a:t>O(1) lookup and insertion are hard to beat!</a:t>
            </a:r>
          </a:p>
          <a:p>
            <a:pPr lvl="1"/>
            <a:r>
              <a:rPr lang="en-US" dirty="0"/>
              <a:t>Or are they?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818766"/>
              </p:ext>
            </p:extLst>
          </p:nvPr>
        </p:nvGraphicFramePr>
        <p:xfrm>
          <a:off x="1092200" y="3581400"/>
          <a:ext cx="10668000" cy="2565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Unsorted array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baseline="0" dirty="0"/>
                        <a:t>Array sorted by key</a:t>
                      </a:r>
                      <a:endParaRPr lang="en-US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Linked list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Hash Table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lookup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O(log 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O(1)</a:t>
                      </a:r>
                      <a:br>
                        <a:rPr lang="en-US" sz="2000" i="1" dirty="0"/>
                      </a:br>
                      <a:r>
                        <a:rPr lang="en-US" sz="1000" b="1" i="1" dirty="0">
                          <a:solidFill>
                            <a:srgbClr val="FF0000"/>
                          </a:solidFill>
                        </a:rPr>
                        <a:t>average</a:t>
                      </a:r>
                      <a:endParaRPr lang="en-US" sz="2000" b="1" i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insert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O(1)</a:t>
                      </a:r>
                      <a:br>
                        <a:rPr lang="en-US" sz="2000" i="1" dirty="0"/>
                      </a:br>
                      <a:r>
                        <a:rPr lang="en-US" sz="1000" b="1" i="1" dirty="0">
                          <a:solidFill>
                            <a:srgbClr val="FF0000"/>
                          </a:solidFill>
                        </a:rPr>
                        <a:t>amortized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/>
                        <a:t>O(1)</a:t>
                      </a:r>
                      <a:br>
                        <a:rPr lang="en-US" sz="2000" i="1" dirty="0"/>
                      </a:br>
                      <a:r>
                        <a:rPr lang="en-US" sz="1000" b="1" i="1" dirty="0">
                          <a:solidFill>
                            <a:srgbClr val="FF0000"/>
                          </a:solidFill>
                        </a:rPr>
                        <a:t>average and amortized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</a:t>
            </a:r>
            <a:r>
              <a:rPr lang="en-US" dirty="0">
                <a:solidFill>
                  <a:srgbClr val="7030A0"/>
                </a:solidFill>
              </a:rPr>
              <a:t>lookup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5943600"/>
            <a:ext cx="11099800" cy="2933700"/>
          </a:xfrm>
        </p:spPr>
        <p:txBody>
          <a:bodyPr/>
          <a:lstStyle/>
          <a:p>
            <a:r>
              <a:rPr lang="en-US" dirty="0"/>
              <a:t>But </a:t>
            </a:r>
            <a:r>
              <a:rPr lang="en-US" b="1" dirty="0"/>
              <a:t>&lt;</a:t>
            </a:r>
            <a:r>
              <a:rPr lang="en-US" dirty="0"/>
              <a:t> and </a:t>
            </a:r>
            <a:r>
              <a:rPr lang="en-US" b="1" dirty="0"/>
              <a:t>&gt;</a:t>
            </a:r>
            <a:r>
              <a:rPr lang="en-US" dirty="0"/>
              <a:t> work only for integers!</a:t>
            </a:r>
          </a:p>
          <a:p>
            <a:pPr lvl="1"/>
            <a:r>
              <a:rPr lang="en-US" dirty="0"/>
              <a:t>Also, keys and entries are not the same thing in general</a:t>
            </a:r>
          </a:p>
          <a:p>
            <a:pPr lvl="4"/>
            <a:endParaRPr lang="en-US" dirty="0"/>
          </a:p>
          <a:p>
            <a:r>
              <a:rPr lang="en-US" dirty="0"/>
              <a:t>We want a dictionary that uses trees</a:t>
            </a:r>
          </a:p>
          <a:p>
            <a:pPr lvl="1"/>
            <a:r>
              <a:rPr lang="en-US" dirty="0"/>
              <a:t>To store </a:t>
            </a:r>
            <a:r>
              <a:rPr lang="en-US" b="1" dirty="0"/>
              <a:t>entries of any type                         </a:t>
            </a:r>
            <a:r>
              <a:rPr lang="en-US" dirty="0">
                <a:solidFill>
                  <a:srgbClr val="00B050"/>
                </a:solidFill>
              </a:rPr>
              <a:t>entry</a:t>
            </a:r>
            <a:endParaRPr lang="en-US" b="1" dirty="0"/>
          </a:p>
          <a:p>
            <a:pPr lvl="1"/>
            <a:r>
              <a:rPr lang="en-US" dirty="0"/>
              <a:t>And look them up using </a:t>
            </a:r>
            <a:r>
              <a:rPr lang="en-US" b="1" dirty="0"/>
              <a:t>keys of any type    </a:t>
            </a:r>
            <a:r>
              <a:rPr lang="en-US" dirty="0">
                <a:solidFill>
                  <a:srgbClr val="00B050"/>
                </a:solidFill>
              </a:rPr>
              <a:t>key</a:t>
            </a:r>
            <a:endParaRPr lang="en-US" b="1" dirty="0"/>
          </a:p>
        </p:txBody>
      </p:sp>
      <p:sp>
        <p:nvSpPr>
          <p:cNvPr id="38" name="Cube 37"/>
          <p:cNvSpPr/>
          <p:nvPr/>
        </p:nvSpPr>
        <p:spPr bwMode="auto">
          <a:xfrm>
            <a:off x="1701800" y="1981200"/>
            <a:ext cx="4349763" cy="3248104"/>
          </a:xfrm>
          <a:prstGeom prst="cube">
            <a:avLst>
              <a:gd name="adj" fmla="val 4362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bst_lookup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is_bst(T);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// Code for empty tree</a:t>
            </a: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if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(T == NULL)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NULL;</a:t>
            </a:r>
          </a:p>
          <a:p>
            <a:pPr algn="l"/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// Code for non-empty tree</a:t>
            </a: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if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(k == T-&gt;data)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T-&gt;data;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if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(k &lt; T-&gt;data)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bst_lookup(T-&gt;left, k);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//@assert k &gt; T-&gt;data;</a:t>
            </a: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bst_lookup(T-&gt;right, k);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1600" b="0" dirty="0">
              <a:latin typeface="Helvetica Neue"/>
            </a:endParaRPr>
          </a:p>
        </p:txBody>
      </p:sp>
      <p:sp>
        <p:nvSpPr>
          <p:cNvPr id="44" name="Rectangular Callout 43"/>
          <p:cNvSpPr/>
          <p:nvPr/>
        </p:nvSpPr>
        <p:spPr bwMode="auto">
          <a:xfrm>
            <a:off x="330200" y="3219096"/>
            <a:ext cx="1219200" cy="307777"/>
          </a:xfrm>
          <a:prstGeom prst="wedgeRectCallout">
            <a:avLst>
              <a:gd name="adj1" fmla="val 69315"/>
              <a:gd name="adj2" fmla="val 2166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45720" rIns="45720" anchor="ctr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EMPTY</a:t>
            </a:r>
          </a:p>
        </p:txBody>
      </p:sp>
      <p:sp>
        <p:nvSpPr>
          <p:cNvPr id="45" name="Rectangular Callout 44"/>
          <p:cNvSpPr/>
          <p:nvPr/>
        </p:nvSpPr>
        <p:spPr bwMode="auto">
          <a:xfrm>
            <a:off x="330200" y="3886200"/>
            <a:ext cx="1219200" cy="990600"/>
          </a:xfrm>
          <a:prstGeom prst="wedgeRectCallout">
            <a:avLst>
              <a:gd name="adj1" fmla="val 70893"/>
              <a:gd name="adj2" fmla="val -2134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noAutofit/>
          </a:bodyPr>
          <a:lstStyle/>
          <a:p>
            <a:pPr>
              <a:defRPr/>
            </a:pPr>
            <a:endParaRPr lang="en-US" sz="16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392046" y="3962401"/>
            <a:ext cx="1095509" cy="838200"/>
            <a:chOff x="6350000" y="4419600"/>
            <a:chExt cx="2286000" cy="1749072"/>
          </a:xfrm>
        </p:grpSpPr>
        <p:sp>
          <p:nvSpPr>
            <p:cNvPr id="47" name="Isosceles Triangle 46"/>
            <p:cNvSpPr/>
            <p:nvPr/>
          </p:nvSpPr>
          <p:spPr bwMode="auto">
            <a:xfrm>
              <a:off x="6350000" y="5031115"/>
              <a:ext cx="838200" cy="1137557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48" name="Isosceles Triangle 47"/>
            <p:cNvSpPr/>
            <p:nvPr/>
          </p:nvSpPr>
          <p:spPr bwMode="auto">
            <a:xfrm>
              <a:off x="7797800" y="5031115"/>
              <a:ext cx="838200" cy="1137557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cxnSp>
          <p:nvCxnSpPr>
            <p:cNvPr id="49" name="Straight Connector 48"/>
            <p:cNvCxnSpPr>
              <a:stCxn id="51" idx="6"/>
              <a:endCxn id="48" idx="0"/>
            </p:cNvCxnSpPr>
            <p:nvPr/>
          </p:nvCxnSpPr>
          <p:spPr bwMode="auto">
            <a:xfrm>
              <a:off x="7645400" y="4572958"/>
              <a:ext cx="571500" cy="45815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Straight Connector 49"/>
            <p:cNvCxnSpPr>
              <a:stCxn id="51" idx="2"/>
              <a:endCxn id="47" idx="0"/>
            </p:cNvCxnSpPr>
            <p:nvPr/>
          </p:nvCxnSpPr>
          <p:spPr bwMode="auto">
            <a:xfrm rot="10800000" flipV="1">
              <a:off x="6769101" y="4572957"/>
              <a:ext cx="569585" cy="45815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51" name="Oval 50"/>
            <p:cNvSpPr/>
            <p:nvPr/>
          </p:nvSpPr>
          <p:spPr bwMode="auto">
            <a:xfrm>
              <a:off x="7338685" y="4419600"/>
              <a:ext cx="306715" cy="306715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</p:grpSp>
      <p:cxnSp>
        <p:nvCxnSpPr>
          <p:cNvPr id="52" name="Straight Connector 51"/>
          <p:cNvCxnSpPr>
            <a:stCxn id="57" idx="6"/>
            <a:endCxn id="58" idx="1"/>
          </p:cNvCxnSpPr>
          <p:nvPr/>
        </p:nvCxnSpPr>
        <p:spPr bwMode="auto">
          <a:xfrm>
            <a:off x="10769600" y="2727960"/>
            <a:ext cx="981289" cy="46504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>
            <a:stCxn id="57" idx="2"/>
            <a:endCxn id="65" idx="7"/>
          </p:cNvCxnSpPr>
          <p:nvPr/>
        </p:nvCxnSpPr>
        <p:spPr bwMode="auto">
          <a:xfrm rot="10800000" flipV="1">
            <a:off x="9435876" y="2727960"/>
            <a:ext cx="967964" cy="46504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stCxn id="58" idx="5"/>
            <a:endCxn id="59" idx="1"/>
          </p:cNvCxnSpPr>
          <p:nvPr/>
        </p:nvCxnSpPr>
        <p:spPr bwMode="auto">
          <a:xfrm rot="16200000" flipH="1">
            <a:off x="11972378" y="3488778"/>
            <a:ext cx="350968" cy="27668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58" idx="3"/>
            <a:endCxn id="60" idx="7"/>
          </p:cNvCxnSpPr>
          <p:nvPr/>
        </p:nvCxnSpPr>
        <p:spPr bwMode="auto">
          <a:xfrm rot="5400000">
            <a:off x="11446599" y="3498314"/>
            <a:ext cx="350968" cy="25761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>
            <a:stCxn id="60" idx="3"/>
            <a:endCxn id="61" idx="7"/>
          </p:cNvCxnSpPr>
          <p:nvPr/>
        </p:nvCxnSpPr>
        <p:spPr bwMode="auto">
          <a:xfrm rot="5400000">
            <a:off x="10990356" y="4167916"/>
            <a:ext cx="350968" cy="13760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57" name="Oval 56"/>
          <p:cNvSpPr/>
          <p:nvPr/>
        </p:nvSpPr>
        <p:spPr bwMode="auto">
          <a:xfrm>
            <a:off x="10403840" y="254508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12</a:t>
            </a:r>
          </a:p>
        </p:txBody>
      </p:sp>
      <p:sp>
        <p:nvSpPr>
          <p:cNvPr id="58" name="Oval 57"/>
          <p:cNvSpPr/>
          <p:nvPr/>
        </p:nvSpPr>
        <p:spPr bwMode="auto">
          <a:xfrm>
            <a:off x="11697325" y="313944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42</a:t>
            </a:r>
          </a:p>
        </p:txBody>
      </p:sp>
      <p:sp>
        <p:nvSpPr>
          <p:cNvPr id="59" name="Oval 58"/>
          <p:cNvSpPr/>
          <p:nvPr/>
        </p:nvSpPr>
        <p:spPr bwMode="auto">
          <a:xfrm>
            <a:off x="12232640" y="374904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65</a:t>
            </a:r>
          </a:p>
        </p:txBody>
      </p:sp>
      <p:sp>
        <p:nvSpPr>
          <p:cNvPr id="60" name="Oval 59"/>
          <p:cNvSpPr/>
          <p:nvPr/>
        </p:nvSpPr>
        <p:spPr bwMode="auto">
          <a:xfrm>
            <a:off x="11181080" y="374904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22</a:t>
            </a:r>
          </a:p>
        </p:txBody>
      </p:sp>
      <p:sp>
        <p:nvSpPr>
          <p:cNvPr id="61" name="Oval 60"/>
          <p:cNvSpPr/>
          <p:nvPr/>
        </p:nvSpPr>
        <p:spPr bwMode="auto">
          <a:xfrm>
            <a:off x="10784840" y="435864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19</a:t>
            </a:r>
          </a:p>
        </p:txBody>
      </p:sp>
      <p:cxnSp>
        <p:nvCxnSpPr>
          <p:cNvPr id="62" name="Straight Connector 61"/>
          <p:cNvCxnSpPr>
            <a:stCxn id="65" idx="5"/>
            <a:endCxn id="66" idx="1"/>
          </p:cNvCxnSpPr>
          <p:nvPr/>
        </p:nvCxnSpPr>
        <p:spPr bwMode="auto">
          <a:xfrm rot="16200000" flipH="1">
            <a:off x="9397776" y="3489736"/>
            <a:ext cx="350968" cy="27476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>
            <a:stCxn id="65" idx="3"/>
            <a:endCxn id="67" idx="7"/>
          </p:cNvCxnSpPr>
          <p:nvPr/>
        </p:nvCxnSpPr>
        <p:spPr bwMode="auto">
          <a:xfrm rot="5400000">
            <a:off x="8833896" y="3459256"/>
            <a:ext cx="350968" cy="33572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>
            <a:stCxn id="67" idx="3"/>
            <a:endCxn id="68" idx="7"/>
          </p:cNvCxnSpPr>
          <p:nvPr/>
        </p:nvCxnSpPr>
        <p:spPr bwMode="auto">
          <a:xfrm rot="5400000">
            <a:off x="8338596" y="4167916"/>
            <a:ext cx="350968" cy="13760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65" name="Oval 64"/>
          <p:cNvSpPr/>
          <p:nvPr/>
        </p:nvSpPr>
        <p:spPr bwMode="auto">
          <a:xfrm>
            <a:off x="9123680" y="313944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4</a:t>
            </a:r>
          </a:p>
        </p:txBody>
      </p:sp>
      <p:sp>
        <p:nvSpPr>
          <p:cNvPr id="66" name="Oval 65"/>
          <p:cNvSpPr/>
          <p:nvPr/>
        </p:nvSpPr>
        <p:spPr bwMode="auto">
          <a:xfrm>
            <a:off x="9657080" y="374904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7</a:t>
            </a:r>
          </a:p>
        </p:txBody>
      </p:sp>
      <p:sp>
        <p:nvSpPr>
          <p:cNvPr id="67" name="Oval 66"/>
          <p:cNvSpPr/>
          <p:nvPr/>
        </p:nvSpPr>
        <p:spPr bwMode="auto">
          <a:xfrm>
            <a:off x="8529320" y="374904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0</a:t>
            </a:r>
          </a:p>
        </p:txBody>
      </p:sp>
      <p:sp>
        <p:nvSpPr>
          <p:cNvPr id="68" name="Oval 67"/>
          <p:cNvSpPr/>
          <p:nvPr/>
        </p:nvSpPr>
        <p:spPr bwMode="auto">
          <a:xfrm>
            <a:off x="8133080" y="435864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-2</a:t>
            </a:r>
          </a:p>
        </p:txBody>
      </p:sp>
      <p:cxnSp>
        <p:nvCxnSpPr>
          <p:cNvPr id="69" name="Straight Connector 68"/>
          <p:cNvCxnSpPr>
            <a:cxnSpLocks noChangeAspect="1"/>
          </p:cNvCxnSpPr>
          <p:nvPr/>
        </p:nvCxnSpPr>
        <p:spPr bwMode="auto">
          <a:xfrm rot="10800000" flipH="1" flipV="1">
            <a:off x="10982960" y="2720097"/>
            <a:ext cx="640080" cy="30751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arrow" w="med" len="med"/>
          </a:ln>
          <a:effectLst/>
        </p:spPr>
      </p:cxnSp>
      <p:cxnSp>
        <p:nvCxnSpPr>
          <p:cNvPr id="70" name="Straight Connector 69"/>
          <p:cNvCxnSpPr>
            <a:cxnSpLocks noChangeAspect="1"/>
          </p:cNvCxnSpPr>
          <p:nvPr/>
        </p:nvCxnSpPr>
        <p:spPr bwMode="auto">
          <a:xfrm rot="5400000">
            <a:off x="11378499" y="3427852"/>
            <a:ext cx="274320" cy="214761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none" w="lg" len="lg"/>
            <a:tailEnd type="arrow" w="med" len="med"/>
          </a:ln>
          <a:effectLst/>
        </p:spPr>
      </p:cxnSp>
      <p:cxnSp>
        <p:nvCxnSpPr>
          <p:cNvPr id="71" name="Straight Connector 70"/>
          <p:cNvCxnSpPr>
            <a:cxnSpLocks noChangeAspect="1"/>
          </p:cNvCxnSpPr>
          <p:nvPr/>
        </p:nvCxnSpPr>
        <p:spPr bwMode="auto">
          <a:xfrm rot="5400000">
            <a:off x="10930058" y="4137222"/>
            <a:ext cx="274320" cy="10755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none" w="lg" len="lg"/>
            <a:tailEnd type="arrow" w="med" len="med"/>
          </a:ln>
          <a:effectLst/>
        </p:spPr>
      </p:cxnSp>
      <p:sp>
        <p:nvSpPr>
          <p:cNvPr id="73" name="TextBox 72"/>
          <p:cNvSpPr txBox="1"/>
          <p:nvPr/>
        </p:nvSpPr>
        <p:spPr>
          <a:xfrm>
            <a:off x="10727945" y="4825425"/>
            <a:ext cx="4988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74" name="Oval 73"/>
          <p:cNvSpPr>
            <a:spLocks noChangeArrowheads="1"/>
          </p:cNvSpPr>
          <p:nvPr/>
        </p:nvSpPr>
        <p:spPr bwMode="auto">
          <a:xfrm>
            <a:off x="2692400" y="4367150"/>
            <a:ext cx="1295400" cy="304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/>
          </a:p>
        </p:txBody>
      </p:sp>
      <p:sp>
        <p:nvSpPr>
          <p:cNvPr id="76" name="Oval 75"/>
          <p:cNvSpPr>
            <a:spLocks noChangeArrowheads="1"/>
          </p:cNvSpPr>
          <p:nvPr/>
        </p:nvSpPr>
        <p:spPr bwMode="auto">
          <a:xfrm>
            <a:off x="2006600" y="4138550"/>
            <a:ext cx="1295400" cy="304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/>
          </a:p>
        </p:txBody>
      </p:sp>
      <p:sp>
        <p:nvSpPr>
          <p:cNvPr id="77" name="Oval 76"/>
          <p:cNvSpPr>
            <a:spLocks noChangeArrowheads="1"/>
          </p:cNvSpPr>
          <p:nvPr/>
        </p:nvSpPr>
        <p:spPr bwMode="auto">
          <a:xfrm>
            <a:off x="2006600" y="3886200"/>
            <a:ext cx="1371600" cy="304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/>
          </a:p>
        </p:txBody>
      </p:sp>
      <p:sp>
        <p:nvSpPr>
          <p:cNvPr id="78" name="TextBox 77"/>
          <p:cNvSpPr txBox="1"/>
          <p:nvPr/>
        </p:nvSpPr>
        <p:spPr>
          <a:xfrm>
            <a:off x="9779000" y="2057400"/>
            <a:ext cx="1556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i="1" dirty="0"/>
              <a:t>looking up 19</a:t>
            </a:r>
          </a:p>
        </p:txBody>
      </p:sp>
      <p:sp>
        <p:nvSpPr>
          <p:cNvPr id="39" name="Slide Number Placeholder 3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76" grpId="0" animBg="1"/>
      <p:bldP spid="77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</a:t>
            </a:r>
            <a:r>
              <a:rPr lang="en-US" dirty="0">
                <a:solidFill>
                  <a:srgbClr val="7030A0"/>
                </a:solidFill>
              </a:rPr>
              <a:t>lookup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Thus, we need functions that</a:t>
            </a:r>
          </a:p>
          <a:p>
            <a:pPr lvl="1"/>
            <a:r>
              <a:rPr lang="en-US" dirty="0"/>
              <a:t>Extract the key from an entry:	</a:t>
            </a:r>
            <a:r>
              <a:rPr lang="en-US" dirty="0">
                <a:solidFill>
                  <a:srgbClr val="7030A0"/>
                </a:solidFill>
              </a:rPr>
              <a:t>entry_key</a:t>
            </a:r>
          </a:p>
          <a:p>
            <a:pPr lvl="1"/>
            <a:r>
              <a:rPr lang="en-US" dirty="0"/>
              <a:t>Compare two keys:				</a:t>
            </a:r>
            <a:r>
              <a:rPr lang="en-US" dirty="0">
                <a:solidFill>
                  <a:srgbClr val="7030A0"/>
                </a:solidFill>
              </a:rPr>
              <a:t>key_compare</a:t>
            </a:r>
          </a:p>
          <a:p>
            <a:endParaRPr lang="en-US" dirty="0"/>
          </a:p>
          <a:p>
            <a:r>
              <a:rPr lang="en-US" dirty="0"/>
              <a:t>It is for the client to decide on the type of keys and entries</a:t>
            </a:r>
          </a:p>
          <a:p>
            <a:pPr lvl="1"/>
            <a:r>
              <a:rPr lang="en-US" dirty="0"/>
              <a:t>So the client shall provide these functions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Client 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BST dictionary needs a </a:t>
            </a:r>
            <a:r>
              <a:rPr lang="en-US" b="1" dirty="0"/>
              <a:t>client interface </a:t>
            </a:r>
            <a:r>
              <a:rPr lang="en-US" dirty="0"/>
              <a:t>that</a:t>
            </a:r>
          </a:p>
          <a:p>
            <a:pPr lvl="1"/>
            <a:r>
              <a:rPr lang="en-US" dirty="0"/>
              <a:t>Requests the client to provide types </a:t>
            </a:r>
            <a:r>
              <a:rPr lang="en-US" dirty="0">
                <a:solidFill>
                  <a:srgbClr val="00B050"/>
                </a:solidFill>
              </a:rPr>
              <a:t>entry</a:t>
            </a:r>
            <a:r>
              <a:rPr lang="en-US" dirty="0"/>
              <a:t> and </a:t>
            </a:r>
            <a:r>
              <a:rPr lang="en-US" dirty="0">
                <a:solidFill>
                  <a:srgbClr val="00B050"/>
                </a:solidFill>
              </a:rPr>
              <a:t>key</a:t>
            </a:r>
          </a:p>
          <a:p>
            <a:pPr lvl="1"/>
            <a:r>
              <a:rPr lang="en-US" dirty="0"/>
              <a:t>Declares a function to extract the key of an entry</a:t>
            </a:r>
          </a:p>
          <a:p>
            <a:pPr lvl="1"/>
            <a:r>
              <a:rPr lang="en-US" dirty="0"/>
              <a:t>Declares a function to compare two keys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i="1" dirty="0"/>
              <a:t>We could make it fully generic</a:t>
            </a:r>
          </a:p>
          <a:p>
            <a:pPr lvl="1"/>
            <a:r>
              <a:rPr lang="en-US" i="1" dirty="0"/>
              <a:t>But let’s keep things simple</a:t>
            </a:r>
          </a:p>
        </p:txBody>
      </p:sp>
      <p:sp>
        <p:nvSpPr>
          <p:cNvPr id="5" name="Vertical Scroll 4"/>
          <p:cNvSpPr/>
          <p:nvPr/>
        </p:nvSpPr>
        <p:spPr bwMode="auto">
          <a:xfrm flipH="1">
            <a:off x="939800" y="4446012"/>
            <a:ext cx="5105400" cy="2135307"/>
          </a:xfrm>
          <a:prstGeom prst="verticalScroll">
            <a:avLst>
              <a:gd name="adj" fmla="val 11726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884613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typedef ______* entry;</a:t>
            </a:r>
          </a:p>
          <a:p>
            <a:pPr algn="l">
              <a:tabLst>
                <a:tab pos="3884613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typedef ______ key;</a:t>
            </a:r>
          </a:p>
          <a:p>
            <a:pPr algn="l">
              <a:tabLst>
                <a:tab pos="3884613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884613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entry_key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 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3884613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e != NULL;	@*/</a:t>
            </a:r>
            <a:r>
              <a:rPr lang="en-US" sz="1600" b="0" dirty="0">
                <a:latin typeface="Helvetica Neue"/>
              </a:rPr>
              <a:t> ;</a:t>
            </a:r>
            <a:endParaRPr lang="en-US" sz="1600" b="0" dirty="0">
              <a:solidFill>
                <a:srgbClr val="C00000"/>
              </a:solidFill>
              <a:latin typeface="Helvetica Neue"/>
            </a:endParaRPr>
          </a:p>
          <a:p>
            <a:pPr algn="l">
              <a:tabLst>
                <a:tab pos="3884613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884613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key_compare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k1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k2</a:t>
            </a:r>
            <a:r>
              <a:rPr lang="en-US" sz="1600" b="0" dirty="0">
                <a:latin typeface="Helvetica Neue"/>
              </a:rPr>
              <a:t>) 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58999" y="4397943"/>
            <a:ext cx="23032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Helvetica Neue"/>
              </a:rPr>
              <a:t>Client Interface</a:t>
            </a:r>
          </a:p>
        </p:txBody>
      </p:sp>
      <p:sp>
        <p:nvSpPr>
          <p:cNvPr id="7" name="Rectangular Callout 6"/>
          <p:cNvSpPr/>
          <p:nvPr/>
        </p:nvSpPr>
        <p:spPr bwMode="auto">
          <a:xfrm>
            <a:off x="7112000" y="4953000"/>
            <a:ext cx="3636765" cy="1323439"/>
          </a:xfrm>
          <a:prstGeom prst="wedgeRectCallout">
            <a:avLst>
              <a:gd name="adj1" fmla="val -100566"/>
              <a:gd name="adj2" fmla="val 5687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algn="l"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Returns</a:t>
            </a:r>
          </a:p>
          <a:p>
            <a:pPr marL="225425" indent="-166688" algn="l">
              <a:buClr>
                <a:schemeClr val="tx1"/>
              </a:buClr>
              <a:buFont typeface="Arial" pitchFamily="34" charset="0"/>
              <a:buChar char="•"/>
              <a:tabLst>
                <a:tab pos="633413" algn="l"/>
              </a:tabLst>
              <a:defRPr/>
            </a:pPr>
            <a:r>
              <a:rPr lang="en-US" sz="2000" dirty="0">
                <a:solidFill>
                  <a:srgbClr val="00B0F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&lt; 0	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 </a:t>
            </a:r>
            <a:r>
              <a:rPr lang="en-US" sz="2000" b="0" dirty="0">
                <a:solidFill>
                  <a:srgbClr val="00B0F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k1 is smaller than k2</a:t>
            </a:r>
          </a:p>
          <a:p>
            <a:pPr marL="225425" indent="-166688" algn="l">
              <a:buClr>
                <a:schemeClr val="tx1"/>
              </a:buClr>
              <a:buFont typeface="Arial" pitchFamily="34" charset="0"/>
              <a:buChar char="•"/>
              <a:tabLst>
                <a:tab pos="633413" algn="l"/>
              </a:tabLst>
              <a:defRPr/>
            </a:pPr>
            <a:r>
              <a:rPr lang="en-US" sz="200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= 0 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 </a:t>
            </a:r>
            <a:r>
              <a:rPr lang="en-US" sz="20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k1 and k2 are the same</a:t>
            </a:r>
          </a:p>
          <a:p>
            <a:pPr marL="225425" indent="-166688" algn="l">
              <a:buClr>
                <a:schemeClr val="tx1"/>
              </a:buClr>
              <a:buFont typeface="Arial" pitchFamily="34" charset="0"/>
              <a:buChar char="•"/>
              <a:tabLst>
                <a:tab pos="633413" algn="l"/>
              </a:tabLst>
              <a:defRPr/>
            </a:pPr>
            <a:r>
              <a:rPr lang="en-US" sz="2000" dirty="0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&gt; 0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	if </a:t>
            </a:r>
            <a:r>
              <a:rPr lang="en-US" sz="2000" b="0" dirty="0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k1 is larger than k2</a:t>
            </a:r>
            <a:endParaRPr lang="en-US" sz="1600" b="0" dirty="0">
              <a:solidFill>
                <a:srgbClr val="FF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</a:t>
            </a:r>
            <a:r>
              <a:rPr lang="en-US" dirty="0">
                <a:solidFill>
                  <a:srgbClr val="7030A0"/>
                </a:solidFill>
              </a:rPr>
              <a:t>lookup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 that, we can write a general implementation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We can now even provide a useful postcondition</a:t>
            </a:r>
          </a:p>
          <a:p>
            <a:pPr lvl="2"/>
            <a:r>
              <a:rPr lang="en-US" dirty="0"/>
              <a:t>Either lookup returns NULL</a:t>
            </a:r>
          </a:p>
          <a:p>
            <a:pPr lvl="3"/>
            <a:r>
              <a:rPr lang="en-US" dirty="0"/>
              <a:t>No entry in T has key k</a:t>
            </a:r>
          </a:p>
          <a:p>
            <a:pPr lvl="2"/>
            <a:r>
              <a:rPr lang="en-US" dirty="0"/>
              <a:t>Or the key of the returned entry is the same as k</a:t>
            </a:r>
          </a:p>
        </p:txBody>
      </p:sp>
      <p:sp>
        <p:nvSpPr>
          <p:cNvPr id="6" name="Cube 5"/>
          <p:cNvSpPr/>
          <p:nvPr/>
        </p:nvSpPr>
        <p:spPr bwMode="auto">
          <a:xfrm>
            <a:off x="1625600" y="2819400"/>
            <a:ext cx="5027192" cy="3948271"/>
          </a:xfrm>
          <a:prstGeom prst="cube">
            <a:avLst>
              <a:gd name="adj" fmla="val 3261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bst_lookup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is_bst(T);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//@ensures \result == NULL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              || key_compare(entry_key(\result), k) == 0;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// Code for empty tree</a:t>
            </a: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if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(T == NULL)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NULL;</a:t>
            </a:r>
          </a:p>
          <a:p>
            <a:pPr algn="l"/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// Code for non-empty tree</a:t>
            </a: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cmp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= key_compare(k, entry_key(T-&gt;data));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if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(cmp == 0)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T-&gt;data;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if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(cmp &lt; 0)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bst_lookup(T-&gt;left, k);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//@assert cmp &gt; 0;</a:t>
            </a: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bst_lookup(T-&gt;right, k);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1600" b="0" dirty="0">
              <a:latin typeface="Helvetica Neue"/>
            </a:endParaRPr>
          </a:p>
        </p:txBody>
      </p:sp>
      <p:sp>
        <p:nvSpPr>
          <p:cNvPr id="15" name="Rectangular Callout 14"/>
          <p:cNvSpPr/>
          <p:nvPr/>
        </p:nvSpPr>
        <p:spPr bwMode="auto">
          <a:xfrm>
            <a:off x="254000" y="4267200"/>
            <a:ext cx="1219200" cy="307777"/>
          </a:xfrm>
          <a:prstGeom prst="wedgeRectCallout">
            <a:avLst>
              <a:gd name="adj1" fmla="val 69315"/>
              <a:gd name="adj2" fmla="val 2166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45720" rIns="45720" anchor="ctr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EMPTY</a:t>
            </a:r>
          </a:p>
        </p:txBody>
      </p:sp>
      <p:sp>
        <p:nvSpPr>
          <p:cNvPr id="16" name="Rectangular Callout 15"/>
          <p:cNvSpPr/>
          <p:nvPr/>
        </p:nvSpPr>
        <p:spPr bwMode="auto">
          <a:xfrm>
            <a:off x="254000" y="4934304"/>
            <a:ext cx="1219200" cy="990600"/>
          </a:xfrm>
          <a:prstGeom prst="wedgeRectCallout">
            <a:avLst>
              <a:gd name="adj1" fmla="val 70893"/>
              <a:gd name="adj2" fmla="val -2134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noAutofit/>
          </a:bodyPr>
          <a:lstStyle/>
          <a:p>
            <a:pPr>
              <a:defRPr/>
            </a:pPr>
            <a:endParaRPr lang="en-US" sz="16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315846" y="5010505"/>
            <a:ext cx="1095509" cy="838200"/>
            <a:chOff x="6350000" y="4419600"/>
            <a:chExt cx="2286000" cy="1749072"/>
          </a:xfrm>
        </p:grpSpPr>
        <p:sp>
          <p:nvSpPr>
            <p:cNvPr id="18" name="Isosceles Triangle 17"/>
            <p:cNvSpPr/>
            <p:nvPr/>
          </p:nvSpPr>
          <p:spPr bwMode="auto">
            <a:xfrm>
              <a:off x="6350000" y="5031115"/>
              <a:ext cx="838200" cy="1137557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19" name="Isosceles Triangle 18"/>
            <p:cNvSpPr/>
            <p:nvPr/>
          </p:nvSpPr>
          <p:spPr bwMode="auto">
            <a:xfrm>
              <a:off x="7797800" y="5031115"/>
              <a:ext cx="838200" cy="1137557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cxnSp>
          <p:nvCxnSpPr>
            <p:cNvPr id="20" name="Straight Connector 19"/>
            <p:cNvCxnSpPr>
              <a:stCxn id="22" idx="6"/>
              <a:endCxn id="19" idx="0"/>
            </p:cNvCxnSpPr>
            <p:nvPr/>
          </p:nvCxnSpPr>
          <p:spPr bwMode="auto">
            <a:xfrm>
              <a:off x="7645400" y="4572958"/>
              <a:ext cx="571500" cy="45815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>
              <a:stCxn id="22" idx="2"/>
              <a:endCxn id="18" idx="0"/>
            </p:cNvCxnSpPr>
            <p:nvPr/>
          </p:nvCxnSpPr>
          <p:spPr bwMode="auto">
            <a:xfrm rot="10800000" flipV="1">
              <a:off x="6769101" y="4572957"/>
              <a:ext cx="569585" cy="45815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22" name="Oval 21"/>
            <p:cNvSpPr/>
            <p:nvPr/>
          </p:nvSpPr>
          <p:spPr bwMode="auto">
            <a:xfrm>
              <a:off x="7338685" y="4419600"/>
              <a:ext cx="306715" cy="306715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</p:grpSp>
      <p:sp>
        <p:nvSpPr>
          <p:cNvPr id="23" name="Rectangular Callout 22"/>
          <p:cNvSpPr/>
          <p:nvPr/>
        </p:nvSpPr>
        <p:spPr bwMode="auto">
          <a:xfrm>
            <a:off x="7053621" y="4114800"/>
            <a:ext cx="3639779" cy="707886"/>
          </a:xfrm>
          <a:prstGeom prst="wedgeRectCallout">
            <a:avLst>
              <a:gd name="adj1" fmla="val -76429"/>
              <a:gd name="adj2" fmla="val 10755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We save the outcome of the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comparison in the variable </a:t>
            </a:r>
            <a:r>
              <a:rPr lang="en-US" sz="2000" b="0" dirty="0">
                <a:solidFill>
                  <a:srgbClr val="FFC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cmp</a:t>
            </a:r>
            <a:endParaRPr lang="en-US" sz="1600" b="0" dirty="0">
              <a:solidFill>
                <a:srgbClr val="FFC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4" name="Rectangular Callout 23"/>
          <p:cNvSpPr/>
          <p:nvPr/>
        </p:nvSpPr>
        <p:spPr bwMode="auto">
          <a:xfrm>
            <a:off x="6774338" y="5791200"/>
            <a:ext cx="855362" cy="400110"/>
          </a:xfrm>
          <a:prstGeom prst="wedgeRectCallout">
            <a:avLst>
              <a:gd name="adj1" fmla="val -195224"/>
              <a:gd name="adj2" fmla="val -2441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rgbClr val="00B0F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Go left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5" name="Rectangular Callout 24"/>
          <p:cNvSpPr/>
          <p:nvPr/>
        </p:nvSpPr>
        <p:spPr bwMode="auto">
          <a:xfrm>
            <a:off x="6771933" y="6248400"/>
            <a:ext cx="1017266" cy="400110"/>
          </a:xfrm>
          <a:prstGeom prst="wedgeRectCallout">
            <a:avLst>
              <a:gd name="adj1" fmla="val -263373"/>
              <a:gd name="adj2" fmla="val -2441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Go right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6" name="Rectangular Callout 25"/>
          <p:cNvSpPr/>
          <p:nvPr/>
        </p:nvSpPr>
        <p:spPr bwMode="auto">
          <a:xfrm>
            <a:off x="6763919" y="5334000"/>
            <a:ext cx="890628" cy="400110"/>
          </a:xfrm>
          <a:prstGeom prst="wedgeRectCallout">
            <a:avLst>
              <a:gd name="adj1" fmla="val -308314"/>
              <a:gd name="adj2" fmla="val 2427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Found!</a:t>
            </a:r>
            <a:endParaRPr lang="en-US" sz="1600" b="0" dirty="0">
              <a:solidFill>
                <a:srgbClr val="00B05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7" name="Rectangular Callout 26"/>
          <p:cNvSpPr/>
          <p:nvPr/>
        </p:nvSpPr>
        <p:spPr bwMode="auto">
          <a:xfrm>
            <a:off x="9507707" y="5105400"/>
            <a:ext cx="3264035" cy="923330"/>
          </a:xfrm>
          <a:prstGeom prst="wedgeRectCallout">
            <a:avLst>
              <a:gd name="adj1" fmla="val -22715"/>
              <a:gd name="adj2" fmla="val -71739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marL="225425" indent="-166688" algn="l">
              <a:buClr>
                <a:schemeClr val="tx1"/>
              </a:buClr>
              <a:buFont typeface="Arial" pitchFamily="34" charset="0"/>
              <a:buChar char="•"/>
              <a:tabLst>
                <a:tab pos="573088" algn="l"/>
              </a:tabLst>
              <a:defRPr/>
            </a:pPr>
            <a:r>
              <a:rPr lang="en-US" sz="1800" dirty="0">
                <a:solidFill>
                  <a:srgbClr val="00B0F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&lt; 0	</a:t>
            </a: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 </a:t>
            </a:r>
            <a:r>
              <a:rPr lang="en-US" sz="1800" b="0" dirty="0">
                <a:solidFill>
                  <a:srgbClr val="00B0F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k1 is smaller than k2</a:t>
            </a:r>
          </a:p>
          <a:p>
            <a:pPr marL="225425" indent="-166688" algn="l">
              <a:buClr>
                <a:schemeClr val="tx1"/>
              </a:buClr>
              <a:buFont typeface="Arial" pitchFamily="34" charset="0"/>
              <a:buChar char="•"/>
              <a:tabLst>
                <a:tab pos="573088" algn="l"/>
              </a:tabLst>
              <a:defRPr/>
            </a:pPr>
            <a:r>
              <a:rPr lang="en-US" sz="180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= 0</a:t>
            </a: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	if </a:t>
            </a:r>
            <a:r>
              <a:rPr lang="en-US" sz="18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k1 and k2 are the same</a:t>
            </a:r>
          </a:p>
          <a:p>
            <a:pPr marL="225425" indent="-166688" algn="l">
              <a:buClr>
                <a:schemeClr val="tx1"/>
              </a:buClr>
              <a:buFont typeface="Arial" pitchFamily="34" charset="0"/>
              <a:buChar char="•"/>
              <a:tabLst>
                <a:tab pos="573088" algn="l"/>
              </a:tabLst>
              <a:defRPr/>
            </a:pPr>
            <a:r>
              <a:rPr lang="en-US" sz="1800" dirty="0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&gt; 0	</a:t>
            </a: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 </a:t>
            </a:r>
            <a:r>
              <a:rPr lang="en-US" sz="1800" b="0" dirty="0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k1 is larger than k2</a:t>
            </a:r>
            <a:endParaRPr lang="en-US" sz="1400" b="0" dirty="0">
              <a:solidFill>
                <a:srgbClr val="FF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8" name="Rectangular Callout 27"/>
          <p:cNvSpPr/>
          <p:nvPr/>
        </p:nvSpPr>
        <p:spPr bwMode="auto">
          <a:xfrm>
            <a:off x="10007600" y="7848600"/>
            <a:ext cx="2017540" cy="707886"/>
          </a:xfrm>
          <a:prstGeom prst="wedgeRectCallout">
            <a:avLst>
              <a:gd name="adj1" fmla="val -66852"/>
              <a:gd name="adj2" fmla="val -8704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Just like for</a:t>
            </a:r>
          </a:p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hash dictionaries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4547B751-65B5-B0AF-8E40-4FF7E82EC836}"/>
              </a:ext>
            </a:extLst>
          </p:cNvPr>
          <p:cNvSpPr/>
          <p:nvPr/>
        </p:nvSpPr>
        <p:spPr bwMode="auto">
          <a:xfrm>
            <a:off x="2692400" y="3505200"/>
            <a:ext cx="1600200" cy="3048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0862257E-3320-30F5-E902-D0425A970525}"/>
              </a:ext>
            </a:extLst>
          </p:cNvPr>
          <p:cNvSpPr/>
          <p:nvPr/>
        </p:nvSpPr>
        <p:spPr bwMode="auto">
          <a:xfrm>
            <a:off x="2747963" y="3733800"/>
            <a:ext cx="3586215" cy="3810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16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" grpId="0" animBg="1"/>
      <p:bldP spid="3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Checking Ordering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Ordered Trees – I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data in every node must be</a:t>
            </a:r>
          </a:p>
          <a:p>
            <a:pPr lvl="1"/>
            <a:r>
              <a:rPr lang="en-US" dirty="0"/>
              <a:t>Bigger than its left child’s</a:t>
            </a:r>
          </a:p>
          <a:p>
            <a:pPr lvl="1"/>
            <a:r>
              <a:rPr lang="en-US" dirty="0"/>
              <a:t>Smaller than its right child</a:t>
            </a:r>
          </a:p>
          <a:p>
            <a:endParaRPr lang="en-US" dirty="0"/>
          </a:p>
          <a:p>
            <a:r>
              <a:rPr lang="en-US" dirty="0"/>
              <a:t>In code:</a:t>
            </a:r>
          </a:p>
        </p:txBody>
      </p:sp>
      <p:sp>
        <p:nvSpPr>
          <p:cNvPr id="6" name="Cube 5"/>
          <p:cNvSpPr/>
          <p:nvPr/>
        </p:nvSpPr>
        <p:spPr bwMode="auto">
          <a:xfrm>
            <a:off x="1778000" y="5029200"/>
            <a:ext cx="5181600" cy="3352800"/>
          </a:xfrm>
          <a:prstGeom prst="cube">
            <a:avLst>
              <a:gd name="adj" fmla="val 5093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bool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is_ordered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is_tree(T);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// Code for empty tree</a:t>
            </a: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if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(T == NULL)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true;</a:t>
            </a:r>
          </a:p>
          <a:p>
            <a:pPr algn="l"/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// Code for non-empty tree</a:t>
            </a:r>
            <a:endParaRPr lang="en-US" sz="1600" b="0" dirty="0">
              <a:solidFill>
                <a:srgbClr val="C00000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(T-&gt;left == NULL || T-&gt;left-&gt;data &lt; T-&gt;data)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 &amp;&amp; (T-&gt;right == NULL || T-&gt;data &lt; T-&gt;right-&gt;data)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 &amp;&amp; is_ordered(T-&gt;left)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 &amp;&amp; is_ordered(T-&gt;right);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1600" b="0" dirty="0">
              <a:latin typeface="Helvetica Neue"/>
            </a:endParaRP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24" name="Isosceles Triangle 23"/>
          <p:cNvSpPr/>
          <p:nvPr/>
        </p:nvSpPr>
        <p:spPr bwMode="auto">
          <a:xfrm>
            <a:off x="9017000" y="2439358"/>
            <a:ext cx="838200" cy="1137557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L</a:t>
            </a:r>
          </a:p>
        </p:txBody>
      </p:sp>
      <p:sp>
        <p:nvSpPr>
          <p:cNvPr id="25" name="Isosceles Triangle 24"/>
          <p:cNvSpPr/>
          <p:nvPr/>
        </p:nvSpPr>
        <p:spPr bwMode="auto">
          <a:xfrm>
            <a:off x="10464800" y="2439358"/>
            <a:ext cx="838200" cy="1137557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R</a:t>
            </a:r>
          </a:p>
        </p:txBody>
      </p:sp>
      <p:cxnSp>
        <p:nvCxnSpPr>
          <p:cNvPr id="26" name="Straight Connector 25"/>
          <p:cNvCxnSpPr>
            <a:stCxn id="28" idx="6"/>
            <a:endCxn id="25" idx="0"/>
          </p:cNvCxnSpPr>
          <p:nvPr/>
        </p:nvCxnSpPr>
        <p:spPr bwMode="auto">
          <a:xfrm>
            <a:off x="10312400" y="1981201"/>
            <a:ext cx="571500" cy="45815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stCxn id="28" idx="2"/>
            <a:endCxn id="24" idx="0"/>
          </p:cNvCxnSpPr>
          <p:nvPr/>
        </p:nvCxnSpPr>
        <p:spPr bwMode="auto">
          <a:xfrm rot="10800000" flipV="1">
            <a:off x="9436101" y="1981200"/>
            <a:ext cx="569585" cy="45815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28" name="Oval 27"/>
          <p:cNvSpPr/>
          <p:nvPr/>
        </p:nvSpPr>
        <p:spPr bwMode="auto">
          <a:xfrm>
            <a:off x="10005685" y="1827843"/>
            <a:ext cx="306715" cy="306715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y</a:t>
            </a:r>
          </a:p>
        </p:txBody>
      </p:sp>
      <p:sp>
        <p:nvSpPr>
          <p:cNvPr id="29" name="Oval 28"/>
          <p:cNvSpPr/>
          <p:nvPr/>
        </p:nvSpPr>
        <p:spPr bwMode="auto">
          <a:xfrm>
            <a:off x="10740535" y="2296385"/>
            <a:ext cx="306715" cy="306715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z</a:t>
            </a:r>
          </a:p>
        </p:txBody>
      </p:sp>
      <p:sp>
        <p:nvSpPr>
          <p:cNvPr id="30" name="Oval 29"/>
          <p:cNvSpPr/>
          <p:nvPr/>
        </p:nvSpPr>
        <p:spPr bwMode="auto">
          <a:xfrm>
            <a:off x="9284092" y="2286958"/>
            <a:ext cx="306715" cy="306715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x</a:t>
            </a:r>
          </a:p>
        </p:txBody>
      </p:sp>
      <p:sp>
        <p:nvSpPr>
          <p:cNvPr id="32" name="Rectangular Callout 31"/>
          <p:cNvSpPr/>
          <p:nvPr/>
        </p:nvSpPr>
        <p:spPr bwMode="auto">
          <a:xfrm>
            <a:off x="4759948" y="8458200"/>
            <a:ext cx="1971052" cy="707886"/>
          </a:xfrm>
          <a:prstGeom prst="wedgeRectCallout">
            <a:avLst>
              <a:gd name="adj1" fmla="val -22484"/>
              <a:gd name="adj2" fmla="val -9807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 simplicity, 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assume </a:t>
            </a:r>
            <a:r>
              <a:rPr lang="en-US" sz="20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data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3" name="Rectangular Callout 32"/>
          <p:cNvSpPr/>
          <p:nvPr/>
        </p:nvSpPr>
        <p:spPr bwMode="auto">
          <a:xfrm>
            <a:off x="7035800" y="5867400"/>
            <a:ext cx="3024226" cy="400110"/>
          </a:xfrm>
          <a:prstGeom prst="wedgeRectCallout">
            <a:avLst>
              <a:gd name="adj1" fmla="val -137238"/>
              <a:gd name="adj2" fmla="val 7775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empty tree is ordered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4" name="Rectangular Callout 33"/>
          <p:cNvSpPr/>
          <p:nvPr/>
        </p:nvSpPr>
        <p:spPr bwMode="auto">
          <a:xfrm>
            <a:off x="7035800" y="6838890"/>
            <a:ext cx="4308360" cy="400110"/>
          </a:xfrm>
          <a:prstGeom prst="wedgeRectCallout">
            <a:avLst>
              <a:gd name="adj1" fmla="val -61372"/>
              <a:gd name="adj2" fmla="val 2231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 T has a left child, it must be smaller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43" name="Rectangular Callout 42"/>
          <p:cNvSpPr/>
          <p:nvPr/>
        </p:nvSpPr>
        <p:spPr bwMode="auto">
          <a:xfrm>
            <a:off x="7035800" y="7372290"/>
            <a:ext cx="3806491" cy="400110"/>
          </a:xfrm>
          <a:prstGeom prst="wedgeRectCallout">
            <a:avLst>
              <a:gd name="adj1" fmla="val -118685"/>
              <a:gd name="adj2" fmla="val 1324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left subtree must be ordered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44" name="Rectangular Callout 43"/>
          <p:cNvSpPr/>
          <p:nvPr/>
        </p:nvSpPr>
        <p:spPr bwMode="auto">
          <a:xfrm>
            <a:off x="11299865" y="7848600"/>
            <a:ext cx="1374735" cy="646331"/>
          </a:xfrm>
          <a:prstGeom prst="wedgeRectCallout">
            <a:avLst>
              <a:gd name="adj1" fmla="val -76547"/>
              <a:gd name="adj2" fmla="val -50526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and similarly</a:t>
            </a:r>
            <a:b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on the right</a:t>
            </a:r>
            <a:endParaRPr lang="en-US" sz="14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45" name="Rectangular Callout 44"/>
          <p:cNvSpPr/>
          <p:nvPr/>
        </p:nvSpPr>
        <p:spPr bwMode="auto">
          <a:xfrm>
            <a:off x="11299865" y="7848600"/>
            <a:ext cx="1374735" cy="646331"/>
          </a:xfrm>
          <a:prstGeom prst="wedgeRectCallout">
            <a:avLst>
              <a:gd name="adj1" fmla="val -43510"/>
              <a:gd name="adj2" fmla="val -137361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and similarly</a:t>
            </a:r>
            <a:b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on the right</a:t>
            </a:r>
            <a:endParaRPr lang="en-US" sz="14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9474200" y="3733800"/>
            <a:ext cx="13452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x &lt; y &lt; z</a:t>
            </a:r>
            <a:endParaRPr lang="en-US" b="0" baseline="-25000" dirty="0"/>
          </a:p>
        </p:txBody>
      </p:sp>
      <p:sp>
        <p:nvSpPr>
          <p:cNvPr id="47" name="Rectangular Callout 46"/>
          <p:cNvSpPr/>
          <p:nvPr/>
        </p:nvSpPr>
        <p:spPr bwMode="auto">
          <a:xfrm>
            <a:off x="406400" y="6019800"/>
            <a:ext cx="1219200" cy="307777"/>
          </a:xfrm>
          <a:prstGeom prst="wedgeRectCallout">
            <a:avLst>
              <a:gd name="adj1" fmla="val 69315"/>
              <a:gd name="adj2" fmla="val 2166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45720" rIns="45720" anchor="ctr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EMPTY</a:t>
            </a:r>
          </a:p>
        </p:txBody>
      </p:sp>
      <p:sp>
        <p:nvSpPr>
          <p:cNvPr id="48" name="Rectangular Callout 47"/>
          <p:cNvSpPr/>
          <p:nvPr/>
        </p:nvSpPr>
        <p:spPr bwMode="auto">
          <a:xfrm>
            <a:off x="406400" y="6686904"/>
            <a:ext cx="1219200" cy="990600"/>
          </a:xfrm>
          <a:prstGeom prst="wedgeRectCallout">
            <a:avLst>
              <a:gd name="adj1" fmla="val 70893"/>
              <a:gd name="adj2" fmla="val -2134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noAutofit/>
          </a:bodyPr>
          <a:lstStyle/>
          <a:p>
            <a:pPr>
              <a:defRPr/>
            </a:pPr>
            <a:endParaRPr lang="en-US" sz="16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468246" y="6763105"/>
            <a:ext cx="1095509" cy="838200"/>
            <a:chOff x="6350000" y="4419600"/>
            <a:chExt cx="2286000" cy="1749072"/>
          </a:xfrm>
        </p:grpSpPr>
        <p:sp>
          <p:nvSpPr>
            <p:cNvPr id="50" name="Isosceles Triangle 49"/>
            <p:cNvSpPr/>
            <p:nvPr/>
          </p:nvSpPr>
          <p:spPr bwMode="auto">
            <a:xfrm>
              <a:off x="6350000" y="5031115"/>
              <a:ext cx="838200" cy="1137557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51" name="Isosceles Triangle 50"/>
            <p:cNvSpPr/>
            <p:nvPr/>
          </p:nvSpPr>
          <p:spPr bwMode="auto">
            <a:xfrm>
              <a:off x="7797800" y="5031115"/>
              <a:ext cx="838200" cy="1137557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cxnSp>
          <p:nvCxnSpPr>
            <p:cNvPr id="52" name="Straight Connector 51"/>
            <p:cNvCxnSpPr>
              <a:stCxn id="54" idx="6"/>
              <a:endCxn id="51" idx="0"/>
            </p:cNvCxnSpPr>
            <p:nvPr/>
          </p:nvCxnSpPr>
          <p:spPr bwMode="auto">
            <a:xfrm>
              <a:off x="7645400" y="4572958"/>
              <a:ext cx="571500" cy="45815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Straight Connector 52"/>
            <p:cNvCxnSpPr>
              <a:stCxn id="54" idx="2"/>
              <a:endCxn id="50" idx="0"/>
            </p:cNvCxnSpPr>
            <p:nvPr/>
          </p:nvCxnSpPr>
          <p:spPr bwMode="auto">
            <a:xfrm rot="10800000" flipV="1">
              <a:off x="6769101" y="4572957"/>
              <a:ext cx="569585" cy="45815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54" name="Oval 53"/>
            <p:cNvSpPr/>
            <p:nvPr/>
          </p:nvSpPr>
          <p:spPr bwMode="auto">
            <a:xfrm>
              <a:off x="7338685" y="4419600"/>
              <a:ext cx="306715" cy="306715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</p:grpSp>
      <p:sp>
        <p:nvSpPr>
          <p:cNvPr id="31" name="Slide Number Placeholder 3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Ordered Trees – I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>
                <a:solidFill>
                  <a:schemeClr val="tx1"/>
                </a:solidFill>
              </a:rPr>
              <a:t>The data in every node must be</a:t>
            </a:r>
          </a:p>
          <a:p>
            <a:pPr lvl="1"/>
            <a:r>
              <a:rPr lang="en-US" i="1" dirty="0">
                <a:solidFill>
                  <a:schemeClr val="tx1"/>
                </a:solidFill>
              </a:rPr>
              <a:t>Bigger than its left child’s </a:t>
            </a:r>
          </a:p>
          <a:p>
            <a:pPr lvl="1"/>
            <a:r>
              <a:rPr lang="en-US" i="1" dirty="0">
                <a:solidFill>
                  <a:schemeClr val="tx1"/>
                </a:solidFill>
              </a:rPr>
              <a:t>Smaller than its right child</a:t>
            </a:r>
          </a:p>
          <a:p>
            <a:pPr lvl="3"/>
            <a:endParaRPr lang="en-US" i="1" dirty="0">
              <a:solidFill>
                <a:schemeClr val="tx1"/>
              </a:solidFill>
            </a:endParaRPr>
          </a:p>
          <a:p>
            <a:r>
              <a:rPr lang="en-US" i="1" dirty="0"/>
              <a:t>Is this enough?</a:t>
            </a:r>
          </a:p>
          <a:p>
            <a:pPr lvl="1"/>
            <a:r>
              <a:rPr lang="en-US" dirty="0"/>
              <a:t>This is true of this tree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But it is </a:t>
            </a:r>
            <a:r>
              <a:rPr lang="en-US" b="1" dirty="0"/>
              <a:t>not</a:t>
            </a:r>
            <a:r>
              <a:rPr lang="en-US" dirty="0"/>
              <a:t> ordered</a:t>
            </a:r>
          </a:p>
          <a:p>
            <a:pPr lvl="1"/>
            <a:endParaRPr lang="en-US" dirty="0"/>
          </a:p>
          <a:p>
            <a:r>
              <a:rPr lang="en-US" dirty="0"/>
              <a:t>To be ordered, we want T</a:t>
            </a:r>
            <a:r>
              <a:rPr lang="en-US" baseline="-25000" dirty="0"/>
              <a:t>L</a:t>
            </a:r>
            <a:r>
              <a:rPr lang="en-US" dirty="0"/>
              <a:t> &lt; y &lt; T</a:t>
            </a:r>
            <a:r>
              <a:rPr lang="en-US" baseline="-25000" dirty="0"/>
              <a:t>R</a:t>
            </a:r>
          </a:p>
          <a:p>
            <a:pPr lvl="1"/>
            <a:r>
              <a:rPr lang="en-US" dirty="0"/>
              <a:t>not x &lt; y &lt; z</a:t>
            </a:r>
          </a:p>
          <a:p>
            <a:pPr lvl="1"/>
            <a:endParaRPr lang="en-US" dirty="0"/>
          </a:p>
        </p:txBody>
      </p:sp>
      <p:cxnSp>
        <p:nvCxnSpPr>
          <p:cNvPr id="7" name="Straight Connector 6"/>
          <p:cNvCxnSpPr>
            <a:stCxn id="12" idx="6"/>
            <a:endCxn id="13" idx="1"/>
          </p:cNvCxnSpPr>
          <p:nvPr/>
        </p:nvCxnSpPr>
        <p:spPr bwMode="auto">
          <a:xfrm>
            <a:off x="7340600" y="4991100"/>
            <a:ext cx="763915" cy="3448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>
            <a:stCxn id="12" idx="2"/>
            <a:endCxn id="20" idx="7"/>
          </p:cNvCxnSpPr>
          <p:nvPr/>
        </p:nvCxnSpPr>
        <p:spPr bwMode="auto">
          <a:xfrm rot="10800000" flipV="1">
            <a:off x="6043286" y="4991099"/>
            <a:ext cx="763915" cy="3448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>
            <a:stCxn id="13" idx="5"/>
            <a:endCxn id="14" idx="1"/>
          </p:cNvCxnSpPr>
          <p:nvPr/>
        </p:nvCxnSpPr>
        <p:spPr bwMode="auto">
          <a:xfrm rot="16200000" flipH="1">
            <a:off x="8481685" y="5713085"/>
            <a:ext cx="308630" cy="3086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>
            <a:stCxn id="13" idx="3"/>
            <a:endCxn id="15" idx="7"/>
          </p:cNvCxnSpPr>
          <p:nvPr/>
        </p:nvCxnSpPr>
        <p:spPr bwMode="auto">
          <a:xfrm rot="5400000">
            <a:off x="7795885" y="5713085"/>
            <a:ext cx="308630" cy="3086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2" name="Oval 11"/>
          <p:cNvSpPr/>
          <p:nvPr/>
        </p:nvSpPr>
        <p:spPr bwMode="auto">
          <a:xfrm>
            <a:off x="6807200" y="47244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42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8026400" y="52578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49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8712200" y="59436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99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7340600" y="59436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6</a:t>
            </a:r>
          </a:p>
        </p:txBody>
      </p:sp>
      <p:cxnSp>
        <p:nvCxnSpPr>
          <p:cNvPr id="17" name="Straight Connector 16"/>
          <p:cNvCxnSpPr>
            <a:stCxn id="20" idx="5"/>
            <a:endCxn id="21" idx="1"/>
          </p:cNvCxnSpPr>
          <p:nvPr/>
        </p:nvCxnSpPr>
        <p:spPr bwMode="auto">
          <a:xfrm rot="16200000" flipH="1">
            <a:off x="6043285" y="5713085"/>
            <a:ext cx="308630" cy="3086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20" idx="3"/>
            <a:endCxn id="22" idx="7"/>
          </p:cNvCxnSpPr>
          <p:nvPr/>
        </p:nvCxnSpPr>
        <p:spPr bwMode="auto">
          <a:xfrm rot="5400000">
            <a:off x="5357485" y="5713085"/>
            <a:ext cx="308630" cy="3086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20" name="Oval 19"/>
          <p:cNvSpPr/>
          <p:nvPr/>
        </p:nvSpPr>
        <p:spPr bwMode="auto">
          <a:xfrm>
            <a:off x="5588000" y="52578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12</a:t>
            </a:r>
          </a:p>
        </p:txBody>
      </p:sp>
      <p:sp>
        <p:nvSpPr>
          <p:cNvPr id="21" name="Oval 20"/>
          <p:cNvSpPr/>
          <p:nvPr/>
        </p:nvSpPr>
        <p:spPr bwMode="auto">
          <a:xfrm>
            <a:off x="6273800" y="59436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88</a:t>
            </a:r>
          </a:p>
        </p:txBody>
      </p:sp>
      <p:sp>
        <p:nvSpPr>
          <p:cNvPr id="22" name="Oval 21"/>
          <p:cNvSpPr/>
          <p:nvPr/>
        </p:nvSpPr>
        <p:spPr bwMode="auto">
          <a:xfrm>
            <a:off x="4902200" y="59436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0290097" y="6400800"/>
            <a:ext cx="6319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2" name="Isosceles Triangle 31"/>
          <p:cNvSpPr/>
          <p:nvPr/>
        </p:nvSpPr>
        <p:spPr bwMode="auto">
          <a:xfrm>
            <a:off x="9017000" y="2439358"/>
            <a:ext cx="838200" cy="1137557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L</a:t>
            </a:r>
          </a:p>
        </p:txBody>
      </p:sp>
      <p:sp>
        <p:nvSpPr>
          <p:cNvPr id="33" name="Isosceles Triangle 32"/>
          <p:cNvSpPr/>
          <p:nvPr/>
        </p:nvSpPr>
        <p:spPr bwMode="auto">
          <a:xfrm>
            <a:off x="10464800" y="2439358"/>
            <a:ext cx="838200" cy="1137557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R</a:t>
            </a:r>
          </a:p>
        </p:txBody>
      </p:sp>
      <p:cxnSp>
        <p:nvCxnSpPr>
          <p:cNvPr id="34" name="Straight Connector 33"/>
          <p:cNvCxnSpPr>
            <a:stCxn id="36" idx="6"/>
            <a:endCxn id="33" idx="0"/>
          </p:cNvCxnSpPr>
          <p:nvPr/>
        </p:nvCxnSpPr>
        <p:spPr bwMode="auto">
          <a:xfrm>
            <a:off x="10312400" y="1981201"/>
            <a:ext cx="571500" cy="45815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stCxn id="36" idx="2"/>
            <a:endCxn id="32" idx="0"/>
          </p:cNvCxnSpPr>
          <p:nvPr/>
        </p:nvCxnSpPr>
        <p:spPr bwMode="auto">
          <a:xfrm rot="10800000" flipV="1">
            <a:off x="9436101" y="1981200"/>
            <a:ext cx="569585" cy="45815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36" name="Oval 35"/>
          <p:cNvSpPr/>
          <p:nvPr/>
        </p:nvSpPr>
        <p:spPr bwMode="auto">
          <a:xfrm>
            <a:off x="10005685" y="1827843"/>
            <a:ext cx="306715" cy="306715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y</a:t>
            </a:r>
          </a:p>
        </p:txBody>
      </p:sp>
      <p:sp>
        <p:nvSpPr>
          <p:cNvPr id="37" name="Oval 36"/>
          <p:cNvSpPr/>
          <p:nvPr/>
        </p:nvSpPr>
        <p:spPr bwMode="auto">
          <a:xfrm>
            <a:off x="10740535" y="2296385"/>
            <a:ext cx="306715" cy="306715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z</a:t>
            </a:r>
          </a:p>
        </p:txBody>
      </p:sp>
      <p:sp>
        <p:nvSpPr>
          <p:cNvPr id="38" name="Oval 37"/>
          <p:cNvSpPr/>
          <p:nvPr/>
        </p:nvSpPr>
        <p:spPr bwMode="auto">
          <a:xfrm>
            <a:off x="9284092" y="2286958"/>
            <a:ext cx="306715" cy="306715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x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9474200" y="3733800"/>
            <a:ext cx="13452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x &lt; y &lt; z</a:t>
            </a:r>
            <a:endParaRPr lang="en-US" b="0" baseline="-25000" dirty="0"/>
          </a:p>
        </p:txBody>
      </p:sp>
      <p:sp>
        <p:nvSpPr>
          <p:cNvPr id="40" name="Rectangular Callout 39"/>
          <p:cNvSpPr/>
          <p:nvPr/>
        </p:nvSpPr>
        <p:spPr bwMode="auto">
          <a:xfrm>
            <a:off x="10617200" y="5159514"/>
            <a:ext cx="1704954" cy="707886"/>
          </a:xfrm>
          <a:prstGeom prst="wedgeRectCallout">
            <a:avLst>
              <a:gd name="adj1" fmla="val -127487"/>
              <a:gd name="adj2" fmla="val 2239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rgbClr val="7030A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cannot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find </a:t>
            </a:r>
            <a:r>
              <a:rPr lang="en-US" sz="2000" b="0" dirty="0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88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and </a:t>
            </a:r>
            <a:r>
              <a:rPr lang="en-US" sz="2000" b="0" dirty="0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6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41" name="Rectangular Callout 40"/>
          <p:cNvSpPr/>
          <p:nvPr/>
        </p:nvSpPr>
        <p:spPr bwMode="auto">
          <a:xfrm>
            <a:off x="9133814" y="7543800"/>
            <a:ext cx="3539430" cy="646331"/>
          </a:xfrm>
          <a:prstGeom prst="wedgeRectCallout">
            <a:avLst>
              <a:gd name="adj1" fmla="val -83490"/>
              <a:gd name="adj2" fmla="val 1938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This is a </a:t>
            </a:r>
            <a:r>
              <a:rPr lang="en-US" sz="2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global 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constraint:</a:t>
            </a:r>
          </a:p>
          <a:p>
            <a:pPr>
              <a:defRPr/>
            </a:pP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We need to check the whole subtrees</a:t>
            </a:r>
          </a:p>
        </p:txBody>
      </p:sp>
      <p:sp>
        <p:nvSpPr>
          <p:cNvPr id="43" name="Rectangular Callout 42"/>
          <p:cNvSpPr/>
          <p:nvPr/>
        </p:nvSpPr>
        <p:spPr bwMode="auto">
          <a:xfrm>
            <a:off x="9111335" y="8382000"/>
            <a:ext cx="3746667" cy="646331"/>
          </a:xfrm>
          <a:prstGeom prst="wedgeRectCallout">
            <a:avLst>
              <a:gd name="adj1" fmla="val -190611"/>
              <a:gd name="adj2" fmla="val -2801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This is a </a:t>
            </a:r>
            <a:r>
              <a:rPr lang="en-US" sz="2000" i="1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local</a:t>
            </a:r>
            <a:r>
              <a:rPr lang="en-US" sz="2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constraint:</a:t>
            </a:r>
          </a:p>
          <a:p>
            <a:pPr>
              <a:defRPr/>
            </a:pP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It only checks the children of each node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Ordered Trees – II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data in every node must be</a:t>
            </a:r>
          </a:p>
          <a:p>
            <a:pPr lvl="1"/>
            <a:r>
              <a:rPr lang="en-US" dirty="0"/>
              <a:t>Bigger than </a:t>
            </a:r>
            <a:r>
              <a:rPr lang="en-US" b="1" dirty="0"/>
              <a:t>everything in its left subtree</a:t>
            </a:r>
          </a:p>
          <a:p>
            <a:pPr lvl="1"/>
            <a:r>
              <a:rPr lang="en-US" dirty="0"/>
              <a:t>Smaller than </a:t>
            </a:r>
            <a:r>
              <a:rPr lang="en-US" b="1" dirty="0"/>
              <a:t>everything in its right subtree</a:t>
            </a:r>
          </a:p>
          <a:p>
            <a:pPr lvl="3"/>
            <a:endParaRPr lang="en-US" dirty="0"/>
          </a:p>
          <a:p>
            <a:r>
              <a:rPr lang="en-US" dirty="0"/>
              <a:t>We need two helper functions</a:t>
            </a:r>
          </a:p>
          <a:p>
            <a:pPr lvl="1"/>
            <a:r>
              <a:rPr lang="en-US" dirty="0">
                <a:solidFill>
                  <a:srgbClr val="7030A0"/>
                </a:solidFill>
              </a:rPr>
              <a:t>gt_tree</a:t>
            </a:r>
            <a:r>
              <a:rPr lang="en-US" dirty="0"/>
              <a:t> that checks k &gt; T</a:t>
            </a:r>
            <a:r>
              <a:rPr lang="en-US" baseline="-25000" dirty="0"/>
              <a:t>L</a:t>
            </a:r>
            <a:r>
              <a:rPr lang="en-US" dirty="0"/>
              <a:t>  (i.e., T</a:t>
            </a:r>
            <a:r>
              <a:rPr lang="en-US" baseline="-25000" dirty="0"/>
              <a:t>L</a:t>
            </a:r>
            <a:r>
              <a:rPr lang="en-US" dirty="0"/>
              <a:t> &lt; k)</a:t>
            </a:r>
          </a:p>
          <a:p>
            <a:pPr lvl="1"/>
            <a:r>
              <a:rPr lang="en-US" dirty="0">
                <a:solidFill>
                  <a:srgbClr val="7030A0"/>
                </a:solidFill>
              </a:rPr>
              <a:t>lt_tree</a:t>
            </a:r>
            <a:r>
              <a:rPr lang="en-US" dirty="0"/>
              <a:t>  that checks k &lt; T</a:t>
            </a:r>
            <a:r>
              <a:rPr lang="en-US" baseline="-25000" dirty="0"/>
              <a:t>R</a:t>
            </a:r>
            <a:endParaRPr lang="en-US" dirty="0"/>
          </a:p>
          <a:p>
            <a:endParaRPr lang="en-US" dirty="0"/>
          </a:p>
          <a:p>
            <a:pPr marL="6691313"/>
            <a:r>
              <a:rPr lang="en-US" dirty="0">
                <a:solidFill>
                  <a:srgbClr val="7030A0"/>
                </a:solidFill>
              </a:rPr>
              <a:t>gt_tree</a:t>
            </a:r>
            <a:r>
              <a:rPr lang="en-US" dirty="0"/>
              <a:t> has cost O(n)</a:t>
            </a:r>
          </a:p>
          <a:p>
            <a:pPr marL="7326313" lvl="2"/>
            <a:r>
              <a:rPr lang="en-US" dirty="0"/>
              <a:t>If T contains n nodes</a:t>
            </a:r>
          </a:p>
          <a:p>
            <a:pPr marL="7034213" lvl="1"/>
            <a:r>
              <a:rPr lang="en-US" dirty="0"/>
              <a:t>Because it compares k with every node in 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988800" y="3657600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12" name="Isosceles Triangle 11"/>
          <p:cNvSpPr/>
          <p:nvPr/>
        </p:nvSpPr>
        <p:spPr bwMode="auto">
          <a:xfrm>
            <a:off x="9321800" y="2440315"/>
            <a:ext cx="838200" cy="1137557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T</a:t>
            </a:r>
            <a:r>
              <a:rPr kumimoji="0" lang="en-US" sz="2400" b="0" i="0" u="none" strike="noStrike" cap="none" normalizeH="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L</a:t>
            </a:r>
          </a:p>
        </p:txBody>
      </p:sp>
      <p:sp>
        <p:nvSpPr>
          <p:cNvPr id="13" name="Isosceles Triangle 12"/>
          <p:cNvSpPr/>
          <p:nvPr/>
        </p:nvSpPr>
        <p:spPr bwMode="auto">
          <a:xfrm>
            <a:off x="10769600" y="2440315"/>
            <a:ext cx="838200" cy="1137557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R</a:t>
            </a:r>
          </a:p>
        </p:txBody>
      </p:sp>
      <p:cxnSp>
        <p:nvCxnSpPr>
          <p:cNvPr id="14" name="Straight Connector 13"/>
          <p:cNvCxnSpPr>
            <a:stCxn id="16" idx="6"/>
            <a:endCxn id="13" idx="0"/>
          </p:cNvCxnSpPr>
          <p:nvPr/>
        </p:nvCxnSpPr>
        <p:spPr bwMode="auto">
          <a:xfrm>
            <a:off x="10617200" y="1982158"/>
            <a:ext cx="571500" cy="45815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16" idx="2"/>
            <a:endCxn id="12" idx="0"/>
          </p:cNvCxnSpPr>
          <p:nvPr/>
        </p:nvCxnSpPr>
        <p:spPr bwMode="auto">
          <a:xfrm rot="10800000" flipV="1">
            <a:off x="9740901" y="1982157"/>
            <a:ext cx="569585" cy="45815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6" name="Oval 15"/>
          <p:cNvSpPr/>
          <p:nvPr/>
        </p:nvSpPr>
        <p:spPr bwMode="auto">
          <a:xfrm>
            <a:off x="10310485" y="1828800"/>
            <a:ext cx="306715" cy="306715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k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702800" y="3886200"/>
            <a:ext cx="16604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L</a:t>
            </a:r>
            <a:r>
              <a:rPr lang="en-US" b="0" dirty="0"/>
              <a:t> &lt; k &lt; T</a:t>
            </a:r>
            <a:r>
              <a:rPr lang="en-US" b="0" baseline="-25000" dirty="0"/>
              <a:t>R</a:t>
            </a:r>
          </a:p>
        </p:txBody>
      </p:sp>
      <p:sp>
        <p:nvSpPr>
          <p:cNvPr id="18" name="Cube 17"/>
          <p:cNvSpPr/>
          <p:nvPr/>
        </p:nvSpPr>
        <p:spPr bwMode="auto">
          <a:xfrm>
            <a:off x="1836520" y="5867400"/>
            <a:ext cx="4665880" cy="2934811"/>
          </a:xfrm>
          <a:prstGeom prst="cube">
            <a:avLst>
              <a:gd name="adj" fmla="val 3090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bool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gt_tree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tree*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checks that T &lt; k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is_tree(T);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// Code for empty tree</a:t>
            </a: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if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(T == NULL)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true;</a:t>
            </a:r>
          </a:p>
          <a:p>
            <a:pPr algn="l"/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// Code for non-empty tree</a:t>
            </a: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key_compare (k, entry_key(T-&gt;data)) &gt; 0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 &amp;&amp;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gt_tree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(k, T-&gt;left)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 &amp;&amp;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gt_tree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(k, T-&gt;right);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1600" b="0" dirty="0">
              <a:latin typeface="Helvetica Neue"/>
            </a:endParaRPr>
          </a:p>
        </p:txBody>
      </p:sp>
      <p:sp>
        <p:nvSpPr>
          <p:cNvPr id="19" name="Rectangular Callout 18"/>
          <p:cNvSpPr/>
          <p:nvPr/>
        </p:nvSpPr>
        <p:spPr bwMode="auto">
          <a:xfrm>
            <a:off x="482600" y="6824246"/>
            <a:ext cx="1219200" cy="307777"/>
          </a:xfrm>
          <a:prstGeom prst="wedgeRectCallout">
            <a:avLst>
              <a:gd name="adj1" fmla="val 69315"/>
              <a:gd name="adj2" fmla="val 2166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45720" rIns="45720" anchor="ctr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EMPTY</a:t>
            </a:r>
          </a:p>
        </p:txBody>
      </p:sp>
      <p:sp>
        <p:nvSpPr>
          <p:cNvPr id="20" name="Rectangular Callout 19"/>
          <p:cNvSpPr/>
          <p:nvPr/>
        </p:nvSpPr>
        <p:spPr bwMode="auto">
          <a:xfrm>
            <a:off x="482600" y="7467600"/>
            <a:ext cx="1219200" cy="990600"/>
          </a:xfrm>
          <a:prstGeom prst="wedgeRectCallout">
            <a:avLst>
              <a:gd name="adj1" fmla="val 70893"/>
              <a:gd name="adj2" fmla="val -2134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noAutofit/>
          </a:bodyPr>
          <a:lstStyle/>
          <a:p>
            <a:pPr>
              <a:defRPr/>
            </a:pPr>
            <a:endParaRPr lang="en-US" sz="16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544446" y="7543801"/>
            <a:ext cx="1095509" cy="838200"/>
            <a:chOff x="6350000" y="4419600"/>
            <a:chExt cx="2286000" cy="1749072"/>
          </a:xfrm>
        </p:grpSpPr>
        <p:sp>
          <p:nvSpPr>
            <p:cNvPr id="22" name="Isosceles Triangle 21"/>
            <p:cNvSpPr/>
            <p:nvPr/>
          </p:nvSpPr>
          <p:spPr bwMode="auto">
            <a:xfrm>
              <a:off x="6350000" y="5031115"/>
              <a:ext cx="838200" cy="1137557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23" name="Isosceles Triangle 22"/>
            <p:cNvSpPr/>
            <p:nvPr/>
          </p:nvSpPr>
          <p:spPr bwMode="auto">
            <a:xfrm>
              <a:off x="7797800" y="5031115"/>
              <a:ext cx="838200" cy="1137557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cxnSp>
          <p:nvCxnSpPr>
            <p:cNvPr id="24" name="Straight Connector 23"/>
            <p:cNvCxnSpPr>
              <a:stCxn id="26" idx="6"/>
              <a:endCxn id="23" idx="0"/>
            </p:cNvCxnSpPr>
            <p:nvPr/>
          </p:nvCxnSpPr>
          <p:spPr bwMode="auto">
            <a:xfrm>
              <a:off x="7645400" y="4572958"/>
              <a:ext cx="571500" cy="45815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Connector 24"/>
            <p:cNvCxnSpPr>
              <a:stCxn id="26" idx="2"/>
              <a:endCxn id="22" idx="0"/>
            </p:cNvCxnSpPr>
            <p:nvPr/>
          </p:nvCxnSpPr>
          <p:spPr bwMode="auto">
            <a:xfrm rot="10800000" flipV="1">
              <a:off x="6769101" y="4572957"/>
              <a:ext cx="569585" cy="45815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26" name="Oval 25"/>
            <p:cNvSpPr/>
            <p:nvPr/>
          </p:nvSpPr>
          <p:spPr bwMode="auto">
            <a:xfrm>
              <a:off x="7338685" y="4419600"/>
              <a:ext cx="306715" cy="306715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</p:grpSp>
      <p:sp>
        <p:nvSpPr>
          <p:cNvPr id="27" name="Rectangular Callout 26"/>
          <p:cNvSpPr/>
          <p:nvPr/>
        </p:nvSpPr>
        <p:spPr bwMode="auto">
          <a:xfrm>
            <a:off x="5238730" y="9134445"/>
            <a:ext cx="1873270" cy="400110"/>
          </a:xfrm>
          <a:prstGeom prst="wedgeRectCallout">
            <a:avLst>
              <a:gd name="adj1" fmla="val -22484"/>
              <a:gd name="adj2" fmla="val -9807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rgbClr val="7030A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lt_tree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is similar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8" name="Rectangular Callout 27"/>
          <p:cNvSpPr/>
          <p:nvPr/>
        </p:nvSpPr>
        <p:spPr bwMode="auto">
          <a:xfrm>
            <a:off x="5238730" y="9134445"/>
            <a:ext cx="1873270" cy="400110"/>
          </a:xfrm>
          <a:prstGeom prst="wedgeRectCallout">
            <a:avLst>
              <a:gd name="adj1" fmla="val 90990"/>
              <a:gd name="adj2" fmla="val -31177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rgbClr val="7030A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lt_tree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is similar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Ordered Trees – II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>
                <a:solidFill>
                  <a:schemeClr val="tx1"/>
                </a:solidFill>
              </a:rPr>
              <a:t>The data in every node must be</a:t>
            </a:r>
          </a:p>
          <a:p>
            <a:pPr lvl="1"/>
            <a:r>
              <a:rPr lang="en-US" i="1" dirty="0">
                <a:solidFill>
                  <a:schemeClr val="tx1"/>
                </a:solidFill>
              </a:rPr>
              <a:t>Bigger than everything in its left subtree</a:t>
            </a:r>
          </a:p>
          <a:p>
            <a:pPr lvl="1"/>
            <a:r>
              <a:rPr lang="en-US" i="1" dirty="0">
                <a:solidFill>
                  <a:schemeClr val="tx1"/>
                </a:solidFill>
              </a:rPr>
              <a:t>Smaller than everything in its right subtree</a:t>
            </a:r>
          </a:p>
          <a:p>
            <a:pPr lvl="4"/>
            <a:endParaRPr lang="en-US" i="1" dirty="0">
              <a:solidFill>
                <a:schemeClr val="tx1"/>
              </a:solidFill>
            </a:endParaRPr>
          </a:p>
          <a:p>
            <a:pPr lvl="4"/>
            <a:endParaRPr lang="en-US" i="1" dirty="0">
              <a:solidFill>
                <a:schemeClr val="tx1"/>
              </a:solidFill>
            </a:endParaRPr>
          </a:p>
          <a:p>
            <a:r>
              <a:rPr lang="en-US" dirty="0"/>
              <a:t>In code:</a:t>
            </a:r>
          </a:p>
          <a:p>
            <a:endParaRPr lang="en-US" dirty="0"/>
          </a:p>
          <a:p>
            <a:endParaRPr lang="en-US" dirty="0"/>
          </a:p>
          <a:p>
            <a:pPr marL="6464300" indent="-342900"/>
            <a:r>
              <a:rPr lang="en-US" dirty="0">
                <a:solidFill>
                  <a:srgbClr val="7030A0"/>
                </a:solidFill>
              </a:rPr>
              <a:t>is_ordered</a:t>
            </a:r>
            <a:r>
              <a:rPr lang="en-US" dirty="0"/>
              <a:t> costs O(n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  <a:p>
            <a:pPr marL="7099300" lvl="2"/>
            <a:r>
              <a:rPr lang="en-US" dirty="0"/>
              <a:t>If T contains n nodes</a:t>
            </a:r>
          </a:p>
          <a:p>
            <a:pPr marL="6807200" lvl="1"/>
            <a:r>
              <a:rPr lang="en-US" dirty="0"/>
              <a:t>Because it calls </a:t>
            </a:r>
            <a:r>
              <a:rPr lang="en-US" dirty="0">
                <a:solidFill>
                  <a:srgbClr val="7030A0"/>
                </a:solidFill>
              </a:rPr>
              <a:t>gt_tree</a:t>
            </a:r>
            <a:r>
              <a:rPr lang="en-US" dirty="0"/>
              <a:t> and </a:t>
            </a:r>
            <a:r>
              <a:rPr lang="en-US" dirty="0">
                <a:solidFill>
                  <a:srgbClr val="7030A0"/>
                </a:solidFill>
              </a:rPr>
              <a:t>lt_tree</a:t>
            </a:r>
            <a:r>
              <a:rPr lang="en-US" dirty="0"/>
              <a:t> on each node</a:t>
            </a:r>
          </a:p>
        </p:txBody>
      </p:sp>
      <p:sp>
        <p:nvSpPr>
          <p:cNvPr id="6" name="Cube 5"/>
          <p:cNvSpPr/>
          <p:nvPr/>
        </p:nvSpPr>
        <p:spPr bwMode="auto">
          <a:xfrm>
            <a:off x="1852693" y="5105400"/>
            <a:ext cx="4848105" cy="3694906"/>
          </a:xfrm>
          <a:prstGeom prst="cube">
            <a:avLst>
              <a:gd name="adj" fmla="val 3090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bool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gt_tree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tree*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 {…}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O(n)</a:t>
            </a:r>
          </a:p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bool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lt_tree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tree*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 {…}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O(n)</a:t>
            </a:r>
          </a:p>
          <a:p>
            <a:pPr algn="l"/>
            <a:endParaRPr lang="en-US" sz="1600" b="0" dirty="0">
              <a:solidFill>
                <a:srgbClr val="00B050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bool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is_ordered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is_tree(T);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// Code for empty tree</a:t>
            </a: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if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(T == NULL)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true;</a:t>
            </a:r>
          </a:p>
          <a:p>
            <a:pPr algn="l"/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// Code for non-empty tree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= entry_key(T-&gt;data);</a:t>
            </a:r>
            <a:endParaRPr lang="en-US" sz="1600" b="0" dirty="0">
              <a:solidFill>
                <a:srgbClr val="C00000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is_ordered(T-&gt;left)   &amp;&amp; gt_tree(k, T-&gt;left)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 &amp;&amp; is_ordered(T-&gt;right) &amp;&amp; lt_tree(k, T-&gt;right);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</a:p>
        </p:txBody>
      </p:sp>
      <p:sp>
        <p:nvSpPr>
          <p:cNvPr id="18" name="Isosceles Triangle 17"/>
          <p:cNvSpPr/>
          <p:nvPr/>
        </p:nvSpPr>
        <p:spPr bwMode="auto">
          <a:xfrm>
            <a:off x="9321800" y="2440315"/>
            <a:ext cx="838200" cy="1137557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T</a:t>
            </a:r>
            <a:r>
              <a:rPr kumimoji="0" lang="en-US" sz="2400" b="0" i="0" u="none" strike="noStrike" cap="none" normalizeH="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L</a:t>
            </a:r>
          </a:p>
        </p:txBody>
      </p:sp>
      <p:sp>
        <p:nvSpPr>
          <p:cNvPr id="19" name="Isosceles Triangle 18"/>
          <p:cNvSpPr/>
          <p:nvPr/>
        </p:nvSpPr>
        <p:spPr bwMode="auto">
          <a:xfrm>
            <a:off x="10769600" y="2440315"/>
            <a:ext cx="838200" cy="1137557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R</a:t>
            </a:r>
          </a:p>
        </p:txBody>
      </p:sp>
      <p:cxnSp>
        <p:nvCxnSpPr>
          <p:cNvPr id="20" name="Straight Connector 19"/>
          <p:cNvCxnSpPr>
            <a:stCxn id="22" idx="6"/>
            <a:endCxn id="19" idx="0"/>
          </p:cNvCxnSpPr>
          <p:nvPr/>
        </p:nvCxnSpPr>
        <p:spPr bwMode="auto">
          <a:xfrm>
            <a:off x="10617200" y="1982158"/>
            <a:ext cx="571500" cy="45815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22" idx="2"/>
            <a:endCxn id="18" idx="0"/>
          </p:cNvCxnSpPr>
          <p:nvPr/>
        </p:nvCxnSpPr>
        <p:spPr bwMode="auto">
          <a:xfrm rot="10800000" flipV="1">
            <a:off x="9740901" y="1982157"/>
            <a:ext cx="569585" cy="45815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22" name="Oval 21"/>
          <p:cNvSpPr/>
          <p:nvPr/>
        </p:nvSpPr>
        <p:spPr bwMode="auto">
          <a:xfrm>
            <a:off x="10310485" y="1828800"/>
            <a:ext cx="306715" cy="306715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k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702800" y="3886200"/>
            <a:ext cx="16604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L</a:t>
            </a:r>
            <a:r>
              <a:rPr lang="en-US" b="0" dirty="0"/>
              <a:t> &lt; k &lt; T</a:t>
            </a:r>
            <a:r>
              <a:rPr lang="en-US" b="0" baseline="-25000" dirty="0"/>
              <a:t>R</a:t>
            </a:r>
          </a:p>
        </p:txBody>
      </p:sp>
      <p:sp>
        <p:nvSpPr>
          <p:cNvPr id="24" name="Rectangular Callout 23"/>
          <p:cNvSpPr/>
          <p:nvPr/>
        </p:nvSpPr>
        <p:spPr bwMode="auto">
          <a:xfrm>
            <a:off x="482600" y="6824246"/>
            <a:ext cx="1219200" cy="307777"/>
          </a:xfrm>
          <a:prstGeom prst="wedgeRectCallout">
            <a:avLst>
              <a:gd name="adj1" fmla="val 69315"/>
              <a:gd name="adj2" fmla="val 2166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45720" rIns="45720" anchor="ctr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EMPTY</a:t>
            </a:r>
          </a:p>
        </p:txBody>
      </p:sp>
      <p:sp>
        <p:nvSpPr>
          <p:cNvPr id="25" name="Rectangular Callout 24"/>
          <p:cNvSpPr/>
          <p:nvPr/>
        </p:nvSpPr>
        <p:spPr bwMode="auto">
          <a:xfrm>
            <a:off x="482600" y="7467600"/>
            <a:ext cx="1219200" cy="990600"/>
          </a:xfrm>
          <a:prstGeom prst="wedgeRectCallout">
            <a:avLst>
              <a:gd name="adj1" fmla="val 70893"/>
              <a:gd name="adj2" fmla="val -2134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noAutofit/>
          </a:bodyPr>
          <a:lstStyle/>
          <a:p>
            <a:pPr>
              <a:defRPr/>
            </a:pPr>
            <a:endParaRPr lang="en-US" sz="16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544446" y="7543801"/>
            <a:ext cx="1095509" cy="838200"/>
            <a:chOff x="6350000" y="4419600"/>
            <a:chExt cx="2286000" cy="1749072"/>
          </a:xfrm>
        </p:grpSpPr>
        <p:sp>
          <p:nvSpPr>
            <p:cNvPr id="27" name="Isosceles Triangle 26"/>
            <p:cNvSpPr/>
            <p:nvPr/>
          </p:nvSpPr>
          <p:spPr bwMode="auto">
            <a:xfrm>
              <a:off x="6350000" y="5031115"/>
              <a:ext cx="838200" cy="1137557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28" name="Isosceles Triangle 27"/>
            <p:cNvSpPr/>
            <p:nvPr/>
          </p:nvSpPr>
          <p:spPr bwMode="auto">
            <a:xfrm>
              <a:off x="7797800" y="5031115"/>
              <a:ext cx="838200" cy="1137557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cxnSp>
          <p:nvCxnSpPr>
            <p:cNvPr id="29" name="Straight Connector 28"/>
            <p:cNvCxnSpPr>
              <a:stCxn id="31" idx="6"/>
              <a:endCxn id="28" idx="0"/>
            </p:cNvCxnSpPr>
            <p:nvPr/>
          </p:nvCxnSpPr>
          <p:spPr bwMode="auto">
            <a:xfrm>
              <a:off x="7645400" y="4572958"/>
              <a:ext cx="571500" cy="45815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>
              <a:stCxn id="31" idx="2"/>
              <a:endCxn id="27" idx="0"/>
            </p:cNvCxnSpPr>
            <p:nvPr/>
          </p:nvCxnSpPr>
          <p:spPr bwMode="auto">
            <a:xfrm rot="10800000" flipV="1">
              <a:off x="6769101" y="4572957"/>
              <a:ext cx="569585" cy="45815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31" name="Oval 30"/>
            <p:cNvSpPr/>
            <p:nvPr/>
          </p:nvSpPr>
          <p:spPr bwMode="auto">
            <a:xfrm>
              <a:off x="7338685" y="4419600"/>
              <a:ext cx="306715" cy="306715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11988800" y="3657600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Ordered Trees – III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Can we do better than O(n</a:t>
            </a:r>
            <a:r>
              <a:rPr lang="en-US" i="1" baseline="30000" dirty="0"/>
              <a:t>2</a:t>
            </a:r>
            <a:r>
              <a:rPr lang="en-US" i="1" dirty="0"/>
              <a:t>)?</a:t>
            </a:r>
          </a:p>
          <a:p>
            <a:pPr lvl="4"/>
            <a:endParaRPr lang="en-US" dirty="0"/>
          </a:p>
          <a:p>
            <a:r>
              <a:rPr lang="en-US" dirty="0"/>
              <a:t>As we examine each key k,</a:t>
            </a:r>
            <a:br>
              <a:rPr lang="en-US" dirty="0"/>
            </a:br>
            <a:r>
              <a:rPr lang="en-US" dirty="0"/>
              <a:t>keep track of its </a:t>
            </a:r>
            <a:r>
              <a:rPr lang="en-US" b="1" dirty="0"/>
              <a:t>allowed range</a:t>
            </a:r>
          </a:p>
          <a:p>
            <a:pPr lvl="1"/>
            <a:r>
              <a:rPr lang="en-US" dirty="0"/>
              <a:t>If </a:t>
            </a:r>
            <a:r>
              <a:rPr lang="en-US" dirty="0">
                <a:solidFill>
                  <a:srgbClr val="00B0F0"/>
                </a:solidFill>
              </a:rPr>
              <a:t>lo &lt;</a:t>
            </a:r>
            <a:r>
              <a:rPr lang="en-US" dirty="0"/>
              <a:t> k </a:t>
            </a:r>
            <a:r>
              <a:rPr lang="en-US" dirty="0">
                <a:solidFill>
                  <a:srgbClr val="FF0000"/>
                </a:solidFill>
              </a:rPr>
              <a:t>&lt; hi</a:t>
            </a:r>
            <a:r>
              <a:rPr lang="en-US" dirty="0"/>
              <a:t>, then</a:t>
            </a:r>
          </a:p>
          <a:p>
            <a:pPr lvl="2"/>
            <a:r>
              <a:rPr lang="en-US" dirty="0">
                <a:solidFill>
                  <a:srgbClr val="00B0F0"/>
                </a:solidFill>
              </a:rPr>
              <a:t>lo</a:t>
            </a:r>
            <a:r>
              <a:rPr lang="en-US" dirty="0"/>
              <a:t> </a:t>
            </a:r>
            <a:r>
              <a:rPr lang="en-US" dirty="0">
                <a:solidFill>
                  <a:srgbClr val="00B0F0"/>
                </a:solidFill>
              </a:rPr>
              <a:t>&lt;</a:t>
            </a:r>
            <a:r>
              <a:rPr lang="en-US" dirty="0"/>
              <a:t> k</a:t>
            </a:r>
            <a:r>
              <a:rPr lang="en-US" baseline="-25000" dirty="0"/>
              <a:t>L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&lt; k</a:t>
            </a:r>
            <a:r>
              <a:rPr lang="en-US" dirty="0"/>
              <a:t> for the key k</a:t>
            </a:r>
            <a:r>
              <a:rPr lang="en-US" baseline="-25000" dirty="0"/>
              <a:t>L</a:t>
            </a:r>
            <a:r>
              <a:rPr lang="en-US" dirty="0"/>
              <a:t> of its left child (if any)</a:t>
            </a:r>
          </a:p>
          <a:p>
            <a:pPr lvl="2"/>
            <a:r>
              <a:rPr lang="en-US" dirty="0">
                <a:solidFill>
                  <a:srgbClr val="00B0F0"/>
                </a:solidFill>
              </a:rPr>
              <a:t>k</a:t>
            </a:r>
            <a:r>
              <a:rPr lang="en-US" dirty="0"/>
              <a:t> </a:t>
            </a:r>
            <a:r>
              <a:rPr lang="en-US" dirty="0">
                <a:solidFill>
                  <a:srgbClr val="00B0F0"/>
                </a:solidFill>
              </a:rPr>
              <a:t>&lt;</a:t>
            </a:r>
            <a:r>
              <a:rPr lang="en-US" dirty="0"/>
              <a:t> k</a:t>
            </a:r>
            <a:r>
              <a:rPr lang="en-US" baseline="-25000" dirty="0"/>
              <a:t>R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&lt; hi</a:t>
            </a:r>
            <a:r>
              <a:rPr lang="en-US" dirty="0"/>
              <a:t> for the key k</a:t>
            </a:r>
            <a:r>
              <a:rPr lang="en-US" baseline="-25000" dirty="0"/>
              <a:t>R</a:t>
            </a:r>
            <a:r>
              <a:rPr lang="en-US" dirty="0"/>
              <a:t> of its right child (if any)</a:t>
            </a:r>
          </a:p>
          <a:p>
            <a:pPr lvl="1"/>
            <a:r>
              <a:rPr lang="en-US" dirty="0"/>
              <a:t>If k is the root, then </a:t>
            </a:r>
            <a:r>
              <a:rPr lang="en-US" dirty="0">
                <a:solidFill>
                  <a:srgbClr val="00B0F0"/>
                </a:solidFill>
              </a:rPr>
              <a:t>–∞ &lt; </a:t>
            </a:r>
            <a:r>
              <a:rPr lang="en-US" dirty="0"/>
              <a:t>k </a:t>
            </a:r>
            <a:r>
              <a:rPr lang="en-US" dirty="0">
                <a:solidFill>
                  <a:srgbClr val="FF0000"/>
                </a:solidFill>
              </a:rPr>
              <a:t>&lt; ∞</a:t>
            </a:r>
          </a:p>
          <a:p>
            <a:pPr lvl="3"/>
            <a:endParaRPr lang="en-US" sz="1800" kern="1200" dirty="0">
              <a:solidFill>
                <a:srgbClr val="00B0F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lvl="3"/>
            <a:endParaRPr lang="en-US" dirty="0"/>
          </a:p>
          <a:p>
            <a:pPr lvl="3"/>
            <a:endParaRPr lang="en-US" dirty="0"/>
          </a:p>
          <a:p>
            <a:r>
              <a:rPr lang="en-US" dirty="0"/>
              <a:t>For arbitrary keys,</a:t>
            </a:r>
          </a:p>
          <a:p>
            <a:pPr lvl="1"/>
            <a:r>
              <a:rPr lang="en-US" dirty="0"/>
              <a:t>Use </a:t>
            </a:r>
            <a:r>
              <a:rPr lang="en-US" i="1" dirty="0"/>
              <a:t>entries</a:t>
            </a:r>
            <a:r>
              <a:rPr lang="en-US" dirty="0"/>
              <a:t> as the bounds and </a:t>
            </a:r>
            <a:r>
              <a:rPr lang="en-US" dirty="0">
                <a:solidFill>
                  <a:srgbClr val="7030A0"/>
                </a:solidFill>
              </a:rPr>
              <a:t>entry_key</a:t>
            </a:r>
            <a:r>
              <a:rPr lang="en-US" dirty="0"/>
              <a:t> to extract their key</a:t>
            </a:r>
          </a:p>
          <a:p>
            <a:pPr lvl="1"/>
            <a:r>
              <a:rPr lang="en-US" dirty="0"/>
              <a:t>Use </a:t>
            </a:r>
            <a:r>
              <a:rPr lang="en-US" dirty="0">
                <a:solidFill>
                  <a:srgbClr val="7030A0"/>
                </a:solidFill>
              </a:rPr>
              <a:t>key_compare</a:t>
            </a:r>
            <a:r>
              <a:rPr lang="en-US" dirty="0"/>
              <a:t> to compare k with another key</a:t>
            </a:r>
          </a:p>
          <a:p>
            <a:pPr lvl="1"/>
            <a:r>
              <a:rPr lang="en-US" dirty="0"/>
              <a:t>Use NULL as </a:t>
            </a:r>
            <a:r>
              <a:rPr lang="en-US" dirty="0">
                <a:solidFill>
                  <a:srgbClr val="00B0F0"/>
                </a:solidFill>
              </a:rPr>
              <a:t>–∞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∞</a:t>
            </a:r>
            <a:endParaRPr lang="en-US" dirty="0"/>
          </a:p>
        </p:txBody>
      </p:sp>
      <p:sp>
        <p:nvSpPr>
          <p:cNvPr id="24" name="Isosceles Triangle 23"/>
          <p:cNvSpPr/>
          <p:nvPr/>
        </p:nvSpPr>
        <p:spPr bwMode="auto">
          <a:xfrm>
            <a:off x="9093200" y="4723606"/>
            <a:ext cx="2895600" cy="1828800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33" name="Straight Connector 32"/>
          <p:cNvCxnSpPr/>
          <p:nvPr/>
        </p:nvCxnSpPr>
        <p:spPr bwMode="auto">
          <a:xfrm rot="5400000">
            <a:off x="8559006" y="5485606"/>
            <a:ext cx="2439194" cy="79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 rot="5400000">
            <a:off x="9702006" y="5485606"/>
            <a:ext cx="2439194" cy="79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10725484" y="3809206"/>
            <a:ext cx="4251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FF0000"/>
                </a:solidFill>
              </a:rPr>
              <a:t>hi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9582483" y="3809206"/>
            <a:ext cx="4251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00B0F0"/>
                </a:solidFill>
              </a:rPr>
              <a:t>lo</a:t>
            </a:r>
          </a:p>
        </p:txBody>
      </p:sp>
      <p:sp>
        <p:nvSpPr>
          <p:cNvPr id="39" name="Oval 38"/>
          <p:cNvSpPr/>
          <p:nvPr/>
        </p:nvSpPr>
        <p:spPr bwMode="auto">
          <a:xfrm>
            <a:off x="10234285" y="5712291"/>
            <a:ext cx="306715" cy="306715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k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1988800" y="5181600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12" name="Rectangular Callout 11"/>
          <p:cNvSpPr/>
          <p:nvPr/>
        </p:nvSpPr>
        <p:spPr bwMode="auto">
          <a:xfrm>
            <a:off x="9017000" y="1905000"/>
            <a:ext cx="2915222" cy="1015663"/>
          </a:xfrm>
          <a:prstGeom prst="wedgeRectCallout">
            <a:avLst>
              <a:gd name="adj1" fmla="val -119960"/>
              <a:gd name="adj2" fmla="val -1559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Even though we typically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don’t care about the cost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of specification functions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3" name="Rectangular Callout 12"/>
          <p:cNvSpPr/>
          <p:nvPr/>
        </p:nvSpPr>
        <p:spPr bwMode="auto">
          <a:xfrm>
            <a:off x="3073400" y="6248400"/>
            <a:ext cx="3126818" cy="400110"/>
          </a:xfrm>
          <a:prstGeom prst="wedgeRectCallout">
            <a:avLst>
              <a:gd name="adj1" fmla="val -21518"/>
              <a:gd name="adj2" fmla="val -11766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This assumes integer keys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4" name="Rectangular Callout 13"/>
          <p:cNvSpPr/>
          <p:nvPr/>
        </p:nvSpPr>
        <p:spPr bwMode="auto">
          <a:xfrm>
            <a:off x="6851413" y="8740914"/>
            <a:ext cx="3500317" cy="707886"/>
          </a:xfrm>
          <a:prstGeom prst="wedgeRectCallout">
            <a:avLst>
              <a:gd name="adj1" fmla="val -86385"/>
              <a:gd name="adj2" fmla="val -2372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NULL is a value of type </a:t>
            </a:r>
            <a:r>
              <a:rPr lang="en-US" sz="20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entry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that is not a valid entry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lookup, it’s O(1) </a:t>
            </a:r>
            <a:r>
              <a:rPr lang="en-US" b="1" dirty="0"/>
              <a:t>average</a:t>
            </a:r>
            <a:endParaRPr lang="en-US" dirty="0"/>
          </a:p>
          <a:p>
            <a:pPr lvl="1"/>
            <a:r>
              <a:rPr lang="en-US" dirty="0"/>
              <a:t>We could be (very) unlucky and incur an O(n) cost</a:t>
            </a:r>
          </a:p>
          <a:p>
            <a:pPr lvl="2"/>
            <a:r>
              <a:rPr lang="en-US" dirty="0"/>
              <a:t>E.g., If we use a poor hash function</a:t>
            </a:r>
          </a:p>
          <a:p>
            <a:endParaRPr lang="en-US" dirty="0"/>
          </a:p>
          <a:p>
            <a:r>
              <a:rPr lang="en-US" dirty="0"/>
              <a:t>For insert, it’s O(1) </a:t>
            </a:r>
            <a:r>
              <a:rPr lang="en-US" b="1" dirty="0"/>
              <a:t>amortized</a:t>
            </a:r>
            <a:endParaRPr lang="en-US" dirty="0"/>
          </a:p>
          <a:p>
            <a:pPr lvl="1"/>
            <a:r>
              <a:rPr lang="en-US" dirty="0"/>
              <a:t>From time to time, we need to resize the table</a:t>
            </a:r>
          </a:p>
          <a:p>
            <a:pPr lvl="2"/>
            <a:r>
              <a:rPr lang="en-US" dirty="0"/>
              <a:t>Then insert costs O(n)</a:t>
            </a:r>
          </a:p>
          <a:p>
            <a:pPr lvl="2"/>
            <a:endParaRPr lang="en-US" dirty="0"/>
          </a:p>
          <a:p>
            <a:r>
              <a:rPr lang="en-US" dirty="0"/>
              <a:t>Operations like finding the entry with the smallest key would cost O(n)</a:t>
            </a:r>
          </a:p>
          <a:p>
            <a:pPr lvl="1"/>
            <a:r>
              <a:rPr lang="en-US" dirty="0"/>
              <a:t>We have to check every entry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7011755" y="6934200"/>
            <a:ext cx="4074193" cy="1323439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Using hash dictionaries is too risky</a:t>
            </a:r>
            <a:br>
              <a:rPr lang="en-US" sz="2000" b="0" dirty="0"/>
            </a:br>
            <a:r>
              <a:rPr lang="en-US" sz="2000" b="0" dirty="0"/>
              <a:t>or not good enough</a:t>
            </a:r>
            <a:br>
              <a:rPr lang="en-US" sz="2000" b="0" dirty="0"/>
            </a:br>
            <a:r>
              <a:rPr lang="en-US" sz="2000" b="0" dirty="0"/>
              <a:t>for applications that require a</a:t>
            </a:r>
            <a:br>
              <a:rPr lang="en-US" sz="2000" b="0" dirty="0"/>
            </a:br>
            <a:r>
              <a:rPr lang="en-US" sz="2000" b="0" u="sng" dirty="0"/>
              <a:t>guaranteed</a:t>
            </a:r>
            <a:r>
              <a:rPr lang="en-US" sz="2000" b="0" dirty="0"/>
              <a:t> (short) response time</a:t>
            </a:r>
            <a:endParaRPr lang="en-US" sz="16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7" name="Rectangular Callout 6"/>
          <p:cNvSpPr/>
          <p:nvPr/>
        </p:nvSpPr>
        <p:spPr bwMode="auto">
          <a:xfrm>
            <a:off x="8102600" y="8602355"/>
            <a:ext cx="3372251" cy="584775"/>
          </a:xfrm>
          <a:prstGeom prst="wedgeRectCallout">
            <a:avLst>
              <a:gd name="adj1" fmla="val 22856"/>
              <a:gd name="adj2" fmla="val -10100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45720" rIns="45720" anchor="ctr">
            <a:spAutoFit/>
          </a:bodyPr>
          <a:lstStyle/>
          <a:p>
            <a:pPr>
              <a:defRPr/>
            </a:pPr>
            <a:r>
              <a:rPr lang="en-US" sz="1600" b="0" dirty="0"/>
              <a:t>But they are great for applications that don’t have such a constraint</a:t>
            </a:r>
            <a:endParaRPr lang="en-US" sz="12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Ordered Trees – III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As we examine each key k,</a:t>
            </a:r>
            <a:br>
              <a:rPr lang="en-US" i="1" dirty="0"/>
            </a:br>
            <a:r>
              <a:rPr lang="en-US" i="1" dirty="0"/>
              <a:t>keep track of its allowed range</a:t>
            </a:r>
          </a:p>
          <a:p>
            <a:pPr lvl="3"/>
            <a:endParaRPr lang="en-US" i="1" dirty="0"/>
          </a:p>
          <a:p>
            <a:r>
              <a:rPr lang="en-US" dirty="0"/>
              <a:t>In code: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Complexity: O(n)</a:t>
            </a:r>
          </a:p>
          <a:p>
            <a:pPr lvl="2"/>
            <a:r>
              <a:rPr lang="en-US" dirty="0"/>
              <a:t>If T contains n nodes</a:t>
            </a:r>
          </a:p>
          <a:p>
            <a:pPr lvl="1"/>
            <a:r>
              <a:rPr lang="en-US" dirty="0"/>
              <a:t>We test every node in the tree</a:t>
            </a:r>
          </a:p>
        </p:txBody>
      </p:sp>
      <p:sp>
        <p:nvSpPr>
          <p:cNvPr id="6" name="Cube 5"/>
          <p:cNvSpPr/>
          <p:nvPr/>
        </p:nvSpPr>
        <p:spPr bwMode="auto">
          <a:xfrm>
            <a:off x="1854200" y="4114800"/>
            <a:ext cx="5441094" cy="3441541"/>
          </a:xfrm>
          <a:prstGeom prst="cube">
            <a:avLst>
              <a:gd name="adj" fmla="val 2967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bool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is_ordered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entry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lo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entry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hi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is_tree(T);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// Code for empty tree</a:t>
            </a: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if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(T == NULL)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true;</a:t>
            </a:r>
          </a:p>
          <a:p>
            <a:pPr algn="l"/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// Code for non-empty tree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= entry_key(T-&gt;data);</a:t>
            </a:r>
            <a:endParaRPr lang="en-US" sz="1600" b="0" dirty="0">
              <a:solidFill>
                <a:srgbClr val="C00000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(lo == NULL || key_compare(entry_key(lo), k) &lt; 0)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 &amp;&amp; (hi == NULL || key_compare(k, entry_key(hi)) &lt; 0)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 &amp;&amp; is_ordered(T-&gt;left, lo, T-&gt;data)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 &amp;&amp; is_ordered(T-&gt;right, T-&gt;data, hi);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</a:p>
        </p:txBody>
      </p:sp>
      <p:sp>
        <p:nvSpPr>
          <p:cNvPr id="24" name="Isosceles Triangle 23"/>
          <p:cNvSpPr/>
          <p:nvPr/>
        </p:nvSpPr>
        <p:spPr bwMode="auto">
          <a:xfrm>
            <a:off x="9093200" y="2438400"/>
            <a:ext cx="2895600" cy="1828800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33" name="Straight Connector 32"/>
          <p:cNvCxnSpPr/>
          <p:nvPr/>
        </p:nvCxnSpPr>
        <p:spPr bwMode="auto">
          <a:xfrm rot="5400000">
            <a:off x="8559006" y="3200400"/>
            <a:ext cx="2439194" cy="79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 rot="5400000">
            <a:off x="9702006" y="3200400"/>
            <a:ext cx="2439194" cy="79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10725484" y="1524000"/>
            <a:ext cx="4251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FF0000"/>
                </a:solidFill>
              </a:rPr>
              <a:t>hi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9582483" y="1524000"/>
            <a:ext cx="4251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00B0F0"/>
                </a:solidFill>
              </a:rPr>
              <a:t>lo</a:t>
            </a:r>
          </a:p>
        </p:txBody>
      </p:sp>
      <p:sp>
        <p:nvSpPr>
          <p:cNvPr id="39" name="Oval 38"/>
          <p:cNvSpPr/>
          <p:nvPr/>
        </p:nvSpPr>
        <p:spPr bwMode="auto">
          <a:xfrm>
            <a:off x="10234285" y="3427085"/>
            <a:ext cx="306715" cy="306715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k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1912600" y="2819400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13" name="Rectangular Callout 12"/>
          <p:cNvSpPr/>
          <p:nvPr/>
        </p:nvSpPr>
        <p:spPr bwMode="auto">
          <a:xfrm>
            <a:off x="482600" y="5147846"/>
            <a:ext cx="1219200" cy="307777"/>
          </a:xfrm>
          <a:prstGeom prst="wedgeRectCallout">
            <a:avLst>
              <a:gd name="adj1" fmla="val 69315"/>
              <a:gd name="adj2" fmla="val 2166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45720" rIns="45720" anchor="ctr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EMPTY</a:t>
            </a:r>
          </a:p>
        </p:txBody>
      </p:sp>
      <p:sp>
        <p:nvSpPr>
          <p:cNvPr id="14" name="Rectangular Callout 13"/>
          <p:cNvSpPr/>
          <p:nvPr/>
        </p:nvSpPr>
        <p:spPr bwMode="auto">
          <a:xfrm>
            <a:off x="482600" y="5791200"/>
            <a:ext cx="1219200" cy="990600"/>
          </a:xfrm>
          <a:prstGeom prst="wedgeRectCallout">
            <a:avLst>
              <a:gd name="adj1" fmla="val 70893"/>
              <a:gd name="adj2" fmla="val -2134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noAutofit/>
          </a:bodyPr>
          <a:lstStyle/>
          <a:p>
            <a:pPr>
              <a:defRPr/>
            </a:pPr>
            <a:endParaRPr lang="en-US" sz="16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544446" y="5867401"/>
            <a:ext cx="1095509" cy="838200"/>
            <a:chOff x="6350000" y="4419600"/>
            <a:chExt cx="2286000" cy="1749072"/>
          </a:xfrm>
        </p:grpSpPr>
        <p:sp>
          <p:nvSpPr>
            <p:cNvPr id="16" name="Isosceles Triangle 15"/>
            <p:cNvSpPr/>
            <p:nvPr/>
          </p:nvSpPr>
          <p:spPr bwMode="auto">
            <a:xfrm>
              <a:off x="6350000" y="5031115"/>
              <a:ext cx="838200" cy="1137557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17" name="Isosceles Triangle 16"/>
            <p:cNvSpPr/>
            <p:nvPr/>
          </p:nvSpPr>
          <p:spPr bwMode="auto">
            <a:xfrm>
              <a:off x="7797800" y="5031115"/>
              <a:ext cx="838200" cy="1137557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cxnSp>
          <p:nvCxnSpPr>
            <p:cNvPr id="18" name="Straight Connector 17"/>
            <p:cNvCxnSpPr>
              <a:stCxn id="20" idx="6"/>
              <a:endCxn id="17" idx="0"/>
            </p:cNvCxnSpPr>
            <p:nvPr/>
          </p:nvCxnSpPr>
          <p:spPr bwMode="auto">
            <a:xfrm>
              <a:off x="7645400" y="4572958"/>
              <a:ext cx="571500" cy="45815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>
              <a:stCxn id="20" idx="2"/>
              <a:endCxn id="16" idx="0"/>
            </p:cNvCxnSpPr>
            <p:nvPr/>
          </p:nvCxnSpPr>
          <p:spPr bwMode="auto">
            <a:xfrm rot="10800000" flipV="1">
              <a:off x="6769101" y="4572957"/>
              <a:ext cx="569585" cy="45815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20" name="Oval 19"/>
            <p:cNvSpPr/>
            <p:nvPr/>
          </p:nvSpPr>
          <p:spPr bwMode="auto">
            <a:xfrm>
              <a:off x="7338685" y="4419600"/>
              <a:ext cx="306715" cy="306715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</p:grpSp>
      <p:sp>
        <p:nvSpPr>
          <p:cNvPr id="21" name="Rectangular Callout 20"/>
          <p:cNvSpPr/>
          <p:nvPr/>
        </p:nvSpPr>
        <p:spPr bwMode="auto">
          <a:xfrm>
            <a:off x="7874000" y="5638800"/>
            <a:ext cx="2565767" cy="400110"/>
          </a:xfrm>
          <a:prstGeom prst="wedgeRectCallout">
            <a:avLst>
              <a:gd name="adj1" fmla="val -78827"/>
              <a:gd name="adj2" fmla="val 13164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Check that </a:t>
            </a:r>
            <a:r>
              <a:rPr lang="en-US" sz="2000" b="0" dirty="0">
                <a:solidFill>
                  <a:srgbClr val="00B0F0"/>
                </a:solidFill>
              </a:rPr>
              <a:t>lo &lt;</a:t>
            </a:r>
            <a:r>
              <a:rPr lang="en-US" sz="2000" b="0" dirty="0"/>
              <a:t> k </a:t>
            </a:r>
            <a:r>
              <a:rPr lang="en-US" sz="2000" b="0" dirty="0">
                <a:solidFill>
                  <a:srgbClr val="FF0000"/>
                </a:solidFill>
              </a:rPr>
              <a:t>&lt; hi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2" name="Rectangular Callout 21"/>
          <p:cNvSpPr/>
          <p:nvPr/>
        </p:nvSpPr>
        <p:spPr bwMode="auto">
          <a:xfrm>
            <a:off x="7721600" y="6553200"/>
            <a:ext cx="2512867" cy="400110"/>
          </a:xfrm>
          <a:prstGeom prst="wedgeRectCallout">
            <a:avLst>
              <a:gd name="adj1" fmla="val -131999"/>
              <a:gd name="adj2" fmla="val 2776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Check that </a:t>
            </a:r>
            <a:r>
              <a:rPr lang="en-US" sz="2000" b="0" dirty="0">
                <a:solidFill>
                  <a:srgbClr val="00B0F0"/>
                </a:solidFill>
              </a:rPr>
              <a:t>lo</a:t>
            </a:r>
            <a:r>
              <a:rPr lang="en-US" sz="2000" b="0" dirty="0"/>
              <a:t> </a:t>
            </a:r>
            <a:r>
              <a:rPr lang="en-US" sz="2000" b="0" dirty="0">
                <a:solidFill>
                  <a:srgbClr val="00B0F0"/>
                </a:solidFill>
              </a:rPr>
              <a:t>&lt;</a:t>
            </a:r>
            <a:r>
              <a:rPr lang="en-US" sz="2000" b="0" dirty="0"/>
              <a:t> k</a:t>
            </a:r>
            <a:r>
              <a:rPr lang="en-US" sz="2000" b="0" baseline="-25000" dirty="0"/>
              <a:t>L</a:t>
            </a:r>
            <a:r>
              <a:rPr lang="en-US" sz="2000" b="0" dirty="0"/>
              <a:t> </a:t>
            </a:r>
            <a:r>
              <a:rPr lang="en-US" sz="2000" b="0" dirty="0">
                <a:solidFill>
                  <a:srgbClr val="FF0000"/>
                </a:solidFill>
              </a:rPr>
              <a:t>&lt; k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3" name="Rectangular Callout 22"/>
          <p:cNvSpPr/>
          <p:nvPr/>
        </p:nvSpPr>
        <p:spPr bwMode="auto">
          <a:xfrm>
            <a:off x="7721600" y="7010400"/>
            <a:ext cx="2604238" cy="400110"/>
          </a:xfrm>
          <a:prstGeom prst="wedgeRectCallout">
            <a:avLst>
              <a:gd name="adj1" fmla="val -127904"/>
              <a:gd name="adj2" fmla="val -2268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Check that </a:t>
            </a:r>
            <a:r>
              <a:rPr lang="en-US" sz="2000" b="0" dirty="0">
                <a:solidFill>
                  <a:srgbClr val="00B0F0"/>
                </a:solidFill>
              </a:rPr>
              <a:t>k</a:t>
            </a:r>
            <a:r>
              <a:rPr lang="en-US" sz="2000" b="0" dirty="0"/>
              <a:t> </a:t>
            </a:r>
            <a:r>
              <a:rPr lang="en-US" sz="2000" b="0" dirty="0">
                <a:solidFill>
                  <a:srgbClr val="00B0F0"/>
                </a:solidFill>
              </a:rPr>
              <a:t>&lt;</a:t>
            </a:r>
            <a:r>
              <a:rPr lang="en-US" sz="2000" b="0" dirty="0"/>
              <a:t> k</a:t>
            </a:r>
            <a:r>
              <a:rPr lang="en-US" sz="2000" b="0" baseline="-25000" dirty="0"/>
              <a:t>R</a:t>
            </a:r>
            <a:r>
              <a:rPr lang="en-US" sz="2000" b="0" dirty="0"/>
              <a:t> </a:t>
            </a:r>
            <a:r>
              <a:rPr lang="en-US" sz="2000" b="0" dirty="0">
                <a:solidFill>
                  <a:srgbClr val="FF0000"/>
                </a:solidFill>
              </a:rPr>
              <a:t>&lt; hi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5" name="Rectangular Callout 24"/>
          <p:cNvSpPr/>
          <p:nvPr/>
        </p:nvSpPr>
        <p:spPr bwMode="auto">
          <a:xfrm>
            <a:off x="7874000" y="5638800"/>
            <a:ext cx="2565767" cy="400110"/>
          </a:xfrm>
          <a:prstGeom prst="wedgeRectCallout">
            <a:avLst>
              <a:gd name="adj1" fmla="val -77901"/>
              <a:gd name="adj2" fmla="val 17320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Check that </a:t>
            </a:r>
            <a:r>
              <a:rPr lang="en-US" sz="2000" b="0" dirty="0">
                <a:solidFill>
                  <a:srgbClr val="00B0F0"/>
                </a:solidFill>
              </a:rPr>
              <a:t>lo &lt;</a:t>
            </a:r>
            <a:r>
              <a:rPr lang="en-US" sz="2000" b="0" dirty="0"/>
              <a:t> k </a:t>
            </a:r>
            <a:r>
              <a:rPr lang="en-US" sz="2000" b="0" dirty="0">
                <a:solidFill>
                  <a:srgbClr val="FF0000"/>
                </a:solidFill>
              </a:rPr>
              <a:t>&lt; hi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6" name="Rectangular Callout 25"/>
          <p:cNvSpPr/>
          <p:nvPr/>
        </p:nvSpPr>
        <p:spPr bwMode="auto">
          <a:xfrm>
            <a:off x="4902200" y="3316069"/>
            <a:ext cx="3537699" cy="646331"/>
          </a:xfrm>
          <a:prstGeom prst="wedgeRectCallout">
            <a:avLst>
              <a:gd name="adj1" fmla="val -48601"/>
              <a:gd name="adj2" fmla="val 9418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We carry around the range (</a:t>
            </a:r>
            <a:r>
              <a:rPr lang="en-US" sz="1800" b="0" dirty="0">
                <a:solidFill>
                  <a:srgbClr val="00B0F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  <a:b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as additional parameters</a:t>
            </a:r>
            <a:endParaRPr lang="en-US" sz="14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Ordered Trees – III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need to update </a:t>
            </a:r>
            <a:r>
              <a:rPr lang="en-US" dirty="0">
                <a:solidFill>
                  <a:srgbClr val="7030A0"/>
                </a:solidFill>
              </a:rPr>
              <a:t>is_bst</a:t>
            </a:r>
            <a:r>
              <a:rPr lang="en-US" dirty="0"/>
              <a:t> slightly</a:t>
            </a:r>
          </a:p>
        </p:txBody>
      </p:sp>
      <p:sp>
        <p:nvSpPr>
          <p:cNvPr id="6" name="Cube 5"/>
          <p:cNvSpPr/>
          <p:nvPr/>
        </p:nvSpPr>
        <p:spPr bwMode="auto">
          <a:xfrm>
            <a:off x="2082260" y="3048000"/>
            <a:ext cx="4462479" cy="1730693"/>
          </a:xfrm>
          <a:prstGeom prst="cube">
            <a:avLst>
              <a:gd name="adj" fmla="val 7239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bool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is_ordered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entry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lo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entry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hi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 { … }</a:t>
            </a:r>
          </a:p>
          <a:p>
            <a:pPr algn="l"/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bool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is_bst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 {</a:t>
            </a: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is_bst(T)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&amp;&amp; is_ordered(T, NULL, NULL);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</a:p>
        </p:txBody>
      </p:sp>
      <p:sp>
        <p:nvSpPr>
          <p:cNvPr id="24" name="Isosceles Triangle 23"/>
          <p:cNvSpPr/>
          <p:nvPr/>
        </p:nvSpPr>
        <p:spPr bwMode="auto">
          <a:xfrm>
            <a:off x="9093200" y="2438400"/>
            <a:ext cx="2895600" cy="1828800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33" name="Straight Connector 32"/>
          <p:cNvCxnSpPr/>
          <p:nvPr/>
        </p:nvCxnSpPr>
        <p:spPr bwMode="auto">
          <a:xfrm rot="5400000">
            <a:off x="8559006" y="3200400"/>
            <a:ext cx="2439194" cy="79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 rot="5400000">
            <a:off x="9702006" y="3200400"/>
            <a:ext cx="2439194" cy="79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10725484" y="1524000"/>
            <a:ext cx="4251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FF0000"/>
                </a:solidFill>
              </a:rPr>
              <a:t>hi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9582483" y="1524000"/>
            <a:ext cx="4251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00B0F0"/>
                </a:solidFill>
              </a:rPr>
              <a:t>lo</a:t>
            </a:r>
          </a:p>
        </p:txBody>
      </p:sp>
      <p:sp>
        <p:nvSpPr>
          <p:cNvPr id="39" name="Oval 38"/>
          <p:cNvSpPr/>
          <p:nvPr/>
        </p:nvSpPr>
        <p:spPr bwMode="auto">
          <a:xfrm>
            <a:off x="10234285" y="3427085"/>
            <a:ext cx="306715" cy="306715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k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1912600" y="2819400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26" name="Rectangular Callout 25"/>
          <p:cNvSpPr/>
          <p:nvPr/>
        </p:nvSpPr>
        <p:spPr bwMode="auto">
          <a:xfrm>
            <a:off x="2463800" y="5486400"/>
            <a:ext cx="956352" cy="646331"/>
          </a:xfrm>
          <a:prstGeom prst="wedgeRectCallout">
            <a:avLst>
              <a:gd name="adj1" fmla="val 144390"/>
              <a:gd name="adj2" fmla="val -19794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Initially</a:t>
            </a:r>
          </a:p>
          <a:p>
            <a:pPr>
              <a:defRPr/>
            </a:pPr>
            <a:r>
              <a:rPr lang="en-US" sz="1800" b="0" dirty="0">
                <a:solidFill>
                  <a:srgbClr val="00B0F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  </a:t>
            </a: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=  </a:t>
            </a:r>
            <a:r>
              <a:rPr lang="en-US" sz="1800" dirty="0">
                <a:solidFill>
                  <a:srgbClr val="00B0F0"/>
                </a:solidFill>
              </a:rPr>
              <a:t>–∞</a:t>
            </a:r>
            <a:endParaRPr lang="en-US" sz="18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8" name="Rectangular Callout 27"/>
          <p:cNvSpPr/>
          <p:nvPr/>
        </p:nvSpPr>
        <p:spPr bwMode="auto">
          <a:xfrm>
            <a:off x="5521888" y="5486400"/>
            <a:ext cx="828112" cy="646331"/>
          </a:xfrm>
          <a:prstGeom prst="wedgeRectCallout">
            <a:avLst>
              <a:gd name="adj1" fmla="val -113133"/>
              <a:gd name="adj2" fmla="val -19794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Initially</a:t>
            </a:r>
          </a:p>
          <a:p>
            <a:pPr>
              <a:defRPr/>
            </a:pPr>
            <a:r>
              <a:rPr lang="en-US" sz="1800" b="0" dirty="0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  </a:t>
            </a: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= </a:t>
            </a:r>
            <a:r>
              <a:rPr lang="en-US" sz="1800" b="0" dirty="0">
                <a:solidFill>
                  <a:srgbClr val="00B0F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∞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Inserting Entries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51</a:t>
            </a:fld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Inserting into a BST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the same steps we would do to search for this entry, and then put it where it should have been</a:t>
            </a:r>
          </a:p>
          <a:p>
            <a:pPr lvl="4"/>
            <a:endParaRPr lang="en-US" i="1" dirty="0"/>
          </a:p>
          <a:p>
            <a:r>
              <a:rPr lang="en-US" dirty="0"/>
              <a:t>The code follows the possible shapes</a:t>
            </a:r>
            <a:br>
              <a:rPr lang="en-US" dirty="0"/>
            </a:br>
            <a:r>
              <a:rPr lang="en-US" dirty="0"/>
              <a:t>of the tree </a:t>
            </a:r>
          </a:p>
        </p:txBody>
      </p:sp>
      <p:sp>
        <p:nvSpPr>
          <p:cNvPr id="4" name="Cube 3"/>
          <p:cNvSpPr/>
          <p:nvPr/>
        </p:nvSpPr>
        <p:spPr bwMode="auto">
          <a:xfrm>
            <a:off x="1802444" y="4953000"/>
            <a:ext cx="3539192" cy="2450902"/>
          </a:xfrm>
          <a:prstGeom prst="cube">
            <a:avLst>
              <a:gd name="adj" fmla="val 4451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void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bst_insert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is_bst(T) &amp;&amp; e != NULL;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// Code for empty tree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…</a:t>
            </a:r>
          </a:p>
          <a:p>
            <a:pPr algn="l"/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// Code for non-empty tree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…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1600" b="0" dirty="0">
              <a:latin typeface="Helvetica Neue"/>
            </a:endParaRPr>
          </a:p>
        </p:txBody>
      </p:sp>
      <p:cxnSp>
        <p:nvCxnSpPr>
          <p:cNvPr id="5" name="Straight Connector 4"/>
          <p:cNvCxnSpPr>
            <a:stCxn id="10" idx="6"/>
            <a:endCxn id="11" idx="1"/>
          </p:cNvCxnSpPr>
          <p:nvPr/>
        </p:nvCxnSpPr>
        <p:spPr bwMode="auto">
          <a:xfrm>
            <a:off x="10769600" y="4099560"/>
            <a:ext cx="981289" cy="46504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>
            <a:stCxn id="10" idx="2"/>
            <a:endCxn id="18" idx="7"/>
          </p:cNvCxnSpPr>
          <p:nvPr/>
        </p:nvCxnSpPr>
        <p:spPr bwMode="auto">
          <a:xfrm rot="10800000" flipV="1">
            <a:off x="9435876" y="4099560"/>
            <a:ext cx="967964" cy="46504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>
            <a:stCxn id="11" idx="5"/>
            <a:endCxn id="12" idx="1"/>
          </p:cNvCxnSpPr>
          <p:nvPr/>
        </p:nvCxnSpPr>
        <p:spPr bwMode="auto">
          <a:xfrm rot="16200000" flipH="1">
            <a:off x="11972378" y="4860378"/>
            <a:ext cx="350968" cy="27668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>
            <a:stCxn id="11" idx="3"/>
            <a:endCxn id="13" idx="7"/>
          </p:cNvCxnSpPr>
          <p:nvPr/>
        </p:nvCxnSpPr>
        <p:spPr bwMode="auto">
          <a:xfrm rot="5400000">
            <a:off x="11446599" y="4869914"/>
            <a:ext cx="350968" cy="25761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>
            <a:stCxn id="13" idx="3"/>
            <a:endCxn id="14" idx="7"/>
          </p:cNvCxnSpPr>
          <p:nvPr/>
        </p:nvCxnSpPr>
        <p:spPr bwMode="auto">
          <a:xfrm rot="5400000">
            <a:off x="10990356" y="5539516"/>
            <a:ext cx="350968" cy="13760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0" name="Oval 9"/>
          <p:cNvSpPr/>
          <p:nvPr/>
        </p:nvSpPr>
        <p:spPr bwMode="auto">
          <a:xfrm>
            <a:off x="10403840" y="391668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12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11697325" y="451104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42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12232640" y="512064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65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11181080" y="512064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22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10784840" y="573024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19</a:t>
            </a:r>
          </a:p>
        </p:txBody>
      </p:sp>
      <p:cxnSp>
        <p:nvCxnSpPr>
          <p:cNvPr id="15" name="Straight Connector 14"/>
          <p:cNvCxnSpPr>
            <a:stCxn id="18" idx="5"/>
            <a:endCxn id="19" idx="1"/>
          </p:cNvCxnSpPr>
          <p:nvPr/>
        </p:nvCxnSpPr>
        <p:spPr bwMode="auto">
          <a:xfrm rot="16200000" flipH="1">
            <a:off x="9397776" y="4861336"/>
            <a:ext cx="350968" cy="27476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stCxn id="18" idx="3"/>
            <a:endCxn id="20" idx="7"/>
          </p:cNvCxnSpPr>
          <p:nvPr/>
        </p:nvCxnSpPr>
        <p:spPr bwMode="auto">
          <a:xfrm rot="5400000">
            <a:off x="8833896" y="4830856"/>
            <a:ext cx="350968" cy="33572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20" idx="3"/>
            <a:endCxn id="21" idx="7"/>
          </p:cNvCxnSpPr>
          <p:nvPr/>
        </p:nvCxnSpPr>
        <p:spPr bwMode="auto">
          <a:xfrm rot="5400000">
            <a:off x="8338596" y="5539516"/>
            <a:ext cx="350968" cy="13760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8" name="Oval 17"/>
          <p:cNvSpPr/>
          <p:nvPr/>
        </p:nvSpPr>
        <p:spPr bwMode="auto">
          <a:xfrm>
            <a:off x="9123680" y="451104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4</a:t>
            </a:r>
          </a:p>
        </p:txBody>
      </p:sp>
      <p:sp>
        <p:nvSpPr>
          <p:cNvPr id="19" name="Oval 18"/>
          <p:cNvSpPr/>
          <p:nvPr/>
        </p:nvSpPr>
        <p:spPr bwMode="auto">
          <a:xfrm>
            <a:off x="9657080" y="512064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7</a:t>
            </a:r>
          </a:p>
        </p:txBody>
      </p:sp>
      <p:sp>
        <p:nvSpPr>
          <p:cNvPr id="20" name="Oval 19"/>
          <p:cNvSpPr/>
          <p:nvPr/>
        </p:nvSpPr>
        <p:spPr bwMode="auto">
          <a:xfrm>
            <a:off x="8529320" y="512064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0</a:t>
            </a:r>
          </a:p>
        </p:txBody>
      </p:sp>
      <p:sp>
        <p:nvSpPr>
          <p:cNvPr id="21" name="Oval 20"/>
          <p:cNvSpPr/>
          <p:nvPr/>
        </p:nvSpPr>
        <p:spPr bwMode="auto">
          <a:xfrm>
            <a:off x="8133080" y="573024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-2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977740" y="3429000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i="1" dirty="0"/>
              <a:t>inserting 5</a:t>
            </a:r>
          </a:p>
        </p:txBody>
      </p:sp>
      <p:cxnSp>
        <p:nvCxnSpPr>
          <p:cNvPr id="27" name="Straight Connector 26"/>
          <p:cNvCxnSpPr>
            <a:cxnSpLocks noChangeAspect="1"/>
          </p:cNvCxnSpPr>
          <p:nvPr/>
        </p:nvCxnSpPr>
        <p:spPr bwMode="auto">
          <a:xfrm rot="10800000" flipV="1">
            <a:off x="9550400" y="4043727"/>
            <a:ext cx="640080" cy="30751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none" w="lg" len="lg"/>
            <a:tailEnd type="arrow" w="med" len="med"/>
          </a:ln>
          <a:effectLst/>
        </p:spPr>
      </p:cxnSp>
      <p:cxnSp>
        <p:nvCxnSpPr>
          <p:cNvPr id="28" name="Straight Connector 27"/>
          <p:cNvCxnSpPr>
            <a:endCxn id="29" idx="7"/>
          </p:cNvCxnSpPr>
          <p:nvPr/>
        </p:nvCxnSpPr>
        <p:spPr bwMode="auto">
          <a:xfrm rot="5400000">
            <a:off x="9451116" y="5539516"/>
            <a:ext cx="350968" cy="13760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B050"/>
            </a:solidFill>
            <a:prstDash val="dash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29" name="Oval 28"/>
          <p:cNvSpPr/>
          <p:nvPr/>
        </p:nvSpPr>
        <p:spPr bwMode="auto">
          <a:xfrm>
            <a:off x="9245600" y="573024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B050"/>
            </a:solidFill>
            <a:prstDash val="dash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5</a:t>
            </a:r>
          </a:p>
        </p:txBody>
      </p:sp>
      <p:cxnSp>
        <p:nvCxnSpPr>
          <p:cNvPr id="30" name="Straight Connector 29"/>
          <p:cNvCxnSpPr>
            <a:cxnSpLocks noChangeAspect="1"/>
          </p:cNvCxnSpPr>
          <p:nvPr/>
        </p:nvCxnSpPr>
        <p:spPr bwMode="auto">
          <a:xfrm rot="5400000">
            <a:off x="9378943" y="5496947"/>
            <a:ext cx="274320" cy="10755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ysDash"/>
            <a:miter lim="400000"/>
            <a:headEnd type="none" w="lg" len="lg"/>
            <a:tailEnd type="arrow" w="med" len="med"/>
          </a:ln>
          <a:effectLst/>
        </p:spPr>
      </p:cxnSp>
      <p:cxnSp>
        <p:nvCxnSpPr>
          <p:cNvPr id="31" name="Straight Connector 30"/>
          <p:cNvCxnSpPr>
            <a:cxnSpLocks noChangeAspect="1"/>
          </p:cNvCxnSpPr>
          <p:nvPr/>
        </p:nvCxnSpPr>
        <p:spPr bwMode="auto">
          <a:xfrm rot="16200000" flipH="1">
            <a:off x="9558497" y="4806630"/>
            <a:ext cx="274320" cy="214761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lg" len="lg"/>
            <a:tailEnd type="arrow" w="med" len="med"/>
          </a:ln>
          <a:effectLst/>
        </p:spPr>
      </p:cxnSp>
      <p:sp>
        <p:nvSpPr>
          <p:cNvPr id="32" name="Rectangular Callout 31"/>
          <p:cNvSpPr/>
          <p:nvPr/>
        </p:nvSpPr>
        <p:spPr bwMode="auto">
          <a:xfrm>
            <a:off x="482600" y="5986046"/>
            <a:ext cx="1219200" cy="307777"/>
          </a:xfrm>
          <a:prstGeom prst="wedgeRectCallout">
            <a:avLst>
              <a:gd name="adj1" fmla="val 69315"/>
              <a:gd name="adj2" fmla="val 2166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45720" rIns="45720" anchor="ctr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EMPTY</a:t>
            </a:r>
          </a:p>
        </p:txBody>
      </p:sp>
      <p:sp>
        <p:nvSpPr>
          <p:cNvPr id="33" name="Rectangular Callout 32"/>
          <p:cNvSpPr/>
          <p:nvPr/>
        </p:nvSpPr>
        <p:spPr bwMode="auto">
          <a:xfrm>
            <a:off x="482600" y="6629400"/>
            <a:ext cx="1219200" cy="990600"/>
          </a:xfrm>
          <a:prstGeom prst="wedgeRectCallout">
            <a:avLst>
              <a:gd name="adj1" fmla="val 70893"/>
              <a:gd name="adj2" fmla="val -2134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noAutofit/>
          </a:bodyPr>
          <a:lstStyle/>
          <a:p>
            <a:pPr>
              <a:defRPr/>
            </a:pPr>
            <a:endParaRPr lang="en-US" sz="16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544446" y="6705601"/>
            <a:ext cx="1095509" cy="838200"/>
            <a:chOff x="6350000" y="4419600"/>
            <a:chExt cx="2286000" cy="1749072"/>
          </a:xfrm>
        </p:grpSpPr>
        <p:sp>
          <p:nvSpPr>
            <p:cNvPr id="35" name="Isosceles Triangle 34"/>
            <p:cNvSpPr/>
            <p:nvPr/>
          </p:nvSpPr>
          <p:spPr bwMode="auto">
            <a:xfrm>
              <a:off x="6350000" y="5031115"/>
              <a:ext cx="838200" cy="1137557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36" name="Isosceles Triangle 35"/>
            <p:cNvSpPr/>
            <p:nvPr/>
          </p:nvSpPr>
          <p:spPr bwMode="auto">
            <a:xfrm>
              <a:off x="7797800" y="5031115"/>
              <a:ext cx="838200" cy="1137557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cxnSp>
          <p:nvCxnSpPr>
            <p:cNvPr id="37" name="Straight Connector 36"/>
            <p:cNvCxnSpPr>
              <a:stCxn id="39" idx="6"/>
              <a:endCxn id="36" idx="0"/>
            </p:cNvCxnSpPr>
            <p:nvPr/>
          </p:nvCxnSpPr>
          <p:spPr bwMode="auto">
            <a:xfrm>
              <a:off x="7645400" y="4572958"/>
              <a:ext cx="571500" cy="45815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>
              <a:stCxn id="39" idx="2"/>
              <a:endCxn id="35" idx="0"/>
            </p:cNvCxnSpPr>
            <p:nvPr/>
          </p:nvCxnSpPr>
          <p:spPr bwMode="auto">
            <a:xfrm rot="10800000" flipV="1">
              <a:off x="6769101" y="4572957"/>
              <a:ext cx="569585" cy="45815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39" name="Oval 38"/>
            <p:cNvSpPr/>
            <p:nvPr/>
          </p:nvSpPr>
          <p:spPr bwMode="auto">
            <a:xfrm>
              <a:off x="7338685" y="4419600"/>
              <a:ext cx="306715" cy="306715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</p:grpSp>
      <p:sp>
        <p:nvSpPr>
          <p:cNvPr id="40" name="Slide Number Placeholder 3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52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5" grpId="0"/>
      <p:bldP spid="29" grpId="0" animBg="1"/>
      <p:bldP spid="32" grpId="0" animBg="1"/>
      <p:bldP spid="33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Inserting into an Empty BST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417300" cy="6896100"/>
          </a:xfrm>
        </p:spPr>
        <p:txBody>
          <a:bodyPr/>
          <a:lstStyle/>
          <a:p>
            <a:r>
              <a:rPr lang="en-US" dirty="0"/>
              <a:t>We simply create a node for</a:t>
            </a:r>
            <a:br>
              <a:rPr lang="en-US" dirty="0"/>
            </a:br>
            <a:r>
              <a:rPr lang="en-US" dirty="0"/>
              <a:t>the new entry</a:t>
            </a:r>
          </a:p>
          <a:p>
            <a:pPr marL="5146675"/>
            <a:r>
              <a:rPr lang="en-US" dirty="0"/>
              <a:t>Does this achieve what we want?</a:t>
            </a:r>
          </a:p>
          <a:p>
            <a:pPr marL="5489575" lvl="1"/>
            <a:r>
              <a:rPr lang="en-US" dirty="0"/>
              <a:t>No: T is a </a:t>
            </a:r>
            <a:r>
              <a:rPr lang="en-US" b="1" dirty="0"/>
              <a:t>copy</a:t>
            </a:r>
            <a:r>
              <a:rPr lang="en-US" dirty="0"/>
              <a:t> of the caller’s tree</a:t>
            </a:r>
          </a:p>
          <a:p>
            <a:pPr marL="5781675" lvl="2"/>
            <a:r>
              <a:rPr lang="en-US" dirty="0"/>
              <a:t>Changing T does not change the original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We need to </a:t>
            </a:r>
            <a:r>
              <a:rPr lang="en-US" b="1" i="1" dirty="0"/>
              <a:t>return</a:t>
            </a:r>
            <a:r>
              <a:rPr lang="en-US" dirty="0"/>
              <a:t> the</a:t>
            </a:r>
            <a:br>
              <a:rPr lang="en-US" dirty="0"/>
            </a:br>
            <a:r>
              <a:rPr lang="en-US" dirty="0"/>
              <a:t>new node to the caller</a:t>
            </a:r>
          </a:p>
          <a:p>
            <a:pPr lvl="1"/>
            <a:r>
              <a:rPr lang="en-US" dirty="0">
                <a:solidFill>
                  <a:srgbClr val="7030A0"/>
                </a:solidFill>
              </a:rPr>
              <a:t>bst_insert</a:t>
            </a:r>
            <a:r>
              <a:rPr lang="en-US" dirty="0"/>
              <a:t> must return</a:t>
            </a:r>
            <a:br>
              <a:rPr lang="en-US" dirty="0"/>
            </a:br>
            <a:r>
              <a:rPr lang="en-US" dirty="0"/>
              <a:t>a </a:t>
            </a:r>
            <a:r>
              <a:rPr lang="en-US" dirty="0">
                <a:solidFill>
                  <a:srgbClr val="00B050"/>
                </a:solidFill>
              </a:rPr>
              <a:t>tree</a:t>
            </a:r>
          </a:p>
          <a:p>
            <a:pPr lvl="4"/>
            <a:endParaRPr lang="en-US" dirty="0"/>
          </a:p>
        </p:txBody>
      </p:sp>
      <p:sp>
        <p:nvSpPr>
          <p:cNvPr id="4" name="Cube 3"/>
          <p:cNvSpPr/>
          <p:nvPr/>
        </p:nvSpPr>
        <p:spPr bwMode="auto">
          <a:xfrm>
            <a:off x="1778000" y="3443129"/>
            <a:ext cx="3505929" cy="3441541"/>
          </a:xfrm>
          <a:prstGeom prst="cube">
            <a:avLst>
              <a:gd name="adj" fmla="val 3960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void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bst_insert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is_bst(T) &amp;&amp; e != NULL;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// Code for empty tree</a:t>
            </a: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if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(T == NULL) {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R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= alloc(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R-&gt;data = e;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T = R;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}</a:t>
            </a:r>
          </a:p>
          <a:p>
            <a:pPr algn="l"/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// Code for non-empty tree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…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1600" b="0" dirty="0">
              <a:latin typeface="Helvetica Neue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0403840" y="254508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B050"/>
            </a:solidFill>
            <a:prstDash val="sysDash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5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977740" y="2057400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i="1" dirty="0"/>
              <a:t>inserting 5</a:t>
            </a:r>
          </a:p>
        </p:txBody>
      </p:sp>
      <p:sp>
        <p:nvSpPr>
          <p:cNvPr id="32" name="Rectangular Callout 31"/>
          <p:cNvSpPr/>
          <p:nvPr/>
        </p:nvSpPr>
        <p:spPr bwMode="auto">
          <a:xfrm>
            <a:off x="482600" y="4419600"/>
            <a:ext cx="1219200" cy="307777"/>
          </a:xfrm>
          <a:prstGeom prst="wedgeRectCallout">
            <a:avLst>
              <a:gd name="adj1" fmla="val 69315"/>
              <a:gd name="adj2" fmla="val 2166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45720" rIns="45720" anchor="ctr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EMPTY</a:t>
            </a:r>
          </a:p>
        </p:txBody>
      </p:sp>
      <p:sp>
        <p:nvSpPr>
          <p:cNvPr id="33" name="Rectangular Callout 32"/>
          <p:cNvSpPr/>
          <p:nvPr/>
        </p:nvSpPr>
        <p:spPr bwMode="auto">
          <a:xfrm>
            <a:off x="4521200" y="4825425"/>
            <a:ext cx="1300998" cy="584775"/>
          </a:xfrm>
          <a:prstGeom prst="wedgeRectCallout">
            <a:avLst>
              <a:gd name="adj1" fmla="val -70091"/>
              <a:gd name="adj2" fmla="val -1892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Sets left and</a:t>
            </a:r>
            <a:b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right to NULL</a:t>
            </a:r>
            <a:endParaRPr lang="en-US" sz="12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5" name="Rectangle 21"/>
          <p:cNvSpPr>
            <a:spLocks/>
          </p:cNvSpPr>
          <p:nvPr/>
        </p:nvSpPr>
        <p:spPr bwMode="auto">
          <a:xfrm>
            <a:off x="10743248" y="5789610"/>
            <a:ext cx="1524455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2000" dirty="0"/>
              <a:t>Alloc. Mem.</a:t>
            </a:r>
          </a:p>
        </p:txBody>
      </p:sp>
      <p:sp>
        <p:nvSpPr>
          <p:cNvPr id="36" name="Rectangle 2"/>
          <p:cNvSpPr>
            <a:spLocks/>
          </p:cNvSpPr>
          <p:nvPr/>
        </p:nvSpPr>
        <p:spPr bwMode="auto">
          <a:xfrm>
            <a:off x="8524193" y="5789610"/>
            <a:ext cx="1497205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2000" dirty="0"/>
              <a:t>Local Mem.</a:t>
            </a:r>
          </a:p>
        </p:txBody>
      </p:sp>
      <p:sp>
        <p:nvSpPr>
          <p:cNvPr id="37" name="Rectangle 36"/>
          <p:cNvSpPr>
            <a:spLocks/>
          </p:cNvSpPr>
          <p:nvPr/>
        </p:nvSpPr>
        <p:spPr bwMode="auto">
          <a:xfrm>
            <a:off x="9112615" y="6408238"/>
            <a:ext cx="288541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2000" b="0" dirty="0"/>
              <a:t>D</a:t>
            </a: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9481741" y="6400006"/>
            <a:ext cx="406400" cy="3810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 dirty="0"/>
          </a:p>
        </p:txBody>
      </p:sp>
      <p:sp>
        <p:nvSpPr>
          <p:cNvPr id="40" name="TextBox 15"/>
          <p:cNvSpPr txBox="1">
            <a:spLocks noChangeArrowheads="1"/>
          </p:cNvSpPr>
          <p:nvPr/>
        </p:nvSpPr>
        <p:spPr bwMode="auto">
          <a:xfrm>
            <a:off x="7645400" y="6165848"/>
            <a:ext cx="79861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i="1" dirty="0">
                <a:solidFill>
                  <a:srgbClr val="7030A0"/>
                </a:solidFill>
              </a:rPr>
              <a:t>caller</a:t>
            </a:r>
          </a:p>
        </p:txBody>
      </p:sp>
      <p:sp>
        <p:nvSpPr>
          <p:cNvPr id="41" name="TextBox 22"/>
          <p:cNvSpPr txBox="1">
            <a:spLocks noChangeArrowheads="1"/>
          </p:cNvSpPr>
          <p:nvPr/>
        </p:nvSpPr>
        <p:spPr bwMode="auto">
          <a:xfrm>
            <a:off x="7676209" y="7484143"/>
            <a:ext cx="12955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2000" b="0" dirty="0">
                <a:solidFill>
                  <a:schemeClr val="bg1">
                    <a:lumMod val="75000"/>
                  </a:schemeClr>
                </a:solidFill>
              </a:rPr>
              <a:t>bst_insert</a:t>
            </a:r>
          </a:p>
        </p:txBody>
      </p:sp>
      <p:cxnSp>
        <p:nvCxnSpPr>
          <p:cNvPr id="42" name="Straight Connector 27"/>
          <p:cNvCxnSpPr>
            <a:cxnSpLocks noChangeShapeType="1"/>
          </p:cNvCxnSpPr>
          <p:nvPr/>
        </p:nvCxnSpPr>
        <p:spPr bwMode="auto">
          <a:xfrm>
            <a:off x="7847648" y="7484143"/>
            <a:ext cx="2743200" cy="1587"/>
          </a:xfrm>
          <a:prstGeom prst="line">
            <a:avLst/>
          </a:prstGeom>
          <a:noFill/>
          <a:ln w="25400" algn="ctr">
            <a:solidFill>
              <a:schemeClr val="bg1">
                <a:lumMod val="75000"/>
              </a:schemeClr>
            </a:solidFill>
            <a:miter lim="400000"/>
            <a:headEnd/>
            <a:tailEnd/>
          </a:ln>
        </p:spPr>
      </p:cxnSp>
      <p:sp>
        <p:nvSpPr>
          <p:cNvPr id="43" name="Rectangle 7"/>
          <p:cNvSpPr>
            <a:spLocks/>
          </p:cNvSpPr>
          <p:nvPr/>
        </p:nvSpPr>
        <p:spPr bwMode="auto">
          <a:xfrm>
            <a:off x="9141471" y="7556275"/>
            <a:ext cx="245260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pPr algn="r"/>
            <a:r>
              <a:rPr lang="en-US" sz="2000" b="0" dirty="0">
                <a:solidFill>
                  <a:schemeClr val="bg1">
                    <a:lumMod val="75000"/>
                  </a:schemeClr>
                </a:solidFill>
              </a:rPr>
              <a:t>e</a:t>
            </a:r>
          </a:p>
        </p:txBody>
      </p:sp>
      <p:sp>
        <p:nvSpPr>
          <p:cNvPr id="44" name="Rectangle 12"/>
          <p:cNvSpPr>
            <a:spLocks noChangeArrowheads="1"/>
          </p:cNvSpPr>
          <p:nvPr/>
        </p:nvSpPr>
        <p:spPr bwMode="auto">
          <a:xfrm>
            <a:off x="9481741" y="7570562"/>
            <a:ext cx="406400" cy="381000"/>
          </a:xfrm>
          <a:prstGeom prst="rect">
            <a:avLst/>
          </a:prstGeom>
          <a:noFill/>
          <a:ln w="12700" algn="ctr">
            <a:solidFill>
              <a:schemeClr val="bg1">
                <a:lumMod val="75000"/>
              </a:schemeClr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 dirty="0"/>
          </a:p>
        </p:txBody>
      </p:sp>
      <p:cxnSp>
        <p:nvCxnSpPr>
          <p:cNvPr id="45" name="Straight Arrow Connector 29"/>
          <p:cNvCxnSpPr>
            <a:cxnSpLocks noChangeShapeType="1"/>
            <a:stCxn id="254" idx="6"/>
          </p:cNvCxnSpPr>
          <p:nvPr/>
        </p:nvCxnSpPr>
        <p:spPr bwMode="auto">
          <a:xfrm flipV="1">
            <a:off x="9679050" y="7314406"/>
            <a:ext cx="1776350" cy="462782"/>
          </a:xfrm>
          <a:prstGeom prst="straightConnector1">
            <a:avLst/>
          </a:prstGeom>
          <a:noFill/>
          <a:ln w="25400" algn="ctr">
            <a:solidFill>
              <a:schemeClr val="bg1">
                <a:lumMod val="75000"/>
              </a:schemeClr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46" name="Rectangle 12"/>
          <p:cNvSpPr>
            <a:spLocks noChangeArrowheads="1"/>
          </p:cNvSpPr>
          <p:nvPr/>
        </p:nvSpPr>
        <p:spPr bwMode="auto">
          <a:xfrm>
            <a:off x="9481741" y="8114843"/>
            <a:ext cx="406400" cy="381000"/>
          </a:xfrm>
          <a:prstGeom prst="rect">
            <a:avLst/>
          </a:prstGeom>
          <a:noFill/>
          <a:ln w="12700" algn="ctr">
            <a:solidFill>
              <a:schemeClr val="bg1">
                <a:lumMod val="75000"/>
              </a:schemeClr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 dirty="0"/>
          </a:p>
        </p:txBody>
      </p:sp>
      <p:sp>
        <p:nvSpPr>
          <p:cNvPr id="47" name="Rectangle 7"/>
          <p:cNvSpPr>
            <a:spLocks/>
          </p:cNvSpPr>
          <p:nvPr/>
        </p:nvSpPr>
        <p:spPr bwMode="auto">
          <a:xfrm>
            <a:off x="9127044" y="8100119"/>
            <a:ext cx="259686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pPr algn="r"/>
            <a:r>
              <a:rPr lang="en-US" sz="2000" b="0" dirty="0">
                <a:solidFill>
                  <a:schemeClr val="bg1">
                    <a:lumMod val="75000"/>
                  </a:schemeClr>
                </a:solidFill>
              </a:rPr>
              <a:t>T</a:t>
            </a:r>
          </a:p>
        </p:txBody>
      </p:sp>
      <p:cxnSp>
        <p:nvCxnSpPr>
          <p:cNvPr id="49" name="Straight Connector 25"/>
          <p:cNvCxnSpPr>
            <a:cxnSpLocks noChangeShapeType="1"/>
          </p:cNvCxnSpPr>
          <p:nvPr/>
        </p:nvCxnSpPr>
        <p:spPr bwMode="auto">
          <a:xfrm rot="5400000" flipH="1" flipV="1">
            <a:off x="8671627" y="7695406"/>
            <a:ext cx="3809998" cy="2"/>
          </a:xfrm>
          <a:prstGeom prst="line">
            <a:avLst/>
          </a:prstGeom>
          <a:noFill/>
          <a:ln w="38100" algn="ctr">
            <a:solidFill>
              <a:srgbClr val="000000"/>
            </a:solidFill>
            <a:miter lim="400000"/>
            <a:headEnd/>
            <a:tailEnd/>
          </a:ln>
        </p:spPr>
      </p:cxnSp>
      <p:cxnSp>
        <p:nvCxnSpPr>
          <p:cNvPr id="50" name="Straight Connector 49"/>
          <p:cNvCxnSpPr>
            <a:cxnSpLocks noChangeShapeType="1"/>
          </p:cNvCxnSpPr>
          <p:nvPr/>
        </p:nvCxnSpPr>
        <p:spPr bwMode="auto">
          <a:xfrm rot="5400000" flipH="1" flipV="1">
            <a:off x="8559006" y="7695406"/>
            <a:ext cx="3810794" cy="794"/>
          </a:xfrm>
          <a:prstGeom prst="line">
            <a:avLst/>
          </a:prstGeom>
          <a:noFill/>
          <a:ln w="38100" algn="ctr">
            <a:solidFill>
              <a:srgbClr val="000000"/>
            </a:solidFill>
            <a:prstDash val="dash"/>
            <a:miter lim="400000"/>
            <a:headEnd/>
            <a:tailEnd/>
          </a:ln>
        </p:spPr>
      </p:cxnSp>
      <p:sp>
        <p:nvSpPr>
          <p:cNvPr id="51" name="Rectangle 50"/>
          <p:cNvSpPr>
            <a:spLocks/>
          </p:cNvSpPr>
          <p:nvPr/>
        </p:nvSpPr>
        <p:spPr bwMode="auto">
          <a:xfrm>
            <a:off x="9106268" y="6924940"/>
            <a:ext cx="230832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2000" b="0" dirty="0"/>
              <a:t>x</a:t>
            </a:r>
          </a:p>
        </p:txBody>
      </p:sp>
      <p:sp>
        <p:nvSpPr>
          <p:cNvPr id="52" name="Rectangle 12"/>
          <p:cNvSpPr>
            <a:spLocks noChangeArrowheads="1"/>
          </p:cNvSpPr>
          <p:nvPr/>
        </p:nvSpPr>
        <p:spPr bwMode="auto">
          <a:xfrm>
            <a:off x="9475394" y="6916708"/>
            <a:ext cx="406400" cy="3810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 dirty="0"/>
          </a:p>
        </p:txBody>
      </p:sp>
      <p:cxnSp>
        <p:nvCxnSpPr>
          <p:cNvPr id="53" name="Straight Arrow Connector 29"/>
          <p:cNvCxnSpPr>
            <a:cxnSpLocks noChangeShapeType="1"/>
            <a:stCxn id="71" idx="6"/>
            <a:endCxn id="55" idx="2"/>
          </p:cNvCxnSpPr>
          <p:nvPr/>
        </p:nvCxnSpPr>
        <p:spPr bwMode="auto">
          <a:xfrm>
            <a:off x="9674100" y="7121431"/>
            <a:ext cx="1730505" cy="495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55" name="Cloud 54"/>
          <p:cNvSpPr/>
          <p:nvPr/>
        </p:nvSpPr>
        <p:spPr bwMode="auto">
          <a:xfrm>
            <a:off x="11402950" y="6821581"/>
            <a:ext cx="533400" cy="609600"/>
          </a:xfrm>
          <a:prstGeom prst="cloud">
            <a:avLst/>
          </a:prstGeom>
          <a:solidFill>
            <a:srgbClr val="FFE5E5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9" name="Rectangular Callout 58"/>
          <p:cNvSpPr/>
          <p:nvPr/>
        </p:nvSpPr>
        <p:spPr bwMode="auto">
          <a:xfrm>
            <a:off x="7340600" y="5257006"/>
            <a:ext cx="1720985" cy="369332"/>
          </a:xfrm>
          <a:prstGeom prst="wedgeRectCallout">
            <a:avLst>
              <a:gd name="adj1" fmla="val -6071"/>
              <a:gd name="adj2" fmla="val 19783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bst_insert(D, x);</a:t>
            </a:r>
          </a:p>
        </p:txBody>
      </p:sp>
      <p:sp>
        <p:nvSpPr>
          <p:cNvPr id="60" name="Rectangular Callout 59"/>
          <p:cNvSpPr/>
          <p:nvPr/>
        </p:nvSpPr>
        <p:spPr bwMode="auto">
          <a:xfrm>
            <a:off x="6697751" y="8839200"/>
            <a:ext cx="1862048" cy="646331"/>
          </a:xfrm>
          <a:prstGeom prst="wedgeRectCallout">
            <a:avLst>
              <a:gd name="adj1" fmla="val 67125"/>
              <a:gd name="adj2" fmla="val -15631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Decommissioned</a:t>
            </a:r>
          </a:p>
          <a:p>
            <a:pPr>
              <a:defRPr/>
            </a:pPr>
            <a:r>
              <a:rPr lang="en-US" sz="1800" b="0" dirty="0"/>
              <a:t>upon returning</a:t>
            </a:r>
          </a:p>
        </p:txBody>
      </p:sp>
      <p:sp>
        <p:nvSpPr>
          <p:cNvPr id="67" name="Rectangle 12"/>
          <p:cNvSpPr>
            <a:spLocks noChangeArrowheads="1"/>
          </p:cNvSpPr>
          <p:nvPr/>
        </p:nvSpPr>
        <p:spPr bwMode="auto">
          <a:xfrm>
            <a:off x="9474200" y="8662888"/>
            <a:ext cx="406400" cy="381000"/>
          </a:xfrm>
          <a:prstGeom prst="rect">
            <a:avLst/>
          </a:prstGeom>
          <a:noFill/>
          <a:ln w="12700" algn="ctr">
            <a:solidFill>
              <a:schemeClr val="bg1">
                <a:lumMod val="75000"/>
              </a:schemeClr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 dirty="0"/>
          </a:p>
        </p:txBody>
      </p:sp>
      <p:sp>
        <p:nvSpPr>
          <p:cNvPr id="71" name="Oval 70"/>
          <p:cNvSpPr/>
          <p:nvPr/>
        </p:nvSpPr>
        <p:spPr bwMode="auto">
          <a:xfrm>
            <a:off x="9521700" y="7045231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73" name="Table 72"/>
          <p:cNvGraphicFramePr>
            <a:graphicFrameLocks noGrp="1"/>
          </p:cNvGraphicFramePr>
          <p:nvPr/>
        </p:nvGraphicFramePr>
        <p:xfrm>
          <a:off x="10998200" y="8622313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4" name="Oval 73"/>
          <p:cNvSpPr/>
          <p:nvPr/>
        </p:nvSpPr>
        <p:spPr bwMode="auto">
          <a:xfrm>
            <a:off x="9526650" y="8234388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228" name="Straight Arrow Connector 29"/>
          <p:cNvCxnSpPr>
            <a:cxnSpLocks noChangeShapeType="1"/>
            <a:stCxn id="229" idx="6"/>
          </p:cNvCxnSpPr>
          <p:nvPr/>
        </p:nvCxnSpPr>
        <p:spPr bwMode="auto">
          <a:xfrm>
            <a:off x="9679050" y="8855863"/>
            <a:ext cx="1319150" cy="1588"/>
          </a:xfrm>
          <a:prstGeom prst="straightConnector1">
            <a:avLst/>
          </a:prstGeom>
          <a:noFill/>
          <a:ln w="25400" algn="ctr">
            <a:solidFill>
              <a:schemeClr val="bg1">
                <a:lumMod val="75000"/>
              </a:schemeClr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229" name="Oval 228"/>
          <p:cNvSpPr/>
          <p:nvPr/>
        </p:nvSpPr>
        <p:spPr bwMode="auto">
          <a:xfrm>
            <a:off x="9526650" y="8779663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233" name="Straight Arrow Connector 29"/>
          <p:cNvCxnSpPr>
            <a:cxnSpLocks noChangeShapeType="1"/>
            <a:stCxn id="234" idx="0"/>
            <a:endCxn id="55" idx="1"/>
          </p:cNvCxnSpPr>
          <p:nvPr/>
        </p:nvCxnSpPr>
        <p:spPr bwMode="auto">
          <a:xfrm rot="5400000" flipH="1" flipV="1">
            <a:off x="10943872" y="8153836"/>
            <a:ext cx="1449081" cy="2475"/>
          </a:xfrm>
          <a:prstGeom prst="straightConnector1">
            <a:avLst/>
          </a:prstGeom>
          <a:noFill/>
          <a:ln w="25400" algn="ctr">
            <a:solidFill>
              <a:schemeClr val="bg1">
                <a:lumMod val="75000"/>
              </a:schemeClr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234" name="Oval 233"/>
          <p:cNvSpPr/>
          <p:nvPr/>
        </p:nvSpPr>
        <p:spPr bwMode="auto">
          <a:xfrm>
            <a:off x="11590975" y="8879613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40" name="Rectangle 7"/>
          <p:cNvSpPr>
            <a:spLocks/>
          </p:cNvSpPr>
          <p:nvPr/>
        </p:nvSpPr>
        <p:spPr bwMode="auto">
          <a:xfrm>
            <a:off x="9109460" y="8633519"/>
            <a:ext cx="288541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pPr algn="r"/>
            <a:r>
              <a:rPr lang="en-US" sz="2000" b="0" dirty="0">
                <a:solidFill>
                  <a:schemeClr val="bg1">
                    <a:lumMod val="75000"/>
                  </a:schemeClr>
                </a:solidFill>
              </a:rPr>
              <a:t>R</a:t>
            </a:r>
          </a:p>
        </p:txBody>
      </p:sp>
      <p:grpSp>
        <p:nvGrpSpPr>
          <p:cNvPr id="248" name="Group 38"/>
          <p:cNvGrpSpPr/>
          <p:nvPr/>
        </p:nvGrpSpPr>
        <p:grpSpPr>
          <a:xfrm>
            <a:off x="9685975" y="6464331"/>
            <a:ext cx="457200" cy="274320"/>
            <a:chOff x="8222344" y="4025070"/>
            <a:chExt cx="457200" cy="274320"/>
          </a:xfrm>
        </p:grpSpPr>
        <p:cxnSp>
          <p:nvCxnSpPr>
            <p:cNvPr id="249" name="Straight Arrow Connector 248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250" name="Straight Connector 249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51" name="Straight Connector 250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52" name="Straight Connector 251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253" name="Straight Arrow Connector 29"/>
          <p:cNvCxnSpPr>
            <a:cxnSpLocks noChangeShapeType="1"/>
            <a:stCxn id="74" idx="6"/>
          </p:cNvCxnSpPr>
          <p:nvPr/>
        </p:nvCxnSpPr>
        <p:spPr bwMode="auto">
          <a:xfrm>
            <a:off x="9679050" y="8310588"/>
            <a:ext cx="1319150" cy="352300"/>
          </a:xfrm>
          <a:prstGeom prst="straightConnector1">
            <a:avLst/>
          </a:prstGeom>
          <a:noFill/>
          <a:ln w="25400" algn="ctr">
            <a:solidFill>
              <a:schemeClr val="bg1">
                <a:lumMod val="75000"/>
              </a:schemeClr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254" name="Oval 253"/>
          <p:cNvSpPr/>
          <p:nvPr/>
        </p:nvSpPr>
        <p:spPr bwMode="auto">
          <a:xfrm>
            <a:off x="9526650" y="7700988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56" name="Pie 255"/>
          <p:cNvSpPr/>
          <p:nvPr/>
        </p:nvSpPr>
        <p:spPr bwMode="auto">
          <a:xfrm rot="16200000">
            <a:off x="12065000" y="8763633"/>
            <a:ext cx="836773" cy="836773"/>
          </a:xfrm>
          <a:prstGeom prst="pie">
            <a:avLst/>
          </a:prstGeom>
          <a:solidFill>
            <a:srgbClr val="FF0000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50800" tIns="50800" rIns="50800" bIns="50800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48" name="Slide Number Placeholder 4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53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5" grpId="0"/>
      <p:bldP spid="36" grpId="0"/>
      <p:bldP spid="37" grpId="0"/>
      <p:bldP spid="38" grpId="0" animBg="1"/>
      <p:bldP spid="40" grpId="0"/>
      <p:bldP spid="41" grpId="0"/>
      <p:bldP spid="43" grpId="0"/>
      <p:bldP spid="44" grpId="0" animBg="1"/>
      <p:bldP spid="46" grpId="0" animBg="1"/>
      <p:bldP spid="47" grpId="0"/>
      <p:bldP spid="51" grpId="0"/>
      <p:bldP spid="52" grpId="0" animBg="1"/>
      <p:bldP spid="55" grpId="0" animBg="1"/>
      <p:bldP spid="59" grpId="0" animBg="1"/>
      <p:bldP spid="60" grpId="0" animBg="1"/>
      <p:bldP spid="67" grpId="0" animBg="1"/>
      <p:bldP spid="71" grpId="0"/>
      <p:bldP spid="74" grpId="0"/>
      <p:bldP spid="229" grpId="0"/>
      <p:bldP spid="234" grpId="0"/>
      <p:bldP spid="240" grpId="0"/>
      <p:bldP spid="254" grpId="0"/>
      <p:bldP spid="256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Inserting into an Empty BST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417300" cy="6896100"/>
          </a:xfrm>
        </p:spPr>
        <p:txBody>
          <a:bodyPr/>
          <a:lstStyle/>
          <a:p>
            <a:r>
              <a:rPr lang="en-US" dirty="0"/>
              <a:t>We simply create a node for</a:t>
            </a:r>
            <a:br>
              <a:rPr lang="en-US" dirty="0"/>
            </a:br>
            <a:r>
              <a:rPr lang="en-US" dirty="0"/>
              <a:t>the new entry </a:t>
            </a:r>
            <a:r>
              <a:rPr lang="en-US" b="1" dirty="0"/>
              <a:t>and return it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The returned tree must</a:t>
            </a:r>
            <a:br>
              <a:rPr lang="en-US" dirty="0"/>
            </a:br>
            <a:r>
              <a:rPr lang="en-US" dirty="0"/>
              <a:t>be a valid BST</a:t>
            </a:r>
          </a:p>
        </p:txBody>
      </p:sp>
      <p:sp>
        <p:nvSpPr>
          <p:cNvPr id="4" name="Cube 3"/>
          <p:cNvSpPr/>
          <p:nvPr/>
        </p:nvSpPr>
        <p:spPr bwMode="auto">
          <a:xfrm>
            <a:off x="1778000" y="3443129"/>
            <a:ext cx="4433228" cy="3694906"/>
          </a:xfrm>
          <a:prstGeom prst="cube">
            <a:avLst>
              <a:gd name="adj" fmla="val 3619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bst_insert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is_bst(T) &amp;&amp; e != NULL;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//@ensures is_bst(\result) &amp;&amp; \result != NULL;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// Code for empty tree</a:t>
            </a: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if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(T == NULL) {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R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= alloc(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R-&gt;data = e;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R;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}</a:t>
            </a:r>
          </a:p>
          <a:p>
            <a:pPr algn="l"/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// Code for non-empty tree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…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1600" b="0" dirty="0">
              <a:latin typeface="Helvetica Neue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0403840" y="254508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B050"/>
            </a:solidFill>
            <a:prstDash val="sysDash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5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977740" y="2057400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i="1" dirty="0"/>
              <a:t>inserting 5</a:t>
            </a:r>
          </a:p>
        </p:txBody>
      </p:sp>
      <p:sp>
        <p:nvSpPr>
          <p:cNvPr id="32" name="Rectangular Callout 31"/>
          <p:cNvSpPr/>
          <p:nvPr/>
        </p:nvSpPr>
        <p:spPr bwMode="auto">
          <a:xfrm>
            <a:off x="482600" y="4667210"/>
            <a:ext cx="1219200" cy="307777"/>
          </a:xfrm>
          <a:prstGeom prst="wedgeRectCallout">
            <a:avLst>
              <a:gd name="adj1" fmla="val 69315"/>
              <a:gd name="adj2" fmla="val 2166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45720" rIns="45720" anchor="ctr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EMPTY</a:t>
            </a:r>
          </a:p>
        </p:txBody>
      </p:sp>
      <p:sp>
        <p:nvSpPr>
          <p:cNvPr id="33" name="Rectangular Callout 32"/>
          <p:cNvSpPr/>
          <p:nvPr/>
        </p:nvSpPr>
        <p:spPr bwMode="auto">
          <a:xfrm>
            <a:off x="4668002" y="5054025"/>
            <a:ext cx="1300998" cy="584775"/>
          </a:xfrm>
          <a:prstGeom prst="wedgeRectCallout">
            <a:avLst>
              <a:gd name="adj1" fmla="val -70091"/>
              <a:gd name="adj2" fmla="val -1892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Sets left and</a:t>
            </a:r>
            <a:b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right to NULL</a:t>
            </a:r>
            <a:endParaRPr lang="en-US" sz="12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5" name="Rectangle 21"/>
          <p:cNvSpPr>
            <a:spLocks/>
          </p:cNvSpPr>
          <p:nvPr/>
        </p:nvSpPr>
        <p:spPr bwMode="auto">
          <a:xfrm>
            <a:off x="10743248" y="5236101"/>
            <a:ext cx="1524455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2000" dirty="0"/>
              <a:t>Alloc. Mem.</a:t>
            </a:r>
          </a:p>
        </p:txBody>
      </p:sp>
      <p:sp>
        <p:nvSpPr>
          <p:cNvPr id="36" name="Rectangle 2"/>
          <p:cNvSpPr>
            <a:spLocks/>
          </p:cNvSpPr>
          <p:nvPr/>
        </p:nvSpPr>
        <p:spPr bwMode="auto">
          <a:xfrm>
            <a:off x="8524193" y="5236101"/>
            <a:ext cx="1497205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2000" dirty="0"/>
              <a:t>Local Mem.</a:t>
            </a:r>
          </a:p>
        </p:txBody>
      </p:sp>
      <p:sp>
        <p:nvSpPr>
          <p:cNvPr id="37" name="Rectangle 36"/>
          <p:cNvSpPr>
            <a:spLocks/>
          </p:cNvSpPr>
          <p:nvPr/>
        </p:nvSpPr>
        <p:spPr bwMode="auto">
          <a:xfrm>
            <a:off x="9112615" y="5854729"/>
            <a:ext cx="288541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2000" b="0" dirty="0"/>
              <a:t>D</a:t>
            </a: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9474200" y="5846497"/>
            <a:ext cx="406400" cy="3810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 dirty="0"/>
          </a:p>
        </p:txBody>
      </p:sp>
      <p:sp>
        <p:nvSpPr>
          <p:cNvPr id="40" name="TextBox 15"/>
          <p:cNvSpPr txBox="1">
            <a:spLocks noChangeArrowheads="1"/>
          </p:cNvSpPr>
          <p:nvPr/>
        </p:nvSpPr>
        <p:spPr bwMode="auto">
          <a:xfrm>
            <a:off x="7645400" y="5612339"/>
            <a:ext cx="79861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i="1" dirty="0">
                <a:solidFill>
                  <a:srgbClr val="7030A0"/>
                </a:solidFill>
              </a:rPr>
              <a:t>caller</a:t>
            </a:r>
          </a:p>
        </p:txBody>
      </p:sp>
      <p:sp>
        <p:nvSpPr>
          <p:cNvPr id="41" name="TextBox 22"/>
          <p:cNvSpPr txBox="1">
            <a:spLocks noChangeArrowheads="1"/>
          </p:cNvSpPr>
          <p:nvPr/>
        </p:nvSpPr>
        <p:spPr bwMode="auto">
          <a:xfrm>
            <a:off x="7676209" y="7484143"/>
            <a:ext cx="12955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2000" b="0" dirty="0">
                <a:solidFill>
                  <a:schemeClr val="bg1">
                    <a:lumMod val="75000"/>
                  </a:schemeClr>
                </a:solidFill>
              </a:rPr>
              <a:t>bst_insert</a:t>
            </a:r>
          </a:p>
        </p:txBody>
      </p:sp>
      <p:cxnSp>
        <p:nvCxnSpPr>
          <p:cNvPr id="42" name="Straight Connector 27"/>
          <p:cNvCxnSpPr>
            <a:cxnSpLocks noChangeShapeType="1"/>
          </p:cNvCxnSpPr>
          <p:nvPr/>
        </p:nvCxnSpPr>
        <p:spPr bwMode="auto">
          <a:xfrm>
            <a:off x="7847648" y="7484143"/>
            <a:ext cx="2743200" cy="1587"/>
          </a:xfrm>
          <a:prstGeom prst="line">
            <a:avLst/>
          </a:prstGeom>
          <a:noFill/>
          <a:ln w="25400" algn="ctr">
            <a:solidFill>
              <a:schemeClr val="bg1">
                <a:lumMod val="75000"/>
              </a:schemeClr>
            </a:solidFill>
            <a:miter lim="400000"/>
            <a:headEnd/>
            <a:tailEnd/>
          </a:ln>
        </p:spPr>
      </p:cxnSp>
      <p:sp>
        <p:nvSpPr>
          <p:cNvPr id="43" name="Rectangle 7"/>
          <p:cNvSpPr>
            <a:spLocks/>
          </p:cNvSpPr>
          <p:nvPr/>
        </p:nvSpPr>
        <p:spPr bwMode="auto">
          <a:xfrm>
            <a:off x="9138918" y="8100950"/>
            <a:ext cx="259686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pPr algn="r"/>
            <a:r>
              <a:rPr lang="en-US" sz="2000" b="0" dirty="0">
                <a:solidFill>
                  <a:schemeClr val="bg1">
                    <a:lumMod val="75000"/>
                  </a:schemeClr>
                </a:solidFill>
              </a:rPr>
              <a:t>T</a:t>
            </a:r>
          </a:p>
        </p:txBody>
      </p:sp>
      <p:sp>
        <p:nvSpPr>
          <p:cNvPr id="44" name="Rectangle 12"/>
          <p:cNvSpPr>
            <a:spLocks noChangeArrowheads="1"/>
          </p:cNvSpPr>
          <p:nvPr/>
        </p:nvSpPr>
        <p:spPr bwMode="auto">
          <a:xfrm>
            <a:off x="9474200" y="8115237"/>
            <a:ext cx="406400" cy="381000"/>
          </a:xfrm>
          <a:prstGeom prst="rect">
            <a:avLst/>
          </a:prstGeom>
          <a:noFill/>
          <a:ln w="12700" algn="ctr">
            <a:solidFill>
              <a:schemeClr val="bg1">
                <a:lumMod val="75000"/>
              </a:schemeClr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 dirty="0"/>
          </a:p>
        </p:txBody>
      </p:sp>
      <p:cxnSp>
        <p:nvCxnSpPr>
          <p:cNvPr id="45" name="Straight Arrow Connector 29"/>
          <p:cNvCxnSpPr>
            <a:cxnSpLocks noChangeShapeType="1"/>
          </p:cNvCxnSpPr>
          <p:nvPr/>
        </p:nvCxnSpPr>
        <p:spPr bwMode="auto">
          <a:xfrm flipV="1">
            <a:off x="9679050" y="6781800"/>
            <a:ext cx="1776350" cy="996182"/>
          </a:xfrm>
          <a:prstGeom prst="straightConnector1">
            <a:avLst/>
          </a:prstGeom>
          <a:noFill/>
          <a:ln w="25400" algn="ctr">
            <a:solidFill>
              <a:schemeClr val="bg1">
                <a:lumMod val="75000"/>
              </a:schemeClr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46" name="Rectangle 12"/>
          <p:cNvSpPr>
            <a:spLocks noChangeArrowheads="1"/>
          </p:cNvSpPr>
          <p:nvPr/>
        </p:nvSpPr>
        <p:spPr bwMode="auto">
          <a:xfrm>
            <a:off x="9474200" y="7582237"/>
            <a:ext cx="406400" cy="381000"/>
          </a:xfrm>
          <a:prstGeom prst="rect">
            <a:avLst/>
          </a:prstGeom>
          <a:noFill/>
          <a:ln w="12700" algn="ctr">
            <a:solidFill>
              <a:schemeClr val="bg1">
                <a:lumMod val="75000"/>
              </a:schemeClr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 dirty="0"/>
          </a:p>
        </p:txBody>
      </p:sp>
      <p:sp>
        <p:nvSpPr>
          <p:cNvPr id="47" name="Rectangle 7"/>
          <p:cNvSpPr>
            <a:spLocks/>
          </p:cNvSpPr>
          <p:nvPr/>
        </p:nvSpPr>
        <p:spPr bwMode="auto">
          <a:xfrm>
            <a:off x="9141471" y="7567513"/>
            <a:ext cx="245259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pPr algn="r"/>
            <a:r>
              <a:rPr lang="en-US" sz="2000" b="0" dirty="0">
                <a:solidFill>
                  <a:schemeClr val="bg1">
                    <a:lumMod val="75000"/>
                  </a:schemeClr>
                </a:solidFill>
              </a:rPr>
              <a:t>e</a:t>
            </a:r>
          </a:p>
        </p:txBody>
      </p:sp>
      <p:cxnSp>
        <p:nvCxnSpPr>
          <p:cNvPr id="49" name="Straight Connector 25"/>
          <p:cNvCxnSpPr>
            <a:cxnSpLocks noChangeShapeType="1"/>
          </p:cNvCxnSpPr>
          <p:nvPr/>
        </p:nvCxnSpPr>
        <p:spPr bwMode="auto">
          <a:xfrm rot="5400000" flipH="1" flipV="1">
            <a:off x="8671627" y="7695406"/>
            <a:ext cx="3809998" cy="2"/>
          </a:xfrm>
          <a:prstGeom prst="line">
            <a:avLst/>
          </a:prstGeom>
          <a:noFill/>
          <a:ln w="38100" algn="ctr">
            <a:solidFill>
              <a:srgbClr val="000000"/>
            </a:solidFill>
            <a:miter lim="400000"/>
            <a:headEnd/>
            <a:tailEnd/>
          </a:ln>
        </p:spPr>
      </p:cxnSp>
      <p:cxnSp>
        <p:nvCxnSpPr>
          <p:cNvPr id="50" name="Straight Connector 49"/>
          <p:cNvCxnSpPr>
            <a:cxnSpLocks noChangeShapeType="1"/>
          </p:cNvCxnSpPr>
          <p:nvPr/>
        </p:nvCxnSpPr>
        <p:spPr bwMode="auto">
          <a:xfrm rot="5400000" flipH="1" flipV="1">
            <a:off x="8559006" y="7695406"/>
            <a:ext cx="3810794" cy="794"/>
          </a:xfrm>
          <a:prstGeom prst="line">
            <a:avLst/>
          </a:prstGeom>
          <a:noFill/>
          <a:ln w="38100" algn="ctr">
            <a:solidFill>
              <a:srgbClr val="000000"/>
            </a:solidFill>
            <a:prstDash val="dash"/>
            <a:miter lim="400000"/>
            <a:headEnd/>
            <a:tailEnd/>
          </a:ln>
        </p:spPr>
      </p:cxnSp>
      <p:sp>
        <p:nvSpPr>
          <p:cNvPr id="51" name="Rectangle 50"/>
          <p:cNvSpPr>
            <a:spLocks/>
          </p:cNvSpPr>
          <p:nvPr/>
        </p:nvSpPr>
        <p:spPr bwMode="auto">
          <a:xfrm>
            <a:off x="9106268" y="6383306"/>
            <a:ext cx="230832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2000" b="0" dirty="0"/>
              <a:t>x</a:t>
            </a:r>
          </a:p>
        </p:txBody>
      </p:sp>
      <p:sp>
        <p:nvSpPr>
          <p:cNvPr id="52" name="Rectangle 12"/>
          <p:cNvSpPr>
            <a:spLocks noChangeArrowheads="1"/>
          </p:cNvSpPr>
          <p:nvPr/>
        </p:nvSpPr>
        <p:spPr bwMode="auto">
          <a:xfrm>
            <a:off x="9474200" y="6375074"/>
            <a:ext cx="406400" cy="3810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 dirty="0"/>
          </a:p>
        </p:txBody>
      </p:sp>
      <p:cxnSp>
        <p:nvCxnSpPr>
          <p:cNvPr id="53" name="Straight Arrow Connector 29"/>
          <p:cNvCxnSpPr>
            <a:cxnSpLocks noChangeShapeType="1"/>
            <a:stCxn id="71" idx="6"/>
            <a:endCxn id="55" idx="2"/>
          </p:cNvCxnSpPr>
          <p:nvPr/>
        </p:nvCxnSpPr>
        <p:spPr bwMode="auto">
          <a:xfrm flipV="1">
            <a:off x="9674100" y="6576950"/>
            <a:ext cx="1730505" cy="2847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55" name="Cloud 54"/>
          <p:cNvSpPr/>
          <p:nvPr/>
        </p:nvSpPr>
        <p:spPr bwMode="auto">
          <a:xfrm>
            <a:off x="11402950" y="6272150"/>
            <a:ext cx="533400" cy="609600"/>
          </a:xfrm>
          <a:prstGeom prst="cloud">
            <a:avLst/>
          </a:prstGeom>
          <a:solidFill>
            <a:srgbClr val="FFE5E5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9" name="Rectangular Callout 58"/>
          <p:cNvSpPr/>
          <p:nvPr/>
        </p:nvSpPr>
        <p:spPr bwMode="auto">
          <a:xfrm>
            <a:off x="6654800" y="4703497"/>
            <a:ext cx="2689198" cy="369332"/>
          </a:xfrm>
          <a:prstGeom prst="wedgeRectCallout">
            <a:avLst>
              <a:gd name="adj1" fmla="val -6071"/>
              <a:gd name="adj2" fmla="val 19783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>
                <a:solidFill>
                  <a:srgbClr val="00B050"/>
                </a:solidFill>
              </a:rPr>
              <a:t>tree*</a:t>
            </a:r>
            <a:r>
              <a:rPr lang="en-US" sz="1800" b="0" dirty="0"/>
              <a:t> E = bst_insert(D, x);</a:t>
            </a:r>
          </a:p>
        </p:txBody>
      </p:sp>
      <p:sp>
        <p:nvSpPr>
          <p:cNvPr id="67" name="Rectangle 12"/>
          <p:cNvSpPr>
            <a:spLocks noChangeArrowheads="1"/>
          </p:cNvSpPr>
          <p:nvPr/>
        </p:nvSpPr>
        <p:spPr bwMode="auto">
          <a:xfrm>
            <a:off x="9474200" y="8662888"/>
            <a:ext cx="406400" cy="381000"/>
          </a:xfrm>
          <a:prstGeom prst="rect">
            <a:avLst/>
          </a:prstGeom>
          <a:noFill/>
          <a:ln w="12700" algn="ctr">
            <a:solidFill>
              <a:schemeClr val="bg1">
                <a:lumMod val="75000"/>
              </a:schemeClr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 dirty="0"/>
          </a:p>
        </p:txBody>
      </p:sp>
      <p:sp>
        <p:nvSpPr>
          <p:cNvPr id="71" name="Oval 70"/>
          <p:cNvSpPr/>
          <p:nvPr/>
        </p:nvSpPr>
        <p:spPr bwMode="auto">
          <a:xfrm>
            <a:off x="9521700" y="6503597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73" name="Table 72"/>
          <p:cNvGraphicFramePr>
            <a:graphicFrameLocks noGrp="1"/>
          </p:cNvGraphicFramePr>
          <p:nvPr/>
        </p:nvGraphicFramePr>
        <p:xfrm>
          <a:off x="10998200" y="8622313"/>
          <a:ext cx="13716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4" name="Oval 73"/>
          <p:cNvSpPr/>
          <p:nvPr/>
        </p:nvSpPr>
        <p:spPr bwMode="auto">
          <a:xfrm>
            <a:off x="9526650" y="8258138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228" name="Straight Arrow Connector 29"/>
          <p:cNvCxnSpPr>
            <a:cxnSpLocks noChangeShapeType="1"/>
            <a:stCxn id="229" idx="6"/>
          </p:cNvCxnSpPr>
          <p:nvPr/>
        </p:nvCxnSpPr>
        <p:spPr bwMode="auto">
          <a:xfrm>
            <a:off x="9679050" y="8855863"/>
            <a:ext cx="1319150" cy="1588"/>
          </a:xfrm>
          <a:prstGeom prst="straightConnector1">
            <a:avLst/>
          </a:prstGeom>
          <a:noFill/>
          <a:ln w="25400" algn="ctr">
            <a:solidFill>
              <a:schemeClr val="bg1">
                <a:lumMod val="75000"/>
              </a:schemeClr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229" name="Oval 228"/>
          <p:cNvSpPr/>
          <p:nvPr/>
        </p:nvSpPr>
        <p:spPr bwMode="auto">
          <a:xfrm>
            <a:off x="9526650" y="8779663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233" name="Straight Arrow Connector 29"/>
          <p:cNvCxnSpPr>
            <a:cxnSpLocks noChangeShapeType="1"/>
            <a:stCxn id="234" idx="0"/>
            <a:endCxn id="55" idx="1"/>
          </p:cNvCxnSpPr>
          <p:nvPr/>
        </p:nvCxnSpPr>
        <p:spPr bwMode="auto">
          <a:xfrm rot="5400000" flipH="1" flipV="1">
            <a:off x="10669156" y="7879120"/>
            <a:ext cx="1998512" cy="2475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234" name="Oval 233"/>
          <p:cNvSpPr/>
          <p:nvPr/>
        </p:nvSpPr>
        <p:spPr bwMode="auto">
          <a:xfrm>
            <a:off x="11590975" y="8879613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40" name="Rectangle 7"/>
          <p:cNvSpPr>
            <a:spLocks/>
          </p:cNvSpPr>
          <p:nvPr/>
        </p:nvSpPr>
        <p:spPr bwMode="auto">
          <a:xfrm>
            <a:off x="9109460" y="8633519"/>
            <a:ext cx="288541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pPr algn="r"/>
            <a:r>
              <a:rPr lang="en-US" sz="2000" b="0" dirty="0">
                <a:solidFill>
                  <a:schemeClr val="bg1">
                    <a:lumMod val="75000"/>
                  </a:schemeClr>
                </a:solidFill>
              </a:rPr>
              <a:t>R</a:t>
            </a:r>
          </a:p>
        </p:txBody>
      </p:sp>
      <p:grpSp>
        <p:nvGrpSpPr>
          <p:cNvPr id="5" name="Group 38"/>
          <p:cNvGrpSpPr/>
          <p:nvPr/>
        </p:nvGrpSpPr>
        <p:grpSpPr>
          <a:xfrm>
            <a:off x="9685975" y="5910822"/>
            <a:ext cx="457200" cy="274320"/>
            <a:chOff x="8222344" y="4025070"/>
            <a:chExt cx="457200" cy="274320"/>
          </a:xfrm>
        </p:grpSpPr>
        <p:cxnSp>
          <p:nvCxnSpPr>
            <p:cNvPr id="249" name="Straight Arrow Connector 248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250" name="Straight Connector 249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51" name="Straight Connector 250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52" name="Straight Connector 251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254" name="Oval 253"/>
          <p:cNvSpPr/>
          <p:nvPr/>
        </p:nvSpPr>
        <p:spPr bwMode="auto">
          <a:xfrm>
            <a:off x="9538525" y="8245663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pSp>
        <p:nvGrpSpPr>
          <p:cNvPr id="48" name="Group 38"/>
          <p:cNvGrpSpPr/>
          <p:nvPr/>
        </p:nvGrpSpPr>
        <p:grpSpPr>
          <a:xfrm>
            <a:off x="9702800" y="8200300"/>
            <a:ext cx="457200" cy="274320"/>
            <a:chOff x="8222344" y="4025070"/>
            <a:chExt cx="457200" cy="274320"/>
          </a:xfrm>
        </p:grpSpPr>
        <p:cxnSp>
          <p:nvCxnSpPr>
            <p:cNvPr id="54" name="Straight Arrow Connector 53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bg1">
                  <a:lumMod val="75000"/>
                </a:schemeClr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bg1">
                  <a:lumMod val="75000"/>
                </a:schemeClr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bg1">
                  <a:lumMod val="75000"/>
                </a:schemeClr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bg1">
                  <a:lumMod val="75000"/>
                </a:schemeClr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61" name="Rectangle 60"/>
          <p:cNvSpPr>
            <a:spLocks/>
          </p:cNvSpPr>
          <p:nvPr/>
        </p:nvSpPr>
        <p:spPr bwMode="auto">
          <a:xfrm>
            <a:off x="9105075" y="6930557"/>
            <a:ext cx="274114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2000" b="0" dirty="0"/>
              <a:t>E</a:t>
            </a:r>
          </a:p>
        </p:txBody>
      </p:sp>
      <p:sp>
        <p:nvSpPr>
          <p:cNvPr id="62" name="Rectangle 12"/>
          <p:cNvSpPr>
            <a:spLocks noChangeArrowheads="1"/>
          </p:cNvSpPr>
          <p:nvPr/>
        </p:nvSpPr>
        <p:spPr bwMode="auto">
          <a:xfrm>
            <a:off x="9474200" y="6922325"/>
            <a:ext cx="406400" cy="3810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 dirty="0"/>
          </a:p>
        </p:txBody>
      </p:sp>
      <p:cxnSp>
        <p:nvCxnSpPr>
          <p:cNvPr id="64" name="Straight Arrow Connector 29"/>
          <p:cNvCxnSpPr>
            <a:cxnSpLocks noChangeShapeType="1"/>
            <a:stCxn id="65" idx="6"/>
          </p:cNvCxnSpPr>
          <p:nvPr/>
        </p:nvCxnSpPr>
        <p:spPr bwMode="auto">
          <a:xfrm>
            <a:off x="9679050" y="7110350"/>
            <a:ext cx="1319150" cy="150025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65" name="Oval 64"/>
          <p:cNvSpPr/>
          <p:nvPr/>
        </p:nvSpPr>
        <p:spPr bwMode="auto">
          <a:xfrm>
            <a:off x="9526650" y="703415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8" name="Oval 67"/>
          <p:cNvSpPr>
            <a:spLocks noChangeArrowheads="1"/>
          </p:cNvSpPr>
          <p:nvPr/>
        </p:nvSpPr>
        <p:spPr bwMode="auto">
          <a:xfrm>
            <a:off x="1930400" y="5586350"/>
            <a:ext cx="1143000" cy="304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/>
          </a:p>
        </p:txBody>
      </p:sp>
      <p:sp>
        <p:nvSpPr>
          <p:cNvPr id="69" name="Oval 68"/>
          <p:cNvSpPr>
            <a:spLocks noChangeArrowheads="1"/>
          </p:cNvSpPr>
          <p:nvPr/>
        </p:nvSpPr>
        <p:spPr bwMode="auto">
          <a:xfrm>
            <a:off x="1649350" y="3617025"/>
            <a:ext cx="762000" cy="304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/>
          </a:p>
        </p:txBody>
      </p:sp>
      <p:sp>
        <p:nvSpPr>
          <p:cNvPr id="70" name="Oval 69"/>
          <p:cNvSpPr>
            <a:spLocks noChangeArrowheads="1"/>
          </p:cNvSpPr>
          <p:nvPr/>
        </p:nvSpPr>
        <p:spPr bwMode="auto">
          <a:xfrm>
            <a:off x="1625600" y="4079175"/>
            <a:ext cx="46482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/>
          </a:p>
        </p:txBody>
      </p:sp>
      <p:sp>
        <p:nvSpPr>
          <p:cNvPr id="72" name="Oval 71"/>
          <p:cNvSpPr>
            <a:spLocks noChangeArrowheads="1"/>
          </p:cNvSpPr>
          <p:nvPr/>
        </p:nvSpPr>
        <p:spPr bwMode="auto">
          <a:xfrm>
            <a:off x="6502400" y="4748150"/>
            <a:ext cx="1219200" cy="304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/>
          </a:p>
        </p:txBody>
      </p:sp>
      <p:sp>
        <p:nvSpPr>
          <p:cNvPr id="63" name="Rectangular Callout 62"/>
          <p:cNvSpPr/>
          <p:nvPr/>
        </p:nvSpPr>
        <p:spPr bwMode="auto">
          <a:xfrm>
            <a:off x="6697751" y="8839200"/>
            <a:ext cx="1862048" cy="646331"/>
          </a:xfrm>
          <a:prstGeom prst="wedgeRectCallout">
            <a:avLst>
              <a:gd name="adj1" fmla="val 67125"/>
              <a:gd name="adj2" fmla="val -15631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Decommissioned</a:t>
            </a:r>
          </a:p>
          <a:p>
            <a:pPr>
              <a:defRPr/>
            </a:pPr>
            <a:r>
              <a:rPr lang="en-US" sz="1800" b="0" dirty="0"/>
              <a:t>upon returning</a:t>
            </a:r>
          </a:p>
        </p:txBody>
      </p:sp>
      <p:sp>
        <p:nvSpPr>
          <p:cNvPr id="60" name="Slide Number Placeholder 5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54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38" grpId="0" animBg="1"/>
      <p:bldP spid="40" grpId="0"/>
      <p:bldP spid="41" grpId="0"/>
      <p:bldP spid="43" grpId="0"/>
      <p:bldP spid="44" grpId="0" animBg="1"/>
      <p:bldP spid="46" grpId="0" animBg="1"/>
      <p:bldP spid="47" grpId="0"/>
      <p:bldP spid="51" grpId="0"/>
      <p:bldP spid="52" grpId="0" animBg="1"/>
      <p:bldP spid="55" grpId="0" animBg="1"/>
      <p:bldP spid="59" grpId="0" animBg="1"/>
      <p:bldP spid="67" grpId="0" animBg="1"/>
      <p:bldP spid="71" grpId="0"/>
      <p:bldP spid="74" grpId="0"/>
      <p:bldP spid="229" grpId="0"/>
      <p:bldP spid="234" grpId="0"/>
      <p:bldP spid="240" grpId="0"/>
      <p:bldP spid="254" grpId="0"/>
      <p:bldP spid="61" grpId="0"/>
      <p:bldP spid="62" grpId="0" animBg="1"/>
      <p:bldP spid="65" grpId="0"/>
      <p:bldP spid="68" grpId="0" animBg="1"/>
      <p:bldP spid="69" grpId="0" animBg="1"/>
      <p:bldP spid="70" grpId="0" animBg="1"/>
      <p:bldP spid="72" grpId="0" animBg="1"/>
      <p:bldP spid="63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Inserting in a Non-empty BST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417300" cy="6896100"/>
          </a:xfrm>
        </p:spPr>
        <p:txBody>
          <a:bodyPr/>
          <a:lstStyle/>
          <a:p>
            <a:r>
              <a:rPr lang="en-US" dirty="0"/>
              <a:t>If an entry with the same key is present, we overwrite it</a:t>
            </a:r>
          </a:p>
          <a:p>
            <a:pPr marL="6975475"/>
            <a:endParaRPr lang="en-US" dirty="0"/>
          </a:p>
          <a:p>
            <a:pPr marL="6975475"/>
            <a:endParaRPr lang="en-US" dirty="0"/>
          </a:p>
          <a:p>
            <a:pPr marL="6975475"/>
            <a:endParaRPr lang="en-US" dirty="0"/>
          </a:p>
          <a:p>
            <a:pPr marL="7318375" lvl="1"/>
            <a:endParaRPr lang="en-US" dirty="0"/>
          </a:p>
          <a:p>
            <a:pPr marL="7318375" lvl="1"/>
            <a:endParaRPr lang="en-US" dirty="0"/>
          </a:p>
          <a:p>
            <a:pPr marL="7318375" lvl="1"/>
            <a:endParaRPr lang="en-US" dirty="0"/>
          </a:p>
          <a:p>
            <a:pPr marL="7318375" lvl="1"/>
            <a:endParaRPr lang="en-US" dirty="0"/>
          </a:p>
          <a:p>
            <a:pPr marL="7318375" lvl="1"/>
            <a:r>
              <a:rPr lang="en-US" dirty="0"/>
              <a:t>When inserting in the left subtree, we </a:t>
            </a:r>
            <a:r>
              <a:rPr lang="en-US" b="1" dirty="0"/>
              <a:t>reattach</a:t>
            </a:r>
            <a:r>
              <a:rPr lang="en-US" dirty="0"/>
              <a:t> the tree returned by the recursive call</a:t>
            </a:r>
          </a:p>
          <a:p>
            <a:pPr marL="7610475" lvl="2"/>
            <a:r>
              <a:rPr lang="en-US" dirty="0"/>
              <a:t>The pointer is the same except if it was NULL</a:t>
            </a:r>
          </a:p>
          <a:p>
            <a:pPr marL="7318375" lvl="1"/>
            <a:r>
              <a:rPr lang="en-US" dirty="0"/>
              <a:t>And similarly on the right</a:t>
            </a:r>
          </a:p>
        </p:txBody>
      </p:sp>
      <p:sp>
        <p:nvSpPr>
          <p:cNvPr id="4" name="Cube 3"/>
          <p:cNvSpPr/>
          <p:nvPr/>
        </p:nvSpPr>
        <p:spPr bwMode="auto">
          <a:xfrm>
            <a:off x="1854200" y="2819400"/>
            <a:ext cx="5736155" cy="5417066"/>
          </a:xfrm>
          <a:prstGeom prst="cube">
            <a:avLst>
              <a:gd name="adj" fmla="val 2658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bst_insert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is_bst(T) &amp;&amp; e != NULL;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//@ensures is_bst(\result) &amp;&amp; \result != NULL;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//@ensures bst_lookup(\result, entry_key(e)) == e;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// Code for empty tree</a:t>
            </a: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if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(T == NULL) {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R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= alloc(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R-&gt;data = e;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R;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}</a:t>
            </a:r>
          </a:p>
          <a:p>
            <a:pPr algn="l"/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// Code for non-empty tree</a:t>
            </a: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cmp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= key_compare(entry_key(e), entry_key(T-&gt;data));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if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(cmp == 0) T-&gt;data = e;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else if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(cmp &lt; 0) T-&gt;left = bst_insert(T-&gt;left, e);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else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{ 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//@assert cmp &gt; 0;</a:t>
            </a: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T-&gt;right = bst_insert(T-&gt;right, e);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}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T;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</a:p>
        </p:txBody>
      </p:sp>
      <p:sp>
        <p:nvSpPr>
          <p:cNvPr id="5" name="Rectangular Callout 4"/>
          <p:cNvSpPr/>
          <p:nvPr/>
        </p:nvSpPr>
        <p:spPr bwMode="auto">
          <a:xfrm>
            <a:off x="482600" y="4267200"/>
            <a:ext cx="1219200" cy="307777"/>
          </a:xfrm>
          <a:prstGeom prst="wedgeRectCallout">
            <a:avLst>
              <a:gd name="adj1" fmla="val 69315"/>
              <a:gd name="adj2" fmla="val 2166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45720" rIns="45720" anchor="ctr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EMPTY</a:t>
            </a:r>
          </a:p>
        </p:txBody>
      </p:sp>
      <p:sp>
        <p:nvSpPr>
          <p:cNvPr id="6" name="Rectangular Callout 5"/>
          <p:cNvSpPr/>
          <p:nvPr/>
        </p:nvSpPr>
        <p:spPr bwMode="auto">
          <a:xfrm>
            <a:off x="482600" y="5943600"/>
            <a:ext cx="1219200" cy="990600"/>
          </a:xfrm>
          <a:prstGeom prst="wedgeRectCallout">
            <a:avLst>
              <a:gd name="adj1" fmla="val 70893"/>
              <a:gd name="adj2" fmla="val -2134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noAutofit/>
          </a:bodyPr>
          <a:lstStyle/>
          <a:p>
            <a:pPr>
              <a:defRPr/>
            </a:pPr>
            <a:endParaRPr lang="en-US" sz="16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44446" y="6019801"/>
            <a:ext cx="1095509" cy="838200"/>
            <a:chOff x="6350000" y="4419600"/>
            <a:chExt cx="2286000" cy="1749072"/>
          </a:xfrm>
        </p:grpSpPr>
        <p:sp>
          <p:nvSpPr>
            <p:cNvPr id="8" name="Isosceles Triangle 7"/>
            <p:cNvSpPr/>
            <p:nvPr/>
          </p:nvSpPr>
          <p:spPr bwMode="auto">
            <a:xfrm>
              <a:off x="6350000" y="5031115"/>
              <a:ext cx="838200" cy="1137557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9" name="Isosceles Triangle 8"/>
            <p:cNvSpPr/>
            <p:nvPr/>
          </p:nvSpPr>
          <p:spPr bwMode="auto">
            <a:xfrm>
              <a:off x="7797800" y="5031115"/>
              <a:ext cx="838200" cy="1137557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cxnSp>
          <p:nvCxnSpPr>
            <p:cNvPr id="10" name="Straight Connector 9"/>
            <p:cNvCxnSpPr>
              <a:stCxn id="12" idx="6"/>
              <a:endCxn id="9" idx="0"/>
            </p:cNvCxnSpPr>
            <p:nvPr/>
          </p:nvCxnSpPr>
          <p:spPr bwMode="auto">
            <a:xfrm>
              <a:off x="7645400" y="4572958"/>
              <a:ext cx="571500" cy="45815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>
              <a:stCxn id="12" idx="2"/>
              <a:endCxn id="8" idx="0"/>
            </p:cNvCxnSpPr>
            <p:nvPr/>
          </p:nvCxnSpPr>
          <p:spPr bwMode="auto">
            <a:xfrm rot="10800000" flipV="1">
              <a:off x="6769101" y="4572957"/>
              <a:ext cx="569585" cy="45815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12" name="Oval 11"/>
            <p:cNvSpPr/>
            <p:nvPr/>
          </p:nvSpPr>
          <p:spPr bwMode="auto">
            <a:xfrm>
              <a:off x="7338685" y="4419600"/>
              <a:ext cx="306715" cy="306715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</p:grpSp>
      <p:sp>
        <p:nvSpPr>
          <p:cNvPr id="13" name="Rectangular Callout 12"/>
          <p:cNvSpPr/>
          <p:nvPr/>
        </p:nvSpPr>
        <p:spPr bwMode="auto">
          <a:xfrm>
            <a:off x="7739421" y="5020270"/>
            <a:ext cx="3639779" cy="707886"/>
          </a:xfrm>
          <a:prstGeom prst="wedgeRectCallout">
            <a:avLst>
              <a:gd name="adj1" fmla="val -76429"/>
              <a:gd name="adj2" fmla="val 10755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We save the outcome of the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comparison in the variable </a:t>
            </a:r>
            <a:r>
              <a:rPr lang="en-US" sz="2000" b="0" dirty="0">
                <a:solidFill>
                  <a:srgbClr val="FFC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cmp</a:t>
            </a:r>
            <a:endParaRPr lang="en-US" sz="1600" b="0" dirty="0">
              <a:solidFill>
                <a:srgbClr val="FFC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4" name="Rectangular Callout 13"/>
          <p:cNvSpPr/>
          <p:nvPr/>
        </p:nvSpPr>
        <p:spPr bwMode="auto">
          <a:xfrm>
            <a:off x="9626600" y="3733800"/>
            <a:ext cx="3274935" cy="923330"/>
          </a:xfrm>
          <a:prstGeom prst="wedgeRectCallout">
            <a:avLst>
              <a:gd name="adj1" fmla="val -21215"/>
              <a:gd name="adj2" fmla="val 81312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marL="225425" indent="-166688" algn="l"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1800" dirty="0">
                <a:solidFill>
                  <a:srgbClr val="00B0F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&lt; 0	</a:t>
            </a: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 </a:t>
            </a:r>
            <a:r>
              <a:rPr lang="en-US" sz="1800" b="0" dirty="0">
                <a:solidFill>
                  <a:srgbClr val="00B0F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k1 is smaller than k2</a:t>
            </a:r>
          </a:p>
          <a:p>
            <a:pPr marL="225425" indent="-166688" algn="l"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180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= 0</a:t>
            </a: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	if </a:t>
            </a:r>
            <a:r>
              <a:rPr lang="en-US" sz="18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k1 and k2 are the same</a:t>
            </a:r>
          </a:p>
          <a:p>
            <a:pPr marL="225425" indent="-166688" algn="l"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1800" dirty="0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&gt; 0</a:t>
            </a:r>
            <a:r>
              <a:rPr lang="en-US" sz="1800" b="0" dirty="0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	</a:t>
            </a: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 </a:t>
            </a:r>
            <a:r>
              <a:rPr lang="en-US" sz="1800" b="0" dirty="0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k1 is larger than k2</a:t>
            </a:r>
            <a:endParaRPr lang="en-US" sz="1400" b="0" dirty="0">
              <a:solidFill>
                <a:srgbClr val="FF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5" name="Rectangular Callout 14"/>
          <p:cNvSpPr/>
          <p:nvPr/>
        </p:nvSpPr>
        <p:spPr bwMode="auto">
          <a:xfrm>
            <a:off x="8102600" y="2895600"/>
            <a:ext cx="2803011" cy="400110"/>
          </a:xfrm>
          <a:prstGeom prst="wedgeRectCallout">
            <a:avLst>
              <a:gd name="adj1" fmla="val -103188"/>
              <a:gd name="adj2" fmla="val 17610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Additional postcondition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55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3" grpId="0" animBg="1"/>
      <p:bldP spid="14" grpId="0" animBg="1"/>
      <p:bldP spid="15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Inserting into a BST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21600" y="1981200"/>
            <a:ext cx="4330700" cy="6896100"/>
          </a:xfrm>
        </p:spPr>
        <p:txBody>
          <a:bodyPr/>
          <a:lstStyle/>
          <a:p>
            <a:r>
              <a:rPr lang="en-US" dirty="0"/>
              <a:t>We make </a:t>
            </a:r>
            <a:r>
              <a:rPr lang="en-US" dirty="0">
                <a:solidFill>
                  <a:srgbClr val="7030A0"/>
                </a:solidFill>
              </a:rPr>
              <a:t>bst_insert</a:t>
            </a:r>
            <a:r>
              <a:rPr lang="en-US" dirty="0"/>
              <a:t> more readable by</a:t>
            </a:r>
          </a:p>
          <a:p>
            <a:pPr lvl="1"/>
            <a:r>
              <a:rPr lang="en-US" dirty="0"/>
              <a:t>Moving the code that creates a new leaf into a helper function</a:t>
            </a:r>
          </a:p>
          <a:p>
            <a:pPr lvl="1"/>
            <a:r>
              <a:rPr lang="en-US" dirty="0"/>
              <a:t>Explicitly setting its children to NULL</a:t>
            </a:r>
          </a:p>
        </p:txBody>
      </p:sp>
      <p:sp>
        <p:nvSpPr>
          <p:cNvPr id="4" name="Cube 3"/>
          <p:cNvSpPr/>
          <p:nvPr/>
        </p:nvSpPr>
        <p:spPr bwMode="auto">
          <a:xfrm>
            <a:off x="1854200" y="2057400"/>
            <a:ext cx="5677331" cy="7105888"/>
          </a:xfrm>
          <a:prstGeom prst="cube">
            <a:avLst>
              <a:gd name="adj" fmla="val 2000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leaf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e != NULL;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//@ensures is_bst(\result) &amp;&amp; \result != NULL;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= alloc(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T-&gt;data = e;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T-&gt;left = NULL;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not necessary</a:t>
            </a:r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T-&gt;right = NULL;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not necessary</a:t>
            </a: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T;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</a:p>
          <a:p>
            <a:pPr algn="l"/>
            <a:endParaRPr lang="en-US" sz="1600" b="0" dirty="0">
              <a:solidFill>
                <a:srgbClr val="00B050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bst_insert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is_bst(T) &amp;&amp; e != NULL;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//@ensures is_bst(\result) &amp;&amp; \result != NULL;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//@ensures bst_lookup(\result, entry_key(e)) == e;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// Code for empty tree</a:t>
            </a: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if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(T == NULL)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leaf(e);</a:t>
            </a:r>
          </a:p>
          <a:p>
            <a:pPr algn="l"/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// Code for non-empty tree</a:t>
            </a: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cmp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= key_compare(entry_key(e), entry_key(T-&gt;data));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if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(cmp == 0) T-&gt;data = e;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else if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(cmp &lt; 0) T-&gt;left = bst_insert(T-&gt;left, e);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else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{ 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//@assert cmp &gt; 0;</a:t>
            </a: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T-&gt;right = bst_insert(T-&gt;right, e);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}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T;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1600" b="0" dirty="0">
              <a:latin typeface="Helvetica Neue"/>
            </a:endParaRPr>
          </a:p>
        </p:txBody>
      </p:sp>
      <p:sp>
        <p:nvSpPr>
          <p:cNvPr id="5" name="Rectangular Callout 4"/>
          <p:cNvSpPr/>
          <p:nvPr/>
        </p:nvSpPr>
        <p:spPr bwMode="auto">
          <a:xfrm>
            <a:off x="482600" y="6169223"/>
            <a:ext cx="1219200" cy="307777"/>
          </a:xfrm>
          <a:prstGeom prst="wedgeRectCallout">
            <a:avLst>
              <a:gd name="adj1" fmla="val 69315"/>
              <a:gd name="adj2" fmla="val 2166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45720" rIns="45720" anchor="ctr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EMPTY</a:t>
            </a:r>
          </a:p>
        </p:txBody>
      </p:sp>
      <p:sp>
        <p:nvSpPr>
          <p:cNvPr id="6" name="Rectangular Callout 5"/>
          <p:cNvSpPr/>
          <p:nvPr/>
        </p:nvSpPr>
        <p:spPr bwMode="auto">
          <a:xfrm>
            <a:off x="482600" y="6858000"/>
            <a:ext cx="1219200" cy="990600"/>
          </a:xfrm>
          <a:prstGeom prst="wedgeRectCallout">
            <a:avLst>
              <a:gd name="adj1" fmla="val 70893"/>
              <a:gd name="adj2" fmla="val -2134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noAutofit/>
          </a:bodyPr>
          <a:lstStyle/>
          <a:p>
            <a:pPr>
              <a:defRPr/>
            </a:pPr>
            <a:endParaRPr lang="en-US" sz="16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44446" y="6934201"/>
            <a:ext cx="1095509" cy="838200"/>
            <a:chOff x="6350000" y="4419600"/>
            <a:chExt cx="2286000" cy="1749072"/>
          </a:xfrm>
        </p:grpSpPr>
        <p:sp>
          <p:nvSpPr>
            <p:cNvPr id="8" name="Isosceles Triangle 7"/>
            <p:cNvSpPr/>
            <p:nvPr/>
          </p:nvSpPr>
          <p:spPr bwMode="auto">
            <a:xfrm>
              <a:off x="6350000" y="5031115"/>
              <a:ext cx="838200" cy="1137557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9" name="Isosceles Triangle 8"/>
            <p:cNvSpPr/>
            <p:nvPr/>
          </p:nvSpPr>
          <p:spPr bwMode="auto">
            <a:xfrm>
              <a:off x="7797800" y="5031115"/>
              <a:ext cx="838200" cy="1137557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cxnSp>
          <p:nvCxnSpPr>
            <p:cNvPr id="10" name="Straight Connector 9"/>
            <p:cNvCxnSpPr>
              <a:stCxn id="12" idx="6"/>
              <a:endCxn id="9" idx="0"/>
            </p:cNvCxnSpPr>
            <p:nvPr/>
          </p:nvCxnSpPr>
          <p:spPr bwMode="auto">
            <a:xfrm>
              <a:off x="7645400" y="4572958"/>
              <a:ext cx="571500" cy="45815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>
              <a:stCxn id="12" idx="2"/>
              <a:endCxn id="8" idx="0"/>
            </p:cNvCxnSpPr>
            <p:nvPr/>
          </p:nvCxnSpPr>
          <p:spPr bwMode="auto">
            <a:xfrm rot="10800000" flipV="1">
              <a:off x="6769101" y="4572957"/>
              <a:ext cx="569585" cy="45815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12" name="Oval 11"/>
            <p:cNvSpPr/>
            <p:nvPr/>
          </p:nvSpPr>
          <p:spPr bwMode="auto">
            <a:xfrm>
              <a:off x="7338685" y="4419600"/>
              <a:ext cx="306715" cy="306715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</p:grp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635000" y="2057400"/>
            <a:ext cx="6096000" cy="2819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911600" y="6345317"/>
            <a:ext cx="8382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/>
          </a:p>
        </p:txBody>
      </p:sp>
      <p:sp>
        <p:nvSpPr>
          <p:cNvPr id="15" name="Rectangular Callout 14"/>
          <p:cNvSpPr/>
          <p:nvPr/>
        </p:nvSpPr>
        <p:spPr bwMode="auto">
          <a:xfrm>
            <a:off x="8940800" y="6324600"/>
            <a:ext cx="3210173" cy="1015663"/>
          </a:xfrm>
          <a:prstGeom prst="wedgeRectCallout">
            <a:avLst>
              <a:gd name="adj1" fmla="val -21064"/>
              <a:gd name="adj2" fmla="val -11663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Refactoring code to make it</a:t>
            </a:r>
            <a:br>
              <a:rPr lang="en-US" sz="2000" b="0" dirty="0"/>
            </a:br>
            <a:r>
              <a:rPr lang="en-US" sz="2000" b="0" dirty="0"/>
              <a:t>more readable is important</a:t>
            </a:r>
            <a:br>
              <a:rPr lang="en-US" sz="2000" b="0" dirty="0"/>
            </a:br>
            <a:r>
              <a:rPr lang="en-US" sz="2000" b="0" dirty="0"/>
              <a:t>for </a:t>
            </a:r>
            <a:r>
              <a:rPr lang="en-US" sz="2000" dirty="0"/>
              <a:t>maintainability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56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BST Dictionaries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57</a:t>
            </a:fld>
            <a:endParaRPr lang="en-US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We There Yet?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1981200"/>
            <a:ext cx="11264900" cy="6896100"/>
          </a:xfrm>
        </p:spPr>
        <p:txBody>
          <a:bodyPr/>
          <a:lstStyle/>
          <a:p>
            <a:r>
              <a:rPr lang="en-US" dirty="0"/>
              <a:t>Our target dictionary interface is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So far, we have implemented lookup and insertion</a:t>
            </a:r>
          </a:p>
        </p:txBody>
      </p:sp>
      <p:sp>
        <p:nvSpPr>
          <p:cNvPr id="6" name="Vertical Scroll 5"/>
          <p:cNvSpPr/>
          <p:nvPr/>
        </p:nvSpPr>
        <p:spPr bwMode="auto">
          <a:xfrm flipH="1">
            <a:off x="1625600" y="2862203"/>
            <a:ext cx="6172200" cy="4376797"/>
          </a:xfrm>
          <a:prstGeom prst="verticalScroll">
            <a:avLst>
              <a:gd name="adj" fmla="val 6410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5033963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typedef ______* dict_t;</a:t>
            </a:r>
          </a:p>
          <a:p>
            <a:pPr algn="l">
              <a:tabLst>
                <a:tab pos="5033963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5033963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dict_t 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dict_new</a:t>
            </a:r>
            <a:r>
              <a:rPr lang="en-US" sz="1600" b="0" dirty="0">
                <a:latin typeface="Helvetica Neue"/>
              </a:rPr>
              <a:t>()</a:t>
            </a:r>
            <a:endParaRPr lang="en-US" sz="1600" b="0" dirty="0">
              <a:solidFill>
                <a:srgbClr val="C00000"/>
              </a:solidFill>
              <a:latin typeface="Helvetica Neue"/>
            </a:endParaRPr>
          </a:p>
          <a:p>
            <a:pPr algn="l">
              <a:tabLst>
                <a:tab pos="5033963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\result != NULL;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5033963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5033963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dict_lookup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dict_t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5033963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D == NULL;	@*/</a:t>
            </a:r>
          </a:p>
          <a:p>
            <a:pPr algn="l">
              <a:tabLst>
                <a:tab pos="5033963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\result != NULL</a:t>
            </a:r>
          </a:p>
          <a:p>
            <a:pPr algn="l">
              <a:tabLst>
                <a:tab pos="5033963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                 || key_compare(entry_key(\result), k) == 0;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5033963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5033963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dict_insert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dict_t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5033963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D != NULL &amp;&amp; e != NULL;	@*/</a:t>
            </a:r>
          </a:p>
          <a:p>
            <a:pPr algn="l">
              <a:tabLst>
                <a:tab pos="5033963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dict_lookup(D, entry_key(e)) == e;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5033963" algn="l"/>
              </a:tabLst>
            </a:pPr>
            <a:endParaRPr lang="en-US" sz="1600" b="0" dirty="0">
              <a:solidFill>
                <a:srgbClr val="00B050"/>
              </a:solidFill>
              <a:latin typeface="Helvetica Neue"/>
            </a:endParaRPr>
          </a:p>
          <a:p>
            <a:pPr algn="l">
              <a:tabLst>
                <a:tab pos="5033963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dict_min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dict_t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5033963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D != NULL;	@*/</a:t>
            </a:r>
            <a:r>
              <a:rPr lang="en-US" sz="1600" b="0" dirty="0">
                <a:latin typeface="Helvetica Neue"/>
              </a:rPr>
              <a:t> 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49600" y="2833384"/>
            <a:ext cx="17940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Helvetica Neue"/>
              </a:rPr>
              <a:t>Library Interface</a:t>
            </a:r>
          </a:p>
        </p:txBody>
      </p:sp>
      <p:sp>
        <p:nvSpPr>
          <p:cNvPr id="8" name="Rectangular Callout 7"/>
          <p:cNvSpPr/>
          <p:nvPr/>
        </p:nvSpPr>
        <p:spPr bwMode="auto">
          <a:xfrm>
            <a:off x="177800" y="3711714"/>
            <a:ext cx="1390765" cy="707886"/>
          </a:xfrm>
          <a:prstGeom prst="wedgeRectCallout">
            <a:avLst>
              <a:gd name="adj1" fmla="val 63735"/>
              <a:gd name="adj2" fmla="val 1879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Like hash</a:t>
            </a:r>
            <a:br>
              <a:rPr lang="en-US" sz="2000" b="0" dirty="0"/>
            </a:br>
            <a:r>
              <a:rPr lang="en-US" sz="2000" b="0" dirty="0"/>
              <a:t>dictionaries</a:t>
            </a:r>
          </a:p>
        </p:txBody>
      </p:sp>
      <p:sp>
        <p:nvSpPr>
          <p:cNvPr id="9" name="Rectangular Callout 8"/>
          <p:cNvSpPr/>
          <p:nvPr/>
        </p:nvSpPr>
        <p:spPr bwMode="auto">
          <a:xfrm>
            <a:off x="506416" y="6400800"/>
            <a:ext cx="1062149" cy="707886"/>
          </a:xfrm>
          <a:prstGeom prst="wedgeRectCallout">
            <a:avLst>
              <a:gd name="adj1" fmla="val 63735"/>
              <a:gd name="adj2" fmla="val 1879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… plus</a:t>
            </a:r>
            <a:br>
              <a:rPr lang="en-US" sz="2000" b="0" dirty="0"/>
            </a:br>
            <a:r>
              <a:rPr lang="en-US" sz="2000" b="0" dirty="0">
                <a:solidFill>
                  <a:srgbClr val="7030A0"/>
                </a:solidFill>
              </a:rPr>
              <a:t>find_min</a:t>
            </a:r>
          </a:p>
        </p:txBody>
      </p:sp>
      <p:sp>
        <p:nvSpPr>
          <p:cNvPr id="10" name="Vertical Scroll 9"/>
          <p:cNvSpPr/>
          <p:nvPr/>
        </p:nvSpPr>
        <p:spPr bwMode="auto">
          <a:xfrm flipH="1">
            <a:off x="7874000" y="3948253"/>
            <a:ext cx="5029200" cy="2118142"/>
          </a:xfrm>
          <a:prstGeom prst="verticalScroll">
            <a:avLst>
              <a:gd name="adj" fmla="val 11169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884613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typedef ______* entry;</a:t>
            </a:r>
          </a:p>
          <a:p>
            <a:pPr algn="l">
              <a:tabLst>
                <a:tab pos="3884613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typedef ______ key;</a:t>
            </a:r>
          </a:p>
          <a:p>
            <a:pPr algn="l">
              <a:tabLst>
                <a:tab pos="3884613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884613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entry_key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 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3884613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e != NULL;	@*/</a:t>
            </a:r>
            <a:r>
              <a:rPr lang="en-US" sz="1600" b="0" dirty="0">
                <a:latin typeface="Helvetica Neue"/>
              </a:rPr>
              <a:t> ;</a:t>
            </a:r>
            <a:endParaRPr lang="en-US" sz="1600" b="0" dirty="0">
              <a:solidFill>
                <a:srgbClr val="C00000"/>
              </a:solidFill>
              <a:latin typeface="Helvetica Neue"/>
            </a:endParaRPr>
          </a:p>
          <a:p>
            <a:pPr algn="l">
              <a:tabLst>
                <a:tab pos="3884613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884613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key_compare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k1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k2</a:t>
            </a:r>
            <a:r>
              <a:rPr lang="en-US" sz="1600" b="0" dirty="0">
                <a:latin typeface="Helvetica Neue"/>
              </a:rPr>
              <a:t>) 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093199" y="3900184"/>
            <a:ext cx="23032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Helvetica Neue"/>
              </a:rPr>
              <a:t>Client Interface</a:t>
            </a:r>
          </a:p>
        </p:txBody>
      </p:sp>
      <p:sp>
        <p:nvSpPr>
          <p:cNvPr id="12" name="Rectangular Callout 11"/>
          <p:cNvSpPr/>
          <p:nvPr/>
        </p:nvSpPr>
        <p:spPr bwMode="auto">
          <a:xfrm>
            <a:off x="9584120" y="2582698"/>
            <a:ext cx="1773884" cy="707886"/>
          </a:xfrm>
          <a:prstGeom prst="wedgeRectCallout">
            <a:avLst>
              <a:gd name="adj1" fmla="val 2563"/>
              <a:gd name="adj2" fmla="val 11609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With this client</a:t>
            </a:r>
            <a:br>
              <a:rPr lang="en-US" sz="2000" b="0" dirty="0"/>
            </a:br>
            <a:r>
              <a:rPr lang="en-US" sz="2000" b="0" dirty="0"/>
              <a:t>interface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 animBg="1"/>
      <p:bldP spid="10" grpId="0" animBg="1"/>
      <p:bldP spid="11" grpId="0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9800" y="1981200"/>
            <a:ext cx="11099800" cy="6896100"/>
          </a:xfrm>
        </p:spPr>
        <p:txBody>
          <a:bodyPr/>
          <a:lstStyle/>
          <a:p>
            <a:r>
              <a:rPr lang="en-US" dirty="0"/>
              <a:t>Develop a data structure that has </a:t>
            </a:r>
            <a:r>
              <a:rPr lang="en-US" b="1" dirty="0"/>
              <a:t>guaranteed</a:t>
            </a:r>
            <a:r>
              <a:rPr lang="en-US" dirty="0"/>
              <a:t> O(log n) worst-case complexity for </a:t>
            </a:r>
            <a:r>
              <a:rPr lang="en-US" dirty="0">
                <a:solidFill>
                  <a:srgbClr val="7030A0"/>
                </a:solidFill>
              </a:rPr>
              <a:t>lookup</a:t>
            </a:r>
            <a:r>
              <a:rPr lang="en-US" dirty="0"/>
              <a:t>, </a:t>
            </a:r>
            <a:r>
              <a:rPr lang="en-US" dirty="0">
                <a:solidFill>
                  <a:srgbClr val="7030A0"/>
                </a:solidFill>
              </a:rPr>
              <a:t>insert</a:t>
            </a:r>
            <a:r>
              <a:rPr lang="en-US" dirty="0"/>
              <a:t> and </a:t>
            </a:r>
            <a:r>
              <a:rPr lang="en-US" dirty="0">
                <a:solidFill>
                  <a:srgbClr val="7030A0"/>
                </a:solidFill>
              </a:rPr>
              <a:t>find_min</a:t>
            </a:r>
          </a:p>
          <a:p>
            <a:pPr lvl="1"/>
            <a:r>
              <a:rPr lang="en-US" b="1" dirty="0"/>
              <a:t>Always!</a:t>
            </a:r>
          </a:p>
          <a:p>
            <a:pPr lvl="1"/>
            <a:r>
              <a:rPr lang="en-US" dirty="0"/>
              <a:t>O(1) would be great, but we can’t get that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862146"/>
              </p:ext>
            </p:extLst>
          </p:nvPr>
        </p:nvGraphicFramePr>
        <p:xfrm>
          <a:off x="1092200" y="4450080"/>
          <a:ext cx="10667999" cy="3931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62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39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56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165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165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Unsorted array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baseline="0" dirty="0"/>
                        <a:t>Array sorted</a:t>
                      </a:r>
                      <a:br>
                        <a:rPr lang="en-US" b="1" i="1" baseline="0" dirty="0"/>
                      </a:br>
                      <a:r>
                        <a:rPr lang="en-US" b="1" i="1" baseline="0" dirty="0"/>
                        <a:t>by key</a:t>
                      </a:r>
                      <a:endParaRPr lang="en-US" b="1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Linked list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Hash Table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lookup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O(log 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O(1) </a:t>
                      </a:r>
                      <a:br>
                        <a:rPr lang="en-US" sz="2000" i="1" dirty="0"/>
                      </a:br>
                      <a:r>
                        <a:rPr lang="en-US" sz="1000" b="1" i="1" dirty="0">
                          <a:solidFill>
                            <a:srgbClr val="FF0000"/>
                          </a:solidFill>
                        </a:rPr>
                        <a:t>average</a:t>
                      </a:r>
                      <a:endParaRPr lang="en-US" sz="2000" b="1" i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O(log 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insert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O(1) </a:t>
                      </a:r>
                      <a:r>
                        <a:rPr lang="en-US" sz="1000" b="1" i="1" dirty="0">
                          <a:solidFill>
                            <a:srgbClr val="FF0000"/>
                          </a:solidFill>
                        </a:rPr>
                        <a:t>amortized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/>
                        <a:t>O(1)</a:t>
                      </a:r>
                      <a:br>
                        <a:rPr lang="en-US" sz="2000" i="1" dirty="0"/>
                      </a:br>
                      <a:r>
                        <a:rPr lang="en-US" sz="1000" b="1" i="1" dirty="0">
                          <a:solidFill>
                            <a:srgbClr val="FF0000"/>
                          </a:solidFill>
                        </a:rPr>
                        <a:t>average and amortized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O(log 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find_min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O(n)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/>
                        <a:t>O(1)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/>
                        <a:t>O(n)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O(n)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O(log 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9452684" y="4114800"/>
            <a:ext cx="2209800" cy="4572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/>
          </a:p>
        </p:txBody>
      </p:sp>
      <p:sp>
        <p:nvSpPr>
          <p:cNvPr id="10" name="Rectangular Callout 9"/>
          <p:cNvSpPr/>
          <p:nvPr/>
        </p:nvSpPr>
        <p:spPr bwMode="auto">
          <a:xfrm>
            <a:off x="11288014" y="3048000"/>
            <a:ext cx="1615186" cy="1015663"/>
          </a:xfrm>
          <a:prstGeom prst="wedgeRectCallout">
            <a:avLst>
              <a:gd name="adj1" fmla="val -87276"/>
              <a:gd name="adj2" fmla="val -5247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Returns the</a:t>
            </a:r>
            <a:br>
              <a:rPr lang="en-US" sz="2000" b="0" dirty="0"/>
            </a:br>
            <a:r>
              <a:rPr lang="en-US" sz="2000" b="0" dirty="0"/>
              <a:t>entry with the</a:t>
            </a:r>
            <a:br>
              <a:rPr lang="en-US" sz="2000" b="0" dirty="0"/>
            </a:br>
            <a:r>
              <a:rPr lang="en-US" sz="2000" b="0" dirty="0"/>
              <a:t>smallest key</a:t>
            </a:r>
            <a:endParaRPr lang="en-US" sz="16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We There Yet?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lvl="2" indent="4763">
              <a:buNone/>
            </a:pPr>
            <a:r>
              <a:rPr lang="en-US" dirty="0">
                <a:solidFill>
                  <a:srgbClr val="00B050"/>
                </a:solidFill>
              </a:rPr>
              <a:t>entry </a:t>
            </a:r>
            <a:r>
              <a:rPr lang="en-US" dirty="0">
                <a:solidFill>
                  <a:srgbClr val="7030A0"/>
                </a:solidFill>
              </a:rPr>
              <a:t>bst_lookup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>
                <a:solidFill>
                  <a:srgbClr val="00B050"/>
                </a:solidFill>
              </a:rPr>
              <a:t>tree*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rgbClr val="FFC000"/>
                </a:solidFill>
              </a:rPr>
              <a:t>T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rgbClr val="00B050"/>
                </a:solidFill>
              </a:rPr>
              <a:t>key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rgbClr val="FFC000"/>
                </a:solidFill>
              </a:rPr>
              <a:t>k</a:t>
            </a:r>
            <a:r>
              <a:rPr lang="en-US" dirty="0">
                <a:solidFill>
                  <a:schemeClr val="tx1"/>
                </a:solidFill>
              </a:rPr>
              <a:t>);</a:t>
            </a:r>
            <a:endParaRPr lang="en-US" dirty="0"/>
          </a:p>
          <a:p>
            <a:pPr marL="0" lvl="2" indent="4763">
              <a:buNone/>
            </a:pPr>
            <a:r>
              <a:rPr lang="en-US" dirty="0">
                <a:solidFill>
                  <a:srgbClr val="00B050"/>
                </a:solidFill>
              </a:rPr>
              <a:t>tree* </a:t>
            </a:r>
            <a:r>
              <a:rPr lang="en-US" dirty="0">
                <a:solidFill>
                  <a:srgbClr val="7030A0"/>
                </a:solidFill>
              </a:rPr>
              <a:t>bst_insert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>
                <a:solidFill>
                  <a:srgbClr val="00B050"/>
                </a:solidFill>
              </a:rPr>
              <a:t>tree*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rgbClr val="FFC000"/>
                </a:solidFill>
              </a:rPr>
              <a:t>T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rgbClr val="00B050"/>
                </a:solidFill>
              </a:rPr>
              <a:t>entry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rgbClr val="FFC000"/>
                </a:solidFill>
              </a:rPr>
              <a:t>e</a:t>
            </a:r>
            <a:r>
              <a:rPr lang="en-US" dirty="0">
                <a:solidFill>
                  <a:schemeClr val="tx1"/>
                </a:solidFill>
              </a:rPr>
              <a:t>);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They do not match!</a:t>
            </a:r>
          </a:p>
          <a:p>
            <a:pPr lvl="1"/>
            <a:r>
              <a:rPr lang="en-US" dirty="0">
                <a:solidFill>
                  <a:srgbClr val="7030A0"/>
                </a:solidFill>
              </a:rPr>
              <a:t>bst_insert</a:t>
            </a:r>
            <a:r>
              <a:rPr lang="en-US" dirty="0"/>
              <a:t> returns a </a:t>
            </a:r>
            <a:r>
              <a:rPr lang="en-US" dirty="0">
                <a:solidFill>
                  <a:srgbClr val="00B050"/>
                </a:solidFill>
              </a:rPr>
              <a:t>tree*</a:t>
            </a:r>
            <a:r>
              <a:rPr lang="en-US" dirty="0"/>
              <a:t> but</a:t>
            </a:r>
            <a:br>
              <a:rPr lang="en-US" dirty="0"/>
            </a:br>
            <a:r>
              <a:rPr lang="en-US" dirty="0">
                <a:solidFill>
                  <a:srgbClr val="7030A0"/>
                </a:solidFill>
              </a:rPr>
              <a:t>dict_insert</a:t>
            </a:r>
            <a:r>
              <a:rPr lang="en-US" dirty="0"/>
              <a:t> does not return anything</a:t>
            </a:r>
          </a:p>
          <a:p>
            <a:pPr lvl="1"/>
            <a:r>
              <a:rPr lang="en-US" dirty="0"/>
              <a:t>NULL is a valid BST but not a valid dictionary</a:t>
            </a:r>
          </a:p>
        </p:txBody>
      </p:sp>
      <p:sp>
        <p:nvSpPr>
          <p:cNvPr id="6" name="Vertical Scroll 5"/>
          <p:cNvSpPr/>
          <p:nvPr/>
        </p:nvSpPr>
        <p:spPr bwMode="auto">
          <a:xfrm flipH="1">
            <a:off x="6731000" y="1871603"/>
            <a:ext cx="6172200" cy="4376797"/>
          </a:xfrm>
          <a:prstGeom prst="verticalScroll">
            <a:avLst>
              <a:gd name="adj" fmla="val 6410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5033963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typedef ______* dict_t;</a:t>
            </a:r>
          </a:p>
          <a:p>
            <a:pPr algn="l">
              <a:tabLst>
                <a:tab pos="5033963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5033963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dict_t 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dict_new</a:t>
            </a:r>
            <a:r>
              <a:rPr lang="en-US" sz="1600" b="0" dirty="0">
                <a:latin typeface="Helvetica Neue"/>
              </a:rPr>
              <a:t>()</a:t>
            </a:r>
            <a:endParaRPr lang="en-US" sz="1600" b="0" dirty="0">
              <a:solidFill>
                <a:srgbClr val="C00000"/>
              </a:solidFill>
              <a:latin typeface="Helvetica Neue"/>
            </a:endParaRPr>
          </a:p>
          <a:p>
            <a:pPr algn="l">
              <a:tabLst>
                <a:tab pos="5033963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\result != NULL;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5033963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5033963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dict_lookup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dict_t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5033963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D == NULL;	@*/</a:t>
            </a:r>
          </a:p>
          <a:p>
            <a:pPr algn="l">
              <a:tabLst>
                <a:tab pos="5033963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\result != NULL</a:t>
            </a:r>
          </a:p>
          <a:p>
            <a:pPr algn="l">
              <a:tabLst>
                <a:tab pos="5033963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                 || key_compare(entry_key(\result), k) == 0;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5033963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5033963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dict_insert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dict_t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5033963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D != NULL &amp;&amp; e != NULL;	@*/</a:t>
            </a:r>
          </a:p>
          <a:p>
            <a:pPr algn="l">
              <a:tabLst>
                <a:tab pos="5033963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hdict_lookup(D, entry_key(e)) == e;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5033963" algn="l"/>
              </a:tabLst>
            </a:pPr>
            <a:endParaRPr lang="en-US" sz="1600" b="0" dirty="0">
              <a:solidFill>
                <a:srgbClr val="00B050"/>
              </a:solidFill>
              <a:latin typeface="Helvetica Neue"/>
            </a:endParaRPr>
          </a:p>
          <a:p>
            <a:pPr algn="l">
              <a:tabLst>
                <a:tab pos="5033963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dict_min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dict_t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5033963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D != NULL;	@*/</a:t>
            </a:r>
            <a:r>
              <a:rPr lang="en-US" sz="1600" b="0" dirty="0">
                <a:latin typeface="Helvetica Neue"/>
              </a:rPr>
              <a:t> 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178800" y="1842784"/>
            <a:ext cx="17940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Helvetica Neue"/>
              </a:rPr>
              <a:t>Library Interface</a:t>
            </a:r>
          </a:p>
        </p:txBody>
      </p:sp>
      <p:sp>
        <p:nvSpPr>
          <p:cNvPr id="8" name="Left-Right Arrow 7"/>
          <p:cNvSpPr/>
          <p:nvPr/>
        </p:nvSpPr>
        <p:spPr bwMode="auto">
          <a:xfrm>
            <a:off x="5511800" y="3733800"/>
            <a:ext cx="1219200" cy="990600"/>
          </a:xfrm>
          <a:prstGeom prst="left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?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87400" y="4179125"/>
            <a:ext cx="990600" cy="445325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6883400" y="4585984"/>
            <a:ext cx="685800" cy="304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6959600" y="3595384"/>
            <a:ext cx="2743200" cy="381000"/>
          </a:xfrm>
          <a:prstGeom prst="ellipse">
            <a:avLst/>
          </a:prstGeom>
          <a:noFill/>
          <a:ln w="38100" algn="ctr">
            <a:solidFill>
              <a:srgbClr val="00B0F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6959600" y="4814584"/>
            <a:ext cx="2590800" cy="381000"/>
          </a:xfrm>
          <a:prstGeom prst="ellipse">
            <a:avLst/>
          </a:prstGeom>
          <a:noFill/>
          <a:ln w="38100" algn="ctr">
            <a:solidFill>
              <a:srgbClr val="00B0F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/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6959600" y="5805184"/>
            <a:ext cx="2590800" cy="381000"/>
          </a:xfrm>
          <a:prstGeom prst="ellipse">
            <a:avLst/>
          </a:prstGeom>
          <a:noFill/>
          <a:ln w="38100" algn="ctr">
            <a:solidFill>
              <a:srgbClr val="00B0F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6959600" y="2857134"/>
            <a:ext cx="3048000" cy="381000"/>
          </a:xfrm>
          <a:prstGeom prst="ellipse">
            <a:avLst/>
          </a:prstGeom>
          <a:noFill/>
          <a:ln w="38100" algn="ctr">
            <a:solidFill>
              <a:srgbClr val="00B0F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BST Dictionaries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define a </a:t>
            </a:r>
            <a:r>
              <a:rPr lang="en-US" b="1" dirty="0"/>
              <a:t>header</a:t>
            </a:r>
            <a:r>
              <a:rPr lang="en-US" dirty="0"/>
              <a:t> that</a:t>
            </a:r>
            <a:br>
              <a:rPr lang="en-US" dirty="0"/>
            </a:br>
            <a:r>
              <a:rPr lang="en-US" dirty="0"/>
              <a:t>contains a pointer to a tree</a:t>
            </a:r>
          </a:p>
          <a:p>
            <a:pPr lvl="1"/>
            <a:r>
              <a:rPr lang="en-US" dirty="0"/>
              <a:t>And possibly other data</a:t>
            </a:r>
          </a:p>
          <a:p>
            <a:pPr lvl="1"/>
            <a:endParaRPr lang="en-US" dirty="0"/>
          </a:p>
          <a:p>
            <a:r>
              <a:rPr lang="en-US" dirty="0"/>
              <a:t>And </a:t>
            </a:r>
            <a:r>
              <a:rPr lang="en-US" b="1" dirty="0"/>
              <a:t>wrappers</a:t>
            </a:r>
            <a:r>
              <a:rPr lang="en-US" dirty="0"/>
              <a:t> around</a:t>
            </a:r>
            <a:br>
              <a:rPr lang="en-US" dirty="0"/>
            </a:br>
            <a:r>
              <a:rPr lang="en-US" dirty="0"/>
              <a:t>the BST functions</a:t>
            </a:r>
          </a:p>
          <a:p>
            <a:pPr lvl="2"/>
            <a:r>
              <a:rPr lang="en-US" dirty="0"/>
              <a:t>They mediate between </a:t>
            </a:r>
            <a:br>
              <a:rPr lang="en-US" dirty="0"/>
            </a:br>
            <a:r>
              <a:rPr lang="en-US" dirty="0">
                <a:solidFill>
                  <a:srgbClr val="00B050"/>
                </a:solidFill>
              </a:rPr>
              <a:t>tree</a:t>
            </a:r>
            <a:r>
              <a:rPr lang="en-US" dirty="0"/>
              <a:t>s and </a:t>
            </a:r>
            <a:r>
              <a:rPr lang="en-US" dirty="0">
                <a:solidFill>
                  <a:srgbClr val="00B050"/>
                </a:solidFill>
              </a:rPr>
              <a:t>dict</a:t>
            </a:r>
            <a:r>
              <a:rPr lang="en-US" dirty="0"/>
              <a:t>s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Here’s the specification function</a:t>
            </a:r>
            <a:br>
              <a:rPr lang="en-US" dirty="0"/>
            </a:br>
            <a:r>
              <a:rPr lang="en-US" dirty="0"/>
              <a:t>for BST dictionaries</a:t>
            </a:r>
          </a:p>
          <a:p>
            <a:pPr marL="4286250" lvl="1" indent="-292100"/>
            <a:r>
              <a:rPr lang="en-US" dirty="0"/>
              <a:t>The dictionary itself can’t be NULL</a:t>
            </a:r>
          </a:p>
          <a:p>
            <a:pPr marL="4578350" lvl="2"/>
            <a:r>
              <a:rPr lang="en-US" dirty="0"/>
              <a:t>This satisfies the dictionary interface</a:t>
            </a:r>
          </a:p>
          <a:p>
            <a:pPr marL="4286250" lvl="1" indent="-292100"/>
            <a:r>
              <a:rPr lang="en-US" dirty="0"/>
              <a:t>But the underlying BST can</a:t>
            </a:r>
          </a:p>
          <a:p>
            <a:pPr marL="4578350" lvl="2"/>
            <a:r>
              <a:rPr lang="en-US" dirty="0"/>
              <a:t>That’s how we represent the empty dictionary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7721600" y="2209800"/>
            <a:ext cx="3229410" cy="1374735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lvl="0" algn="l">
              <a:tabLst>
                <a:tab pos="1425575" algn="l"/>
              </a:tabLst>
            </a:pP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dict_header </a:t>
            </a:r>
            <a:r>
              <a:rPr lang="en-US" sz="1600" b="0" dirty="0">
                <a:latin typeface="Helvetica Neue"/>
              </a:rPr>
              <a:t>{</a:t>
            </a:r>
          </a:p>
          <a:p>
            <a:pPr lvl="0" algn="l">
              <a:tabLst>
                <a:tab pos="1425575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 tree*</a:t>
            </a:r>
            <a:r>
              <a:rPr lang="en-US" sz="1600" b="0" dirty="0">
                <a:latin typeface="Helvetica Neue"/>
              </a:rPr>
              <a:t> root;</a:t>
            </a:r>
          </a:p>
          <a:p>
            <a:pPr lvl="0" algn="l">
              <a:tabLst>
                <a:tab pos="1425575" algn="l"/>
              </a:tabLst>
            </a:pPr>
            <a:r>
              <a:rPr lang="en-US" sz="16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size;</a:t>
            </a:r>
            <a:r>
              <a:rPr lang="en-US" sz="16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  // example of other data</a:t>
            </a:r>
          </a:p>
          <a:p>
            <a:pPr algn="l">
              <a:tabLst>
                <a:tab pos="1425575" algn="l"/>
              </a:tabLst>
            </a:pPr>
            <a:r>
              <a:rPr lang="en-US" sz="1600" b="0" dirty="0">
                <a:latin typeface="Helvetica Neue"/>
              </a:rPr>
              <a:t>};</a:t>
            </a:r>
          </a:p>
          <a:p>
            <a:pPr algn="l">
              <a:tabLst>
                <a:tab pos="1425575" algn="l"/>
              </a:tabLst>
            </a:pP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 struct </a:t>
            </a:r>
            <a:r>
              <a:rPr lang="en-US" sz="16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dict_header dict</a:t>
            </a:r>
            <a:r>
              <a:rPr lang="en-US" sz="1600" b="0" dirty="0">
                <a:latin typeface="Helvetica Neue"/>
              </a:rPr>
              <a:t>;</a:t>
            </a:r>
          </a:p>
        </p:txBody>
      </p:sp>
      <p:sp>
        <p:nvSpPr>
          <p:cNvPr id="5" name="Cube 4"/>
          <p:cNvSpPr/>
          <p:nvPr/>
        </p:nvSpPr>
        <p:spPr bwMode="auto">
          <a:xfrm>
            <a:off x="2006600" y="7416225"/>
            <a:ext cx="2433112" cy="1259483"/>
          </a:xfrm>
          <a:prstGeom prst="cube">
            <a:avLst>
              <a:gd name="adj" fmla="val 11181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bool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is_dict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dict*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 {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D != NULL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 &amp;&amp; is_bst(D-&gt;root);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</a:p>
        </p:txBody>
      </p:sp>
      <p:sp>
        <p:nvSpPr>
          <p:cNvPr id="6" name="Rectangular Callout 5"/>
          <p:cNvSpPr/>
          <p:nvPr/>
        </p:nvSpPr>
        <p:spPr bwMode="auto">
          <a:xfrm>
            <a:off x="1694586" y="8915400"/>
            <a:ext cx="1031694" cy="584775"/>
          </a:xfrm>
          <a:prstGeom prst="wedgeRectCallout">
            <a:avLst>
              <a:gd name="adj1" fmla="val 34996"/>
              <a:gd name="adj2" fmla="val -10534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600" b="0" dirty="0"/>
              <a:t>Ignoring</a:t>
            </a:r>
            <a:br>
              <a:rPr lang="en-US" sz="1600" b="0" dirty="0"/>
            </a:br>
            <a:r>
              <a:rPr lang="en-US" sz="1600" b="0" dirty="0"/>
              <a:t>other data</a:t>
            </a:r>
          </a:p>
        </p:txBody>
      </p:sp>
      <p:cxnSp>
        <p:nvCxnSpPr>
          <p:cNvPr id="9" name="Straight Connector 8"/>
          <p:cNvCxnSpPr>
            <a:stCxn id="14" idx="6"/>
            <a:endCxn id="15" idx="1"/>
          </p:cNvCxnSpPr>
          <p:nvPr/>
        </p:nvCxnSpPr>
        <p:spPr bwMode="auto">
          <a:xfrm>
            <a:off x="10769600" y="4480560"/>
            <a:ext cx="981289" cy="46504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>
            <a:stCxn id="14" idx="2"/>
            <a:endCxn id="22" idx="7"/>
          </p:cNvCxnSpPr>
          <p:nvPr/>
        </p:nvCxnSpPr>
        <p:spPr bwMode="auto">
          <a:xfrm rot="10800000" flipV="1">
            <a:off x="9435876" y="4480560"/>
            <a:ext cx="967964" cy="46504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>
            <a:stCxn id="15" idx="5"/>
            <a:endCxn id="16" idx="1"/>
          </p:cNvCxnSpPr>
          <p:nvPr/>
        </p:nvCxnSpPr>
        <p:spPr bwMode="auto">
          <a:xfrm rot="16200000" flipH="1">
            <a:off x="11972378" y="5241378"/>
            <a:ext cx="350968" cy="27668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>
            <a:stCxn id="15" idx="3"/>
            <a:endCxn id="17" idx="7"/>
          </p:cNvCxnSpPr>
          <p:nvPr/>
        </p:nvCxnSpPr>
        <p:spPr bwMode="auto">
          <a:xfrm rot="5400000">
            <a:off x="11446599" y="5250914"/>
            <a:ext cx="350968" cy="25761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>
            <a:stCxn id="17" idx="3"/>
            <a:endCxn id="18" idx="7"/>
          </p:cNvCxnSpPr>
          <p:nvPr/>
        </p:nvCxnSpPr>
        <p:spPr bwMode="auto">
          <a:xfrm rot="5400000">
            <a:off x="10990356" y="5920516"/>
            <a:ext cx="350968" cy="13760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4" name="Oval 13"/>
          <p:cNvSpPr/>
          <p:nvPr/>
        </p:nvSpPr>
        <p:spPr bwMode="auto">
          <a:xfrm>
            <a:off x="10403840" y="429768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12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11697325" y="489204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42</a:t>
            </a:r>
          </a:p>
        </p:txBody>
      </p:sp>
      <p:sp>
        <p:nvSpPr>
          <p:cNvPr id="16" name="Oval 15"/>
          <p:cNvSpPr/>
          <p:nvPr/>
        </p:nvSpPr>
        <p:spPr bwMode="auto">
          <a:xfrm>
            <a:off x="12232640" y="550164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65</a:t>
            </a:r>
          </a:p>
        </p:txBody>
      </p:sp>
      <p:sp>
        <p:nvSpPr>
          <p:cNvPr id="17" name="Oval 16"/>
          <p:cNvSpPr/>
          <p:nvPr/>
        </p:nvSpPr>
        <p:spPr bwMode="auto">
          <a:xfrm>
            <a:off x="11181080" y="550164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22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10784840" y="611124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19</a:t>
            </a:r>
          </a:p>
        </p:txBody>
      </p:sp>
      <p:cxnSp>
        <p:nvCxnSpPr>
          <p:cNvPr id="19" name="Straight Connector 18"/>
          <p:cNvCxnSpPr>
            <a:stCxn id="22" idx="5"/>
            <a:endCxn id="23" idx="1"/>
          </p:cNvCxnSpPr>
          <p:nvPr/>
        </p:nvCxnSpPr>
        <p:spPr bwMode="auto">
          <a:xfrm rot="16200000" flipH="1">
            <a:off x="9397776" y="5242336"/>
            <a:ext cx="350968" cy="27476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22" idx="3"/>
            <a:endCxn id="24" idx="7"/>
          </p:cNvCxnSpPr>
          <p:nvPr/>
        </p:nvCxnSpPr>
        <p:spPr bwMode="auto">
          <a:xfrm rot="5400000">
            <a:off x="8833896" y="5211856"/>
            <a:ext cx="350968" cy="33572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24" idx="3"/>
            <a:endCxn id="25" idx="7"/>
          </p:cNvCxnSpPr>
          <p:nvPr/>
        </p:nvCxnSpPr>
        <p:spPr bwMode="auto">
          <a:xfrm rot="5400000">
            <a:off x="8338596" y="5920516"/>
            <a:ext cx="350968" cy="13760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22" name="Oval 21"/>
          <p:cNvSpPr/>
          <p:nvPr/>
        </p:nvSpPr>
        <p:spPr bwMode="auto">
          <a:xfrm>
            <a:off x="9123680" y="489204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4</a:t>
            </a:r>
          </a:p>
        </p:txBody>
      </p:sp>
      <p:sp>
        <p:nvSpPr>
          <p:cNvPr id="23" name="Oval 22"/>
          <p:cNvSpPr/>
          <p:nvPr/>
        </p:nvSpPr>
        <p:spPr bwMode="auto">
          <a:xfrm>
            <a:off x="9657080" y="550164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7</a:t>
            </a:r>
          </a:p>
        </p:txBody>
      </p:sp>
      <p:sp>
        <p:nvSpPr>
          <p:cNvPr id="24" name="Oval 23"/>
          <p:cNvSpPr/>
          <p:nvPr/>
        </p:nvSpPr>
        <p:spPr bwMode="auto">
          <a:xfrm>
            <a:off x="8529320" y="550164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0</a:t>
            </a:r>
          </a:p>
        </p:txBody>
      </p:sp>
      <p:sp>
        <p:nvSpPr>
          <p:cNvPr id="25" name="Oval 24"/>
          <p:cNvSpPr/>
          <p:nvPr/>
        </p:nvSpPr>
        <p:spPr bwMode="auto">
          <a:xfrm>
            <a:off x="8133080" y="611124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-2</a:t>
            </a:r>
          </a:p>
        </p:txBody>
      </p:sp>
      <p:cxnSp>
        <p:nvCxnSpPr>
          <p:cNvPr id="31" name="Straight Connector 30"/>
          <p:cNvCxnSpPr>
            <a:endCxn id="14" idx="1"/>
          </p:cNvCxnSpPr>
          <p:nvPr/>
        </p:nvCxnSpPr>
        <p:spPr bwMode="auto">
          <a:xfrm>
            <a:off x="7645400" y="4350131"/>
            <a:ext cx="2812004" cy="111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32" name="Table 31"/>
          <p:cNvGraphicFramePr>
            <a:graphicFrameLocks noGrp="1"/>
          </p:cNvGraphicFramePr>
          <p:nvPr/>
        </p:nvGraphicFramePr>
        <p:xfrm>
          <a:off x="6868160" y="4133405"/>
          <a:ext cx="100584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root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size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6502400" y="3810000"/>
            <a:ext cx="2362200" cy="1524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39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8750300" cy="1498600"/>
          </a:xfrm>
        </p:spPr>
        <p:txBody>
          <a:bodyPr/>
          <a:lstStyle/>
          <a:p>
            <a:r>
              <a:rPr lang="en-US" dirty="0"/>
              <a:t>Implementing BST Dictionaries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define </a:t>
            </a:r>
            <a:r>
              <a:rPr lang="en-US" b="1" dirty="0"/>
              <a:t>wrappers</a:t>
            </a:r>
            <a:r>
              <a:rPr lang="en-US" dirty="0"/>
              <a:t> around the BST functions</a:t>
            </a:r>
          </a:p>
          <a:p>
            <a:pPr lvl="2"/>
            <a:r>
              <a:rPr lang="en-US" dirty="0"/>
              <a:t>They mediate between the </a:t>
            </a:r>
            <a:r>
              <a:rPr lang="en-US" dirty="0">
                <a:solidFill>
                  <a:srgbClr val="00B050"/>
                </a:solidFill>
              </a:rPr>
              <a:t>tree</a:t>
            </a:r>
            <a:r>
              <a:rPr lang="en-US" dirty="0"/>
              <a:t>s and </a:t>
            </a:r>
            <a:r>
              <a:rPr lang="en-US" dirty="0">
                <a:solidFill>
                  <a:srgbClr val="00B050"/>
                </a:solidFill>
              </a:rPr>
              <a:t>dict</a:t>
            </a:r>
            <a:r>
              <a:rPr lang="en-US" dirty="0"/>
              <a:t>s</a:t>
            </a:r>
          </a:p>
          <a:p>
            <a:pPr lvl="1">
              <a:spcBef>
                <a:spcPts val="1800"/>
              </a:spcBef>
              <a:buNone/>
              <a:tabLst>
                <a:tab pos="2624138" algn="l"/>
                <a:tab pos="8110538" algn="l"/>
              </a:tabLst>
            </a:pPr>
            <a:r>
              <a:rPr lang="en-US" dirty="0"/>
              <a:t>		Lookup		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Creating a dictionary</a:t>
            </a:r>
          </a:p>
          <a:p>
            <a:pPr lvl="1"/>
            <a:r>
              <a:rPr lang="en-US" dirty="0"/>
              <a:t>Allocates a header and</a:t>
            </a:r>
          </a:p>
          <a:p>
            <a:pPr lvl="1"/>
            <a:r>
              <a:rPr lang="en-US" dirty="0"/>
              <a:t>Sets the root to the empty BST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9702800" y="76200"/>
            <a:ext cx="3229410" cy="1374735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lvl="0" algn="l">
              <a:tabLst>
                <a:tab pos="1425575" algn="l"/>
              </a:tabLst>
            </a:pP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dict_header </a:t>
            </a:r>
            <a:r>
              <a:rPr lang="en-US" sz="1600" b="0" dirty="0">
                <a:latin typeface="Helvetica Neue"/>
              </a:rPr>
              <a:t>{</a:t>
            </a:r>
          </a:p>
          <a:p>
            <a:pPr lvl="0" algn="l">
              <a:tabLst>
                <a:tab pos="1425575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 tree*</a:t>
            </a:r>
            <a:r>
              <a:rPr lang="en-US" sz="1600" b="0" dirty="0">
                <a:latin typeface="Helvetica Neue"/>
              </a:rPr>
              <a:t> root;</a:t>
            </a:r>
          </a:p>
          <a:p>
            <a:pPr lvl="0" algn="l">
              <a:tabLst>
                <a:tab pos="1425575" algn="l"/>
              </a:tabLst>
            </a:pPr>
            <a:r>
              <a:rPr lang="en-US" sz="16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size;</a:t>
            </a:r>
            <a:r>
              <a:rPr lang="en-US" sz="16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  // example of other data</a:t>
            </a:r>
          </a:p>
          <a:p>
            <a:pPr algn="l">
              <a:tabLst>
                <a:tab pos="1425575" algn="l"/>
              </a:tabLst>
            </a:pPr>
            <a:r>
              <a:rPr lang="en-US" sz="1600" b="0" dirty="0">
                <a:latin typeface="Helvetica Neue"/>
              </a:rPr>
              <a:t>};</a:t>
            </a:r>
          </a:p>
          <a:p>
            <a:pPr algn="l">
              <a:tabLst>
                <a:tab pos="1425575" algn="l"/>
              </a:tabLst>
            </a:pP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 struct </a:t>
            </a:r>
            <a:r>
              <a:rPr lang="en-US" sz="16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dict_header dict</a:t>
            </a:r>
            <a:r>
              <a:rPr lang="en-US" sz="1600" b="0" dirty="0">
                <a:latin typeface="Helvetica Neue"/>
              </a:rPr>
              <a:t>;</a:t>
            </a:r>
          </a:p>
        </p:txBody>
      </p:sp>
      <p:sp>
        <p:nvSpPr>
          <p:cNvPr id="7" name="Cube 6"/>
          <p:cNvSpPr/>
          <p:nvPr/>
        </p:nvSpPr>
        <p:spPr bwMode="auto">
          <a:xfrm>
            <a:off x="1701800" y="3733800"/>
            <a:ext cx="5086016" cy="1993583"/>
          </a:xfrm>
          <a:prstGeom prst="cube">
            <a:avLst>
              <a:gd name="adj" fmla="val 7239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dict_lookup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dict*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is_dict(D);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//@ensures \result == NULL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               || key_compare(entry_key(\result), k) == 0;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bst_lookup(D-&gt;root, k);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</a:p>
        </p:txBody>
      </p:sp>
      <p:sp>
        <p:nvSpPr>
          <p:cNvPr id="8" name="Cube 7"/>
          <p:cNvSpPr/>
          <p:nvPr/>
        </p:nvSpPr>
        <p:spPr bwMode="auto">
          <a:xfrm>
            <a:off x="7721600" y="3733800"/>
            <a:ext cx="4486012" cy="1993583"/>
          </a:xfrm>
          <a:prstGeom prst="cube">
            <a:avLst>
              <a:gd name="adj" fmla="val 7239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void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dict_insert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dict*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is_dict(D) &amp;&amp; e != NULL;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//@ensures dict_lookup(D, entry_key(e)) == e;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//@ensures is_dict(D);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D-&gt;root = bst_insert(D-&gt;root, e);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</a:p>
        </p:txBody>
      </p:sp>
      <p:sp>
        <p:nvSpPr>
          <p:cNvPr id="9" name="Cube 8"/>
          <p:cNvSpPr/>
          <p:nvPr/>
        </p:nvSpPr>
        <p:spPr bwMode="auto">
          <a:xfrm>
            <a:off x="7368756" y="6400800"/>
            <a:ext cx="2715044" cy="1993583"/>
          </a:xfrm>
          <a:prstGeom prst="cube">
            <a:avLst>
              <a:gd name="adj" fmla="val 7239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dict*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dict_new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//@ensures is_dict(\result);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 dict*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= alloc(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dict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D-&gt;root = NULL;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D;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3530600" y="8153400"/>
          <a:ext cx="100584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root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…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30" name="Group 38"/>
          <p:cNvGrpSpPr/>
          <p:nvPr/>
        </p:nvGrpSpPr>
        <p:grpSpPr>
          <a:xfrm>
            <a:off x="4384040" y="8263058"/>
            <a:ext cx="457200" cy="274320"/>
            <a:chOff x="8222344" y="4025070"/>
            <a:chExt cx="457200" cy="274320"/>
          </a:xfrm>
        </p:grpSpPr>
        <p:cxnSp>
          <p:nvCxnSpPr>
            <p:cNvPr id="31" name="Straight Arrow Connector 30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35" name="Rectangular Callout 34"/>
          <p:cNvSpPr/>
          <p:nvPr/>
        </p:nvSpPr>
        <p:spPr bwMode="auto">
          <a:xfrm>
            <a:off x="6121400" y="9124890"/>
            <a:ext cx="4393190" cy="400110"/>
          </a:xfrm>
          <a:prstGeom prst="wedgeRectCallout">
            <a:avLst>
              <a:gd name="adj1" fmla="val -76700"/>
              <a:gd name="adj2" fmla="val -16199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rgbClr val="7030A0"/>
                </a:solidFill>
              </a:rPr>
              <a:t>dict_new</a:t>
            </a:r>
            <a:r>
              <a:rPr lang="en-US" sz="2000" b="0" dirty="0"/>
              <a:t> creates the empty dictionary</a:t>
            </a:r>
            <a:endParaRPr lang="en-US" sz="16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61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41D7766-D605-DE10-E7B1-ADD87280024E}"/>
              </a:ext>
            </a:extLst>
          </p:cNvPr>
          <p:cNvSpPr txBox="1"/>
          <p:nvPr/>
        </p:nvSpPr>
        <p:spPr>
          <a:xfrm>
            <a:off x="9298168" y="3135482"/>
            <a:ext cx="15712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0" dirty="0">
                <a:latin typeface="+mn-lt"/>
              </a:rPr>
              <a:t>Insertion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35" grpId="0" animBg="1"/>
      <p:bldP spid="5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8750300" cy="1498600"/>
          </a:xfrm>
        </p:spPr>
        <p:txBody>
          <a:bodyPr/>
          <a:lstStyle/>
          <a:p>
            <a:r>
              <a:rPr lang="en-US" dirty="0"/>
              <a:t>Implementing BST Dictionaries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are only left with implementing </a:t>
            </a:r>
            <a:r>
              <a:rPr lang="en-US" dirty="0">
                <a:solidFill>
                  <a:srgbClr val="7030A0"/>
                </a:solidFill>
              </a:rPr>
              <a:t>find_min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The abstract client </a:t>
            </a:r>
            <a:r>
              <a:rPr lang="en-US" dirty="0">
                <a:solidFill>
                  <a:srgbClr val="00B050"/>
                </a:solidFill>
              </a:rPr>
              <a:t>dict_t</a:t>
            </a:r>
            <a:r>
              <a:rPr lang="en-US" dirty="0"/>
              <a:t> is just </a:t>
            </a:r>
            <a:r>
              <a:rPr lang="en-US" dirty="0">
                <a:solidFill>
                  <a:srgbClr val="00B050"/>
                </a:solidFill>
              </a:rPr>
              <a:t>dict*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That’s it!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9702800" y="76200"/>
            <a:ext cx="3229410" cy="1374735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lvl="0" algn="l">
              <a:tabLst>
                <a:tab pos="1425575" algn="l"/>
              </a:tabLst>
            </a:pP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dict_header </a:t>
            </a:r>
            <a:r>
              <a:rPr lang="en-US" sz="1600" b="0" dirty="0">
                <a:latin typeface="Helvetica Neue"/>
              </a:rPr>
              <a:t>{</a:t>
            </a:r>
          </a:p>
          <a:p>
            <a:pPr lvl="0" algn="l">
              <a:tabLst>
                <a:tab pos="1425575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 tree*</a:t>
            </a:r>
            <a:r>
              <a:rPr lang="en-US" sz="1600" b="0" dirty="0">
                <a:latin typeface="Helvetica Neue"/>
              </a:rPr>
              <a:t> root;</a:t>
            </a:r>
          </a:p>
          <a:p>
            <a:pPr lvl="0" algn="l">
              <a:tabLst>
                <a:tab pos="1425575" algn="l"/>
              </a:tabLst>
            </a:pPr>
            <a:r>
              <a:rPr lang="en-US" sz="16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size;</a:t>
            </a:r>
            <a:r>
              <a:rPr lang="en-US" sz="16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  // example of other data</a:t>
            </a:r>
          </a:p>
          <a:p>
            <a:pPr algn="l">
              <a:tabLst>
                <a:tab pos="1425575" algn="l"/>
              </a:tabLst>
            </a:pPr>
            <a:r>
              <a:rPr lang="en-US" sz="1600" b="0" dirty="0">
                <a:latin typeface="Helvetica Neue"/>
              </a:rPr>
              <a:t>};</a:t>
            </a:r>
          </a:p>
          <a:p>
            <a:pPr algn="l">
              <a:tabLst>
                <a:tab pos="1425575" algn="l"/>
              </a:tabLst>
            </a:pP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 struct </a:t>
            </a:r>
            <a:r>
              <a:rPr lang="en-US" sz="16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dict_header dict</a:t>
            </a:r>
            <a:r>
              <a:rPr lang="en-US" sz="1600" b="0" dirty="0">
                <a:latin typeface="Helvetica Neue"/>
              </a:rPr>
              <a:t>;</a:t>
            </a:r>
          </a:p>
        </p:txBody>
      </p:sp>
      <p:sp>
        <p:nvSpPr>
          <p:cNvPr id="7" name="Cube 6"/>
          <p:cNvSpPr/>
          <p:nvPr/>
        </p:nvSpPr>
        <p:spPr bwMode="auto">
          <a:xfrm>
            <a:off x="1701800" y="2895600"/>
            <a:ext cx="3521693" cy="2519363"/>
          </a:xfrm>
          <a:prstGeom prst="cube">
            <a:avLst>
              <a:gd name="adj" fmla="val 5354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dict_min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dict*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D)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is_dict(D);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if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(D-&gt;root == NULL)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NULL;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T = D-&gt;root;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(T-&gt;left != NULL)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T = T-&gt;left;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T-&gt;data;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</a:p>
        </p:txBody>
      </p:sp>
      <p:cxnSp>
        <p:nvCxnSpPr>
          <p:cNvPr id="15" name="Straight Connector 14"/>
          <p:cNvCxnSpPr>
            <a:stCxn id="20" idx="6"/>
            <a:endCxn id="21" idx="1"/>
          </p:cNvCxnSpPr>
          <p:nvPr/>
        </p:nvCxnSpPr>
        <p:spPr bwMode="auto">
          <a:xfrm>
            <a:off x="10510520" y="3383280"/>
            <a:ext cx="981289" cy="46504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stCxn id="20" idx="2"/>
            <a:endCxn id="29" idx="7"/>
          </p:cNvCxnSpPr>
          <p:nvPr/>
        </p:nvCxnSpPr>
        <p:spPr bwMode="auto">
          <a:xfrm rot="10800000" flipV="1">
            <a:off x="9176796" y="3383280"/>
            <a:ext cx="967964" cy="46504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21" idx="5"/>
            <a:endCxn id="22" idx="1"/>
          </p:cNvCxnSpPr>
          <p:nvPr/>
        </p:nvCxnSpPr>
        <p:spPr bwMode="auto">
          <a:xfrm rot="16200000" flipH="1">
            <a:off x="11713298" y="4144098"/>
            <a:ext cx="350968" cy="27668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21" idx="3"/>
            <a:endCxn id="23" idx="7"/>
          </p:cNvCxnSpPr>
          <p:nvPr/>
        </p:nvCxnSpPr>
        <p:spPr bwMode="auto">
          <a:xfrm rot="5400000">
            <a:off x="11187519" y="4153634"/>
            <a:ext cx="350968" cy="25761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stCxn id="23" idx="3"/>
            <a:endCxn id="24" idx="7"/>
          </p:cNvCxnSpPr>
          <p:nvPr/>
        </p:nvCxnSpPr>
        <p:spPr bwMode="auto">
          <a:xfrm rot="5400000">
            <a:off x="10731276" y="4823236"/>
            <a:ext cx="350968" cy="13760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20" name="Oval 19"/>
          <p:cNvSpPr/>
          <p:nvPr/>
        </p:nvSpPr>
        <p:spPr bwMode="auto">
          <a:xfrm>
            <a:off x="10144760" y="320040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12</a:t>
            </a:r>
          </a:p>
        </p:txBody>
      </p:sp>
      <p:sp>
        <p:nvSpPr>
          <p:cNvPr id="21" name="Oval 20"/>
          <p:cNvSpPr/>
          <p:nvPr/>
        </p:nvSpPr>
        <p:spPr bwMode="auto">
          <a:xfrm>
            <a:off x="11438245" y="379476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42</a:t>
            </a:r>
          </a:p>
        </p:txBody>
      </p:sp>
      <p:sp>
        <p:nvSpPr>
          <p:cNvPr id="22" name="Oval 21"/>
          <p:cNvSpPr/>
          <p:nvPr/>
        </p:nvSpPr>
        <p:spPr bwMode="auto">
          <a:xfrm>
            <a:off x="11973560" y="440436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65</a:t>
            </a:r>
          </a:p>
        </p:txBody>
      </p:sp>
      <p:sp>
        <p:nvSpPr>
          <p:cNvPr id="23" name="Oval 22"/>
          <p:cNvSpPr/>
          <p:nvPr/>
        </p:nvSpPr>
        <p:spPr bwMode="auto">
          <a:xfrm>
            <a:off x="10922000" y="440436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22</a:t>
            </a:r>
          </a:p>
        </p:txBody>
      </p:sp>
      <p:sp>
        <p:nvSpPr>
          <p:cNvPr id="24" name="Oval 23"/>
          <p:cNvSpPr/>
          <p:nvPr/>
        </p:nvSpPr>
        <p:spPr bwMode="auto">
          <a:xfrm>
            <a:off x="10525760" y="501396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19</a:t>
            </a:r>
          </a:p>
        </p:txBody>
      </p:sp>
      <p:cxnSp>
        <p:nvCxnSpPr>
          <p:cNvPr id="25" name="Straight Connector 24"/>
          <p:cNvCxnSpPr>
            <a:stCxn id="29" idx="5"/>
            <a:endCxn id="30" idx="1"/>
          </p:cNvCxnSpPr>
          <p:nvPr/>
        </p:nvCxnSpPr>
        <p:spPr bwMode="auto">
          <a:xfrm rot="16200000" flipH="1">
            <a:off x="9138696" y="4145056"/>
            <a:ext cx="350968" cy="27476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29" idx="3"/>
            <a:endCxn id="36" idx="7"/>
          </p:cNvCxnSpPr>
          <p:nvPr/>
        </p:nvCxnSpPr>
        <p:spPr bwMode="auto">
          <a:xfrm rot="5400000">
            <a:off x="8574816" y="4114576"/>
            <a:ext cx="350968" cy="33572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stCxn id="36" idx="3"/>
            <a:endCxn id="37" idx="7"/>
          </p:cNvCxnSpPr>
          <p:nvPr/>
        </p:nvCxnSpPr>
        <p:spPr bwMode="auto">
          <a:xfrm rot="5400000">
            <a:off x="8079516" y="4823236"/>
            <a:ext cx="350968" cy="13760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29" name="Oval 28"/>
          <p:cNvSpPr/>
          <p:nvPr/>
        </p:nvSpPr>
        <p:spPr bwMode="auto">
          <a:xfrm>
            <a:off x="8864600" y="379476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4</a:t>
            </a:r>
          </a:p>
        </p:txBody>
      </p:sp>
      <p:sp>
        <p:nvSpPr>
          <p:cNvPr id="30" name="Oval 29"/>
          <p:cNvSpPr/>
          <p:nvPr/>
        </p:nvSpPr>
        <p:spPr bwMode="auto">
          <a:xfrm>
            <a:off x="9398000" y="440436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7</a:t>
            </a:r>
          </a:p>
        </p:txBody>
      </p:sp>
      <p:sp>
        <p:nvSpPr>
          <p:cNvPr id="36" name="Oval 35"/>
          <p:cNvSpPr/>
          <p:nvPr/>
        </p:nvSpPr>
        <p:spPr bwMode="auto">
          <a:xfrm>
            <a:off x="8270240" y="440436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0</a:t>
            </a:r>
          </a:p>
        </p:txBody>
      </p:sp>
      <p:sp>
        <p:nvSpPr>
          <p:cNvPr id="37" name="Oval 36"/>
          <p:cNvSpPr/>
          <p:nvPr/>
        </p:nvSpPr>
        <p:spPr bwMode="auto">
          <a:xfrm>
            <a:off x="7874000" y="5013960"/>
            <a:ext cx="365760" cy="36576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50800" rIns="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-2</a:t>
            </a:r>
          </a:p>
        </p:txBody>
      </p:sp>
      <p:cxnSp>
        <p:nvCxnSpPr>
          <p:cNvPr id="38" name="Straight Connector 37"/>
          <p:cNvCxnSpPr>
            <a:cxnSpLocks noChangeAspect="1"/>
          </p:cNvCxnSpPr>
          <p:nvPr/>
        </p:nvCxnSpPr>
        <p:spPr bwMode="auto">
          <a:xfrm rot="10800000" flipV="1">
            <a:off x="9291320" y="3327447"/>
            <a:ext cx="640080" cy="30751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none" w="lg" len="lg"/>
            <a:tailEnd type="arrow" w="med" len="med"/>
          </a:ln>
          <a:effectLst/>
        </p:spPr>
      </p:cxnSp>
      <p:cxnSp>
        <p:nvCxnSpPr>
          <p:cNvPr id="43" name="Straight Connector 42"/>
          <p:cNvCxnSpPr>
            <a:cxnSpLocks noChangeAspect="1"/>
          </p:cNvCxnSpPr>
          <p:nvPr/>
        </p:nvCxnSpPr>
        <p:spPr bwMode="auto">
          <a:xfrm rot="5400000">
            <a:off x="8511489" y="4037826"/>
            <a:ext cx="274320" cy="26240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none" w="lg" len="lg"/>
            <a:tailEnd type="arrow" w="med" len="med"/>
          </a:ln>
          <a:effectLst/>
        </p:spPr>
      </p:cxnSp>
      <p:cxnSp>
        <p:nvCxnSpPr>
          <p:cNvPr id="44" name="Straight Connector 43"/>
          <p:cNvCxnSpPr>
            <a:cxnSpLocks noChangeAspect="1"/>
          </p:cNvCxnSpPr>
          <p:nvPr/>
        </p:nvCxnSpPr>
        <p:spPr bwMode="auto">
          <a:xfrm rot="5400000">
            <a:off x="8029780" y="4775280"/>
            <a:ext cx="228600" cy="896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none" w="lg" len="lg"/>
            <a:tailEnd type="arrow" w="med" len="med"/>
          </a:ln>
          <a:effectLst/>
        </p:spPr>
      </p:cxnSp>
      <p:sp>
        <p:nvSpPr>
          <p:cNvPr id="45" name="Rectangle 44"/>
          <p:cNvSpPr/>
          <p:nvPr/>
        </p:nvSpPr>
        <p:spPr bwMode="auto">
          <a:xfrm>
            <a:off x="2199719" y="7162800"/>
            <a:ext cx="2092881" cy="420628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lvl="0" algn="l"/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 </a:t>
            </a:r>
            <a:r>
              <a:rPr lang="en-US" sz="18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dict* dict_t</a:t>
            </a:r>
            <a:r>
              <a:rPr lang="en-US" sz="1800" b="0" dirty="0">
                <a:latin typeface="Helvetica Neue"/>
              </a:rPr>
              <a:t>;</a:t>
            </a:r>
            <a:endParaRPr lang="en-US" sz="18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140200" y="8153400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5" grpId="0" animBg="1"/>
      <p:bldP spid="46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11036300" cy="1498600"/>
          </a:xfrm>
        </p:spPr>
        <p:txBody>
          <a:bodyPr/>
          <a:lstStyle/>
          <a:p>
            <a:r>
              <a:rPr lang="en-US" dirty="0"/>
              <a:t>The BST Dictionary Library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" name="Cube 6"/>
          <p:cNvSpPr/>
          <p:nvPr/>
        </p:nvSpPr>
        <p:spPr bwMode="auto">
          <a:xfrm>
            <a:off x="177800" y="1752599"/>
            <a:ext cx="7924800" cy="7086600"/>
          </a:xfrm>
          <a:prstGeom prst="cube">
            <a:avLst>
              <a:gd name="adj" fmla="val 2407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BSTs and auxiliary functions</a:t>
            </a:r>
            <a:endParaRPr lang="en-US" sz="120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/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 struct 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tree_node tree</a:t>
            </a:r>
            <a:r>
              <a:rPr lang="en-US" sz="1200" b="0" dirty="0">
                <a:latin typeface="Helvetica Neue"/>
              </a:rPr>
              <a:t>;</a:t>
            </a:r>
            <a:endParaRPr lang="en-US" sz="12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/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200" b="0" dirty="0">
                <a:latin typeface="Helvetica Neue"/>
              </a:rPr>
              <a:t> 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tree_node </a:t>
            </a:r>
            <a:r>
              <a:rPr lang="en-US" sz="1200" b="0" dirty="0">
                <a:latin typeface="Helvetica Neue"/>
              </a:rPr>
              <a:t>{</a:t>
            </a:r>
          </a:p>
          <a:p>
            <a:pPr algn="l">
              <a:tabLst>
                <a:tab pos="1425575" algn="l"/>
              </a:tabLst>
            </a:pPr>
            <a:r>
              <a:rPr lang="en-US" sz="1200" b="0" dirty="0">
                <a:latin typeface="Helvetica Neue"/>
              </a:rPr>
              <a:t>  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1200" b="0" dirty="0">
                <a:latin typeface="Helvetica Neue"/>
              </a:rPr>
              <a:t>data;	</a:t>
            </a:r>
            <a:r>
              <a:rPr lang="en-US" sz="12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data != NULL</a:t>
            </a:r>
          </a:p>
          <a:p>
            <a:pPr algn="l">
              <a:tabLst>
                <a:tab pos="1425575" algn="l"/>
              </a:tabLst>
            </a:pPr>
            <a:r>
              <a:rPr lang="en-US" sz="1200" b="0" dirty="0">
                <a:latin typeface="Helvetica Neue"/>
              </a:rPr>
              <a:t>  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200" b="0" dirty="0">
                <a:latin typeface="Helvetica Neue"/>
              </a:rPr>
              <a:t> left;</a:t>
            </a:r>
            <a:endParaRPr lang="en-US" sz="12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>
              <a:tabLst>
                <a:tab pos="1425575" algn="l"/>
              </a:tabLst>
            </a:pPr>
            <a:r>
              <a:rPr lang="en-US" sz="1200" b="0" dirty="0">
                <a:latin typeface="Helvetica Neue"/>
              </a:rPr>
              <a:t>  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200" b="0" dirty="0">
                <a:latin typeface="Helvetica Neue"/>
              </a:rPr>
              <a:t> right;</a:t>
            </a:r>
            <a:endParaRPr lang="en-US" sz="12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>
              <a:tabLst>
                <a:tab pos="1425575" algn="l"/>
              </a:tabLst>
            </a:pPr>
            <a:r>
              <a:rPr lang="en-US" sz="1200" b="0" dirty="0">
                <a:latin typeface="Helvetica Neue"/>
              </a:rPr>
              <a:t>};</a:t>
            </a:r>
          </a:p>
          <a:p>
            <a:pPr algn="l">
              <a:tabLst>
                <a:tab pos="1425575" algn="l"/>
              </a:tabLst>
            </a:pPr>
            <a:endParaRPr lang="en-US" sz="1200" b="0" dirty="0">
              <a:latin typeface="Helvetica Neue"/>
            </a:endParaRPr>
          </a:p>
          <a:p>
            <a:pPr algn="l"/>
            <a:r>
              <a:rPr lang="en-US" sz="12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Representation invariant</a:t>
            </a:r>
          </a:p>
          <a:p>
            <a:pPr algn="l"/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bool </a:t>
            </a:r>
            <a:r>
              <a:rPr lang="en-US" sz="1200" b="0" dirty="0">
                <a:solidFill>
                  <a:srgbClr val="7030A0"/>
                </a:solidFill>
                <a:latin typeface="Helvetica Neue"/>
              </a:rPr>
              <a:t>is_bst 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T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)  { … }</a:t>
            </a:r>
          </a:p>
          <a:p>
            <a:pPr algn="l"/>
            <a:endParaRPr lang="en-US" sz="12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2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BST auxiliary functions</a:t>
            </a:r>
            <a:endParaRPr lang="en-US" sz="12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1200" b="0" dirty="0">
                <a:solidFill>
                  <a:srgbClr val="7030A0"/>
                </a:solidFill>
                <a:latin typeface="Helvetica Neue"/>
              </a:rPr>
              <a:t>bst_lookup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T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//@requires is_bst(T);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//@ensures \result == NULL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                 || key_compare(entry_key(\result), k) == 0;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{ … }</a:t>
            </a:r>
          </a:p>
          <a:p>
            <a:pPr algn="l"/>
            <a:endParaRPr lang="en-US" sz="1200" b="0" dirty="0">
              <a:solidFill>
                <a:schemeClr val="tx1"/>
              </a:solidFill>
              <a:latin typeface="Helvetica Neue"/>
            </a:endParaRPr>
          </a:p>
          <a:p>
            <a:pPr algn="l"/>
            <a:endParaRPr lang="en-US" sz="12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tree* </a:t>
            </a:r>
            <a:r>
              <a:rPr lang="en-US" sz="1200" b="0" dirty="0">
                <a:solidFill>
                  <a:srgbClr val="7030A0"/>
                </a:solidFill>
                <a:latin typeface="Helvetica Neue"/>
              </a:rPr>
              <a:t>bst_insert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T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//@requires is_bst(T) &amp;&amp; e != NULL;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//@ensures </a:t>
            </a:r>
            <a:r>
              <a:rPr lang="en-US" sz="1200" b="0" dirty="0" err="1">
                <a:solidFill>
                  <a:srgbClr val="C00000"/>
                </a:solidFill>
                <a:latin typeface="Helvetica Neue"/>
              </a:rPr>
              <a:t>is_bst</a:t>
            </a:r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(\result) &amp;&amp; \result != NULL;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//@ensures </a:t>
            </a:r>
            <a:r>
              <a:rPr lang="en-US" sz="1200" b="0" dirty="0" err="1">
                <a:solidFill>
                  <a:srgbClr val="C00000"/>
                </a:solidFill>
                <a:latin typeface="Helvetica Neue"/>
              </a:rPr>
              <a:t>bst_lookup</a:t>
            </a:r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(\result, </a:t>
            </a:r>
            <a:r>
              <a:rPr lang="en-US" sz="1200" b="0" dirty="0" err="1">
                <a:solidFill>
                  <a:srgbClr val="C00000"/>
                </a:solidFill>
                <a:latin typeface="Helvetica Neue"/>
              </a:rPr>
              <a:t>entry_key</a:t>
            </a:r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(e)) == e;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{ … }</a:t>
            </a:r>
          </a:p>
          <a:p>
            <a:pPr algn="l"/>
            <a:endParaRPr lang="en-US" sz="1200" b="0" dirty="0">
              <a:solidFill>
                <a:schemeClr val="tx1"/>
              </a:solidFill>
              <a:latin typeface="Helvetica Neue"/>
            </a:endParaRPr>
          </a:p>
          <a:p>
            <a:pPr algn="l">
              <a:tabLst>
                <a:tab pos="1425575" algn="l"/>
              </a:tabLst>
            </a:pPr>
            <a:r>
              <a:rPr lang="en-US" sz="120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Implementing the dictionary</a:t>
            </a:r>
          </a:p>
          <a:p>
            <a:pPr algn="l">
              <a:tabLst>
                <a:tab pos="1425575" algn="l"/>
              </a:tabLst>
            </a:pPr>
            <a:r>
              <a:rPr lang="en-US" sz="12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Concrete type</a:t>
            </a:r>
            <a:endParaRPr lang="en-US" sz="12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lvl="0" algn="l">
              <a:tabLst>
                <a:tab pos="1425575" algn="l"/>
              </a:tabLst>
            </a:pP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200" b="0" dirty="0">
                <a:latin typeface="Helvetica Neue"/>
              </a:rPr>
              <a:t> 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dict_header </a:t>
            </a:r>
            <a:r>
              <a:rPr lang="en-US" sz="1200" b="0" dirty="0">
                <a:latin typeface="Helvetica Neue"/>
              </a:rPr>
              <a:t>{</a:t>
            </a:r>
          </a:p>
          <a:p>
            <a:pPr lvl="0" algn="l">
              <a:tabLst>
                <a:tab pos="1425575" algn="l"/>
              </a:tabLst>
            </a:pP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  tree* </a:t>
            </a:r>
            <a:r>
              <a:rPr lang="en-US" sz="1200" b="0" dirty="0">
                <a:latin typeface="Helvetica Neue"/>
              </a:rPr>
              <a:t>root;</a:t>
            </a:r>
            <a:endParaRPr lang="en-US" sz="1200" b="0" dirty="0">
              <a:solidFill>
                <a:srgbClr val="AACEFF">
                  <a:lumMod val="75000"/>
                </a:srgbClr>
              </a:solidFill>
              <a:latin typeface="Helvetica Neue"/>
            </a:endParaRPr>
          </a:p>
          <a:p>
            <a:pPr algn="l">
              <a:tabLst>
                <a:tab pos="1425575" algn="l"/>
              </a:tabLst>
            </a:pPr>
            <a:r>
              <a:rPr lang="en-US" sz="1200" b="0" dirty="0">
                <a:latin typeface="Helvetica Neue"/>
              </a:rPr>
              <a:t>};</a:t>
            </a:r>
          </a:p>
          <a:p>
            <a:pPr algn="l">
              <a:tabLst>
                <a:tab pos="1425575" algn="l"/>
              </a:tabLst>
            </a:pP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typedef struct </a:t>
            </a:r>
            <a:r>
              <a:rPr lang="en-US" sz="12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dict_header dict</a:t>
            </a:r>
            <a:r>
              <a:rPr lang="en-US" sz="1200" b="0" dirty="0">
                <a:latin typeface="Helvetica Neue"/>
              </a:rPr>
              <a:t>;</a:t>
            </a:r>
          </a:p>
          <a:p>
            <a:pPr algn="l"/>
            <a:endParaRPr lang="en-US" sz="1200" b="0" dirty="0">
              <a:latin typeface="Helvetica Neue"/>
            </a:endParaRPr>
          </a:p>
          <a:p>
            <a:pPr algn="l"/>
            <a:r>
              <a:rPr lang="en-US" sz="12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Representation invariant</a:t>
            </a:r>
          </a:p>
          <a:p>
            <a:pPr algn="l"/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bool </a:t>
            </a:r>
            <a:r>
              <a:rPr lang="en-US" sz="1200" b="0" dirty="0">
                <a:solidFill>
                  <a:srgbClr val="7030A0"/>
                </a:solidFill>
                <a:latin typeface="Helvetica Neue"/>
              </a:rPr>
              <a:t>is_dict 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dict*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) {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D != NULL &amp;&amp; is_bst(D-&gt;root);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}</a:t>
            </a:r>
          </a:p>
          <a:p>
            <a:pPr algn="l"/>
            <a:endParaRPr lang="en-US" sz="1200" b="0" dirty="0">
              <a:solidFill>
                <a:schemeClr val="tx1"/>
              </a:solidFill>
              <a:latin typeface="Helvetica Neue"/>
            </a:endParaRPr>
          </a:p>
          <a:p>
            <a:pPr algn="l"/>
            <a:endParaRPr lang="en-US" sz="1200" b="0" dirty="0">
              <a:solidFill>
                <a:schemeClr val="tx1"/>
              </a:solidFill>
              <a:latin typeface="Helvetica Neue"/>
            </a:endParaRPr>
          </a:p>
          <a:p>
            <a:pPr algn="l"/>
            <a:endParaRPr lang="en-US" sz="1200" b="0" dirty="0">
              <a:solidFill>
                <a:schemeClr val="tx1"/>
              </a:solidFill>
              <a:latin typeface="Helvetica Neue"/>
            </a:endParaRPr>
          </a:p>
          <a:p>
            <a:pPr algn="l"/>
            <a:endParaRPr lang="en-US" sz="800" b="0" dirty="0">
              <a:solidFill>
                <a:srgbClr val="00B050"/>
              </a:solidFill>
              <a:latin typeface="Helvetica Neue"/>
            </a:endParaRPr>
          </a:p>
          <a:p>
            <a:pPr algn="l"/>
            <a:endParaRPr lang="en-US" sz="1200" b="0" dirty="0">
              <a:solidFill>
                <a:schemeClr val="tx1"/>
              </a:solidFill>
              <a:latin typeface="Helvetica Neue"/>
            </a:endParaRPr>
          </a:p>
          <a:p>
            <a:pPr algn="l"/>
            <a:endParaRPr lang="en-US" sz="1200" b="0" dirty="0">
              <a:latin typeface="Helvetica Neue"/>
            </a:endParaRPr>
          </a:p>
        </p:txBody>
      </p:sp>
      <p:sp>
        <p:nvSpPr>
          <p:cNvPr id="8" name="TextBox 7"/>
          <p:cNvSpPr txBox="1"/>
          <p:nvPr/>
        </p:nvSpPr>
        <p:spPr>
          <a:xfrm rot="5400000">
            <a:off x="7274317" y="2652355"/>
            <a:ext cx="15071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Helvetica Neue"/>
              </a:rPr>
              <a:t>Implementation</a:t>
            </a:r>
          </a:p>
        </p:txBody>
      </p:sp>
      <p:cxnSp>
        <p:nvCxnSpPr>
          <p:cNvPr id="12" name="Straight Connector 11"/>
          <p:cNvCxnSpPr/>
          <p:nvPr/>
        </p:nvCxnSpPr>
        <p:spPr bwMode="auto">
          <a:xfrm rot="5400000" flipH="1" flipV="1">
            <a:off x="686088" y="5384293"/>
            <a:ext cx="6909020" cy="79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4140200" y="1904999"/>
            <a:ext cx="3429000" cy="6500750"/>
          </a:xfrm>
          <a:prstGeom prst="rect">
            <a:avLst/>
          </a:prstGeom>
          <a:noFill/>
          <a:ln w="127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Implementation of interface functions</a:t>
            </a:r>
            <a:endParaRPr lang="en-US" sz="1200" b="0" dirty="0">
              <a:latin typeface="Helvetica Neue"/>
            </a:endParaRPr>
          </a:p>
          <a:p>
            <a:pPr algn="l"/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dict* </a:t>
            </a:r>
            <a:r>
              <a:rPr lang="en-US" sz="1200" b="0" dirty="0">
                <a:solidFill>
                  <a:srgbClr val="7030A0"/>
                </a:solidFill>
                <a:latin typeface="Helvetica Neue"/>
              </a:rPr>
              <a:t>dict_new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()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//@ensures is_dict(\result);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  dict*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= alloc(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dict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);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D-&gt;root = NULL;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D;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}</a:t>
            </a:r>
          </a:p>
          <a:p>
            <a:pPr algn="l"/>
            <a:endParaRPr lang="en-US" sz="1200" b="0" dirty="0">
              <a:latin typeface="Helvetica Neue"/>
            </a:endParaRPr>
          </a:p>
          <a:p>
            <a:pPr algn="l"/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1200" b="0" dirty="0">
                <a:solidFill>
                  <a:srgbClr val="7030A0"/>
                </a:solidFill>
                <a:latin typeface="Helvetica Neue"/>
              </a:rPr>
              <a:t>dict_lookup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dict*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//@requires is_dict(D);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//@ensures \result == NULL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                 || key_compare(entry_key(\result), k) == 0;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bst_lookup(D-&gt;root, k);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}</a:t>
            </a:r>
          </a:p>
          <a:p>
            <a:pPr algn="l"/>
            <a:endParaRPr lang="en-US" sz="1200" b="0" dirty="0">
              <a:solidFill>
                <a:srgbClr val="00B050"/>
              </a:solidFill>
              <a:latin typeface="Helvetica Neue"/>
            </a:endParaRPr>
          </a:p>
          <a:p>
            <a:pPr algn="l"/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void </a:t>
            </a:r>
            <a:r>
              <a:rPr lang="en-US" sz="1200" b="0" dirty="0">
                <a:solidFill>
                  <a:srgbClr val="7030A0"/>
                </a:solidFill>
                <a:latin typeface="Helvetica Neue"/>
              </a:rPr>
              <a:t>dict_insert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dict*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//@requires is_dict(D) &amp;&amp; e != NULL;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//@ensures dict_lookup(D, entry_key(e)) == e;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//@ensures is_dict(D);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D-&gt;root = bst_insert(D-&gt;root, e);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}</a:t>
            </a:r>
          </a:p>
          <a:p>
            <a:pPr algn="l"/>
            <a:endParaRPr lang="en-US" sz="12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7030A0"/>
                </a:solidFill>
                <a:latin typeface="Helvetica Neue"/>
              </a:rPr>
              <a:t>dict_min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dict*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D)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//@requires is_dict(D);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if 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(D-&gt;root == NULL) 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NULL;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tree* 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T = D-&gt;root;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(T-&gt;left != NULL)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  T = T-&gt;left;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T-&gt;data;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}</a:t>
            </a:r>
          </a:p>
          <a:p>
            <a:pPr algn="l"/>
            <a:endParaRPr lang="en-US" sz="900" b="0" dirty="0">
              <a:latin typeface="Helvetica Neue"/>
            </a:endParaRPr>
          </a:p>
          <a:p>
            <a:pPr algn="l"/>
            <a:r>
              <a:rPr lang="fr-FR" sz="120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Client type</a:t>
            </a:r>
          </a:p>
          <a:p>
            <a:pPr lvl="0" algn="l"/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 </a:t>
            </a:r>
            <a:r>
              <a:rPr lang="en-US" sz="12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dict* dict_t</a:t>
            </a:r>
            <a:r>
              <a:rPr lang="en-US" sz="1200" b="0" dirty="0">
                <a:latin typeface="Helvetica Neue"/>
              </a:rPr>
              <a:t>;</a:t>
            </a:r>
            <a:endParaRPr lang="en-US" sz="12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1" name="Right Arrow Callout 10"/>
          <p:cNvSpPr/>
          <p:nvPr/>
        </p:nvSpPr>
        <p:spPr bwMode="auto">
          <a:xfrm rot="16200000">
            <a:off x="3511041" y="8863075"/>
            <a:ext cx="729234" cy="833883"/>
          </a:xfrm>
          <a:prstGeom prst="rightArrowCallout">
            <a:avLst/>
          </a:prstGeom>
          <a:solidFill>
            <a:srgbClr val="FF0000">
              <a:alpha val="50000"/>
            </a:srgbClr>
          </a:solidFill>
          <a:ln w="63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vert" wrap="none" lIns="54864" tIns="91440" rIns="5080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How</a:t>
            </a:r>
          </a:p>
        </p:txBody>
      </p:sp>
      <p:sp>
        <p:nvSpPr>
          <p:cNvPr id="14" name="Vertical Scroll 13"/>
          <p:cNvSpPr/>
          <p:nvPr/>
        </p:nvSpPr>
        <p:spPr bwMode="auto">
          <a:xfrm flipH="1">
            <a:off x="8233514" y="4636829"/>
            <a:ext cx="4669686" cy="3296662"/>
          </a:xfrm>
          <a:prstGeom prst="verticalScroll">
            <a:avLst>
              <a:gd name="adj" fmla="val 6410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773488" algn="l"/>
              </a:tabLst>
            </a:pPr>
            <a:r>
              <a:rPr lang="en-US" sz="12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typedef ______* dict_t;</a:t>
            </a:r>
          </a:p>
          <a:p>
            <a:pPr algn="l">
              <a:tabLst>
                <a:tab pos="3773488" algn="l"/>
              </a:tabLst>
            </a:pPr>
            <a:endParaRPr lang="en-US" sz="1200" b="0" dirty="0">
              <a:latin typeface="Helvetica Neue"/>
            </a:endParaRPr>
          </a:p>
          <a:p>
            <a:pPr algn="l">
              <a:tabLst>
                <a:tab pos="3773488" algn="l"/>
              </a:tabLst>
            </a:pP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dict_t  </a:t>
            </a:r>
            <a:r>
              <a:rPr lang="en-US" sz="12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dict_new</a:t>
            </a:r>
            <a:r>
              <a:rPr lang="en-US" sz="1200" b="0" dirty="0">
                <a:latin typeface="Helvetica Neue"/>
              </a:rPr>
              <a:t>()</a:t>
            </a:r>
            <a:endParaRPr lang="en-US" sz="1200" b="0" dirty="0">
              <a:solidFill>
                <a:srgbClr val="C00000"/>
              </a:solidFill>
              <a:latin typeface="Helvetica Neue"/>
            </a:endParaRPr>
          </a:p>
          <a:p>
            <a:pPr algn="l">
              <a:tabLst>
                <a:tab pos="3773488" algn="l"/>
              </a:tabLst>
            </a:pPr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  /*@ensures \result != NULL;	@*/</a:t>
            </a:r>
            <a:r>
              <a:rPr lang="en-US" sz="1200" b="0" dirty="0">
                <a:latin typeface="Helvetica Neue"/>
              </a:rPr>
              <a:t> ;</a:t>
            </a:r>
          </a:p>
          <a:p>
            <a:pPr algn="l">
              <a:tabLst>
                <a:tab pos="3773488" algn="l"/>
              </a:tabLst>
            </a:pPr>
            <a:endParaRPr lang="en-US" sz="1200" b="0" dirty="0">
              <a:latin typeface="Helvetica Neue"/>
            </a:endParaRPr>
          </a:p>
          <a:p>
            <a:pPr algn="l">
              <a:tabLst>
                <a:tab pos="3773488" algn="l"/>
              </a:tabLst>
            </a:pP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12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dict_lookup</a:t>
            </a:r>
            <a:r>
              <a:rPr lang="en-US" sz="1200" b="0" dirty="0">
                <a:latin typeface="Helvetica Neue"/>
              </a:rPr>
              <a:t>(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dict_t</a:t>
            </a:r>
            <a:r>
              <a:rPr lang="en-US" sz="1200" b="0" dirty="0"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200" b="0" dirty="0">
                <a:latin typeface="Helvetica Neue"/>
              </a:rPr>
              <a:t>, 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200" b="0" dirty="0"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200" b="0" dirty="0">
                <a:latin typeface="Helvetica Neue"/>
              </a:rPr>
              <a:t>)</a:t>
            </a:r>
          </a:p>
          <a:p>
            <a:pPr algn="l">
              <a:tabLst>
                <a:tab pos="3773488" algn="l"/>
              </a:tabLst>
            </a:pPr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  /*@requires D = NULL;	@*/</a:t>
            </a:r>
          </a:p>
          <a:p>
            <a:pPr algn="l">
              <a:tabLst>
                <a:tab pos="3773488" algn="l"/>
              </a:tabLst>
            </a:pPr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  /*@ensures \result == NULL</a:t>
            </a:r>
          </a:p>
          <a:p>
            <a:pPr algn="l">
              <a:tabLst>
                <a:tab pos="3773488" algn="l"/>
              </a:tabLst>
            </a:pPr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                   || key_compare(entry_key(\result), k) == 0;	@*/</a:t>
            </a:r>
            <a:r>
              <a:rPr lang="en-US" sz="1200" b="0" dirty="0">
                <a:latin typeface="Helvetica Neue"/>
              </a:rPr>
              <a:t> ;</a:t>
            </a:r>
          </a:p>
          <a:p>
            <a:pPr algn="l">
              <a:tabLst>
                <a:tab pos="3773488" algn="l"/>
              </a:tabLst>
            </a:pPr>
            <a:endParaRPr lang="en-US" sz="1200" b="0" dirty="0">
              <a:latin typeface="Helvetica Neue"/>
            </a:endParaRPr>
          </a:p>
          <a:p>
            <a:pPr algn="l">
              <a:tabLst>
                <a:tab pos="3773488" algn="l"/>
              </a:tabLst>
            </a:pP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200" b="0" dirty="0">
                <a:latin typeface="Helvetica Neue"/>
              </a:rPr>
              <a:t> </a:t>
            </a:r>
            <a:r>
              <a:rPr lang="en-US" sz="12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dict_insert</a:t>
            </a:r>
            <a:r>
              <a:rPr lang="en-US" sz="1200" b="0" dirty="0">
                <a:latin typeface="Helvetica Neue"/>
              </a:rPr>
              <a:t>(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dict_t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200" b="0" dirty="0">
                <a:latin typeface="Helvetica Neue"/>
              </a:rPr>
              <a:t>, 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200" b="0" dirty="0"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200" b="0" dirty="0">
                <a:latin typeface="Helvetica Neue"/>
              </a:rPr>
              <a:t>)</a:t>
            </a:r>
          </a:p>
          <a:p>
            <a:pPr algn="l">
              <a:tabLst>
                <a:tab pos="3773488" algn="l"/>
              </a:tabLst>
            </a:pPr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  /*@requires D != NULL &amp;&amp; e != NULL;	@*/</a:t>
            </a:r>
          </a:p>
          <a:p>
            <a:pPr algn="l">
              <a:tabLst>
                <a:tab pos="3773488" algn="l"/>
              </a:tabLst>
            </a:pPr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  /*@ensures hdict_lookup(D, entry_key(e)) == e;	@*/</a:t>
            </a:r>
            <a:r>
              <a:rPr lang="en-US" sz="1200" b="0" dirty="0">
                <a:latin typeface="Helvetica Neue"/>
              </a:rPr>
              <a:t> ;</a:t>
            </a:r>
          </a:p>
          <a:p>
            <a:pPr algn="l">
              <a:tabLst>
                <a:tab pos="3773488" algn="l"/>
              </a:tabLst>
            </a:pPr>
            <a:endParaRPr lang="en-US" sz="1200" b="0" dirty="0">
              <a:solidFill>
                <a:srgbClr val="00B050"/>
              </a:solidFill>
              <a:latin typeface="Helvetica Neue"/>
            </a:endParaRPr>
          </a:p>
          <a:p>
            <a:pPr algn="l">
              <a:tabLst>
                <a:tab pos="3773488" algn="l"/>
              </a:tabLst>
            </a:pP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12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dict_min</a:t>
            </a:r>
            <a:r>
              <a:rPr lang="en-US" sz="1200" b="0" dirty="0">
                <a:latin typeface="Helvetica Neue"/>
              </a:rPr>
              <a:t>(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dict_t</a:t>
            </a:r>
            <a:r>
              <a:rPr lang="en-US" sz="1200" b="0" dirty="0"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200" b="0" dirty="0">
                <a:latin typeface="Helvetica Neue"/>
              </a:rPr>
              <a:t>)</a:t>
            </a:r>
          </a:p>
          <a:p>
            <a:pPr algn="l">
              <a:tabLst>
                <a:tab pos="3773488" algn="l"/>
              </a:tabLst>
            </a:pPr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  /*@requires D != NULL;	@*/</a:t>
            </a:r>
            <a:r>
              <a:rPr lang="en-US" sz="1200" b="0" dirty="0">
                <a:latin typeface="Helvetica Neue"/>
              </a:rPr>
              <a:t> ;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757514" y="4608010"/>
            <a:ext cx="13885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Helvetica Neue"/>
              </a:rPr>
              <a:t>Library Interface</a:t>
            </a:r>
          </a:p>
        </p:txBody>
      </p:sp>
      <p:sp>
        <p:nvSpPr>
          <p:cNvPr id="17" name="Vertical Scroll 16"/>
          <p:cNvSpPr/>
          <p:nvPr/>
        </p:nvSpPr>
        <p:spPr bwMode="auto">
          <a:xfrm flipH="1">
            <a:off x="8559800" y="2290504"/>
            <a:ext cx="3810000" cy="1671896"/>
          </a:xfrm>
          <a:prstGeom prst="verticalScroll">
            <a:avLst>
              <a:gd name="adj" fmla="val 12798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2916238" algn="l"/>
              </a:tabLst>
            </a:pPr>
            <a:r>
              <a:rPr lang="en-US" sz="12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typedef ______* entry;</a:t>
            </a:r>
          </a:p>
          <a:p>
            <a:pPr algn="l">
              <a:tabLst>
                <a:tab pos="2916238" algn="l"/>
              </a:tabLst>
            </a:pPr>
            <a:r>
              <a:rPr lang="en-US" sz="12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typedef ______ key;</a:t>
            </a:r>
          </a:p>
          <a:p>
            <a:pPr algn="l">
              <a:tabLst>
                <a:tab pos="2916238" algn="l"/>
              </a:tabLst>
            </a:pPr>
            <a:endParaRPr lang="en-US" sz="1200" b="0" dirty="0">
              <a:latin typeface="Helvetica Neue"/>
            </a:endParaRPr>
          </a:p>
          <a:p>
            <a:pPr algn="l">
              <a:tabLst>
                <a:tab pos="2916238" algn="l"/>
              </a:tabLst>
            </a:pP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2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entry_key</a:t>
            </a:r>
            <a:r>
              <a:rPr lang="en-US" sz="1200" b="0" dirty="0">
                <a:latin typeface="Helvetica Neue"/>
              </a:rPr>
              <a:t>(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entry 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200" b="0" dirty="0">
                <a:latin typeface="Helvetica Neue"/>
              </a:rPr>
              <a:t>)</a:t>
            </a:r>
          </a:p>
          <a:p>
            <a:pPr algn="l">
              <a:tabLst>
                <a:tab pos="2916238" algn="l"/>
              </a:tabLst>
            </a:pPr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  /*@requires e != NULL;	@*/</a:t>
            </a:r>
            <a:r>
              <a:rPr lang="en-US" sz="1200" b="0" dirty="0">
                <a:latin typeface="Helvetica Neue"/>
              </a:rPr>
              <a:t> ;</a:t>
            </a:r>
            <a:endParaRPr lang="en-US" sz="1200" b="0" dirty="0">
              <a:solidFill>
                <a:srgbClr val="C00000"/>
              </a:solidFill>
              <a:latin typeface="Helvetica Neue"/>
            </a:endParaRPr>
          </a:p>
          <a:p>
            <a:pPr algn="l">
              <a:tabLst>
                <a:tab pos="2916238" algn="l"/>
              </a:tabLst>
            </a:pPr>
            <a:endParaRPr lang="en-US" sz="1200" b="0" dirty="0">
              <a:latin typeface="Helvetica Neue"/>
            </a:endParaRPr>
          </a:p>
          <a:p>
            <a:pPr algn="l">
              <a:tabLst>
                <a:tab pos="2916238" algn="l"/>
              </a:tabLst>
            </a:pP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2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key_compare</a:t>
            </a:r>
            <a:r>
              <a:rPr lang="en-US" sz="1200" b="0" dirty="0">
                <a:latin typeface="Helvetica Neue"/>
              </a:rPr>
              <a:t>(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k1</a:t>
            </a:r>
            <a:r>
              <a:rPr lang="en-US" sz="1200" b="0" dirty="0">
                <a:latin typeface="Helvetica Neue"/>
              </a:rPr>
              <a:t>, 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200" b="0" dirty="0"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k2</a:t>
            </a:r>
            <a:r>
              <a:rPr lang="en-US" sz="1200" b="0" dirty="0">
                <a:latin typeface="Helvetica Neue"/>
              </a:rPr>
              <a:t>) ;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779000" y="2255498"/>
            <a:ext cx="12955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Helvetica Neue"/>
              </a:rPr>
              <a:t>Client Interface</a:t>
            </a:r>
          </a:p>
        </p:txBody>
      </p:sp>
      <p:sp>
        <p:nvSpPr>
          <p:cNvPr id="22" name="Right Arrow Callout 21"/>
          <p:cNvSpPr/>
          <p:nvPr/>
        </p:nvSpPr>
        <p:spPr bwMode="auto">
          <a:xfrm rot="16200000">
            <a:off x="10698746" y="8811780"/>
            <a:ext cx="729234" cy="936474"/>
          </a:xfrm>
          <a:prstGeom prst="rightArrowCallout">
            <a:avLst/>
          </a:prstGeom>
          <a:solidFill>
            <a:srgbClr val="92D050">
              <a:alpha val="50000"/>
            </a:srgbClr>
          </a:solidFill>
          <a:ln w="63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vert" wrap="none" lIns="54864" tIns="91440" rIns="5080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What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2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BST Dictionaries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now use this new implementation of dictionaries for our application</a:t>
            </a:r>
          </a:p>
          <a:p>
            <a:pPr lvl="1"/>
            <a:r>
              <a:rPr lang="en-US" dirty="0"/>
              <a:t>Once we write an appropriate client definition file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We could easily make this library fully generic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14" name="Rectangle 4"/>
          <p:cNvSpPr>
            <a:spLocks/>
          </p:cNvSpPr>
          <p:nvPr/>
        </p:nvSpPr>
        <p:spPr bwMode="auto">
          <a:xfrm>
            <a:off x="2311400" y="4912018"/>
            <a:ext cx="7487138" cy="923330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#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cc0 -d produce.c0 bstdict.c0 produce-main.c0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b="0" dirty="0">
              <a:solidFill>
                <a:schemeClr val="bg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311400" y="4607218"/>
            <a:ext cx="7487138" cy="304800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/>
              <a:t>Linux Terminal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02470" y="5392579"/>
            <a:ext cx="1665842" cy="1084421"/>
          </a:xfrm>
          <a:prstGeom prst="upArrow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Library</a:t>
            </a:r>
            <a:endParaRPr lang="en-US" sz="2000" b="0" dirty="0"/>
          </a:p>
          <a:p>
            <a:r>
              <a:rPr lang="en-US" sz="2000" b="0" dirty="0"/>
              <a:t>file bstdict.c0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64738" y="3962400"/>
            <a:ext cx="2563522" cy="1084421"/>
          </a:xfrm>
          <a:prstGeom prst="downArrow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Application </a:t>
            </a:r>
            <a:br>
              <a:rPr lang="en-US" sz="2000" dirty="0"/>
            </a:br>
            <a:r>
              <a:rPr lang="en-US" sz="2000" b="0" dirty="0"/>
              <a:t> file produce-main.c0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940538" y="3962400"/>
            <a:ext cx="2262158" cy="1084421"/>
          </a:xfrm>
          <a:prstGeom prst="downArrow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Client definitions</a:t>
            </a:r>
            <a:br>
              <a:rPr lang="en-US" sz="2000" dirty="0"/>
            </a:br>
            <a:r>
              <a:rPr lang="en-US" sz="2000" b="0" dirty="0"/>
              <a:t> file produce.c0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64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9800" y="1981200"/>
            <a:ext cx="11099800" cy="6896100"/>
          </a:xfrm>
        </p:spPr>
        <p:txBody>
          <a:bodyPr/>
          <a:lstStyle/>
          <a:p>
            <a:r>
              <a:rPr lang="en-US" dirty="0"/>
              <a:t>Develop a data structure that has </a:t>
            </a:r>
            <a:r>
              <a:rPr lang="en-US" b="1" dirty="0"/>
              <a:t>guaranteed</a:t>
            </a:r>
            <a:r>
              <a:rPr lang="en-US" dirty="0"/>
              <a:t> O(log n) worst-case complexity for </a:t>
            </a:r>
            <a:r>
              <a:rPr lang="en-US" dirty="0">
                <a:solidFill>
                  <a:srgbClr val="7030A0"/>
                </a:solidFill>
              </a:rPr>
              <a:t>lookup</a:t>
            </a:r>
            <a:r>
              <a:rPr lang="en-US" dirty="0"/>
              <a:t>, </a:t>
            </a:r>
            <a:r>
              <a:rPr lang="en-US" dirty="0">
                <a:solidFill>
                  <a:srgbClr val="7030A0"/>
                </a:solidFill>
              </a:rPr>
              <a:t>insert</a:t>
            </a:r>
            <a:r>
              <a:rPr lang="en-US" dirty="0"/>
              <a:t> and </a:t>
            </a:r>
            <a:r>
              <a:rPr lang="en-US" dirty="0">
                <a:solidFill>
                  <a:srgbClr val="7030A0"/>
                </a:solidFill>
              </a:rPr>
              <a:t>find_min</a:t>
            </a:r>
          </a:p>
          <a:p>
            <a:pPr lvl="1"/>
            <a:r>
              <a:rPr lang="en-US" b="1" dirty="0"/>
              <a:t>Always!</a:t>
            </a:r>
          </a:p>
          <a:p>
            <a:endParaRPr lang="en-US" dirty="0"/>
          </a:p>
          <a:p>
            <a:r>
              <a:rPr lang="en-US" dirty="0"/>
              <a:t>We have succeeded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pPr lvl="1"/>
            <a:r>
              <a:rPr lang="en-US" i="1" dirty="0"/>
              <a:t>Or have we …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514892" y="3962400"/>
          <a:ext cx="3635708" cy="3931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65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Target</a:t>
                      </a:r>
                      <a:br>
                        <a:rPr lang="en-US" b="1" i="1" dirty="0"/>
                      </a:br>
                      <a:r>
                        <a:rPr lang="en-US" b="1" i="1" dirty="0"/>
                        <a:t>data structure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lookup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O(log 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insert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O(log 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find_min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O(log 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 our Goal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256651" y="4724400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256651" y="5832902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256651" y="6941403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Started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only O(log n) so far is </a:t>
            </a:r>
            <a:r>
              <a:rPr lang="en-US" dirty="0">
                <a:solidFill>
                  <a:srgbClr val="7030A0"/>
                </a:solidFill>
              </a:rPr>
              <a:t>lookup</a:t>
            </a:r>
            <a:r>
              <a:rPr lang="en-US" dirty="0"/>
              <a:t> in sorted arrays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That’s binary search</a:t>
            </a:r>
          </a:p>
          <a:p>
            <a:pPr lvl="1"/>
            <a:r>
              <a:rPr lang="en-US" dirty="0"/>
              <a:t>Let’s start there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3445544"/>
              </p:ext>
            </p:extLst>
          </p:nvPr>
        </p:nvGraphicFramePr>
        <p:xfrm>
          <a:off x="1092200" y="2971800"/>
          <a:ext cx="10667999" cy="3931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62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39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56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165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165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Unsorted array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baseline="0" dirty="0"/>
                        <a:t>Array sorted</a:t>
                      </a:r>
                      <a:br>
                        <a:rPr lang="en-US" b="1" i="1" baseline="0" dirty="0"/>
                      </a:br>
                      <a:r>
                        <a:rPr lang="en-US" b="1" i="1" baseline="0" dirty="0"/>
                        <a:t>by key</a:t>
                      </a:r>
                      <a:endParaRPr lang="en-US" b="1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Linked list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Hash Table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lookup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O(log 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O(1) </a:t>
                      </a:r>
                      <a:br>
                        <a:rPr lang="en-US" sz="2000" i="1" dirty="0"/>
                      </a:br>
                      <a:r>
                        <a:rPr lang="en-US" sz="1000" b="1" i="1" dirty="0">
                          <a:solidFill>
                            <a:srgbClr val="FF0000"/>
                          </a:solidFill>
                        </a:rPr>
                        <a:t>average</a:t>
                      </a:r>
                      <a:endParaRPr lang="en-US" sz="2000" b="1" i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O(log 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insert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O(1) </a:t>
                      </a:r>
                      <a:r>
                        <a:rPr lang="en-US" sz="1000" b="1" i="1" dirty="0">
                          <a:solidFill>
                            <a:srgbClr val="FF0000"/>
                          </a:solidFill>
                        </a:rPr>
                        <a:t>amortized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/>
                        <a:t>O(1)</a:t>
                      </a:r>
                      <a:br>
                        <a:rPr lang="en-US" sz="2000" i="1" dirty="0"/>
                      </a:br>
                      <a:r>
                        <a:rPr lang="en-US" sz="1000" b="1" i="1" dirty="0">
                          <a:solidFill>
                            <a:srgbClr val="FF0000"/>
                          </a:solidFill>
                        </a:rPr>
                        <a:t>average and amortized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O(log 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find_min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O(n)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/>
                        <a:t>O(1)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/>
                        <a:t>O(n)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O(n)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O(log 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3759200" y="3779520"/>
            <a:ext cx="1600200" cy="762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Searching Sorted Data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Searching for a Number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the following sorted array</a:t>
            </a:r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en-US" dirty="0"/>
              <a:t>When searching for a number x using binary search,</a:t>
            </a:r>
            <a:br>
              <a:rPr lang="en-US" dirty="0"/>
            </a:br>
            <a:r>
              <a:rPr lang="en-US" dirty="0"/>
              <a:t>we </a:t>
            </a:r>
            <a:r>
              <a:rPr lang="en-US" b="1" dirty="0"/>
              <a:t>always</a:t>
            </a:r>
            <a:r>
              <a:rPr lang="en-US" dirty="0"/>
              <a:t> start by looking at the midpoint, index 4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Then, 3 things can happen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x = 12 </a:t>
            </a:r>
            <a:r>
              <a:rPr lang="en-US" dirty="0"/>
              <a:t>(and we are done)</a:t>
            </a:r>
          </a:p>
          <a:p>
            <a:pPr lvl="1"/>
            <a:r>
              <a:rPr lang="en-US" dirty="0">
                <a:solidFill>
                  <a:srgbClr val="00B0F0"/>
                </a:solidFill>
              </a:rPr>
              <a:t>x &lt; 12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x &gt; 12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77" name="Oval 76"/>
          <p:cNvSpPr/>
          <p:nvPr/>
        </p:nvSpPr>
        <p:spPr bwMode="auto">
          <a:xfrm>
            <a:off x="6045200" y="2971800"/>
            <a:ext cx="304800" cy="304800"/>
          </a:xfrm>
          <a:prstGeom prst="ellipse">
            <a:avLst/>
          </a:prstGeom>
          <a:noFill/>
          <a:ln w="25400" cap="flat" cmpd="sng" algn="ctr">
            <a:solidFill>
              <a:srgbClr val="7030A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8" name="Rectangular Callout 77"/>
          <p:cNvSpPr/>
          <p:nvPr/>
        </p:nvSpPr>
        <p:spPr bwMode="auto">
          <a:xfrm>
            <a:off x="9855200" y="5867400"/>
            <a:ext cx="1870127" cy="707886"/>
          </a:xfrm>
          <a:prstGeom prst="wedgeRectCallout">
            <a:avLst>
              <a:gd name="adj1" fmla="val -166932"/>
              <a:gd name="adj2" fmla="val -2473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We always look</a:t>
            </a:r>
            <a:br>
              <a:rPr lang="en-US" sz="2000" b="0" dirty="0"/>
            </a:br>
            <a:r>
              <a:rPr lang="en-US" sz="2000" b="0" dirty="0"/>
              <a:t>at this element</a:t>
            </a:r>
            <a:endParaRPr lang="en-US" sz="16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graphicFrame>
        <p:nvGraphicFramePr>
          <p:cNvPr id="81" name="Table 80"/>
          <p:cNvGraphicFramePr>
            <a:graphicFrameLocks noGrp="1"/>
          </p:cNvGraphicFramePr>
          <p:nvPr/>
        </p:nvGraphicFramePr>
        <p:xfrm>
          <a:off x="2387600" y="2819400"/>
          <a:ext cx="91440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5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6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7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8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45 Helvetica Light"/>
                        </a:rPr>
                        <a:t>9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45 Helvetica Light"/>
                        </a:rPr>
                        <a:t>-2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45 Helvetica Light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45 Helvetica Light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45 Helvetica Light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45 Helvetica Light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45 Helvetica Light"/>
                        </a:rPr>
                        <a:t>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45 Helvetica Light"/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45 Helvetica Light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45 Helvetica Light"/>
                        </a:rPr>
                        <a:t>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45 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2" name="Table 81"/>
          <p:cNvGraphicFramePr>
            <a:graphicFrameLocks noGrp="1"/>
          </p:cNvGraphicFramePr>
          <p:nvPr/>
        </p:nvGraphicFramePr>
        <p:xfrm>
          <a:off x="6045200" y="5789711"/>
          <a:ext cx="914400" cy="4586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45 Helvetica Light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92458A4-012F-BDB4-B12D-8BF27567940A}"/>
              </a:ext>
            </a:extLst>
          </p:cNvPr>
          <p:cNvSpPr txBox="1"/>
          <p:nvPr/>
        </p:nvSpPr>
        <p:spPr>
          <a:xfrm>
            <a:off x="5322598" y="-42863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  <p:bldP spid="78" grpId="0" animBg="1"/>
      <p:bldP spid="2" grpId="0"/>
    </p:bldLst>
  </p:timing>
</p:sld>
</file>

<file path=ppt/theme/theme1.xml><?xml version="1.0" encoding="utf-8"?>
<a:theme xmlns:a="http://schemas.openxmlformats.org/drawingml/2006/main" name="White">
  <a:themeElements>
    <a:clrScheme name="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FFFFFF"/>
      </a:accent3>
      <a:accent4>
        <a:srgbClr val="000000"/>
      </a:accent4>
      <a:accent5>
        <a:srgbClr val="AACEFF"/>
      </a:accent5>
      <a:accent6>
        <a:srgbClr val="13D1BB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"/>
        <a:ea typeface="Helvetica Neue"/>
        <a:cs typeface="Helvetica Neu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000000"/>
          </a:solidFill>
          <a:prstDash val="solid"/>
          <a:miter lim="400000"/>
          <a:headEnd type="none" w="med" len="med"/>
          <a:tailEnd type="none" w="med" len="med"/>
        </a:ln>
        <a:effectLst/>
      </a:spPr>
      <a:bodyPr vert="horz" wrap="square" lIns="50800" tIns="50800" rIns="50800" bIns="5080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Neue" charset="0"/>
            <a:ea typeface="Helvetica Neue" charset="0"/>
            <a:cs typeface="Helvetica Neue" charset="0"/>
            <a:sym typeface="Helvetica Neu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miter lim="400000"/>
          <a:headEnd type="none" w="med" len="med"/>
          <a:tailEnd type="none" w="med" len="med"/>
        </a:ln>
        <a:effectLst/>
      </a:spPr>
      <a:bodyPr vert="horz" wrap="square" lIns="50800" tIns="50800" rIns="50800" bIns="50800" numCol="1" anchor="ctr" anchorCtr="0" compatLnSpc="1">
        <a:prstTxWarp prst="textNoShape">
          <a:avLst/>
        </a:prstTxWarp>
        <a:spAutoFit/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Neue" charset="0"/>
            <a:ea typeface="Helvetica Neue" charset="0"/>
            <a:cs typeface="Helvetica Neue" charset="0"/>
            <a:sym typeface="Helvetica Neue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FFFFFF"/>
      </a:accent3>
      <a:accent4>
        <a:srgbClr val="000000"/>
      </a:accent4>
      <a:accent5>
        <a:srgbClr val="AACEFF"/>
      </a:accent5>
      <a:accent6>
        <a:srgbClr val="13D1BB"/>
      </a:accent6>
      <a:hlink>
        <a:srgbClr val="0000FF"/>
      </a:hlink>
      <a:folHlink>
        <a:srgbClr val="FF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20324</TotalTime>
  <Words>7496</Words>
  <Application>Microsoft Macintosh PowerPoint</Application>
  <PresentationFormat>Custom</PresentationFormat>
  <Paragraphs>1768</Paragraphs>
  <Slides>66</Slides>
  <Notes>1</Notes>
  <HiddenSlides>8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77" baseType="lpstr">
      <vt:lpstr>45 Helvetica Light</vt:lpstr>
      <vt:lpstr>Arial</vt:lpstr>
      <vt:lpstr>Calibri</vt:lpstr>
      <vt:lpstr>Courier New</vt:lpstr>
      <vt:lpstr>Helvetica</vt:lpstr>
      <vt:lpstr>Helvetica Neue</vt:lpstr>
      <vt:lpstr>Helvetica Neue Light</vt:lpstr>
      <vt:lpstr>Helvetica Neue Medium</vt:lpstr>
      <vt:lpstr>Wingdings</vt:lpstr>
      <vt:lpstr>Wingdings 2</vt:lpstr>
      <vt:lpstr>White</vt:lpstr>
      <vt:lpstr>15-122: Principles of  Imperative Computation</vt:lpstr>
      <vt:lpstr>Today…</vt:lpstr>
      <vt:lpstr>PowerPoint Presentation</vt:lpstr>
      <vt:lpstr>Cost</vt:lpstr>
      <vt:lpstr>Cost</vt:lpstr>
      <vt:lpstr>Goal</vt:lpstr>
      <vt:lpstr>Getting Started</vt:lpstr>
      <vt:lpstr>PowerPoint Presentation</vt:lpstr>
      <vt:lpstr>Searching for a Number</vt:lpstr>
      <vt:lpstr>Searching for a Number</vt:lpstr>
      <vt:lpstr>Searching for a Number</vt:lpstr>
      <vt:lpstr>Searching for a Number</vt:lpstr>
      <vt:lpstr>Searching for a Number</vt:lpstr>
      <vt:lpstr>Searching for a Number</vt:lpstr>
      <vt:lpstr>Searching for a Number</vt:lpstr>
      <vt:lpstr>Towards an Implementation</vt:lpstr>
      <vt:lpstr>Constructing this Tree</vt:lpstr>
      <vt:lpstr>The End of the Line</vt:lpstr>
      <vt:lpstr>Searching</vt:lpstr>
      <vt:lpstr>Searching</vt:lpstr>
      <vt:lpstr>Recall our Goal</vt:lpstr>
      <vt:lpstr>Insertion</vt:lpstr>
      <vt:lpstr>Finding the Smallest Key</vt:lpstr>
      <vt:lpstr>Recall our Goal</vt:lpstr>
      <vt:lpstr>PowerPoint Presentation</vt:lpstr>
      <vt:lpstr>Terminology</vt:lpstr>
      <vt:lpstr>Terminology</vt:lpstr>
      <vt:lpstr>Terminology</vt:lpstr>
      <vt:lpstr>Concrete Tree Diagrams</vt:lpstr>
      <vt:lpstr>Pictorial Abstraction</vt:lpstr>
      <vt:lpstr>What Do Trees Look Like?</vt:lpstr>
      <vt:lpstr>What Trees Look Like</vt:lpstr>
      <vt:lpstr>A Minimal Tree Invariant</vt:lpstr>
      <vt:lpstr>A Minimal Tree Invariant</vt:lpstr>
      <vt:lpstr>PowerPoint Presentation</vt:lpstr>
      <vt:lpstr>Binary Search Trees (BST)</vt:lpstr>
      <vt:lpstr>The BST Invariant</vt:lpstr>
      <vt:lpstr>PowerPoint Presentation</vt:lpstr>
      <vt:lpstr>Implementing lookup</vt:lpstr>
      <vt:lpstr>Implementing lookup</vt:lpstr>
      <vt:lpstr>Implementing lookup</vt:lpstr>
      <vt:lpstr>A Client Interface</vt:lpstr>
      <vt:lpstr>Implementing lookup</vt:lpstr>
      <vt:lpstr>PowerPoint Presentation</vt:lpstr>
      <vt:lpstr>Ordered Trees – I</vt:lpstr>
      <vt:lpstr>Ordered Trees – I</vt:lpstr>
      <vt:lpstr>Ordered Trees – II</vt:lpstr>
      <vt:lpstr>Ordered Trees – II</vt:lpstr>
      <vt:lpstr>Ordered Trees – III</vt:lpstr>
      <vt:lpstr>Ordered Trees – III</vt:lpstr>
      <vt:lpstr>Ordered Trees – III</vt:lpstr>
      <vt:lpstr>PowerPoint Presentation</vt:lpstr>
      <vt:lpstr>Inserting into a BST</vt:lpstr>
      <vt:lpstr>Inserting into an Empty BST</vt:lpstr>
      <vt:lpstr>Inserting into an Empty BST</vt:lpstr>
      <vt:lpstr>Inserting in a Non-empty BST</vt:lpstr>
      <vt:lpstr>Inserting into a BST</vt:lpstr>
      <vt:lpstr>PowerPoint Presentation</vt:lpstr>
      <vt:lpstr>Are We There Yet?</vt:lpstr>
      <vt:lpstr>Are We There Yet?</vt:lpstr>
      <vt:lpstr>Implementing BST Dictionaries</vt:lpstr>
      <vt:lpstr>Implementing BST Dictionaries</vt:lpstr>
      <vt:lpstr>Implementing BST Dictionaries</vt:lpstr>
      <vt:lpstr>The BST Dictionary Library</vt:lpstr>
      <vt:lpstr>Using BST Dictionaries</vt:lpstr>
      <vt:lpstr>Recall our Goal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Binary Search Trees</dc:title>
  <cp:lastModifiedBy>Mohammad Hammoud</cp:lastModifiedBy>
  <cp:revision>728</cp:revision>
  <dcterms:modified xsi:type="dcterms:W3CDTF">2024-03-13T07:40:55Z</dcterms:modified>
</cp:coreProperties>
</file>