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552" r:id="rId2"/>
    <p:sldId id="553" r:id="rId3"/>
    <p:sldId id="386" r:id="rId4"/>
    <p:sldId id="490" r:id="rId5"/>
    <p:sldId id="491" r:id="rId6"/>
    <p:sldId id="492" r:id="rId7"/>
    <p:sldId id="493" r:id="rId8"/>
    <p:sldId id="483" r:id="rId9"/>
    <p:sldId id="494" r:id="rId10"/>
    <p:sldId id="504" r:id="rId11"/>
    <p:sldId id="503" r:id="rId12"/>
    <p:sldId id="502" r:id="rId13"/>
    <p:sldId id="499" r:id="rId14"/>
    <p:sldId id="500" r:id="rId15"/>
    <p:sldId id="495" r:id="rId16"/>
    <p:sldId id="501" r:id="rId17"/>
    <p:sldId id="525" r:id="rId18"/>
    <p:sldId id="505" r:id="rId19"/>
    <p:sldId id="507" r:id="rId20"/>
    <p:sldId id="508" r:id="rId21"/>
    <p:sldId id="527" r:id="rId22"/>
    <p:sldId id="509" r:id="rId23"/>
    <p:sldId id="528" r:id="rId24"/>
    <p:sldId id="529" r:id="rId25"/>
    <p:sldId id="484" r:id="rId26"/>
    <p:sldId id="506" r:id="rId27"/>
    <p:sldId id="531" r:id="rId28"/>
    <p:sldId id="510" r:id="rId29"/>
    <p:sldId id="512" r:id="rId30"/>
    <p:sldId id="511" r:id="rId31"/>
    <p:sldId id="513" r:id="rId32"/>
    <p:sldId id="536" r:id="rId33"/>
    <p:sldId id="517" r:id="rId34"/>
    <p:sldId id="539" r:id="rId35"/>
    <p:sldId id="538" r:id="rId36"/>
    <p:sldId id="518" r:id="rId37"/>
    <p:sldId id="540" r:id="rId38"/>
    <p:sldId id="485" r:id="rId39"/>
    <p:sldId id="514" r:id="rId40"/>
    <p:sldId id="541" r:id="rId41"/>
    <p:sldId id="542" r:id="rId42"/>
    <p:sldId id="516" r:id="rId43"/>
    <p:sldId id="515" r:id="rId44"/>
    <p:sldId id="486" r:id="rId45"/>
    <p:sldId id="519" r:id="rId46"/>
    <p:sldId id="532" r:id="rId47"/>
    <p:sldId id="521" r:id="rId48"/>
    <p:sldId id="533" r:id="rId49"/>
    <p:sldId id="520" r:id="rId50"/>
    <p:sldId id="534" r:id="rId51"/>
    <p:sldId id="543" r:id="rId52"/>
    <p:sldId id="487" r:id="rId53"/>
    <p:sldId id="489" r:id="rId54"/>
    <p:sldId id="544" r:id="rId55"/>
    <p:sldId id="545" r:id="rId56"/>
    <p:sldId id="523" r:id="rId57"/>
    <p:sldId id="522" r:id="rId58"/>
    <p:sldId id="488" r:id="rId59"/>
    <p:sldId id="524" r:id="rId60"/>
    <p:sldId id="546" r:id="rId61"/>
    <p:sldId id="547" r:id="rId62"/>
    <p:sldId id="548" r:id="rId63"/>
    <p:sldId id="550" r:id="rId64"/>
    <p:sldId id="372" r:id="rId65"/>
    <p:sldId id="451" r:id="rId66"/>
    <p:sldId id="551" r:id="rId67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2" autoAdjust="0"/>
    <p:restoredTop sz="80979" autoAdjust="0"/>
  </p:normalViewPr>
  <p:slideViewPr>
    <p:cSldViewPr>
      <p:cViewPr varScale="1">
        <p:scale>
          <a:sx n="90" d="100"/>
          <a:sy n="90" d="100"/>
        </p:scale>
        <p:origin x="1784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3/13/24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16: Binary Search Trees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March 11,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dirty="0">
                <a:solidFill>
                  <a:srgbClr val="00B0F0"/>
                </a:solidFill>
              </a:rPr>
              <a:t>x &lt; 12</a:t>
            </a:r>
            <a:r>
              <a:rPr lang="en-US" dirty="0"/>
              <a:t>, the next index we look at is </a:t>
            </a:r>
            <a:r>
              <a:rPr lang="en-US" b="1" dirty="0"/>
              <a:t>necessarily</a:t>
            </a:r>
            <a:r>
              <a:rPr lang="en-US" dirty="0"/>
              <a:t> 2</a:t>
            </a:r>
          </a:p>
          <a:p>
            <a:r>
              <a:rPr lang="en-US" dirty="0"/>
              <a:t>If </a:t>
            </a:r>
            <a:r>
              <a:rPr lang="en-US" dirty="0">
                <a:solidFill>
                  <a:srgbClr val="FF0000"/>
                </a:solidFill>
              </a:rPr>
              <a:t>x &gt; 12</a:t>
            </a:r>
            <a:r>
              <a:rPr lang="en-US" dirty="0"/>
              <a:t>, the next index we look at is </a:t>
            </a:r>
            <a:r>
              <a:rPr lang="en-US" b="1" dirty="0"/>
              <a:t>necessarily</a:t>
            </a:r>
            <a:r>
              <a:rPr lang="en-US" dirty="0"/>
              <a:t> 7</a:t>
            </a:r>
          </a:p>
        </p:txBody>
      </p:sp>
      <p:sp>
        <p:nvSpPr>
          <p:cNvPr id="41" name="Rectangular Callout 40"/>
          <p:cNvSpPr/>
          <p:nvPr/>
        </p:nvSpPr>
        <p:spPr bwMode="auto">
          <a:xfrm>
            <a:off x="10312400" y="5410200"/>
            <a:ext cx="2256387" cy="707886"/>
          </a:xfrm>
          <a:prstGeom prst="wedgeRectCallout">
            <a:avLst>
              <a:gd name="adj1" fmla="val -64158"/>
              <a:gd name="adj2" fmla="val -247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Next, we may look</a:t>
            </a:r>
            <a:br>
              <a:rPr lang="en-US" sz="2000" b="0" dirty="0"/>
            </a:br>
            <a:r>
              <a:rPr lang="en-US" sz="2000" b="0" dirty="0"/>
              <a:t>at these elements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2387600" y="6400800"/>
          <a:ext cx="91440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" name="Oval 50"/>
          <p:cNvSpPr/>
          <p:nvPr/>
        </p:nvSpPr>
        <p:spPr bwMode="auto">
          <a:xfrm>
            <a:off x="6031707" y="65532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206973" y="6556178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6" name="Shape 33"/>
          <p:cNvCxnSpPr>
            <a:stCxn id="51" idx="1"/>
            <a:endCxn id="54" idx="7"/>
          </p:cNvCxnSpPr>
          <p:nvPr/>
        </p:nvCxnSpPr>
        <p:spPr bwMode="auto">
          <a:xfrm rot="16200000" flipH="1" flipV="1">
            <a:off x="5270251" y="5794722"/>
            <a:ext cx="2978" cy="1609208"/>
          </a:xfrm>
          <a:prstGeom prst="curvedConnector3">
            <a:avLst>
              <a:gd name="adj1" fmla="val -9175185"/>
            </a:avLst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6959600" y="4191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rot="10800000" flipV="1">
            <a:off x="4673600" y="4191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8182373" y="44958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12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45000" y="44196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12</a:t>
            </a:r>
          </a:p>
        </p:txBody>
      </p: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4216400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/>
        </p:nvGraphicFramePr>
        <p:xfrm>
          <a:off x="6045200" y="39624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8785835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" name="Oval 72"/>
          <p:cNvSpPr/>
          <p:nvPr/>
        </p:nvSpPr>
        <p:spPr bwMode="auto">
          <a:xfrm>
            <a:off x="8769546" y="65532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4" name="Shape 33"/>
          <p:cNvCxnSpPr>
            <a:stCxn id="51" idx="7"/>
            <a:endCxn id="73" idx="1"/>
          </p:cNvCxnSpPr>
          <p:nvPr/>
        </p:nvCxnSpPr>
        <p:spPr bwMode="auto">
          <a:xfrm rot="5400000" flipH="1" flipV="1">
            <a:off x="7553026" y="5336681"/>
            <a:ext cx="1588" cy="2522313"/>
          </a:xfrm>
          <a:prstGeom prst="curvedConnector3">
            <a:avLst>
              <a:gd name="adj1" fmla="val 17206360"/>
            </a:avLst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Up Arrow 1">
            <a:extLst>
              <a:ext uri="{FF2B5EF4-FFF2-40B4-BE49-F238E27FC236}">
                <a16:creationId xmlns:a16="http://schemas.microsoft.com/office/drawing/2014/main" id="{15D2151B-29D6-B73C-C44E-93BD2582F93E}"/>
              </a:ext>
            </a:extLst>
          </p:cNvPr>
          <p:cNvSpPr/>
          <p:nvPr/>
        </p:nvSpPr>
        <p:spPr bwMode="auto">
          <a:xfrm>
            <a:off x="4365723" y="7515214"/>
            <a:ext cx="619027" cy="685800"/>
          </a:xfrm>
          <a:prstGeom prst="upArrow">
            <a:avLst/>
          </a:prstGeom>
          <a:solidFill>
            <a:srgbClr val="00B0F0"/>
          </a:solidFill>
          <a:ln w="254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" name="Up Arrow 2">
            <a:extLst>
              <a:ext uri="{FF2B5EF4-FFF2-40B4-BE49-F238E27FC236}">
                <a16:creationId xmlns:a16="http://schemas.microsoft.com/office/drawing/2014/main" id="{435E582B-E27E-9BBD-6A48-B2E03ABC66A7}"/>
              </a:ext>
            </a:extLst>
          </p:cNvPr>
          <p:cNvSpPr/>
          <p:nvPr/>
        </p:nvSpPr>
        <p:spPr bwMode="auto">
          <a:xfrm>
            <a:off x="8933521" y="7515214"/>
            <a:ext cx="619027" cy="685800"/>
          </a:xfrm>
          <a:prstGeom prst="up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4" grpId="0" animBg="1"/>
      <p:bldP spid="59" grpId="0"/>
      <p:bldP spid="62" grpId="0"/>
      <p:bldP spid="73" grpId="0" animBg="1"/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x &lt; 12, so we look at index 2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B050"/>
                </a:solidFill>
              </a:rPr>
              <a:t>x = 4</a:t>
            </a:r>
            <a:r>
              <a:rPr lang="en-US" dirty="0"/>
              <a:t>, we are done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B0F0"/>
                </a:solidFill>
              </a:rPr>
              <a:t>x &lt; 4</a:t>
            </a:r>
            <a:r>
              <a:rPr lang="en-US" dirty="0"/>
              <a:t>, we </a:t>
            </a:r>
            <a:r>
              <a:rPr lang="en-US" b="1" dirty="0"/>
              <a:t>necessarily</a:t>
            </a:r>
            <a:r>
              <a:rPr lang="en-US" dirty="0"/>
              <a:t> look at index 1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FF0000"/>
                </a:solidFill>
              </a:rPr>
              <a:t>x &gt; 4</a:t>
            </a:r>
            <a:r>
              <a:rPr lang="en-US" dirty="0"/>
              <a:t>, we </a:t>
            </a:r>
            <a:r>
              <a:rPr lang="en-US" b="1" dirty="0"/>
              <a:t>necessarily</a:t>
            </a:r>
            <a:r>
              <a:rPr lang="en-US" dirty="0"/>
              <a:t> look at index 3</a:t>
            </a:r>
          </a:p>
        </p:txBody>
      </p:sp>
      <p:sp>
        <p:nvSpPr>
          <p:cNvPr id="56" name="Rectangular Callout 55"/>
          <p:cNvSpPr/>
          <p:nvPr/>
        </p:nvSpPr>
        <p:spPr bwMode="auto">
          <a:xfrm>
            <a:off x="9855200" y="7239000"/>
            <a:ext cx="2314096" cy="707886"/>
          </a:xfrm>
          <a:prstGeom prst="wedgeRectCallout">
            <a:avLst>
              <a:gd name="adj1" fmla="val -204947"/>
              <a:gd name="adj2" fmla="val -247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Then, we may look</a:t>
            </a:r>
            <a:br>
              <a:rPr lang="en-US" sz="2000" b="0" dirty="0"/>
            </a:br>
            <a:r>
              <a:rPr lang="en-US" sz="2000" b="0" dirty="0"/>
              <a:t>at these elements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2387600" y="7921822"/>
          <a:ext cx="91440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4" name="Oval 63"/>
          <p:cNvSpPr/>
          <p:nvPr/>
        </p:nvSpPr>
        <p:spPr bwMode="auto">
          <a:xfrm>
            <a:off x="6031707" y="8074222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3292573" y="8074222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8" name="Shape 33"/>
          <p:cNvCxnSpPr>
            <a:stCxn id="72" idx="1"/>
            <a:endCxn id="65" idx="7"/>
          </p:cNvCxnSpPr>
          <p:nvPr/>
        </p:nvCxnSpPr>
        <p:spPr bwMode="auto">
          <a:xfrm rot="16200000" flipV="1">
            <a:off x="3900684" y="7770911"/>
            <a:ext cx="2978" cy="698874"/>
          </a:xfrm>
          <a:prstGeom prst="curvedConnector3">
            <a:avLst>
              <a:gd name="adj1" fmla="val 5476597"/>
            </a:avLst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72" name="Oval 71"/>
          <p:cNvSpPr/>
          <p:nvPr/>
        </p:nvSpPr>
        <p:spPr bwMode="auto">
          <a:xfrm>
            <a:off x="4206973" y="80772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accent3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3" name="Shape 33"/>
          <p:cNvCxnSpPr>
            <a:stCxn id="64" idx="1"/>
            <a:endCxn id="72" idx="0"/>
          </p:cNvCxnSpPr>
          <p:nvPr/>
        </p:nvCxnSpPr>
        <p:spPr bwMode="auto">
          <a:xfrm rot="16200000" flipV="1">
            <a:off x="5197030" y="7239544"/>
            <a:ext cx="41659" cy="1716971"/>
          </a:xfrm>
          <a:prstGeom prst="curvedConnector3">
            <a:avLst>
              <a:gd name="adj1" fmla="val 655889"/>
            </a:avLst>
          </a:prstGeom>
          <a:solidFill>
            <a:schemeClr val="accent1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6959600" y="50292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 rot="10800000" flipV="1">
            <a:off x="4673600" y="50292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8182373" y="5334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x &gt; 12</a:t>
            </a:r>
          </a:p>
        </p:txBody>
      </p:sp>
      <p:cxnSp>
        <p:nvCxnSpPr>
          <p:cNvPr id="81" name="Straight Connector 80"/>
          <p:cNvCxnSpPr/>
          <p:nvPr/>
        </p:nvCxnSpPr>
        <p:spPr bwMode="auto">
          <a:xfrm rot="16200000" flipH="1">
            <a:off x="4902199" y="65531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rot="5400000">
            <a:off x="3530600" y="65532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4445000" y="52578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x &lt; 12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394413" y="65532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4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190787" y="65532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4</a:t>
            </a:r>
          </a:p>
        </p:txBody>
      </p:sp>
      <p:graphicFrame>
        <p:nvGraphicFramePr>
          <p:cNvPr id="88" name="Table 87"/>
          <p:cNvGraphicFramePr>
            <a:graphicFrameLocks noGrp="1"/>
          </p:cNvGraphicFramePr>
          <p:nvPr/>
        </p:nvGraphicFramePr>
        <p:xfrm>
          <a:off x="3302000" y="72390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5130800" y="72390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0" name="Table 89"/>
          <p:cNvGraphicFramePr>
            <a:graphicFrameLocks noGrp="1"/>
          </p:cNvGraphicFramePr>
          <p:nvPr/>
        </p:nvGraphicFramePr>
        <p:xfrm>
          <a:off x="4216400" y="60960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1" name="Table 90"/>
          <p:cNvGraphicFramePr>
            <a:graphicFrameLocks noGrp="1"/>
          </p:cNvGraphicFramePr>
          <p:nvPr/>
        </p:nvGraphicFramePr>
        <p:xfrm>
          <a:off x="6045200" y="48006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/>
        </p:nvGraphicFramePr>
        <p:xfrm>
          <a:off x="8785835" y="60960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3" name="Oval 92"/>
          <p:cNvSpPr/>
          <p:nvPr/>
        </p:nvSpPr>
        <p:spPr bwMode="auto">
          <a:xfrm>
            <a:off x="5118876" y="8074222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94" name="Shape 33"/>
          <p:cNvCxnSpPr>
            <a:stCxn id="72" idx="7"/>
            <a:endCxn id="93" idx="1"/>
          </p:cNvCxnSpPr>
          <p:nvPr/>
        </p:nvCxnSpPr>
        <p:spPr bwMode="auto">
          <a:xfrm rot="5400000" flipH="1" flipV="1">
            <a:off x="4813835" y="7772160"/>
            <a:ext cx="2978" cy="696377"/>
          </a:xfrm>
          <a:prstGeom prst="curvedConnector3">
            <a:avLst>
              <a:gd name="adj1" fmla="val 5159975"/>
            </a:avLst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" name="Up Arrow 1">
            <a:extLst>
              <a:ext uri="{FF2B5EF4-FFF2-40B4-BE49-F238E27FC236}">
                <a16:creationId xmlns:a16="http://schemas.microsoft.com/office/drawing/2014/main" id="{B04A0EA4-685D-035D-74F5-B34D7F067A1F}"/>
              </a:ext>
            </a:extLst>
          </p:cNvPr>
          <p:cNvSpPr/>
          <p:nvPr/>
        </p:nvSpPr>
        <p:spPr bwMode="auto">
          <a:xfrm>
            <a:off x="3417984" y="8918959"/>
            <a:ext cx="619027" cy="580641"/>
          </a:xfrm>
          <a:prstGeom prst="upArrow">
            <a:avLst/>
          </a:prstGeom>
          <a:solidFill>
            <a:srgbClr val="00B0F0"/>
          </a:solidFill>
          <a:ln w="254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" name="Up Arrow 2">
            <a:extLst>
              <a:ext uri="{FF2B5EF4-FFF2-40B4-BE49-F238E27FC236}">
                <a16:creationId xmlns:a16="http://schemas.microsoft.com/office/drawing/2014/main" id="{724987D7-FB97-C3EB-3A79-236EBE898B0D}"/>
              </a:ext>
            </a:extLst>
          </p:cNvPr>
          <p:cNvSpPr/>
          <p:nvPr/>
        </p:nvSpPr>
        <p:spPr bwMode="auto">
          <a:xfrm>
            <a:off x="5278486" y="8918959"/>
            <a:ext cx="619027" cy="580641"/>
          </a:xfrm>
          <a:prstGeom prst="up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5" grpId="0" animBg="1"/>
      <p:bldP spid="85" grpId="0"/>
      <p:bldP spid="86" grpId="0"/>
      <p:bldP spid="93" grpId="0" animBg="1"/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2387600" y="8150422"/>
          <a:ext cx="91440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x &lt; 4, so we look at index 1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B050"/>
                </a:solidFill>
              </a:rPr>
              <a:t>x = 0</a:t>
            </a:r>
            <a:r>
              <a:rPr lang="en-US" dirty="0"/>
              <a:t>, we are done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B0F0"/>
                </a:solidFill>
              </a:rPr>
              <a:t>x &lt; 0</a:t>
            </a:r>
            <a:r>
              <a:rPr lang="en-US" dirty="0"/>
              <a:t>, we </a:t>
            </a:r>
            <a:r>
              <a:rPr lang="en-US" b="1" dirty="0"/>
              <a:t>necessarily</a:t>
            </a:r>
            <a:r>
              <a:rPr lang="en-US" dirty="0"/>
              <a:t> look at index 0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6031707" y="8302822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292573" y="8302822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accent3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4" name="Shape 33"/>
          <p:cNvCxnSpPr>
            <a:stCxn id="35" idx="1"/>
            <a:endCxn id="32" idx="0"/>
          </p:cNvCxnSpPr>
          <p:nvPr/>
        </p:nvCxnSpPr>
        <p:spPr bwMode="auto">
          <a:xfrm rot="16200000" flipV="1">
            <a:off x="3824485" y="7923311"/>
            <a:ext cx="47615" cy="806637"/>
          </a:xfrm>
          <a:prstGeom prst="curvedConnector3">
            <a:avLst>
              <a:gd name="adj1" fmla="val 342527"/>
            </a:avLst>
          </a:prstGeom>
          <a:solidFill>
            <a:schemeClr val="accent1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35" name="Oval 34"/>
          <p:cNvSpPr/>
          <p:nvPr/>
        </p:nvSpPr>
        <p:spPr bwMode="auto">
          <a:xfrm>
            <a:off x="4206973" y="83058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chemeClr val="accent3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6" name="Shape 33"/>
          <p:cNvCxnSpPr>
            <a:stCxn id="30" idx="1"/>
            <a:endCxn id="35" idx="0"/>
          </p:cNvCxnSpPr>
          <p:nvPr/>
        </p:nvCxnSpPr>
        <p:spPr bwMode="auto">
          <a:xfrm rot="16200000" flipV="1">
            <a:off x="5197030" y="7468144"/>
            <a:ext cx="41659" cy="1716971"/>
          </a:xfrm>
          <a:prstGeom prst="curvedConnector3">
            <a:avLst>
              <a:gd name="adj1" fmla="val 655889"/>
            </a:avLst>
          </a:prstGeom>
          <a:solidFill>
            <a:schemeClr val="accent1"/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37" name="Oval 36"/>
          <p:cNvSpPr/>
          <p:nvPr/>
        </p:nvSpPr>
        <p:spPr bwMode="auto">
          <a:xfrm>
            <a:off x="2368746" y="83058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8" name="Shape 33"/>
          <p:cNvCxnSpPr>
            <a:stCxn id="32" idx="1"/>
            <a:endCxn id="37" idx="7"/>
          </p:cNvCxnSpPr>
          <p:nvPr/>
        </p:nvCxnSpPr>
        <p:spPr bwMode="auto">
          <a:xfrm rot="16200000" flipH="1" flipV="1">
            <a:off x="2981571" y="7994797"/>
            <a:ext cx="2978" cy="708301"/>
          </a:xfrm>
          <a:prstGeom prst="curvedConnector3">
            <a:avLst>
              <a:gd name="adj1" fmla="val -2527670"/>
            </a:avLst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2" name="Rectangular Callout 41"/>
          <p:cNvSpPr/>
          <p:nvPr/>
        </p:nvSpPr>
        <p:spPr bwMode="auto">
          <a:xfrm>
            <a:off x="9855200" y="7445514"/>
            <a:ext cx="2314096" cy="707886"/>
          </a:xfrm>
          <a:prstGeom prst="wedgeRectCallout">
            <a:avLst>
              <a:gd name="adj1" fmla="val -321046"/>
              <a:gd name="adj2" fmla="val -207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Then, we may look</a:t>
            </a:r>
            <a:br>
              <a:rPr lang="en-US" sz="2000" b="0" dirty="0"/>
            </a:br>
            <a:r>
              <a:rPr lang="en-US" sz="2000" b="0" dirty="0"/>
              <a:t>at this element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2387600" y="7466111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1" name="Straight Connector 40"/>
          <p:cNvCxnSpPr/>
          <p:nvPr/>
        </p:nvCxnSpPr>
        <p:spPr bwMode="auto">
          <a:xfrm>
            <a:off x="6959600" y="4191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rot="10800000" flipV="1">
            <a:off x="4673600" y="4191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8182373" y="44958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x &gt; 12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 rot="16200000" flipH="1">
            <a:off x="4902199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rot="5400000">
            <a:off x="3530600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rot="5400000">
            <a:off x="2692401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4445000" y="44196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x &lt; 12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394413" y="5715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x &gt; 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190787" y="5715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x &lt; 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276387" y="6858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0</a:t>
            </a:r>
          </a:p>
        </p:txBody>
      </p: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3302000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5130800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4216400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6045200" y="39624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8785835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Up Arrow 1">
            <a:extLst>
              <a:ext uri="{FF2B5EF4-FFF2-40B4-BE49-F238E27FC236}">
                <a16:creationId xmlns:a16="http://schemas.microsoft.com/office/drawing/2014/main" id="{4E32EB3F-597E-E714-F796-A0570A15EB8F}"/>
              </a:ext>
            </a:extLst>
          </p:cNvPr>
          <p:cNvSpPr/>
          <p:nvPr/>
        </p:nvSpPr>
        <p:spPr bwMode="auto">
          <a:xfrm>
            <a:off x="2535286" y="9146857"/>
            <a:ext cx="619027" cy="487692"/>
          </a:xfrm>
          <a:prstGeom prst="upArrow">
            <a:avLst/>
          </a:prstGeom>
          <a:solidFill>
            <a:srgbClr val="00B0F0"/>
          </a:solidFill>
          <a:ln w="254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2" grpId="0" animBg="1"/>
      <p:bldP spid="51" grpId="0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map out all possible sequences of elements binary search may examine, for any x </a:t>
            </a: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330200" y="3505200"/>
            <a:ext cx="3511539" cy="1015663"/>
          </a:xfrm>
          <a:prstGeom prst="wedgeRectCallout">
            <a:avLst>
              <a:gd name="adj1" fmla="val 55766"/>
              <a:gd name="adj2" fmla="val 1017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This is called a </a:t>
            </a:r>
            <a:r>
              <a:rPr lang="en-US" sz="2000" dirty="0">
                <a:solidFill>
                  <a:schemeClr val="tx1"/>
                </a:solidFill>
              </a:rPr>
              <a:t>decision tree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every step, it tells us how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decide what to do next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9629478" y="3200400"/>
            <a:ext cx="3011402" cy="1323439"/>
          </a:xfrm>
          <a:prstGeom prst="wedgeRectCallout">
            <a:avLst>
              <a:gd name="adj1" fmla="val -54079"/>
              <a:gd name="adj2" fmla="val 88951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We are essentially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hoisting the array by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its midpoint, its two sides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by their midpoint, etc.,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2387600" y="8150422"/>
          <a:ext cx="91440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387600" y="7466111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Connector 38"/>
          <p:cNvCxnSpPr/>
          <p:nvPr/>
        </p:nvCxnSpPr>
        <p:spPr bwMode="auto">
          <a:xfrm>
            <a:off x="6959600" y="4191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10800000" flipV="1">
            <a:off x="4673600" y="4191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8182373" y="44958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12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 rot="16200000" flipH="1">
            <a:off x="4902199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rot="5400000">
            <a:off x="3530600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>
            <a:off x="2692401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4445000" y="44196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12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94413" y="5715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190787" y="5715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276387" y="6858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0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3302000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30800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4216400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6045200" y="39624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6957035" y="7466111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8" name="Straight Connector 57"/>
          <p:cNvCxnSpPr/>
          <p:nvPr/>
        </p:nvCxnSpPr>
        <p:spPr bwMode="auto">
          <a:xfrm rot="16200000" flipH="1">
            <a:off x="9471634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8100035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rot="5400000">
            <a:off x="7261836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9963848" y="5715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42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645400" y="5715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42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731000" y="6858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22</a:t>
            </a:r>
          </a:p>
        </p:txBody>
      </p:sp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7871435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9700235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8785835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provides direct access to all elements</a:t>
            </a:r>
          </a:p>
          <a:p>
            <a:pPr lvl="1"/>
            <a:r>
              <a:rPr lang="en-US" dirty="0"/>
              <a:t>This is an overkill for binary search</a:t>
            </a:r>
          </a:p>
          <a:p>
            <a:pPr lvl="1"/>
            <a:r>
              <a:rPr lang="en-US" dirty="0"/>
              <a:t>At any point, it needs direct access to </a:t>
            </a:r>
            <a:r>
              <a:rPr lang="en-US" b="1" dirty="0"/>
              <a:t>at most two </a:t>
            </a:r>
            <a:r>
              <a:rPr lang="en-US" dirty="0"/>
              <a:t>elements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387600" y="8150422"/>
          <a:ext cx="91440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387600" y="7466111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Connector 23"/>
          <p:cNvCxnSpPr/>
          <p:nvPr/>
        </p:nvCxnSpPr>
        <p:spPr bwMode="auto">
          <a:xfrm>
            <a:off x="6959600" y="4191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rot="10800000" flipV="1">
            <a:off x="4673600" y="4191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182373" y="44958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12</a:t>
            </a:r>
          </a:p>
        </p:txBody>
      </p:sp>
      <p:cxnSp>
        <p:nvCxnSpPr>
          <p:cNvPr id="66" name="Straight Connector 65"/>
          <p:cNvCxnSpPr/>
          <p:nvPr/>
        </p:nvCxnSpPr>
        <p:spPr bwMode="auto">
          <a:xfrm rot="16200000" flipH="1">
            <a:off x="4902199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rot="5400000">
            <a:off x="3530600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rot="5400000">
            <a:off x="2692401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4445000" y="44196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12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394413" y="5715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190787" y="5715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276387" y="685800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0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302000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5130800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4216400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6045200" y="39624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6957035" y="7466111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6" name="Straight Connector 55"/>
          <p:cNvCxnSpPr/>
          <p:nvPr/>
        </p:nvCxnSpPr>
        <p:spPr bwMode="auto">
          <a:xfrm rot="16200000" flipH="1">
            <a:off x="9471634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rot="5400000">
            <a:off x="8100035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rot="5400000">
            <a:off x="7261836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9963848" y="5715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FF0000"/>
                </a:solidFill>
              </a:rPr>
              <a:t>if x &gt; 42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645400" y="5715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42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731000" y="685800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i="1" dirty="0">
                <a:solidFill>
                  <a:srgbClr val="00B0F0"/>
                </a:solidFill>
              </a:rPr>
              <a:t>if x &lt; 22</a:t>
            </a: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7871435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9700235" y="6400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8785835" y="5257800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/>
              <a:t>We can achieve the same access pattern by pairing up each element with </a:t>
            </a:r>
            <a:r>
              <a:rPr lang="en-US" b="1" dirty="0"/>
              <a:t>two</a:t>
            </a:r>
            <a:r>
              <a:rPr lang="en-US" dirty="0"/>
              <a:t> </a:t>
            </a:r>
            <a:r>
              <a:rPr lang="en-US" b="1" dirty="0"/>
              <a:t>pointers</a:t>
            </a:r>
          </a:p>
          <a:p>
            <a:pPr lvl="1"/>
            <a:r>
              <a:rPr lang="en-US" dirty="0"/>
              <a:t>One to each of the two elements that may be examined next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are losing direct access to arbitrary elements</a:t>
            </a:r>
          </a:p>
          <a:p>
            <a:pPr lvl="1"/>
            <a:r>
              <a:rPr lang="en-US" dirty="0"/>
              <a:t>But retaining access to the elements that matter to binary search</a:t>
            </a: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6959600" y="4191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rot="10800000" flipV="1">
            <a:off x="4673600" y="4191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4902199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rot="5400000">
            <a:off x="3530600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rot="5400000">
            <a:off x="2692401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rot="16200000" flipH="1">
            <a:off x="9471634" y="5714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8100035" y="5715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7261836" y="6857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5816600" y="39609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3987800" y="5256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8559800" y="5256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9474200" y="6399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7645400" y="6399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7" name="Table 76"/>
          <p:cNvGraphicFramePr>
            <a:graphicFrameLocks noGrp="1"/>
          </p:cNvGraphicFramePr>
          <p:nvPr/>
        </p:nvGraphicFramePr>
        <p:xfrm>
          <a:off x="6731000" y="7466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8" name="Table 77"/>
          <p:cNvGraphicFramePr>
            <a:graphicFrameLocks noGrp="1"/>
          </p:cNvGraphicFramePr>
          <p:nvPr/>
        </p:nvGraphicFramePr>
        <p:xfrm>
          <a:off x="4902200" y="6399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9" name="Table 78"/>
          <p:cNvGraphicFramePr>
            <a:graphicFrameLocks noGrp="1"/>
          </p:cNvGraphicFramePr>
          <p:nvPr/>
        </p:nvGraphicFramePr>
        <p:xfrm>
          <a:off x="3073400" y="6399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2159000" y="7466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Rectangular Callout 20"/>
          <p:cNvSpPr/>
          <p:nvPr/>
        </p:nvSpPr>
        <p:spPr bwMode="auto">
          <a:xfrm>
            <a:off x="11102066" y="7671137"/>
            <a:ext cx="1801134" cy="1015663"/>
          </a:xfrm>
          <a:prstGeom prst="wedgeRectCallout">
            <a:avLst>
              <a:gd name="adj1" fmla="val -72463"/>
              <a:gd name="adj2" fmla="val 804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Arrays gave us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more power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than needed!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an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capture this idea with this </a:t>
            </a:r>
            <a:r>
              <a:rPr lang="en-US" b="1" dirty="0"/>
              <a:t>type declaration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 data element</a:t>
            </a:r>
          </a:p>
          <a:p>
            <a:pPr lvl="1"/>
            <a:r>
              <a:rPr lang="en-US" dirty="0"/>
              <a:t>Pointers to the 2</a:t>
            </a:r>
            <a:br>
              <a:rPr lang="en-US" dirty="0"/>
            </a:br>
            <a:r>
              <a:rPr lang="en-US" dirty="0"/>
              <a:t>elements we may</a:t>
            </a:r>
            <a:br>
              <a:rPr lang="en-US" dirty="0"/>
            </a:br>
            <a:r>
              <a:rPr lang="en-US" dirty="0"/>
              <a:t>look at next</a:t>
            </a:r>
          </a:p>
          <a:p>
            <a:pPr lvl="4"/>
            <a:endParaRPr lang="en-US" dirty="0"/>
          </a:p>
          <a:p>
            <a:r>
              <a:rPr lang="en-US" dirty="0"/>
              <a:t>This struct is </a:t>
            </a:r>
            <a:br>
              <a:rPr lang="en-US" dirty="0"/>
            </a:br>
            <a:r>
              <a:rPr lang="en-US" dirty="0"/>
              <a:t>called a </a:t>
            </a:r>
            <a:r>
              <a:rPr lang="en-US" b="1" dirty="0"/>
              <a:t>node</a:t>
            </a:r>
          </a:p>
          <a:p>
            <a:pPr lvl="2"/>
            <a:endParaRPr lang="en-US" dirty="0"/>
          </a:p>
          <a:p>
            <a:r>
              <a:rPr lang="en-US" dirty="0"/>
              <a:t>This arrangement of data in memory is called a </a:t>
            </a:r>
            <a:r>
              <a:rPr lang="en-US" b="1" dirty="0"/>
              <a:t>tree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25600" y="2667000"/>
            <a:ext cx="2895600" cy="16764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600" b="0" dirty="0">
                <a:latin typeface="Helvetica Neue"/>
              </a:rPr>
              <a:t>{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 </a:t>
            </a:r>
            <a:r>
              <a:rPr lang="en-US" sz="1600" b="0" dirty="0">
                <a:latin typeface="Helvetica Neue"/>
              </a:rPr>
              <a:t>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right;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8940800" y="4211599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rot="10800000" flipV="1">
            <a:off x="6654800" y="4211599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rot="16200000" flipH="1">
            <a:off x="6883399" y="573559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rot="5400000">
            <a:off x="5511800" y="573559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rot="5400000">
            <a:off x="4673601" y="687859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rot="16200000" flipH="1">
            <a:off x="11452834" y="573559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rot="5400000">
            <a:off x="10081235" y="573559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rot="5400000">
            <a:off x="9243036" y="687859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7797800" y="39815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5969000" y="52769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0541000" y="52769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11455400" y="64199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9626600" y="64199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8712200" y="74867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6883400" y="64199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5054600" y="64199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4140200" y="748671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7831486" y="375291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225935" y="375291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683135" y="375291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7264400" y="3600510"/>
            <a:ext cx="24384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28" name="Rectangular Callout 27"/>
          <p:cNvSpPr/>
          <p:nvPr/>
        </p:nvSpPr>
        <p:spPr bwMode="auto">
          <a:xfrm>
            <a:off x="10244789" y="3981510"/>
            <a:ext cx="2078454" cy="400110"/>
          </a:xfrm>
          <a:prstGeom prst="wedgeRectCallout">
            <a:avLst>
              <a:gd name="adj1" fmla="val -94856"/>
              <a:gd name="adj2" fmla="val -210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Or simply a </a:t>
            </a:r>
            <a:r>
              <a:rPr lang="en-US" sz="2000" dirty="0">
                <a:solidFill>
                  <a:schemeClr val="tx1"/>
                </a:solidFill>
              </a:rPr>
              <a:t>node</a:t>
            </a:r>
            <a:endParaRPr lang="en-US" sz="16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4826000" y="3254514"/>
            <a:ext cx="1543050" cy="707886"/>
          </a:xfrm>
          <a:prstGeom prst="wedgeRectCallout">
            <a:avLst>
              <a:gd name="adj1" fmla="val -185669"/>
              <a:gd name="adj2" fmla="val -344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note that it is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recursive</a:t>
            </a:r>
            <a:endParaRPr lang="en-US" sz="16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4787527" y="3254514"/>
            <a:ext cx="1619995" cy="707886"/>
          </a:xfrm>
          <a:prstGeom prst="wedgeRectCallout">
            <a:avLst>
              <a:gd name="adj1" fmla="val -174125"/>
              <a:gd name="adj2" fmla="val 343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Note that it is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recursive</a:t>
            </a:r>
            <a:endParaRPr lang="en-US" sz="16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2" name="Rectangular Callout 51"/>
          <p:cNvSpPr/>
          <p:nvPr/>
        </p:nvSpPr>
        <p:spPr bwMode="auto">
          <a:xfrm>
            <a:off x="9612141" y="3352800"/>
            <a:ext cx="2198872" cy="400110"/>
          </a:xfrm>
          <a:prstGeom prst="wedgeRectCallout">
            <a:avLst>
              <a:gd name="adj1" fmla="val -64715"/>
              <a:gd name="adj2" fmla="val 947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A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00B050"/>
                </a:solidFill>
              </a:rPr>
              <a:t> tree_node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9" grpId="0"/>
      <p:bldP spid="50" grpId="0"/>
      <p:bldP spid="51" grpId="0"/>
      <p:bldP spid="27" grpId="0" animBg="1"/>
      <p:bldP spid="28" grpId="0" animBg="1"/>
      <p:bldP spid="29" grpId="0" animBg="1"/>
      <p:bldP spid="30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436100" cy="1498600"/>
          </a:xfrm>
        </p:spPr>
        <p:txBody>
          <a:bodyPr/>
          <a:lstStyle/>
          <a:p>
            <a:r>
              <a:rPr lang="en-US" dirty="0"/>
              <a:t>Constructing this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Let’s build the first</a:t>
            </a:r>
            <a:br>
              <a:rPr lang="en-US" dirty="0"/>
            </a:br>
            <a:r>
              <a:rPr lang="en-US" dirty="0"/>
              <a:t>few nodes of this</a:t>
            </a:r>
            <a:br>
              <a:rPr lang="en-US" dirty="0"/>
            </a:br>
            <a:r>
              <a:rPr lang="en-US" dirty="0"/>
              <a:t>example</a:t>
            </a:r>
          </a:p>
          <a:p>
            <a:pPr lvl="3"/>
            <a:endParaRPr lang="en-US" dirty="0"/>
          </a:p>
          <a:p>
            <a:pPr lvl="1">
              <a:buNone/>
            </a:pPr>
            <a:r>
              <a:rPr lang="en-US" sz="2400" dirty="0">
                <a:solidFill>
                  <a:srgbClr val="00B050"/>
                </a:solidFill>
              </a:rPr>
              <a:t>tree*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C000"/>
                </a:solidFill>
              </a:rPr>
              <a:t>T</a:t>
            </a:r>
            <a:r>
              <a:rPr lang="en-US" sz="2400" dirty="0"/>
              <a:t> = alloc(</a:t>
            </a:r>
            <a:r>
              <a:rPr lang="en-US" sz="2400" dirty="0">
                <a:solidFill>
                  <a:srgbClr val="00B050"/>
                </a:solidFill>
              </a:rPr>
              <a:t>tree</a:t>
            </a:r>
            <a:r>
              <a:rPr lang="en-US" sz="2400" dirty="0"/>
              <a:t>);</a:t>
            </a:r>
          </a:p>
          <a:p>
            <a:pPr lvl="1">
              <a:buNone/>
            </a:pPr>
            <a:r>
              <a:rPr lang="en-US" sz="2400" dirty="0"/>
              <a:t>T-&gt;data = 12;</a:t>
            </a:r>
          </a:p>
          <a:p>
            <a:pPr lvl="1">
              <a:buNone/>
            </a:pPr>
            <a:r>
              <a:rPr lang="en-US" sz="2400" dirty="0"/>
              <a:t>T-&gt;left = alloc(</a:t>
            </a:r>
            <a:r>
              <a:rPr lang="en-US" sz="2400" dirty="0">
                <a:solidFill>
                  <a:srgbClr val="00B050"/>
                </a:solidFill>
              </a:rPr>
              <a:t>tree</a:t>
            </a:r>
            <a:r>
              <a:rPr lang="en-US" sz="2400" dirty="0"/>
              <a:t>);</a:t>
            </a:r>
          </a:p>
          <a:p>
            <a:pPr lvl="1">
              <a:buNone/>
            </a:pPr>
            <a:r>
              <a:rPr lang="en-US" sz="2400" dirty="0"/>
              <a:t>T-&gt;left-&gt;data = 4;</a:t>
            </a:r>
          </a:p>
          <a:p>
            <a:pPr lvl="1">
              <a:buNone/>
            </a:pPr>
            <a:r>
              <a:rPr lang="en-US" sz="2400" dirty="0"/>
              <a:t>T-&gt;right= alloc(</a:t>
            </a:r>
            <a:r>
              <a:rPr lang="en-US" sz="2400" dirty="0">
                <a:solidFill>
                  <a:srgbClr val="00B050"/>
                </a:solidFill>
              </a:rPr>
              <a:t>tree</a:t>
            </a:r>
            <a:r>
              <a:rPr lang="en-US" sz="2400" dirty="0"/>
              <a:t>);</a:t>
            </a:r>
          </a:p>
          <a:p>
            <a:pPr lvl="1">
              <a:buNone/>
            </a:pPr>
            <a:r>
              <a:rPr lang="en-US" sz="2400" dirty="0"/>
              <a:t>T-&gt;right-&gt;data = 42;</a:t>
            </a:r>
          </a:p>
          <a:p>
            <a:pPr lvl="1">
              <a:buNone/>
            </a:pPr>
            <a:r>
              <a:rPr lang="en-US" sz="2400" dirty="0"/>
              <a:t>T-&gt;left-&gt;left = alloc(</a:t>
            </a:r>
            <a:r>
              <a:rPr lang="en-US" sz="2400" dirty="0">
                <a:solidFill>
                  <a:srgbClr val="00B050"/>
                </a:solidFill>
              </a:rPr>
              <a:t>tree</a:t>
            </a:r>
            <a:r>
              <a:rPr lang="en-US" sz="2400" dirty="0"/>
              <a:t>);</a:t>
            </a:r>
          </a:p>
          <a:p>
            <a:pPr lvl="1">
              <a:buNone/>
            </a:pPr>
            <a:r>
              <a:rPr lang="en-US" sz="2400" dirty="0"/>
              <a:t>…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0388600" y="76200"/>
            <a:ext cx="2514600" cy="14478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4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400" b="0" dirty="0">
                <a:latin typeface="Helvetica Neue"/>
              </a:rPr>
              <a:t>;</a:t>
            </a:r>
            <a:endParaRPr lang="en-US" sz="14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4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400" b="0" dirty="0">
                <a:latin typeface="Helvetica Neue"/>
              </a:rPr>
              <a:t>{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4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int </a:t>
            </a:r>
            <a:r>
              <a:rPr lang="en-US" sz="1400" b="0" dirty="0">
                <a:latin typeface="Helvetica Neue"/>
              </a:rPr>
              <a:t>data;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400" b="0" dirty="0">
                <a:latin typeface="Helvetica Neue"/>
              </a:rPr>
              <a:t> right;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400" b="0" dirty="0">
                <a:latin typeface="Helvetica Neue"/>
              </a:rPr>
              <a:t>};</a:t>
            </a:r>
          </a:p>
          <a:p>
            <a:pPr algn="l"/>
            <a:endParaRPr lang="en-US" sz="1400" b="0" dirty="0">
              <a:latin typeface="Helvetica Neue"/>
            </a:endParaRPr>
          </a:p>
          <a:p>
            <a:pPr algn="l"/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8788400" y="2286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0800000" flipV="1">
            <a:off x="6502400" y="2286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6200000" flipH="1">
            <a:off x="6730999" y="3809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5359400" y="3810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4521201" y="4952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6200000" flipH="1">
            <a:off x="11300434" y="3809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9928835" y="3810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rot="5400000">
            <a:off x="9090636" y="4952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45400" y="20559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816600" y="3351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0388600" y="3351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13030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4742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8559800" y="5561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7310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9022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987800" y="5561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bg2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2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679086" y="182731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73535" y="182731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30735" y="182731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6197600" y="2286000"/>
            <a:ext cx="14478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lg" len="lg"/>
            <a:tailEnd type="stealth" w="lg" len="lg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749182" y="205740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436100" cy="1498600"/>
          </a:xfrm>
        </p:spPr>
        <p:txBody>
          <a:bodyPr/>
          <a:lstStyle/>
          <a:p>
            <a:r>
              <a:rPr lang="en-US" dirty="0"/>
              <a:t>The End of the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should</a:t>
            </a:r>
            <a:br>
              <a:rPr lang="en-US" dirty="0"/>
            </a:br>
            <a:r>
              <a:rPr lang="en-US" dirty="0"/>
              <a:t>the grey left/right</a:t>
            </a:r>
            <a:br>
              <a:rPr lang="en-US" dirty="0"/>
            </a:br>
            <a:r>
              <a:rPr lang="en-US" dirty="0"/>
              <a:t>fields point to?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NULL</a:t>
            </a:r>
          </a:p>
          <a:p>
            <a:pPr lvl="2"/>
            <a:r>
              <a:rPr lang="en-US" dirty="0"/>
              <a:t>Each sequence of left/right pointers works like a NULL-terminated list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dummy node</a:t>
            </a:r>
          </a:p>
          <a:p>
            <a:pPr lvl="2"/>
            <a:r>
              <a:rPr lang="en-US" dirty="0"/>
              <a:t>Not very useful here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0388600" y="76200"/>
            <a:ext cx="2514600" cy="14478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4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400" b="0" dirty="0">
                <a:latin typeface="Helvetica Neue"/>
              </a:rPr>
              <a:t>;</a:t>
            </a:r>
            <a:endParaRPr lang="en-US" sz="14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4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400" b="0" dirty="0">
                <a:latin typeface="Helvetica Neue"/>
              </a:rPr>
              <a:t>{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4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int </a:t>
            </a:r>
            <a:r>
              <a:rPr lang="en-US" sz="1400" b="0" dirty="0">
                <a:latin typeface="Helvetica Neue"/>
              </a:rPr>
              <a:t>data;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400" b="0" dirty="0">
                <a:latin typeface="Helvetica Neue"/>
              </a:rPr>
              <a:t> 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400" b="0" dirty="0">
                <a:latin typeface="Helvetica Neue"/>
              </a:rPr>
              <a:t> right;</a:t>
            </a:r>
            <a:endParaRPr lang="en-US" sz="14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400" b="0" dirty="0">
                <a:latin typeface="Helvetica Neue"/>
              </a:rPr>
              <a:t>};</a:t>
            </a:r>
          </a:p>
          <a:p>
            <a:pPr algn="l"/>
            <a:endParaRPr lang="en-US" sz="1400" b="0" dirty="0">
              <a:latin typeface="Helvetica Neue"/>
            </a:endParaRPr>
          </a:p>
          <a:p>
            <a:pPr algn="l"/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8788400" y="228600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0800000" flipV="1">
            <a:off x="6502400" y="228600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6200000" flipH="1">
            <a:off x="6730999" y="3809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5359400" y="3810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4521201" y="4952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6200000" flipH="1">
            <a:off x="11300434" y="380999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9928835" y="381000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rot="5400000">
            <a:off x="9090636" y="4952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45400" y="20559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816600" y="3351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0388600" y="3351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13030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4742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8559800" y="5561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7310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902200" y="44943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987800" y="5561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679086" y="182731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73535" y="182731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30735" y="182731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54600" y="768727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84451" y="64008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6883400" y="8131314"/>
            <a:ext cx="3760068" cy="707886"/>
          </a:xfrm>
          <a:prstGeom prst="wedgeRectCallout">
            <a:avLst>
              <a:gd name="adj1" fmla="val -100858"/>
              <a:gd name="adj2" fmla="val 204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We used dummy nodes to get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direct access to the end of a list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for 7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7 &lt; 12</a:t>
            </a:r>
            <a:r>
              <a:rPr lang="en-US" dirty="0"/>
              <a:t>: Go left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7 &gt; 4</a:t>
            </a:r>
            <a:r>
              <a:rPr lang="en-US" dirty="0"/>
              <a:t>: Go right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7 = 7</a:t>
            </a:r>
            <a:r>
              <a:rPr lang="en-US" dirty="0"/>
              <a:t>: </a:t>
            </a:r>
            <a:r>
              <a:rPr lang="en-US" b="1" dirty="0"/>
              <a:t>Found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are doing the </a:t>
            </a:r>
            <a:r>
              <a:rPr lang="en-US" b="1" dirty="0"/>
              <a:t>same steps</a:t>
            </a:r>
            <a:r>
              <a:rPr lang="en-US" dirty="0"/>
              <a:t> as binary search</a:t>
            </a:r>
          </a:p>
          <a:p>
            <a:endParaRPr lang="en-US" dirty="0"/>
          </a:p>
          <a:p>
            <a:r>
              <a:rPr lang="en-US" dirty="0"/>
              <a:t>Starting from an n-element array, the cost is O(log n)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788400" y="2287489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6502400" y="2287489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6730999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5359400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4521201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11300434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9928835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9090636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645400" y="20574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816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388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1303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9474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559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731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902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987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679086" y="18288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735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307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cxnSp>
        <p:nvCxnSpPr>
          <p:cNvPr id="27" name="Straight Connector 26"/>
          <p:cNvCxnSpPr>
            <a:cxnSpLocks noChangeAspect="1"/>
          </p:cNvCxnSpPr>
          <p:nvPr/>
        </p:nvCxnSpPr>
        <p:spPr bwMode="auto">
          <a:xfrm rot="10800000" flipV="1">
            <a:off x="6807201" y="2439888"/>
            <a:ext cx="685800" cy="53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8" name="Straight Connector 27"/>
          <p:cNvCxnSpPr>
            <a:cxnSpLocks noChangeAspect="1"/>
          </p:cNvCxnSpPr>
          <p:nvPr/>
        </p:nvCxnSpPr>
        <p:spPr bwMode="auto">
          <a:xfrm rot="16200000" flipH="1">
            <a:off x="7142480" y="3979129"/>
            <a:ext cx="365759" cy="182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7065651" y="5037892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4673600" y="1676400"/>
            <a:ext cx="2116926" cy="707886"/>
          </a:xfrm>
          <a:prstGeom prst="wedgeRectCallout">
            <a:avLst>
              <a:gd name="adj1" fmla="val -77198"/>
              <a:gd name="adj2" fmla="val 1043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Follow the pointer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 the left field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10420790" y="8969514"/>
            <a:ext cx="2482410" cy="707886"/>
          </a:xfrm>
          <a:prstGeom prst="wedgeRectCallout">
            <a:avLst>
              <a:gd name="adj1" fmla="val -61682"/>
              <a:gd name="adj2" fmla="val -172423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If the tree is obtained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as in this example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hash dictionaries generic using void* and function pointers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Recap: Generic libraries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Binary Search Trees (BSTs)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8 is due today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7 is due on Thursday by 9:00PM 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for 5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5 &lt; 12</a:t>
            </a:r>
            <a:r>
              <a:rPr lang="en-US" dirty="0"/>
              <a:t>: Go left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5 &gt; 4</a:t>
            </a:r>
            <a:r>
              <a:rPr lang="en-US" dirty="0"/>
              <a:t>: Go right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5 &lt; 7</a:t>
            </a:r>
            <a:r>
              <a:rPr lang="en-US" dirty="0"/>
              <a:t>: Go left</a:t>
            </a:r>
          </a:p>
          <a:p>
            <a:pPr lvl="2"/>
            <a:r>
              <a:rPr lang="en-US" dirty="0"/>
              <a:t>Nowhere to go</a:t>
            </a:r>
          </a:p>
          <a:p>
            <a:pPr lvl="1"/>
            <a:r>
              <a:rPr lang="en-US" b="1" dirty="0"/>
              <a:t>Not there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are doing the </a:t>
            </a:r>
            <a:r>
              <a:rPr lang="en-US" b="1" dirty="0"/>
              <a:t>same steps</a:t>
            </a:r>
            <a:r>
              <a:rPr lang="en-US" dirty="0"/>
              <a:t> as binary search</a:t>
            </a:r>
          </a:p>
          <a:p>
            <a:endParaRPr lang="en-US" dirty="0"/>
          </a:p>
          <a:p>
            <a:r>
              <a:rPr lang="en-US" dirty="0"/>
              <a:t>Starting from an n-element array, the cost is O(log n)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788400" y="2287489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6502400" y="2287489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6730999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5359400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4521201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11300434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9928835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9090636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645400" y="20574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816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388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1303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9474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559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731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902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987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679086" y="18288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735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307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cxnSp>
        <p:nvCxnSpPr>
          <p:cNvPr id="27" name="Straight Connector 26"/>
          <p:cNvCxnSpPr>
            <a:cxnSpLocks noChangeAspect="1"/>
          </p:cNvCxnSpPr>
          <p:nvPr/>
        </p:nvCxnSpPr>
        <p:spPr bwMode="auto">
          <a:xfrm rot="10800000" flipV="1">
            <a:off x="6807201" y="2439888"/>
            <a:ext cx="685800" cy="53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8" name="Straight Connector 27"/>
          <p:cNvCxnSpPr>
            <a:cxnSpLocks noChangeAspect="1"/>
          </p:cNvCxnSpPr>
          <p:nvPr/>
        </p:nvCxnSpPr>
        <p:spPr bwMode="auto">
          <a:xfrm rot="16200000" flipH="1">
            <a:off x="7142480" y="3979129"/>
            <a:ext cx="365759" cy="182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30" name="Straight Connector 29"/>
          <p:cNvCxnSpPr>
            <a:cxnSpLocks noChangeAspect="1"/>
          </p:cNvCxnSpPr>
          <p:nvPr/>
        </p:nvCxnSpPr>
        <p:spPr bwMode="auto">
          <a:xfrm rot="5400000">
            <a:off x="6616701" y="5143500"/>
            <a:ext cx="419100" cy="19050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ysDash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426200" y="54864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10420790" y="8969514"/>
            <a:ext cx="2482410" cy="707886"/>
          </a:xfrm>
          <a:prstGeom prst="wedgeRectCallout">
            <a:avLst>
              <a:gd name="adj1" fmla="val -61682"/>
              <a:gd name="adj2" fmla="val -172423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If the tree is obtained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as in this example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/>
              <a:t>Develop a data structure that has </a:t>
            </a:r>
            <a:r>
              <a:rPr lang="en-US" b="1" dirty="0"/>
              <a:t>guaranteed</a:t>
            </a:r>
            <a:r>
              <a:rPr lang="en-US" dirty="0"/>
              <a:t> O(log n) worst-case complexity for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pPr lvl="1"/>
            <a:r>
              <a:rPr lang="en-US" b="1" dirty="0"/>
              <a:t>Always!</a:t>
            </a:r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has cost O(log n)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What about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r>
              <a:rPr lang="en-US" dirty="0"/>
              <a:t>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14892" y="3962400"/>
          <a:ext cx="3635708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Target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data structure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our Goal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256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2681179" y="4507468"/>
            <a:ext cx="1345882" cy="369332"/>
          </a:xfrm>
          <a:prstGeom prst="wedgeRectCallout">
            <a:avLst>
              <a:gd name="adj1" fmla="val -22002"/>
              <a:gd name="adj2" fmla="val -12071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In </a:t>
            </a:r>
            <a:r>
              <a:rPr lang="en-US" sz="1800" b="0" i="1" dirty="0">
                <a:solidFill>
                  <a:schemeClr val="tx1"/>
                </a:solidFill>
              </a:rPr>
              <a:t>this</a:t>
            </a:r>
            <a:r>
              <a:rPr lang="en-US" sz="1800" b="0" dirty="0">
                <a:solidFill>
                  <a:schemeClr val="tx1"/>
                </a:solidFill>
              </a:rPr>
              <a:t> setup</a:t>
            </a:r>
            <a:endParaRPr lang="en-US" sz="14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/>
              <a:t>Insert 5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5 &lt; 12</a:t>
            </a:r>
            <a:r>
              <a:rPr lang="en-US" dirty="0"/>
              <a:t>: Go left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5 &gt; 4</a:t>
            </a:r>
            <a:r>
              <a:rPr lang="en-US" dirty="0"/>
              <a:t>: Go right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5 &lt; 7</a:t>
            </a:r>
            <a:r>
              <a:rPr lang="en-US" dirty="0"/>
              <a:t>: Go left</a:t>
            </a:r>
          </a:p>
          <a:p>
            <a:pPr lvl="2"/>
            <a:r>
              <a:rPr lang="en-US" b="1" dirty="0"/>
              <a:t>Put it there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are pursuing the </a:t>
            </a:r>
            <a:r>
              <a:rPr lang="en-US" b="1" dirty="0"/>
              <a:t>same steps</a:t>
            </a:r>
            <a:r>
              <a:rPr lang="en-US" dirty="0"/>
              <a:t> as search and then putting it where it should be</a:t>
            </a:r>
          </a:p>
          <a:p>
            <a:pPr lvl="1"/>
            <a:r>
              <a:rPr lang="en-US" dirty="0"/>
              <a:t>So that we find it when searching for it next time</a:t>
            </a:r>
          </a:p>
          <a:p>
            <a:r>
              <a:rPr lang="en-US" dirty="0"/>
              <a:t>For an n-element array, this costs O(log n)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788400" y="2287489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6502400" y="2287489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6730999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5359400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4521201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11300434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9928835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9090636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645400" y="20574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816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388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1303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9474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559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731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902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987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679086" y="18288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735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307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cxnSp>
        <p:nvCxnSpPr>
          <p:cNvPr id="27" name="Straight Connector 26"/>
          <p:cNvCxnSpPr>
            <a:cxnSpLocks noChangeAspect="1"/>
          </p:cNvCxnSpPr>
          <p:nvPr/>
        </p:nvCxnSpPr>
        <p:spPr bwMode="auto">
          <a:xfrm rot="10800000" flipV="1">
            <a:off x="6807201" y="2439888"/>
            <a:ext cx="685800" cy="53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8" name="Straight Connector 27"/>
          <p:cNvCxnSpPr>
            <a:cxnSpLocks noChangeAspect="1"/>
          </p:cNvCxnSpPr>
          <p:nvPr/>
        </p:nvCxnSpPr>
        <p:spPr bwMode="auto">
          <a:xfrm rot="16200000" flipH="1">
            <a:off x="7142480" y="3979129"/>
            <a:ext cx="365759" cy="182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30" name="Straight Connector 29"/>
          <p:cNvCxnSpPr>
            <a:cxnSpLocks noChangeAspect="1"/>
          </p:cNvCxnSpPr>
          <p:nvPr/>
        </p:nvCxnSpPr>
        <p:spPr bwMode="auto">
          <a:xfrm rot="5400000">
            <a:off x="6388101" y="5143500"/>
            <a:ext cx="419100" cy="19050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ysDash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rot="5400000">
            <a:off x="6350001" y="495299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5816600" y="556111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rgbClr val="00B0F0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00B050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rgbClr val="00B0F0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Rectangular Callout 30"/>
          <p:cNvSpPr/>
          <p:nvPr/>
        </p:nvSpPr>
        <p:spPr bwMode="auto">
          <a:xfrm>
            <a:off x="10420790" y="8969514"/>
            <a:ext cx="2482410" cy="707886"/>
          </a:xfrm>
          <a:prstGeom prst="wedgeRectCallout">
            <a:avLst>
              <a:gd name="adj1" fmla="val -96604"/>
              <a:gd name="adj2" fmla="val -106997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If the tree is obtained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as in this example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4140200" y="9067800"/>
            <a:ext cx="3986541" cy="369332"/>
          </a:xfrm>
          <a:prstGeom prst="wedgeRectCallout">
            <a:avLst>
              <a:gd name="adj1" fmla="val 43235"/>
              <a:gd name="adj2" fmla="val -1432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We couldn’t get this with sorted arrays</a:t>
            </a:r>
            <a:endParaRPr lang="en-US" sz="14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Smallest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going left</a:t>
            </a:r>
          </a:p>
          <a:p>
            <a:pPr lvl="1"/>
            <a:r>
              <a:rPr lang="en-US" dirty="0"/>
              <a:t>Left from </a:t>
            </a:r>
            <a:r>
              <a:rPr lang="en-US" dirty="0">
                <a:solidFill>
                  <a:srgbClr val="00B0F0"/>
                </a:solidFill>
              </a:rPr>
              <a:t>12</a:t>
            </a:r>
            <a:r>
              <a:rPr lang="en-US" dirty="0"/>
              <a:t> to </a:t>
            </a:r>
            <a:r>
              <a:rPr lang="en-US" dirty="0">
                <a:solidFill>
                  <a:srgbClr val="00B0F0"/>
                </a:solidFill>
              </a:rPr>
              <a:t>4</a:t>
            </a:r>
            <a:endParaRPr lang="en-US" dirty="0"/>
          </a:p>
          <a:p>
            <a:pPr lvl="1"/>
            <a:r>
              <a:rPr lang="en-US" dirty="0"/>
              <a:t>Left from </a:t>
            </a:r>
            <a:r>
              <a:rPr lang="en-US" dirty="0">
                <a:solidFill>
                  <a:srgbClr val="00B0F0"/>
                </a:solidFill>
              </a:rPr>
              <a:t>4 </a:t>
            </a:r>
            <a:r>
              <a:rPr lang="en-US" dirty="0"/>
              <a:t>to </a:t>
            </a:r>
            <a:r>
              <a:rPr lang="en-US" dirty="0">
                <a:solidFill>
                  <a:srgbClr val="00B0F0"/>
                </a:solidFill>
              </a:rPr>
              <a:t>0</a:t>
            </a:r>
            <a:endParaRPr lang="en-US" dirty="0"/>
          </a:p>
          <a:p>
            <a:pPr lvl="1"/>
            <a:r>
              <a:rPr lang="en-US" dirty="0"/>
              <a:t>Left from </a:t>
            </a:r>
            <a:r>
              <a:rPr lang="en-US" dirty="0">
                <a:solidFill>
                  <a:srgbClr val="00B0F0"/>
                </a:solidFill>
              </a:rPr>
              <a:t>0 </a:t>
            </a:r>
            <a:r>
              <a:rPr lang="en-US" dirty="0"/>
              <a:t>to </a:t>
            </a:r>
            <a:r>
              <a:rPr lang="en-US" dirty="0">
                <a:solidFill>
                  <a:srgbClr val="00B0F0"/>
                </a:solidFill>
              </a:rPr>
              <a:t>-2 </a:t>
            </a:r>
            <a:endParaRPr lang="en-US" dirty="0"/>
          </a:p>
          <a:p>
            <a:pPr lvl="2"/>
            <a:r>
              <a:rPr lang="en-US" dirty="0"/>
              <a:t>Nothing to its left</a:t>
            </a:r>
          </a:p>
          <a:p>
            <a:pPr lvl="1"/>
            <a:r>
              <a:rPr lang="en-US" b="1" dirty="0"/>
              <a:t>The smallest</a:t>
            </a:r>
            <a:br>
              <a:rPr lang="en-US" b="1" dirty="0"/>
            </a:br>
            <a:r>
              <a:rPr lang="en-US" b="1" dirty="0"/>
              <a:t>key is </a:t>
            </a:r>
            <a:r>
              <a:rPr lang="en-US" b="1" dirty="0">
                <a:solidFill>
                  <a:srgbClr val="FF0000"/>
                </a:solidFill>
              </a:rPr>
              <a:t>-2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Starting from an n-element array, we can go left at most O(log n) times</a:t>
            </a:r>
          </a:p>
          <a:p>
            <a:pPr lvl="1"/>
            <a:r>
              <a:rPr lang="en-US" dirty="0"/>
              <a:t>The cost is O(log n)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8788400" y="2287489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6502400" y="2287489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6730999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5359400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4521201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11300434" y="3811488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9928835" y="3811489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9090636" y="4954488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645400" y="20574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816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388600" y="3352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1303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9474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559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7310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902200" y="44958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987800" y="5562600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679086" y="18288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left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735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30735" y="18288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/>
              <a:t>right</a:t>
            </a:r>
          </a:p>
        </p:txBody>
      </p:sp>
      <p:cxnSp>
        <p:nvCxnSpPr>
          <p:cNvPr id="27" name="Straight Connector 26"/>
          <p:cNvCxnSpPr>
            <a:cxnSpLocks noChangeAspect="1"/>
          </p:cNvCxnSpPr>
          <p:nvPr/>
        </p:nvCxnSpPr>
        <p:spPr bwMode="auto">
          <a:xfrm rot="10800000" flipV="1">
            <a:off x="6807201" y="2439888"/>
            <a:ext cx="685800" cy="53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8" name="Straight Connector 27"/>
          <p:cNvCxnSpPr>
            <a:cxnSpLocks noChangeAspect="1"/>
          </p:cNvCxnSpPr>
          <p:nvPr/>
        </p:nvCxnSpPr>
        <p:spPr bwMode="auto">
          <a:xfrm rot="5400000">
            <a:off x="5454205" y="4037015"/>
            <a:ext cx="365759" cy="182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6" name="Straight Connector 25"/>
          <p:cNvCxnSpPr>
            <a:cxnSpLocks noChangeAspect="1"/>
          </p:cNvCxnSpPr>
          <p:nvPr/>
        </p:nvCxnSpPr>
        <p:spPr bwMode="auto">
          <a:xfrm rot="5400000">
            <a:off x="4582161" y="5135880"/>
            <a:ext cx="365759" cy="1828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368800" y="5486400"/>
            <a:ext cx="609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31" name="Rectangular Callout 30"/>
          <p:cNvSpPr/>
          <p:nvPr/>
        </p:nvSpPr>
        <p:spPr bwMode="auto">
          <a:xfrm>
            <a:off x="10420790" y="8969514"/>
            <a:ext cx="2482410" cy="707886"/>
          </a:xfrm>
          <a:prstGeom prst="wedgeRectCallout">
            <a:avLst>
              <a:gd name="adj1" fmla="val -253991"/>
              <a:gd name="adj2" fmla="val -224428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</a:rPr>
              <a:t>If the tree is obtained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as in this example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>
                <a:solidFill>
                  <a:schemeClr val="accent4">
                    <a:lumMod val="65000"/>
                    <a:lumOff val="35000"/>
                  </a:schemeClr>
                </a:solidFill>
              </a:rPr>
              <a:t>Develop a data structure that has </a:t>
            </a:r>
            <a:r>
              <a:rPr lang="en-US" b="1" dirty="0">
                <a:solidFill>
                  <a:schemeClr val="accent4">
                    <a:lumMod val="65000"/>
                    <a:lumOff val="35000"/>
                  </a:schemeClr>
                </a:solidFill>
              </a:rPr>
              <a:t>guaranteed</a:t>
            </a:r>
            <a:r>
              <a:rPr lang="en-US" dirty="0">
                <a:solidFill>
                  <a:schemeClr val="accent4">
                    <a:lumMod val="65000"/>
                    <a:lumOff val="35000"/>
                  </a:schemeClr>
                </a:solidFill>
              </a:rPr>
              <a:t> O(log n) worst-case complexity for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</a:t>
            </a:r>
            <a:r>
              <a:rPr lang="en-US" dirty="0">
                <a:solidFill>
                  <a:schemeClr val="accent4">
                    <a:lumMod val="65000"/>
                    <a:lumOff val="35000"/>
                  </a:schemeClr>
                </a:solidFill>
              </a:rPr>
              <a:t>and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pPr lvl="1"/>
            <a:r>
              <a:rPr lang="en-US" b="1" dirty="0">
                <a:solidFill>
                  <a:schemeClr val="accent4">
                    <a:lumMod val="65000"/>
                    <a:lumOff val="35000"/>
                  </a:schemeClr>
                </a:solidFill>
              </a:rPr>
              <a:t>Always!</a:t>
            </a:r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  <a:br>
              <a:rPr lang="en-US" dirty="0"/>
            </a:br>
            <a:r>
              <a:rPr lang="en-US" dirty="0"/>
              <a:t>all have cost O(log n)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14892" y="3962400"/>
          <a:ext cx="3635708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Target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data structure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our Goal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256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2892686" y="4888647"/>
            <a:ext cx="1345882" cy="369332"/>
          </a:xfrm>
          <a:prstGeom prst="wedgeRectCallout">
            <a:avLst>
              <a:gd name="adj1" fmla="val -22002"/>
              <a:gd name="adj2" fmla="val -12071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</a:rPr>
              <a:t>In </a:t>
            </a:r>
            <a:r>
              <a:rPr lang="en-US" sz="1800" b="0" i="1" dirty="0">
                <a:solidFill>
                  <a:schemeClr val="tx1"/>
                </a:solidFill>
              </a:rPr>
              <a:t>this</a:t>
            </a:r>
            <a:r>
              <a:rPr lang="en-US" sz="1800" b="0" dirty="0">
                <a:solidFill>
                  <a:schemeClr val="tx1"/>
                </a:solidFill>
              </a:rPr>
              <a:t> setup</a:t>
            </a:r>
            <a:endParaRPr lang="en-US" sz="14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56651" y="5832902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56651" y="6941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arrangement of data is called a (binary) </a:t>
            </a:r>
            <a:r>
              <a:rPr lang="en-US" b="1" dirty="0"/>
              <a:t>tree</a:t>
            </a:r>
          </a:p>
          <a:p>
            <a:pPr lvl="1"/>
            <a:r>
              <a:rPr lang="en-US" dirty="0"/>
              <a:t>Each item in it is called a </a:t>
            </a:r>
            <a:r>
              <a:rPr lang="en-US" b="1" dirty="0"/>
              <a:t>node</a:t>
            </a:r>
          </a:p>
          <a:p>
            <a:pPr lvl="1"/>
            <a:r>
              <a:rPr lang="en-US" dirty="0"/>
              <a:t>The part of a tree hanging from a node is called a </a:t>
            </a:r>
            <a:r>
              <a:rPr lang="en-US" b="1" dirty="0"/>
              <a:t>branch</a:t>
            </a:r>
          </a:p>
          <a:p>
            <a:pPr lvl="2"/>
            <a:r>
              <a:rPr lang="en-US" dirty="0"/>
              <a:t>Or </a:t>
            </a:r>
            <a:r>
              <a:rPr lang="en-US" b="1" dirty="0"/>
              <a:t>subtree</a:t>
            </a:r>
          </a:p>
          <a:p>
            <a:pPr lvl="1"/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7035800" y="4636118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4749800" y="4636118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4978399" y="6160117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3606800" y="6160118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2768601" y="7303117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9547834" y="6160117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8176235" y="6160118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7338036" y="7303117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892800" y="44060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064000" y="57014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636000" y="57014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550400" y="68444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721600" y="68444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807200" y="79112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978400" y="68444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149600" y="68444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235200" y="7911229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Left Brace 24"/>
          <p:cNvSpPr/>
          <p:nvPr/>
        </p:nvSpPr>
        <p:spPr bwMode="auto">
          <a:xfrm>
            <a:off x="1473200" y="4243450"/>
            <a:ext cx="304800" cy="4267200"/>
          </a:xfrm>
          <a:prstGeom prst="lef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8794" y="6143985"/>
            <a:ext cx="1044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  <a:r>
              <a:rPr lang="en-US" dirty="0"/>
              <a:t> tree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10464800" y="3710050"/>
            <a:ext cx="919483" cy="400110"/>
          </a:xfrm>
          <a:prstGeom prst="wedgeRectCallout">
            <a:avLst>
              <a:gd name="adj1" fmla="val -375763"/>
              <a:gd name="adj2" fmla="val 1537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node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10464800" y="3710050"/>
            <a:ext cx="919483" cy="400110"/>
          </a:xfrm>
          <a:prstGeom prst="wedgeRectCallout">
            <a:avLst>
              <a:gd name="adj1" fmla="val -145872"/>
              <a:gd name="adj2" fmla="val 4001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node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5" name="Rectangular Callout 34"/>
          <p:cNvSpPr/>
          <p:nvPr/>
        </p:nvSpPr>
        <p:spPr bwMode="auto">
          <a:xfrm>
            <a:off x="10452778" y="3710050"/>
            <a:ext cx="943528" cy="400110"/>
          </a:xfrm>
          <a:prstGeom prst="wedgeRectCallout">
            <a:avLst>
              <a:gd name="adj1" fmla="val -24469"/>
              <a:gd name="adj2" fmla="val 6790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node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0" name="Left Brace 39"/>
          <p:cNvSpPr/>
          <p:nvPr/>
        </p:nvSpPr>
        <p:spPr bwMode="auto">
          <a:xfrm rot="16200000">
            <a:off x="8788400" y="6564868"/>
            <a:ext cx="304800" cy="4267200"/>
          </a:xfrm>
          <a:prstGeom prst="lef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016973" y="8922603"/>
            <a:ext cx="18614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  <a:r>
              <a:rPr lang="en-US" dirty="0"/>
              <a:t> branch</a:t>
            </a:r>
            <a:br>
              <a:rPr lang="en-US" dirty="0"/>
            </a:br>
            <a:r>
              <a:rPr lang="en-US" b="0" dirty="0"/>
              <a:t>(or </a:t>
            </a:r>
            <a:r>
              <a:rPr lang="en-US" dirty="0"/>
              <a:t>subtree</a:t>
            </a:r>
            <a:r>
              <a:rPr lang="en-US" b="0" dirty="0"/>
              <a:t>)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33" grpId="0" animBg="1"/>
      <p:bldP spid="34" grpId="0" animBg="1"/>
      <p:bldP spid="35" grpId="0" animBg="1"/>
      <p:bldP spid="40" grpId="0" animBg="1"/>
      <p:bldP spid="4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node at the top is called the </a:t>
            </a:r>
            <a:r>
              <a:rPr lang="en-US" b="1" dirty="0">
                <a:solidFill>
                  <a:srgbClr val="7030A0"/>
                </a:solidFill>
              </a:rPr>
              <a:t>root</a:t>
            </a:r>
            <a:r>
              <a:rPr lang="en-US" dirty="0"/>
              <a:t> of the tree</a:t>
            </a:r>
          </a:p>
          <a:p>
            <a:pPr lvl="1"/>
            <a:r>
              <a:rPr lang="en-US" dirty="0"/>
              <a:t>The nodes at the bottom are the </a:t>
            </a:r>
            <a:r>
              <a:rPr lang="en-US" b="1" dirty="0">
                <a:solidFill>
                  <a:srgbClr val="00B050"/>
                </a:solidFill>
              </a:rPr>
              <a:t>leaves</a:t>
            </a:r>
            <a:r>
              <a:rPr lang="en-US" dirty="0"/>
              <a:t> of the tree</a:t>
            </a:r>
          </a:p>
          <a:p>
            <a:pPr lvl="1"/>
            <a:r>
              <a:rPr lang="en-US" dirty="0"/>
              <a:t>The other nodes are called </a:t>
            </a:r>
            <a:r>
              <a:rPr lang="en-US" b="1" dirty="0"/>
              <a:t>inner nodes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7035800" y="4629090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4749800" y="4629090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4978399" y="615308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3606800" y="615309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2768601" y="729608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9547834" y="6153089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8176235" y="6153090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7338036" y="7296089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892800" y="43990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064000" y="56944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636000" y="56944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550400" y="68374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721600" y="68374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807200" y="79042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978400" y="68374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149600" y="68374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235200" y="7904201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7678222" y="3855422"/>
            <a:ext cx="1046313" cy="400110"/>
          </a:xfrm>
          <a:prstGeom prst="wedgeRectCallout">
            <a:avLst>
              <a:gd name="adj1" fmla="val -82318"/>
              <a:gd name="adj2" fmla="val 1021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root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3759200" y="8820090"/>
            <a:ext cx="746358" cy="400110"/>
          </a:xfrm>
          <a:prstGeom prst="wedgeRectCallout">
            <a:avLst>
              <a:gd name="adj1" fmla="val -66694"/>
              <a:gd name="adj2" fmla="val -1314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leaf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3763207" y="8820090"/>
            <a:ext cx="738344" cy="400110"/>
          </a:xfrm>
          <a:prstGeom prst="wedgeRectCallout">
            <a:avLst>
              <a:gd name="adj1" fmla="val 165706"/>
              <a:gd name="adj2" fmla="val -4212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leaf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2921000" y="4552890"/>
            <a:ext cx="1660070" cy="400110"/>
          </a:xfrm>
          <a:prstGeom prst="wedgeRectCallout">
            <a:avLst>
              <a:gd name="adj1" fmla="val 23317"/>
              <a:gd name="adj2" fmla="val 2101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inner node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2906573" y="4552890"/>
            <a:ext cx="1688924" cy="400110"/>
          </a:xfrm>
          <a:prstGeom prst="wedgeRectCallout">
            <a:avLst>
              <a:gd name="adj1" fmla="val -24335"/>
              <a:gd name="adj2" fmla="val 4975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inner node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3" name="Left Brace 32"/>
          <p:cNvSpPr/>
          <p:nvPr/>
        </p:nvSpPr>
        <p:spPr bwMode="auto">
          <a:xfrm>
            <a:off x="1473200" y="4236422"/>
            <a:ext cx="304800" cy="4267200"/>
          </a:xfrm>
          <a:prstGeom prst="lef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8" name="Rectangular Callout 37"/>
          <p:cNvSpPr/>
          <p:nvPr/>
        </p:nvSpPr>
        <p:spPr bwMode="auto">
          <a:xfrm>
            <a:off x="9855200" y="3626822"/>
            <a:ext cx="2876750" cy="707886"/>
          </a:xfrm>
          <a:prstGeom prst="wedgeRectCallout">
            <a:avLst>
              <a:gd name="adj1" fmla="val -80055"/>
              <a:gd name="adj2" fmla="val 126138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Trees grow upside down</a:t>
            </a:r>
            <a:b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Computer Science!</a:t>
            </a:r>
            <a:endParaRPr lang="en-US" sz="1600" b="0" i="1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8794" y="6143985"/>
            <a:ext cx="1044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A</a:t>
            </a:r>
            <a:r>
              <a:rPr lang="en-US" dirty="0"/>
              <a:t> tree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28" grpId="0" animBg="1"/>
      <p:bldP spid="29" grpId="0" animBg="1"/>
      <p:bldP spid="30" grpId="0" animBg="1"/>
      <p:bldP spid="3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any node</a:t>
            </a:r>
          </a:p>
          <a:p>
            <a:pPr lvl="1"/>
            <a:r>
              <a:rPr lang="en-US" dirty="0"/>
              <a:t>The node to its left is its </a:t>
            </a:r>
            <a:r>
              <a:rPr lang="en-US" b="1" dirty="0">
                <a:solidFill>
                  <a:srgbClr val="00B0F0"/>
                </a:solidFill>
              </a:rPr>
              <a:t>left child</a:t>
            </a:r>
          </a:p>
          <a:p>
            <a:pPr lvl="1"/>
            <a:r>
              <a:rPr lang="en-US" dirty="0"/>
              <a:t>The node to its right is its </a:t>
            </a:r>
            <a:r>
              <a:rPr lang="en-US" b="1" dirty="0">
                <a:solidFill>
                  <a:srgbClr val="FF0000"/>
                </a:solidFill>
              </a:rPr>
              <a:t>right child</a:t>
            </a:r>
          </a:p>
          <a:p>
            <a:pPr lvl="1"/>
            <a:r>
              <a:rPr lang="en-US" dirty="0"/>
              <a:t>The node above it is its </a:t>
            </a:r>
            <a:r>
              <a:rPr lang="en-US" b="1" dirty="0"/>
              <a:t>parent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7035800" y="4636325"/>
            <a:ext cx="22098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rot="10800000" flipV="1">
            <a:off x="4749800" y="4636325"/>
            <a:ext cx="1371600" cy="1066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16200000" flipH="1">
            <a:off x="4978399" y="6160324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3606800" y="6160325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2768601" y="7303324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6200000" flipH="1">
            <a:off x="9547834" y="6160324"/>
            <a:ext cx="914402" cy="4572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>
            <a:off x="8176235" y="6160325"/>
            <a:ext cx="914400" cy="457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7338036" y="7303324"/>
            <a:ext cx="838200" cy="38100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892800" y="44062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064000" y="57016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636000" y="57016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550400" y="68446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721600" y="68446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807200" y="79114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978400" y="68446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149600" y="68446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235200" y="7911436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3780567" y="4693415"/>
            <a:ext cx="909864" cy="400110"/>
          </a:xfrm>
          <a:prstGeom prst="wedgeRectCallout">
            <a:avLst>
              <a:gd name="adj1" fmla="val 43018"/>
              <a:gd name="adj2" fmla="val 1748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node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2211957" y="6084125"/>
            <a:ext cx="1406795" cy="400110"/>
          </a:xfrm>
          <a:prstGeom prst="wedgeRectCallout">
            <a:avLst>
              <a:gd name="adj1" fmla="val 50940"/>
              <a:gd name="adj2" fmla="val 12062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Its </a:t>
            </a:r>
            <a:r>
              <a:rPr lang="en-US" sz="20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left child</a:t>
            </a:r>
            <a:endParaRPr lang="en-US" sz="1600" b="0" dirty="0">
              <a:solidFill>
                <a:srgbClr val="00B0F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5867152" y="6084125"/>
            <a:ext cx="1568699" cy="400110"/>
          </a:xfrm>
          <a:prstGeom prst="wedgeRectCallout">
            <a:avLst>
              <a:gd name="adj1" fmla="val -55399"/>
              <a:gd name="adj2" fmla="val 1229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Its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right child</a:t>
            </a:r>
            <a:endParaRPr lang="en-US" sz="16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4295419" y="7760525"/>
            <a:ext cx="1464696" cy="400110"/>
          </a:xfrm>
          <a:prstGeom prst="wedgeRectCallout">
            <a:avLst>
              <a:gd name="adj1" fmla="val -18126"/>
              <a:gd name="adj2" fmla="val -4306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Their parent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9855200" y="3626822"/>
            <a:ext cx="2912016" cy="1015663"/>
          </a:xfrm>
          <a:prstGeom prst="wedgeRectCallout">
            <a:avLst>
              <a:gd name="adj1" fmla="val -109417"/>
              <a:gd name="adj2" fmla="val -69122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.. and Computer Science</a:t>
            </a:r>
            <a:b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mixes botanical trees</a:t>
            </a:r>
            <a:b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family trees!</a:t>
            </a:r>
            <a:endParaRPr lang="en-US" sz="1600" b="0" i="1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1" grpId="0" animBg="1"/>
      <p:bldP spid="32" grpId="0" animBg="1"/>
      <p:bldP spid="28" grpId="0" animBg="1"/>
      <p:bldP spid="3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Tree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drawing trees, we generally omit the details of the memory diagrams</a:t>
            </a:r>
          </a:p>
          <a:p>
            <a:pPr lvl="1"/>
            <a:r>
              <a:rPr lang="en-US" dirty="0"/>
              <a:t>We draw just the data in a node</a:t>
            </a:r>
          </a:p>
          <a:p>
            <a:pPr lvl="2"/>
            <a:r>
              <a:rPr lang="en-US" dirty="0"/>
              <a:t>Not the pointer fields</a:t>
            </a:r>
          </a:p>
          <a:p>
            <a:pPr lvl="1"/>
            <a:r>
              <a:rPr lang="en-US" dirty="0"/>
              <a:t>And the connection to its children</a:t>
            </a:r>
          </a:p>
        </p:txBody>
      </p:sp>
      <p:cxnSp>
        <p:nvCxnSpPr>
          <p:cNvPr id="4" name="Straight Connector 3"/>
          <p:cNvCxnSpPr>
            <a:stCxn id="28" idx="6"/>
            <a:endCxn id="29" idx="1"/>
          </p:cNvCxnSpPr>
          <p:nvPr/>
        </p:nvCxnSpPr>
        <p:spPr bwMode="auto">
          <a:xfrm>
            <a:off x="9169400" y="4914900"/>
            <a:ext cx="15259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>
            <a:stCxn id="28" idx="2"/>
            <a:endCxn id="52" idx="7"/>
          </p:cNvCxnSpPr>
          <p:nvPr/>
        </p:nvCxnSpPr>
        <p:spPr bwMode="auto">
          <a:xfrm rot="10800000" flipV="1">
            <a:off x="7262486" y="4914899"/>
            <a:ext cx="1373515" cy="8782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29" idx="5"/>
            <a:endCxn id="37" idx="1"/>
          </p:cNvCxnSpPr>
          <p:nvPr/>
        </p:nvCxnSpPr>
        <p:spPr bwMode="auto">
          <a:xfrm rot="16200000" flipH="1">
            <a:off x="11034385" y="6208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29" idx="3"/>
            <a:endCxn id="41" idx="7"/>
          </p:cNvCxnSpPr>
          <p:nvPr/>
        </p:nvCxnSpPr>
        <p:spPr bwMode="auto">
          <a:xfrm rot="5400000">
            <a:off x="10119985" y="6208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41" idx="3"/>
            <a:endCxn id="44" idx="7"/>
          </p:cNvCxnSpPr>
          <p:nvPr/>
        </p:nvCxnSpPr>
        <p:spPr bwMode="auto">
          <a:xfrm rot="5400000">
            <a:off x="9396085" y="7237085"/>
            <a:ext cx="4610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8636000" y="46482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10617200" y="5715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11531600" y="6705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9702800" y="6705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9017000" y="7543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49" name="Straight Connector 48"/>
          <p:cNvCxnSpPr>
            <a:stCxn id="52" idx="5"/>
            <a:endCxn id="53" idx="1"/>
          </p:cNvCxnSpPr>
          <p:nvPr/>
        </p:nvCxnSpPr>
        <p:spPr bwMode="auto">
          <a:xfrm rot="16200000" flipH="1">
            <a:off x="7224385" y="6208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52" idx="3"/>
            <a:endCxn id="54" idx="7"/>
          </p:cNvCxnSpPr>
          <p:nvPr/>
        </p:nvCxnSpPr>
        <p:spPr bwMode="auto">
          <a:xfrm rot="5400000">
            <a:off x="6309985" y="6208385"/>
            <a:ext cx="613430" cy="5372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54" idx="3"/>
            <a:endCxn id="55" idx="7"/>
          </p:cNvCxnSpPr>
          <p:nvPr/>
        </p:nvCxnSpPr>
        <p:spPr bwMode="auto">
          <a:xfrm rot="5400000">
            <a:off x="5586085" y="7237085"/>
            <a:ext cx="4610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6807200" y="57150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53" name="Oval 52"/>
          <p:cNvSpPr/>
          <p:nvPr/>
        </p:nvSpPr>
        <p:spPr bwMode="auto">
          <a:xfrm>
            <a:off x="7721600" y="6705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5892800" y="6705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5207000" y="7543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9583222" y="4114800"/>
            <a:ext cx="1046313" cy="400110"/>
          </a:xfrm>
          <a:prstGeom prst="wedgeRectCallout">
            <a:avLst>
              <a:gd name="adj1" fmla="val -82318"/>
              <a:gd name="adj2" fmla="val 1021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root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6289442" y="8286690"/>
            <a:ext cx="746358" cy="400110"/>
          </a:xfrm>
          <a:prstGeom prst="wedgeRectCallout">
            <a:avLst>
              <a:gd name="adj1" fmla="val -116018"/>
              <a:gd name="adj2" fmla="val -1285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leaf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6293449" y="8286690"/>
            <a:ext cx="738344" cy="400110"/>
          </a:xfrm>
          <a:prstGeom prst="wedgeRectCallout">
            <a:avLst>
              <a:gd name="adj1" fmla="val 146613"/>
              <a:gd name="adj2" fmla="val -3025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leaf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7" grpId="0" animBg="1"/>
      <p:bldP spid="41" grpId="0" animBg="1"/>
      <p:bldP spid="44" grpId="0" animBg="1"/>
      <p:bldP spid="52" grpId="0" animBg="1"/>
      <p:bldP spid="53" grpId="0" animBg="1"/>
      <p:bldP spid="54" grpId="0" animBg="1"/>
      <p:bldP spid="55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Reflecting on Dictionaries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Pictorial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often reason about trees that are arbitrary</a:t>
            </a:r>
          </a:p>
          <a:p>
            <a:pPr lvl="1"/>
            <a:r>
              <a:rPr lang="en-US" dirty="0"/>
              <a:t>Their actual content is unimportant, so we abstract it away</a:t>
            </a:r>
          </a:p>
          <a:p>
            <a:pPr lvl="1"/>
            <a:r>
              <a:rPr lang="en-US" dirty="0"/>
              <a:t>We draw a generic tree as a triangle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We represent the empty tree</a:t>
            </a:r>
            <a:br>
              <a:rPr lang="en-US" dirty="0"/>
            </a:br>
            <a:r>
              <a:rPr lang="en-US" dirty="0"/>
              <a:t>by simply writing “Empty”</a:t>
            </a:r>
          </a:p>
        </p:txBody>
      </p:sp>
      <p:sp>
        <p:nvSpPr>
          <p:cNvPr id="4" name="Isosceles Triangle 3"/>
          <p:cNvSpPr/>
          <p:nvPr/>
        </p:nvSpPr>
        <p:spPr bwMode="auto">
          <a:xfrm>
            <a:off x="7903269" y="3962400"/>
            <a:ext cx="17526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49240" y="7848600"/>
            <a:ext cx="1125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Empty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10153009" y="3733800"/>
            <a:ext cx="1872051" cy="584775"/>
          </a:xfrm>
          <a:prstGeom prst="wedgeRectCallout">
            <a:avLst>
              <a:gd name="adj1" fmla="val -120682"/>
              <a:gd name="adj2" fmla="val -116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root is here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2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(If the tree is not empty)</a:t>
            </a:r>
            <a:endParaRPr lang="en-US" sz="105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Trees Look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Abstract trees come in many shapes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373438"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When working with trees, we need to account for all these possibilities</a:t>
            </a:r>
          </a:p>
          <a:p>
            <a:pPr lvl="1"/>
            <a:r>
              <a:rPr lang="en-US" dirty="0"/>
              <a:t>We will forget some</a:t>
            </a:r>
          </a:p>
          <a:p>
            <a:pPr lvl="4"/>
            <a:endParaRPr lang="en-US" dirty="0"/>
          </a:p>
          <a:p>
            <a:r>
              <a:rPr lang="en-US" i="1" dirty="0"/>
              <a:t>Is there a simpler description?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5600" y="2895600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EMPTY</a:t>
            </a:r>
          </a:p>
        </p:txBody>
      </p:sp>
      <p:sp>
        <p:nvSpPr>
          <p:cNvPr id="18" name="Isosceles Triangle 17"/>
          <p:cNvSpPr/>
          <p:nvPr/>
        </p:nvSpPr>
        <p:spPr bwMode="auto">
          <a:xfrm>
            <a:off x="11150600" y="152400"/>
            <a:ext cx="17526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0" rIns="50800" bIns="2743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1" name="Isosceles Triangle 10"/>
          <p:cNvSpPr/>
          <p:nvPr/>
        </p:nvSpPr>
        <p:spPr bwMode="auto">
          <a:xfrm>
            <a:off x="7188200" y="359130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" name="Straight Connector 13"/>
          <p:cNvCxnSpPr>
            <a:stCxn id="15" idx="2"/>
            <a:endCxn id="11" idx="0"/>
          </p:cNvCxnSpPr>
          <p:nvPr/>
        </p:nvCxnSpPr>
        <p:spPr bwMode="auto">
          <a:xfrm rot="10800000" flipV="1">
            <a:off x="7607301" y="3133150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8176885" y="2979793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>
            <a:off x="9855200" y="359130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9" name="Straight Connector 18"/>
          <p:cNvCxnSpPr>
            <a:stCxn id="21" idx="6"/>
            <a:endCxn id="17" idx="0"/>
          </p:cNvCxnSpPr>
          <p:nvPr/>
        </p:nvCxnSpPr>
        <p:spPr bwMode="auto">
          <a:xfrm>
            <a:off x="9702800" y="3133151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1" name="Oval 20"/>
          <p:cNvSpPr/>
          <p:nvPr/>
        </p:nvSpPr>
        <p:spPr bwMode="auto">
          <a:xfrm>
            <a:off x="9396085" y="2979793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3606800" y="297626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6" name="Straight Connector 25"/>
          <p:cNvCxnSpPr>
            <a:stCxn id="28" idx="6"/>
            <a:endCxn id="30" idx="1"/>
          </p:cNvCxnSpPr>
          <p:nvPr/>
        </p:nvCxnSpPr>
        <p:spPr bwMode="auto">
          <a:xfrm>
            <a:off x="5702300" y="3129623"/>
            <a:ext cx="462102" cy="348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8" idx="2"/>
            <a:endCxn id="29" idx="7"/>
          </p:cNvCxnSpPr>
          <p:nvPr/>
        </p:nvCxnSpPr>
        <p:spPr bwMode="auto">
          <a:xfrm rot="10800000" flipV="1">
            <a:off x="4935399" y="3129623"/>
            <a:ext cx="460187" cy="3468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5395585" y="297626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73600" y="3431550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6119485" y="343346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96356" y="2976265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5" name="Rectangular Callout 34"/>
          <p:cNvSpPr/>
          <p:nvPr/>
        </p:nvSpPr>
        <p:spPr bwMode="auto">
          <a:xfrm>
            <a:off x="1693785" y="5262265"/>
            <a:ext cx="736741" cy="923330"/>
          </a:xfrm>
          <a:prstGeom prst="wedgeRectCallout">
            <a:avLst>
              <a:gd name="adj1" fmla="val 21297"/>
              <a:gd name="adj2" fmla="val -2329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tree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6" name="Rectangular Callout 35"/>
          <p:cNvSpPr/>
          <p:nvPr/>
        </p:nvSpPr>
        <p:spPr bwMode="auto">
          <a:xfrm>
            <a:off x="3061377" y="5262265"/>
            <a:ext cx="949940" cy="923330"/>
          </a:xfrm>
          <a:prstGeom prst="wedgeRectCallout">
            <a:avLst>
              <a:gd name="adj1" fmla="val 25091"/>
              <a:gd name="adj2" fmla="val -2277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tree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just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root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4904331" y="5262265"/>
            <a:ext cx="924292" cy="923330"/>
          </a:xfrm>
          <a:prstGeom prst="wedgeRectCallout">
            <a:avLst>
              <a:gd name="adj1" fmla="val 18950"/>
              <a:gd name="adj2" fmla="val -1817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root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two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children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8" name="Rectangular Callout 37"/>
          <p:cNvSpPr/>
          <p:nvPr/>
        </p:nvSpPr>
        <p:spPr bwMode="auto">
          <a:xfrm>
            <a:off x="7177107" y="5262265"/>
            <a:ext cx="1337867" cy="923330"/>
          </a:xfrm>
          <a:prstGeom prst="wedgeRectCallout">
            <a:avLst>
              <a:gd name="adj1" fmla="val 20663"/>
              <a:gd name="adj2" fmla="val -788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tree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just the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left subtree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9" name="Rectangular Callout 38"/>
          <p:cNvSpPr/>
          <p:nvPr/>
        </p:nvSpPr>
        <p:spPr bwMode="auto">
          <a:xfrm>
            <a:off x="9151196" y="5262265"/>
            <a:ext cx="1389804" cy="923330"/>
          </a:xfrm>
          <a:prstGeom prst="wedgeRectCallout">
            <a:avLst>
              <a:gd name="adj1" fmla="val -20935"/>
              <a:gd name="adj2" fmla="val -823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tree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just the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right subtree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0" name="Rectangular Callout 39"/>
          <p:cNvSpPr/>
          <p:nvPr/>
        </p:nvSpPr>
        <p:spPr bwMode="auto">
          <a:xfrm>
            <a:off x="11560810" y="5262265"/>
            <a:ext cx="656590" cy="923330"/>
          </a:xfrm>
          <a:prstGeom prst="wedgeRectCallout">
            <a:avLst>
              <a:gd name="adj1" fmla="val -21508"/>
              <a:gd name="adj2" fmla="val -24358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</a:t>
            </a:r>
            <a:br>
              <a:rPr lang="en-US" sz="18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many</a:t>
            </a:r>
            <a:br>
              <a:rPr lang="en-US" sz="18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more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5" grpId="0" animBg="1"/>
      <p:bldP spid="17" grpId="0" animBg="1"/>
      <p:bldP spid="21" grpId="0" animBg="1"/>
      <p:bldP spid="22" grpId="0" animBg="1"/>
      <p:bldP spid="28" grpId="0" animBg="1"/>
      <p:bldP spid="29" grpId="0" animBg="1"/>
      <p:bldP spid="30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Trees Look Like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tree can be</a:t>
            </a:r>
          </a:p>
          <a:p>
            <a:pPr marL="4003675" lvl="1">
              <a:tabLst>
                <a:tab pos="4168775" algn="l"/>
              </a:tabLst>
            </a:pPr>
            <a:r>
              <a:rPr lang="en-US" dirty="0"/>
              <a:t>Either empty</a:t>
            </a:r>
          </a:p>
          <a:p>
            <a:pPr marL="4295775" lvl="2">
              <a:tabLst>
                <a:tab pos="4168775" algn="l"/>
              </a:tabLst>
            </a:pPr>
            <a:endParaRPr lang="en-US" dirty="0"/>
          </a:p>
          <a:p>
            <a:pPr marL="4003675" lvl="1">
              <a:tabLst>
                <a:tab pos="4168775" algn="l"/>
              </a:tabLst>
            </a:pPr>
            <a:r>
              <a:rPr lang="en-US" dirty="0"/>
              <a:t>Or a root with</a:t>
            </a:r>
            <a:br>
              <a:rPr lang="en-US" dirty="0"/>
            </a:br>
            <a:r>
              <a:rPr lang="en-US" dirty="0"/>
              <a:t>a tree on its left and</a:t>
            </a:r>
            <a:br>
              <a:rPr lang="en-US" dirty="0"/>
            </a:br>
            <a:r>
              <a:rPr lang="en-US" dirty="0"/>
              <a:t>a tree on its right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Every tree</a:t>
            </a:r>
            <a:r>
              <a:rPr lang="en-US" dirty="0"/>
              <a:t> reduces to these two cases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349" y="2590800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EMPTY</a:t>
            </a:r>
          </a:p>
        </p:txBody>
      </p:sp>
      <p:sp>
        <p:nvSpPr>
          <p:cNvPr id="5" name="Isosceles Triangle 4"/>
          <p:cNvSpPr/>
          <p:nvPr/>
        </p:nvSpPr>
        <p:spPr bwMode="auto">
          <a:xfrm>
            <a:off x="8636000" y="42691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>
            <a:off x="10083800" y="42691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" name="Straight Connector 6"/>
          <p:cNvCxnSpPr>
            <a:stCxn id="9" idx="6"/>
            <a:endCxn id="6" idx="0"/>
          </p:cNvCxnSpPr>
          <p:nvPr/>
        </p:nvCxnSpPr>
        <p:spPr bwMode="auto">
          <a:xfrm>
            <a:off x="9931400" y="3810958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9" idx="2"/>
            <a:endCxn id="5" idx="0"/>
          </p:cNvCxnSpPr>
          <p:nvPr/>
        </p:nvCxnSpPr>
        <p:spPr bwMode="auto">
          <a:xfrm rot="10800000" flipV="1">
            <a:off x="9055101" y="3810957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9624685" y="3657600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Isosceles Triangle 17"/>
          <p:cNvSpPr/>
          <p:nvPr/>
        </p:nvSpPr>
        <p:spPr bwMode="auto">
          <a:xfrm>
            <a:off x="1701800" y="2743200"/>
            <a:ext cx="17526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8800" y="6705600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EMPTY</a:t>
            </a:r>
          </a:p>
        </p:txBody>
      </p:sp>
      <p:sp>
        <p:nvSpPr>
          <p:cNvPr id="12" name="Isosceles Triangle 11"/>
          <p:cNvSpPr/>
          <p:nvPr/>
        </p:nvSpPr>
        <p:spPr bwMode="auto">
          <a:xfrm>
            <a:off x="7188200" y="740130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3" name="Straight Connector 12"/>
          <p:cNvCxnSpPr>
            <a:stCxn id="14" idx="2"/>
            <a:endCxn id="12" idx="0"/>
          </p:cNvCxnSpPr>
          <p:nvPr/>
        </p:nvCxnSpPr>
        <p:spPr bwMode="auto">
          <a:xfrm rot="10800000" flipV="1">
            <a:off x="7607301" y="6943150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8176885" y="6789793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11531600" y="740130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6" name="Straight Connector 15"/>
          <p:cNvCxnSpPr>
            <a:stCxn id="17" idx="6"/>
            <a:endCxn id="15" idx="0"/>
          </p:cNvCxnSpPr>
          <p:nvPr/>
        </p:nvCxnSpPr>
        <p:spPr bwMode="auto">
          <a:xfrm>
            <a:off x="11379200" y="6943151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7" name="Oval 16"/>
          <p:cNvSpPr/>
          <p:nvPr/>
        </p:nvSpPr>
        <p:spPr bwMode="auto">
          <a:xfrm>
            <a:off x="11072485" y="6789793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0" name="Straight Connector 19"/>
          <p:cNvCxnSpPr>
            <a:stCxn id="22" idx="6"/>
            <a:endCxn id="24" idx="1"/>
          </p:cNvCxnSpPr>
          <p:nvPr/>
        </p:nvCxnSpPr>
        <p:spPr bwMode="auto">
          <a:xfrm>
            <a:off x="5702300" y="6939623"/>
            <a:ext cx="462102" cy="348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22" idx="2"/>
            <a:endCxn id="23" idx="7"/>
          </p:cNvCxnSpPr>
          <p:nvPr/>
        </p:nvCxnSpPr>
        <p:spPr bwMode="auto">
          <a:xfrm rot="10800000" flipV="1">
            <a:off x="4935399" y="6939623"/>
            <a:ext cx="460187" cy="3468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5395585" y="678626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4673600" y="7241550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6119485" y="724346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6" name="Straight Connector 25"/>
          <p:cNvCxnSpPr>
            <a:stCxn id="28" idx="6"/>
            <a:endCxn id="33" idx="0"/>
          </p:cNvCxnSpPr>
          <p:nvPr/>
        </p:nvCxnSpPr>
        <p:spPr bwMode="auto">
          <a:xfrm>
            <a:off x="3010887" y="6939623"/>
            <a:ext cx="431307" cy="3800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8" idx="2"/>
            <a:endCxn id="31" idx="0"/>
          </p:cNvCxnSpPr>
          <p:nvPr/>
        </p:nvCxnSpPr>
        <p:spPr bwMode="auto">
          <a:xfrm rot="10800000" flipV="1">
            <a:off x="2299194" y="6939623"/>
            <a:ext cx="404978" cy="3800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2704172" y="678626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54200" y="7319665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97200" y="7319665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cxnSp>
        <p:nvCxnSpPr>
          <p:cNvPr id="35" name="Straight Connector 34"/>
          <p:cNvCxnSpPr>
            <a:stCxn id="14" idx="6"/>
            <a:endCxn id="36" idx="0"/>
          </p:cNvCxnSpPr>
          <p:nvPr/>
        </p:nvCxnSpPr>
        <p:spPr bwMode="auto">
          <a:xfrm>
            <a:off x="8483600" y="6943151"/>
            <a:ext cx="444994" cy="375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8483600" y="7318707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cxnSp>
        <p:nvCxnSpPr>
          <p:cNvPr id="38" name="Straight Connector 37"/>
          <p:cNvCxnSpPr>
            <a:stCxn id="17" idx="2"/>
            <a:endCxn id="39" idx="0"/>
          </p:cNvCxnSpPr>
          <p:nvPr/>
        </p:nvCxnSpPr>
        <p:spPr bwMode="auto">
          <a:xfrm rot="10800000" flipV="1">
            <a:off x="10681195" y="6943151"/>
            <a:ext cx="391291" cy="375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0236200" y="7318707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cxnSp>
        <p:nvCxnSpPr>
          <p:cNvPr id="44" name="Straight Connector 43"/>
          <p:cNvCxnSpPr>
            <a:stCxn id="23" idx="5"/>
            <a:endCxn id="47" idx="0"/>
          </p:cNvCxnSpPr>
          <p:nvPr/>
        </p:nvCxnSpPr>
        <p:spPr bwMode="auto">
          <a:xfrm rot="16200000" flipH="1">
            <a:off x="4881283" y="7557463"/>
            <a:ext cx="348759" cy="2405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23" idx="3"/>
            <a:endCxn id="46" idx="0"/>
          </p:cNvCxnSpPr>
          <p:nvPr/>
        </p:nvCxnSpPr>
        <p:spPr bwMode="auto">
          <a:xfrm rot="5400000">
            <a:off x="4397024" y="7530613"/>
            <a:ext cx="348759" cy="29422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4022575" y="7852107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774213" y="7852107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cxnSp>
        <p:nvCxnSpPr>
          <p:cNvPr id="50" name="Straight Connector 49"/>
          <p:cNvCxnSpPr>
            <a:stCxn id="24" idx="5"/>
            <a:endCxn id="53" idx="0"/>
          </p:cNvCxnSpPr>
          <p:nvPr/>
        </p:nvCxnSpPr>
        <p:spPr bwMode="auto">
          <a:xfrm rot="16200000" flipH="1">
            <a:off x="6335273" y="7551272"/>
            <a:ext cx="344825" cy="25280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24" idx="3"/>
            <a:endCxn id="52" idx="0"/>
          </p:cNvCxnSpPr>
          <p:nvPr/>
        </p:nvCxnSpPr>
        <p:spPr bwMode="auto">
          <a:xfrm rot="5400000">
            <a:off x="5851014" y="7536699"/>
            <a:ext cx="344825" cy="28195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5480737" y="7850088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232375" y="7850088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</a:rPr>
              <a:t>EMPTY</a:t>
            </a:r>
          </a:p>
        </p:txBody>
      </p:sp>
      <p:sp>
        <p:nvSpPr>
          <p:cNvPr id="56" name="Rectangular Callout 55"/>
          <p:cNvSpPr/>
          <p:nvPr/>
        </p:nvSpPr>
        <p:spPr bwMode="auto">
          <a:xfrm>
            <a:off x="703986" y="8839200"/>
            <a:ext cx="666209" cy="830997"/>
          </a:xfrm>
          <a:prstGeom prst="wedgeRectCallout">
            <a:avLst>
              <a:gd name="adj1" fmla="val 21297"/>
              <a:gd name="adj2" fmla="val -2329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tree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7" name="Rectangular Callout 56"/>
          <p:cNvSpPr/>
          <p:nvPr/>
        </p:nvSpPr>
        <p:spPr bwMode="auto">
          <a:xfrm>
            <a:off x="2611060" y="8839200"/>
            <a:ext cx="853760" cy="830997"/>
          </a:xfrm>
          <a:prstGeom prst="wedgeRectCallout">
            <a:avLst>
              <a:gd name="adj1" fmla="val -23853"/>
              <a:gd name="adj2" fmla="val -1761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tree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just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root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8" name="Rectangular Callout 57"/>
          <p:cNvSpPr/>
          <p:nvPr/>
        </p:nvSpPr>
        <p:spPr bwMode="auto">
          <a:xfrm>
            <a:off x="5269129" y="8839200"/>
            <a:ext cx="832921" cy="830997"/>
          </a:xfrm>
          <a:prstGeom prst="wedgeRectCallout">
            <a:avLst>
              <a:gd name="adj1" fmla="val -22076"/>
              <a:gd name="adj2" fmla="val -1060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root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two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children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9" name="Rectangular Callout 58"/>
          <p:cNvSpPr/>
          <p:nvPr/>
        </p:nvSpPr>
        <p:spPr bwMode="auto">
          <a:xfrm>
            <a:off x="7542707" y="8839200"/>
            <a:ext cx="1200008" cy="830997"/>
          </a:xfrm>
          <a:prstGeom prst="wedgeRectCallout">
            <a:avLst>
              <a:gd name="adj1" fmla="val 20663"/>
              <a:gd name="adj2" fmla="val -788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tree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just the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left subtree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10824372" y="8839200"/>
            <a:ext cx="1247586" cy="830997"/>
          </a:xfrm>
          <a:prstGeom prst="wedgeRectCallout">
            <a:avLst>
              <a:gd name="adj1" fmla="val -20935"/>
              <a:gd name="adj2" fmla="val -823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tree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just the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right subtree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9" grpId="0" animBg="1"/>
      <p:bldP spid="11" grpId="0"/>
      <p:bldP spid="12" grpId="0" animBg="1"/>
      <p:bldP spid="14" grpId="0" animBg="1"/>
      <p:bldP spid="15" grpId="0" animBg="1"/>
      <p:bldP spid="17" grpId="0" animBg="1"/>
      <p:bldP spid="22" grpId="0" animBg="1"/>
      <p:bldP spid="23" grpId="0" animBg="1"/>
      <p:bldP spid="24" grpId="0" animBg="1"/>
      <p:bldP spid="28" grpId="0" animBg="1"/>
      <p:bldP spid="31" grpId="0"/>
      <p:bldP spid="33" grpId="0"/>
      <p:bldP spid="36" grpId="0"/>
      <p:bldP spid="39" grpId="0"/>
      <p:bldP spid="46" grpId="0"/>
      <p:bldP spid="47" grpId="0"/>
      <p:bldP spid="52" grpId="0"/>
      <p:bldP spid="53" grpId="0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Minimal Tree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36224" cy="6896100"/>
          </a:xfrm>
        </p:spPr>
        <p:txBody>
          <a:bodyPr/>
          <a:lstStyle/>
          <a:p>
            <a:r>
              <a:rPr lang="en-US" dirty="0"/>
              <a:t>We only need to consider these two cases when reasoning and writing code about trees</a:t>
            </a:r>
          </a:p>
          <a:p>
            <a:pPr lvl="4"/>
            <a:endParaRPr lang="en-US" i="1" dirty="0"/>
          </a:p>
          <a:p>
            <a:r>
              <a:rPr lang="en-US" dirty="0"/>
              <a:t>Let’s apply this to write a basic invariant</a:t>
            </a:r>
            <a:br>
              <a:rPr lang="en-US" dirty="0"/>
            </a:br>
            <a:r>
              <a:rPr lang="en-US" dirty="0"/>
              <a:t>about trees of </a:t>
            </a:r>
            <a:r>
              <a:rPr lang="en-US" i="1" dirty="0"/>
              <a:t>entries</a:t>
            </a:r>
          </a:p>
          <a:p>
            <a:pPr lvl="1"/>
            <a:r>
              <a:rPr lang="en-US" dirty="0"/>
              <a:t>Just check that the</a:t>
            </a:r>
            <a:br>
              <a:rPr lang="en-US" dirty="0"/>
            </a:br>
            <a:r>
              <a:rPr lang="en-US" dirty="0"/>
              <a:t>data field is never NULL</a:t>
            </a:r>
          </a:p>
          <a:p>
            <a:pPr lvl="1"/>
            <a:endParaRPr lang="en-US" dirty="0"/>
          </a:p>
          <a:p>
            <a:pPr marL="4743450"/>
            <a:r>
              <a:rPr lang="en-US" dirty="0"/>
              <a:t>This is a </a:t>
            </a:r>
            <a:r>
              <a:rPr lang="en-US" b="1" dirty="0"/>
              <a:t>recursive</a:t>
            </a:r>
            <a:r>
              <a:rPr lang="en-US" dirty="0"/>
              <a:t> function</a:t>
            </a:r>
          </a:p>
          <a:p>
            <a:pPr marL="5086350" lvl="1"/>
            <a:r>
              <a:rPr lang="en-US" dirty="0"/>
              <a:t>The </a:t>
            </a:r>
            <a:r>
              <a:rPr lang="en-US" b="1" dirty="0"/>
              <a:t>base case </a:t>
            </a:r>
            <a:r>
              <a:rPr lang="en-US" dirty="0"/>
              <a:t>is about the empty tree</a:t>
            </a:r>
          </a:p>
          <a:p>
            <a:pPr marL="5086350" lvl="1"/>
            <a:r>
              <a:rPr lang="en-US" dirty="0"/>
              <a:t>The </a:t>
            </a:r>
            <a:r>
              <a:rPr lang="en-US" b="1" dirty="0"/>
              <a:t>recursive case </a:t>
            </a:r>
            <a:r>
              <a:rPr lang="en-US" dirty="0"/>
              <a:t>is about every tree that is not empty</a:t>
            </a:r>
          </a:p>
          <a:p>
            <a:pPr marL="5378450" lvl="2"/>
            <a:r>
              <a:rPr lang="en-US" dirty="0"/>
              <a:t>With a root</a:t>
            </a:r>
          </a:p>
          <a:p>
            <a:pPr marL="5378450" lvl="2"/>
            <a:r>
              <a:rPr lang="en-US" dirty="0"/>
              <a:t>And two subtrees</a:t>
            </a:r>
          </a:p>
        </p:txBody>
      </p:sp>
      <p:sp>
        <p:nvSpPr>
          <p:cNvPr id="5" name="Cube 4"/>
          <p:cNvSpPr/>
          <p:nvPr/>
        </p:nvSpPr>
        <p:spPr bwMode="auto">
          <a:xfrm>
            <a:off x="1778000" y="6019800"/>
            <a:ext cx="2971800" cy="2590800"/>
          </a:xfrm>
          <a:prstGeom prst="cube">
            <a:avLst>
              <a:gd name="adj" fmla="val 509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is_tree(T-&gt;left)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T-&gt;data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is_tree(T-&gt;right);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36" name="Rectangular Callout 35"/>
          <p:cNvSpPr/>
          <p:nvPr/>
        </p:nvSpPr>
        <p:spPr bwMode="auto">
          <a:xfrm>
            <a:off x="406400" y="649569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38" name="Rectangular Callout 37"/>
          <p:cNvSpPr/>
          <p:nvPr/>
        </p:nvSpPr>
        <p:spPr bwMode="auto">
          <a:xfrm>
            <a:off x="406400" y="71628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468246" y="7239001"/>
            <a:ext cx="1095509" cy="838200"/>
            <a:chOff x="6350000" y="4419600"/>
            <a:chExt cx="2286000" cy="1749072"/>
          </a:xfrm>
        </p:grpSpPr>
        <p:sp>
          <p:nvSpPr>
            <p:cNvPr id="40" name="Isosceles Triangle 39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43" name="Isosceles Triangle 42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44" name="Straight Connector 43"/>
            <p:cNvCxnSpPr>
              <a:stCxn id="46" idx="6"/>
              <a:endCxn id="43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46" idx="2"/>
              <a:endCxn id="40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6" name="Oval 45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47" name="Rectangular Callout 46"/>
          <p:cNvSpPr/>
          <p:nvPr/>
        </p:nvSpPr>
        <p:spPr bwMode="auto">
          <a:xfrm>
            <a:off x="6878897" y="4623137"/>
            <a:ext cx="5948103" cy="1015663"/>
          </a:xfrm>
          <a:prstGeom prst="wedgeRectCallout">
            <a:avLst>
              <a:gd name="adj1" fmla="val -70608"/>
              <a:gd name="adj2" fmla="val 86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Recall we are using trees to implement dictionaries: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store entries in nodes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valid entries are non-NULL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083941" y="2819400"/>
            <a:ext cx="2828659" cy="162095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tree_node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tree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tree_node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left;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latin typeface="Helvetica Neue"/>
              </a:rPr>
              <a:t>data;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!= NULL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latin typeface="Helvetica Neue"/>
              </a:rPr>
              <a:t> right;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9017000" y="3602157"/>
            <a:ext cx="2819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Rectangular Callout 15"/>
          <p:cNvSpPr/>
          <p:nvPr/>
        </p:nvSpPr>
        <p:spPr bwMode="auto">
          <a:xfrm>
            <a:off x="6883400" y="4623137"/>
            <a:ext cx="5948103" cy="1015663"/>
          </a:xfrm>
          <a:prstGeom prst="wedgeRectCallout">
            <a:avLst>
              <a:gd name="adj1" fmla="val -75660"/>
              <a:gd name="adj2" fmla="val -736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Recall we are using trees to implement dictionaries: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store entries in nodes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valid entries are non-NULL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6883400" y="4623137"/>
            <a:ext cx="5948103" cy="1015663"/>
          </a:xfrm>
          <a:prstGeom prst="wedgeRectCallout">
            <a:avLst>
              <a:gd name="adj1" fmla="val 11527"/>
              <a:gd name="adj2" fmla="val -1045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Recall we are using trees to implement dictionaries: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store entries in nodes</a:t>
            </a:r>
          </a:p>
          <a:p>
            <a:pPr marL="225425" indent="-166688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Valid entries are non-NULL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6" grpId="0" animBg="1"/>
      <p:bldP spid="38" grpId="0" animBg="1"/>
      <p:bldP spid="47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Minimal Tree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just check that the</a:t>
            </a:r>
            <a:br>
              <a:rPr lang="en-US" dirty="0"/>
            </a:br>
            <a:r>
              <a:rPr lang="en-US" dirty="0"/>
              <a:t>data field is never NULL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But trees have constraints on their </a:t>
            </a:r>
            <a:r>
              <a:rPr lang="en-US" b="1" dirty="0"/>
              <a:t>structure</a:t>
            </a:r>
          </a:p>
          <a:p>
            <a:pPr lvl="1"/>
            <a:r>
              <a:rPr lang="en-US" dirty="0"/>
              <a:t>A node does not point to an ancestor</a:t>
            </a:r>
          </a:p>
          <a:p>
            <a:pPr lvl="1"/>
            <a:r>
              <a:rPr lang="en-US" dirty="0"/>
              <a:t>A node has at most one parent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i="1" dirty="0"/>
              <a:t>What additional constraints on contents do we need to use trees to implement </a:t>
            </a:r>
            <a:r>
              <a:rPr lang="en-US" b="1" i="1" dirty="0"/>
              <a:t>dictionaries</a:t>
            </a:r>
            <a:r>
              <a:rPr lang="en-US" i="1" dirty="0"/>
              <a:t>?</a:t>
            </a:r>
          </a:p>
        </p:txBody>
      </p:sp>
      <p:cxnSp>
        <p:nvCxnSpPr>
          <p:cNvPr id="15" name="Straight Connector 14"/>
          <p:cNvCxnSpPr>
            <a:stCxn id="20" idx="6"/>
            <a:endCxn id="21" idx="1"/>
          </p:cNvCxnSpPr>
          <p:nvPr/>
        </p:nvCxnSpPr>
        <p:spPr bwMode="auto">
          <a:xfrm>
            <a:off x="10795358" y="5854521"/>
            <a:ext cx="395065" cy="2340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0" idx="2"/>
            <a:endCxn id="28" idx="7"/>
          </p:cNvCxnSpPr>
          <p:nvPr/>
        </p:nvCxnSpPr>
        <p:spPr bwMode="auto">
          <a:xfrm rot="10800000" flipV="1">
            <a:off x="10004268" y="5854521"/>
            <a:ext cx="460533" cy="2340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1" idx="5"/>
            <a:endCxn id="22" idx="1"/>
          </p:cNvCxnSpPr>
          <p:nvPr/>
        </p:nvCxnSpPr>
        <p:spPr bwMode="auto">
          <a:xfrm rot="16200000" flipH="1">
            <a:off x="11358159" y="6388345"/>
            <a:ext cx="262096" cy="1300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1" idx="3"/>
            <a:endCxn id="23" idx="7"/>
          </p:cNvCxnSpPr>
          <p:nvPr/>
        </p:nvCxnSpPr>
        <p:spPr bwMode="auto">
          <a:xfrm rot="5400000">
            <a:off x="11002380" y="6396394"/>
            <a:ext cx="262096" cy="1139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23" idx="3"/>
            <a:endCxn id="24" idx="7"/>
          </p:cNvCxnSpPr>
          <p:nvPr/>
        </p:nvCxnSpPr>
        <p:spPr bwMode="auto">
          <a:xfrm rot="5400000">
            <a:off x="10699726" y="6890084"/>
            <a:ext cx="214874" cy="710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10464800" y="5689242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1142014" y="6040192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1505842" y="6536028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0794284" y="6536028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489484" y="6984642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5" name="Straight Connector 24"/>
          <p:cNvCxnSpPr>
            <a:stCxn id="28" idx="5"/>
            <a:endCxn id="29" idx="1"/>
          </p:cNvCxnSpPr>
          <p:nvPr/>
        </p:nvCxnSpPr>
        <p:spPr bwMode="auto">
          <a:xfrm rot="16200000" flipH="1">
            <a:off x="9950069" y="6376539"/>
            <a:ext cx="262096" cy="1537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28" idx="3"/>
            <a:endCxn id="30" idx="7"/>
          </p:cNvCxnSpPr>
          <p:nvPr/>
        </p:nvCxnSpPr>
        <p:spPr bwMode="auto">
          <a:xfrm rot="5400000">
            <a:off x="9594290" y="6408200"/>
            <a:ext cx="262096" cy="9037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30" idx="3"/>
            <a:endCxn id="31" idx="7"/>
          </p:cNvCxnSpPr>
          <p:nvPr/>
        </p:nvCxnSpPr>
        <p:spPr bwMode="auto">
          <a:xfrm rot="5400000">
            <a:off x="9303442" y="6890084"/>
            <a:ext cx="214874" cy="710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9722118" y="6040192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10109558" y="6536028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9398000" y="6536028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9093200" y="6984642"/>
            <a:ext cx="330558" cy="33055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4" name="Curved Connector 33"/>
          <p:cNvCxnSpPr>
            <a:stCxn id="22" idx="6"/>
            <a:endCxn id="20" idx="7"/>
          </p:cNvCxnSpPr>
          <p:nvPr/>
        </p:nvCxnSpPr>
        <p:spPr bwMode="auto">
          <a:xfrm flipH="1" flipV="1">
            <a:off x="10746949" y="5737651"/>
            <a:ext cx="1089451" cy="963656"/>
          </a:xfrm>
          <a:prstGeom prst="curvedConnector4">
            <a:avLst>
              <a:gd name="adj1" fmla="val -20983"/>
              <a:gd name="adj2" fmla="val 128746"/>
            </a:avLst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cxnSp>
        <p:nvCxnSpPr>
          <p:cNvPr id="37" name="Curved Connector 33"/>
          <p:cNvCxnSpPr>
            <a:stCxn id="30" idx="5"/>
            <a:endCxn id="24" idx="2"/>
          </p:cNvCxnSpPr>
          <p:nvPr/>
        </p:nvCxnSpPr>
        <p:spPr bwMode="auto">
          <a:xfrm rot="16200000" flipH="1">
            <a:off x="9918944" y="6579381"/>
            <a:ext cx="331744" cy="809335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stealth" w="lg" len="lg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1890297" y="51054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550400" y="68580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6" name="Cube 35"/>
          <p:cNvSpPr/>
          <p:nvPr/>
        </p:nvSpPr>
        <p:spPr bwMode="auto">
          <a:xfrm>
            <a:off x="8178800" y="2057400"/>
            <a:ext cx="2971800" cy="2590800"/>
          </a:xfrm>
          <a:prstGeom prst="cube">
            <a:avLst>
              <a:gd name="adj" fmla="val 509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is_tree(T-&gt;left)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T-&gt;data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is_tree(T-&gt;right);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38" name="Rectangular Callout 37"/>
          <p:cNvSpPr/>
          <p:nvPr/>
        </p:nvSpPr>
        <p:spPr bwMode="auto">
          <a:xfrm>
            <a:off x="6807200" y="253329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39" name="Rectangular Callout 38"/>
          <p:cNvSpPr/>
          <p:nvPr/>
        </p:nvSpPr>
        <p:spPr bwMode="auto">
          <a:xfrm>
            <a:off x="6807200" y="32004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6869046" y="3276601"/>
            <a:ext cx="1095509" cy="838200"/>
            <a:chOff x="6350000" y="4419600"/>
            <a:chExt cx="2286000" cy="1749072"/>
          </a:xfrm>
        </p:grpSpPr>
        <p:sp>
          <p:nvSpPr>
            <p:cNvPr id="43" name="Isosceles Triangle 42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44" name="Isosceles Triangle 43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45" name="Straight Connector 44"/>
            <p:cNvCxnSpPr>
              <a:stCxn id="47" idx="6"/>
              <a:endCxn id="44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47" idx="2"/>
              <a:endCxn id="43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7" name="Oval 46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48" name="Rectangular Callout 47"/>
          <p:cNvSpPr/>
          <p:nvPr/>
        </p:nvSpPr>
        <p:spPr bwMode="auto">
          <a:xfrm>
            <a:off x="4521200" y="6912114"/>
            <a:ext cx="2413481" cy="707886"/>
          </a:xfrm>
          <a:prstGeom prst="wedgeRectCallout">
            <a:avLst>
              <a:gd name="adj1" fmla="val 119225"/>
              <a:gd name="adj2" fmla="val -980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How to check them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left as an exercise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8" grpId="0" animBg="1"/>
      <p:bldP spid="29" grpId="0" animBg="1"/>
      <p:bldP spid="30" grpId="0" animBg="1"/>
      <p:bldP spid="31" grpId="0" animBg="1"/>
      <p:bldP spid="41" grpId="0"/>
      <p:bldP spid="42" grpId="0"/>
      <p:bldP spid="4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Binary Search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 (BST)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/>
                </a:solidFill>
              </a:rPr>
              <a:t>What additional constraints on the contents do we need to use trees to implement </a:t>
            </a:r>
            <a:r>
              <a:rPr lang="en-US" b="1" i="1" dirty="0">
                <a:solidFill>
                  <a:schemeClr val="tx1"/>
                </a:solidFill>
              </a:rPr>
              <a:t>dictionaries</a:t>
            </a:r>
            <a:r>
              <a:rPr lang="en-US" i="1" dirty="0">
                <a:solidFill>
                  <a:schemeClr val="tx1"/>
                </a:solidFill>
              </a:rPr>
              <a:t>?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Because lookup emulates binary search, the data in the tree need to be </a:t>
            </a:r>
            <a:r>
              <a:rPr lang="en-US" b="1" dirty="0"/>
              <a:t>ordered</a:t>
            </a:r>
          </a:p>
          <a:p>
            <a:pPr lvl="1"/>
            <a:r>
              <a:rPr lang="en-US" dirty="0"/>
              <a:t>Smaller values on the left</a:t>
            </a:r>
          </a:p>
          <a:p>
            <a:pPr lvl="1"/>
            <a:r>
              <a:rPr lang="en-US" dirty="0"/>
              <a:t>Bigger values on the right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tree whose nodes are ordered is called a</a:t>
            </a:r>
            <a:br>
              <a:rPr lang="en-US" dirty="0"/>
            </a:br>
            <a:r>
              <a:rPr lang="en-US" b="1" dirty="0"/>
              <a:t>binary search tree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9367520" y="460248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1" idx="2"/>
            <a:endCxn id="19" idx="7"/>
          </p:cNvCxnSpPr>
          <p:nvPr/>
        </p:nvCxnSpPr>
        <p:spPr bwMode="auto">
          <a:xfrm rot="10800000" flipV="1">
            <a:off x="8033796" y="460248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10570298" y="536329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2" idx="3"/>
            <a:endCxn id="14" idx="7"/>
          </p:cNvCxnSpPr>
          <p:nvPr/>
        </p:nvCxnSpPr>
        <p:spPr bwMode="auto">
          <a:xfrm rot="5400000">
            <a:off x="10044519" y="537283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4" idx="3"/>
            <a:endCxn id="15" idx="7"/>
          </p:cNvCxnSpPr>
          <p:nvPr/>
        </p:nvCxnSpPr>
        <p:spPr bwMode="auto">
          <a:xfrm rot="5400000">
            <a:off x="9588276" y="604243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9001760" y="441960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0295245" y="50139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0830560" y="56235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9779000" y="56235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9382760" y="62331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16" name="Straight Connector 15"/>
          <p:cNvCxnSpPr>
            <a:stCxn id="19" idx="5"/>
            <a:endCxn id="20" idx="1"/>
          </p:cNvCxnSpPr>
          <p:nvPr/>
        </p:nvCxnSpPr>
        <p:spPr bwMode="auto">
          <a:xfrm rot="16200000" flipH="1">
            <a:off x="7995696" y="536425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9" idx="3"/>
            <a:endCxn id="21" idx="7"/>
          </p:cNvCxnSpPr>
          <p:nvPr/>
        </p:nvCxnSpPr>
        <p:spPr bwMode="auto">
          <a:xfrm rot="5400000">
            <a:off x="7431816" y="533377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1" idx="3"/>
            <a:endCxn id="22" idx="7"/>
          </p:cNvCxnSpPr>
          <p:nvPr/>
        </p:nvCxnSpPr>
        <p:spPr bwMode="auto">
          <a:xfrm rot="5400000">
            <a:off x="6936516" y="604243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7721600" y="50139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8255000" y="56235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7127240" y="56235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6731000" y="62331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cxnSp>
        <p:nvCxnSpPr>
          <p:cNvPr id="23" name="Straight Connector 22"/>
          <p:cNvCxnSpPr>
            <a:cxnSpLocks noChangeAspect="1"/>
          </p:cNvCxnSpPr>
          <p:nvPr/>
        </p:nvCxnSpPr>
        <p:spPr bwMode="auto">
          <a:xfrm rot="10800000" flipH="1" flipV="1">
            <a:off x="9580880" y="4594617"/>
            <a:ext cx="640080" cy="3075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4" name="Straight Connector 23"/>
          <p:cNvCxnSpPr>
            <a:cxnSpLocks noChangeAspect="1"/>
          </p:cNvCxnSpPr>
          <p:nvPr/>
        </p:nvCxnSpPr>
        <p:spPr bwMode="auto">
          <a:xfrm rot="5400000">
            <a:off x="9976419" y="5302372"/>
            <a:ext cx="274320" cy="2147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5" name="Straight Connector 24"/>
          <p:cNvCxnSpPr>
            <a:cxnSpLocks noChangeAspect="1"/>
          </p:cNvCxnSpPr>
          <p:nvPr/>
        </p:nvCxnSpPr>
        <p:spPr bwMode="auto">
          <a:xfrm rot="5400000">
            <a:off x="9527978" y="6011742"/>
            <a:ext cx="274320" cy="107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26" name="Right Arrow 25"/>
          <p:cNvSpPr/>
          <p:nvPr/>
        </p:nvSpPr>
        <p:spPr bwMode="auto">
          <a:xfrm>
            <a:off x="6731000" y="6705600"/>
            <a:ext cx="4572000" cy="685800"/>
          </a:xfrm>
          <a:prstGeom prst="rightArrow">
            <a:avLst/>
          </a:prstGeom>
          <a:gradFill>
            <a:gsLst>
              <a:gs pos="0">
                <a:srgbClr val="00B0F0"/>
              </a:gs>
              <a:gs pos="100000">
                <a:srgbClr val="FF0000"/>
              </a:gs>
            </a:gsLst>
            <a:lin ang="0" scaled="1"/>
          </a:gra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Ordered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BST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tree whose nodes are</a:t>
            </a:r>
            <a:br>
              <a:rPr lang="en-US" dirty="0"/>
            </a:br>
            <a:r>
              <a:rPr lang="en-US" dirty="0"/>
              <a:t>ordered is called a</a:t>
            </a:r>
            <a:br>
              <a:rPr lang="en-US" dirty="0"/>
            </a:br>
            <a:r>
              <a:rPr lang="en-US" b="1" dirty="0"/>
              <a:t>binary search tree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r>
              <a:rPr lang="en-US" dirty="0"/>
              <a:t>We can write a specification function that checks BSTs</a:t>
            </a:r>
          </a:p>
          <a:p>
            <a:endParaRPr lang="en-US" dirty="0"/>
          </a:p>
        </p:txBody>
      </p:sp>
      <p:sp>
        <p:nvSpPr>
          <p:cNvPr id="5" name="Cube 4"/>
          <p:cNvSpPr/>
          <p:nvPr/>
        </p:nvSpPr>
        <p:spPr bwMode="auto">
          <a:xfrm>
            <a:off x="1930400" y="6629400"/>
            <a:ext cx="2362200" cy="1295400"/>
          </a:xfrm>
          <a:prstGeom prst="cube">
            <a:avLst>
              <a:gd name="adj" fmla="val 509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is_bst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is_tree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&amp;&amp; is_ordered(T);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35" name="Rectangular Callout 34"/>
          <p:cNvSpPr/>
          <p:nvPr/>
        </p:nvSpPr>
        <p:spPr bwMode="auto">
          <a:xfrm>
            <a:off x="5836825" y="8229600"/>
            <a:ext cx="2570575" cy="707886"/>
          </a:xfrm>
          <a:prstGeom prst="wedgeRectCallout">
            <a:avLst>
              <a:gd name="adj1" fmla="val 20500"/>
              <a:gd name="adj2" fmla="val -109758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see later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how to implement this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6" name="Straight Connector 5"/>
          <p:cNvCxnSpPr>
            <a:stCxn id="11" idx="6"/>
            <a:endCxn id="12" idx="1"/>
          </p:cNvCxnSpPr>
          <p:nvPr/>
        </p:nvCxnSpPr>
        <p:spPr bwMode="auto">
          <a:xfrm>
            <a:off x="9672320" y="239268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1" idx="2"/>
            <a:endCxn id="19" idx="7"/>
          </p:cNvCxnSpPr>
          <p:nvPr/>
        </p:nvCxnSpPr>
        <p:spPr bwMode="auto">
          <a:xfrm rot="10800000" flipV="1">
            <a:off x="8338596" y="239268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5"/>
            <a:endCxn id="13" idx="1"/>
          </p:cNvCxnSpPr>
          <p:nvPr/>
        </p:nvCxnSpPr>
        <p:spPr bwMode="auto">
          <a:xfrm rot="16200000" flipH="1">
            <a:off x="10875098" y="315349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2" idx="3"/>
            <a:endCxn id="14" idx="7"/>
          </p:cNvCxnSpPr>
          <p:nvPr/>
        </p:nvCxnSpPr>
        <p:spPr bwMode="auto">
          <a:xfrm rot="5400000">
            <a:off x="10349319" y="316303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4" idx="3"/>
            <a:endCxn id="15" idx="7"/>
          </p:cNvCxnSpPr>
          <p:nvPr/>
        </p:nvCxnSpPr>
        <p:spPr bwMode="auto">
          <a:xfrm rot="5400000">
            <a:off x="9893076" y="383263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9306560" y="220980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0600045" y="28041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1135360" y="34137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10083800" y="34137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9687560" y="40233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16" name="Straight Connector 15"/>
          <p:cNvCxnSpPr>
            <a:stCxn id="19" idx="5"/>
            <a:endCxn id="20" idx="1"/>
          </p:cNvCxnSpPr>
          <p:nvPr/>
        </p:nvCxnSpPr>
        <p:spPr bwMode="auto">
          <a:xfrm rot="16200000" flipH="1">
            <a:off x="8300496" y="315445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9" idx="3"/>
            <a:endCxn id="21" idx="7"/>
          </p:cNvCxnSpPr>
          <p:nvPr/>
        </p:nvCxnSpPr>
        <p:spPr bwMode="auto">
          <a:xfrm rot="5400000">
            <a:off x="7736616" y="312397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1" idx="3"/>
            <a:endCxn id="22" idx="7"/>
          </p:cNvCxnSpPr>
          <p:nvPr/>
        </p:nvCxnSpPr>
        <p:spPr bwMode="auto">
          <a:xfrm rot="5400000">
            <a:off x="7241316" y="383263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8026400" y="28041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8559800" y="34137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7432040" y="34137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7035800" y="40233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cxnSp>
        <p:nvCxnSpPr>
          <p:cNvPr id="23" name="Straight Connector 22"/>
          <p:cNvCxnSpPr>
            <a:cxnSpLocks noChangeAspect="1"/>
          </p:cNvCxnSpPr>
          <p:nvPr/>
        </p:nvCxnSpPr>
        <p:spPr bwMode="auto">
          <a:xfrm rot="10800000" flipH="1" flipV="1">
            <a:off x="9885680" y="2384817"/>
            <a:ext cx="640080" cy="3075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4" name="Straight Connector 23"/>
          <p:cNvCxnSpPr>
            <a:cxnSpLocks noChangeAspect="1"/>
          </p:cNvCxnSpPr>
          <p:nvPr/>
        </p:nvCxnSpPr>
        <p:spPr bwMode="auto">
          <a:xfrm rot="5400000">
            <a:off x="10281219" y="3092572"/>
            <a:ext cx="274320" cy="2147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5" name="Straight Connector 24"/>
          <p:cNvCxnSpPr>
            <a:cxnSpLocks noChangeAspect="1"/>
          </p:cNvCxnSpPr>
          <p:nvPr/>
        </p:nvCxnSpPr>
        <p:spPr bwMode="auto">
          <a:xfrm rot="5400000">
            <a:off x="9832778" y="3801942"/>
            <a:ext cx="274320" cy="107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26" name="Right Arrow 25"/>
          <p:cNvSpPr/>
          <p:nvPr/>
        </p:nvSpPr>
        <p:spPr bwMode="auto">
          <a:xfrm>
            <a:off x="7035800" y="4495800"/>
            <a:ext cx="4572000" cy="685800"/>
          </a:xfrm>
          <a:prstGeom prst="rightArrow">
            <a:avLst/>
          </a:prstGeom>
          <a:gradFill>
            <a:gsLst>
              <a:gs pos="0">
                <a:srgbClr val="00B0F0"/>
              </a:gs>
              <a:gs pos="100000">
                <a:srgbClr val="FF0000"/>
              </a:gs>
            </a:gsLst>
            <a:lin ang="0" scaled="1"/>
          </a:gra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Ordered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4978400" y="6858000"/>
            <a:ext cx="2723054" cy="400110"/>
          </a:xfrm>
          <a:prstGeom prst="wedgeRectCallout">
            <a:avLst>
              <a:gd name="adj1" fmla="val -98599"/>
              <a:gd name="adj2" fmla="val 296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BST is a valid tree …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4978400" y="7315200"/>
            <a:ext cx="3325590" cy="400110"/>
          </a:xfrm>
          <a:prstGeom prst="wedgeRectCallout">
            <a:avLst>
              <a:gd name="adj1" fmla="val -80065"/>
              <a:gd name="adj2" fmla="val -238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… whose nodes are ordered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5" grpId="0" animBg="1"/>
      <p:bldP spid="27" grpId="0" animBg="1"/>
      <p:bldP spid="2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Looking Up Keys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>
                <a:solidFill>
                  <a:srgbClr val="7030A0"/>
                </a:solidFill>
              </a:rPr>
              <a:t>lookup</a:t>
            </a:r>
          </a:p>
        </p:txBody>
      </p:sp>
      <p:sp>
        <p:nvSpPr>
          <p:cNvPr id="44" name="Content Placeholder 4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Leverage the structure of the tree!</a:t>
            </a:r>
          </a:p>
          <a:p>
            <a:pPr lvl="1"/>
            <a:r>
              <a:rPr lang="en-US" dirty="0"/>
              <a:t>Empty: The key is not found</a:t>
            </a:r>
          </a:p>
          <a:p>
            <a:pPr lvl="1"/>
            <a:r>
              <a:rPr lang="en-US" dirty="0"/>
              <a:t>Non-empty:</a:t>
            </a:r>
          </a:p>
          <a:p>
            <a:pPr lvl="2"/>
            <a:r>
              <a:rPr lang="en-US" dirty="0"/>
              <a:t>If node contains the key, </a:t>
            </a:r>
            <a:r>
              <a:rPr lang="en-US" dirty="0">
                <a:solidFill>
                  <a:srgbClr val="00B050"/>
                </a:solidFill>
              </a:rPr>
              <a:t>found</a:t>
            </a:r>
          </a:p>
          <a:p>
            <a:pPr lvl="2"/>
            <a:r>
              <a:rPr lang="en-US" dirty="0"/>
              <a:t>If key is smaller than the node’s </a:t>
            </a:r>
            <a:r>
              <a:rPr lang="en-US" dirty="0">
                <a:solidFill>
                  <a:srgbClr val="00B0F0"/>
                </a:solidFill>
              </a:rPr>
              <a:t>go left</a:t>
            </a:r>
          </a:p>
          <a:p>
            <a:pPr lvl="2"/>
            <a:r>
              <a:rPr lang="en-US" dirty="0"/>
              <a:t>If key is bigger than the node’s </a:t>
            </a:r>
            <a:r>
              <a:rPr lang="en-US" dirty="0">
                <a:solidFill>
                  <a:srgbClr val="FF0000"/>
                </a:solidFill>
              </a:rPr>
              <a:t>go right</a:t>
            </a:r>
          </a:p>
          <a:p>
            <a:pPr lvl="4"/>
            <a:endParaRPr lang="en-US" dirty="0"/>
          </a:p>
          <a:p>
            <a:r>
              <a:rPr lang="en-US" dirty="0"/>
              <a:t>In code: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1701800" y="6048296"/>
            <a:ext cx="4349763" cy="3248104"/>
          </a:xfrm>
          <a:prstGeom prst="cube">
            <a:avLst>
              <a:gd name="adj" fmla="val 4362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 == T-&gt;data)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 &lt; T-&gt;data)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bst_lookup(T-&gt;left, k);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//@assert k &gt; T-&gt;data;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bst_lookup(T-&gt;right,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cxnSp>
        <p:nvCxnSpPr>
          <p:cNvPr id="16" name="Straight Connector 15"/>
          <p:cNvCxnSpPr>
            <a:stCxn id="21" idx="6"/>
            <a:endCxn id="22" idx="1"/>
          </p:cNvCxnSpPr>
          <p:nvPr/>
        </p:nvCxnSpPr>
        <p:spPr bwMode="auto">
          <a:xfrm>
            <a:off x="10769600" y="272796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1" idx="2"/>
            <a:endCxn id="29" idx="7"/>
          </p:cNvCxnSpPr>
          <p:nvPr/>
        </p:nvCxnSpPr>
        <p:spPr bwMode="auto">
          <a:xfrm rot="10800000" flipV="1">
            <a:off x="9435876" y="272796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2" idx="5"/>
            <a:endCxn id="23" idx="1"/>
          </p:cNvCxnSpPr>
          <p:nvPr/>
        </p:nvCxnSpPr>
        <p:spPr bwMode="auto">
          <a:xfrm rot="16200000" flipH="1">
            <a:off x="11972378" y="348877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22" idx="3"/>
            <a:endCxn id="24" idx="7"/>
          </p:cNvCxnSpPr>
          <p:nvPr/>
        </p:nvCxnSpPr>
        <p:spPr bwMode="auto">
          <a:xfrm rot="5400000">
            <a:off x="11446599" y="349831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4" idx="3"/>
            <a:endCxn id="25" idx="7"/>
          </p:cNvCxnSpPr>
          <p:nvPr/>
        </p:nvCxnSpPr>
        <p:spPr bwMode="auto">
          <a:xfrm rot="5400000">
            <a:off x="10990356" y="41679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1" name="Oval 20"/>
          <p:cNvSpPr/>
          <p:nvPr/>
        </p:nvSpPr>
        <p:spPr bwMode="auto">
          <a:xfrm>
            <a:off x="10403840" y="254508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11697325" y="31394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223264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1118108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10784840" y="4358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26" name="Straight Connector 25"/>
          <p:cNvCxnSpPr>
            <a:stCxn id="29" idx="5"/>
            <a:endCxn id="30" idx="1"/>
          </p:cNvCxnSpPr>
          <p:nvPr/>
        </p:nvCxnSpPr>
        <p:spPr bwMode="auto">
          <a:xfrm rot="16200000" flipH="1">
            <a:off x="9397776" y="348973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9" idx="3"/>
            <a:endCxn id="31" idx="7"/>
          </p:cNvCxnSpPr>
          <p:nvPr/>
        </p:nvCxnSpPr>
        <p:spPr bwMode="auto">
          <a:xfrm rot="5400000">
            <a:off x="8833896" y="345925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31" idx="3"/>
            <a:endCxn id="32" idx="7"/>
          </p:cNvCxnSpPr>
          <p:nvPr/>
        </p:nvCxnSpPr>
        <p:spPr bwMode="auto">
          <a:xfrm rot="5400000">
            <a:off x="8338596" y="41679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9123680" y="31394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965708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852932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8133080" y="4358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cxnSp>
        <p:nvCxnSpPr>
          <p:cNvPr id="33" name="Straight Connector 32"/>
          <p:cNvCxnSpPr>
            <a:cxnSpLocks noChangeAspect="1"/>
          </p:cNvCxnSpPr>
          <p:nvPr/>
        </p:nvCxnSpPr>
        <p:spPr bwMode="auto">
          <a:xfrm rot="10800000" flipH="1" flipV="1">
            <a:off x="10982960" y="2720097"/>
            <a:ext cx="640080" cy="3075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34" name="Straight Connector 33"/>
          <p:cNvCxnSpPr>
            <a:cxnSpLocks noChangeAspect="1"/>
          </p:cNvCxnSpPr>
          <p:nvPr/>
        </p:nvCxnSpPr>
        <p:spPr bwMode="auto">
          <a:xfrm rot="5400000">
            <a:off x="11378499" y="3427852"/>
            <a:ext cx="274320" cy="2147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35" name="Straight Connector 34"/>
          <p:cNvCxnSpPr>
            <a:cxnSpLocks noChangeAspect="1"/>
          </p:cNvCxnSpPr>
          <p:nvPr/>
        </p:nvCxnSpPr>
        <p:spPr bwMode="auto">
          <a:xfrm rot="5400000">
            <a:off x="10930058" y="4137222"/>
            <a:ext cx="274320" cy="107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36" name="Rectangular Callout 35"/>
          <p:cNvSpPr/>
          <p:nvPr/>
        </p:nvSpPr>
        <p:spPr bwMode="auto">
          <a:xfrm>
            <a:off x="330200" y="7286192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330200" y="7953296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392046" y="8029497"/>
            <a:ext cx="1095509" cy="838200"/>
            <a:chOff x="6350000" y="4419600"/>
            <a:chExt cx="2286000" cy="1749072"/>
          </a:xfrm>
        </p:grpSpPr>
        <p:sp>
          <p:nvSpPr>
            <p:cNvPr id="39" name="Isosceles Triangle 38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40" name="Isosceles Triangle 39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41" name="Straight Connector 40"/>
            <p:cNvCxnSpPr>
              <a:stCxn id="43" idx="6"/>
              <a:endCxn id="40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43" idx="2"/>
              <a:endCxn id="39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3" name="Oval 42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9779000" y="2057400"/>
            <a:ext cx="155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looking up 19</a:t>
            </a:r>
          </a:p>
        </p:txBody>
      </p:sp>
      <p:sp>
        <p:nvSpPr>
          <p:cNvPr id="46" name="Rectangular Callout 45"/>
          <p:cNvSpPr/>
          <p:nvPr/>
        </p:nvSpPr>
        <p:spPr bwMode="auto">
          <a:xfrm>
            <a:off x="6217746" y="6562586"/>
            <a:ext cx="3239092" cy="400110"/>
          </a:xfrm>
          <a:prstGeom prst="wedgeRectCallout">
            <a:avLst>
              <a:gd name="adj1" fmla="val -121766"/>
              <a:gd name="adj2" fmla="val -267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works only on BST’s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7" name="Rectangular Callout 46"/>
          <p:cNvSpPr/>
          <p:nvPr/>
        </p:nvSpPr>
        <p:spPr bwMode="auto">
          <a:xfrm>
            <a:off x="6838420" y="8086586"/>
            <a:ext cx="4864666" cy="400110"/>
          </a:xfrm>
          <a:prstGeom prst="wedgeRectCallout">
            <a:avLst>
              <a:gd name="adj1" fmla="val -68392"/>
              <a:gd name="adj2" fmla="val 2367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</a:t>
            </a:r>
            <a:r>
              <a:rPr lang="en-US" sz="20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left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 recursing on the left subtree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8" name="Rectangular Callout 47"/>
          <p:cNvSpPr/>
          <p:nvPr/>
        </p:nvSpPr>
        <p:spPr bwMode="auto">
          <a:xfrm>
            <a:off x="6833611" y="8772386"/>
            <a:ext cx="5188473" cy="400110"/>
          </a:xfrm>
          <a:prstGeom prst="wedgeRectCallout">
            <a:avLst>
              <a:gd name="adj1" fmla="val -92428"/>
              <a:gd name="adj2" fmla="val -267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right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 recursing on the right subtree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727945" y="4825425"/>
            <a:ext cx="498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6" grpId="0" animBg="1"/>
      <p:bldP spid="37" grpId="0" animBg="1"/>
      <p:bldP spid="45" grpId="0"/>
      <p:bldP spid="46" grpId="0" animBg="1"/>
      <p:bldP spid="47" grpId="0" animBg="1"/>
      <p:bldP spid="48" grpId="0" animBg="1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 of various implementations of dictionaries</a:t>
            </a:r>
          </a:p>
          <a:p>
            <a:pPr lvl="1"/>
            <a:r>
              <a:rPr lang="en-US" dirty="0"/>
              <a:t>Assuming it contains </a:t>
            </a:r>
            <a:r>
              <a:rPr lang="en-US" i="1" dirty="0"/>
              <a:t>n</a:t>
            </a:r>
            <a:r>
              <a:rPr lang="en-US" dirty="0"/>
              <a:t> entries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Hash dictionaries are clearly the best implementation</a:t>
            </a:r>
          </a:p>
          <a:p>
            <a:pPr lvl="1"/>
            <a:r>
              <a:rPr lang="en-US" dirty="0"/>
              <a:t>O(1) lookup and insertion are hard to beat!</a:t>
            </a:r>
          </a:p>
          <a:p>
            <a:pPr lvl="1"/>
            <a:r>
              <a:rPr lang="en-US" dirty="0"/>
              <a:t>Or are they?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818766"/>
              </p:ext>
            </p:extLst>
          </p:nvPr>
        </p:nvGraphicFramePr>
        <p:xfrm>
          <a:off x="1092200" y="3581400"/>
          <a:ext cx="10668000" cy="2565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/>
                        <a:t>Array sorted by key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Linked list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Hash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average</a:t>
                      </a:r>
                      <a:endParaRPr lang="en-US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average and 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>
                <a:solidFill>
                  <a:srgbClr val="7030A0"/>
                </a:solidFill>
              </a:rPr>
              <a:t>lookup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But </a:t>
            </a:r>
            <a:r>
              <a:rPr lang="en-US" b="1" dirty="0"/>
              <a:t>&lt;</a:t>
            </a:r>
            <a:r>
              <a:rPr lang="en-US" dirty="0"/>
              <a:t> and </a:t>
            </a:r>
            <a:r>
              <a:rPr lang="en-US" b="1" dirty="0"/>
              <a:t>&gt;</a:t>
            </a:r>
            <a:r>
              <a:rPr lang="en-US" dirty="0"/>
              <a:t> work only for integers!</a:t>
            </a:r>
          </a:p>
          <a:p>
            <a:pPr lvl="1"/>
            <a:r>
              <a:rPr lang="en-US" dirty="0"/>
              <a:t>Also, keys and entries are not the same thing in general</a:t>
            </a:r>
          </a:p>
          <a:p>
            <a:pPr lvl="4"/>
            <a:endParaRPr lang="en-US" dirty="0"/>
          </a:p>
          <a:p>
            <a:r>
              <a:rPr lang="en-US" dirty="0"/>
              <a:t>We want a dictionary that uses trees</a:t>
            </a:r>
          </a:p>
          <a:p>
            <a:pPr lvl="1"/>
            <a:r>
              <a:rPr lang="en-US" dirty="0"/>
              <a:t>To store </a:t>
            </a:r>
            <a:r>
              <a:rPr lang="en-US" b="1" dirty="0"/>
              <a:t>entries of any type                         </a:t>
            </a:r>
            <a:r>
              <a:rPr lang="en-US" dirty="0">
                <a:solidFill>
                  <a:srgbClr val="00B050"/>
                </a:solidFill>
              </a:rPr>
              <a:t>entry</a:t>
            </a:r>
            <a:endParaRPr lang="en-US" b="1" dirty="0"/>
          </a:p>
          <a:p>
            <a:pPr lvl="1"/>
            <a:r>
              <a:rPr lang="en-US" dirty="0"/>
              <a:t>And look them up using </a:t>
            </a:r>
            <a:r>
              <a:rPr lang="en-US" b="1" dirty="0"/>
              <a:t>keys of any type   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endParaRPr lang="en-US" b="1" dirty="0"/>
          </a:p>
        </p:txBody>
      </p:sp>
      <p:sp>
        <p:nvSpPr>
          <p:cNvPr id="38" name="Cube 37"/>
          <p:cNvSpPr/>
          <p:nvPr/>
        </p:nvSpPr>
        <p:spPr bwMode="auto">
          <a:xfrm>
            <a:off x="1701800" y="1981200"/>
            <a:ext cx="4349763" cy="3248104"/>
          </a:xfrm>
          <a:prstGeom prst="cube">
            <a:avLst>
              <a:gd name="adj" fmla="val 4362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 == T-&gt;data)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 &lt; T-&gt;data)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bst_lookup(T-&gt;left, k);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//@assert k &gt; T-&gt;data;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bst_lookup(T-&gt;right,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44" name="Rectangular Callout 43"/>
          <p:cNvSpPr/>
          <p:nvPr/>
        </p:nvSpPr>
        <p:spPr bwMode="auto">
          <a:xfrm>
            <a:off x="330200" y="321909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45" name="Rectangular Callout 44"/>
          <p:cNvSpPr/>
          <p:nvPr/>
        </p:nvSpPr>
        <p:spPr bwMode="auto">
          <a:xfrm>
            <a:off x="330200" y="38862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92046" y="3962401"/>
            <a:ext cx="1095509" cy="838200"/>
            <a:chOff x="6350000" y="4419600"/>
            <a:chExt cx="2286000" cy="1749072"/>
          </a:xfrm>
        </p:grpSpPr>
        <p:sp>
          <p:nvSpPr>
            <p:cNvPr id="47" name="Isosceles Triangle 46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49" name="Straight Connector 48"/>
            <p:cNvCxnSpPr>
              <a:stCxn id="51" idx="6"/>
              <a:endCxn id="48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>
              <a:stCxn id="51" idx="2"/>
              <a:endCxn id="47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1" name="Oval 50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cxnSp>
        <p:nvCxnSpPr>
          <p:cNvPr id="52" name="Straight Connector 51"/>
          <p:cNvCxnSpPr>
            <a:stCxn id="57" idx="6"/>
            <a:endCxn id="58" idx="1"/>
          </p:cNvCxnSpPr>
          <p:nvPr/>
        </p:nvCxnSpPr>
        <p:spPr bwMode="auto">
          <a:xfrm>
            <a:off x="10769600" y="272796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57" idx="2"/>
            <a:endCxn id="65" idx="7"/>
          </p:cNvCxnSpPr>
          <p:nvPr/>
        </p:nvCxnSpPr>
        <p:spPr bwMode="auto">
          <a:xfrm rot="10800000" flipV="1">
            <a:off x="9435876" y="272796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58" idx="5"/>
            <a:endCxn id="59" idx="1"/>
          </p:cNvCxnSpPr>
          <p:nvPr/>
        </p:nvCxnSpPr>
        <p:spPr bwMode="auto">
          <a:xfrm rot="16200000" flipH="1">
            <a:off x="11972378" y="348877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8" idx="3"/>
            <a:endCxn id="60" idx="7"/>
          </p:cNvCxnSpPr>
          <p:nvPr/>
        </p:nvCxnSpPr>
        <p:spPr bwMode="auto">
          <a:xfrm rot="5400000">
            <a:off x="11446599" y="349831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60" idx="3"/>
            <a:endCxn id="61" idx="7"/>
          </p:cNvCxnSpPr>
          <p:nvPr/>
        </p:nvCxnSpPr>
        <p:spPr bwMode="auto">
          <a:xfrm rot="5400000">
            <a:off x="10990356" y="41679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57" name="Oval 56"/>
          <p:cNvSpPr/>
          <p:nvPr/>
        </p:nvSpPr>
        <p:spPr bwMode="auto">
          <a:xfrm>
            <a:off x="10403840" y="254508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11697325" y="31394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59" name="Oval 58"/>
          <p:cNvSpPr/>
          <p:nvPr/>
        </p:nvSpPr>
        <p:spPr bwMode="auto">
          <a:xfrm>
            <a:off x="1223264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60" name="Oval 59"/>
          <p:cNvSpPr/>
          <p:nvPr/>
        </p:nvSpPr>
        <p:spPr bwMode="auto">
          <a:xfrm>
            <a:off x="1118108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61" name="Oval 60"/>
          <p:cNvSpPr/>
          <p:nvPr/>
        </p:nvSpPr>
        <p:spPr bwMode="auto">
          <a:xfrm>
            <a:off x="10784840" y="4358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62" name="Straight Connector 61"/>
          <p:cNvCxnSpPr>
            <a:stCxn id="65" idx="5"/>
            <a:endCxn id="66" idx="1"/>
          </p:cNvCxnSpPr>
          <p:nvPr/>
        </p:nvCxnSpPr>
        <p:spPr bwMode="auto">
          <a:xfrm rot="16200000" flipH="1">
            <a:off x="9397776" y="348973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65" idx="3"/>
            <a:endCxn id="67" idx="7"/>
          </p:cNvCxnSpPr>
          <p:nvPr/>
        </p:nvCxnSpPr>
        <p:spPr bwMode="auto">
          <a:xfrm rot="5400000">
            <a:off x="8833896" y="345925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stCxn id="67" idx="3"/>
            <a:endCxn id="68" idx="7"/>
          </p:cNvCxnSpPr>
          <p:nvPr/>
        </p:nvCxnSpPr>
        <p:spPr bwMode="auto">
          <a:xfrm rot="5400000">
            <a:off x="8338596" y="41679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5" name="Oval 64"/>
          <p:cNvSpPr/>
          <p:nvPr/>
        </p:nvSpPr>
        <p:spPr bwMode="auto">
          <a:xfrm>
            <a:off x="9123680" y="31394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965708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67" name="Oval 66"/>
          <p:cNvSpPr/>
          <p:nvPr/>
        </p:nvSpPr>
        <p:spPr bwMode="auto">
          <a:xfrm>
            <a:off x="8529320" y="3749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68" name="Oval 67"/>
          <p:cNvSpPr/>
          <p:nvPr/>
        </p:nvSpPr>
        <p:spPr bwMode="auto">
          <a:xfrm>
            <a:off x="8133080" y="4358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cxnSp>
        <p:nvCxnSpPr>
          <p:cNvPr id="69" name="Straight Connector 68"/>
          <p:cNvCxnSpPr>
            <a:cxnSpLocks noChangeAspect="1"/>
          </p:cNvCxnSpPr>
          <p:nvPr/>
        </p:nvCxnSpPr>
        <p:spPr bwMode="auto">
          <a:xfrm rot="10800000" flipH="1" flipV="1">
            <a:off x="10982960" y="2720097"/>
            <a:ext cx="640080" cy="3075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70" name="Straight Connector 69"/>
          <p:cNvCxnSpPr>
            <a:cxnSpLocks noChangeAspect="1"/>
          </p:cNvCxnSpPr>
          <p:nvPr/>
        </p:nvCxnSpPr>
        <p:spPr bwMode="auto">
          <a:xfrm rot="5400000">
            <a:off x="11378499" y="3427852"/>
            <a:ext cx="274320" cy="2147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71" name="Straight Connector 70"/>
          <p:cNvCxnSpPr>
            <a:cxnSpLocks noChangeAspect="1"/>
          </p:cNvCxnSpPr>
          <p:nvPr/>
        </p:nvCxnSpPr>
        <p:spPr bwMode="auto">
          <a:xfrm rot="5400000">
            <a:off x="10930058" y="4137222"/>
            <a:ext cx="274320" cy="107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10727945" y="4825425"/>
            <a:ext cx="498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74" name="Oval 73"/>
          <p:cNvSpPr>
            <a:spLocks noChangeArrowheads="1"/>
          </p:cNvSpPr>
          <p:nvPr/>
        </p:nvSpPr>
        <p:spPr bwMode="auto">
          <a:xfrm>
            <a:off x="2692400" y="4367150"/>
            <a:ext cx="1295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6" name="Oval 75"/>
          <p:cNvSpPr>
            <a:spLocks noChangeArrowheads="1"/>
          </p:cNvSpPr>
          <p:nvPr/>
        </p:nvSpPr>
        <p:spPr bwMode="auto">
          <a:xfrm>
            <a:off x="2006600" y="4138550"/>
            <a:ext cx="12954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7" name="Oval 76"/>
          <p:cNvSpPr>
            <a:spLocks noChangeArrowheads="1"/>
          </p:cNvSpPr>
          <p:nvPr/>
        </p:nvSpPr>
        <p:spPr bwMode="auto">
          <a:xfrm>
            <a:off x="2006600" y="3886200"/>
            <a:ext cx="1371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8" name="TextBox 77"/>
          <p:cNvSpPr txBox="1"/>
          <p:nvPr/>
        </p:nvSpPr>
        <p:spPr>
          <a:xfrm>
            <a:off x="9779000" y="2057400"/>
            <a:ext cx="155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looking up 19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6" grpId="0" animBg="1"/>
      <p:bldP spid="7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>
                <a:solidFill>
                  <a:srgbClr val="7030A0"/>
                </a:solidFill>
              </a:rPr>
              <a:t>lookup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Thus, we need functions that</a:t>
            </a:r>
          </a:p>
          <a:p>
            <a:pPr lvl="1"/>
            <a:r>
              <a:rPr lang="en-US" dirty="0"/>
              <a:t>Extract the key from an entry:	</a:t>
            </a:r>
            <a:r>
              <a:rPr lang="en-US" dirty="0">
                <a:solidFill>
                  <a:srgbClr val="7030A0"/>
                </a:solidFill>
              </a:rPr>
              <a:t>entry_key</a:t>
            </a:r>
          </a:p>
          <a:p>
            <a:pPr lvl="1"/>
            <a:r>
              <a:rPr lang="en-US" dirty="0"/>
              <a:t>Compare two keys:				</a:t>
            </a:r>
            <a:r>
              <a:rPr lang="en-US" dirty="0">
                <a:solidFill>
                  <a:srgbClr val="7030A0"/>
                </a:solidFill>
              </a:rPr>
              <a:t>key_compare</a:t>
            </a:r>
          </a:p>
          <a:p>
            <a:endParaRPr lang="en-US" dirty="0"/>
          </a:p>
          <a:p>
            <a:r>
              <a:rPr lang="en-US" dirty="0"/>
              <a:t>It is for the client to decide on the type of keys and entries</a:t>
            </a:r>
          </a:p>
          <a:p>
            <a:pPr lvl="1"/>
            <a:r>
              <a:rPr lang="en-US" dirty="0"/>
              <a:t>So the client shall provide these functions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Client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BST dictionary needs a </a:t>
            </a:r>
            <a:r>
              <a:rPr lang="en-US" b="1" dirty="0"/>
              <a:t>client interface </a:t>
            </a:r>
            <a:r>
              <a:rPr lang="en-US" dirty="0"/>
              <a:t>that</a:t>
            </a:r>
          </a:p>
          <a:p>
            <a:pPr lvl="1"/>
            <a:r>
              <a:rPr lang="en-US" dirty="0"/>
              <a:t>Requests the client to provide types </a:t>
            </a:r>
            <a:r>
              <a:rPr lang="en-US" dirty="0">
                <a:solidFill>
                  <a:srgbClr val="00B050"/>
                </a:solidFill>
              </a:rPr>
              <a:t>entry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key</a:t>
            </a:r>
          </a:p>
          <a:p>
            <a:pPr lvl="1"/>
            <a:r>
              <a:rPr lang="en-US" dirty="0"/>
              <a:t>Declares a function to extract the key of an entry</a:t>
            </a:r>
          </a:p>
          <a:p>
            <a:pPr lvl="1"/>
            <a:r>
              <a:rPr lang="en-US" dirty="0"/>
              <a:t>Declares a function to compare two keys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i="1" dirty="0"/>
              <a:t>We could make it fully generic</a:t>
            </a:r>
          </a:p>
          <a:p>
            <a:pPr lvl="1"/>
            <a:r>
              <a:rPr lang="en-US" i="1" dirty="0"/>
              <a:t>But let’s keep things simple</a:t>
            </a:r>
          </a:p>
        </p:txBody>
      </p:sp>
      <p:sp>
        <p:nvSpPr>
          <p:cNvPr id="5" name="Vertical Scroll 4"/>
          <p:cNvSpPr/>
          <p:nvPr/>
        </p:nvSpPr>
        <p:spPr bwMode="auto">
          <a:xfrm flipH="1">
            <a:off x="939800" y="4446012"/>
            <a:ext cx="5105400" cy="2135307"/>
          </a:xfrm>
          <a:prstGeom prst="verticalScroll">
            <a:avLst>
              <a:gd name="adj" fmla="val 1172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entry;</a:t>
            </a: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 key;</a:t>
            </a:r>
          </a:p>
          <a:p>
            <a:pPr algn="l">
              <a:tabLst>
                <a:tab pos="38846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8846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884613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key_compare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 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8999" y="4397943"/>
            <a:ext cx="2303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7112000" y="4953000"/>
            <a:ext cx="3636765" cy="1323439"/>
          </a:xfrm>
          <a:prstGeom prst="wedgeRectCallout">
            <a:avLst>
              <a:gd name="adj1" fmla="val -100566"/>
              <a:gd name="adj2" fmla="val 568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Returns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tabLst>
                <a:tab pos="633413" algn="l"/>
              </a:tabLst>
              <a:defRPr/>
            </a:pPr>
            <a:r>
              <a:rPr lang="en-US" sz="200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 0	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20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is smaller than k2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tabLst>
                <a:tab pos="633413" algn="l"/>
              </a:tabLst>
              <a:defRPr/>
            </a:pPr>
            <a:r>
              <a:rPr lang="en-US" sz="200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= 0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and k2 are the same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tabLst>
                <a:tab pos="633413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 0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	if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is larger than k2</a:t>
            </a:r>
            <a:endParaRPr lang="en-US" sz="16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>
                <a:solidFill>
                  <a:srgbClr val="7030A0"/>
                </a:solidFill>
              </a:rPr>
              <a:t>lookup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that, we can write a general implementation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We can now even provide a useful postcondition</a:t>
            </a:r>
          </a:p>
          <a:p>
            <a:pPr lvl="2"/>
            <a:r>
              <a:rPr lang="en-US" dirty="0"/>
              <a:t>Either lookup returns NULL</a:t>
            </a:r>
          </a:p>
          <a:p>
            <a:pPr lvl="3"/>
            <a:r>
              <a:rPr lang="en-US" dirty="0"/>
              <a:t>No entry in T has key k</a:t>
            </a:r>
          </a:p>
          <a:p>
            <a:pPr lvl="2"/>
            <a:r>
              <a:rPr lang="en-US" dirty="0"/>
              <a:t>Or the key of the returned entry is the same as k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1625600" y="2819400"/>
            <a:ext cx="5027192" cy="3948271"/>
          </a:xfrm>
          <a:prstGeom prst="cube">
            <a:avLst>
              <a:gd name="adj" fmla="val 3261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|| key_compare(entry_key(\result), k) == 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cmp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key_compare(k, entry_key(T-&gt;data));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== 0)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T-&gt;data;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&lt; 0)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bst_lookup(T-&gt;left, k);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//@assert cmp &gt; 0;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bst_lookup(T-&gt;right,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254000" y="4267200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254000" y="4934304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15846" y="5010505"/>
            <a:ext cx="1095509" cy="838200"/>
            <a:chOff x="6350000" y="4419600"/>
            <a:chExt cx="2286000" cy="1749072"/>
          </a:xfrm>
        </p:grpSpPr>
        <p:sp>
          <p:nvSpPr>
            <p:cNvPr id="18" name="Isosceles Triangle 17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9" name="Isosceles Triangle 18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20" name="Straight Connector 19"/>
            <p:cNvCxnSpPr>
              <a:stCxn id="22" idx="6"/>
              <a:endCxn id="19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22" idx="2"/>
              <a:endCxn id="18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23" name="Rectangular Callout 22"/>
          <p:cNvSpPr/>
          <p:nvPr/>
        </p:nvSpPr>
        <p:spPr bwMode="auto">
          <a:xfrm>
            <a:off x="7053621" y="4114800"/>
            <a:ext cx="3639779" cy="707886"/>
          </a:xfrm>
          <a:prstGeom prst="wedgeRectCallout">
            <a:avLst>
              <a:gd name="adj1" fmla="val -76429"/>
              <a:gd name="adj2" fmla="val 1075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save the outcome of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comparison in the variable </a:t>
            </a:r>
            <a:r>
              <a:rPr lang="en-US" sz="20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endParaRPr lang="en-US" sz="1600" b="0" dirty="0">
              <a:solidFill>
                <a:srgbClr val="FFC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6774338" y="5791200"/>
            <a:ext cx="855362" cy="400110"/>
          </a:xfrm>
          <a:prstGeom prst="wedgeRectCallout">
            <a:avLst>
              <a:gd name="adj1" fmla="val -195224"/>
              <a:gd name="adj2" fmla="val -244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left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6771933" y="6248400"/>
            <a:ext cx="1017266" cy="400110"/>
          </a:xfrm>
          <a:prstGeom prst="wedgeRectCallout">
            <a:avLst>
              <a:gd name="adj1" fmla="val -263373"/>
              <a:gd name="adj2" fmla="val -244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right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6763919" y="5334000"/>
            <a:ext cx="890628" cy="400110"/>
          </a:xfrm>
          <a:prstGeom prst="wedgeRectCallout">
            <a:avLst>
              <a:gd name="adj1" fmla="val -308314"/>
              <a:gd name="adj2" fmla="val 242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Found!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9507707" y="5105400"/>
            <a:ext cx="3264035" cy="923330"/>
          </a:xfrm>
          <a:prstGeom prst="wedgeRectCallout">
            <a:avLst>
              <a:gd name="adj1" fmla="val -22715"/>
              <a:gd name="adj2" fmla="val -71739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tabLst>
                <a:tab pos="573088" algn="l"/>
              </a:tabLst>
              <a:defRPr/>
            </a:pPr>
            <a:r>
              <a:rPr lang="en-US" sz="180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 0	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is smaller than k2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tabLst>
                <a:tab pos="573088" algn="l"/>
              </a:tabLst>
              <a:defRPr/>
            </a:pPr>
            <a:r>
              <a:rPr lang="en-US" sz="180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= 0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	if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and k2 are the same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tabLst>
                <a:tab pos="573088" algn="l"/>
              </a:tabLst>
              <a:defRPr/>
            </a:pPr>
            <a:r>
              <a:rPr lang="en-US" sz="180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 0	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is larger than k2</a:t>
            </a:r>
            <a:endParaRPr lang="en-US" sz="14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10007600" y="7848600"/>
            <a:ext cx="2017540" cy="707886"/>
          </a:xfrm>
          <a:prstGeom prst="wedgeRectCallout">
            <a:avLst>
              <a:gd name="adj1" fmla="val -66852"/>
              <a:gd name="adj2" fmla="val -870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Just like for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hash dictionaries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547B751-65B5-B0AF-8E40-4FF7E82EC836}"/>
              </a:ext>
            </a:extLst>
          </p:cNvPr>
          <p:cNvSpPr/>
          <p:nvPr/>
        </p:nvSpPr>
        <p:spPr bwMode="auto">
          <a:xfrm>
            <a:off x="2692400" y="3505200"/>
            <a:ext cx="1600200" cy="3048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862257E-3320-30F5-E902-D0425A970525}"/>
              </a:ext>
            </a:extLst>
          </p:cNvPr>
          <p:cNvSpPr/>
          <p:nvPr/>
        </p:nvSpPr>
        <p:spPr bwMode="auto">
          <a:xfrm>
            <a:off x="2747963" y="3733800"/>
            <a:ext cx="3586215" cy="3810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" grpId="0" animBg="1"/>
      <p:bldP spid="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Checking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in every node must be</a:t>
            </a:r>
          </a:p>
          <a:p>
            <a:pPr lvl="1"/>
            <a:r>
              <a:rPr lang="en-US" dirty="0"/>
              <a:t>Bigger than its left child’s</a:t>
            </a:r>
          </a:p>
          <a:p>
            <a:pPr lvl="1"/>
            <a:r>
              <a:rPr lang="en-US" dirty="0"/>
              <a:t>Smaller than its right child</a:t>
            </a:r>
          </a:p>
          <a:p>
            <a:endParaRPr lang="en-US" dirty="0"/>
          </a:p>
          <a:p>
            <a:r>
              <a:rPr lang="en-US" dirty="0"/>
              <a:t>In code: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1778000" y="5029200"/>
            <a:ext cx="5181600" cy="3352800"/>
          </a:xfrm>
          <a:prstGeom prst="cube">
            <a:avLst>
              <a:gd name="adj" fmla="val 509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is_ordered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(T-&gt;left == NULL || T-&gt;left-&gt;data &lt; T-&gt;data)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(T-&gt;right == NULL || T-&gt;data &lt; T-&gt;right-&gt;data)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is_ordered(T-&gt;left)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is_ordered(T-&gt;right);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4" name="Isosceles Triangle 23"/>
          <p:cNvSpPr/>
          <p:nvPr/>
        </p:nvSpPr>
        <p:spPr bwMode="auto">
          <a:xfrm>
            <a:off x="9017000" y="243935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25" name="Isosceles Triangle 24"/>
          <p:cNvSpPr/>
          <p:nvPr/>
        </p:nvSpPr>
        <p:spPr bwMode="auto">
          <a:xfrm>
            <a:off x="10464800" y="243935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26" name="Straight Connector 25"/>
          <p:cNvCxnSpPr>
            <a:stCxn id="28" idx="6"/>
            <a:endCxn id="25" idx="0"/>
          </p:cNvCxnSpPr>
          <p:nvPr/>
        </p:nvCxnSpPr>
        <p:spPr bwMode="auto">
          <a:xfrm>
            <a:off x="10312400" y="1981201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8" idx="2"/>
            <a:endCxn id="24" idx="0"/>
          </p:cNvCxnSpPr>
          <p:nvPr/>
        </p:nvCxnSpPr>
        <p:spPr bwMode="auto">
          <a:xfrm rot="10800000" flipV="1">
            <a:off x="9436101" y="1981200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10005685" y="1827843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10740535" y="2296385"/>
            <a:ext cx="306715" cy="306715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z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9284092" y="2286958"/>
            <a:ext cx="306715" cy="306715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4759948" y="8458200"/>
            <a:ext cx="1971052" cy="707886"/>
          </a:xfrm>
          <a:prstGeom prst="wedgeRectCallout">
            <a:avLst>
              <a:gd name="adj1" fmla="val -22484"/>
              <a:gd name="adj2" fmla="val -980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simplicity, 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assume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data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7035800" y="5867400"/>
            <a:ext cx="3024226" cy="400110"/>
          </a:xfrm>
          <a:prstGeom prst="wedgeRectCallout">
            <a:avLst>
              <a:gd name="adj1" fmla="val -137238"/>
              <a:gd name="adj2" fmla="val 777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empty tree is ordered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7035800" y="6838890"/>
            <a:ext cx="4308360" cy="400110"/>
          </a:xfrm>
          <a:prstGeom prst="wedgeRectCallout">
            <a:avLst>
              <a:gd name="adj1" fmla="val -61372"/>
              <a:gd name="adj2" fmla="val 223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T has a left child, it must be smaller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7035800" y="7372290"/>
            <a:ext cx="3806491" cy="400110"/>
          </a:xfrm>
          <a:prstGeom prst="wedgeRectCallout">
            <a:avLst>
              <a:gd name="adj1" fmla="val -118685"/>
              <a:gd name="adj2" fmla="val 132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left subtree must be ordered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4" name="Rectangular Callout 43"/>
          <p:cNvSpPr/>
          <p:nvPr/>
        </p:nvSpPr>
        <p:spPr bwMode="auto">
          <a:xfrm>
            <a:off x="11299865" y="7848600"/>
            <a:ext cx="1374735" cy="646331"/>
          </a:xfrm>
          <a:prstGeom prst="wedgeRectCallout">
            <a:avLst>
              <a:gd name="adj1" fmla="val -76547"/>
              <a:gd name="adj2" fmla="val -5052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similarly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the right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5" name="Rectangular Callout 44"/>
          <p:cNvSpPr/>
          <p:nvPr/>
        </p:nvSpPr>
        <p:spPr bwMode="auto">
          <a:xfrm>
            <a:off x="11299865" y="7848600"/>
            <a:ext cx="1374735" cy="646331"/>
          </a:xfrm>
          <a:prstGeom prst="wedgeRectCallout">
            <a:avLst>
              <a:gd name="adj1" fmla="val -43510"/>
              <a:gd name="adj2" fmla="val -137361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similarly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the right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474200" y="3733800"/>
            <a:ext cx="1345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x &lt; y &lt; z</a:t>
            </a:r>
            <a:endParaRPr lang="en-US" b="0" baseline="-25000" dirty="0"/>
          </a:p>
        </p:txBody>
      </p:sp>
      <p:sp>
        <p:nvSpPr>
          <p:cNvPr id="47" name="Rectangular Callout 46"/>
          <p:cNvSpPr/>
          <p:nvPr/>
        </p:nvSpPr>
        <p:spPr bwMode="auto">
          <a:xfrm>
            <a:off x="406400" y="6019800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48" name="Rectangular Callout 47"/>
          <p:cNvSpPr/>
          <p:nvPr/>
        </p:nvSpPr>
        <p:spPr bwMode="auto">
          <a:xfrm>
            <a:off x="406400" y="6686904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68246" y="6763105"/>
            <a:ext cx="1095509" cy="838200"/>
            <a:chOff x="6350000" y="4419600"/>
            <a:chExt cx="2286000" cy="1749072"/>
          </a:xfrm>
        </p:grpSpPr>
        <p:sp>
          <p:nvSpPr>
            <p:cNvPr id="50" name="Isosceles Triangle 49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51" name="Isosceles Triangle 50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52" name="Straight Connector 51"/>
            <p:cNvCxnSpPr>
              <a:stCxn id="54" idx="6"/>
              <a:endCxn id="51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>
              <a:stCxn id="54" idx="2"/>
              <a:endCxn id="50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4" name="Oval 53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/>
                </a:solidFill>
              </a:rPr>
              <a:t>The data in every node must be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Bigger than its left child’s 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Smaller than its right child</a:t>
            </a:r>
          </a:p>
          <a:p>
            <a:pPr lvl="3"/>
            <a:endParaRPr lang="en-US" i="1" dirty="0">
              <a:solidFill>
                <a:schemeClr val="tx1"/>
              </a:solidFill>
            </a:endParaRPr>
          </a:p>
          <a:p>
            <a:r>
              <a:rPr lang="en-US" i="1" dirty="0"/>
              <a:t>Is this enough?</a:t>
            </a:r>
          </a:p>
          <a:p>
            <a:pPr lvl="1"/>
            <a:r>
              <a:rPr lang="en-US" dirty="0"/>
              <a:t>This is true of this tree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But it is </a:t>
            </a:r>
            <a:r>
              <a:rPr lang="en-US" b="1" dirty="0"/>
              <a:t>not</a:t>
            </a:r>
            <a:r>
              <a:rPr lang="en-US" dirty="0"/>
              <a:t> ordered</a:t>
            </a:r>
          </a:p>
          <a:p>
            <a:pPr lvl="1"/>
            <a:endParaRPr lang="en-US" dirty="0"/>
          </a:p>
          <a:p>
            <a:r>
              <a:rPr lang="en-US" dirty="0"/>
              <a:t>To be ordered, we want T</a:t>
            </a:r>
            <a:r>
              <a:rPr lang="en-US" baseline="-25000" dirty="0"/>
              <a:t>L</a:t>
            </a:r>
            <a:r>
              <a:rPr lang="en-US" dirty="0"/>
              <a:t> &lt; y &lt; T</a:t>
            </a:r>
            <a:r>
              <a:rPr lang="en-US" baseline="-25000" dirty="0"/>
              <a:t>R</a:t>
            </a:r>
          </a:p>
          <a:p>
            <a:pPr lvl="1"/>
            <a:r>
              <a:rPr lang="en-US" dirty="0"/>
              <a:t>not x &lt; y &lt; z</a:t>
            </a:r>
          </a:p>
          <a:p>
            <a:pPr lvl="1"/>
            <a:endParaRPr lang="en-US" dirty="0"/>
          </a:p>
        </p:txBody>
      </p:sp>
      <p:cxnSp>
        <p:nvCxnSpPr>
          <p:cNvPr id="7" name="Straight Connector 6"/>
          <p:cNvCxnSpPr>
            <a:stCxn id="12" idx="6"/>
            <a:endCxn id="13" idx="1"/>
          </p:cNvCxnSpPr>
          <p:nvPr/>
        </p:nvCxnSpPr>
        <p:spPr bwMode="auto">
          <a:xfrm>
            <a:off x="7340600" y="4991100"/>
            <a:ext cx="7639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2" idx="2"/>
            <a:endCxn id="20" idx="7"/>
          </p:cNvCxnSpPr>
          <p:nvPr/>
        </p:nvCxnSpPr>
        <p:spPr bwMode="auto">
          <a:xfrm rot="10800000" flipV="1">
            <a:off x="6043286" y="4991099"/>
            <a:ext cx="763915" cy="34481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3" idx="5"/>
            <a:endCxn id="14" idx="1"/>
          </p:cNvCxnSpPr>
          <p:nvPr/>
        </p:nvCxnSpPr>
        <p:spPr bwMode="auto">
          <a:xfrm rot="16200000" flipH="1">
            <a:off x="8481685" y="5713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3" idx="3"/>
            <a:endCxn id="15" idx="7"/>
          </p:cNvCxnSpPr>
          <p:nvPr/>
        </p:nvCxnSpPr>
        <p:spPr bwMode="auto">
          <a:xfrm rot="5400000">
            <a:off x="7795885" y="5713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2" name="Oval 11"/>
          <p:cNvSpPr/>
          <p:nvPr/>
        </p:nvSpPr>
        <p:spPr bwMode="auto">
          <a:xfrm>
            <a:off x="6807200" y="47244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8026400" y="5257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49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8712200" y="5943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99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7340600" y="5943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</a:t>
            </a:r>
          </a:p>
        </p:txBody>
      </p:sp>
      <p:cxnSp>
        <p:nvCxnSpPr>
          <p:cNvPr id="17" name="Straight Connector 16"/>
          <p:cNvCxnSpPr>
            <a:stCxn id="20" idx="5"/>
            <a:endCxn id="21" idx="1"/>
          </p:cNvCxnSpPr>
          <p:nvPr/>
        </p:nvCxnSpPr>
        <p:spPr bwMode="auto">
          <a:xfrm rot="16200000" flipH="1">
            <a:off x="6043285" y="5713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0" idx="3"/>
            <a:endCxn id="22" idx="7"/>
          </p:cNvCxnSpPr>
          <p:nvPr/>
        </p:nvCxnSpPr>
        <p:spPr bwMode="auto">
          <a:xfrm rot="5400000">
            <a:off x="5357485" y="5713085"/>
            <a:ext cx="308630" cy="308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5588000" y="52578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6273800" y="5943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88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4902200" y="5943600"/>
            <a:ext cx="533400" cy="53340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290097" y="64008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2" name="Isosceles Triangle 31"/>
          <p:cNvSpPr/>
          <p:nvPr/>
        </p:nvSpPr>
        <p:spPr bwMode="auto">
          <a:xfrm>
            <a:off x="9017000" y="243935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</a:p>
        </p:txBody>
      </p:sp>
      <p:sp>
        <p:nvSpPr>
          <p:cNvPr id="33" name="Isosceles Triangle 32"/>
          <p:cNvSpPr/>
          <p:nvPr/>
        </p:nvSpPr>
        <p:spPr bwMode="auto">
          <a:xfrm>
            <a:off x="10464800" y="2439358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34" name="Straight Connector 33"/>
          <p:cNvCxnSpPr>
            <a:stCxn id="36" idx="6"/>
            <a:endCxn id="33" idx="0"/>
          </p:cNvCxnSpPr>
          <p:nvPr/>
        </p:nvCxnSpPr>
        <p:spPr bwMode="auto">
          <a:xfrm>
            <a:off x="10312400" y="1981201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36" idx="2"/>
            <a:endCxn id="32" idx="0"/>
          </p:cNvCxnSpPr>
          <p:nvPr/>
        </p:nvCxnSpPr>
        <p:spPr bwMode="auto">
          <a:xfrm rot="10800000" flipV="1">
            <a:off x="9436101" y="1981200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6" name="Oval 35"/>
          <p:cNvSpPr/>
          <p:nvPr/>
        </p:nvSpPr>
        <p:spPr bwMode="auto">
          <a:xfrm>
            <a:off x="10005685" y="1827843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y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10740535" y="2296385"/>
            <a:ext cx="306715" cy="306715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z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9284092" y="2286958"/>
            <a:ext cx="306715" cy="306715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474200" y="3733800"/>
            <a:ext cx="1345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x &lt; y &lt; z</a:t>
            </a:r>
            <a:endParaRPr lang="en-US" b="0" baseline="-25000" dirty="0"/>
          </a:p>
        </p:txBody>
      </p:sp>
      <p:sp>
        <p:nvSpPr>
          <p:cNvPr id="40" name="Rectangular Callout 39"/>
          <p:cNvSpPr/>
          <p:nvPr/>
        </p:nvSpPr>
        <p:spPr bwMode="auto">
          <a:xfrm>
            <a:off x="10617200" y="5159514"/>
            <a:ext cx="1704954" cy="707886"/>
          </a:xfrm>
          <a:prstGeom prst="wedgeRectCallout">
            <a:avLst>
              <a:gd name="adj1" fmla="val -127487"/>
              <a:gd name="adj2" fmla="val 223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lookup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cannot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find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88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and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6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1" name="Rectangular Callout 40"/>
          <p:cNvSpPr/>
          <p:nvPr/>
        </p:nvSpPr>
        <p:spPr bwMode="auto">
          <a:xfrm>
            <a:off x="9133814" y="7543800"/>
            <a:ext cx="3539430" cy="646331"/>
          </a:xfrm>
          <a:prstGeom prst="wedgeRectCallout">
            <a:avLst>
              <a:gd name="adj1" fmla="val -83490"/>
              <a:gd name="adj2" fmla="val 193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global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constraint: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need to check the whole subtrees</a:t>
            </a: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9111335" y="8382000"/>
            <a:ext cx="3746667" cy="646331"/>
          </a:xfrm>
          <a:prstGeom prst="wedgeRectCallout">
            <a:avLst>
              <a:gd name="adj1" fmla="val -190611"/>
              <a:gd name="adj2" fmla="val -280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 </a:t>
            </a:r>
            <a:r>
              <a:rPr lang="en-US" sz="200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local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constraint: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only checks the children of each node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in every node must be</a:t>
            </a:r>
          </a:p>
          <a:p>
            <a:pPr lvl="1"/>
            <a:r>
              <a:rPr lang="en-US" dirty="0"/>
              <a:t>Bigger than </a:t>
            </a:r>
            <a:r>
              <a:rPr lang="en-US" b="1" dirty="0"/>
              <a:t>everything in its left subtree</a:t>
            </a:r>
          </a:p>
          <a:p>
            <a:pPr lvl="1"/>
            <a:r>
              <a:rPr lang="en-US" dirty="0"/>
              <a:t>Smaller than </a:t>
            </a:r>
            <a:r>
              <a:rPr lang="en-US" b="1" dirty="0"/>
              <a:t>everything in its right subtree</a:t>
            </a:r>
          </a:p>
          <a:p>
            <a:pPr lvl="3"/>
            <a:endParaRPr lang="en-US" dirty="0"/>
          </a:p>
          <a:p>
            <a:r>
              <a:rPr lang="en-US" dirty="0"/>
              <a:t>We need two helper functions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gt_tree</a:t>
            </a:r>
            <a:r>
              <a:rPr lang="en-US" dirty="0"/>
              <a:t> that checks k &gt; T</a:t>
            </a:r>
            <a:r>
              <a:rPr lang="en-US" baseline="-25000" dirty="0"/>
              <a:t>L</a:t>
            </a:r>
            <a:r>
              <a:rPr lang="en-US" dirty="0"/>
              <a:t>  (i.e., T</a:t>
            </a:r>
            <a:r>
              <a:rPr lang="en-US" baseline="-25000" dirty="0"/>
              <a:t>L</a:t>
            </a:r>
            <a:r>
              <a:rPr lang="en-US" dirty="0"/>
              <a:t> &lt; k)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lt_tree</a:t>
            </a:r>
            <a:r>
              <a:rPr lang="en-US" dirty="0"/>
              <a:t>  that checks k &lt; T</a:t>
            </a:r>
            <a:r>
              <a:rPr lang="en-US" baseline="-25000" dirty="0"/>
              <a:t>R</a:t>
            </a:r>
            <a:endParaRPr lang="en-US" dirty="0"/>
          </a:p>
          <a:p>
            <a:endParaRPr lang="en-US" dirty="0"/>
          </a:p>
          <a:p>
            <a:pPr marL="6691313"/>
            <a:r>
              <a:rPr lang="en-US" dirty="0">
                <a:solidFill>
                  <a:srgbClr val="7030A0"/>
                </a:solidFill>
              </a:rPr>
              <a:t>gt_tree</a:t>
            </a:r>
            <a:r>
              <a:rPr lang="en-US" dirty="0"/>
              <a:t> has cost O(n)</a:t>
            </a:r>
          </a:p>
          <a:p>
            <a:pPr marL="7326313" lvl="2"/>
            <a:r>
              <a:rPr lang="en-US" dirty="0"/>
              <a:t>If T contains n nodes</a:t>
            </a:r>
          </a:p>
          <a:p>
            <a:pPr marL="7034213" lvl="1"/>
            <a:r>
              <a:rPr lang="en-US" dirty="0"/>
              <a:t>Because it compares k with every node in 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988800" y="36576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 bwMode="auto">
          <a:xfrm>
            <a:off x="9321800" y="24403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</a:t>
            </a:r>
          </a:p>
        </p:txBody>
      </p:sp>
      <p:sp>
        <p:nvSpPr>
          <p:cNvPr id="13" name="Isosceles Triangle 12"/>
          <p:cNvSpPr/>
          <p:nvPr/>
        </p:nvSpPr>
        <p:spPr bwMode="auto">
          <a:xfrm>
            <a:off x="10769600" y="24403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14" name="Straight Connector 13"/>
          <p:cNvCxnSpPr>
            <a:stCxn id="16" idx="6"/>
            <a:endCxn id="13" idx="0"/>
          </p:cNvCxnSpPr>
          <p:nvPr/>
        </p:nvCxnSpPr>
        <p:spPr bwMode="auto">
          <a:xfrm>
            <a:off x="10617200" y="1982158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16" idx="2"/>
            <a:endCxn id="12" idx="0"/>
          </p:cNvCxnSpPr>
          <p:nvPr/>
        </p:nvCxnSpPr>
        <p:spPr bwMode="auto">
          <a:xfrm rot="10800000" flipV="1">
            <a:off x="9740901" y="1982157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10310485" y="1828800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702800" y="3886200"/>
            <a:ext cx="1660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  <a:r>
              <a:rPr lang="en-US" b="0" dirty="0"/>
              <a:t> &lt; k &lt; T</a:t>
            </a:r>
            <a:r>
              <a:rPr lang="en-US" b="0" baseline="-25000" dirty="0"/>
              <a:t>R</a:t>
            </a:r>
          </a:p>
        </p:txBody>
      </p:sp>
      <p:sp>
        <p:nvSpPr>
          <p:cNvPr id="18" name="Cube 17"/>
          <p:cNvSpPr/>
          <p:nvPr/>
        </p:nvSpPr>
        <p:spPr bwMode="auto">
          <a:xfrm>
            <a:off x="1836520" y="5867400"/>
            <a:ext cx="4665880" cy="2934811"/>
          </a:xfrm>
          <a:prstGeom prst="cube">
            <a:avLst>
              <a:gd name="adj" fmla="val 309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gt_tree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checks that T &lt; k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key_compare (k, entry_key(T-&gt;data)) &gt; 0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gt_tree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(k, T-&gt;left)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gt_tree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(k, 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482600" y="682424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482600" y="74676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44446" y="7543801"/>
            <a:ext cx="1095509" cy="838200"/>
            <a:chOff x="6350000" y="4419600"/>
            <a:chExt cx="2286000" cy="1749072"/>
          </a:xfrm>
        </p:grpSpPr>
        <p:sp>
          <p:nvSpPr>
            <p:cNvPr id="22" name="Isosceles Triangle 21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23" name="Isosceles Triangle 22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24" name="Straight Connector 23"/>
            <p:cNvCxnSpPr>
              <a:stCxn id="26" idx="6"/>
              <a:endCxn id="23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26" idx="2"/>
              <a:endCxn id="22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6" name="Oval 25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27" name="Rectangular Callout 26"/>
          <p:cNvSpPr/>
          <p:nvPr/>
        </p:nvSpPr>
        <p:spPr bwMode="auto">
          <a:xfrm>
            <a:off x="5238730" y="9134445"/>
            <a:ext cx="1873270" cy="400110"/>
          </a:xfrm>
          <a:prstGeom prst="wedgeRectCallout">
            <a:avLst>
              <a:gd name="adj1" fmla="val -22484"/>
              <a:gd name="adj2" fmla="val -980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lt_tree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similar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5238730" y="9134445"/>
            <a:ext cx="1873270" cy="400110"/>
          </a:xfrm>
          <a:prstGeom prst="wedgeRectCallout">
            <a:avLst>
              <a:gd name="adj1" fmla="val 90990"/>
              <a:gd name="adj2" fmla="val -3117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lt_tree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similar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/>
                </a:solidFill>
              </a:rPr>
              <a:t>The data in every node must be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Bigger than everything in its left subtree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Smaller than everything in its right subtree</a:t>
            </a:r>
          </a:p>
          <a:p>
            <a:pPr lvl="4"/>
            <a:endParaRPr lang="en-US" i="1" dirty="0">
              <a:solidFill>
                <a:schemeClr val="tx1"/>
              </a:solidFill>
            </a:endParaRPr>
          </a:p>
          <a:p>
            <a:pPr lvl="4"/>
            <a:endParaRPr lang="en-US" i="1" dirty="0">
              <a:solidFill>
                <a:schemeClr val="tx1"/>
              </a:solidFill>
            </a:endParaRPr>
          </a:p>
          <a:p>
            <a:r>
              <a:rPr lang="en-US" dirty="0"/>
              <a:t>In code:</a:t>
            </a:r>
          </a:p>
          <a:p>
            <a:endParaRPr lang="en-US" dirty="0"/>
          </a:p>
          <a:p>
            <a:endParaRPr lang="en-US" dirty="0"/>
          </a:p>
          <a:p>
            <a:pPr marL="6464300" indent="-342900"/>
            <a:r>
              <a:rPr lang="en-US" dirty="0">
                <a:solidFill>
                  <a:srgbClr val="7030A0"/>
                </a:solidFill>
              </a:rPr>
              <a:t>is_ordered</a:t>
            </a:r>
            <a:r>
              <a:rPr lang="en-US" dirty="0"/>
              <a:t> costs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marL="7099300" lvl="2"/>
            <a:r>
              <a:rPr lang="en-US" dirty="0"/>
              <a:t>If T contains n nodes</a:t>
            </a:r>
          </a:p>
          <a:p>
            <a:pPr marL="6807200" lvl="1"/>
            <a:r>
              <a:rPr lang="en-US" dirty="0"/>
              <a:t>Because it calls </a:t>
            </a:r>
            <a:r>
              <a:rPr lang="en-US" dirty="0">
                <a:solidFill>
                  <a:srgbClr val="7030A0"/>
                </a:solidFill>
              </a:rPr>
              <a:t>gt_tree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lt_tree</a:t>
            </a:r>
            <a:r>
              <a:rPr lang="en-US" dirty="0"/>
              <a:t> on each node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1852693" y="5105400"/>
            <a:ext cx="4848105" cy="3694906"/>
          </a:xfrm>
          <a:prstGeom prst="cube">
            <a:avLst>
              <a:gd name="adj" fmla="val 309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gt_tree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{…}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O(n)</a:t>
            </a: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lt_tree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{…}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O(n)</a:t>
            </a:r>
          </a:p>
          <a:p>
            <a:pPr algn="l"/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is_ordered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entry_key(T-&gt;data);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is_ordered(T-&gt;left)   &amp;&amp; gt_tree(k, T-&gt;left)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is_ordered(T-&gt;right) &amp;&amp; lt_tree(k, T-&gt;right);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8" name="Isosceles Triangle 17"/>
          <p:cNvSpPr/>
          <p:nvPr/>
        </p:nvSpPr>
        <p:spPr bwMode="auto">
          <a:xfrm>
            <a:off x="9321800" y="24403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</a:t>
            </a:r>
          </a:p>
        </p:txBody>
      </p:sp>
      <p:sp>
        <p:nvSpPr>
          <p:cNvPr id="19" name="Isosceles Triangle 18"/>
          <p:cNvSpPr/>
          <p:nvPr/>
        </p:nvSpPr>
        <p:spPr bwMode="auto">
          <a:xfrm>
            <a:off x="10769600" y="2440315"/>
            <a:ext cx="838200" cy="1137557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9144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R</a:t>
            </a:r>
          </a:p>
        </p:txBody>
      </p:sp>
      <p:cxnSp>
        <p:nvCxnSpPr>
          <p:cNvPr id="20" name="Straight Connector 19"/>
          <p:cNvCxnSpPr>
            <a:stCxn id="22" idx="6"/>
            <a:endCxn id="19" idx="0"/>
          </p:cNvCxnSpPr>
          <p:nvPr/>
        </p:nvCxnSpPr>
        <p:spPr bwMode="auto">
          <a:xfrm>
            <a:off x="10617200" y="1982158"/>
            <a:ext cx="571500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22" idx="2"/>
            <a:endCxn id="18" idx="0"/>
          </p:cNvCxnSpPr>
          <p:nvPr/>
        </p:nvCxnSpPr>
        <p:spPr bwMode="auto">
          <a:xfrm rot="10800000" flipV="1">
            <a:off x="9740901" y="1982157"/>
            <a:ext cx="569585" cy="4581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0310485" y="1828800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02800" y="3886200"/>
            <a:ext cx="1660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T</a:t>
            </a:r>
            <a:r>
              <a:rPr lang="en-US" b="0" baseline="-25000" dirty="0"/>
              <a:t>L</a:t>
            </a:r>
            <a:r>
              <a:rPr lang="en-US" b="0" dirty="0"/>
              <a:t> &lt; k &lt; T</a:t>
            </a:r>
            <a:r>
              <a:rPr lang="en-US" b="0" baseline="-25000" dirty="0"/>
              <a:t>R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482600" y="682424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482600" y="74676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44446" y="7543801"/>
            <a:ext cx="1095509" cy="838200"/>
            <a:chOff x="6350000" y="4419600"/>
            <a:chExt cx="2286000" cy="1749072"/>
          </a:xfrm>
        </p:grpSpPr>
        <p:sp>
          <p:nvSpPr>
            <p:cNvPr id="27" name="Isosceles Triangle 26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28" name="Isosceles Triangle 27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29" name="Straight Connector 28"/>
            <p:cNvCxnSpPr>
              <a:stCxn id="31" idx="6"/>
              <a:endCxn id="28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31" idx="2"/>
              <a:endCxn id="27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1" name="Oval 30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1988800" y="36576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Can we do better than O(n</a:t>
            </a:r>
            <a:r>
              <a:rPr lang="en-US" i="1" baseline="30000" dirty="0"/>
              <a:t>2</a:t>
            </a:r>
            <a:r>
              <a:rPr lang="en-US" i="1" dirty="0"/>
              <a:t>)?</a:t>
            </a:r>
          </a:p>
          <a:p>
            <a:pPr lvl="4"/>
            <a:endParaRPr lang="en-US" dirty="0"/>
          </a:p>
          <a:p>
            <a:r>
              <a:rPr lang="en-US" dirty="0"/>
              <a:t>As we examine each key k,</a:t>
            </a:r>
            <a:br>
              <a:rPr lang="en-US" dirty="0"/>
            </a:br>
            <a:r>
              <a:rPr lang="en-US" dirty="0"/>
              <a:t>keep track of its </a:t>
            </a:r>
            <a:r>
              <a:rPr lang="en-US" b="1" dirty="0"/>
              <a:t>allowed range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B0F0"/>
                </a:solidFill>
              </a:rPr>
              <a:t>lo &lt;</a:t>
            </a:r>
            <a:r>
              <a:rPr lang="en-US" dirty="0"/>
              <a:t> k </a:t>
            </a:r>
            <a:r>
              <a:rPr lang="en-US" dirty="0">
                <a:solidFill>
                  <a:srgbClr val="FF0000"/>
                </a:solidFill>
              </a:rPr>
              <a:t>&lt; hi</a:t>
            </a:r>
            <a:r>
              <a:rPr lang="en-US" dirty="0"/>
              <a:t>, then</a:t>
            </a:r>
          </a:p>
          <a:p>
            <a:pPr lvl="2"/>
            <a:r>
              <a:rPr lang="en-US" dirty="0">
                <a:solidFill>
                  <a:srgbClr val="00B0F0"/>
                </a:solidFill>
              </a:rPr>
              <a:t>lo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&lt;</a:t>
            </a:r>
            <a:r>
              <a:rPr lang="en-US" dirty="0"/>
              <a:t> k</a:t>
            </a:r>
            <a:r>
              <a:rPr lang="en-US" baseline="-25000" dirty="0"/>
              <a:t>L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&lt; k</a:t>
            </a:r>
            <a:r>
              <a:rPr lang="en-US" dirty="0"/>
              <a:t> for the key k</a:t>
            </a:r>
            <a:r>
              <a:rPr lang="en-US" baseline="-25000" dirty="0"/>
              <a:t>L</a:t>
            </a:r>
            <a:r>
              <a:rPr lang="en-US" dirty="0"/>
              <a:t> of its left child (if any)</a:t>
            </a:r>
          </a:p>
          <a:p>
            <a:pPr lvl="2"/>
            <a:r>
              <a:rPr lang="en-US" dirty="0">
                <a:solidFill>
                  <a:srgbClr val="00B0F0"/>
                </a:solidFill>
              </a:rPr>
              <a:t>k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&lt;</a:t>
            </a:r>
            <a:r>
              <a:rPr lang="en-US" dirty="0"/>
              <a:t> k</a:t>
            </a:r>
            <a:r>
              <a:rPr lang="en-US" baseline="-25000" dirty="0"/>
              <a:t>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&lt; hi</a:t>
            </a:r>
            <a:r>
              <a:rPr lang="en-US" dirty="0"/>
              <a:t> for the key k</a:t>
            </a:r>
            <a:r>
              <a:rPr lang="en-US" baseline="-25000" dirty="0"/>
              <a:t>R</a:t>
            </a:r>
            <a:r>
              <a:rPr lang="en-US" dirty="0"/>
              <a:t> of its right child (if any)</a:t>
            </a:r>
          </a:p>
          <a:p>
            <a:pPr lvl="1"/>
            <a:r>
              <a:rPr lang="en-US" dirty="0"/>
              <a:t>If k is the root, then </a:t>
            </a:r>
            <a:r>
              <a:rPr lang="en-US" dirty="0">
                <a:solidFill>
                  <a:srgbClr val="00B0F0"/>
                </a:solidFill>
              </a:rPr>
              <a:t>–∞ &lt; </a:t>
            </a:r>
            <a:r>
              <a:rPr lang="en-US" dirty="0"/>
              <a:t>k </a:t>
            </a:r>
            <a:r>
              <a:rPr lang="en-US" dirty="0">
                <a:solidFill>
                  <a:srgbClr val="FF0000"/>
                </a:solidFill>
              </a:rPr>
              <a:t>&lt; ∞</a:t>
            </a:r>
          </a:p>
          <a:p>
            <a:pPr lvl="3"/>
            <a:endParaRPr lang="en-US" sz="1800" kern="1200" dirty="0">
              <a:solidFill>
                <a:srgbClr val="00B0F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lvl="3"/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For arbitrary keys,</a:t>
            </a:r>
          </a:p>
          <a:p>
            <a:pPr lvl="1"/>
            <a:r>
              <a:rPr lang="en-US" dirty="0"/>
              <a:t>Use </a:t>
            </a:r>
            <a:r>
              <a:rPr lang="en-US" i="1" dirty="0"/>
              <a:t>entries</a:t>
            </a:r>
            <a:r>
              <a:rPr lang="en-US" dirty="0"/>
              <a:t> as the bounds and </a:t>
            </a:r>
            <a:r>
              <a:rPr lang="en-US" dirty="0">
                <a:solidFill>
                  <a:srgbClr val="7030A0"/>
                </a:solidFill>
              </a:rPr>
              <a:t>entry_key</a:t>
            </a:r>
            <a:r>
              <a:rPr lang="en-US" dirty="0"/>
              <a:t> to extract their key</a:t>
            </a:r>
          </a:p>
          <a:p>
            <a:pPr lvl="1"/>
            <a:r>
              <a:rPr lang="en-US" dirty="0"/>
              <a:t>Use </a:t>
            </a:r>
            <a:r>
              <a:rPr lang="en-US" dirty="0">
                <a:solidFill>
                  <a:srgbClr val="7030A0"/>
                </a:solidFill>
              </a:rPr>
              <a:t>key_compare</a:t>
            </a:r>
            <a:r>
              <a:rPr lang="en-US" dirty="0"/>
              <a:t> to compare k with another key</a:t>
            </a:r>
          </a:p>
          <a:p>
            <a:pPr lvl="1"/>
            <a:r>
              <a:rPr lang="en-US" dirty="0"/>
              <a:t>Use NULL as </a:t>
            </a:r>
            <a:r>
              <a:rPr lang="en-US" dirty="0">
                <a:solidFill>
                  <a:srgbClr val="00B0F0"/>
                </a:solidFill>
              </a:rPr>
              <a:t>–∞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∞</a:t>
            </a:r>
            <a:endParaRPr lang="en-US" dirty="0"/>
          </a:p>
        </p:txBody>
      </p:sp>
      <p:sp>
        <p:nvSpPr>
          <p:cNvPr id="24" name="Isosceles Triangle 23"/>
          <p:cNvSpPr/>
          <p:nvPr/>
        </p:nvSpPr>
        <p:spPr bwMode="auto">
          <a:xfrm>
            <a:off x="9093200" y="4723606"/>
            <a:ext cx="2895600" cy="18288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rot="5400000">
            <a:off x="8559006" y="5485606"/>
            <a:ext cx="2439194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rot="5400000">
            <a:off x="9702006" y="5485606"/>
            <a:ext cx="2439194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0725484" y="3809206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FF0000"/>
                </a:solidFill>
              </a:rPr>
              <a:t>hi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582483" y="3809206"/>
            <a:ext cx="425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F0"/>
                </a:solidFill>
              </a:rPr>
              <a:t>lo</a:t>
            </a:r>
          </a:p>
        </p:txBody>
      </p:sp>
      <p:sp>
        <p:nvSpPr>
          <p:cNvPr id="39" name="Oval 38"/>
          <p:cNvSpPr/>
          <p:nvPr/>
        </p:nvSpPr>
        <p:spPr bwMode="auto">
          <a:xfrm>
            <a:off x="10234285" y="5712291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1988800" y="51816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9017000" y="1905000"/>
            <a:ext cx="2915222" cy="1015663"/>
          </a:xfrm>
          <a:prstGeom prst="wedgeRectCallout">
            <a:avLst>
              <a:gd name="adj1" fmla="val -119960"/>
              <a:gd name="adj2" fmla="val -15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Even though we typically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don’t care about the cost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of specification functions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3073400" y="6248400"/>
            <a:ext cx="3126818" cy="400110"/>
          </a:xfrm>
          <a:prstGeom prst="wedgeRectCallout">
            <a:avLst>
              <a:gd name="adj1" fmla="val -21518"/>
              <a:gd name="adj2" fmla="val -117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assumes integer keys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6851413" y="8740914"/>
            <a:ext cx="3500317" cy="707886"/>
          </a:xfrm>
          <a:prstGeom prst="wedgeRectCallout">
            <a:avLst>
              <a:gd name="adj1" fmla="val -86385"/>
              <a:gd name="adj2" fmla="val -237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NULL is a value of type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 is not a valid entry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lookup, it’s O(1) </a:t>
            </a:r>
            <a:r>
              <a:rPr lang="en-US" b="1" dirty="0"/>
              <a:t>average</a:t>
            </a:r>
            <a:endParaRPr lang="en-US" dirty="0"/>
          </a:p>
          <a:p>
            <a:pPr lvl="1"/>
            <a:r>
              <a:rPr lang="en-US" dirty="0"/>
              <a:t>We could be (very) unlucky and incur an O(n) cost</a:t>
            </a:r>
          </a:p>
          <a:p>
            <a:pPr lvl="2"/>
            <a:r>
              <a:rPr lang="en-US" dirty="0"/>
              <a:t>E.g., If we use a poor hash function</a:t>
            </a:r>
          </a:p>
          <a:p>
            <a:endParaRPr lang="en-US" dirty="0"/>
          </a:p>
          <a:p>
            <a:r>
              <a:rPr lang="en-US" dirty="0"/>
              <a:t>For insert, it’s O(1) </a:t>
            </a:r>
            <a:r>
              <a:rPr lang="en-US" b="1" dirty="0"/>
              <a:t>amortized</a:t>
            </a:r>
            <a:endParaRPr lang="en-US" dirty="0"/>
          </a:p>
          <a:p>
            <a:pPr lvl="1"/>
            <a:r>
              <a:rPr lang="en-US" dirty="0"/>
              <a:t>From time to time, we need to resize the table</a:t>
            </a:r>
          </a:p>
          <a:p>
            <a:pPr lvl="2"/>
            <a:r>
              <a:rPr lang="en-US" dirty="0"/>
              <a:t>Then insert costs O(n)</a:t>
            </a:r>
          </a:p>
          <a:p>
            <a:pPr lvl="2"/>
            <a:endParaRPr lang="en-US" dirty="0"/>
          </a:p>
          <a:p>
            <a:r>
              <a:rPr lang="en-US" dirty="0"/>
              <a:t>Operations like finding the entry with the smallest key would cost O(n)</a:t>
            </a:r>
          </a:p>
          <a:p>
            <a:pPr lvl="1"/>
            <a:r>
              <a:rPr lang="en-US" dirty="0"/>
              <a:t>We have to check every entry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011755" y="6934200"/>
            <a:ext cx="4074193" cy="132343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Using hash dictionaries is too risky</a:t>
            </a:r>
            <a:br>
              <a:rPr lang="en-US" sz="2000" b="0" dirty="0"/>
            </a:br>
            <a:r>
              <a:rPr lang="en-US" sz="2000" b="0" dirty="0"/>
              <a:t>or not good enough</a:t>
            </a:r>
            <a:br>
              <a:rPr lang="en-US" sz="2000" b="0" dirty="0"/>
            </a:br>
            <a:r>
              <a:rPr lang="en-US" sz="2000" b="0" dirty="0"/>
              <a:t>for applications that require a</a:t>
            </a:r>
            <a:br>
              <a:rPr lang="en-US" sz="2000" b="0" dirty="0"/>
            </a:br>
            <a:r>
              <a:rPr lang="en-US" sz="2000" b="0" u="sng" dirty="0"/>
              <a:t>guaranteed</a:t>
            </a:r>
            <a:r>
              <a:rPr lang="en-US" sz="2000" b="0" dirty="0"/>
              <a:t> (short) response time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8102600" y="8602355"/>
            <a:ext cx="3372251" cy="584775"/>
          </a:xfrm>
          <a:prstGeom prst="wedgeRectCallout">
            <a:avLst>
              <a:gd name="adj1" fmla="val 22856"/>
              <a:gd name="adj2" fmla="val -10100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600" b="0" dirty="0"/>
              <a:t>But they are great for applications that don’t have such a constraint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As we examine each key k,</a:t>
            </a:r>
            <a:br>
              <a:rPr lang="en-US" i="1" dirty="0"/>
            </a:br>
            <a:r>
              <a:rPr lang="en-US" i="1" dirty="0"/>
              <a:t>keep track of its allowed range</a:t>
            </a:r>
          </a:p>
          <a:p>
            <a:pPr lvl="3"/>
            <a:endParaRPr lang="en-US" i="1" dirty="0"/>
          </a:p>
          <a:p>
            <a:r>
              <a:rPr lang="en-US" dirty="0"/>
              <a:t>In code: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Complexity: O(n)</a:t>
            </a:r>
          </a:p>
          <a:p>
            <a:pPr lvl="2"/>
            <a:r>
              <a:rPr lang="en-US" dirty="0"/>
              <a:t>If T contains n nodes</a:t>
            </a:r>
          </a:p>
          <a:p>
            <a:pPr lvl="1"/>
            <a:r>
              <a:rPr lang="en-US" dirty="0"/>
              <a:t>We test every node in the tree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1854200" y="4114800"/>
            <a:ext cx="5441094" cy="3441541"/>
          </a:xfrm>
          <a:prstGeom prst="cube">
            <a:avLst>
              <a:gd name="adj" fmla="val 296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is_ordered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lo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is_tree(T);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entry_key(T-&gt;data);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(lo == NULL || key_compare(entry_key(lo), k) &lt; 0)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(hi == NULL || key_compare(k, entry_key(hi)) &lt; 0)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is_ordered(T-&gt;left, lo, T-&gt;data)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is_ordered(T-&gt;right, T-&gt;data, hi);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24" name="Isosceles Triangle 23"/>
          <p:cNvSpPr/>
          <p:nvPr/>
        </p:nvSpPr>
        <p:spPr bwMode="auto">
          <a:xfrm>
            <a:off x="9093200" y="2438400"/>
            <a:ext cx="2895600" cy="18288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rot="5400000">
            <a:off x="8559006" y="3200400"/>
            <a:ext cx="2439194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rot="5400000">
            <a:off x="9702006" y="3200400"/>
            <a:ext cx="2439194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0725484" y="1524000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FF0000"/>
                </a:solidFill>
              </a:rPr>
              <a:t>hi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582483" y="1524000"/>
            <a:ext cx="425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F0"/>
                </a:solidFill>
              </a:rPr>
              <a:t>lo</a:t>
            </a:r>
          </a:p>
        </p:txBody>
      </p:sp>
      <p:sp>
        <p:nvSpPr>
          <p:cNvPr id="39" name="Oval 38"/>
          <p:cNvSpPr/>
          <p:nvPr/>
        </p:nvSpPr>
        <p:spPr bwMode="auto">
          <a:xfrm>
            <a:off x="10234285" y="342708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1912600" y="2819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482600" y="514784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482600" y="57912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44446" y="5867401"/>
            <a:ext cx="1095509" cy="838200"/>
            <a:chOff x="6350000" y="4419600"/>
            <a:chExt cx="2286000" cy="1749072"/>
          </a:xfrm>
        </p:grpSpPr>
        <p:sp>
          <p:nvSpPr>
            <p:cNvPr id="16" name="Isosceles Triangle 15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7" name="Isosceles Triangle 16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18" name="Straight Connector 17"/>
            <p:cNvCxnSpPr>
              <a:stCxn id="20" idx="6"/>
              <a:endCxn id="17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20" idx="2"/>
              <a:endCxn id="16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21" name="Rectangular Callout 20"/>
          <p:cNvSpPr/>
          <p:nvPr/>
        </p:nvSpPr>
        <p:spPr bwMode="auto">
          <a:xfrm>
            <a:off x="7874000" y="5638800"/>
            <a:ext cx="2565767" cy="400110"/>
          </a:xfrm>
          <a:prstGeom prst="wedgeRectCallout">
            <a:avLst>
              <a:gd name="adj1" fmla="val -78827"/>
              <a:gd name="adj2" fmla="val 1316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 that </a:t>
            </a:r>
            <a:r>
              <a:rPr lang="en-US" sz="2000" b="0" dirty="0">
                <a:solidFill>
                  <a:srgbClr val="00B0F0"/>
                </a:solidFill>
              </a:rPr>
              <a:t>lo &lt;</a:t>
            </a:r>
            <a:r>
              <a:rPr lang="en-US" sz="2000" b="0" dirty="0"/>
              <a:t> k </a:t>
            </a:r>
            <a:r>
              <a:rPr lang="en-US" sz="2000" b="0" dirty="0">
                <a:solidFill>
                  <a:srgbClr val="FF0000"/>
                </a:solidFill>
              </a:rPr>
              <a:t>&lt; hi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7721600" y="6553200"/>
            <a:ext cx="2512867" cy="400110"/>
          </a:xfrm>
          <a:prstGeom prst="wedgeRectCallout">
            <a:avLst>
              <a:gd name="adj1" fmla="val -131999"/>
              <a:gd name="adj2" fmla="val 277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 that </a:t>
            </a:r>
            <a:r>
              <a:rPr lang="en-US" sz="2000" b="0" dirty="0">
                <a:solidFill>
                  <a:srgbClr val="00B0F0"/>
                </a:solidFill>
              </a:rPr>
              <a:t>lo</a:t>
            </a:r>
            <a:r>
              <a:rPr lang="en-US" sz="2000" b="0" dirty="0"/>
              <a:t> </a:t>
            </a:r>
            <a:r>
              <a:rPr lang="en-US" sz="2000" b="0" dirty="0">
                <a:solidFill>
                  <a:srgbClr val="00B0F0"/>
                </a:solidFill>
              </a:rPr>
              <a:t>&lt;</a:t>
            </a:r>
            <a:r>
              <a:rPr lang="en-US" sz="2000" b="0" dirty="0"/>
              <a:t> k</a:t>
            </a:r>
            <a:r>
              <a:rPr lang="en-US" sz="2000" b="0" baseline="-25000" dirty="0"/>
              <a:t>L</a:t>
            </a:r>
            <a:r>
              <a:rPr lang="en-US" sz="2000" b="0" dirty="0"/>
              <a:t> </a:t>
            </a:r>
            <a:r>
              <a:rPr lang="en-US" sz="2000" b="0" dirty="0">
                <a:solidFill>
                  <a:srgbClr val="FF0000"/>
                </a:solidFill>
              </a:rPr>
              <a:t>&lt; k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7721600" y="7010400"/>
            <a:ext cx="2604238" cy="400110"/>
          </a:xfrm>
          <a:prstGeom prst="wedgeRectCallout">
            <a:avLst>
              <a:gd name="adj1" fmla="val -127904"/>
              <a:gd name="adj2" fmla="val -2268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 that </a:t>
            </a:r>
            <a:r>
              <a:rPr lang="en-US" sz="2000" b="0" dirty="0">
                <a:solidFill>
                  <a:srgbClr val="00B0F0"/>
                </a:solidFill>
              </a:rPr>
              <a:t>k</a:t>
            </a:r>
            <a:r>
              <a:rPr lang="en-US" sz="2000" b="0" dirty="0"/>
              <a:t> </a:t>
            </a:r>
            <a:r>
              <a:rPr lang="en-US" sz="2000" b="0" dirty="0">
                <a:solidFill>
                  <a:srgbClr val="00B0F0"/>
                </a:solidFill>
              </a:rPr>
              <a:t>&lt;</a:t>
            </a:r>
            <a:r>
              <a:rPr lang="en-US" sz="2000" b="0" dirty="0"/>
              <a:t> k</a:t>
            </a:r>
            <a:r>
              <a:rPr lang="en-US" sz="2000" b="0" baseline="-25000" dirty="0"/>
              <a:t>R</a:t>
            </a:r>
            <a:r>
              <a:rPr lang="en-US" sz="2000" b="0" dirty="0"/>
              <a:t> </a:t>
            </a:r>
            <a:r>
              <a:rPr lang="en-US" sz="2000" b="0" dirty="0">
                <a:solidFill>
                  <a:srgbClr val="FF0000"/>
                </a:solidFill>
              </a:rPr>
              <a:t>&lt; hi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7874000" y="5638800"/>
            <a:ext cx="2565767" cy="400110"/>
          </a:xfrm>
          <a:prstGeom prst="wedgeRectCallout">
            <a:avLst>
              <a:gd name="adj1" fmla="val -77901"/>
              <a:gd name="adj2" fmla="val 1732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Check that </a:t>
            </a:r>
            <a:r>
              <a:rPr lang="en-US" sz="2000" b="0" dirty="0">
                <a:solidFill>
                  <a:srgbClr val="00B0F0"/>
                </a:solidFill>
              </a:rPr>
              <a:t>lo &lt;</a:t>
            </a:r>
            <a:r>
              <a:rPr lang="en-US" sz="2000" b="0" dirty="0"/>
              <a:t> k </a:t>
            </a:r>
            <a:r>
              <a:rPr lang="en-US" sz="2000" b="0" dirty="0">
                <a:solidFill>
                  <a:srgbClr val="FF0000"/>
                </a:solidFill>
              </a:rPr>
              <a:t>&lt; hi</a:t>
            </a:r>
            <a:endParaRPr lang="en-US" sz="16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4902200" y="3316069"/>
            <a:ext cx="3537699" cy="646331"/>
          </a:xfrm>
          <a:prstGeom prst="wedgeRectCallout">
            <a:avLst>
              <a:gd name="adj1" fmla="val -48601"/>
              <a:gd name="adj2" fmla="val 941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carry around the range (</a:t>
            </a:r>
            <a:r>
              <a:rPr lang="en-US" sz="18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additional parameters</a:t>
            </a:r>
            <a:endParaRPr lang="en-US" sz="14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 – III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update </a:t>
            </a:r>
            <a:r>
              <a:rPr lang="en-US" dirty="0">
                <a:solidFill>
                  <a:srgbClr val="7030A0"/>
                </a:solidFill>
              </a:rPr>
              <a:t>is_bst</a:t>
            </a:r>
            <a:r>
              <a:rPr lang="en-US" dirty="0"/>
              <a:t> slightly</a:t>
            </a:r>
          </a:p>
        </p:txBody>
      </p:sp>
      <p:sp>
        <p:nvSpPr>
          <p:cNvPr id="6" name="Cube 5"/>
          <p:cNvSpPr/>
          <p:nvPr/>
        </p:nvSpPr>
        <p:spPr bwMode="auto">
          <a:xfrm>
            <a:off x="2082260" y="3048000"/>
            <a:ext cx="4462479" cy="1730693"/>
          </a:xfrm>
          <a:prstGeom prst="cube">
            <a:avLst>
              <a:gd name="adj" fmla="val 723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is_ordered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lo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hi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 …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is_bst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is_bst(T)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&amp;&amp; is_ordered(T, NULL,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24" name="Isosceles Triangle 23"/>
          <p:cNvSpPr/>
          <p:nvPr/>
        </p:nvSpPr>
        <p:spPr bwMode="auto">
          <a:xfrm>
            <a:off x="9093200" y="2438400"/>
            <a:ext cx="2895600" cy="18288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rot="5400000">
            <a:off x="8559006" y="3200400"/>
            <a:ext cx="2439194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rot="5400000">
            <a:off x="9702006" y="3200400"/>
            <a:ext cx="2439194" cy="7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0725484" y="1524000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FF0000"/>
                </a:solidFill>
              </a:rPr>
              <a:t>hi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582483" y="1524000"/>
            <a:ext cx="425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F0"/>
                </a:solidFill>
              </a:rPr>
              <a:t>lo</a:t>
            </a:r>
          </a:p>
        </p:txBody>
      </p:sp>
      <p:sp>
        <p:nvSpPr>
          <p:cNvPr id="39" name="Oval 38"/>
          <p:cNvSpPr/>
          <p:nvPr/>
        </p:nvSpPr>
        <p:spPr bwMode="auto">
          <a:xfrm>
            <a:off x="10234285" y="3427085"/>
            <a:ext cx="306715" cy="306715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k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1912600" y="2819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2463800" y="5486400"/>
            <a:ext cx="956352" cy="646331"/>
          </a:xfrm>
          <a:prstGeom prst="wedgeRectCallout">
            <a:avLst>
              <a:gd name="adj1" fmla="val 144390"/>
              <a:gd name="adj2" fmla="val -1979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Initially</a:t>
            </a:r>
          </a:p>
          <a:p>
            <a:pPr>
              <a:defRPr/>
            </a:pPr>
            <a:r>
              <a:rPr lang="en-US" sz="18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 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=  </a:t>
            </a:r>
            <a:r>
              <a:rPr lang="en-US" sz="1800" dirty="0">
                <a:solidFill>
                  <a:srgbClr val="00B0F0"/>
                </a:solidFill>
              </a:rPr>
              <a:t>–∞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5521888" y="5486400"/>
            <a:ext cx="828112" cy="646331"/>
          </a:xfrm>
          <a:prstGeom prst="wedgeRectCallout">
            <a:avLst>
              <a:gd name="adj1" fmla="val -113133"/>
              <a:gd name="adj2" fmla="val -1979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Initially</a:t>
            </a:r>
          </a:p>
          <a:p>
            <a:pPr>
              <a:defRPr/>
            </a:pPr>
            <a:r>
              <a:rPr lang="en-US" sz="18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 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= </a:t>
            </a:r>
            <a:r>
              <a:rPr lang="en-US" sz="18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∞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Inserting Entries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 BST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the same steps we would do to search for this entry, and then put it where it should have been</a:t>
            </a:r>
          </a:p>
          <a:p>
            <a:pPr lvl="4"/>
            <a:endParaRPr lang="en-US" i="1" dirty="0"/>
          </a:p>
          <a:p>
            <a:r>
              <a:rPr lang="en-US" dirty="0"/>
              <a:t>The code follows the possible shapes</a:t>
            </a:r>
            <a:br>
              <a:rPr lang="en-US" dirty="0"/>
            </a:br>
            <a:r>
              <a:rPr lang="en-US" dirty="0"/>
              <a:t>of the tree 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802444" y="4953000"/>
            <a:ext cx="3539192" cy="2450902"/>
          </a:xfrm>
          <a:prstGeom prst="cube">
            <a:avLst>
              <a:gd name="adj" fmla="val 4451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 &amp;&amp; e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…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…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cxnSp>
        <p:nvCxnSpPr>
          <p:cNvPr id="5" name="Straight Connector 4"/>
          <p:cNvCxnSpPr>
            <a:stCxn id="10" idx="6"/>
            <a:endCxn id="11" idx="1"/>
          </p:cNvCxnSpPr>
          <p:nvPr/>
        </p:nvCxnSpPr>
        <p:spPr bwMode="auto">
          <a:xfrm>
            <a:off x="10769600" y="409956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stCxn id="10" idx="2"/>
            <a:endCxn id="18" idx="7"/>
          </p:cNvCxnSpPr>
          <p:nvPr/>
        </p:nvCxnSpPr>
        <p:spPr bwMode="auto">
          <a:xfrm rot="10800000" flipV="1">
            <a:off x="9435876" y="409956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stCxn id="11" idx="5"/>
            <a:endCxn id="12" idx="1"/>
          </p:cNvCxnSpPr>
          <p:nvPr/>
        </p:nvCxnSpPr>
        <p:spPr bwMode="auto">
          <a:xfrm rot="16200000" flipH="1">
            <a:off x="11972378" y="486037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>
            <a:stCxn id="11" idx="3"/>
            <a:endCxn id="13" idx="7"/>
          </p:cNvCxnSpPr>
          <p:nvPr/>
        </p:nvCxnSpPr>
        <p:spPr bwMode="auto">
          <a:xfrm rot="5400000">
            <a:off x="11446599" y="486991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13" idx="3"/>
            <a:endCxn id="14" idx="7"/>
          </p:cNvCxnSpPr>
          <p:nvPr/>
        </p:nvCxnSpPr>
        <p:spPr bwMode="auto">
          <a:xfrm rot="5400000">
            <a:off x="10990356" y="55395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0" name="Oval 9"/>
          <p:cNvSpPr/>
          <p:nvPr/>
        </p:nvSpPr>
        <p:spPr bwMode="auto">
          <a:xfrm>
            <a:off x="10403840" y="391668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11697325" y="4511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2232640" y="5120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1181080" y="5120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10784840" y="57302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15" name="Straight Connector 14"/>
          <p:cNvCxnSpPr>
            <a:stCxn id="18" idx="5"/>
            <a:endCxn id="19" idx="1"/>
          </p:cNvCxnSpPr>
          <p:nvPr/>
        </p:nvCxnSpPr>
        <p:spPr bwMode="auto">
          <a:xfrm rot="16200000" flipH="1">
            <a:off x="9397776" y="486133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18" idx="3"/>
            <a:endCxn id="20" idx="7"/>
          </p:cNvCxnSpPr>
          <p:nvPr/>
        </p:nvCxnSpPr>
        <p:spPr bwMode="auto">
          <a:xfrm rot="5400000">
            <a:off x="8833896" y="483085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0" idx="3"/>
            <a:endCxn id="21" idx="7"/>
          </p:cNvCxnSpPr>
          <p:nvPr/>
        </p:nvCxnSpPr>
        <p:spPr bwMode="auto">
          <a:xfrm rot="5400000">
            <a:off x="8338596" y="55395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9123680" y="4511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9657080" y="5120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8529320" y="5120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8133080" y="57302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977740" y="342900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inserting 5</a:t>
            </a:r>
          </a:p>
        </p:txBody>
      </p:sp>
      <p:cxnSp>
        <p:nvCxnSpPr>
          <p:cNvPr id="27" name="Straight Connector 26"/>
          <p:cNvCxnSpPr>
            <a:cxnSpLocks noChangeAspect="1"/>
          </p:cNvCxnSpPr>
          <p:nvPr/>
        </p:nvCxnSpPr>
        <p:spPr bwMode="auto">
          <a:xfrm rot="10800000" flipV="1">
            <a:off x="9550400" y="4043727"/>
            <a:ext cx="640080" cy="3075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28" name="Straight Connector 27"/>
          <p:cNvCxnSpPr>
            <a:endCxn id="29" idx="7"/>
          </p:cNvCxnSpPr>
          <p:nvPr/>
        </p:nvCxnSpPr>
        <p:spPr bwMode="auto">
          <a:xfrm rot="5400000">
            <a:off x="9451116" y="55395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9245600" y="57302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cxnSp>
        <p:nvCxnSpPr>
          <p:cNvPr id="30" name="Straight Connector 29"/>
          <p:cNvCxnSpPr>
            <a:cxnSpLocks noChangeAspect="1"/>
          </p:cNvCxnSpPr>
          <p:nvPr/>
        </p:nvCxnSpPr>
        <p:spPr bwMode="auto">
          <a:xfrm rot="5400000">
            <a:off x="9378943" y="5496947"/>
            <a:ext cx="274320" cy="1075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ysDash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31" name="Straight Connector 30"/>
          <p:cNvCxnSpPr>
            <a:cxnSpLocks noChangeAspect="1"/>
          </p:cNvCxnSpPr>
          <p:nvPr/>
        </p:nvCxnSpPr>
        <p:spPr bwMode="auto">
          <a:xfrm rot="16200000" flipH="1">
            <a:off x="9558497" y="4806630"/>
            <a:ext cx="274320" cy="2147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32" name="Rectangular Callout 31"/>
          <p:cNvSpPr/>
          <p:nvPr/>
        </p:nvSpPr>
        <p:spPr bwMode="auto">
          <a:xfrm>
            <a:off x="482600" y="5986046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482600" y="66294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44446" y="6705601"/>
            <a:ext cx="1095509" cy="838200"/>
            <a:chOff x="6350000" y="4419600"/>
            <a:chExt cx="2286000" cy="1749072"/>
          </a:xfrm>
        </p:grpSpPr>
        <p:sp>
          <p:nvSpPr>
            <p:cNvPr id="35" name="Isosceles Triangle 34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36" name="Isosceles Triangle 35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37" name="Straight Connector 36"/>
            <p:cNvCxnSpPr>
              <a:stCxn id="39" idx="6"/>
              <a:endCxn id="36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>
              <a:stCxn id="39" idx="2"/>
              <a:endCxn id="35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9" name="Oval 38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40" name="Slide Number Placeholder 3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/>
      <p:bldP spid="29" grpId="0" animBg="1"/>
      <p:bldP spid="32" grpId="0" animBg="1"/>
      <p:bldP spid="3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an Empty BST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We simply create a node for</a:t>
            </a:r>
            <a:br>
              <a:rPr lang="en-US" dirty="0"/>
            </a:br>
            <a:r>
              <a:rPr lang="en-US" dirty="0"/>
              <a:t>the new entry</a:t>
            </a:r>
          </a:p>
          <a:p>
            <a:pPr marL="5146675"/>
            <a:r>
              <a:rPr lang="en-US" dirty="0"/>
              <a:t>Does this achieve what we want?</a:t>
            </a:r>
          </a:p>
          <a:p>
            <a:pPr marL="5489575" lvl="1"/>
            <a:r>
              <a:rPr lang="en-US" dirty="0"/>
              <a:t>No: T is a </a:t>
            </a:r>
            <a:r>
              <a:rPr lang="en-US" b="1" dirty="0"/>
              <a:t>copy</a:t>
            </a:r>
            <a:r>
              <a:rPr lang="en-US" dirty="0"/>
              <a:t> of the caller’s tree</a:t>
            </a:r>
          </a:p>
          <a:p>
            <a:pPr marL="5781675" lvl="2"/>
            <a:r>
              <a:rPr lang="en-US" dirty="0"/>
              <a:t>Changing T does not change the original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need to </a:t>
            </a:r>
            <a:r>
              <a:rPr lang="en-US" b="1" i="1" dirty="0"/>
              <a:t>return</a:t>
            </a:r>
            <a:r>
              <a:rPr lang="en-US" dirty="0"/>
              <a:t> the</a:t>
            </a:r>
            <a:br>
              <a:rPr lang="en-US" dirty="0"/>
            </a:br>
            <a:r>
              <a:rPr lang="en-US" dirty="0"/>
              <a:t>new node to the caller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bst_insert</a:t>
            </a:r>
            <a:r>
              <a:rPr lang="en-US" dirty="0"/>
              <a:t> must return</a:t>
            </a:r>
            <a:br>
              <a:rPr lang="en-US" dirty="0"/>
            </a:br>
            <a:r>
              <a:rPr lang="en-US" dirty="0"/>
              <a:t>a </a:t>
            </a:r>
            <a:r>
              <a:rPr lang="en-US" dirty="0">
                <a:solidFill>
                  <a:srgbClr val="00B050"/>
                </a:solidFill>
              </a:rPr>
              <a:t>tree</a:t>
            </a:r>
          </a:p>
          <a:p>
            <a:pPr lvl="4"/>
            <a:endParaRPr lang="en-US" dirty="0"/>
          </a:p>
        </p:txBody>
      </p:sp>
      <p:sp>
        <p:nvSpPr>
          <p:cNvPr id="4" name="Cube 3"/>
          <p:cNvSpPr/>
          <p:nvPr/>
        </p:nvSpPr>
        <p:spPr bwMode="auto">
          <a:xfrm>
            <a:off x="1778000" y="3443129"/>
            <a:ext cx="3505929" cy="3441541"/>
          </a:xfrm>
          <a:prstGeom prst="cube">
            <a:avLst>
              <a:gd name="adj" fmla="val 396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 &amp;&amp; e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R-&gt;data = 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T = R;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…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0403840" y="254508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977740" y="205740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inserting 5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482600" y="4419600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4521200" y="4825425"/>
            <a:ext cx="1300998" cy="584775"/>
          </a:xfrm>
          <a:prstGeom prst="wedgeRectCallout">
            <a:avLst>
              <a:gd name="adj1" fmla="val -70091"/>
              <a:gd name="adj2" fmla="val -189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Sets left and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right to NULL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5" name="Rectangle 21"/>
          <p:cNvSpPr>
            <a:spLocks/>
          </p:cNvSpPr>
          <p:nvPr/>
        </p:nvSpPr>
        <p:spPr bwMode="auto">
          <a:xfrm>
            <a:off x="10743248" y="5789610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Alloc. Mem.</a:t>
            </a:r>
          </a:p>
        </p:txBody>
      </p:sp>
      <p:sp>
        <p:nvSpPr>
          <p:cNvPr id="36" name="Rectangle 2"/>
          <p:cNvSpPr>
            <a:spLocks/>
          </p:cNvSpPr>
          <p:nvPr/>
        </p:nvSpPr>
        <p:spPr bwMode="auto">
          <a:xfrm>
            <a:off x="8524193" y="5789610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Mem.</a:t>
            </a: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9112615" y="6408238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D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9481741" y="6400006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40" name="TextBox 15"/>
          <p:cNvSpPr txBox="1">
            <a:spLocks noChangeArrowheads="1"/>
          </p:cNvSpPr>
          <p:nvPr/>
        </p:nvSpPr>
        <p:spPr bwMode="auto">
          <a:xfrm>
            <a:off x="7645400" y="6165848"/>
            <a:ext cx="7986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i="1" dirty="0">
                <a:solidFill>
                  <a:srgbClr val="7030A0"/>
                </a:solidFill>
              </a:rPr>
              <a:t>caller</a:t>
            </a:r>
          </a:p>
        </p:txBody>
      </p:sp>
      <p:sp>
        <p:nvSpPr>
          <p:cNvPr id="41" name="TextBox 22"/>
          <p:cNvSpPr txBox="1">
            <a:spLocks noChangeArrowheads="1"/>
          </p:cNvSpPr>
          <p:nvPr/>
        </p:nvSpPr>
        <p:spPr bwMode="auto">
          <a:xfrm>
            <a:off x="7676209" y="7484143"/>
            <a:ext cx="12955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bst_insert</a:t>
            </a:r>
          </a:p>
        </p:txBody>
      </p:sp>
      <p:cxnSp>
        <p:nvCxnSpPr>
          <p:cNvPr id="42" name="Straight Connector 27"/>
          <p:cNvCxnSpPr>
            <a:cxnSpLocks noChangeShapeType="1"/>
          </p:cNvCxnSpPr>
          <p:nvPr/>
        </p:nvCxnSpPr>
        <p:spPr bwMode="auto">
          <a:xfrm>
            <a:off x="7847648" y="7484143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43" name="Rectangle 7"/>
          <p:cNvSpPr>
            <a:spLocks/>
          </p:cNvSpPr>
          <p:nvPr/>
        </p:nvSpPr>
        <p:spPr bwMode="auto">
          <a:xfrm>
            <a:off x="9141471" y="7556275"/>
            <a:ext cx="245260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9481741" y="7570562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45" name="Straight Arrow Connector 29"/>
          <p:cNvCxnSpPr>
            <a:cxnSpLocks noChangeShapeType="1"/>
            <a:stCxn id="254" idx="6"/>
          </p:cNvCxnSpPr>
          <p:nvPr/>
        </p:nvCxnSpPr>
        <p:spPr bwMode="auto">
          <a:xfrm flipV="1">
            <a:off x="9679050" y="7314406"/>
            <a:ext cx="1776350" cy="46278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9481741" y="8114843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47" name="Rectangle 7"/>
          <p:cNvSpPr>
            <a:spLocks/>
          </p:cNvSpPr>
          <p:nvPr/>
        </p:nvSpPr>
        <p:spPr bwMode="auto">
          <a:xfrm>
            <a:off x="9127044" y="8100119"/>
            <a:ext cx="259686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T</a:t>
            </a:r>
          </a:p>
        </p:txBody>
      </p:sp>
      <p:cxnSp>
        <p:nvCxnSpPr>
          <p:cNvPr id="49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671627" y="7695406"/>
            <a:ext cx="3809998" cy="2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 rot="5400000" flipH="1" flipV="1">
            <a:off x="8559006" y="7695406"/>
            <a:ext cx="3810794" cy="794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51" name="Rectangle 50"/>
          <p:cNvSpPr>
            <a:spLocks/>
          </p:cNvSpPr>
          <p:nvPr/>
        </p:nvSpPr>
        <p:spPr bwMode="auto">
          <a:xfrm>
            <a:off x="9106268" y="6924940"/>
            <a:ext cx="230832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52" name="Rectangle 12"/>
          <p:cNvSpPr>
            <a:spLocks noChangeArrowheads="1"/>
          </p:cNvSpPr>
          <p:nvPr/>
        </p:nvSpPr>
        <p:spPr bwMode="auto">
          <a:xfrm>
            <a:off x="9475394" y="6916708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53" name="Straight Arrow Connector 29"/>
          <p:cNvCxnSpPr>
            <a:cxnSpLocks noChangeShapeType="1"/>
            <a:stCxn id="71" idx="6"/>
            <a:endCxn id="55" idx="2"/>
          </p:cNvCxnSpPr>
          <p:nvPr/>
        </p:nvCxnSpPr>
        <p:spPr bwMode="auto">
          <a:xfrm>
            <a:off x="9674100" y="7121431"/>
            <a:ext cx="1730505" cy="49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55" name="Cloud 54"/>
          <p:cNvSpPr/>
          <p:nvPr/>
        </p:nvSpPr>
        <p:spPr bwMode="auto">
          <a:xfrm>
            <a:off x="11402950" y="6821581"/>
            <a:ext cx="533400" cy="6096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Rectangular Callout 58"/>
          <p:cNvSpPr/>
          <p:nvPr/>
        </p:nvSpPr>
        <p:spPr bwMode="auto">
          <a:xfrm>
            <a:off x="7340600" y="5257006"/>
            <a:ext cx="1720985" cy="369332"/>
          </a:xfrm>
          <a:prstGeom prst="wedgeRectCallout">
            <a:avLst>
              <a:gd name="adj1" fmla="val -6071"/>
              <a:gd name="adj2" fmla="val 1978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bst_insert(D, x);</a:t>
            </a: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6697751" y="8839200"/>
            <a:ext cx="1862048" cy="646331"/>
          </a:xfrm>
          <a:prstGeom prst="wedgeRectCallout">
            <a:avLst>
              <a:gd name="adj1" fmla="val 67125"/>
              <a:gd name="adj2" fmla="val -1563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Decommissioned</a:t>
            </a:r>
          </a:p>
          <a:p>
            <a:pPr>
              <a:defRPr/>
            </a:pPr>
            <a:r>
              <a:rPr lang="en-US" sz="1800" b="0" dirty="0"/>
              <a:t>upon returning</a:t>
            </a:r>
          </a:p>
        </p:txBody>
      </p:sp>
      <p:sp>
        <p:nvSpPr>
          <p:cNvPr id="67" name="Rectangle 12"/>
          <p:cNvSpPr>
            <a:spLocks noChangeArrowheads="1"/>
          </p:cNvSpPr>
          <p:nvPr/>
        </p:nvSpPr>
        <p:spPr bwMode="auto">
          <a:xfrm>
            <a:off x="9474200" y="8662888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71" name="Oval 70"/>
          <p:cNvSpPr/>
          <p:nvPr/>
        </p:nvSpPr>
        <p:spPr bwMode="auto">
          <a:xfrm>
            <a:off x="9521700" y="7045231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10998200" y="8622313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4" name="Oval 73"/>
          <p:cNvSpPr/>
          <p:nvPr/>
        </p:nvSpPr>
        <p:spPr bwMode="auto">
          <a:xfrm>
            <a:off x="9526650" y="823438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28" name="Straight Arrow Connector 29"/>
          <p:cNvCxnSpPr>
            <a:cxnSpLocks noChangeShapeType="1"/>
            <a:stCxn id="229" idx="6"/>
          </p:cNvCxnSpPr>
          <p:nvPr/>
        </p:nvCxnSpPr>
        <p:spPr bwMode="auto">
          <a:xfrm>
            <a:off x="9679050" y="8855863"/>
            <a:ext cx="1319150" cy="1588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9" name="Oval 228"/>
          <p:cNvSpPr/>
          <p:nvPr/>
        </p:nvSpPr>
        <p:spPr bwMode="auto">
          <a:xfrm>
            <a:off x="9526650" y="877966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33" name="Straight Arrow Connector 29"/>
          <p:cNvCxnSpPr>
            <a:cxnSpLocks noChangeShapeType="1"/>
            <a:stCxn id="234" idx="0"/>
            <a:endCxn id="55" idx="1"/>
          </p:cNvCxnSpPr>
          <p:nvPr/>
        </p:nvCxnSpPr>
        <p:spPr bwMode="auto">
          <a:xfrm rot="5400000" flipH="1" flipV="1">
            <a:off x="10943872" y="8153836"/>
            <a:ext cx="1449081" cy="2475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34" name="Oval 233"/>
          <p:cNvSpPr/>
          <p:nvPr/>
        </p:nvSpPr>
        <p:spPr bwMode="auto">
          <a:xfrm>
            <a:off x="11590975" y="887961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0" name="Rectangle 7"/>
          <p:cNvSpPr>
            <a:spLocks/>
          </p:cNvSpPr>
          <p:nvPr/>
        </p:nvSpPr>
        <p:spPr bwMode="auto">
          <a:xfrm>
            <a:off x="9109460" y="8633519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R</a:t>
            </a:r>
          </a:p>
        </p:txBody>
      </p:sp>
      <p:grpSp>
        <p:nvGrpSpPr>
          <p:cNvPr id="248" name="Group 38"/>
          <p:cNvGrpSpPr/>
          <p:nvPr/>
        </p:nvGrpSpPr>
        <p:grpSpPr>
          <a:xfrm>
            <a:off x="9685975" y="6464331"/>
            <a:ext cx="457200" cy="274320"/>
            <a:chOff x="8222344" y="4025070"/>
            <a:chExt cx="457200" cy="274320"/>
          </a:xfrm>
        </p:grpSpPr>
        <p:cxnSp>
          <p:nvCxnSpPr>
            <p:cNvPr id="249" name="Straight Arrow Connector 24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0" name="Straight Connector 24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1" name="Straight Connector 25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2" name="Straight Connector 25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53" name="Straight Arrow Connector 29"/>
          <p:cNvCxnSpPr>
            <a:cxnSpLocks noChangeShapeType="1"/>
            <a:stCxn id="74" idx="6"/>
          </p:cNvCxnSpPr>
          <p:nvPr/>
        </p:nvCxnSpPr>
        <p:spPr bwMode="auto">
          <a:xfrm>
            <a:off x="9679050" y="8310588"/>
            <a:ext cx="1319150" cy="352300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54" name="Oval 253"/>
          <p:cNvSpPr/>
          <p:nvPr/>
        </p:nvSpPr>
        <p:spPr bwMode="auto">
          <a:xfrm>
            <a:off x="9526650" y="770098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6" name="Pie 255"/>
          <p:cNvSpPr/>
          <p:nvPr/>
        </p:nvSpPr>
        <p:spPr bwMode="auto">
          <a:xfrm rot="16200000">
            <a:off x="12065000" y="8763633"/>
            <a:ext cx="836773" cy="836773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/>
      <p:bldP spid="36" grpId="0"/>
      <p:bldP spid="37" grpId="0"/>
      <p:bldP spid="38" grpId="0" animBg="1"/>
      <p:bldP spid="40" grpId="0"/>
      <p:bldP spid="41" grpId="0"/>
      <p:bldP spid="43" grpId="0"/>
      <p:bldP spid="44" grpId="0" animBg="1"/>
      <p:bldP spid="46" grpId="0" animBg="1"/>
      <p:bldP spid="47" grpId="0"/>
      <p:bldP spid="51" grpId="0"/>
      <p:bldP spid="52" grpId="0" animBg="1"/>
      <p:bldP spid="55" grpId="0" animBg="1"/>
      <p:bldP spid="59" grpId="0" animBg="1"/>
      <p:bldP spid="60" grpId="0" animBg="1"/>
      <p:bldP spid="67" grpId="0" animBg="1"/>
      <p:bldP spid="71" grpId="0"/>
      <p:bldP spid="74" grpId="0"/>
      <p:bldP spid="229" grpId="0"/>
      <p:bldP spid="234" grpId="0"/>
      <p:bldP spid="240" grpId="0"/>
      <p:bldP spid="254" grpId="0"/>
      <p:bldP spid="25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an Empty BST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We simply create a node for</a:t>
            </a:r>
            <a:br>
              <a:rPr lang="en-US" dirty="0"/>
            </a:br>
            <a:r>
              <a:rPr lang="en-US" dirty="0"/>
              <a:t>the new entry </a:t>
            </a:r>
            <a:r>
              <a:rPr lang="en-US" b="1" dirty="0"/>
              <a:t>and return 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returned tree must</a:t>
            </a:r>
            <a:br>
              <a:rPr lang="en-US" dirty="0"/>
            </a:br>
            <a:r>
              <a:rPr lang="en-US" dirty="0"/>
              <a:t>be a valid BST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778000" y="3443129"/>
            <a:ext cx="4433228" cy="3694906"/>
          </a:xfrm>
          <a:prstGeom prst="cube">
            <a:avLst>
              <a:gd name="adj" fmla="val 361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 &amp;&amp;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is_bst(\result) &amp;&amp; \result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R-&gt;data = 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R;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…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0403840" y="254508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ys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977740" y="2057400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1" dirty="0"/>
              <a:t>inserting 5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482600" y="4667210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33" name="Rectangular Callout 32"/>
          <p:cNvSpPr/>
          <p:nvPr/>
        </p:nvSpPr>
        <p:spPr bwMode="auto">
          <a:xfrm>
            <a:off x="4668002" y="5054025"/>
            <a:ext cx="1300998" cy="584775"/>
          </a:xfrm>
          <a:prstGeom prst="wedgeRectCallout">
            <a:avLst>
              <a:gd name="adj1" fmla="val -70091"/>
              <a:gd name="adj2" fmla="val -189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Sets left and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right to NULL</a:t>
            </a:r>
            <a:endParaRPr lang="en-US" sz="1200" b="0" dirty="0">
              <a:solidFill>
                <a:srgbClr val="7030A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5" name="Rectangle 21"/>
          <p:cNvSpPr>
            <a:spLocks/>
          </p:cNvSpPr>
          <p:nvPr/>
        </p:nvSpPr>
        <p:spPr bwMode="auto">
          <a:xfrm>
            <a:off x="10743248" y="5236101"/>
            <a:ext cx="152445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Alloc. Mem.</a:t>
            </a:r>
          </a:p>
        </p:txBody>
      </p:sp>
      <p:sp>
        <p:nvSpPr>
          <p:cNvPr id="36" name="Rectangle 2"/>
          <p:cNvSpPr>
            <a:spLocks/>
          </p:cNvSpPr>
          <p:nvPr/>
        </p:nvSpPr>
        <p:spPr bwMode="auto">
          <a:xfrm>
            <a:off x="8524193" y="5236101"/>
            <a:ext cx="1497205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dirty="0"/>
              <a:t>Local Mem.</a:t>
            </a: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9112615" y="5854729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D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9474200" y="5846497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40" name="TextBox 15"/>
          <p:cNvSpPr txBox="1">
            <a:spLocks noChangeArrowheads="1"/>
          </p:cNvSpPr>
          <p:nvPr/>
        </p:nvSpPr>
        <p:spPr bwMode="auto">
          <a:xfrm>
            <a:off x="7645400" y="5612339"/>
            <a:ext cx="7986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i="1" dirty="0">
                <a:solidFill>
                  <a:srgbClr val="7030A0"/>
                </a:solidFill>
              </a:rPr>
              <a:t>caller</a:t>
            </a:r>
          </a:p>
        </p:txBody>
      </p:sp>
      <p:sp>
        <p:nvSpPr>
          <p:cNvPr id="41" name="TextBox 22"/>
          <p:cNvSpPr txBox="1">
            <a:spLocks noChangeArrowheads="1"/>
          </p:cNvSpPr>
          <p:nvPr/>
        </p:nvSpPr>
        <p:spPr bwMode="auto">
          <a:xfrm>
            <a:off x="7676209" y="7484143"/>
            <a:ext cx="12955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bst_insert</a:t>
            </a:r>
          </a:p>
        </p:txBody>
      </p:sp>
      <p:cxnSp>
        <p:nvCxnSpPr>
          <p:cNvPr id="42" name="Straight Connector 27"/>
          <p:cNvCxnSpPr>
            <a:cxnSpLocks noChangeShapeType="1"/>
          </p:cNvCxnSpPr>
          <p:nvPr/>
        </p:nvCxnSpPr>
        <p:spPr bwMode="auto">
          <a:xfrm>
            <a:off x="7847648" y="7484143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43" name="Rectangle 7"/>
          <p:cNvSpPr>
            <a:spLocks/>
          </p:cNvSpPr>
          <p:nvPr/>
        </p:nvSpPr>
        <p:spPr bwMode="auto">
          <a:xfrm>
            <a:off x="9138918" y="8100950"/>
            <a:ext cx="259686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T</a:t>
            </a: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9474200" y="8115237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45" name="Straight Arrow Connector 29"/>
          <p:cNvCxnSpPr>
            <a:cxnSpLocks noChangeShapeType="1"/>
          </p:cNvCxnSpPr>
          <p:nvPr/>
        </p:nvCxnSpPr>
        <p:spPr bwMode="auto">
          <a:xfrm flipV="1">
            <a:off x="9679050" y="6781800"/>
            <a:ext cx="1776350" cy="996182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9474200" y="7582237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47" name="Rectangle 7"/>
          <p:cNvSpPr>
            <a:spLocks/>
          </p:cNvSpPr>
          <p:nvPr/>
        </p:nvSpPr>
        <p:spPr bwMode="auto">
          <a:xfrm>
            <a:off x="9141471" y="7567513"/>
            <a:ext cx="245259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e</a:t>
            </a:r>
          </a:p>
        </p:txBody>
      </p:sp>
      <p:cxnSp>
        <p:nvCxnSpPr>
          <p:cNvPr id="49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671627" y="7695406"/>
            <a:ext cx="3809998" cy="2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400000"/>
            <a:headEnd/>
            <a:tailEnd/>
          </a:ln>
        </p:spPr>
      </p:cxn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 rot="5400000" flipH="1" flipV="1">
            <a:off x="8559006" y="7695406"/>
            <a:ext cx="3810794" cy="794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51" name="Rectangle 50"/>
          <p:cNvSpPr>
            <a:spLocks/>
          </p:cNvSpPr>
          <p:nvPr/>
        </p:nvSpPr>
        <p:spPr bwMode="auto">
          <a:xfrm>
            <a:off x="9106268" y="6383306"/>
            <a:ext cx="230832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x</a:t>
            </a:r>
          </a:p>
        </p:txBody>
      </p:sp>
      <p:sp>
        <p:nvSpPr>
          <p:cNvPr id="52" name="Rectangle 12"/>
          <p:cNvSpPr>
            <a:spLocks noChangeArrowheads="1"/>
          </p:cNvSpPr>
          <p:nvPr/>
        </p:nvSpPr>
        <p:spPr bwMode="auto">
          <a:xfrm>
            <a:off x="9474200" y="6375074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53" name="Straight Arrow Connector 29"/>
          <p:cNvCxnSpPr>
            <a:cxnSpLocks noChangeShapeType="1"/>
            <a:stCxn id="71" idx="6"/>
            <a:endCxn id="55" idx="2"/>
          </p:cNvCxnSpPr>
          <p:nvPr/>
        </p:nvCxnSpPr>
        <p:spPr bwMode="auto">
          <a:xfrm flipV="1">
            <a:off x="9674100" y="6576950"/>
            <a:ext cx="1730505" cy="284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55" name="Cloud 54"/>
          <p:cNvSpPr/>
          <p:nvPr/>
        </p:nvSpPr>
        <p:spPr bwMode="auto">
          <a:xfrm>
            <a:off x="11402950" y="6272150"/>
            <a:ext cx="533400" cy="609600"/>
          </a:xfrm>
          <a:prstGeom prst="cloud">
            <a:avLst/>
          </a:prstGeom>
          <a:solidFill>
            <a:srgbClr val="FFE5E5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Rectangular Callout 58"/>
          <p:cNvSpPr/>
          <p:nvPr/>
        </p:nvSpPr>
        <p:spPr bwMode="auto">
          <a:xfrm>
            <a:off x="6654800" y="4703497"/>
            <a:ext cx="2689198" cy="369332"/>
          </a:xfrm>
          <a:prstGeom prst="wedgeRectCallout">
            <a:avLst>
              <a:gd name="adj1" fmla="val -6071"/>
              <a:gd name="adj2" fmla="val 1978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rgbClr val="00B050"/>
                </a:solidFill>
              </a:rPr>
              <a:t>tree*</a:t>
            </a:r>
            <a:r>
              <a:rPr lang="en-US" sz="1800" b="0" dirty="0"/>
              <a:t> E = bst_insert(D, x);</a:t>
            </a:r>
          </a:p>
        </p:txBody>
      </p:sp>
      <p:sp>
        <p:nvSpPr>
          <p:cNvPr id="67" name="Rectangle 12"/>
          <p:cNvSpPr>
            <a:spLocks noChangeArrowheads="1"/>
          </p:cNvSpPr>
          <p:nvPr/>
        </p:nvSpPr>
        <p:spPr bwMode="auto">
          <a:xfrm>
            <a:off x="9474200" y="8662888"/>
            <a:ext cx="406400" cy="381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sp>
        <p:nvSpPr>
          <p:cNvPr id="71" name="Oval 70"/>
          <p:cNvSpPr/>
          <p:nvPr/>
        </p:nvSpPr>
        <p:spPr bwMode="auto">
          <a:xfrm>
            <a:off x="9521700" y="6503597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10998200" y="8622313"/>
          <a:ext cx="13716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4" name="Oval 73"/>
          <p:cNvSpPr/>
          <p:nvPr/>
        </p:nvSpPr>
        <p:spPr bwMode="auto">
          <a:xfrm>
            <a:off x="9526650" y="825813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28" name="Straight Arrow Connector 29"/>
          <p:cNvCxnSpPr>
            <a:cxnSpLocks noChangeShapeType="1"/>
            <a:stCxn id="229" idx="6"/>
          </p:cNvCxnSpPr>
          <p:nvPr/>
        </p:nvCxnSpPr>
        <p:spPr bwMode="auto">
          <a:xfrm>
            <a:off x="9679050" y="8855863"/>
            <a:ext cx="1319150" cy="1588"/>
          </a:xfrm>
          <a:prstGeom prst="straightConnector1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9" name="Oval 228"/>
          <p:cNvSpPr/>
          <p:nvPr/>
        </p:nvSpPr>
        <p:spPr bwMode="auto">
          <a:xfrm>
            <a:off x="9526650" y="877966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33" name="Straight Arrow Connector 29"/>
          <p:cNvCxnSpPr>
            <a:cxnSpLocks noChangeShapeType="1"/>
            <a:stCxn id="234" idx="0"/>
            <a:endCxn id="55" idx="1"/>
          </p:cNvCxnSpPr>
          <p:nvPr/>
        </p:nvCxnSpPr>
        <p:spPr bwMode="auto">
          <a:xfrm rot="5400000" flipH="1" flipV="1">
            <a:off x="10669156" y="7879120"/>
            <a:ext cx="1998512" cy="24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34" name="Oval 233"/>
          <p:cNvSpPr/>
          <p:nvPr/>
        </p:nvSpPr>
        <p:spPr bwMode="auto">
          <a:xfrm>
            <a:off x="11590975" y="887961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0" name="Rectangle 7"/>
          <p:cNvSpPr>
            <a:spLocks/>
          </p:cNvSpPr>
          <p:nvPr/>
        </p:nvSpPr>
        <p:spPr bwMode="auto">
          <a:xfrm>
            <a:off x="9109460" y="8633519"/>
            <a:ext cx="288541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sz="2000" b="0" dirty="0">
                <a:solidFill>
                  <a:schemeClr val="bg1">
                    <a:lumMod val="75000"/>
                  </a:schemeClr>
                </a:solidFill>
              </a:rPr>
              <a:t>R</a:t>
            </a:r>
          </a:p>
        </p:txBody>
      </p:sp>
      <p:grpSp>
        <p:nvGrpSpPr>
          <p:cNvPr id="5" name="Group 38"/>
          <p:cNvGrpSpPr/>
          <p:nvPr/>
        </p:nvGrpSpPr>
        <p:grpSpPr>
          <a:xfrm>
            <a:off x="9685975" y="5910822"/>
            <a:ext cx="457200" cy="274320"/>
            <a:chOff x="8222344" y="4025070"/>
            <a:chExt cx="457200" cy="274320"/>
          </a:xfrm>
        </p:grpSpPr>
        <p:cxnSp>
          <p:nvCxnSpPr>
            <p:cNvPr id="249" name="Straight Arrow Connector 24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0" name="Straight Connector 24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1" name="Straight Connector 25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52" name="Straight Connector 25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54" name="Oval 253"/>
          <p:cNvSpPr/>
          <p:nvPr/>
        </p:nvSpPr>
        <p:spPr bwMode="auto">
          <a:xfrm>
            <a:off x="9538525" y="824566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48" name="Group 38"/>
          <p:cNvGrpSpPr/>
          <p:nvPr/>
        </p:nvGrpSpPr>
        <p:grpSpPr>
          <a:xfrm>
            <a:off x="9702800" y="8200300"/>
            <a:ext cx="457200" cy="274320"/>
            <a:chOff x="8222344" y="4025070"/>
            <a:chExt cx="457200" cy="274320"/>
          </a:xfrm>
        </p:grpSpPr>
        <p:cxnSp>
          <p:nvCxnSpPr>
            <p:cNvPr id="54" name="Straight Arrow Connector 5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75000"/>
                </a:schemeClr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Rectangle 60"/>
          <p:cNvSpPr>
            <a:spLocks/>
          </p:cNvSpPr>
          <p:nvPr/>
        </p:nvSpPr>
        <p:spPr bwMode="auto">
          <a:xfrm>
            <a:off x="9105075" y="6930557"/>
            <a:ext cx="274114" cy="41036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sz="2000" b="0" dirty="0"/>
              <a:t>E</a:t>
            </a:r>
          </a:p>
        </p:txBody>
      </p:sp>
      <p:sp>
        <p:nvSpPr>
          <p:cNvPr id="62" name="Rectangle 12"/>
          <p:cNvSpPr>
            <a:spLocks noChangeArrowheads="1"/>
          </p:cNvSpPr>
          <p:nvPr/>
        </p:nvSpPr>
        <p:spPr bwMode="auto">
          <a:xfrm>
            <a:off x="9474200" y="6922325"/>
            <a:ext cx="406400" cy="3810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 dirty="0"/>
          </a:p>
        </p:txBody>
      </p:sp>
      <p:cxnSp>
        <p:nvCxnSpPr>
          <p:cNvPr id="64" name="Straight Arrow Connector 29"/>
          <p:cNvCxnSpPr>
            <a:cxnSpLocks noChangeShapeType="1"/>
            <a:stCxn id="65" idx="6"/>
          </p:cNvCxnSpPr>
          <p:nvPr/>
        </p:nvCxnSpPr>
        <p:spPr bwMode="auto">
          <a:xfrm>
            <a:off x="9679050" y="7110350"/>
            <a:ext cx="1319150" cy="1500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65" name="Oval 64"/>
          <p:cNvSpPr/>
          <p:nvPr/>
        </p:nvSpPr>
        <p:spPr bwMode="auto">
          <a:xfrm>
            <a:off x="9526650" y="703415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8" name="Oval 67"/>
          <p:cNvSpPr>
            <a:spLocks noChangeArrowheads="1"/>
          </p:cNvSpPr>
          <p:nvPr/>
        </p:nvSpPr>
        <p:spPr bwMode="auto">
          <a:xfrm>
            <a:off x="1930400" y="5586350"/>
            <a:ext cx="11430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9" name="Oval 68"/>
          <p:cNvSpPr>
            <a:spLocks noChangeArrowheads="1"/>
          </p:cNvSpPr>
          <p:nvPr/>
        </p:nvSpPr>
        <p:spPr bwMode="auto">
          <a:xfrm>
            <a:off x="1649350" y="3617025"/>
            <a:ext cx="7620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0" name="Oval 69"/>
          <p:cNvSpPr>
            <a:spLocks noChangeArrowheads="1"/>
          </p:cNvSpPr>
          <p:nvPr/>
        </p:nvSpPr>
        <p:spPr bwMode="auto">
          <a:xfrm>
            <a:off x="1625600" y="4079175"/>
            <a:ext cx="4648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72" name="Oval 71"/>
          <p:cNvSpPr>
            <a:spLocks noChangeArrowheads="1"/>
          </p:cNvSpPr>
          <p:nvPr/>
        </p:nvSpPr>
        <p:spPr bwMode="auto">
          <a:xfrm>
            <a:off x="6502400" y="4748150"/>
            <a:ext cx="12192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3" name="Rectangular Callout 62"/>
          <p:cNvSpPr/>
          <p:nvPr/>
        </p:nvSpPr>
        <p:spPr bwMode="auto">
          <a:xfrm>
            <a:off x="6697751" y="8839200"/>
            <a:ext cx="1862048" cy="646331"/>
          </a:xfrm>
          <a:prstGeom prst="wedgeRectCallout">
            <a:avLst>
              <a:gd name="adj1" fmla="val 67125"/>
              <a:gd name="adj2" fmla="val -1563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Decommissioned</a:t>
            </a:r>
          </a:p>
          <a:p>
            <a:pPr>
              <a:defRPr/>
            </a:pPr>
            <a:r>
              <a:rPr lang="en-US" sz="1800" b="0" dirty="0"/>
              <a:t>upon returning</a:t>
            </a:r>
          </a:p>
        </p:txBody>
      </p:sp>
      <p:sp>
        <p:nvSpPr>
          <p:cNvPr id="60" name="Slide Number Placeholder 5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 animBg="1"/>
      <p:bldP spid="40" grpId="0"/>
      <p:bldP spid="41" grpId="0"/>
      <p:bldP spid="43" grpId="0"/>
      <p:bldP spid="44" grpId="0" animBg="1"/>
      <p:bldP spid="46" grpId="0" animBg="1"/>
      <p:bldP spid="47" grpId="0"/>
      <p:bldP spid="51" grpId="0"/>
      <p:bldP spid="52" grpId="0" animBg="1"/>
      <p:bldP spid="55" grpId="0" animBg="1"/>
      <p:bldP spid="59" grpId="0" animBg="1"/>
      <p:bldP spid="67" grpId="0" animBg="1"/>
      <p:bldP spid="71" grpId="0"/>
      <p:bldP spid="74" grpId="0"/>
      <p:bldP spid="229" grpId="0"/>
      <p:bldP spid="234" grpId="0"/>
      <p:bldP spid="240" grpId="0"/>
      <p:bldP spid="254" grpId="0"/>
      <p:bldP spid="61" grpId="0"/>
      <p:bldP spid="62" grpId="0" animBg="1"/>
      <p:bldP spid="65" grpId="0"/>
      <p:bldP spid="68" grpId="0" animBg="1"/>
      <p:bldP spid="69" grpId="0" animBg="1"/>
      <p:bldP spid="70" grpId="0" animBg="1"/>
      <p:bldP spid="72" grpId="0" animBg="1"/>
      <p:bldP spid="6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 a Non-empty BST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If an entry with the same key is present, we overwrite it</a:t>
            </a:r>
          </a:p>
          <a:p>
            <a:pPr marL="6975475"/>
            <a:endParaRPr lang="en-US" dirty="0"/>
          </a:p>
          <a:p>
            <a:pPr marL="6975475"/>
            <a:endParaRPr lang="en-US" dirty="0"/>
          </a:p>
          <a:p>
            <a:pPr marL="6975475"/>
            <a:endParaRPr lang="en-US" dirty="0"/>
          </a:p>
          <a:p>
            <a:pPr marL="7318375" lvl="1"/>
            <a:endParaRPr lang="en-US" dirty="0"/>
          </a:p>
          <a:p>
            <a:pPr marL="7318375" lvl="1"/>
            <a:endParaRPr lang="en-US" dirty="0"/>
          </a:p>
          <a:p>
            <a:pPr marL="7318375" lvl="1"/>
            <a:endParaRPr lang="en-US" dirty="0"/>
          </a:p>
          <a:p>
            <a:pPr marL="7318375" lvl="1"/>
            <a:endParaRPr lang="en-US" dirty="0"/>
          </a:p>
          <a:p>
            <a:pPr marL="7318375" lvl="1"/>
            <a:r>
              <a:rPr lang="en-US" dirty="0"/>
              <a:t>When inserting in the left subtree, we </a:t>
            </a:r>
            <a:r>
              <a:rPr lang="en-US" b="1" dirty="0"/>
              <a:t>reattach</a:t>
            </a:r>
            <a:r>
              <a:rPr lang="en-US" dirty="0"/>
              <a:t> the tree returned by the recursive call</a:t>
            </a:r>
          </a:p>
          <a:p>
            <a:pPr marL="7610475" lvl="2"/>
            <a:r>
              <a:rPr lang="en-US" dirty="0"/>
              <a:t>The pointer is the same except if it was NULL</a:t>
            </a:r>
          </a:p>
          <a:p>
            <a:pPr marL="7318375" lvl="1"/>
            <a:r>
              <a:rPr lang="en-US" dirty="0"/>
              <a:t>And similarly on the right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854200" y="2819400"/>
            <a:ext cx="5736155" cy="5417066"/>
          </a:xfrm>
          <a:prstGeom prst="cube">
            <a:avLst>
              <a:gd name="adj" fmla="val 2658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 &amp;&amp;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is_bst(\result) &amp;&amp; \result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bst_lookup(\result, entry_key(e)) ==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R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R-&gt;data 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R;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cmp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key_compare(entry_key(e), entry_key(T-&gt;data));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== 0) T-&gt;data = 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else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&lt; 0) T-&gt;left = bst_insert(T-&gt;left, e);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//@assert cmp &gt; 0;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T-&gt;right = bst_insert(T-&gt;right, e);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482600" y="4267200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482600" y="59436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44446" y="6019801"/>
            <a:ext cx="1095509" cy="838200"/>
            <a:chOff x="6350000" y="4419600"/>
            <a:chExt cx="2286000" cy="1749072"/>
          </a:xfrm>
        </p:grpSpPr>
        <p:sp>
          <p:nvSpPr>
            <p:cNvPr id="8" name="Isosceles Triangle 7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" name="Isosceles Triangle 8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10" name="Straight Connector 9"/>
            <p:cNvCxnSpPr>
              <a:stCxn id="12" idx="6"/>
              <a:endCxn id="9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>
              <a:stCxn id="12" idx="2"/>
              <a:endCxn id="8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2" name="Oval 11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3" name="Rectangular Callout 12"/>
          <p:cNvSpPr/>
          <p:nvPr/>
        </p:nvSpPr>
        <p:spPr bwMode="auto">
          <a:xfrm>
            <a:off x="7739421" y="5020270"/>
            <a:ext cx="3639779" cy="707886"/>
          </a:xfrm>
          <a:prstGeom prst="wedgeRectCallout">
            <a:avLst>
              <a:gd name="adj1" fmla="val -76429"/>
              <a:gd name="adj2" fmla="val 1075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save the outcome of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comparison in the variable </a:t>
            </a:r>
            <a:r>
              <a:rPr lang="en-US" sz="20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cmp</a:t>
            </a:r>
            <a:endParaRPr lang="en-US" sz="1600" b="0" dirty="0">
              <a:solidFill>
                <a:srgbClr val="FFC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9626600" y="3733800"/>
            <a:ext cx="3274935" cy="923330"/>
          </a:xfrm>
          <a:prstGeom prst="wedgeRectCallout">
            <a:avLst>
              <a:gd name="adj1" fmla="val -21215"/>
              <a:gd name="adj2" fmla="val 81312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 0	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is smaller than k2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= 0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	if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and k2 are the same</a:t>
            </a:r>
          </a:p>
          <a:p>
            <a:pPr marL="225425" indent="-166688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 0</a:t>
            </a:r>
            <a:r>
              <a:rPr lang="en-US" sz="18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	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k1 is larger than k2</a:t>
            </a:r>
            <a:endParaRPr lang="en-US" sz="1400" b="0" dirty="0">
              <a:solidFill>
                <a:srgbClr val="FF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8102600" y="2895600"/>
            <a:ext cx="2803011" cy="400110"/>
          </a:xfrm>
          <a:prstGeom prst="wedgeRectCallout">
            <a:avLst>
              <a:gd name="adj1" fmla="val -103188"/>
              <a:gd name="adj2" fmla="val 1761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Additional postcondition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3" grpId="0" animBg="1"/>
      <p:bldP spid="14" grpId="0" animBg="1"/>
      <p:bldP spid="1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a BST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1600" y="1981200"/>
            <a:ext cx="4330700" cy="6896100"/>
          </a:xfrm>
        </p:spPr>
        <p:txBody>
          <a:bodyPr/>
          <a:lstStyle/>
          <a:p>
            <a:r>
              <a:rPr lang="en-US" dirty="0"/>
              <a:t>We make </a:t>
            </a:r>
            <a:r>
              <a:rPr lang="en-US" dirty="0">
                <a:solidFill>
                  <a:srgbClr val="7030A0"/>
                </a:solidFill>
              </a:rPr>
              <a:t>bst_insert</a:t>
            </a:r>
            <a:r>
              <a:rPr lang="en-US" dirty="0"/>
              <a:t> more readable by</a:t>
            </a:r>
          </a:p>
          <a:p>
            <a:pPr lvl="1"/>
            <a:r>
              <a:rPr lang="en-US" dirty="0"/>
              <a:t>Moving the code that creates a new leaf into a helper function</a:t>
            </a:r>
          </a:p>
          <a:p>
            <a:pPr lvl="1"/>
            <a:r>
              <a:rPr lang="en-US" dirty="0"/>
              <a:t>Explicitly setting its children to NULL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1854200" y="2057400"/>
            <a:ext cx="5677331" cy="7105888"/>
          </a:xfrm>
          <a:prstGeom prst="cube">
            <a:avLst>
              <a:gd name="adj" fmla="val 200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leaf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is_bst(\result) &amp;&amp; \result !=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T-&gt;data 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T-&gt;left = NULL;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not necessary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T-&gt;right = NULL;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not necessary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bst_insert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is_bst(T) &amp;&amp;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is_bst(\result) &amp;&amp; \result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bst_lookup(\result, entry_key(e)) == e;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empty tree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leaf(e);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// Code for non-empty tree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cmp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key_compare(entry_key(e), entry_key(T-&gt;data));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== 0) T-&gt;data = e;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else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(cmp &lt; 0) T-&gt;left = bst_insert(T-&gt;left, e);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else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//@assert cmp &gt; 0;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T-&gt;right = bst_insert(T-&gt;right, e);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600" b="0" dirty="0">
              <a:latin typeface="Helvetica Neue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482600" y="6169223"/>
            <a:ext cx="1219200" cy="307777"/>
          </a:xfrm>
          <a:prstGeom prst="wedgeRectCallout">
            <a:avLst>
              <a:gd name="adj1" fmla="val 69315"/>
              <a:gd name="adj2" fmla="val 216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EMPTY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482600" y="6858000"/>
            <a:ext cx="1219200" cy="990600"/>
          </a:xfrm>
          <a:prstGeom prst="wedgeRectCallout">
            <a:avLst>
              <a:gd name="adj1" fmla="val 70893"/>
              <a:gd name="adj2" fmla="val -213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noAutofit/>
          </a:bodyPr>
          <a:lstStyle/>
          <a:p>
            <a:pPr>
              <a:defRPr/>
            </a:pP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44446" y="6934201"/>
            <a:ext cx="1095509" cy="838200"/>
            <a:chOff x="6350000" y="4419600"/>
            <a:chExt cx="2286000" cy="1749072"/>
          </a:xfrm>
        </p:grpSpPr>
        <p:sp>
          <p:nvSpPr>
            <p:cNvPr id="8" name="Isosceles Triangle 7"/>
            <p:cNvSpPr/>
            <p:nvPr/>
          </p:nvSpPr>
          <p:spPr bwMode="auto">
            <a:xfrm>
              <a:off x="63500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9" name="Isosceles Triangle 8"/>
            <p:cNvSpPr/>
            <p:nvPr/>
          </p:nvSpPr>
          <p:spPr bwMode="auto">
            <a:xfrm>
              <a:off x="7797800" y="5031115"/>
              <a:ext cx="838200" cy="1137557"/>
            </a:xfrm>
            <a:prstGeom prst="triangl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cxnSp>
          <p:nvCxnSpPr>
            <p:cNvPr id="10" name="Straight Connector 9"/>
            <p:cNvCxnSpPr>
              <a:stCxn id="12" idx="6"/>
              <a:endCxn id="9" idx="0"/>
            </p:cNvCxnSpPr>
            <p:nvPr/>
          </p:nvCxnSpPr>
          <p:spPr bwMode="auto">
            <a:xfrm>
              <a:off x="7645400" y="4572958"/>
              <a:ext cx="571500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>
              <a:stCxn id="12" idx="2"/>
              <a:endCxn id="8" idx="0"/>
            </p:cNvCxnSpPr>
            <p:nvPr/>
          </p:nvCxnSpPr>
          <p:spPr bwMode="auto">
            <a:xfrm rot="10800000" flipV="1">
              <a:off x="6769101" y="4572957"/>
              <a:ext cx="569585" cy="4581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2" name="Oval 11"/>
            <p:cNvSpPr/>
            <p:nvPr/>
          </p:nvSpPr>
          <p:spPr bwMode="auto">
            <a:xfrm>
              <a:off x="7338685" y="4419600"/>
              <a:ext cx="306715" cy="306715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35000" y="2057400"/>
            <a:ext cx="6096000" cy="2819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911600" y="6345317"/>
            <a:ext cx="838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5" name="Rectangular Callout 14"/>
          <p:cNvSpPr/>
          <p:nvPr/>
        </p:nvSpPr>
        <p:spPr bwMode="auto">
          <a:xfrm>
            <a:off x="8940800" y="6324600"/>
            <a:ext cx="3210173" cy="1015663"/>
          </a:xfrm>
          <a:prstGeom prst="wedgeRectCallout">
            <a:avLst>
              <a:gd name="adj1" fmla="val -21064"/>
              <a:gd name="adj2" fmla="val -1166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Refactoring code to make it</a:t>
            </a:r>
            <a:br>
              <a:rPr lang="en-US" sz="2000" b="0" dirty="0"/>
            </a:br>
            <a:r>
              <a:rPr lang="en-US" sz="2000" b="0" dirty="0"/>
              <a:t>more readable is important</a:t>
            </a:r>
            <a:br>
              <a:rPr lang="en-US" sz="2000" b="0" dirty="0"/>
            </a:br>
            <a:r>
              <a:rPr lang="en-US" sz="2000" b="0" dirty="0"/>
              <a:t>for </a:t>
            </a:r>
            <a:r>
              <a:rPr lang="en-US" sz="2000" dirty="0"/>
              <a:t>maintainability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BST Dictionaries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We There Yet?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r>
              <a:rPr lang="en-US" dirty="0"/>
              <a:t>Our target dictionary interface 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 far, we have implemented lookup and insertion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1625600" y="2862203"/>
            <a:ext cx="6172200" cy="4376797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dict_t;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 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dict_new</a:t>
            </a:r>
            <a:r>
              <a:rPr lang="en-US" sz="1600" b="0" dirty="0">
                <a:latin typeface="Helvetica Neue"/>
              </a:rPr>
              <a:t>()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== NULL;	@*/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  || key_compare(entry_key(\result), k) ==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dict_insert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dict_lookup(D, entry_key(e)) == 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dict_min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49600" y="2833384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177800" y="3711714"/>
            <a:ext cx="1390765" cy="707886"/>
          </a:xfrm>
          <a:prstGeom prst="wedgeRectCallout">
            <a:avLst>
              <a:gd name="adj1" fmla="val 63735"/>
              <a:gd name="adj2" fmla="val 187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Like hash</a:t>
            </a:r>
            <a:br>
              <a:rPr lang="en-US" sz="2000" b="0" dirty="0"/>
            </a:br>
            <a:r>
              <a:rPr lang="en-US" sz="2000" b="0" dirty="0"/>
              <a:t>dictionaries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06416" y="6400800"/>
            <a:ext cx="1062149" cy="707886"/>
          </a:xfrm>
          <a:prstGeom prst="wedgeRectCallout">
            <a:avLst>
              <a:gd name="adj1" fmla="val 63735"/>
              <a:gd name="adj2" fmla="val 187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… plus</a:t>
            </a:r>
            <a:br>
              <a:rPr lang="en-US" sz="2000" b="0" dirty="0"/>
            </a:br>
            <a:r>
              <a:rPr lang="en-US" sz="2000" b="0" dirty="0">
                <a:solidFill>
                  <a:srgbClr val="7030A0"/>
                </a:solidFill>
              </a:rPr>
              <a:t>find_min</a:t>
            </a:r>
          </a:p>
        </p:txBody>
      </p:sp>
      <p:sp>
        <p:nvSpPr>
          <p:cNvPr id="10" name="Vertical Scroll 9"/>
          <p:cNvSpPr/>
          <p:nvPr/>
        </p:nvSpPr>
        <p:spPr bwMode="auto">
          <a:xfrm flipH="1">
            <a:off x="7874000" y="3948253"/>
            <a:ext cx="5029200" cy="2118142"/>
          </a:xfrm>
          <a:prstGeom prst="verticalScroll">
            <a:avLst>
              <a:gd name="adj" fmla="val 11169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entry;</a:t>
            </a: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 key;</a:t>
            </a:r>
          </a:p>
          <a:p>
            <a:pPr algn="l">
              <a:tabLst>
                <a:tab pos="38846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88461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88461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884613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key_compare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 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93199" y="3900184"/>
            <a:ext cx="2303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9584120" y="2582698"/>
            <a:ext cx="1773884" cy="707886"/>
          </a:xfrm>
          <a:prstGeom prst="wedgeRectCallout">
            <a:avLst>
              <a:gd name="adj1" fmla="val 2563"/>
              <a:gd name="adj2" fmla="val 1160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With this client</a:t>
            </a:r>
            <a:br>
              <a:rPr lang="en-US" sz="2000" b="0" dirty="0"/>
            </a:br>
            <a:r>
              <a:rPr lang="en-US" sz="2000" b="0" dirty="0"/>
              <a:t>interface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/>
              <a:t>Develop a data structure that has </a:t>
            </a:r>
            <a:r>
              <a:rPr lang="en-US" b="1" dirty="0"/>
              <a:t>guaranteed</a:t>
            </a:r>
            <a:r>
              <a:rPr lang="en-US" dirty="0"/>
              <a:t> O(log n) worst-case complexity for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pPr lvl="1"/>
            <a:r>
              <a:rPr lang="en-US" b="1" dirty="0"/>
              <a:t>Always!</a:t>
            </a:r>
          </a:p>
          <a:p>
            <a:pPr lvl="1"/>
            <a:r>
              <a:rPr lang="en-US" dirty="0"/>
              <a:t>O(1) would be great, but we can’t get that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862146"/>
              </p:ext>
            </p:extLst>
          </p:nvPr>
        </p:nvGraphicFramePr>
        <p:xfrm>
          <a:off x="1092200" y="4450080"/>
          <a:ext cx="10667999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3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/>
                        <a:t>Array sorted</a:t>
                      </a:r>
                      <a:br>
                        <a:rPr lang="en-US" b="1" i="1" baseline="0" dirty="0"/>
                      </a:br>
                      <a:r>
                        <a:rPr lang="en-US" b="1" i="1" baseline="0" dirty="0"/>
                        <a:t>by key</a:t>
                      </a:r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Linked 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Hash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average</a:t>
                      </a:r>
                      <a:endParaRPr lang="en-US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average and 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452684" y="4114800"/>
            <a:ext cx="2209800" cy="457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11288014" y="3048000"/>
            <a:ext cx="1615186" cy="1015663"/>
          </a:xfrm>
          <a:prstGeom prst="wedgeRectCallout">
            <a:avLst>
              <a:gd name="adj1" fmla="val -87276"/>
              <a:gd name="adj2" fmla="val -524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Returns the</a:t>
            </a:r>
            <a:br>
              <a:rPr lang="en-US" sz="2000" b="0" dirty="0"/>
            </a:br>
            <a:r>
              <a:rPr lang="en-US" sz="2000" b="0" dirty="0"/>
              <a:t>entry with the</a:t>
            </a:r>
            <a:br>
              <a:rPr lang="en-US" sz="2000" b="0" dirty="0"/>
            </a:br>
            <a:r>
              <a:rPr lang="en-US" sz="2000" b="0" dirty="0"/>
              <a:t>smallest key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We There Yet?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lvl="2" indent="4763">
              <a:buNone/>
            </a:pPr>
            <a:r>
              <a:rPr lang="en-US" dirty="0">
                <a:solidFill>
                  <a:srgbClr val="00B050"/>
                </a:solidFill>
              </a:rPr>
              <a:t>entry </a:t>
            </a:r>
            <a:r>
              <a:rPr lang="en-US" dirty="0">
                <a:solidFill>
                  <a:srgbClr val="7030A0"/>
                </a:solidFill>
              </a:rPr>
              <a:t>bst_lookup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rgbClr val="00B050"/>
                </a:solidFill>
              </a:rPr>
              <a:t>tree*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k</a:t>
            </a:r>
            <a:r>
              <a:rPr lang="en-US" dirty="0">
                <a:solidFill>
                  <a:schemeClr val="tx1"/>
                </a:solidFill>
              </a:rPr>
              <a:t>);</a:t>
            </a:r>
            <a:endParaRPr lang="en-US" dirty="0"/>
          </a:p>
          <a:p>
            <a:pPr marL="0" lvl="2" indent="4763">
              <a:buNone/>
            </a:pPr>
            <a:r>
              <a:rPr lang="en-US" dirty="0">
                <a:solidFill>
                  <a:srgbClr val="00B050"/>
                </a:solidFill>
              </a:rPr>
              <a:t>tree* </a:t>
            </a:r>
            <a:r>
              <a:rPr lang="en-US" dirty="0">
                <a:solidFill>
                  <a:srgbClr val="7030A0"/>
                </a:solidFill>
              </a:rPr>
              <a:t>bst_insert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rgbClr val="00B050"/>
                </a:solidFill>
              </a:rPr>
              <a:t>tree*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rgbClr val="00B050"/>
                </a:solidFill>
              </a:rPr>
              <a:t>entry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e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They do not match!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bst_insert</a:t>
            </a:r>
            <a:r>
              <a:rPr lang="en-US" dirty="0"/>
              <a:t> returns a </a:t>
            </a:r>
            <a:r>
              <a:rPr lang="en-US" dirty="0">
                <a:solidFill>
                  <a:srgbClr val="00B050"/>
                </a:solidFill>
              </a:rPr>
              <a:t>tree*</a:t>
            </a:r>
            <a:r>
              <a:rPr lang="en-US" dirty="0"/>
              <a:t> but</a:t>
            </a:r>
            <a:br>
              <a:rPr lang="en-US" dirty="0"/>
            </a:br>
            <a:r>
              <a:rPr lang="en-US" dirty="0">
                <a:solidFill>
                  <a:srgbClr val="7030A0"/>
                </a:solidFill>
              </a:rPr>
              <a:t>dict_insert</a:t>
            </a:r>
            <a:r>
              <a:rPr lang="en-US" dirty="0"/>
              <a:t> does not return anything</a:t>
            </a:r>
          </a:p>
          <a:p>
            <a:pPr lvl="1"/>
            <a:r>
              <a:rPr lang="en-US" dirty="0"/>
              <a:t>NULL is a valid BST but not a valid dictionary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731000" y="1871603"/>
            <a:ext cx="6172200" cy="4376797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dict_t;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 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dict_new</a:t>
            </a:r>
            <a:r>
              <a:rPr lang="en-US" sz="1600" b="0" dirty="0">
                <a:latin typeface="Helvetica Neue"/>
              </a:rPr>
              <a:t>()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== NULL;	@*/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  || key_compare(entry_key(\result), k) == 0;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dict_insert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dict_t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hdict_lookup(D, entry_key(e)) == e;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33963" algn="l"/>
              </a:tabLst>
            </a:pPr>
            <a:endParaRPr lang="en-US" sz="16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dict_min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33963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78800" y="1842784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8" name="Left-Right Arrow 7"/>
          <p:cNvSpPr/>
          <p:nvPr/>
        </p:nvSpPr>
        <p:spPr bwMode="auto">
          <a:xfrm>
            <a:off x="5511800" y="3733800"/>
            <a:ext cx="1219200" cy="990600"/>
          </a:xfrm>
          <a:prstGeom prst="left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87400" y="4179125"/>
            <a:ext cx="990600" cy="445325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883400" y="4585984"/>
            <a:ext cx="685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959600" y="3595384"/>
            <a:ext cx="2743200" cy="381000"/>
          </a:xfrm>
          <a:prstGeom prst="ellipse">
            <a:avLst/>
          </a:prstGeom>
          <a:noFill/>
          <a:ln w="38100" algn="ctr">
            <a:solidFill>
              <a:srgbClr val="00B0F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959600" y="4814584"/>
            <a:ext cx="2590800" cy="381000"/>
          </a:xfrm>
          <a:prstGeom prst="ellipse">
            <a:avLst/>
          </a:prstGeom>
          <a:noFill/>
          <a:ln w="38100" algn="ctr">
            <a:solidFill>
              <a:srgbClr val="00B0F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959600" y="5805184"/>
            <a:ext cx="2590800" cy="381000"/>
          </a:xfrm>
          <a:prstGeom prst="ellipse">
            <a:avLst/>
          </a:prstGeom>
          <a:noFill/>
          <a:ln w="38100" algn="ctr">
            <a:solidFill>
              <a:srgbClr val="00B0F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959600" y="2857134"/>
            <a:ext cx="3048000" cy="381000"/>
          </a:xfrm>
          <a:prstGeom prst="ellipse">
            <a:avLst/>
          </a:prstGeom>
          <a:noFill/>
          <a:ln w="38100" algn="ctr">
            <a:solidFill>
              <a:srgbClr val="00B0F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BST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define a </a:t>
            </a:r>
            <a:r>
              <a:rPr lang="en-US" b="1" dirty="0"/>
              <a:t>header</a:t>
            </a:r>
            <a:r>
              <a:rPr lang="en-US" dirty="0"/>
              <a:t> that</a:t>
            </a:r>
            <a:br>
              <a:rPr lang="en-US" dirty="0"/>
            </a:br>
            <a:r>
              <a:rPr lang="en-US" dirty="0"/>
              <a:t>contains a pointer to a tree</a:t>
            </a:r>
          </a:p>
          <a:p>
            <a:pPr lvl="1"/>
            <a:r>
              <a:rPr lang="en-US" dirty="0"/>
              <a:t>And possibly other data</a:t>
            </a:r>
          </a:p>
          <a:p>
            <a:pPr lvl="1"/>
            <a:endParaRPr lang="en-US" dirty="0"/>
          </a:p>
          <a:p>
            <a:r>
              <a:rPr lang="en-US" dirty="0"/>
              <a:t>And </a:t>
            </a:r>
            <a:r>
              <a:rPr lang="en-US" b="1" dirty="0"/>
              <a:t>wrappers</a:t>
            </a:r>
            <a:r>
              <a:rPr lang="en-US" dirty="0"/>
              <a:t> around</a:t>
            </a:r>
            <a:br>
              <a:rPr lang="en-US" dirty="0"/>
            </a:br>
            <a:r>
              <a:rPr lang="en-US" dirty="0"/>
              <a:t>the BST functions</a:t>
            </a:r>
          </a:p>
          <a:p>
            <a:pPr lvl="2"/>
            <a:r>
              <a:rPr lang="en-US" dirty="0"/>
              <a:t>They mediate between </a:t>
            </a:r>
            <a:br>
              <a:rPr lang="en-US" dirty="0"/>
            </a:br>
            <a:r>
              <a:rPr lang="en-US" dirty="0">
                <a:solidFill>
                  <a:srgbClr val="00B050"/>
                </a:solidFill>
              </a:rPr>
              <a:t>tree</a:t>
            </a:r>
            <a:r>
              <a:rPr lang="en-US" dirty="0"/>
              <a:t>s and </a:t>
            </a:r>
            <a:r>
              <a:rPr lang="en-US" dirty="0">
                <a:solidFill>
                  <a:srgbClr val="00B050"/>
                </a:solidFill>
              </a:rPr>
              <a:t>dict</a:t>
            </a:r>
            <a:r>
              <a:rPr lang="en-US" dirty="0"/>
              <a:t>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Here’s the specification function</a:t>
            </a:r>
            <a:br>
              <a:rPr lang="en-US" dirty="0"/>
            </a:br>
            <a:r>
              <a:rPr lang="en-US" dirty="0"/>
              <a:t>for BST dictionaries</a:t>
            </a:r>
          </a:p>
          <a:p>
            <a:pPr marL="4286250" lvl="1" indent="-292100"/>
            <a:r>
              <a:rPr lang="en-US" dirty="0"/>
              <a:t>The dictionary itself can’t be NULL</a:t>
            </a:r>
          </a:p>
          <a:p>
            <a:pPr marL="4578350" lvl="2"/>
            <a:r>
              <a:rPr lang="en-US" dirty="0"/>
              <a:t>This satisfies the dictionary interface</a:t>
            </a:r>
          </a:p>
          <a:p>
            <a:pPr marL="4286250" lvl="1" indent="-292100"/>
            <a:r>
              <a:rPr lang="en-US" dirty="0"/>
              <a:t>But the underlying BST can</a:t>
            </a:r>
          </a:p>
          <a:p>
            <a:pPr marL="4578350" lvl="2"/>
            <a:r>
              <a:rPr lang="en-US" dirty="0"/>
              <a:t>That’s how we represent the empty dictionary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721600" y="2209800"/>
            <a:ext cx="3229410" cy="137473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dict_header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tree*</a:t>
            </a:r>
            <a:r>
              <a:rPr lang="en-US" sz="1600" b="0" dirty="0">
                <a:latin typeface="Helvetica Neue"/>
              </a:rPr>
              <a:t> root;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size;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// example of other data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dict_header dict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5" name="Cube 4"/>
          <p:cNvSpPr/>
          <p:nvPr/>
        </p:nvSpPr>
        <p:spPr bwMode="auto">
          <a:xfrm>
            <a:off x="2006600" y="7416225"/>
            <a:ext cx="2433112" cy="1259483"/>
          </a:xfrm>
          <a:prstGeom prst="cube">
            <a:avLst>
              <a:gd name="adj" fmla="val 11181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is_dict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D != NULL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   &amp;&amp; is_bst(D-&gt;root);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1694586" y="8915400"/>
            <a:ext cx="1031694" cy="584775"/>
          </a:xfrm>
          <a:prstGeom prst="wedgeRectCallout">
            <a:avLst>
              <a:gd name="adj1" fmla="val 34996"/>
              <a:gd name="adj2" fmla="val -1053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/>
              <a:t>Ignoring</a:t>
            </a:r>
            <a:br>
              <a:rPr lang="en-US" sz="1600" b="0" dirty="0"/>
            </a:br>
            <a:r>
              <a:rPr lang="en-US" sz="1600" b="0" dirty="0"/>
              <a:t>other data</a:t>
            </a:r>
          </a:p>
        </p:txBody>
      </p:sp>
      <p:cxnSp>
        <p:nvCxnSpPr>
          <p:cNvPr id="9" name="Straight Connector 8"/>
          <p:cNvCxnSpPr>
            <a:stCxn id="14" idx="6"/>
            <a:endCxn id="15" idx="1"/>
          </p:cNvCxnSpPr>
          <p:nvPr/>
        </p:nvCxnSpPr>
        <p:spPr bwMode="auto">
          <a:xfrm>
            <a:off x="10769600" y="448056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14" idx="2"/>
            <a:endCxn id="22" idx="7"/>
          </p:cNvCxnSpPr>
          <p:nvPr/>
        </p:nvCxnSpPr>
        <p:spPr bwMode="auto">
          <a:xfrm rot="10800000" flipV="1">
            <a:off x="9435876" y="448056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15" idx="5"/>
            <a:endCxn id="16" idx="1"/>
          </p:cNvCxnSpPr>
          <p:nvPr/>
        </p:nvCxnSpPr>
        <p:spPr bwMode="auto">
          <a:xfrm rot="16200000" flipH="1">
            <a:off x="11972378" y="524137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5" idx="3"/>
            <a:endCxn id="17" idx="7"/>
          </p:cNvCxnSpPr>
          <p:nvPr/>
        </p:nvCxnSpPr>
        <p:spPr bwMode="auto">
          <a:xfrm rot="5400000">
            <a:off x="11446599" y="525091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17" idx="3"/>
            <a:endCxn id="18" idx="7"/>
          </p:cNvCxnSpPr>
          <p:nvPr/>
        </p:nvCxnSpPr>
        <p:spPr bwMode="auto">
          <a:xfrm rot="5400000">
            <a:off x="10990356" y="59205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10403840" y="429768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11697325" y="4892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12232640" y="5501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11181080" y="5501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10784840" y="61112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19" name="Straight Connector 18"/>
          <p:cNvCxnSpPr>
            <a:stCxn id="22" idx="5"/>
            <a:endCxn id="23" idx="1"/>
          </p:cNvCxnSpPr>
          <p:nvPr/>
        </p:nvCxnSpPr>
        <p:spPr bwMode="auto">
          <a:xfrm rot="16200000" flipH="1">
            <a:off x="9397776" y="524233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2" idx="3"/>
            <a:endCxn id="24" idx="7"/>
          </p:cNvCxnSpPr>
          <p:nvPr/>
        </p:nvCxnSpPr>
        <p:spPr bwMode="auto">
          <a:xfrm rot="5400000">
            <a:off x="8833896" y="521185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24" idx="3"/>
            <a:endCxn id="25" idx="7"/>
          </p:cNvCxnSpPr>
          <p:nvPr/>
        </p:nvCxnSpPr>
        <p:spPr bwMode="auto">
          <a:xfrm rot="5400000">
            <a:off x="8338596" y="592051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9123680" y="4892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9657080" y="5501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8529320" y="55016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8133080" y="61112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cxnSp>
        <p:nvCxnSpPr>
          <p:cNvPr id="31" name="Straight Connector 30"/>
          <p:cNvCxnSpPr>
            <a:endCxn id="14" idx="1"/>
          </p:cNvCxnSpPr>
          <p:nvPr/>
        </p:nvCxnSpPr>
        <p:spPr bwMode="auto">
          <a:xfrm>
            <a:off x="7645400" y="4350131"/>
            <a:ext cx="2812004" cy="11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6868160" y="4133405"/>
          <a:ext cx="10058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root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size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6502400" y="3810000"/>
            <a:ext cx="2362200" cy="1524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39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Implementing BST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define </a:t>
            </a:r>
            <a:r>
              <a:rPr lang="en-US" b="1" dirty="0"/>
              <a:t>wrappers</a:t>
            </a:r>
            <a:r>
              <a:rPr lang="en-US" dirty="0"/>
              <a:t> around the BST functions</a:t>
            </a:r>
          </a:p>
          <a:p>
            <a:pPr lvl="2"/>
            <a:r>
              <a:rPr lang="en-US" dirty="0"/>
              <a:t>They mediate between the </a:t>
            </a:r>
            <a:r>
              <a:rPr lang="en-US" dirty="0">
                <a:solidFill>
                  <a:srgbClr val="00B050"/>
                </a:solidFill>
              </a:rPr>
              <a:t>tree</a:t>
            </a:r>
            <a:r>
              <a:rPr lang="en-US" dirty="0"/>
              <a:t>s and </a:t>
            </a:r>
            <a:r>
              <a:rPr lang="en-US" dirty="0">
                <a:solidFill>
                  <a:srgbClr val="00B050"/>
                </a:solidFill>
              </a:rPr>
              <a:t>dict</a:t>
            </a:r>
            <a:r>
              <a:rPr lang="en-US" dirty="0"/>
              <a:t>s</a:t>
            </a:r>
          </a:p>
          <a:p>
            <a:pPr lvl="1">
              <a:spcBef>
                <a:spcPts val="1800"/>
              </a:spcBef>
              <a:buNone/>
              <a:tabLst>
                <a:tab pos="2624138" algn="l"/>
                <a:tab pos="8110538" algn="l"/>
              </a:tabLst>
            </a:pPr>
            <a:r>
              <a:rPr lang="en-US" dirty="0"/>
              <a:t>		Lookup		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Creating a dictionary</a:t>
            </a:r>
          </a:p>
          <a:p>
            <a:pPr lvl="1"/>
            <a:r>
              <a:rPr lang="en-US" dirty="0"/>
              <a:t>Allocates a header and</a:t>
            </a:r>
          </a:p>
          <a:p>
            <a:pPr lvl="1"/>
            <a:r>
              <a:rPr lang="en-US" dirty="0"/>
              <a:t>Sets the root to the empty BST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702800" y="76200"/>
            <a:ext cx="3229410" cy="137473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dict_header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tree*</a:t>
            </a:r>
            <a:r>
              <a:rPr lang="en-US" sz="1600" b="0" dirty="0">
                <a:latin typeface="Helvetica Neue"/>
              </a:rPr>
              <a:t> root;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size;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// example of other data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dict_header dict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1701800" y="3733800"/>
            <a:ext cx="5086016" cy="1993583"/>
          </a:xfrm>
          <a:prstGeom prst="cube">
            <a:avLst>
              <a:gd name="adj" fmla="val 723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is_dict(D);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|| key_compare(entry_key(\result), k) == 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bst_lookup(D-&gt;root, k);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Cube 7"/>
          <p:cNvSpPr/>
          <p:nvPr/>
        </p:nvSpPr>
        <p:spPr bwMode="auto">
          <a:xfrm>
            <a:off x="7721600" y="3733800"/>
            <a:ext cx="4486012" cy="1993583"/>
          </a:xfrm>
          <a:prstGeom prst="cube">
            <a:avLst>
              <a:gd name="adj" fmla="val 723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is_dict(D) &amp;&amp; e != NULL;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dict_lookup(D, entry_key(e)) == e;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is_dict(D);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D-&gt;root = bst_insert(D-&gt;root, e);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9" name="Cube 8"/>
          <p:cNvSpPr/>
          <p:nvPr/>
        </p:nvSpPr>
        <p:spPr bwMode="auto">
          <a:xfrm>
            <a:off x="7368756" y="6400800"/>
            <a:ext cx="2715044" cy="1993583"/>
          </a:xfrm>
          <a:prstGeom prst="cube">
            <a:avLst>
              <a:gd name="adj" fmla="val 723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dict*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//@ensures is_dict(\result);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dict*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D-&gt;root =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D;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3530600" y="8153400"/>
          <a:ext cx="10058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root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…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30" name="Group 38"/>
          <p:cNvGrpSpPr/>
          <p:nvPr/>
        </p:nvGrpSpPr>
        <p:grpSpPr>
          <a:xfrm>
            <a:off x="4384040" y="8263058"/>
            <a:ext cx="457200" cy="274320"/>
            <a:chOff x="8222344" y="4025070"/>
            <a:chExt cx="457200" cy="274320"/>
          </a:xfrm>
        </p:grpSpPr>
        <p:cxnSp>
          <p:nvCxnSpPr>
            <p:cNvPr id="31" name="Straight Arrow Connector 3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35" name="Rectangular Callout 34"/>
          <p:cNvSpPr/>
          <p:nvPr/>
        </p:nvSpPr>
        <p:spPr bwMode="auto">
          <a:xfrm>
            <a:off x="6121400" y="9124890"/>
            <a:ext cx="4393190" cy="400110"/>
          </a:xfrm>
          <a:prstGeom prst="wedgeRectCallout">
            <a:avLst>
              <a:gd name="adj1" fmla="val -76700"/>
              <a:gd name="adj2" fmla="val -1619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</a:rPr>
              <a:t>dict_new</a:t>
            </a:r>
            <a:r>
              <a:rPr lang="en-US" sz="2000" b="0" dirty="0"/>
              <a:t> creates the empty dictionary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1D7766-D605-DE10-E7B1-ADD87280024E}"/>
              </a:ext>
            </a:extLst>
          </p:cNvPr>
          <p:cNvSpPr txBox="1"/>
          <p:nvPr/>
        </p:nvSpPr>
        <p:spPr>
          <a:xfrm>
            <a:off x="9298168" y="3135482"/>
            <a:ext cx="157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latin typeface="+mn-lt"/>
              </a:rPr>
              <a:t>Insertion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35" grpId="0" animBg="1"/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Implementing BST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only left with implementing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abstract client </a:t>
            </a:r>
            <a:r>
              <a:rPr lang="en-US" dirty="0">
                <a:solidFill>
                  <a:srgbClr val="00B050"/>
                </a:solidFill>
              </a:rPr>
              <a:t>dict_t</a:t>
            </a:r>
            <a:r>
              <a:rPr lang="en-US" dirty="0"/>
              <a:t> is just </a:t>
            </a:r>
            <a:r>
              <a:rPr lang="en-US" dirty="0">
                <a:solidFill>
                  <a:srgbClr val="00B050"/>
                </a:solidFill>
              </a:rPr>
              <a:t>dict*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That’s it!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702800" y="76200"/>
            <a:ext cx="3229410" cy="137473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dict_header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tree*</a:t>
            </a:r>
            <a:r>
              <a:rPr lang="en-US" sz="1600" b="0" dirty="0">
                <a:latin typeface="Helvetica Neue"/>
              </a:rPr>
              <a:t> root;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size;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  // example of other data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dict_header dict</a:t>
            </a:r>
            <a:r>
              <a:rPr lang="en-US" sz="1600" b="0" dirty="0">
                <a:latin typeface="Helvetica Neue"/>
              </a:rPr>
              <a:t>;</a:t>
            </a:r>
          </a:p>
        </p:txBody>
      </p:sp>
      <p:sp>
        <p:nvSpPr>
          <p:cNvPr id="7" name="Cube 6"/>
          <p:cNvSpPr/>
          <p:nvPr/>
        </p:nvSpPr>
        <p:spPr bwMode="auto">
          <a:xfrm>
            <a:off x="1701800" y="2895600"/>
            <a:ext cx="3521693" cy="2519363"/>
          </a:xfrm>
          <a:prstGeom prst="cube">
            <a:avLst>
              <a:gd name="adj" fmla="val 5354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dict_min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D)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is_dict(D);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(D-&gt;root == NULL)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T = D-&gt;root;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(T-&gt;left != NULL)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  T = T-&gt;left;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T-&gt;data;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cxnSp>
        <p:nvCxnSpPr>
          <p:cNvPr id="15" name="Straight Connector 14"/>
          <p:cNvCxnSpPr>
            <a:stCxn id="20" idx="6"/>
            <a:endCxn id="21" idx="1"/>
          </p:cNvCxnSpPr>
          <p:nvPr/>
        </p:nvCxnSpPr>
        <p:spPr bwMode="auto">
          <a:xfrm>
            <a:off x="10510520" y="3383280"/>
            <a:ext cx="981289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0" idx="2"/>
            <a:endCxn id="29" idx="7"/>
          </p:cNvCxnSpPr>
          <p:nvPr/>
        </p:nvCxnSpPr>
        <p:spPr bwMode="auto">
          <a:xfrm rot="10800000" flipV="1">
            <a:off x="9176796" y="3383280"/>
            <a:ext cx="967964" cy="4650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1" idx="5"/>
            <a:endCxn id="22" idx="1"/>
          </p:cNvCxnSpPr>
          <p:nvPr/>
        </p:nvCxnSpPr>
        <p:spPr bwMode="auto">
          <a:xfrm rot="16200000" flipH="1">
            <a:off x="11713298" y="4144098"/>
            <a:ext cx="350968" cy="27668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1" idx="3"/>
            <a:endCxn id="23" idx="7"/>
          </p:cNvCxnSpPr>
          <p:nvPr/>
        </p:nvCxnSpPr>
        <p:spPr bwMode="auto">
          <a:xfrm rot="5400000">
            <a:off x="11187519" y="4153634"/>
            <a:ext cx="350968" cy="2576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23" idx="3"/>
            <a:endCxn id="24" idx="7"/>
          </p:cNvCxnSpPr>
          <p:nvPr/>
        </p:nvCxnSpPr>
        <p:spPr bwMode="auto">
          <a:xfrm rot="5400000">
            <a:off x="10731276" y="482323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10144760" y="320040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12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11438245" y="37947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11973560" y="44043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65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10922000" y="44043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22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10525760" y="50139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19</a:t>
            </a:r>
          </a:p>
        </p:txBody>
      </p:sp>
      <p:cxnSp>
        <p:nvCxnSpPr>
          <p:cNvPr id="25" name="Straight Connector 24"/>
          <p:cNvCxnSpPr>
            <a:stCxn id="29" idx="5"/>
            <a:endCxn id="30" idx="1"/>
          </p:cNvCxnSpPr>
          <p:nvPr/>
        </p:nvCxnSpPr>
        <p:spPr bwMode="auto">
          <a:xfrm rot="16200000" flipH="1">
            <a:off x="9138696" y="4145056"/>
            <a:ext cx="350968" cy="2747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29" idx="3"/>
            <a:endCxn id="36" idx="7"/>
          </p:cNvCxnSpPr>
          <p:nvPr/>
        </p:nvCxnSpPr>
        <p:spPr bwMode="auto">
          <a:xfrm rot="5400000">
            <a:off x="8574816" y="4114576"/>
            <a:ext cx="350968" cy="33572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36" idx="3"/>
            <a:endCxn id="37" idx="7"/>
          </p:cNvCxnSpPr>
          <p:nvPr/>
        </p:nvCxnSpPr>
        <p:spPr bwMode="auto">
          <a:xfrm rot="5400000">
            <a:off x="8079516" y="4823236"/>
            <a:ext cx="350968" cy="1376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8864600" y="37947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9398000" y="44043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36" name="Oval 35"/>
          <p:cNvSpPr/>
          <p:nvPr/>
        </p:nvSpPr>
        <p:spPr bwMode="auto">
          <a:xfrm>
            <a:off x="8270240" y="44043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7874000" y="501396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0" tIns="50800" rIns="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-2</a:t>
            </a:r>
          </a:p>
        </p:txBody>
      </p:sp>
      <p:cxnSp>
        <p:nvCxnSpPr>
          <p:cNvPr id="38" name="Straight Connector 37"/>
          <p:cNvCxnSpPr>
            <a:cxnSpLocks noChangeAspect="1"/>
          </p:cNvCxnSpPr>
          <p:nvPr/>
        </p:nvCxnSpPr>
        <p:spPr bwMode="auto">
          <a:xfrm rot="10800000" flipV="1">
            <a:off x="9291320" y="3327447"/>
            <a:ext cx="640080" cy="3075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43" name="Straight Connector 42"/>
          <p:cNvCxnSpPr>
            <a:cxnSpLocks noChangeAspect="1"/>
          </p:cNvCxnSpPr>
          <p:nvPr/>
        </p:nvCxnSpPr>
        <p:spPr bwMode="auto">
          <a:xfrm rot="5400000">
            <a:off x="8511489" y="4037826"/>
            <a:ext cx="274320" cy="26240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cxnSp>
        <p:nvCxnSpPr>
          <p:cNvPr id="44" name="Straight Connector 43"/>
          <p:cNvCxnSpPr>
            <a:cxnSpLocks noChangeAspect="1"/>
          </p:cNvCxnSpPr>
          <p:nvPr/>
        </p:nvCxnSpPr>
        <p:spPr bwMode="auto">
          <a:xfrm rot="5400000">
            <a:off x="8029780" y="4775280"/>
            <a:ext cx="228600" cy="896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F0"/>
            </a:solidFill>
            <a:prstDash val="solid"/>
            <a:miter lim="400000"/>
            <a:headEnd type="none" w="lg" len="lg"/>
            <a:tailEnd type="arrow" w="med" len="med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2199719" y="7162800"/>
            <a:ext cx="2092881" cy="42062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lvl="0" algn="l"/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dict* dict_t</a:t>
            </a:r>
            <a:r>
              <a:rPr lang="en-US" sz="1800" b="0" dirty="0">
                <a:latin typeface="Helvetica Neue"/>
              </a:rPr>
              <a:t>;</a:t>
            </a:r>
            <a:endParaRPr lang="en-US" sz="18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40200" y="8153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5" grpId="0" animBg="1"/>
      <p:bldP spid="4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The BST Dictionary Library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ube 6"/>
          <p:cNvSpPr/>
          <p:nvPr/>
        </p:nvSpPr>
        <p:spPr bwMode="auto">
          <a:xfrm>
            <a:off x="177800" y="1752599"/>
            <a:ext cx="7924800" cy="7086600"/>
          </a:xfrm>
          <a:prstGeom prst="cube">
            <a:avLst>
              <a:gd name="adj" fmla="val 24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BSTs and auxiliary functions</a:t>
            </a:r>
            <a:endParaRPr lang="en-US" sz="12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struct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tree_node tree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tree_node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latin typeface="Helvetica Neue"/>
              </a:rPr>
              <a:t>data;	</a:t>
            </a: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200" b="0" dirty="0">
                <a:latin typeface="Helvetica Neue"/>
              </a:rPr>
              <a:t> left;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200" b="0" dirty="0">
                <a:latin typeface="Helvetica Neue"/>
              </a:rPr>
              <a:t> right;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endParaRPr lang="en-US" sz="1200" b="0" dirty="0"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is_bst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  { … 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BST auxiliary functions</a:t>
            </a:r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bst_lookup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is_bst(T);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|| key_compare(entry_key(\result), k) == 0;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 … 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bst_insert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is_bst(T) &amp;&amp; e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is_bst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 &amp;&amp; \result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bst_lookup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(\result,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(e)) ==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 … 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Implementing the dictionary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Concrete type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dict_header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tree* </a:t>
            </a:r>
            <a:r>
              <a:rPr lang="en-US" sz="1200" b="0" dirty="0">
                <a:latin typeface="Helvetica Neue"/>
              </a:rPr>
              <a:t>root;</a:t>
            </a:r>
            <a:endParaRPr lang="en-US" sz="1200" b="0" dirty="0">
              <a:solidFill>
                <a:srgbClr val="AACEFF">
                  <a:lumMod val="75000"/>
                </a:srgb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typedef struct 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dict_header dict</a:t>
            </a:r>
            <a:r>
              <a:rPr lang="en-US" sz="1200" b="0" dirty="0">
                <a:latin typeface="Helvetica Neue"/>
              </a:rPr>
              <a:t>;</a:t>
            </a: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bool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is_dict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D != NULL &amp;&amp; is_bst(D-&gt;root);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800" b="0" dirty="0">
              <a:solidFill>
                <a:srgbClr val="00B050"/>
              </a:solidFill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endParaRPr lang="en-US" sz="1200" b="0" dirty="0">
              <a:latin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7274317" y="2652355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Implementation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 flipH="1" flipV="1">
            <a:off x="686088" y="5384293"/>
            <a:ext cx="6909020" cy="7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140200" y="1904999"/>
            <a:ext cx="3429000" cy="650075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  <a:endParaRPr lang="en-US" sz="1200" b="0" dirty="0"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dict*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dict_new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is_dict(\result);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dict*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D-&gt;root = NULL;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D;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dict_lookup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is_dict(D);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|| key_compare(entry_key(\result), k) == 0;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bst_lookup(D-&gt;root,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dict_insert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is_dict(D) &amp;&amp; e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dict_lookup(D, entry_key(e)) == e;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is_dict(D);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D-&gt;root = bst_insert(D-&gt;root, e);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dict_min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D)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is_dict(D);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(D-&gt;root == NULL)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tree*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T = D-&gt;root;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(T-&gt;left != NULL)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T = T-&gt;left;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T-&gt;data;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900" b="0" dirty="0">
              <a:latin typeface="Helvetica Neue"/>
            </a:endParaRPr>
          </a:p>
          <a:p>
            <a:pPr algn="l"/>
            <a:r>
              <a:rPr lang="fr-FR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lvl="0"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 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dict* dict_t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ight Arrow Callout 10"/>
          <p:cNvSpPr/>
          <p:nvPr/>
        </p:nvSpPr>
        <p:spPr bwMode="auto">
          <a:xfrm rot="16200000">
            <a:off x="3511041" y="8863075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4" name="Vertical Scroll 13"/>
          <p:cNvSpPr/>
          <p:nvPr/>
        </p:nvSpPr>
        <p:spPr bwMode="auto">
          <a:xfrm flipH="1">
            <a:off x="8233514" y="4636829"/>
            <a:ext cx="4669686" cy="3296662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dict_t;</a:t>
            </a:r>
          </a:p>
          <a:p>
            <a:pPr algn="l">
              <a:tabLst>
                <a:tab pos="3773488" algn="l"/>
              </a:tabLst>
            </a:pPr>
            <a:endParaRPr lang="en-US" sz="1200" b="0" dirty="0">
              <a:latin typeface="Helvetica Neue"/>
            </a:endParaRP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dict_t  </a:t>
            </a:r>
            <a:r>
              <a:rPr lang="en-US" sz="12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dict_new</a:t>
            </a:r>
            <a:r>
              <a:rPr lang="en-US" sz="1200" b="0" dirty="0">
                <a:latin typeface="Helvetica Neue"/>
              </a:rPr>
              <a:t>()</a:t>
            </a:r>
            <a:endParaRPr lang="en-US" sz="12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200" b="0" dirty="0">
                <a:latin typeface="Helvetica Neue"/>
              </a:rPr>
              <a:t> ;</a:t>
            </a:r>
          </a:p>
          <a:p>
            <a:pPr algn="l">
              <a:tabLst>
                <a:tab pos="3773488" algn="l"/>
              </a:tabLst>
            </a:pPr>
            <a:endParaRPr lang="en-US" sz="1200" b="0" dirty="0">
              <a:latin typeface="Helvetica Neue"/>
            </a:endParaRP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dict_lookup</a:t>
            </a:r>
            <a:r>
              <a:rPr lang="en-US" sz="1200" b="0" dirty="0"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latin typeface="Helvetica Neue"/>
              </a:rPr>
              <a:t>)</a:t>
            </a: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/*@requires D = NULL;	@*/</a:t>
            </a: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  || key_compare(entry_key(\result), k) == 0;	@*/</a:t>
            </a:r>
            <a:r>
              <a:rPr lang="en-US" sz="1200" b="0" dirty="0">
                <a:latin typeface="Helvetica Neue"/>
              </a:rPr>
              <a:t> ;</a:t>
            </a:r>
          </a:p>
          <a:p>
            <a:pPr algn="l">
              <a:tabLst>
                <a:tab pos="3773488" algn="l"/>
              </a:tabLst>
            </a:pPr>
            <a:endParaRPr lang="en-US" sz="1200" b="0" dirty="0">
              <a:latin typeface="Helvetica Neue"/>
            </a:endParaRP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dict_insert</a:t>
            </a:r>
            <a:r>
              <a:rPr lang="en-US" sz="1200" b="0" dirty="0"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dict_t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latin typeface="Helvetica Neue"/>
              </a:rPr>
              <a:t>)</a:t>
            </a: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/*@ensures hdict_lookup(D, entry_key(e)) == e;	@*/</a:t>
            </a:r>
            <a:r>
              <a:rPr lang="en-US" sz="1200" b="0" dirty="0">
                <a:latin typeface="Helvetica Neue"/>
              </a:rPr>
              <a:t> ;</a:t>
            </a:r>
          </a:p>
          <a:p>
            <a:pPr algn="l">
              <a:tabLst>
                <a:tab pos="3773488" algn="l"/>
              </a:tabLst>
            </a:pPr>
            <a:endParaRPr lang="en-US" sz="1200" b="0" dirty="0">
              <a:solidFill>
                <a:srgbClr val="00B050"/>
              </a:solidFill>
              <a:latin typeface="Helvetica Neue"/>
            </a:endParaRP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dict_min</a:t>
            </a:r>
            <a:r>
              <a:rPr lang="en-US" sz="1200" b="0" dirty="0"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dict_t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200" b="0" dirty="0">
                <a:latin typeface="Helvetica Neue"/>
              </a:rPr>
              <a:t>)</a:t>
            </a:r>
          </a:p>
          <a:p>
            <a:pPr algn="l">
              <a:tabLst>
                <a:tab pos="377348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200" b="0" dirty="0">
                <a:latin typeface="Helvetica Neue"/>
              </a:rPr>
              <a:t> 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757514" y="4608010"/>
            <a:ext cx="1388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Helvetica Neue"/>
              </a:rPr>
              <a:t>Library Interface</a:t>
            </a:r>
          </a:p>
        </p:txBody>
      </p:sp>
      <p:sp>
        <p:nvSpPr>
          <p:cNvPr id="17" name="Vertical Scroll 16"/>
          <p:cNvSpPr/>
          <p:nvPr/>
        </p:nvSpPr>
        <p:spPr bwMode="auto">
          <a:xfrm flipH="1">
            <a:off x="8559800" y="2290504"/>
            <a:ext cx="3810000" cy="1671896"/>
          </a:xfrm>
          <a:prstGeom prst="verticalScroll">
            <a:avLst>
              <a:gd name="adj" fmla="val 12798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916238" algn="l"/>
              </a:tabLst>
            </a:pP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______* entry;</a:t>
            </a:r>
          </a:p>
          <a:p>
            <a:pPr algn="l">
              <a:tabLst>
                <a:tab pos="2916238" algn="l"/>
              </a:tabLst>
            </a:pP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typedef ______ key;</a:t>
            </a:r>
          </a:p>
          <a:p>
            <a:pPr algn="l">
              <a:tabLst>
                <a:tab pos="2916238" algn="l"/>
              </a:tabLst>
            </a:pPr>
            <a:endParaRPr lang="en-US" sz="1200" b="0" dirty="0">
              <a:latin typeface="Helvetica Neue"/>
            </a:endParaRPr>
          </a:p>
          <a:p>
            <a:pPr algn="l">
              <a:tabLst>
                <a:tab pos="2916238" algn="l"/>
              </a:tabLst>
            </a:pP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2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200" b="0" dirty="0"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latin typeface="Helvetica Neue"/>
              </a:rPr>
              <a:t>)</a:t>
            </a:r>
          </a:p>
          <a:p>
            <a:pPr algn="l">
              <a:tabLst>
                <a:tab pos="2916238" algn="l"/>
              </a:tabLst>
            </a:pP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200" b="0" dirty="0">
                <a:latin typeface="Helvetica Neue"/>
              </a:rPr>
              <a:t> ;</a:t>
            </a:r>
            <a:endParaRPr lang="en-US" sz="12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916238" algn="l"/>
              </a:tabLst>
            </a:pPr>
            <a:endParaRPr lang="en-US" sz="1200" b="0" dirty="0">
              <a:latin typeface="Helvetica Neue"/>
            </a:endParaRPr>
          </a:p>
          <a:p>
            <a:pPr algn="l">
              <a:tabLst>
                <a:tab pos="2916238" algn="l"/>
              </a:tabLst>
            </a:pP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key_compare</a:t>
            </a:r>
            <a:r>
              <a:rPr lang="en-US" sz="1200" b="0" dirty="0"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200" b="0" dirty="0"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200" b="0" dirty="0">
                <a:latin typeface="Helvetica Neue"/>
              </a:rPr>
              <a:t>) 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79000" y="2255498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Helvetica Neue"/>
              </a:rPr>
              <a:t>Client Interface</a:t>
            </a:r>
          </a:p>
        </p:txBody>
      </p:sp>
      <p:sp>
        <p:nvSpPr>
          <p:cNvPr id="22" name="Right Arrow Callout 21"/>
          <p:cNvSpPr/>
          <p:nvPr/>
        </p:nvSpPr>
        <p:spPr bwMode="auto">
          <a:xfrm rot="16200000">
            <a:off x="10698746" y="8811780"/>
            <a:ext cx="729234" cy="936474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BST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now use this new implementation of dictionaries for our application</a:t>
            </a:r>
          </a:p>
          <a:p>
            <a:pPr lvl="1"/>
            <a:r>
              <a:rPr lang="en-US" dirty="0"/>
              <a:t>Once we write an appropriate client definition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could easily make this library fully generic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14" name="Rectangle 4"/>
          <p:cNvSpPr>
            <a:spLocks/>
          </p:cNvSpPr>
          <p:nvPr/>
        </p:nvSpPr>
        <p:spPr bwMode="auto">
          <a:xfrm>
            <a:off x="2311400" y="4912018"/>
            <a:ext cx="74871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produce.c0 bstdict.c0 produce-main.c0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311400" y="4607218"/>
            <a:ext cx="74871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02470" y="5392579"/>
            <a:ext cx="1665842" cy="1084421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Library</a:t>
            </a:r>
            <a:endParaRPr lang="en-US" sz="2000" b="0" dirty="0"/>
          </a:p>
          <a:p>
            <a:r>
              <a:rPr lang="en-US" sz="2000" b="0" dirty="0"/>
              <a:t>file bstdict.c0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64738" y="3962400"/>
            <a:ext cx="2563522" cy="1084421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Application </a:t>
            </a:r>
            <a:br>
              <a:rPr lang="en-US" sz="2000" dirty="0"/>
            </a:br>
            <a:r>
              <a:rPr lang="en-US" sz="2000" b="0" dirty="0"/>
              <a:t> file produce-main.c0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40538" y="3962400"/>
            <a:ext cx="2262158" cy="1084421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Client definitions</a:t>
            </a:r>
            <a:br>
              <a:rPr lang="en-US" sz="2000" dirty="0"/>
            </a:br>
            <a:r>
              <a:rPr lang="en-US" sz="2000" b="0" dirty="0"/>
              <a:t> file produce.c0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r>
              <a:rPr lang="en-US" dirty="0"/>
              <a:t>Develop a data structure that has </a:t>
            </a:r>
            <a:r>
              <a:rPr lang="en-US" b="1" dirty="0"/>
              <a:t>guaranteed</a:t>
            </a:r>
            <a:r>
              <a:rPr lang="en-US" dirty="0"/>
              <a:t> O(log n) worst-case complexity for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insert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find_min</a:t>
            </a:r>
          </a:p>
          <a:p>
            <a:pPr lvl="1"/>
            <a:r>
              <a:rPr lang="en-US" b="1" dirty="0"/>
              <a:t>Always!</a:t>
            </a:r>
          </a:p>
          <a:p>
            <a:endParaRPr lang="en-US" dirty="0"/>
          </a:p>
          <a:p>
            <a:r>
              <a:rPr lang="en-US" dirty="0"/>
              <a:t>We have succeeded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r>
              <a:rPr lang="en-US" i="1" dirty="0"/>
              <a:t>Or have we 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14892" y="3962400"/>
          <a:ext cx="3635708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Target</a:t>
                      </a:r>
                      <a:br>
                        <a:rPr lang="en-US" b="1" i="1" dirty="0"/>
                      </a:br>
                      <a:r>
                        <a:rPr lang="en-US" b="1" i="1" dirty="0"/>
                        <a:t>data structure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our Goal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256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56651" y="5832902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56651" y="6941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only O(log n) so far is </a:t>
            </a:r>
            <a:r>
              <a:rPr lang="en-US" dirty="0">
                <a:solidFill>
                  <a:srgbClr val="7030A0"/>
                </a:solidFill>
              </a:rPr>
              <a:t>lookup</a:t>
            </a:r>
            <a:r>
              <a:rPr lang="en-US" dirty="0"/>
              <a:t> in sorted arrays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That’s binary search</a:t>
            </a:r>
          </a:p>
          <a:p>
            <a:pPr lvl="1"/>
            <a:r>
              <a:rPr lang="en-US" dirty="0"/>
              <a:t>Let’s start there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445544"/>
              </p:ext>
            </p:extLst>
          </p:nvPr>
        </p:nvGraphicFramePr>
        <p:xfrm>
          <a:off x="1092200" y="2971800"/>
          <a:ext cx="10667999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3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65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/>
                        <a:t>Array sorted</a:t>
                      </a:r>
                      <a:br>
                        <a:rPr lang="en-US" b="1" i="1" baseline="0" dirty="0"/>
                      </a:br>
                      <a:r>
                        <a:rPr lang="en-US" b="1" i="1" baseline="0" dirty="0"/>
                        <a:t>by key</a:t>
                      </a:r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Linked 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Hash 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lookup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average</a:t>
                      </a:r>
                      <a:endParaRPr lang="en-US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insert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 </a:t>
                      </a: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  <a:br>
                        <a:rPr lang="en-US" sz="2000" i="1" dirty="0"/>
                      </a:br>
                      <a:r>
                        <a:rPr lang="en-US" sz="1000" b="1" i="1" dirty="0">
                          <a:solidFill>
                            <a:srgbClr val="FF0000"/>
                          </a:solidFill>
                        </a:rPr>
                        <a:t>average and amortized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7030A0"/>
                          </a:solidFill>
                        </a:rPr>
                        <a:t>find_min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759200" y="3779520"/>
            <a:ext cx="16002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Searching Sorted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a Number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sorted array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When searching for a number x using binary search,</a:t>
            </a:r>
            <a:br>
              <a:rPr lang="en-US" dirty="0"/>
            </a:br>
            <a:r>
              <a:rPr lang="en-US" dirty="0"/>
              <a:t>we </a:t>
            </a:r>
            <a:r>
              <a:rPr lang="en-US" b="1" dirty="0"/>
              <a:t>always</a:t>
            </a:r>
            <a:r>
              <a:rPr lang="en-US" dirty="0"/>
              <a:t> start by looking at the midpoint, index 4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Then, 3 things can happen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x = 12 </a:t>
            </a:r>
            <a:r>
              <a:rPr lang="en-US" dirty="0"/>
              <a:t>(and we are done)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x &lt; 12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x &gt; 12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7" name="Oval 76"/>
          <p:cNvSpPr/>
          <p:nvPr/>
        </p:nvSpPr>
        <p:spPr bwMode="auto">
          <a:xfrm>
            <a:off x="6045200" y="2971800"/>
            <a:ext cx="304800" cy="304800"/>
          </a:xfrm>
          <a:prstGeom prst="ellipse">
            <a:avLst/>
          </a:prstGeom>
          <a:noFill/>
          <a:ln w="25400" cap="flat" cmpd="sng" algn="ctr">
            <a:solidFill>
              <a:srgbClr val="7030A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8" name="Rectangular Callout 77"/>
          <p:cNvSpPr/>
          <p:nvPr/>
        </p:nvSpPr>
        <p:spPr bwMode="auto">
          <a:xfrm>
            <a:off x="9855200" y="5867400"/>
            <a:ext cx="1870127" cy="707886"/>
          </a:xfrm>
          <a:prstGeom prst="wedgeRectCallout">
            <a:avLst>
              <a:gd name="adj1" fmla="val -166932"/>
              <a:gd name="adj2" fmla="val -247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always look</a:t>
            </a:r>
            <a:br>
              <a:rPr lang="en-US" sz="2000" b="0" dirty="0"/>
            </a:br>
            <a:r>
              <a:rPr lang="en-US" sz="2000" b="0" dirty="0"/>
              <a:t>at this element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81" name="Table 80"/>
          <p:cNvGraphicFramePr>
            <a:graphicFrameLocks noGrp="1"/>
          </p:cNvGraphicFramePr>
          <p:nvPr/>
        </p:nvGraphicFramePr>
        <p:xfrm>
          <a:off x="2387600" y="2819400"/>
          <a:ext cx="91440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45 Helvetica Light"/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45 Helvetica Ligh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45 Helvetica Light"/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45 Helvetica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Table 81"/>
          <p:cNvGraphicFramePr>
            <a:graphicFrameLocks noGrp="1"/>
          </p:cNvGraphicFramePr>
          <p:nvPr/>
        </p:nvGraphicFramePr>
        <p:xfrm>
          <a:off x="6045200" y="5789711"/>
          <a:ext cx="914400" cy="45868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45 Helvetica Ligh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2458A4-012F-BDB4-B12D-8BF27567940A}"/>
              </a:ext>
            </a:extLst>
          </p:cNvPr>
          <p:cNvSpPr txBox="1"/>
          <p:nvPr/>
        </p:nvSpPr>
        <p:spPr>
          <a:xfrm>
            <a:off x="5322598" y="-4286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 animBg="1"/>
      <p:bldP spid="2" grpId="0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20324</TotalTime>
  <Words>7496</Words>
  <Application>Microsoft Macintosh PowerPoint</Application>
  <PresentationFormat>Custom</PresentationFormat>
  <Paragraphs>1768</Paragraphs>
  <Slides>66</Slides>
  <Notes>1</Notes>
  <HiddenSlides>8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7" baseType="lpstr">
      <vt:lpstr>45 Helvetica Light</vt:lpstr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Wingdings 2</vt:lpstr>
      <vt:lpstr>White</vt:lpstr>
      <vt:lpstr>15-122: Principles of  Imperative Computation</vt:lpstr>
      <vt:lpstr>Today…</vt:lpstr>
      <vt:lpstr>PowerPoint Presentation</vt:lpstr>
      <vt:lpstr>Cost</vt:lpstr>
      <vt:lpstr>Cost</vt:lpstr>
      <vt:lpstr>Goal</vt:lpstr>
      <vt:lpstr>Getting Started</vt:lpstr>
      <vt:lpstr>PowerPoint Presentation</vt:lpstr>
      <vt:lpstr>Searching for a Number</vt:lpstr>
      <vt:lpstr>Searching for a Number</vt:lpstr>
      <vt:lpstr>Searching for a Number</vt:lpstr>
      <vt:lpstr>Searching for a Number</vt:lpstr>
      <vt:lpstr>Searching for a Number</vt:lpstr>
      <vt:lpstr>Searching for a Number</vt:lpstr>
      <vt:lpstr>Searching for a Number</vt:lpstr>
      <vt:lpstr>Towards an Implementation</vt:lpstr>
      <vt:lpstr>Constructing this Tree</vt:lpstr>
      <vt:lpstr>The End of the Line</vt:lpstr>
      <vt:lpstr>Searching</vt:lpstr>
      <vt:lpstr>Searching</vt:lpstr>
      <vt:lpstr>Recall our Goal</vt:lpstr>
      <vt:lpstr>Insertion</vt:lpstr>
      <vt:lpstr>Finding the Smallest Key</vt:lpstr>
      <vt:lpstr>Recall our Goal</vt:lpstr>
      <vt:lpstr>PowerPoint Presentation</vt:lpstr>
      <vt:lpstr>Terminology</vt:lpstr>
      <vt:lpstr>Terminology</vt:lpstr>
      <vt:lpstr>Terminology</vt:lpstr>
      <vt:lpstr>Concrete Tree Diagrams</vt:lpstr>
      <vt:lpstr>Pictorial Abstraction</vt:lpstr>
      <vt:lpstr>What Do Trees Look Like?</vt:lpstr>
      <vt:lpstr>What Trees Look Like</vt:lpstr>
      <vt:lpstr>A Minimal Tree Invariant</vt:lpstr>
      <vt:lpstr>A Minimal Tree Invariant</vt:lpstr>
      <vt:lpstr>PowerPoint Presentation</vt:lpstr>
      <vt:lpstr>Binary Search Trees (BST)</vt:lpstr>
      <vt:lpstr>The BST Invariant</vt:lpstr>
      <vt:lpstr>PowerPoint Presentation</vt:lpstr>
      <vt:lpstr>Implementing lookup</vt:lpstr>
      <vt:lpstr>Implementing lookup</vt:lpstr>
      <vt:lpstr>Implementing lookup</vt:lpstr>
      <vt:lpstr>A Client Interface</vt:lpstr>
      <vt:lpstr>Implementing lookup</vt:lpstr>
      <vt:lpstr>PowerPoint Presentation</vt:lpstr>
      <vt:lpstr>Ordered Trees – I</vt:lpstr>
      <vt:lpstr>Ordered Trees – I</vt:lpstr>
      <vt:lpstr>Ordered Trees – II</vt:lpstr>
      <vt:lpstr>Ordered Trees – II</vt:lpstr>
      <vt:lpstr>Ordered Trees – III</vt:lpstr>
      <vt:lpstr>Ordered Trees – III</vt:lpstr>
      <vt:lpstr>Ordered Trees – III</vt:lpstr>
      <vt:lpstr>PowerPoint Presentation</vt:lpstr>
      <vt:lpstr>Inserting into a BST</vt:lpstr>
      <vt:lpstr>Inserting into an Empty BST</vt:lpstr>
      <vt:lpstr>Inserting into an Empty BST</vt:lpstr>
      <vt:lpstr>Inserting in a Non-empty BST</vt:lpstr>
      <vt:lpstr>Inserting into a BST</vt:lpstr>
      <vt:lpstr>PowerPoint Presentation</vt:lpstr>
      <vt:lpstr>Are We There Yet?</vt:lpstr>
      <vt:lpstr>Are We There Yet?</vt:lpstr>
      <vt:lpstr>Implementing BST Dictionaries</vt:lpstr>
      <vt:lpstr>Implementing BST Dictionaries</vt:lpstr>
      <vt:lpstr>Implementing BST Dictionaries</vt:lpstr>
      <vt:lpstr>The BST Dictionary Library</vt:lpstr>
      <vt:lpstr>Using BST Dictionaries</vt:lpstr>
      <vt:lpstr>Recall our Goal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Trees</dc:title>
  <cp:lastModifiedBy>Mohammad Hammoud</cp:lastModifiedBy>
  <cp:revision>728</cp:revision>
  <dcterms:modified xsi:type="dcterms:W3CDTF">2024-03-13T07:40:55Z</dcterms:modified>
</cp:coreProperties>
</file>