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490" r:id="rId2"/>
    <p:sldId id="521" r:id="rId3"/>
    <p:sldId id="386" r:id="rId4"/>
    <p:sldId id="372" r:id="rId5"/>
    <p:sldId id="446" r:id="rId6"/>
    <p:sldId id="445" r:id="rId7"/>
    <p:sldId id="447" r:id="rId8"/>
    <p:sldId id="450" r:id="rId9"/>
    <p:sldId id="451" r:id="rId10"/>
    <p:sldId id="442" r:id="rId11"/>
    <p:sldId id="453" r:id="rId12"/>
    <p:sldId id="455" r:id="rId13"/>
    <p:sldId id="457" r:id="rId14"/>
    <p:sldId id="458" r:id="rId15"/>
    <p:sldId id="483" r:id="rId16"/>
    <p:sldId id="484" r:id="rId17"/>
    <p:sldId id="485" r:id="rId18"/>
    <p:sldId id="460" r:id="rId19"/>
    <p:sldId id="454" r:id="rId20"/>
    <p:sldId id="461" r:id="rId21"/>
    <p:sldId id="462" r:id="rId22"/>
    <p:sldId id="463" r:id="rId23"/>
    <p:sldId id="443" r:id="rId24"/>
    <p:sldId id="464" r:id="rId25"/>
    <p:sldId id="368" r:id="rId26"/>
    <p:sldId id="370" r:id="rId27"/>
    <p:sldId id="371" r:id="rId28"/>
    <p:sldId id="373" r:id="rId29"/>
    <p:sldId id="369" r:id="rId30"/>
    <p:sldId id="374" r:id="rId31"/>
    <p:sldId id="375" r:id="rId32"/>
    <p:sldId id="486" r:id="rId33"/>
    <p:sldId id="376" r:id="rId34"/>
    <p:sldId id="377" r:id="rId35"/>
    <p:sldId id="379" r:id="rId36"/>
    <p:sldId id="341" r:id="rId37"/>
    <p:sldId id="378" r:id="rId38"/>
    <p:sldId id="380" r:id="rId39"/>
    <p:sldId id="381" r:id="rId40"/>
    <p:sldId id="382" r:id="rId41"/>
    <p:sldId id="383" r:id="rId42"/>
    <p:sldId id="384" r:id="rId43"/>
    <p:sldId id="487" r:id="rId44"/>
    <p:sldId id="385" r:id="rId45"/>
    <p:sldId id="365" r:id="rId46"/>
    <p:sldId id="488" r:id="rId47"/>
    <p:sldId id="489" r:id="rId48"/>
    <p:sldId id="465" r:id="rId49"/>
    <p:sldId id="466" r:id="rId50"/>
    <p:sldId id="467" r:id="rId51"/>
    <p:sldId id="468" r:id="rId52"/>
    <p:sldId id="469" r:id="rId53"/>
    <p:sldId id="470" r:id="rId54"/>
    <p:sldId id="471" r:id="rId55"/>
    <p:sldId id="472" r:id="rId56"/>
    <p:sldId id="473" r:id="rId57"/>
    <p:sldId id="474" r:id="rId58"/>
    <p:sldId id="475" r:id="rId59"/>
    <p:sldId id="476" r:id="rId60"/>
    <p:sldId id="477" r:id="rId61"/>
    <p:sldId id="444" r:id="rId62"/>
    <p:sldId id="478" r:id="rId63"/>
    <p:sldId id="479" r:id="rId64"/>
    <p:sldId id="480" r:id="rId65"/>
    <p:sldId id="481" r:id="rId66"/>
    <p:sldId id="482" r:id="rId67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94635" autoAdjust="0"/>
  </p:normalViewPr>
  <p:slideViewPr>
    <p:cSldViewPr>
      <p:cViewPr varScale="1">
        <p:scale>
          <a:sx n="90" d="100"/>
          <a:sy n="90" d="100"/>
        </p:scale>
        <p:origin x="17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15: Generic Hash Dictionaries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06,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void* to the Rescue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Library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only</a:t>
            </a:r>
            <a:r>
              <a:rPr lang="en-US" dirty="0"/>
              <a:t> changes we need to make to the library are defining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as </a:t>
            </a:r>
            <a:r>
              <a:rPr lang="en-US" dirty="0">
                <a:solidFill>
                  <a:srgbClr val="00B050"/>
                </a:solidFill>
              </a:rPr>
              <a:t>void*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This only affect the client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854200" y="3629469"/>
            <a:ext cx="3962400" cy="2937986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7599" y="3581400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7493000" y="3629469"/>
            <a:ext cx="3962400" cy="2937986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6399" y="3581400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6273800" y="44958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416800" y="3886200"/>
            <a:ext cx="26670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8407400" y="7545288"/>
            <a:ext cx="4096634" cy="1015663"/>
          </a:xfrm>
          <a:prstGeom prst="wedgeRectCallout">
            <a:avLst>
              <a:gd name="adj1" fmla="val -36822"/>
              <a:gd name="adj2" fmla="val -1312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We should not add NULL-checks </a:t>
            </a:r>
            <a:br>
              <a:rPr lang="en-US" sz="2000" b="0" dirty="0"/>
            </a:br>
            <a:r>
              <a:rPr lang="en-US" sz="2000" b="0" dirty="0"/>
              <a:t>on keys since the client could have</a:t>
            </a:r>
          </a:p>
          <a:p>
            <a:pPr algn="l">
              <a:defRPr/>
            </a:pPr>
            <a:r>
              <a:rPr lang="en-US" sz="2000" b="0" dirty="0"/>
              <a:t>chosen NULL to be a valid key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2006600" y="8472427"/>
            <a:ext cx="1055802" cy="400110"/>
          </a:xfrm>
          <a:prstGeom prst="wedgeRectCallout">
            <a:avLst>
              <a:gd name="adj1" fmla="val 40371"/>
              <a:gd name="adj2" fmla="val -996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That’s it!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493500" cy="6591300"/>
          </a:xfrm>
        </p:spPr>
        <p:txBody>
          <a:bodyPr/>
          <a:lstStyle/>
          <a:p>
            <a:r>
              <a:rPr lang="en-US" dirty="0"/>
              <a:t>The client does not need to define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r>
              <a:rPr lang="en-US" dirty="0"/>
              <a:t>The library defines both to </a:t>
            </a:r>
            <a:r>
              <a:rPr lang="en-US" dirty="0">
                <a:solidFill>
                  <a:srgbClr val="00B050"/>
                </a:solidFill>
              </a:rPr>
              <a:t>void*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(now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</a:t>
            </a:r>
            <a:r>
              <a:rPr lang="en-US" dirty="0">
                <a:solidFill>
                  <a:srgbClr val="92D050"/>
                </a:solidFill>
              </a:rPr>
              <a:t> "lime"</a:t>
            </a:r>
            <a:r>
              <a:rPr lang="en-US" dirty="0"/>
              <a:t> must now live in a cell in allocated memory to be used as a key</a:t>
            </a:r>
          </a:p>
          <a:p>
            <a:pPr lvl="2"/>
            <a:r>
              <a:rPr lang="en-US" dirty="0"/>
              <a:t>NULL does not correspond to any valid key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6" name="Wave 5"/>
          <p:cNvSpPr/>
          <p:nvPr/>
        </p:nvSpPr>
        <p:spPr bwMode="auto">
          <a:xfrm>
            <a:off x="1537208" y="3676848"/>
            <a:ext cx="4507992" cy="1961952"/>
          </a:xfrm>
          <a:prstGeom prst="wav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/******* Fulfilling the library  interface *******/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8" name="Wave 7"/>
          <p:cNvSpPr/>
          <p:nvPr/>
        </p:nvSpPr>
        <p:spPr bwMode="auto">
          <a:xfrm>
            <a:off x="7557008" y="3676848"/>
            <a:ext cx="4507992" cy="1961952"/>
          </a:xfrm>
          <a:prstGeom prst="wav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/******* Fulfilling the library  interface *******/</a:t>
            </a:r>
          </a:p>
          <a:p>
            <a:pPr lvl="0"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* entry;</a:t>
            </a:r>
          </a:p>
          <a:p>
            <a:pPr lvl="0"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string key;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6426200" y="4134048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026400" y="7267545"/>
            <a:ext cx="2548198" cy="400110"/>
          </a:xfrm>
          <a:prstGeom prst="wedgeRectCallout">
            <a:avLst>
              <a:gd name="adj1" fmla="val -95925"/>
              <a:gd name="adj2" fmla="val 400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It’s got to be a pointer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743700"/>
          </a:xfrm>
        </p:spPr>
        <p:txBody>
          <a:bodyPr/>
          <a:lstStyle/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marL="457200" lvl="1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So,</a:t>
            </a:r>
          </a:p>
          <a:p>
            <a:pPr lvl="1"/>
            <a:r>
              <a:rPr lang="en-US" dirty="0"/>
              <a:t>Every value of type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must have tag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Every value of type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must have tag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6426200" y="6683514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1537208" y="6550362"/>
            <a:ext cx="4507992" cy="11999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533703" y="6621800"/>
            <a:ext cx="2586606" cy="112851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3" name="Flowchart: Document 12"/>
          <p:cNvSpPr/>
          <p:nvPr/>
        </p:nvSpPr>
        <p:spPr bwMode="auto">
          <a:xfrm flipV="1">
            <a:off x="7572705" y="6226314"/>
            <a:ext cx="4507992" cy="15240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569200" y="6129357"/>
            <a:ext cx="4233210" cy="1620957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  …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731000" y="8131314"/>
            <a:ext cx="1829988" cy="707886"/>
          </a:xfrm>
          <a:prstGeom prst="wedgeRectCallout">
            <a:avLst>
              <a:gd name="adj1" fmla="val 62435"/>
              <a:gd name="adj2" fmla="val -2120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is not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fruit name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855200" y="8436114"/>
            <a:ext cx="1786708" cy="707886"/>
          </a:xfrm>
          <a:prstGeom prst="wedgeRectCallout">
            <a:avLst>
              <a:gd name="adj1" fmla="val 15063"/>
              <a:gd name="adj2" fmla="val -2556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Every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in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reality 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string*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3" grpId="0" animBg="1"/>
      <p:bldP spid="14" grpId="0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743700"/>
          </a:xfrm>
        </p:spPr>
        <p:txBody>
          <a:bodyPr/>
          <a:lstStyle/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Also, before using a value of type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, we need to</a:t>
            </a:r>
          </a:p>
          <a:p>
            <a:pPr lvl="1"/>
            <a:r>
              <a:rPr lang="en-US" dirty="0"/>
              <a:t>Cast it to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lvl="1"/>
            <a:r>
              <a:rPr lang="en-US" dirty="0"/>
              <a:t>Dereference the result to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4C4F241-6CD9-F601-CDE0-163B62CA2957}"/>
              </a:ext>
            </a:extLst>
          </p:cNvPr>
          <p:cNvSpPr/>
          <p:nvPr/>
        </p:nvSpPr>
        <p:spPr bwMode="auto">
          <a:xfrm>
            <a:off x="6426200" y="6683514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Flowchart: Document 10">
            <a:extLst>
              <a:ext uri="{FF2B5EF4-FFF2-40B4-BE49-F238E27FC236}">
                <a16:creationId xmlns:a16="http://schemas.microsoft.com/office/drawing/2014/main" id="{B758A27C-7819-9AF3-C3F5-D045C81A5367}"/>
              </a:ext>
            </a:extLst>
          </p:cNvPr>
          <p:cNvSpPr/>
          <p:nvPr/>
        </p:nvSpPr>
        <p:spPr bwMode="auto">
          <a:xfrm flipV="1">
            <a:off x="1537208" y="6550362"/>
            <a:ext cx="4507992" cy="11999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99B20B-C00A-BBAD-237E-F51C5D658293}"/>
              </a:ext>
            </a:extLst>
          </p:cNvPr>
          <p:cNvSpPr/>
          <p:nvPr/>
        </p:nvSpPr>
        <p:spPr bwMode="auto">
          <a:xfrm>
            <a:off x="1533703" y="6621800"/>
            <a:ext cx="2586606" cy="112851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0" name="Flowchart: Document 12">
            <a:extLst>
              <a:ext uri="{FF2B5EF4-FFF2-40B4-BE49-F238E27FC236}">
                <a16:creationId xmlns:a16="http://schemas.microsoft.com/office/drawing/2014/main" id="{26298296-DA95-C6C1-0C34-2D6142DAD414}"/>
              </a:ext>
            </a:extLst>
          </p:cNvPr>
          <p:cNvSpPr/>
          <p:nvPr/>
        </p:nvSpPr>
        <p:spPr bwMode="auto">
          <a:xfrm flipV="1">
            <a:off x="7572705" y="6226314"/>
            <a:ext cx="4507992" cy="15240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02C9AA-4423-2E5C-A555-990CC1783030}"/>
              </a:ext>
            </a:extLst>
          </p:cNvPr>
          <p:cNvSpPr/>
          <p:nvPr/>
        </p:nvSpPr>
        <p:spPr bwMode="auto">
          <a:xfrm>
            <a:off x="7569200" y="6129357"/>
            <a:ext cx="4233210" cy="1620957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  …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743700"/>
          </a:xfrm>
        </p:spPr>
        <p:txBody>
          <a:bodyPr/>
          <a:lstStyle/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Also, before using a value of type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, we need to</a:t>
            </a:r>
          </a:p>
          <a:p>
            <a:pPr lvl="1"/>
            <a:r>
              <a:rPr lang="en-US" dirty="0"/>
              <a:t>Cast it to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lvl="1"/>
            <a:r>
              <a:rPr lang="en-US" dirty="0"/>
              <a:t>Dereference the result to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1163C136-2CBB-56FB-6F4C-688D71FB2D26}"/>
              </a:ext>
            </a:extLst>
          </p:cNvPr>
          <p:cNvSpPr/>
          <p:nvPr/>
        </p:nvSpPr>
        <p:spPr bwMode="auto">
          <a:xfrm>
            <a:off x="6426200" y="6683514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Flowchart: Document 10">
            <a:extLst>
              <a:ext uri="{FF2B5EF4-FFF2-40B4-BE49-F238E27FC236}">
                <a16:creationId xmlns:a16="http://schemas.microsoft.com/office/drawing/2014/main" id="{F4BAB241-D327-4ECB-009A-FC0B9111A698}"/>
              </a:ext>
            </a:extLst>
          </p:cNvPr>
          <p:cNvSpPr/>
          <p:nvPr/>
        </p:nvSpPr>
        <p:spPr bwMode="auto">
          <a:xfrm flipV="1">
            <a:off x="1537208" y="6550362"/>
            <a:ext cx="4507992" cy="11999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A47933-8504-4E12-539B-725DC8921057}"/>
              </a:ext>
            </a:extLst>
          </p:cNvPr>
          <p:cNvSpPr/>
          <p:nvPr/>
        </p:nvSpPr>
        <p:spPr bwMode="auto">
          <a:xfrm>
            <a:off x="1533703" y="6621800"/>
            <a:ext cx="2586606" cy="112851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23" name="Flowchart: Document 12">
            <a:extLst>
              <a:ext uri="{FF2B5EF4-FFF2-40B4-BE49-F238E27FC236}">
                <a16:creationId xmlns:a16="http://schemas.microsoft.com/office/drawing/2014/main" id="{36DA99E6-E92B-5B73-D4D4-635BD18A457F}"/>
              </a:ext>
            </a:extLst>
          </p:cNvPr>
          <p:cNvSpPr/>
          <p:nvPr/>
        </p:nvSpPr>
        <p:spPr bwMode="auto">
          <a:xfrm flipV="1">
            <a:off x="7572705" y="6226314"/>
            <a:ext cx="4507992" cy="15240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318A5C-55E7-76CD-6B59-2ACE74A594E8}"/>
              </a:ext>
            </a:extLst>
          </p:cNvPr>
          <p:cNvSpPr/>
          <p:nvPr/>
        </p:nvSpPr>
        <p:spPr bwMode="auto">
          <a:xfrm>
            <a:off x="7574292" y="6129357"/>
            <a:ext cx="4233210" cy="1620957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0AEF3CF-A9C9-A79E-2603-99B73E9C0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0440" y="7086600"/>
            <a:ext cx="2743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7" name="Rectangular Callout 26">
            <a:extLst>
              <a:ext uri="{FF2B5EF4-FFF2-40B4-BE49-F238E27FC236}">
                <a16:creationId xmlns:a16="http://schemas.microsoft.com/office/drawing/2014/main" id="{B1EA26B8-51DA-DBE0-0822-CFD032DF2CAD}"/>
              </a:ext>
            </a:extLst>
          </p:cNvPr>
          <p:cNvSpPr/>
          <p:nvPr/>
        </p:nvSpPr>
        <p:spPr bwMode="auto">
          <a:xfrm>
            <a:off x="6731000" y="8356937"/>
            <a:ext cx="2572178" cy="707886"/>
          </a:xfrm>
          <a:prstGeom prst="wedgeRectCallout">
            <a:avLst>
              <a:gd name="adj1" fmla="val 37042"/>
              <a:gd name="adj2" fmla="val -1811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lcg_hash_string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takes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as input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>
            <a:extLst>
              <a:ext uri="{FF2B5EF4-FFF2-40B4-BE49-F238E27FC236}">
                <a16:creationId xmlns:a16="http://schemas.microsoft.com/office/drawing/2014/main" id="{93DC5361-B7C6-413A-1908-6910BBC08288}"/>
              </a:ext>
            </a:extLst>
          </p:cNvPr>
          <p:cNvSpPr/>
          <p:nvPr/>
        </p:nvSpPr>
        <p:spPr bwMode="auto">
          <a:xfrm>
            <a:off x="9765540" y="8356937"/>
            <a:ext cx="2668743" cy="1015663"/>
          </a:xfrm>
          <a:prstGeom prst="wedgeRectCallout">
            <a:avLst>
              <a:gd name="adj1" fmla="val -31251"/>
              <a:gd name="adj2" fmla="val -1420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dereference to 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9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493500" cy="6743700"/>
          </a:xfrm>
        </p:spPr>
        <p:txBody>
          <a:bodyPr/>
          <a:lstStyle/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</a:t>
            </a:r>
            <a:r>
              <a:rPr lang="en-US" dirty="0">
                <a:solidFill>
                  <a:srgbClr val="92D050"/>
                </a:solidFill>
              </a:rPr>
              <a:t>"lime"</a:t>
            </a:r>
            <a:r>
              <a:rPr lang="en-US" dirty="0"/>
              <a:t> must now live in a cell in allocated memory to be used as a key</a:t>
            </a:r>
          </a:p>
          <a:p>
            <a:pPr lvl="2"/>
            <a:r>
              <a:rPr lang="en-US" dirty="0"/>
              <a:t>NULL does not correspond to any valid key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When extracting a key from an entry, we must put it in a cell in allocated memory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C1711A12-9D2B-919C-157F-8500D2B67317}"/>
              </a:ext>
            </a:extLst>
          </p:cNvPr>
          <p:cNvSpPr/>
          <p:nvPr/>
        </p:nvSpPr>
        <p:spPr bwMode="auto">
          <a:xfrm>
            <a:off x="939800" y="6496248"/>
            <a:ext cx="4507992" cy="1961952"/>
          </a:xfrm>
          <a:prstGeom prst="wav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FCA63619-5E6E-0D12-F911-467CBC6EEADB}"/>
              </a:ext>
            </a:extLst>
          </p:cNvPr>
          <p:cNvSpPr/>
          <p:nvPr/>
        </p:nvSpPr>
        <p:spPr bwMode="auto">
          <a:xfrm>
            <a:off x="5861050" y="6943824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50426E22-444F-C98F-C29D-D6A69662A6DC}"/>
              </a:ext>
            </a:extLst>
          </p:cNvPr>
          <p:cNvSpPr/>
          <p:nvPr/>
        </p:nvSpPr>
        <p:spPr bwMode="auto">
          <a:xfrm>
            <a:off x="6975475" y="6105624"/>
            <a:ext cx="5562600" cy="2743200"/>
          </a:xfrm>
          <a:prstGeom prst="wave">
            <a:avLst>
              <a:gd name="adj1" fmla="val 5938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chemeClr val="bg1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bg1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* E = (</a:t>
            </a:r>
            <a:r>
              <a:rPr lang="en-US" sz="1600" b="0" dirty="0" err="1">
                <a:solidFill>
                  <a:schemeClr val="bg1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bg1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*)e;</a:t>
            </a:r>
          </a:p>
          <a:p>
            <a:pPr algn="l"/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  string* K = </a:t>
            </a:r>
            <a:r>
              <a:rPr lang="en-US" sz="1600" b="0" dirty="0" err="1">
                <a:solidFill>
                  <a:schemeClr val="bg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(string);</a:t>
            </a:r>
          </a:p>
          <a:p>
            <a:pPr algn="l"/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  *K = E-&gt;fruit;</a:t>
            </a:r>
          </a:p>
          <a:p>
            <a:pPr algn="l"/>
            <a:r>
              <a:rPr lang="en-US" sz="16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solidFill>
                  <a:schemeClr val="bg1"/>
                </a:solidFill>
                <a:latin typeface="Helvetica Neue"/>
              </a:rPr>
              <a:t>(key)K;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06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493500" cy="6743700"/>
          </a:xfrm>
        </p:spPr>
        <p:txBody>
          <a:bodyPr/>
          <a:lstStyle/>
          <a:p>
            <a:r>
              <a:rPr lang="en-US" dirty="0"/>
              <a:t>For the client</a:t>
            </a:r>
          </a:p>
          <a:p>
            <a:pPr lvl="1"/>
            <a:r>
              <a:rPr lang="en-US" dirty="0"/>
              <a:t>An entry is still a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inventory_item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1"/>
            <a:r>
              <a:rPr lang="en-US" dirty="0"/>
              <a:t>A key is now a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</a:t>
            </a:r>
            <a:r>
              <a:rPr lang="en-US" dirty="0">
                <a:solidFill>
                  <a:srgbClr val="92D050"/>
                </a:solidFill>
              </a:rPr>
              <a:t>"lime"</a:t>
            </a:r>
            <a:r>
              <a:rPr lang="en-US" dirty="0"/>
              <a:t> must now live in a cell in allocated memory to be used as a key</a:t>
            </a:r>
          </a:p>
          <a:p>
            <a:pPr lvl="2"/>
            <a:r>
              <a:rPr lang="en-US" dirty="0"/>
              <a:t>NULL does not correspond to any valid key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When extracting a key from an entry, we must put it in a cell in allocated memory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C1711A12-9D2B-919C-157F-8500D2B67317}"/>
              </a:ext>
            </a:extLst>
          </p:cNvPr>
          <p:cNvSpPr/>
          <p:nvPr/>
        </p:nvSpPr>
        <p:spPr bwMode="auto">
          <a:xfrm>
            <a:off x="939800" y="6496248"/>
            <a:ext cx="4507992" cy="1961952"/>
          </a:xfrm>
          <a:prstGeom prst="wav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FCA63619-5E6E-0D12-F911-467CBC6EEADB}"/>
              </a:ext>
            </a:extLst>
          </p:cNvPr>
          <p:cNvSpPr/>
          <p:nvPr/>
        </p:nvSpPr>
        <p:spPr bwMode="auto">
          <a:xfrm>
            <a:off x="5861050" y="6943824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50426E22-444F-C98F-C29D-D6A69662A6DC}"/>
              </a:ext>
            </a:extLst>
          </p:cNvPr>
          <p:cNvSpPr/>
          <p:nvPr/>
        </p:nvSpPr>
        <p:spPr bwMode="auto">
          <a:xfrm>
            <a:off x="6975475" y="6105624"/>
            <a:ext cx="5562600" cy="2743200"/>
          </a:xfrm>
          <a:prstGeom prst="wave">
            <a:avLst>
              <a:gd name="adj1" fmla="val 5938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alloc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latin typeface="Helvetica Neue"/>
              </a:rPr>
              <a:t>  *K = E-&gt;fruit;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5941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896100"/>
          </a:xfrm>
        </p:spPr>
        <p:txBody>
          <a:bodyPr/>
          <a:lstStyle/>
          <a:p>
            <a:r>
              <a:rPr lang="en-US" dirty="0"/>
              <a:t>When extracting a key from an entry, we must</a:t>
            </a:r>
            <a:br>
              <a:rPr lang="en-US" dirty="0"/>
            </a:br>
            <a:r>
              <a:rPr lang="en-US" dirty="0"/>
              <a:t>put it in a cell in allocated memory</a:t>
            </a:r>
          </a:p>
          <a:p>
            <a:pPr lvl="1"/>
            <a:r>
              <a:rPr lang="en-US" dirty="0"/>
              <a:t>Add a helper function that turns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to a </a:t>
            </a:r>
            <a:r>
              <a:rPr lang="en-US" dirty="0">
                <a:solidFill>
                  <a:srgbClr val="00B050"/>
                </a:solidFill>
              </a:rPr>
              <a:t>string* </a:t>
            </a:r>
            <a:r>
              <a:rPr lang="en-US" dirty="0"/>
              <a:t>for even better readability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8" name="Wave 7"/>
          <p:cNvSpPr/>
          <p:nvPr/>
        </p:nvSpPr>
        <p:spPr bwMode="auto">
          <a:xfrm>
            <a:off x="6959600" y="4191000"/>
            <a:ext cx="5562600" cy="4419600"/>
          </a:xfrm>
          <a:prstGeom prst="wave">
            <a:avLst>
              <a:gd name="adj1" fmla="val 4206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to_string_ptr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s)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NULL;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s_ptr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*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s_ptr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s;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s_ptr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883400" y="7467600"/>
            <a:ext cx="3429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502400" y="4152900"/>
            <a:ext cx="3657600" cy="2209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27050" y="8185130"/>
            <a:ext cx="5550557" cy="954107"/>
          </a:xfrm>
          <a:prstGeom prst="wedgeRectCallout">
            <a:avLst>
              <a:gd name="adj1" fmla="val 60016"/>
              <a:gd name="adj2" fmla="val -943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could write it in one line 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(((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)e)-&gt;fruit); 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that’s unreadable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F4686FB1-5580-06B6-1B6A-88D0E20C5526}"/>
              </a:ext>
            </a:extLst>
          </p:cNvPr>
          <p:cNvSpPr/>
          <p:nvPr/>
        </p:nvSpPr>
        <p:spPr bwMode="auto">
          <a:xfrm>
            <a:off x="6210300" y="5986462"/>
            <a:ext cx="6096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Wave 14">
            <a:extLst>
              <a:ext uri="{FF2B5EF4-FFF2-40B4-BE49-F238E27FC236}">
                <a16:creationId xmlns:a16="http://schemas.microsoft.com/office/drawing/2014/main" id="{107B95B9-D743-F44C-8FEE-7D149AF24F85}"/>
              </a:ext>
            </a:extLst>
          </p:cNvPr>
          <p:cNvSpPr/>
          <p:nvPr/>
        </p:nvSpPr>
        <p:spPr bwMode="auto">
          <a:xfrm>
            <a:off x="527050" y="5148262"/>
            <a:ext cx="5562600" cy="2743200"/>
          </a:xfrm>
          <a:prstGeom prst="wave">
            <a:avLst>
              <a:gd name="adj1" fmla="val 5938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alloc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latin typeface="Helvetica Neue"/>
              </a:rPr>
              <a:t>  *K = E-&gt;fruit;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8AAE2A96-1356-C375-F8E0-985B955515C2}"/>
              </a:ext>
            </a:extLst>
          </p:cNvPr>
          <p:cNvSpPr/>
          <p:nvPr/>
        </p:nvSpPr>
        <p:spPr bwMode="auto">
          <a:xfrm>
            <a:off x="6654800" y="7467600"/>
            <a:ext cx="419100" cy="6096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1" grpId="0" animBg="1"/>
      <p:bldP spid="12" grpId="0" animBg="1"/>
      <p:bldP spid="10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3319661"/>
            <a:ext cx="4505401" cy="6052939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6" name="Flowchart: Document 15"/>
          <p:cNvSpPr/>
          <p:nvPr/>
        </p:nvSpPr>
        <p:spPr bwMode="auto">
          <a:xfrm flipV="1">
            <a:off x="943305" y="3372048"/>
            <a:ext cx="4507992" cy="60005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5828792" y="60960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4096075" y="3733800"/>
            <a:ext cx="2330125" cy="400110"/>
          </a:xfrm>
          <a:prstGeom prst="wedgeRectCallout">
            <a:avLst>
              <a:gd name="adj1" fmla="val 114538"/>
              <a:gd name="adj2" fmla="val 6088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 to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a dictionary using a hash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 libraries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hash dictionaries generic using void* and function pointers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6 is due tomorrow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8 is due on March 11 by 9:00PM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Client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Cast entries and keys before calling the library operations</a:t>
            </a:r>
          </a:p>
          <a:p>
            <a:endParaRPr lang="en-US" dirty="0"/>
          </a:p>
          <a:p>
            <a:r>
              <a:rPr lang="en-US" dirty="0"/>
              <a:t>Turn values of type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to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  <a:r>
              <a:rPr lang="en-US" dirty="0"/>
              <a:t> prior to using them as keys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74156" y="4343400"/>
            <a:ext cx="6023444" cy="408316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879756" y="4343400"/>
            <a:ext cx="6023444" cy="408316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to_string_ptr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to_string_ptr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6273800" y="5988169"/>
            <a:ext cx="5334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19FA036-42D9-959A-5120-6F081AFC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200" y="6172200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ACC16BC-BFC0-CEC2-30F0-42F85C125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075" y="6424612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E7CA35-69C6-6C70-3D3A-481740F57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781" y="6677024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3C1013-06DC-82F3-0EA6-6FADB087E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7404158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4F54231-ADBD-B2BA-823A-90BC238C6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4" y="6881812"/>
            <a:ext cx="2555875" cy="23974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64915A-FD63-193E-CCCB-553939CB0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4" y="7151746"/>
            <a:ext cx="2555875" cy="23974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try it on our examples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can now put the library </a:t>
            </a:r>
            <a:r>
              <a:rPr lang="en-US" b="1" dirty="0"/>
              <a:t>before</a:t>
            </a:r>
            <a:r>
              <a:rPr lang="en-US" dirty="0"/>
              <a:t> all client files</a:t>
            </a:r>
          </a:p>
          <a:p>
            <a:pPr lvl="1"/>
            <a:r>
              <a:rPr lang="en-US" dirty="0"/>
              <a:t>This means we could merge produce.c1 and produce-main.c1 into a single file</a:t>
            </a:r>
          </a:p>
          <a:p>
            <a:pPr lvl="2"/>
            <a:r>
              <a:rPr lang="en-US" dirty="0"/>
              <a:t>Same thing for word.c1 and words-main.c1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930400" y="3124200"/>
            <a:ext cx="9392138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produce-main.c1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produce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lib/*.c0 words.c1 words-main.c1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word count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930400" y="2819400"/>
            <a:ext cx="9392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9169400" y="3025914"/>
            <a:ext cx="3362523" cy="707886"/>
          </a:xfrm>
          <a:prstGeom prst="wedgeRectCallout">
            <a:avLst>
              <a:gd name="adj1" fmla="val -87154"/>
              <a:gd name="adj2" fmla="val 1321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upgrade the word count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application in the same way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49600" y="3152481"/>
            <a:ext cx="1447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149600" y="4267200"/>
            <a:ext cx="1447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try combining multiple instances in one application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This still doesn’t work!</a:t>
            </a:r>
          </a:p>
          <a:p>
            <a:pPr lvl="1"/>
            <a:r>
              <a:rPr lang="en-US" dirty="0"/>
              <a:t>Both produce.c1 and words.c1 define </a:t>
            </a:r>
            <a:r>
              <a:rPr lang="en-US" dirty="0" err="1">
                <a:solidFill>
                  <a:srgbClr val="7030A0"/>
                </a:solidFill>
              </a:rPr>
              <a:t>entry_key</a:t>
            </a:r>
            <a:endParaRPr lang="en-US" dirty="0">
              <a:solidFill>
                <a:srgbClr val="7030A0"/>
              </a:solidFill>
            </a:endParaRPr>
          </a:p>
          <a:p>
            <a:pPr lvl="3"/>
            <a:r>
              <a:rPr lang="en-US" dirty="0"/>
              <a:t>And 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This is not allowed in C0/C1</a:t>
            </a:r>
          </a:p>
          <a:p>
            <a:pPr lvl="1"/>
            <a:r>
              <a:rPr lang="en-US" dirty="0"/>
              <a:t>Even if it were, the library wouldn’t know which version to use with what data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930400" y="3032879"/>
            <a:ext cx="9544538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lib/*.c0 words.c1 combined-main.c1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words.c1:38.1-45.2:error:function '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' defined more than once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previous definition at produce.c1:31.1-38.2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 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(entry x) ...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~~~~~~~~~~~~~~~~~~~~~~~~~~~~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Compilation failed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30400" y="2792611"/>
            <a:ext cx="9544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09078" y="4140874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Function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Duplicate Definitions?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5702300" cy="6896100"/>
          </a:xfrm>
        </p:spPr>
        <p:txBody>
          <a:bodyPr/>
          <a:lstStyle/>
          <a:p>
            <a:r>
              <a:rPr lang="en-US" dirty="0"/>
              <a:t>We avoid duplicate client definition function names </a:t>
            </a:r>
            <a:br>
              <a:rPr lang="en-US" dirty="0"/>
            </a:br>
            <a:r>
              <a:rPr lang="en-US" dirty="0"/>
              <a:t>by </a:t>
            </a:r>
            <a:r>
              <a:rPr lang="en-US" i="1" dirty="0">
                <a:solidFill>
                  <a:srgbClr val="7030A0"/>
                </a:solidFill>
              </a:rPr>
              <a:t>renaming</a:t>
            </a:r>
            <a:r>
              <a:rPr lang="en-US" dirty="0"/>
              <a:t> them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Rename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as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Similarly for the word count application</a:t>
            </a:r>
          </a:p>
          <a:p>
            <a:endParaRPr lang="en-US" dirty="0"/>
          </a:p>
          <a:p>
            <a:r>
              <a:rPr lang="en-US" dirty="0"/>
              <a:t>But how to tell the library which function to use?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77E0FF"/>
                </a:solidFill>
              </a:rPr>
              <a:t>function pointers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What are function pointers?</a:t>
            </a:r>
          </a:p>
          <a:p>
            <a:pPr lvl="2"/>
            <a:r>
              <a:rPr lang="en-US" dirty="0"/>
              <a:t>To answer this, let us revisit our memory model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264400" y="4101088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264400" y="6248400"/>
            <a:ext cx="2209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7188200" y="7965375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931400" y="1676400"/>
            <a:ext cx="2886368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definition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Computer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064500" cy="6896100"/>
          </a:xfrm>
        </p:spPr>
        <p:txBody>
          <a:bodyPr/>
          <a:lstStyle/>
          <a:p>
            <a:r>
              <a:rPr lang="en-US" dirty="0"/>
              <a:t>A computer has </a:t>
            </a:r>
            <a:r>
              <a:rPr lang="en-US" b="1" dirty="0"/>
              <a:t>one</a:t>
            </a:r>
            <a:r>
              <a:rPr lang="en-US" dirty="0"/>
              <a:t> memory</a:t>
            </a:r>
          </a:p>
          <a:p>
            <a:pPr lvl="1"/>
            <a:r>
              <a:rPr lang="en-US" dirty="0"/>
              <a:t>A large array of bytes indexed by </a:t>
            </a:r>
            <a:r>
              <a:rPr lang="en-US" b="1" dirty="0"/>
              <a:t>addresses</a:t>
            </a:r>
          </a:p>
          <a:p>
            <a:pPr lvl="1"/>
            <a:endParaRPr lang="en-US" dirty="0"/>
          </a:p>
          <a:p>
            <a:r>
              <a:rPr lang="en-US" dirty="0"/>
              <a:t>C0 addresses are 64 bit long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</a:t>
            </a:r>
          </a:p>
          <a:p>
            <a:pPr lvl="1"/>
            <a:r>
              <a:rPr lang="en-US" dirty="0"/>
              <a:t>The smallest byte has address 0x0000000000000000</a:t>
            </a:r>
          </a:p>
          <a:p>
            <a:pPr lvl="1"/>
            <a:r>
              <a:rPr lang="en-US" dirty="0"/>
              <a:t>The largest byte has address 0xFFFFFFFFFFFFFFFF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13413" y="9271084"/>
            <a:ext cx="15327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0x0000000000000000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6016" y="287178"/>
            <a:ext cx="16353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0xFFFFFFFFFFFFFFFF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9314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Computer</a:t>
            </a:r>
            <a:br>
              <a:rPr kumimoji="0" 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memory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331200" y="9144000"/>
            <a:ext cx="1752601" cy="441872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102600" y="167728"/>
            <a:ext cx="1981201" cy="441872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588000" y="6781800"/>
            <a:ext cx="1464503" cy="400110"/>
          </a:xfrm>
          <a:prstGeom prst="wedgeRectCallout">
            <a:avLst>
              <a:gd name="adj1" fmla="val -52692"/>
              <a:gd name="adj2" fmla="val -1079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2</a:t>
            </a:r>
            <a:r>
              <a:rPr lang="en-US" sz="2000" b="0" baseline="30000" dirty="0"/>
              <a:t>64</a:t>
            </a:r>
            <a:r>
              <a:rPr lang="en-US" sz="2000" b="0" dirty="0"/>
              <a:t>-1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loud 130"/>
          <p:cNvSpPr/>
          <p:nvPr/>
        </p:nvSpPr>
        <p:spPr bwMode="auto">
          <a:xfrm>
            <a:off x="101600" y="3581400"/>
            <a:ext cx="7010400" cy="6019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7073900" cy="6896100"/>
          </a:xfrm>
        </p:spPr>
        <p:txBody>
          <a:bodyPr/>
          <a:lstStyle/>
          <a:p>
            <a:r>
              <a:rPr lang="en-US" dirty="0"/>
              <a:t>Local and allocated memories are two </a:t>
            </a:r>
            <a:r>
              <a:rPr lang="en-US" b="1" dirty="0"/>
              <a:t>segments</a:t>
            </a:r>
            <a:r>
              <a:rPr lang="en-US" dirty="0"/>
              <a:t> in this memory</a:t>
            </a:r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31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32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41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endCxn id="49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>
            <a:endCxn id="53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Oval 56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8" name="Shape 72"/>
          <p:cNvCxnSpPr>
            <a:stCxn id="50" idx="0"/>
            <a:endCxn id="57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Shape 81"/>
          <p:cNvCxnSpPr>
            <a:stCxn id="59" idx="4"/>
            <a:endCxn id="60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Shape 86"/>
          <p:cNvCxnSpPr>
            <a:stCxn id="64" idx="0"/>
            <a:endCxn id="65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3530600" y="6376736"/>
          <a:ext cx="67056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4522788" y="6745704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9" name="Straight Arrow Connector 78"/>
          <p:cNvCxnSpPr/>
          <p:nvPr/>
        </p:nvCxnSpPr>
        <p:spPr bwMode="auto">
          <a:xfrm>
            <a:off x="4022518" y="6927790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4522788" y="68523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4673600" y="692216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4513964" y="747160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8" name="Straight Arrow Connector 87"/>
          <p:cNvCxnSpPr/>
          <p:nvPr/>
        </p:nvCxnSpPr>
        <p:spPr bwMode="auto">
          <a:xfrm>
            <a:off x="4022518" y="765369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89" name="Oval 88"/>
          <p:cNvSpPr/>
          <p:nvPr/>
        </p:nvSpPr>
        <p:spPr bwMode="auto">
          <a:xfrm>
            <a:off x="4513964" y="75782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4673600" y="5072512"/>
          <a:ext cx="118872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“apple”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5130800" y="5806440"/>
          <a:ext cx="146304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4597400" y="8045112"/>
          <a:ext cx="137160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" name="Oval 92"/>
          <p:cNvSpPr/>
          <p:nvPr/>
        </p:nvSpPr>
        <p:spPr bwMode="auto">
          <a:xfrm>
            <a:off x="4673600" y="52770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4" name="Shape 72"/>
          <p:cNvCxnSpPr>
            <a:stCxn id="82" idx="0"/>
            <a:endCxn id="93" idx="4"/>
          </p:cNvCxnSpPr>
          <p:nvPr/>
        </p:nvCxnSpPr>
        <p:spPr bwMode="auto">
          <a:xfrm rot="5400000" flipH="1" flipV="1">
            <a:off x="4003440" y="6175808"/>
            <a:ext cx="1492720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95" name="Oval 94"/>
          <p:cNvSpPr/>
          <p:nvPr/>
        </p:nvSpPr>
        <p:spPr bwMode="auto">
          <a:xfrm>
            <a:off x="4672012" y="750449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4675220" y="806196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7" name="Shape 81"/>
          <p:cNvCxnSpPr>
            <a:stCxn id="95" idx="4"/>
            <a:endCxn id="96" idx="0"/>
          </p:cNvCxnSpPr>
          <p:nvPr/>
        </p:nvCxnSpPr>
        <p:spPr bwMode="auto">
          <a:xfrm rot="16200000" flipH="1">
            <a:off x="4547284" y="7857824"/>
            <a:ext cx="405064" cy="320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98" name="Table 97"/>
          <p:cNvGraphicFramePr>
            <a:graphicFrameLocks noGrp="1"/>
          </p:cNvGraphicFramePr>
          <p:nvPr/>
        </p:nvGraphicFramePr>
        <p:xfrm>
          <a:off x="5679440" y="6745704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9" name="Straight Arrow Connector 98"/>
          <p:cNvCxnSpPr/>
          <p:nvPr/>
        </p:nvCxnSpPr>
        <p:spPr bwMode="auto">
          <a:xfrm>
            <a:off x="5179170" y="6939822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00" name="Oval 99"/>
          <p:cNvSpPr/>
          <p:nvPr/>
        </p:nvSpPr>
        <p:spPr bwMode="auto">
          <a:xfrm>
            <a:off x="5816600" y="693820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5816600" y="60117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2" name="Shape 86"/>
          <p:cNvCxnSpPr>
            <a:stCxn id="100" idx="0"/>
            <a:endCxn id="101" idx="4"/>
          </p:cNvCxnSpPr>
          <p:nvPr/>
        </p:nvCxnSpPr>
        <p:spPr bwMode="auto">
          <a:xfrm rot="5400000" flipH="1" flipV="1">
            <a:off x="5505788" y="6551196"/>
            <a:ext cx="774024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03" name="Rectangle 21"/>
          <p:cNvSpPr>
            <a:spLocks/>
          </p:cNvSpPr>
          <p:nvPr/>
        </p:nvSpPr>
        <p:spPr bwMode="auto">
          <a:xfrm>
            <a:off x="3302000" y="4421009"/>
            <a:ext cx="2090316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dirty="0"/>
              <a:t>Allocated Memory</a:t>
            </a:r>
          </a:p>
        </p:txBody>
      </p:sp>
      <p:sp>
        <p:nvSpPr>
          <p:cNvPr id="104" name="Rectangle 2"/>
          <p:cNvSpPr>
            <a:spLocks/>
          </p:cNvSpPr>
          <p:nvPr/>
        </p:nvSpPr>
        <p:spPr bwMode="auto">
          <a:xfrm>
            <a:off x="1190501" y="4421009"/>
            <a:ext cx="1654299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dirty="0"/>
              <a:t>Local Memory</a:t>
            </a:r>
          </a:p>
        </p:txBody>
      </p:sp>
      <p:cxnSp>
        <p:nvCxnSpPr>
          <p:cNvPr id="10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1016000" y="66294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06" name="TextBox 15"/>
          <p:cNvSpPr txBox="1">
            <a:spLocks noChangeArrowheads="1"/>
          </p:cNvSpPr>
          <p:nvPr/>
        </p:nvSpPr>
        <p:spPr bwMode="auto">
          <a:xfrm>
            <a:off x="907708" y="4812268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07" name="TextBox 22"/>
          <p:cNvSpPr txBox="1">
            <a:spLocks noChangeArrowheads="1"/>
          </p:cNvSpPr>
          <p:nvPr/>
        </p:nvSpPr>
        <p:spPr bwMode="auto">
          <a:xfrm>
            <a:off x="907708" y="6019800"/>
            <a:ext cx="1479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0" dirty="0" err="1">
                <a:solidFill>
                  <a:srgbClr val="7030A0"/>
                </a:solidFill>
              </a:rPr>
              <a:t>hdict_lookup</a:t>
            </a:r>
            <a:endParaRPr lang="en-US" sz="1800" b="0" dirty="0">
              <a:solidFill>
                <a:srgbClr val="7030A0"/>
              </a:solidFill>
            </a:endParaRPr>
          </a:p>
        </p:txBody>
      </p:sp>
      <p:cxnSp>
        <p:nvCxnSpPr>
          <p:cNvPr id="108" name="Straight Connector 27"/>
          <p:cNvCxnSpPr>
            <a:cxnSpLocks noChangeShapeType="1"/>
          </p:cNvCxnSpPr>
          <p:nvPr/>
        </p:nvCxnSpPr>
        <p:spPr bwMode="auto">
          <a:xfrm>
            <a:off x="1016000" y="6019800"/>
            <a:ext cx="2147888" cy="1588"/>
          </a:xfrm>
          <a:prstGeom prst="line">
            <a:avLst/>
          </a:prstGeom>
          <a:noFill/>
          <a:ln w="25400" algn="ctr">
            <a:solidFill>
              <a:srgbClr val="7030A0"/>
            </a:solidFill>
            <a:miter lim="400000"/>
            <a:headEnd/>
            <a:tailEnd/>
          </a:ln>
        </p:spPr>
      </p:cxnSp>
      <p:cxnSp>
        <p:nvCxnSpPr>
          <p:cNvPr id="10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3600" y="66294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10" name="Rectangle 7"/>
          <p:cNvSpPr>
            <a:spLocks/>
          </p:cNvSpPr>
          <p:nvPr/>
        </p:nvSpPr>
        <p:spPr bwMode="auto">
          <a:xfrm>
            <a:off x="1819908" y="5065296"/>
            <a:ext cx="256480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A</a:t>
            </a:r>
          </a:p>
        </p:txBody>
      </p:sp>
      <p:sp>
        <p:nvSpPr>
          <p:cNvPr id="111" name="Rectangle 12"/>
          <p:cNvSpPr>
            <a:spLocks noChangeArrowheads="1"/>
          </p:cNvSpPr>
          <p:nvPr/>
        </p:nvSpPr>
        <p:spPr bwMode="auto">
          <a:xfrm>
            <a:off x="2149225" y="5073320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cxnSp>
        <p:nvCxnSpPr>
          <p:cNvPr id="112" name="Straight Arrow Connector 29"/>
          <p:cNvCxnSpPr>
            <a:cxnSpLocks noChangeShapeType="1"/>
          </p:cNvCxnSpPr>
          <p:nvPr/>
        </p:nvCxnSpPr>
        <p:spPr bwMode="auto">
          <a:xfrm>
            <a:off x="2325688" y="5257800"/>
            <a:ext cx="2347912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13" name="Rectangle 7"/>
          <p:cNvSpPr>
            <a:spLocks/>
          </p:cNvSpPr>
          <p:nvPr/>
        </p:nvSpPr>
        <p:spPr bwMode="auto">
          <a:xfrm>
            <a:off x="1813496" y="5564009"/>
            <a:ext cx="269304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H</a:t>
            </a:r>
          </a:p>
        </p:txBody>
      </p:sp>
      <p:sp>
        <p:nvSpPr>
          <p:cNvPr id="114" name="Rectangle 12"/>
          <p:cNvSpPr>
            <a:spLocks noChangeArrowheads="1"/>
          </p:cNvSpPr>
          <p:nvPr/>
        </p:nvSpPr>
        <p:spPr bwMode="auto">
          <a:xfrm>
            <a:off x="2149225" y="5558592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cxnSp>
        <p:nvCxnSpPr>
          <p:cNvPr id="115" name="Straight Arrow Connector 29"/>
          <p:cNvCxnSpPr>
            <a:cxnSpLocks noChangeShapeType="1"/>
          </p:cNvCxnSpPr>
          <p:nvPr/>
        </p:nvCxnSpPr>
        <p:spPr bwMode="auto">
          <a:xfrm>
            <a:off x="2323432" y="5739064"/>
            <a:ext cx="11430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16" name="Rectangle 7"/>
          <p:cNvSpPr>
            <a:spLocks/>
          </p:cNvSpPr>
          <p:nvPr/>
        </p:nvSpPr>
        <p:spPr bwMode="auto">
          <a:xfrm>
            <a:off x="1813496" y="6454345"/>
            <a:ext cx="269304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H</a:t>
            </a:r>
          </a:p>
        </p:txBody>
      </p:sp>
      <p:sp>
        <p:nvSpPr>
          <p:cNvPr id="117" name="Rectangle 12"/>
          <p:cNvSpPr>
            <a:spLocks noChangeArrowheads="1"/>
          </p:cNvSpPr>
          <p:nvPr/>
        </p:nvSpPr>
        <p:spPr bwMode="auto">
          <a:xfrm>
            <a:off x="2149225" y="6452936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sp>
        <p:nvSpPr>
          <p:cNvPr id="118" name="Rectangle 7"/>
          <p:cNvSpPr>
            <a:spLocks/>
          </p:cNvSpPr>
          <p:nvPr/>
        </p:nvSpPr>
        <p:spPr bwMode="auto">
          <a:xfrm>
            <a:off x="1839144" y="6911545"/>
            <a:ext cx="21800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2149225" y="6906128"/>
            <a:ext cx="609599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“lime”</a:t>
            </a:r>
          </a:p>
        </p:txBody>
      </p:sp>
      <p:cxnSp>
        <p:nvCxnSpPr>
          <p:cNvPr id="120" name="Straight Arrow Connector 29"/>
          <p:cNvCxnSpPr>
            <a:cxnSpLocks noChangeShapeType="1"/>
          </p:cNvCxnSpPr>
          <p:nvPr/>
        </p:nvCxnSpPr>
        <p:spPr bwMode="auto">
          <a:xfrm flipV="1">
            <a:off x="2323432" y="5867400"/>
            <a:ext cx="1130968" cy="78606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21" name="TextBox 22"/>
          <p:cNvSpPr txBox="1">
            <a:spLocks noChangeArrowheads="1"/>
          </p:cNvSpPr>
          <p:nvPr/>
        </p:nvSpPr>
        <p:spPr bwMode="auto">
          <a:xfrm>
            <a:off x="907708" y="7857940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0" dirty="0" err="1">
                <a:solidFill>
                  <a:srgbClr val="7030A0"/>
                </a:solidFill>
              </a:rPr>
              <a:t>key_hash</a:t>
            </a:r>
            <a:endParaRPr lang="en-US" sz="1800" b="0" dirty="0">
              <a:solidFill>
                <a:srgbClr val="7030A0"/>
              </a:solidFill>
            </a:endParaRPr>
          </a:p>
        </p:txBody>
      </p:sp>
      <p:cxnSp>
        <p:nvCxnSpPr>
          <p:cNvPr id="122" name="Straight Connector 27"/>
          <p:cNvCxnSpPr>
            <a:cxnSpLocks noChangeShapeType="1"/>
          </p:cNvCxnSpPr>
          <p:nvPr/>
        </p:nvCxnSpPr>
        <p:spPr bwMode="auto">
          <a:xfrm>
            <a:off x="1016000" y="7848600"/>
            <a:ext cx="2147888" cy="10928"/>
          </a:xfrm>
          <a:prstGeom prst="line">
            <a:avLst/>
          </a:prstGeom>
          <a:noFill/>
          <a:ln w="25400" algn="ctr">
            <a:solidFill>
              <a:srgbClr val="7030A0"/>
            </a:solidFill>
            <a:miter lim="400000"/>
            <a:headEnd/>
            <a:tailEnd/>
          </a:ln>
        </p:spPr>
      </p:cxnSp>
      <p:sp>
        <p:nvSpPr>
          <p:cNvPr id="123" name="Rectangle 7"/>
          <p:cNvSpPr>
            <a:spLocks/>
          </p:cNvSpPr>
          <p:nvPr/>
        </p:nvSpPr>
        <p:spPr bwMode="auto">
          <a:xfrm>
            <a:off x="1839144" y="8295177"/>
            <a:ext cx="21800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124" name="Rectangle 12"/>
          <p:cNvSpPr>
            <a:spLocks noChangeArrowheads="1"/>
          </p:cNvSpPr>
          <p:nvPr/>
        </p:nvSpPr>
        <p:spPr bwMode="auto">
          <a:xfrm>
            <a:off x="2149225" y="8283827"/>
            <a:ext cx="609599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“lime”</a:t>
            </a:r>
          </a:p>
        </p:txBody>
      </p:sp>
      <p:graphicFrame>
        <p:nvGraphicFramePr>
          <p:cNvPr id="125" name="Table 124"/>
          <p:cNvGraphicFramePr>
            <a:graphicFrameLocks noGrp="1"/>
          </p:cNvGraphicFramePr>
          <p:nvPr/>
        </p:nvGraphicFramePr>
        <p:xfrm>
          <a:off x="3454400" y="5727032"/>
          <a:ext cx="11176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6" name="Shape 86"/>
          <p:cNvCxnSpPr>
            <a:endCxn id="127" idx="0"/>
          </p:cNvCxnSpPr>
          <p:nvPr/>
        </p:nvCxnSpPr>
        <p:spPr bwMode="auto">
          <a:xfrm rot="16200000" flipH="1">
            <a:off x="3598780" y="6003756"/>
            <a:ext cx="473240" cy="304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27" name="Oval 126"/>
          <p:cNvSpPr/>
          <p:nvPr/>
        </p:nvSpPr>
        <p:spPr bwMode="auto">
          <a:xfrm>
            <a:off x="3911600" y="639277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ectangle 7"/>
          <p:cNvSpPr>
            <a:spLocks/>
          </p:cNvSpPr>
          <p:nvPr/>
        </p:nvSpPr>
        <p:spPr bwMode="auto">
          <a:xfrm>
            <a:off x="1871204" y="7356713"/>
            <a:ext cx="15388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 err="1"/>
              <a:t>i</a:t>
            </a:r>
            <a:endParaRPr lang="en-US" sz="1800" b="0" dirty="0"/>
          </a:p>
        </p:txBody>
      </p:sp>
      <p:sp>
        <p:nvSpPr>
          <p:cNvPr id="129" name="Rectangle 12"/>
          <p:cNvSpPr>
            <a:spLocks noChangeArrowheads="1"/>
          </p:cNvSpPr>
          <p:nvPr/>
        </p:nvSpPr>
        <p:spPr bwMode="auto">
          <a:xfrm>
            <a:off x="2149225" y="7375360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1</a:t>
            </a:r>
          </a:p>
        </p:txBody>
      </p:sp>
      <p:sp>
        <p:nvSpPr>
          <p:cNvPr id="151" name="Right Arrow 150"/>
          <p:cNvSpPr/>
          <p:nvPr/>
        </p:nvSpPr>
        <p:spPr bwMode="auto">
          <a:xfrm rot="20315078">
            <a:off x="7089103" y="4169835"/>
            <a:ext cx="1066800" cy="116191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0" name="Slide Number Placeholder 1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 animBg="1"/>
      <p:bldP spid="15" grpId="0"/>
      <p:bldP spid="16" grpId="0" animBg="1"/>
      <p:bldP spid="28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3" grpId="0"/>
      <p:bldP spid="44" grpId="0" animBg="1"/>
      <p:bldP spid="49" grpId="0"/>
      <p:bldP spid="50" grpId="0"/>
      <p:bldP spid="53" grpId="0"/>
      <p:bldP spid="57" grpId="0"/>
      <p:bldP spid="59" grpId="0"/>
      <p:bldP spid="60" grpId="0"/>
      <p:bldP spid="64" grpId="0"/>
      <p:bldP spid="65" grpId="0"/>
      <p:bldP spid="83" grpId="0"/>
      <p:bldP spid="84" grpId="0"/>
      <p:bldP spid="85" grpId="0"/>
      <p:bldP spid="86" grpId="0"/>
      <p:bldP spid="75" grpId="0"/>
      <p:bldP spid="76" grpId="0"/>
      <p:bldP spid="15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7073900" cy="6896100"/>
          </a:xfrm>
        </p:spPr>
        <p:txBody>
          <a:bodyPr/>
          <a:lstStyle/>
          <a:p>
            <a:r>
              <a:rPr lang="en-US" dirty="0"/>
              <a:t>The segment where the </a:t>
            </a:r>
            <a:r>
              <a:rPr lang="en-US" i="1" dirty="0"/>
              <a:t>allocated memory</a:t>
            </a:r>
            <a:r>
              <a:rPr lang="en-US" dirty="0"/>
              <a:t> lives is called </a:t>
            </a:r>
            <a:r>
              <a:rPr lang="en-US" b="1" dirty="0"/>
              <a:t>the heap</a:t>
            </a:r>
          </a:p>
          <a:p>
            <a:pPr lvl="1"/>
            <a:r>
              <a:rPr lang="en-US" dirty="0"/>
              <a:t>It contains a pile of data structures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endCxn id="49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>
            <a:endCxn id="53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Oval 56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8" name="Shape 72"/>
          <p:cNvCxnSpPr>
            <a:stCxn id="50" idx="0"/>
            <a:endCxn id="57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Shape 81"/>
          <p:cNvCxnSpPr>
            <a:stCxn id="59" idx="4"/>
            <a:endCxn id="60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Shape 86"/>
          <p:cNvCxnSpPr>
            <a:stCxn id="64" idx="0"/>
            <a:endCxn id="65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130" name="Cloud 129"/>
          <p:cNvSpPr/>
          <p:nvPr/>
        </p:nvSpPr>
        <p:spPr bwMode="auto">
          <a:xfrm>
            <a:off x="1397000" y="3886200"/>
            <a:ext cx="4876800" cy="5715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2" name="Table 131"/>
          <p:cNvGraphicFramePr>
            <a:graphicFrameLocks noGrp="1"/>
          </p:cNvGraphicFramePr>
          <p:nvPr/>
        </p:nvGraphicFramePr>
        <p:xfrm>
          <a:off x="2921000" y="6605336"/>
          <a:ext cx="67056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3" name="Table 132"/>
          <p:cNvGraphicFramePr>
            <a:graphicFrameLocks noGrp="1"/>
          </p:cNvGraphicFramePr>
          <p:nvPr/>
        </p:nvGraphicFramePr>
        <p:xfrm>
          <a:off x="3913188" y="6974304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4" name="Straight Arrow Connector 133"/>
          <p:cNvCxnSpPr/>
          <p:nvPr/>
        </p:nvCxnSpPr>
        <p:spPr bwMode="auto">
          <a:xfrm>
            <a:off x="3412918" y="7156390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35" name="Oval 134"/>
          <p:cNvSpPr/>
          <p:nvPr/>
        </p:nvSpPr>
        <p:spPr bwMode="auto">
          <a:xfrm>
            <a:off x="3913188" y="70809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4064000" y="715076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3904364" y="770020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8" name="Straight Arrow Connector 137"/>
          <p:cNvCxnSpPr/>
          <p:nvPr/>
        </p:nvCxnSpPr>
        <p:spPr bwMode="auto">
          <a:xfrm>
            <a:off x="3412918" y="788229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39" name="Oval 138"/>
          <p:cNvSpPr/>
          <p:nvPr/>
        </p:nvSpPr>
        <p:spPr bwMode="auto">
          <a:xfrm>
            <a:off x="3904364" y="78068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40" name="Table 139"/>
          <p:cNvGraphicFramePr>
            <a:graphicFrameLocks noGrp="1"/>
          </p:cNvGraphicFramePr>
          <p:nvPr/>
        </p:nvGraphicFramePr>
        <p:xfrm>
          <a:off x="4064000" y="5301112"/>
          <a:ext cx="118872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“apple”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1" name="Table 140"/>
          <p:cNvGraphicFramePr>
            <a:graphicFrameLocks noGrp="1"/>
          </p:cNvGraphicFramePr>
          <p:nvPr/>
        </p:nvGraphicFramePr>
        <p:xfrm>
          <a:off x="4521200" y="6035040"/>
          <a:ext cx="146304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2" name="Table 141"/>
          <p:cNvGraphicFramePr>
            <a:graphicFrameLocks noGrp="1"/>
          </p:cNvGraphicFramePr>
          <p:nvPr/>
        </p:nvGraphicFramePr>
        <p:xfrm>
          <a:off x="3987800" y="8273712"/>
          <a:ext cx="1371600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" name="Oval 142"/>
          <p:cNvSpPr/>
          <p:nvPr/>
        </p:nvSpPr>
        <p:spPr bwMode="auto">
          <a:xfrm>
            <a:off x="4064000" y="55056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4" name="Shape 72"/>
          <p:cNvCxnSpPr>
            <a:stCxn id="136" idx="0"/>
            <a:endCxn id="143" idx="4"/>
          </p:cNvCxnSpPr>
          <p:nvPr/>
        </p:nvCxnSpPr>
        <p:spPr bwMode="auto">
          <a:xfrm rot="5400000" flipH="1" flipV="1">
            <a:off x="3393840" y="6404408"/>
            <a:ext cx="1492720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45" name="Oval 144"/>
          <p:cNvSpPr/>
          <p:nvPr/>
        </p:nvSpPr>
        <p:spPr bwMode="auto">
          <a:xfrm>
            <a:off x="4062412" y="773309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4065620" y="829056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7" name="Shape 81"/>
          <p:cNvCxnSpPr>
            <a:stCxn id="145" idx="4"/>
            <a:endCxn id="146" idx="0"/>
          </p:cNvCxnSpPr>
          <p:nvPr/>
        </p:nvCxnSpPr>
        <p:spPr bwMode="auto">
          <a:xfrm rot="16200000" flipH="1">
            <a:off x="3937684" y="8086424"/>
            <a:ext cx="405064" cy="320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8" name="Table 147"/>
          <p:cNvGraphicFramePr>
            <a:graphicFrameLocks noGrp="1"/>
          </p:cNvGraphicFramePr>
          <p:nvPr/>
        </p:nvGraphicFramePr>
        <p:xfrm>
          <a:off x="5069840" y="6974304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9" name="Straight Arrow Connector 148"/>
          <p:cNvCxnSpPr/>
          <p:nvPr/>
        </p:nvCxnSpPr>
        <p:spPr bwMode="auto">
          <a:xfrm>
            <a:off x="4569570" y="7168422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50" name="Oval 149"/>
          <p:cNvSpPr/>
          <p:nvPr/>
        </p:nvSpPr>
        <p:spPr bwMode="auto">
          <a:xfrm>
            <a:off x="5207000" y="716680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5207000" y="62403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3" name="Shape 86"/>
          <p:cNvCxnSpPr>
            <a:stCxn id="150" idx="0"/>
            <a:endCxn id="152" idx="4"/>
          </p:cNvCxnSpPr>
          <p:nvPr/>
        </p:nvCxnSpPr>
        <p:spPr bwMode="auto">
          <a:xfrm rot="5400000" flipH="1" flipV="1">
            <a:off x="4896188" y="6779796"/>
            <a:ext cx="774024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54" name="Rectangle 21"/>
          <p:cNvSpPr>
            <a:spLocks/>
          </p:cNvSpPr>
          <p:nvPr/>
        </p:nvSpPr>
        <p:spPr bwMode="auto">
          <a:xfrm>
            <a:off x="2692400" y="4649609"/>
            <a:ext cx="2090316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dirty="0"/>
              <a:t>Allocated Memory</a:t>
            </a:r>
          </a:p>
        </p:txBody>
      </p:sp>
      <p:sp>
        <p:nvSpPr>
          <p:cNvPr id="155" name="Rectangle 2"/>
          <p:cNvSpPr>
            <a:spLocks/>
          </p:cNvSpPr>
          <p:nvPr/>
        </p:nvSpPr>
        <p:spPr bwMode="auto">
          <a:xfrm rot="16200000">
            <a:off x="1216847" y="6679254"/>
            <a:ext cx="1654299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i="1" dirty="0"/>
              <a:t>Local Memory</a:t>
            </a:r>
          </a:p>
        </p:txBody>
      </p:sp>
      <p:cxnSp>
        <p:nvCxnSpPr>
          <p:cNvPr id="15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406400" y="68580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60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254000" y="68580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76" name="Table 175"/>
          <p:cNvGraphicFramePr>
            <a:graphicFrameLocks noGrp="1"/>
          </p:cNvGraphicFramePr>
          <p:nvPr/>
        </p:nvGraphicFramePr>
        <p:xfrm>
          <a:off x="2844800" y="5955632"/>
          <a:ext cx="11176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7" name="Shape 86"/>
          <p:cNvCxnSpPr>
            <a:endCxn id="178" idx="0"/>
          </p:cNvCxnSpPr>
          <p:nvPr/>
        </p:nvCxnSpPr>
        <p:spPr bwMode="auto">
          <a:xfrm rot="16200000" flipH="1">
            <a:off x="2989180" y="6232356"/>
            <a:ext cx="473240" cy="304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3302000" y="662137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HEAP</a:t>
            </a:r>
          </a:p>
        </p:txBody>
      </p:sp>
      <p:sp>
        <p:nvSpPr>
          <p:cNvPr id="182" name="Flowchart: Document 181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loud 130"/>
          <p:cNvSpPr/>
          <p:nvPr/>
        </p:nvSpPr>
        <p:spPr bwMode="auto">
          <a:xfrm>
            <a:off x="101600" y="3962400"/>
            <a:ext cx="4800600" cy="5638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7073900" cy="6896100"/>
          </a:xfrm>
        </p:spPr>
        <p:txBody>
          <a:bodyPr/>
          <a:lstStyle/>
          <a:p>
            <a:r>
              <a:rPr lang="en-US" dirty="0"/>
              <a:t>The segment where the </a:t>
            </a:r>
            <a:r>
              <a:rPr lang="en-US" i="1" dirty="0"/>
              <a:t>local memory</a:t>
            </a:r>
            <a:r>
              <a:rPr lang="en-US" dirty="0"/>
              <a:t> lives is called </a:t>
            </a:r>
            <a:r>
              <a:rPr lang="en-US" b="1" dirty="0"/>
              <a:t>the stack</a:t>
            </a:r>
          </a:p>
          <a:p>
            <a:pPr lvl="1"/>
            <a:r>
              <a:rPr lang="en-US" dirty="0"/>
              <a:t>Function calls make it grow and shrink like a stack</a:t>
            </a:r>
          </a:p>
          <a:p>
            <a:endParaRPr lang="en-US" b="1" dirty="0"/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31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32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41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103" name="Rectangle 21"/>
          <p:cNvSpPr>
            <a:spLocks/>
          </p:cNvSpPr>
          <p:nvPr/>
        </p:nvSpPr>
        <p:spPr bwMode="auto">
          <a:xfrm rot="5400000">
            <a:off x="3362446" y="6341763"/>
            <a:ext cx="2090316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i="1" dirty="0"/>
              <a:t>Allocated Memory</a:t>
            </a:r>
          </a:p>
        </p:txBody>
      </p:sp>
      <p:sp>
        <p:nvSpPr>
          <p:cNvPr id="104" name="Rectangle 2"/>
          <p:cNvSpPr>
            <a:spLocks/>
          </p:cNvSpPr>
          <p:nvPr/>
        </p:nvSpPr>
        <p:spPr bwMode="auto">
          <a:xfrm>
            <a:off x="1190501" y="4649609"/>
            <a:ext cx="1654299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dirty="0"/>
              <a:t>Local Memory</a:t>
            </a:r>
          </a:p>
        </p:txBody>
      </p:sp>
      <p:cxnSp>
        <p:nvCxnSpPr>
          <p:cNvPr id="10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1016000" y="68580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06" name="TextBox 15"/>
          <p:cNvSpPr txBox="1">
            <a:spLocks noChangeArrowheads="1"/>
          </p:cNvSpPr>
          <p:nvPr/>
        </p:nvSpPr>
        <p:spPr bwMode="auto">
          <a:xfrm>
            <a:off x="907708" y="5040868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07" name="TextBox 22"/>
          <p:cNvSpPr txBox="1">
            <a:spLocks noChangeArrowheads="1"/>
          </p:cNvSpPr>
          <p:nvPr/>
        </p:nvSpPr>
        <p:spPr bwMode="auto">
          <a:xfrm>
            <a:off x="907708" y="6248400"/>
            <a:ext cx="1479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0" dirty="0" err="1">
                <a:solidFill>
                  <a:srgbClr val="7030A0"/>
                </a:solidFill>
              </a:rPr>
              <a:t>hdict_lookup</a:t>
            </a:r>
            <a:endParaRPr lang="en-US" sz="1800" b="0" dirty="0">
              <a:solidFill>
                <a:srgbClr val="7030A0"/>
              </a:solidFill>
            </a:endParaRPr>
          </a:p>
        </p:txBody>
      </p:sp>
      <p:cxnSp>
        <p:nvCxnSpPr>
          <p:cNvPr id="108" name="Straight Connector 27"/>
          <p:cNvCxnSpPr>
            <a:cxnSpLocks noChangeShapeType="1"/>
          </p:cNvCxnSpPr>
          <p:nvPr/>
        </p:nvCxnSpPr>
        <p:spPr bwMode="auto">
          <a:xfrm>
            <a:off x="1016000" y="6248400"/>
            <a:ext cx="2147888" cy="1588"/>
          </a:xfrm>
          <a:prstGeom prst="line">
            <a:avLst/>
          </a:prstGeom>
          <a:noFill/>
          <a:ln w="25400" algn="ctr">
            <a:solidFill>
              <a:srgbClr val="7030A0"/>
            </a:solidFill>
            <a:miter lim="400000"/>
            <a:headEnd/>
            <a:tailEnd/>
          </a:ln>
        </p:spPr>
      </p:cxnSp>
      <p:cxnSp>
        <p:nvCxnSpPr>
          <p:cNvPr id="10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3600" y="6858000"/>
            <a:ext cx="42672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10" name="Rectangle 7"/>
          <p:cNvSpPr>
            <a:spLocks/>
          </p:cNvSpPr>
          <p:nvPr/>
        </p:nvSpPr>
        <p:spPr bwMode="auto">
          <a:xfrm>
            <a:off x="1819908" y="5293896"/>
            <a:ext cx="256480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A</a:t>
            </a:r>
          </a:p>
        </p:txBody>
      </p:sp>
      <p:sp>
        <p:nvSpPr>
          <p:cNvPr id="111" name="Rectangle 12"/>
          <p:cNvSpPr>
            <a:spLocks noChangeArrowheads="1"/>
          </p:cNvSpPr>
          <p:nvPr/>
        </p:nvSpPr>
        <p:spPr bwMode="auto">
          <a:xfrm>
            <a:off x="2149225" y="5301920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cxnSp>
        <p:nvCxnSpPr>
          <p:cNvPr id="112" name="Straight Arrow Connector 29"/>
          <p:cNvCxnSpPr>
            <a:cxnSpLocks noChangeShapeType="1"/>
          </p:cNvCxnSpPr>
          <p:nvPr/>
        </p:nvCxnSpPr>
        <p:spPr bwMode="auto">
          <a:xfrm>
            <a:off x="2325688" y="5486400"/>
            <a:ext cx="1128712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13" name="Rectangle 7"/>
          <p:cNvSpPr>
            <a:spLocks/>
          </p:cNvSpPr>
          <p:nvPr/>
        </p:nvSpPr>
        <p:spPr bwMode="auto">
          <a:xfrm>
            <a:off x="1813496" y="5792609"/>
            <a:ext cx="269304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H</a:t>
            </a:r>
          </a:p>
        </p:txBody>
      </p:sp>
      <p:sp>
        <p:nvSpPr>
          <p:cNvPr id="114" name="Rectangle 12"/>
          <p:cNvSpPr>
            <a:spLocks noChangeArrowheads="1"/>
          </p:cNvSpPr>
          <p:nvPr/>
        </p:nvSpPr>
        <p:spPr bwMode="auto">
          <a:xfrm>
            <a:off x="2149225" y="5787192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cxnSp>
        <p:nvCxnSpPr>
          <p:cNvPr id="115" name="Straight Arrow Connector 29"/>
          <p:cNvCxnSpPr>
            <a:cxnSpLocks noChangeShapeType="1"/>
          </p:cNvCxnSpPr>
          <p:nvPr/>
        </p:nvCxnSpPr>
        <p:spPr bwMode="auto">
          <a:xfrm>
            <a:off x="2323432" y="5967664"/>
            <a:ext cx="11430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16" name="Rectangle 7"/>
          <p:cNvSpPr>
            <a:spLocks/>
          </p:cNvSpPr>
          <p:nvPr/>
        </p:nvSpPr>
        <p:spPr bwMode="auto">
          <a:xfrm>
            <a:off x="1813496" y="6682945"/>
            <a:ext cx="269304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H</a:t>
            </a:r>
          </a:p>
        </p:txBody>
      </p:sp>
      <p:sp>
        <p:nvSpPr>
          <p:cNvPr id="117" name="Rectangle 12"/>
          <p:cNvSpPr>
            <a:spLocks noChangeArrowheads="1"/>
          </p:cNvSpPr>
          <p:nvPr/>
        </p:nvSpPr>
        <p:spPr bwMode="auto">
          <a:xfrm>
            <a:off x="2149225" y="6681536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600" b="0"/>
          </a:p>
        </p:txBody>
      </p:sp>
      <p:sp>
        <p:nvSpPr>
          <p:cNvPr id="118" name="Rectangle 7"/>
          <p:cNvSpPr>
            <a:spLocks/>
          </p:cNvSpPr>
          <p:nvPr/>
        </p:nvSpPr>
        <p:spPr bwMode="auto">
          <a:xfrm>
            <a:off x="1839144" y="7140145"/>
            <a:ext cx="21800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2149225" y="7134728"/>
            <a:ext cx="609599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“lime”</a:t>
            </a:r>
          </a:p>
        </p:txBody>
      </p:sp>
      <p:cxnSp>
        <p:nvCxnSpPr>
          <p:cNvPr id="120" name="Straight Arrow Connector 29"/>
          <p:cNvCxnSpPr>
            <a:cxnSpLocks noChangeShapeType="1"/>
          </p:cNvCxnSpPr>
          <p:nvPr/>
        </p:nvCxnSpPr>
        <p:spPr bwMode="auto">
          <a:xfrm flipV="1">
            <a:off x="2323432" y="6096000"/>
            <a:ext cx="1130968" cy="78606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21" name="TextBox 22"/>
          <p:cNvSpPr txBox="1">
            <a:spLocks noChangeArrowheads="1"/>
          </p:cNvSpPr>
          <p:nvPr/>
        </p:nvSpPr>
        <p:spPr bwMode="auto">
          <a:xfrm>
            <a:off x="907708" y="8086540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0" dirty="0" err="1">
                <a:solidFill>
                  <a:srgbClr val="7030A0"/>
                </a:solidFill>
              </a:rPr>
              <a:t>key_hash</a:t>
            </a:r>
            <a:endParaRPr lang="en-US" sz="1800" b="0" dirty="0">
              <a:solidFill>
                <a:srgbClr val="7030A0"/>
              </a:solidFill>
            </a:endParaRPr>
          </a:p>
        </p:txBody>
      </p:sp>
      <p:cxnSp>
        <p:nvCxnSpPr>
          <p:cNvPr id="122" name="Straight Connector 27"/>
          <p:cNvCxnSpPr>
            <a:cxnSpLocks noChangeShapeType="1"/>
          </p:cNvCxnSpPr>
          <p:nvPr/>
        </p:nvCxnSpPr>
        <p:spPr bwMode="auto">
          <a:xfrm>
            <a:off x="1016000" y="8077200"/>
            <a:ext cx="2147888" cy="10928"/>
          </a:xfrm>
          <a:prstGeom prst="line">
            <a:avLst/>
          </a:prstGeom>
          <a:noFill/>
          <a:ln w="25400" algn="ctr">
            <a:solidFill>
              <a:srgbClr val="7030A0"/>
            </a:solidFill>
            <a:miter lim="400000"/>
            <a:headEnd/>
            <a:tailEnd/>
          </a:ln>
        </p:spPr>
      </p:cxnSp>
      <p:sp>
        <p:nvSpPr>
          <p:cNvPr id="123" name="Rectangle 7"/>
          <p:cNvSpPr>
            <a:spLocks/>
          </p:cNvSpPr>
          <p:nvPr/>
        </p:nvSpPr>
        <p:spPr bwMode="auto">
          <a:xfrm>
            <a:off x="1839144" y="8523777"/>
            <a:ext cx="21800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124" name="Rectangle 12"/>
          <p:cNvSpPr>
            <a:spLocks noChangeArrowheads="1"/>
          </p:cNvSpPr>
          <p:nvPr/>
        </p:nvSpPr>
        <p:spPr bwMode="auto">
          <a:xfrm>
            <a:off x="2149225" y="8512427"/>
            <a:ext cx="609599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“lime”</a:t>
            </a:r>
          </a:p>
        </p:txBody>
      </p:sp>
      <p:sp>
        <p:nvSpPr>
          <p:cNvPr id="128" name="Rectangle 7"/>
          <p:cNvSpPr>
            <a:spLocks/>
          </p:cNvSpPr>
          <p:nvPr/>
        </p:nvSpPr>
        <p:spPr bwMode="auto">
          <a:xfrm>
            <a:off x="1871204" y="7585313"/>
            <a:ext cx="153888" cy="37959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800" b="0" dirty="0" err="1"/>
              <a:t>i</a:t>
            </a:r>
            <a:endParaRPr lang="en-US" sz="1800" b="0" dirty="0"/>
          </a:p>
        </p:txBody>
      </p:sp>
      <p:sp>
        <p:nvSpPr>
          <p:cNvPr id="129" name="Rectangle 12"/>
          <p:cNvSpPr>
            <a:spLocks noChangeArrowheads="1"/>
          </p:cNvSpPr>
          <p:nvPr/>
        </p:nvSpPr>
        <p:spPr bwMode="auto">
          <a:xfrm>
            <a:off x="2149225" y="7603960"/>
            <a:ext cx="365760" cy="36576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200" b="0" dirty="0"/>
              <a:t>1</a:t>
            </a:r>
          </a:p>
        </p:txBody>
      </p:sp>
      <p:sp>
        <p:nvSpPr>
          <p:cNvPr id="132" name="Flowchart: Document 131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3" name="Table 132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4" name="Table 133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5" name="Straight Arrow Connector 134"/>
          <p:cNvCxnSpPr>
            <a:endCxn id="136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8" name="Table 137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9" name="Straight Arrow Connector 138"/>
          <p:cNvCxnSpPr>
            <a:endCxn id="140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40" name="Oval 139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41" name="Table 140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2" name="Table 141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3" name="Table 142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4" name="Oval 143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5" name="Shape 72"/>
          <p:cNvCxnSpPr>
            <a:stCxn id="137" idx="0"/>
            <a:endCxn id="144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8" name="Shape 81"/>
          <p:cNvCxnSpPr>
            <a:stCxn id="146" idx="4"/>
            <a:endCxn id="147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49" name="Table 148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0" name="Oval 149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3" name="Shape 86"/>
          <p:cNvCxnSpPr>
            <a:stCxn id="150" idx="0"/>
            <a:endCxn id="152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54" name="Table 153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5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156" name="Straight Arrow Connector 155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7" name="TextBox 156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412001" y="586740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0xD08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381525" y="535806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82" name="Slide Number Placeholder 8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9" name="Down Arrow 88"/>
          <p:cNvSpPr/>
          <p:nvPr/>
        </p:nvSpPr>
        <p:spPr bwMode="auto">
          <a:xfrm>
            <a:off x="93980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Down Arrow 89"/>
          <p:cNvSpPr/>
          <p:nvPr/>
        </p:nvSpPr>
        <p:spPr bwMode="auto">
          <a:xfrm flipV="1">
            <a:off x="93980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260746" cy="6896100"/>
          </a:xfrm>
        </p:spPr>
        <p:txBody>
          <a:bodyPr/>
          <a:lstStyle/>
          <a:p>
            <a:r>
              <a:rPr lang="en-US" dirty="0"/>
              <a:t>The stack grows downward</a:t>
            </a:r>
          </a:p>
          <a:p>
            <a:pPr lvl="1"/>
            <a:r>
              <a:rPr lang="en-US" dirty="0"/>
              <a:t>Toward smaller addresses</a:t>
            </a:r>
          </a:p>
          <a:p>
            <a:pPr lvl="1"/>
            <a:endParaRPr lang="en-US" dirty="0"/>
          </a:p>
          <a:p>
            <a:r>
              <a:rPr lang="en-US" dirty="0"/>
              <a:t>The heap grows upward</a:t>
            </a:r>
          </a:p>
          <a:p>
            <a:pPr lvl="1"/>
            <a:r>
              <a:rPr lang="en-US" dirty="0"/>
              <a:t>Toward larger addresses</a:t>
            </a:r>
          </a:p>
          <a:p>
            <a:pPr lvl="2"/>
            <a:r>
              <a:rPr lang="en-US" dirty="0"/>
              <a:t>Unless garbage collection has given back existing heap space</a:t>
            </a:r>
          </a:p>
          <a:p>
            <a:pPr lvl="4"/>
            <a:endParaRPr lang="en-US" dirty="0"/>
          </a:p>
          <a:p>
            <a:r>
              <a:rPr lang="en-US" dirty="0"/>
              <a:t>If they grow so much that they run into each other, we have a </a:t>
            </a:r>
            <a:r>
              <a:rPr lang="en-US" b="1" dirty="0"/>
              <a:t>stack overflow</a:t>
            </a:r>
          </a:p>
          <a:p>
            <a:pPr lvl="2"/>
            <a:r>
              <a:rPr lang="en-US" dirty="0"/>
              <a:t>Very rare with modern hardware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127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28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cxnSp>
        <p:nvCxnSpPr>
          <p:cNvPr id="129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0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131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2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1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141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42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43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graphicFrame>
        <p:nvGraphicFramePr>
          <p:cNvPr id="144" name="Table 143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6" name="Straight Arrow Connector 145"/>
          <p:cNvCxnSpPr>
            <a:endCxn id="147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49" name="Table 148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0" name="Straight Arrow Connector 149"/>
          <p:cNvCxnSpPr>
            <a:endCxn id="151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52" name="Table 151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3" name="Table 152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 153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5" name="Oval 154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6" name="Shape 72"/>
          <p:cNvCxnSpPr>
            <a:stCxn id="148" idx="0"/>
            <a:endCxn id="155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7" name="Oval 156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8" name="Oval 157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9" name="Shape 81"/>
          <p:cNvCxnSpPr>
            <a:stCxn id="157" idx="4"/>
            <a:endCxn id="158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0" name="Table 159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1" name="Oval 160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3" name="Shape 86"/>
          <p:cNvCxnSpPr>
            <a:stCxn id="161" idx="0"/>
            <a:endCxn id="162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4" name="Table 163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5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Dictionaries So Far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9" name="Down Arrow 88"/>
          <p:cNvSpPr/>
          <p:nvPr/>
        </p:nvSpPr>
        <p:spPr bwMode="auto">
          <a:xfrm>
            <a:off x="93980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Down Arrow 89"/>
          <p:cNvSpPr/>
          <p:nvPr/>
        </p:nvSpPr>
        <p:spPr bwMode="auto">
          <a:xfrm flipV="1">
            <a:off x="93980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438870" cy="6896100"/>
          </a:xfrm>
        </p:spPr>
        <p:txBody>
          <a:bodyPr/>
          <a:lstStyle/>
          <a:p>
            <a:r>
              <a:rPr lang="en-US" dirty="0"/>
              <a:t>The top and bottom segments belong to the </a:t>
            </a:r>
            <a:r>
              <a:rPr lang="en-US" b="1" dirty="0"/>
              <a:t>operating system</a:t>
            </a:r>
          </a:p>
          <a:p>
            <a:pPr lvl="4"/>
            <a:endParaRPr lang="en-US" dirty="0"/>
          </a:p>
          <a:p>
            <a:r>
              <a:rPr lang="en-US" dirty="0"/>
              <a:t>A C0 program cannot use them</a:t>
            </a:r>
          </a:p>
          <a:p>
            <a:pPr lvl="2"/>
            <a:r>
              <a:rPr lang="en-US" dirty="0"/>
              <a:t>It cannot read or write there</a:t>
            </a:r>
          </a:p>
          <a:p>
            <a:pPr lvl="1"/>
            <a:r>
              <a:rPr lang="en-US" dirty="0"/>
              <a:t>This is </a:t>
            </a:r>
            <a:r>
              <a:rPr lang="en-US" b="1" dirty="0"/>
              <a:t>restricted memory</a:t>
            </a:r>
          </a:p>
          <a:p>
            <a:pPr lvl="1"/>
            <a:r>
              <a:rPr lang="en-US" dirty="0"/>
              <a:t>Accessing it causes a </a:t>
            </a:r>
            <a:r>
              <a:rPr lang="en-US" b="1" dirty="0"/>
              <a:t>segmentation fault</a:t>
            </a:r>
          </a:p>
          <a:p>
            <a:pPr lvl="4"/>
            <a:endParaRPr lang="en-US" dirty="0"/>
          </a:p>
          <a:p>
            <a:r>
              <a:rPr lang="en-US" b="1" dirty="0"/>
              <a:t>NULL</a:t>
            </a:r>
            <a:r>
              <a:rPr lang="en-US" dirty="0"/>
              <a:t> is address 0x0000000000000000</a:t>
            </a:r>
          </a:p>
          <a:p>
            <a:pPr lvl="1"/>
            <a:r>
              <a:rPr lang="en-US" dirty="0"/>
              <a:t>A valid address that doesn’t belong to programs</a:t>
            </a:r>
          </a:p>
          <a:p>
            <a:pPr lvl="2"/>
            <a:r>
              <a:rPr lang="en-US" dirty="0"/>
              <a:t>This is why dereferencing NULL causes a segmentation fault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559800" y="8770694"/>
            <a:ext cx="2819400" cy="6858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FF0000"/>
                </a:solidFill>
              </a:rPr>
              <a:t>0x0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64986" y="44578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455400" y="892309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127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28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cxnSp>
        <p:nvCxnSpPr>
          <p:cNvPr id="129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0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131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2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1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141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42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43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graphicFrame>
        <p:nvGraphicFramePr>
          <p:cNvPr id="144" name="Table 143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6" name="Straight Arrow Connector 145"/>
          <p:cNvCxnSpPr>
            <a:endCxn id="147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49" name="Table 148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0" name="Straight Arrow Connector 149"/>
          <p:cNvCxnSpPr>
            <a:endCxn id="151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52" name="Table 151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3" name="Table 152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 153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5" name="Oval 154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6" name="Shape 72"/>
          <p:cNvCxnSpPr>
            <a:stCxn id="148" idx="0"/>
            <a:endCxn id="155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7" name="Oval 156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8" name="Oval 157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9" name="Shape 81"/>
          <p:cNvCxnSpPr>
            <a:stCxn id="157" idx="4"/>
            <a:endCxn id="158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0" name="Table 159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1" name="Oval 160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3" name="Shape 86"/>
          <p:cNvCxnSpPr>
            <a:stCxn id="161" idx="0"/>
            <a:endCxn id="162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4" name="Table 163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5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559800" y="312494"/>
            <a:ext cx="2819400" cy="6858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65" name="Rectangular Callout 64"/>
          <p:cNvSpPr/>
          <p:nvPr/>
        </p:nvSpPr>
        <p:spPr bwMode="auto">
          <a:xfrm>
            <a:off x="6530122" y="8972490"/>
            <a:ext cx="810478" cy="400110"/>
          </a:xfrm>
          <a:prstGeom prst="wedgeRectCallout">
            <a:avLst>
              <a:gd name="adj1" fmla="val 148666"/>
              <a:gd name="adj2" fmla="val 395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NULL </a:t>
            </a:r>
          </a:p>
        </p:txBody>
      </p:sp>
      <p:sp>
        <p:nvSpPr>
          <p:cNvPr id="67" name="Rectangular Callout 66"/>
          <p:cNvSpPr/>
          <p:nvPr/>
        </p:nvSpPr>
        <p:spPr bwMode="auto">
          <a:xfrm>
            <a:off x="11531600" y="7369314"/>
            <a:ext cx="1401987" cy="707886"/>
          </a:xfrm>
          <a:prstGeom prst="wedgeRectCallout">
            <a:avLst>
              <a:gd name="adj1" fmla="val -134304"/>
              <a:gd name="adj2" fmla="val 416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What about</a:t>
            </a:r>
            <a:br>
              <a:rPr lang="en-US" sz="2000" b="0" i="1" dirty="0"/>
            </a:br>
            <a:r>
              <a:rPr lang="en-US" sz="2000" b="0" i="1" dirty="0"/>
              <a:t>this area?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9" name="Down Arrow 88"/>
          <p:cNvSpPr/>
          <p:nvPr/>
        </p:nvSpPr>
        <p:spPr bwMode="auto">
          <a:xfrm>
            <a:off x="93980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Down Arrow 89"/>
          <p:cNvSpPr/>
          <p:nvPr/>
        </p:nvSpPr>
        <p:spPr bwMode="auto">
          <a:xfrm flipV="1">
            <a:off x="93980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881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TEXT</a:t>
            </a:r>
            <a:r>
              <a:rPr lang="en-US" dirty="0"/>
              <a:t> segment contains the compiled code of the program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Every function has an address in memory</a:t>
            </a:r>
          </a:p>
          <a:p>
            <a:pPr lvl="2"/>
            <a:r>
              <a:rPr lang="en-US" dirty="0"/>
              <a:t>The beginning of its binary</a:t>
            </a:r>
          </a:p>
          <a:p>
            <a:pPr lvl="1"/>
            <a:endParaRPr lang="en-US" dirty="0"/>
          </a:p>
          <a:p>
            <a:r>
              <a:rPr lang="en-US" dirty="0"/>
              <a:t>This segment is read-only</a:t>
            </a:r>
          </a:p>
          <a:p>
            <a:pPr lvl="1"/>
            <a:r>
              <a:rPr lang="en-US" dirty="0"/>
              <a:t>Writing to it causes a</a:t>
            </a:r>
            <a:br>
              <a:rPr lang="en-US" dirty="0"/>
            </a:br>
            <a:r>
              <a:rPr lang="en-US" dirty="0"/>
              <a:t>segmentation fault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85598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5598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559800" y="7475294"/>
            <a:ext cx="2819400" cy="12954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key_equiv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64986" y="44578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455400" y="892309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455400" y="7913384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Read-only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90749" y="777562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TEXT</a:t>
            </a:r>
          </a:p>
        </p:txBody>
      </p:sp>
      <p:sp>
        <p:nvSpPr>
          <p:cNvPr id="127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28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cxnSp>
        <p:nvCxnSpPr>
          <p:cNvPr id="129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0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131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132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sp>
        <p:nvSpPr>
          <p:cNvPr id="1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141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142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143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“lime”</a:t>
            </a:r>
          </a:p>
        </p:txBody>
      </p:sp>
      <p:graphicFrame>
        <p:nvGraphicFramePr>
          <p:cNvPr id="144" name="Table 143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6" name="Straight Arrow Connector 145"/>
          <p:cNvCxnSpPr>
            <a:endCxn id="147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49" name="Table 148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0" name="Straight Arrow Connector 149"/>
          <p:cNvCxnSpPr>
            <a:endCxn id="151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52" name="Table 151"/>
          <p:cNvGraphicFramePr>
            <a:graphicFrameLocks noGrp="1"/>
          </p:cNvGraphicFramePr>
          <p:nvPr/>
        </p:nvGraphicFramePr>
        <p:xfrm>
          <a:off x="9946640" y="4960694"/>
          <a:ext cx="82296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“apple”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3" name="Table 152"/>
          <p:cNvGraphicFramePr>
            <a:graphicFrameLocks noGrp="1"/>
          </p:cNvGraphicFramePr>
          <p:nvPr/>
        </p:nvGraphicFramePr>
        <p:xfrm>
          <a:off x="10160000" y="5380998"/>
          <a:ext cx="100584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“pumpkin”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 153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“banana”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5" name="Oval 154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6" name="Shape 72"/>
          <p:cNvCxnSpPr>
            <a:stCxn id="148" idx="0"/>
            <a:endCxn id="155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57" name="Oval 156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8" name="Oval 157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9" name="Shape 81"/>
          <p:cNvCxnSpPr>
            <a:stCxn id="157" idx="4"/>
            <a:endCxn id="158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0" name="Table 159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1" name="Oval 160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3" name="Shape 86"/>
          <p:cNvCxnSpPr>
            <a:stCxn id="161" idx="0"/>
            <a:endCxn id="162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164" name="Table 163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5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5" name="Rectangular Callout 64"/>
          <p:cNvSpPr/>
          <p:nvPr/>
        </p:nvSpPr>
        <p:spPr bwMode="auto">
          <a:xfrm>
            <a:off x="4597400" y="3864114"/>
            <a:ext cx="2015936" cy="707886"/>
          </a:xfrm>
          <a:prstGeom prst="wedgeRectCallout">
            <a:avLst>
              <a:gd name="adj1" fmla="val -59029"/>
              <a:gd name="adj2" fmla="val -1185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Well, it’s got to</a:t>
            </a:r>
            <a:br>
              <a:rPr lang="en-US" sz="2000" b="0" dirty="0"/>
            </a:br>
            <a:r>
              <a:rPr lang="en-US" sz="2000" b="0" dirty="0"/>
              <a:t>live somewhere! </a:t>
            </a:r>
          </a:p>
        </p:txBody>
      </p:sp>
      <p:sp>
        <p:nvSpPr>
          <p:cNvPr id="66" name="Rectangular Callout 65"/>
          <p:cNvSpPr/>
          <p:nvPr/>
        </p:nvSpPr>
        <p:spPr bwMode="auto">
          <a:xfrm>
            <a:off x="11531600" y="6531114"/>
            <a:ext cx="1401987" cy="707886"/>
          </a:xfrm>
          <a:prstGeom prst="wedgeRectCallout">
            <a:avLst>
              <a:gd name="adj1" fmla="val -134304"/>
              <a:gd name="adj2" fmla="val 416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What about</a:t>
            </a:r>
            <a:br>
              <a:rPr lang="en-US" sz="2000" b="0" i="1" dirty="0"/>
            </a:br>
            <a:r>
              <a:rPr lang="en-US" sz="2000" b="0" i="1" dirty="0"/>
              <a:t>this area?</a:t>
            </a: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9" name="Down Arrow 88"/>
          <p:cNvSpPr/>
          <p:nvPr/>
        </p:nvSpPr>
        <p:spPr bwMode="auto">
          <a:xfrm>
            <a:off x="93980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Down Arrow 89"/>
          <p:cNvSpPr/>
          <p:nvPr/>
        </p:nvSpPr>
        <p:spPr bwMode="auto">
          <a:xfrm flipV="1">
            <a:off x="93980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1595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DATA</a:t>
            </a:r>
            <a:r>
              <a:rPr lang="en-US" dirty="0"/>
              <a:t> segment contains all the string literals present in the program</a:t>
            </a:r>
          </a:p>
          <a:p>
            <a:pPr lvl="1"/>
            <a:r>
              <a:rPr lang="en-US" dirty="0"/>
              <a:t>Not the strings constructed by functions like </a:t>
            </a:r>
            <a:r>
              <a:rPr lang="en-US" dirty="0" err="1">
                <a:solidFill>
                  <a:srgbClr val="7030A0"/>
                </a:solidFill>
              </a:rPr>
              <a:t>string_join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Those are hidden in the heap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Every string has an address in memory</a:t>
            </a:r>
          </a:p>
          <a:p>
            <a:pPr lvl="2"/>
            <a:r>
              <a:rPr lang="en-US" dirty="0"/>
              <a:t>The address of its first character</a:t>
            </a:r>
          </a:p>
          <a:p>
            <a:pPr lvl="2"/>
            <a:r>
              <a:rPr lang="en-US" dirty="0"/>
              <a:t>Variables and fields of type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contain this address</a:t>
            </a:r>
          </a:p>
          <a:p>
            <a:pPr lvl="4"/>
            <a:endParaRPr lang="en-US" dirty="0"/>
          </a:p>
          <a:p>
            <a:r>
              <a:rPr lang="en-US" dirty="0"/>
              <a:t>This segment is read-only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85598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5598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559800" y="7475294"/>
            <a:ext cx="28194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key_equiv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sp>
        <p:nvSpPr>
          <p:cNvPr id="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26538" y="7170494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0x0AC</a:t>
            </a:r>
            <a:endParaRPr lang="en-US" sz="1050" dirty="0">
              <a:solidFill>
                <a:srgbClr val="0070C0"/>
              </a:solidFill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endCxn id="49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>
            <a:endCxn id="53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946640" y="49606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10160000" y="5380998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Oval 56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8" name="Shape 72"/>
          <p:cNvCxnSpPr>
            <a:stCxn id="50" idx="0"/>
            <a:endCxn id="57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Shape 81"/>
          <p:cNvCxnSpPr>
            <a:stCxn id="59" idx="4"/>
            <a:endCxn id="60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Shape 86"/>
          <p:cNvCxnSpPr>
            <a:stCxn id="64" idx="0"/>
            <a:endCxn id="65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64986" y="44578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455400" y="892309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455400" y="7913384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Read-only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1455400" y="6954086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Read-only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90749" y="777562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378502" y="6789494"/>
            <a:ext cx="994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DATA</a:t>
            </a:r>
          </a:p>
        </p:txBody>
      </p:sp>
      <p:cxnSp>
        <p:nvCxnSpPr>
          <p:cNvPr id="82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85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86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87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559800" y="6865694"/>
            <a:ext cx="2819400" cy="6096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“apple” …</a:t>
            </a: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b="0" dirty="0"/>
              <a:t> “lime”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8864599" y="2667000"/>
            <a:ext cx="762001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1" name="Oval 90"/>
          <p:cNvSpPr>
            <a:spLocks noChangeArrowheads="1"/>
          </p:cNvSpPr>
          <p:nvPr/>
        </p:nvSpPr>
        <p:spPr bwMode="auto">
          <a:xfrm>
            <a:off x="9779000" y="4953000"/>
            <a:ext cx="762001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3" name="Rectangular Callout 92"/>
          <p:cNvSpPr/>
          <p:nvPr/>
        </p:nvSpPr>
        <p:spPr bwMode="auto">
          <a:xfrm>
            <a:off x="1360146" y="8534400"/>
            <a:ext cx="2399054" cy="707886"/>
          </a:xfrm>
          <a:prstGeom prst="wedgeRectCallout">
            <a:avLst>
              <a:gd name="adj1" fmla="val 82522"/>
              <a:gd name="adj2" fmla="val -1230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Writing to it causes</a:t>
            </a:r>
            <a:br>
              <a:rPr lang="en-US" sz="2000" b="0" dirty="0"/>
            </a:br>
            <a:r>
              <a:rPr lang="en-US" sz="2000" b="0" dirty="0"/>
              <a:t>a segmentation fault</a:t>
            </a:r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85598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9" name="Down Arrow 88"/>
          <p:cNvSpPr/>
          <p:nvPr/>
        </p:nvSpPr>
        <p:spPr bwMode="auto">
          <a:xfrm>
            <a:off x="93980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Down Arrow 89"/>
          <p:cNvSpPr/>
          <p:nvPr/>
        </p:nvSpPr>
        <p:spPr bwMode="auto">
          <a:xfrm flipV="1">
            <a:off x="93980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A More Realistic Memory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11900" cy="5715000"/>
          </a:xfrm>
        </p:spPr>
        <p:txBody>
          <a:bodyPr/>
          <a:lstStyle/>
          <a:p>
            <a:r>
              <a:rPr lang="en-US" dirty="0"/>
              <a:t>This is not the end of the story!</a:t>
            </a:r>
          </a:p>
          <a:p>
            <a:pPr lvl="4"/>
            <a:endParaRPr lang="en-US" dirty="0"/>
          </a:p>
          <a:p>
            <a:r>
              <a:rPr lang="en-US" dirty="0"/>
              <a:t>Actual memory is much more complicated</a:t>
            </a:r>
          </a:p>
          <a:p>
            <a:pPr lvl="1"/>
            <a:r>
              <a:rPr lang="en-US" dirty="0"/>
              <a:t>This model will be significantly refined in future classes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85598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5598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559800" y="7475294"/>
            <a:ext cx="28194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key_equiv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559800" y="6865694"/>
            <a:ext cx="2819400" cy="609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“apple” …</a:t>
            </a: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b="0" dirty="0"/>
              <a:t> “lime”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Flowchart: Document 9"/>
          <p:cNvSpPr/>
          <p:nvPr/>
        </p:nvSpPr>
        <p:spPr bwMode="auto">
          <a:xfrm>
            <a:off x="85598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 rot="10800000">
            <a:off x="85598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86360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89809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sp>
        <p:nvSpPr>
          <p:cNvPr id="33" name="Rectangle 7"/>
          <p:cNvSpPr>
            <a:spLocks/>
          </p:cNvSpPr>
          <p:nvPr/>
        </p:nvSpPr>
        <p:spPr bwMode="auto">
          <a:xfrm>
            <a:off x="86360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9809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86360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89809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86360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89809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39" name="Rectangle 7"/>
          <p:cNvSpPr>
            <a:spLocks/>
          </p:cNvSpPr>
          <p:nvPr/>
        </p:nvSpPr>
        <p:spPr bwMode="auto">
          <a:xfrm>
            <a:off x="86360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89809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86360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89809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26538" y="7170494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0x0AC</a:t>
            </a:r>
            <a:endParaRPr lang="en-US" sz="1050" dirty="0">
              <a:solidFill>
                <a:srgbClr val="0070C0"/>
              </a:solidFill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86360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2632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endCxn id="49" idx="2"/>
          </p:cNvCxnSpPr>
          <p:nvPr/>
        </p:nvCxnSpPr>
        <p:spPr bwMode="auto">
          <a:xfrm>
            <a:off x="89763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92632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93218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92456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>
            <a:endCxn id="53" idx="2"/>
          </p:cNvCxnSpPr>
          <p:nvPr/>
        </p:nvCxnSpPr>
        <p:spPr bwMode="auto">
          <a:xfrm>
            <a:off x="89763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2456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946640" y="49606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10160000" y="5380998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9161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Oval 56"/>
          <p:cNvSpPr/>
          <p:nvPr/>
        </p:nvSpPr>
        <p:spPr bwMode="auto">
          <a:xfrm>
            <a:off x="99466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8" name="Shape 72"/>
          <p:cNvCxnSpPr>
            <a:stCxn id="50" idx="0"/>
            <a:endCxn id="57" idx="4"/>
          </p:cNvCxnSpPr>
          <p:nvPr/>
        </p:nvCxnSpPr>
        <p:spPr bwMode="auto">
          <a:xfrm rot="5400000" flipH="1" flipV="1">
            <a:off x="93679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93218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99298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Shape 81"/>
          <p:cNvCxnSpPr>
            <a:stCxn id="59" idx="4"/>
            <a:endCxn id="60" idx="2"/>
          </p:cNvCxnSpPr>
          <p:nvPr/>
        </p:nvCxnSpPr>
        <p:spPr bwMode="auto">
          <a:xfrm rot="16200000" flipH="1">
            <a:off x="95351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9706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100389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01752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Shape 86"/>
          <p:cNvCxnSpPr>
            <a:stCxn id="64" idx="0"/>
            <a:endCxn id="65" idx="4"/>
          </p:cNvCxnSpPr>
          <p:nvPr/>
        </p:nvCxnSpPr>
        <p:spPr bwMode="auto">
          <a:xfrm rot="5400000" flipH="1" flipV="1">
            <a:off x="100449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86360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hape 86"/>
          <p:cNvCxnSpPr/>
          <p:nvPr/>
        </p:nvCxnSpPr>
        <p:spPr bwMode="auto">
          <a:xfrm rot="16200000" flipH="1">
            <a:off x="87122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96859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80265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8552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028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924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64986" y="44578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455400" y="8923094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Restricted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455400" y="7913384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Read-only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1455400" y="6954086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Read-only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455400" y="5472008"/>
            <a:ext cx="124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Allocated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55400" y="1738208"/>
            <a:ext cx="1109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Local</a:t>
            </a:r>
            <a:br>
              <a:rPr lang="en-US" sz="2000" b="0" i="1" dirty="0"/>
            </a:br>
            <a:r>
              <a:rPr lang="en-US" sz="2000" b="0" i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644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554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90749" y="777562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378502" y="6789494"/>
            <a:ext cx="994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82" name="Straight Connector 27"/>
          <p:cNvCxnSpPr>
            <a:cxnSpLocks noChangeShapeType="1"/>
          </p:cNvCxnSpPr>
          <p:nvPr/>
        </p:nvCxnSpPr>
        <p:spPr bwMode="auto">
          <a:xfrm flipV="1">
            <a:off x="85598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85" name="TextBox 15"/>
          <p:cNvSpPr txBox="1">
            <a:spLocks noChangeArrowheads="1"/>
          </p:cNvSpPr>
          <p:nvPr/>
        </p:nvSpPr>
        <p:spPr bwMode="auto">
          <a:xfrm>
            <a:off x="108066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86" name="Straight Connector 27"/>
          <p:cNvCxnSpPr>
            <a:cxnSpLocks noChangeShapeType="1"/>
          </p:cNvCxnSpPr>
          <p:nvPr/>
        </p:nvCxnSpPr>
        <p:spPr bwMode="auto">
          <a:xfrm flipV="1">
            <a:off x="85598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87" name="TextBox 15"/>
          <p:cNvSpPr txBox="1">
            <a:spLocks noChangeArrowheads="1"/>
          </p:cNvSpPr>
          <p:nvPr/>
        </p:nvSpPr>
        <p:spPr bwMode="auto">
          <a:xfrm>
            <a:off x="101894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104282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2616200" y="274394"/>
            <a:ext cx="1752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1" name="Rectangular Callout 90"/>
          <p:cNvSpPr/>
          <p:nvPr/>
        </p:nvSpPr>
        <p:spPr bwMode="auto">
          <a:xfrm>
            <a:off x="2168122" y="5886436"/>
            <a:ext cx="3671839" cy="1015663"/>
          </a:xfrm>
          <a:prstGeom prst="wedgeRectCallout">
            <a:avLst>
              <a:gd name="adj1" fmla="val -18900"/>
              <a:gd name="adj2" fmla="val -1303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/>
              <a:t>Hint:</a:t>
            </a:r>
            <a:r>
              <a:rPr lang="en-US" sz="2000" b="0" dirty="0"/>
              <a:t> No computer in existence</a:t>
            </a:r>
            <a:br>
              <a:rPr lang="en-US" sz="2000" b="0" dirty="0"/>
            </a:br>
            <a:r>
              <a:rPr lang="en-US" sz="2000" b="0" dirty="0"/>
              <a:t>comes even close to having</a:t>
            </a:r>
            <a:br>
              <a:rPr lang="en-US" sz="2000" b="0" dirty="0"/>
            </a:br>
            <a:r>
              <a:rPr lang="en-US" sz="2000" b="0" dirty="0"/>
              <a:t>2</a:t>
            </a:r>
            <a:r>
              <a:rPr lang="en-US" sz="2000" b="0" baseline="30000" dirty="0"/>
              <a:t>64</a:t>
            </a:r>
            <a:r>
              <a:rPr lang="en-US" sz="2000" b="0" dirty="0"/>
              <a:t> bytes of memory!</a:t>
            </a: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9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Addresses a C0 Program Can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address of an array</a:t>
            </a:r>
          </a:p>
          <a:p>
            <a:pPr lvl="1"/>
            <a:r>
              <a:rPr lang="en-US" dirty="0"/>
              <a:t>Returned by </a:t>
            </a:r>
            <a:r>
              <a:rPr lang="en-US" dirty="0" err="1">
                <a:solidFill>
                  <a:srgbClr val="7030A0"/>
                </a:solidFill>
              </a:rPr>
              <a:t>alloc_array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The address of a memory cell</a:t>
            </a:r>
          </a:p>
          <a:p>
            <a:pPr lvl="1"/>
            <a:r>
              <a:rPr lang="en-US" dirty="0"/>
              <a:t>Returned by </a:t>
            </a:r>
            <a:r>
              <a:rPr lang="en-US" dirty="0" err="1">
                <a:solidFill>
                  <a:srgbClr val="7030A0"/>
                </a:solidFill>
              </a:rPr>
              <a:t>alloc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NULL</a:t>
            </a:r>
          </a:p>
          <a:p>
            <a:pPr lvl="2"/>
            <a:r>
              <a:rPr lang="en-US" dirty="0"/>
              <a:t>That’s just address 0x00000000</a:t>
            </a:r>
          </a:p>
          <a:p>
            <a:pPr lvl="1"/>
            <a:r>
              <a:rPr lang="en-US" dirty="0"/>
              <a:t>But we can’t dereference it</a:t>
            </a:r>
          </a:p>
          <a:p>
            <a:pPr lvl="4"/>
            <a:endParaRPr lang="en-US" dirty="0"/>
          </a:p>
          <a:p>
            <a:r>
              <a:rPr lang="en-US" dirty="0"/>
              <a:t>The address of a string</a:t>
            </a:r>
          </a:p>
          <a:p>
            <a:pPr lvl="1"/>
            <a:r>
              <a:rPr lang="en-US" dirty="0"/>
              <a:t>But C0 hides that they are even addresses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… and that’s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Addresses a C1 Program Can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a C0 program can use</a:t>
            </a:r>
          </a:p>
          <a:p>
            <a:pPr lvl="1"/>
            <a:r>
              <a:rPr lang="en-US" dirty="0"/>
              <a:t>The address of an array</a:t>
            </a:r>
          </a:p>
          <a:p>
            <a:pPr lvl="1"/>
            <a:r>
              <a:rPr lang="en-US" dirty="0"/>
              <a:t>The address of a memory cell</a:t>
            </a:r>
          </a:p>
          <a:p>
            <a:pPr lvl="1"/>
            <a:r>
              <a:rPr lang="en-US" dirty="0"/>
              <a:t>NULL</a:t>
            </a:r>
          </a:p>
          <a:p>
            <a:pPr lvl="1"/>
            <a:r>
              <a:rPr lang="en-US" dirty="0"/>
              <a:t>The address of a string</a:t>
            </a:r>
          </a:p>
          <a:p>
            <a:pPr lvl="1"/>
            <a:endParaRPr lang="en-US" dirty="0"/>
          </a:p>
          <a:p>
            <a:r>
              <a:rPr lang="en-US" dirty="0"/>
              <a:t>The address of a function</a:t>
            </a:r>
          </a:p>
          <a:p>
            <a:pPr lvl="1"/>
            <a:r>
              <a:rPr lang="en-US" dirty="0"/>
              <a:t>This is called a </a:t>
            </a:r>
            <a:r>
              <a:rPr lang="en-US" b="1" dirty="0">
                <a:solidFill>
                  <a:srgbClr val="77E0FF"/>
                </a:solidFill>
              </a:rPr>
              <a:t>function pointer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283200" y="609600"/>
            <a:ext cx="990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Language C1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C1 is an </a:t>
            </a:r>
            <a:r>
              <a:rPr lang="en-US" b="1" dirty="0"/>
              <a:t>extension</a:t>
            </a:r>
            <a:r>
              <a:rPr lang="en-US" dirty="0"/>
              <a:t> of C0</a:t>
            </a:r>
          </a:p>
          <a:p>
            <a:pPr lvl="1"/>
            <a:r>
              <a:rPr lang="en-US" dirty="0"/>
              <a:t>Every C0 program is a C1 program</a:t>
            </a:r>
          </a:p>
          <a:p>
            <a:endParaRPr lang="en-US" dirty="0"/>
          </a:p>
          <a:p>
            <a:r>
              <a:rPr lang="en-US" dirty="0"/>
              <a:t> C1 provides two additional mechanisms</a:t>
            </a:r>
          </a:p>
          <a:p>
            <a:pPr lvl="1"/>
            <a:r>
              <a:rPr lang="en-US" dirty="0"/>
              <a:t>Generic pointers</a:t>
            </a:r>
          </a:p>
          <a:p>
            <a:pPr lvl="1"/>
            <a:r>
              <a:rPr lang="en-US" dirty="0"/>
              <a:t>Function pointers</a:t>
            </a:r>
          </a:p>
          <a:p>
            <a:pPr lvl="1">
              <a:buNone/>
            </a:pPr>
            <a:r>
              <a:rPr lang="en-US" sz="3200" dirty="0"/>
              <a:t>Both help with </a:t>
            </a:r>
            <a:r>
              <a:rPr lang="en-US" sz="3200" dirty="0" err="1"/>
              <a:t>genericity</a:t>
            </a:r>
            <a:endParaRPr lang="en-US" sz="3200" dirty="0"/>
          </a:p>
        </p:txBody>
      </p:sp>
      <p:sp>
        <p:nvSpPr>
          <p:cNvPr id="4" name="Left Arrow 3"/>
          <p:cNvSpPr/>
          <p:nvPr/>
        </p:nvSpPr>
        <p:spPr bwMode="auto">
          <a:xfrm>
            <a:off x="6197600" y="4572000"/>
            <a:ext cx="2819400" cy="9144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Rest of this unit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The Address of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607300" cy="6896100"/>
          </a:xfrm>
        </p:spPr>
        <p:txBody>
          <a:bodyPr/>
          <a:lstStyle/>
          <a:p>
            <a:r>
              <a:rPr lang="en-US" dirty="0"/>
              <a:t>C1 provides the </a:t>
            </a:r>
            <a:r>
              <a:rPr lang="en-US" b="1" dirty="0"/>
              <a:t>address-of </a:t>
            </a:r>
            <a:r>
              <a:rPr lang="en-US" dirty="0"/>
              <a:t>operator</a:t>
            </a:r>
            <a:r>
              <a:rPr lang="en-US" b="1" dirty="0"/>
              <a:t> </a:t>
            </a:r>
            <a:r>
              <a:rPr lang="en-US" dirty="0"/>
              <a:t>to grab the address of a function</a:t>
            </a:r>
          </a:p>
          <a:p>
            <a:pPr lvl="1"/>
            <a:r>
              <a:rPr lang="en-US" dirty="0"/>
              <a:t>Written “&amp;”, prefix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starts at address 0x02A in the TEXT segment, then</a:t>
            </a:r>
          </a:p>
          <a:p>
            <a:pPr>
              <a:buNone/>
            </a:pPr>
            <a:r>
              <a:rPr lang="en-US" dirty="0"/>
              <a:t>			&amp;</a:t>
            </a:r>
            <a:r>
              <a:rPr lang="en-US" dirty="0" err="1"/>
              <a:t>key_hash</a:t>
            </a:r>
            <a:endParaRPr lang="en-US" dirty="0"/>
          </a:p>
          <a:p>
            <a:pPr>
              <a:buNone/>
            </a:pPr>
            <a:r>
              <a:rPr lang="en-US" dirty="0"/>
              <a:t>	returns the address 0x02A</a:t>
            </a:r>
          </a:p>
          <a:p>
            <a:pPr lvl="1"/>
            <a:r>
              <a:rPr lang="en-US" dirty="0"/>
              <a:t>&amp; can only be applied to the name of a function in a C1 program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0076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108458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 flipV="1">
            <a:off x="108458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00076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007600" y="7475294"/>
            <a:ext cx="28194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key_equiv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0007600" y="6865694"/>
            <a:ext cx="2819400" cy="609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“apple” …</a:t>
            </a: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b="0" dirty="0"/>
              <a:t> “lime”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>
            <a:off x="100076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Flowchart: Document 11"/>
          <p:cNvSpPr/>
          <p:nvPr/>
        </p:nvSpPr>
        <p:spPr bwMode="auto">
          <a:xfrm rot="10800000">
            <a:off x="100076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100838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04287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00838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04287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100838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04287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100838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04287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100838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04287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100838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04287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74338" y="7170494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0x0AC</a:t>
            </a:r>
            <a:endParaRPr lang="en-US" sz="1050" dirty="0">
              <a:solidFill>
                <a:srgbClr val="0070C0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00838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7110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>
            <a:endCxn id="29" idx="2"/>
          </p:cNvCxnSpPr>
          <p:nvPr/>
        </p:nvCxnSpPr>
        <p:spPr bwMode="auto">
          <a:xfrm>
            <a:off x="104241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107110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07696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06934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endCxn id="33" idx="2"/>
          </p:cNvCxnSpPr>
          <p:nvPr/>
        </p:nvCxnSpPr>
        <p:spPr bwMode="auto">
          <a:xfrm>
            <a:off x="104241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6934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394440" y="49606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1607800" y="5380998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13639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Oval 36"/>
          <p:cNvSpPr/>
          <p:nvPr/>
        </p:nvSpPr>
        <p:spPr bwMode="auto">
          <a:xfrm>
            <a:off x="113944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hape 72"/>
          <p:cNvCxnSpPr>
            <a:stCxn id="30" idx="0"/>
            <a:endCxn id="37" idx="4"/>
          </p:cNvCxnSpPr>
          <p:nvPr/>
        </p:nvCxnSpPr>
        <p:spPr bwMode="auto">
          <a:xfrm rot="5400000" flipH="1" flipV="1">
            <a:off x="108157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107696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13776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1" name="Shape 81"/>
          <p:cNvCxnSpPr>
            <a:stCxn id="39" idx="4"/>
            <a:endCxn id="40" idx="2"/>
          </p:cNvCxnSpPr>
          <p:nvPr/>
        </p:nvCxnSpPr>
        <p:spPr bwMode="auto">
          <a:xfrm rot="16200000" flipH="1">
            <a:off x="109829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14184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Oval 42"/>
          <p:cNvSpPr/>
          <p:nvPr/>
        </p:nvSpPr>
        <p:spPr bwMode="auto">
          <a:xfrm>
            <a:off x="114867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16230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5" name="Shape 86"/>
          <p:cNvCxnSpPr>
            <a:stCxn id="43" idx="0"/>
            <a:endCxn id="44" idx="4"/>
          </p:cNvCxnSpPr>
          <p:nvPr/>
        </p:nvCxnSpPr>
        <p:spPr bwMode="auto">
          <a:xfrm rot="5400000" flipH="1" flipV="1">
            <a:off x="114927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00838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7" name="Shape 86"/>
          <p:cNvCxnSpPr/>
          <p:nvPr/>
        </p:nvCxnSpPr>
        <p:spPr bwMode="auto">
          <a:xfrm rot="16200000" flipH="1">
            <a:off x="101600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11337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94743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3030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6506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402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12200" y="1684094"/>
            <a:ext cx="1222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STACK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803282" y="5486400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HEAP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838549" y="7615535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26302" y="6789494"/>
            <a:ext cx="994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63" name="Straight Connector 27"/>
          <p:cNvCxnSpPr>
            <a:cxnSpLocks noChangeShapeType="1"/>
          </p:cNvCxnSpPr>
          <p:nvPr/>
        </p:nvCxnSpPr>
        <p:spPr bwMode="auto">
          <a:xfrm flipV="1">
            <a:off x="100076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64" name="TextBox 15"/>
          <p:cNvSpPr txBox="1">
            <a:spLocks noChangeArrowheads="1"/>
          </p:cNvSpPr>
          <p:nvPr/>
        </p:nvSpPr>
        <p:spPr bwMode="auto">
          <a:xfrm>
            <a:off x="122544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65" name="Straight Connector 27"/>
          <p:cNvCxnSpPr>
            <a:cxnSpLocks noChangeShapeType="1"/>
          </p:cNvCxnSpPr>
          <p:nvPr/>
        </p:nvCxnSpPr>
        <p:spPr bwMode="auto">
          <a:xfrm flipV="1">
            <a:off x="100076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66" name="TextBox 15"/>
          <p:cNvSpPr txBox="1">
            <a:spLocks noChangeArrowheads="1"/>
          </p:cNvSpPr>
          <p:nvPr/>
        </p:nvSpPr>
        <p:spPr bwMode="auto">
          <a:xfrm>
            <a:off x="116372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7" name="TextBox 15"/>
          <p:cNvSpPr txBox="1">
            <a:spLocks noChangeArrowheads="1"/>
          </p:cNvSpPr>
          <p:nvPr/>
        </p:nvSpPr>
        <p:spPr bwMode="auto">
          <a:xfrm>
            <a:off x="118760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474338" y="804419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0x02A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9398000" y="8001000"/>
            <a:ext cx="1981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0" name="Rectangular Callout 69"/>
          <p:cNvSpPr/>
          <p:nvPr/>
        </p:nvSpPr>
        <p:spPr bwMode="auto">
          <a:xfrm>
            <a:off x="2921000" y="7772400"/>
            <a:ext cx="2685992" cy="1015663"/>
          </a:xfrm>
          <a:prstGeom prst="wedgeRectCallout">
            <a:avLst>
              <a:gd name="adj1" fmla="val -21140"/>
              <a:gd name="adj2" fmla="val -806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 and other languages</a:t>
            </a:r>
            <a:br>
              <a:rPr lang="en-US" sz="2000" b="0" dirty="0"/>
            </a:br>
            <a:r>
              <a:rPr lang="en-US" sz="2000" b="0" dirty="0"/>
              <a:t>have many more uses</a:t>
            </a:r>
            <a:br>
              <a:rPr lang="en-US" sz="2000" b="0" dirty="0"/>
            </a:br>
            <a:r>
              <a:rPr lang="en-US" sz="2000" b="0" dirty="0"/>
              <a:t>for &amp;</a:t>
            </a:r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a Function Pointer?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Eventually, we want to </a:t>
            </a:r>
            <a:r>
              <a:rPr lang="en-US" b="1" dirty="0"/>
              <a:t>apply</a:t>
            </a:r>
            <a:r>
              <a:rPr lang="en-US" dirty="0"/>
              <a:t> the function it points to</a:t>
            </a:r>
            <a:br>
              <a:rPr lang="en-US" dirty="0"/>
            </a:br>
            <a:r>
              <a:rPr lang="en-US" dirty="0"/>
              <a:t>to some arguments</a:t>
            </a:r>
          </a:p>
          <a:p>
            <a:pPr lvl="4"/>
            <a:endParaRPr lang="en-US" dirty="0"/>
          </a:p>
          <a:p>
            <a:r>
              <a:rPr lang="en-US" dirty="0"/>
              <a:t>But first, we generally store a function pointer</a:t>
            </a:r>
          </a:p>
          <a:p>
            <a:pPr lvl="1"/>
            <a:r>
              <a:rPr lang="en-US" dirty="0"/>
              <a:t>In a variable</a:t>
            </a:r>
          </a:p>
          <a:p>
            <a:pPr lvl="1">
              <a:buNone/>
            </a:pPr>
            <a:r>
              <a:rPr lang="en-US" dirty="0"/>
              <a:t>			F = &amp;</a:t>
            </a:r>
            <a:r>
              <a:rPr lang="en-US" dirty="0" err="1"/>
              <a:t>key_hash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F is a variable containing a function pointer</a:t>
            </a:r>
          </a:p>
          <a:p>
            <a:pPr lvl="2"/>
            <a:r>
              <a:rPr lang="en-US" dirty="0"/>
              <a:t>What is its type?</a:t>
            </a:r>
          </a:p>
          <a:p>
            <a:pPr lvl="3"/>
            <a:r>
              <a:rPr lang="en-US" dirty="0"/>
              <a:t>All C0/C1 variables have types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But also in a data structure</a:t>
            </a:r>
          </a:p>
          <a:p>
            <a:pPr lvl="1">
              <a:buNone/>
            </a:pPr>
            <a:r>
              <a:rPr lang="en-US" dirty="0"/>
              <a:t>			p-&gt;hash = &amp;</a:t>
            </a:r>
            <a:r>
              <a:rPr lang="en-US" dirty="0" err="1"/>
              <a:t>key_hash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p-&gt;hash is a field containing a function pointer</a:t>
            </a:r>
          </a:p>
          <a:p>
            <a:pPr lvl="2"/>
            <a:r>
              <a:rPr lang="en-US" dirty="0"/>
              <a:t>What is its type?</a:t>
            </a:r>
          </a:p>
          <a:p>
            <a:pPr lvl="3"/>
            <a:r>
              <a:rPr lang="en-US" dirty="0"/>
              <a:t>Struct fields, array elements, memory cells have types in C0/C1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59000" y="4419600"/>
            <a:ext cx="36576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159000" y="7086600"/>
            <a:ext cx="4648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is a function that takes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as input and returns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To give name 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br>
              <a:rPr lang="en-US" dirty="0"/>
            </a:br>
            <a:r>
              <a:rPr lang="en-US" dirty="0"/>
              <a:t>to the type of the functions that</a:t>
            </a:r>
            <a:br>
              <a:rPr lang="en-US" dirty="0"/>
            </a:br>
            <a:r>
              <a:rPr lang="en-US" dirty="0"/>
              <a:t>take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as input and return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, we write</a:t>
            </a:r>
          </a:p>
          <a:p>
            <a:pPr lvl="4"/>
            <a:endParaRPr lang="en-US" dirty="0"/>
          </a:p>
          <a:p>
            <a:pPr>
              <a:buNone/>
            </a:pPr>
            <a:r>
              <a:rPr lang="en-US" dirty="0"/>
              <a:t>				</a:t>
            </a:r>
            <a:r>
              <a:rPr lang="en-US" kern="120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string_to_int_fn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/>
              <a:t>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has type 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And so does the </a:t>
            </a:r>
            <a:r>
              <a:rPr lang="en-US" b="1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&lt;string&gt; </a:t>
            </a:r>
            <a:r>
              <a:rPr lang="en-US" dirty="0"/>
              <a:t>library function </a:t>
            </a:r>
            <a:r>
              <a:rPr lang="en-US" dirty="0" err="1">
                <a:solidFill>
                  <a:srgbClr val="7030A0"/>
                </a:solidFill>
              </a:rPr>
              <a:t>string_length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255000" y="1981200"/>
            <a:ext cx="4572000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 = </a:t>
            </a:r>
            <a:r>
              <a:rPr lang="en-US" sz="2000" b="0" dirty="0" err="1">
                <a:latin typeface="Helvetica Neue"/>
              </a:rPr>
              <a:t>string_length</a:t>
            </a:r>
            <a:r>
              <a:rPr lang="en-US" sz="2000" b="0" dirty="0">
                <a:latin typeface="Helvetica Neue"/>
              </a:rPr>
              <a:t>(s);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latin typeface="Helvetica Neue"/>
              </a:rPr>
              <a:t> = 0;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= 0;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&lt; </a:t>
            </a:r>
            <a:r>
              <a:rPr lang="en-US" sz="2000" b="0" dirty="0" err="1"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++) {</a:t>
            </a:r>
          </a:p>
          <a:p>
            <a:pPr algn="l"/>
            <a:r>
              <a:rPr lang="en-US" sz="2000" b="0" dirty="0">
                <a:latin typeface="Helvetica Neue"/>
              </a:rPr>
              <a:t>    h = h + </a:t>
            </a:r>
            <a:r>
              <a:rPr lang="en-US" sz="2000" b="0" dirty="0" err="1">
                <a:latin typeface="Helvetica Neue"/>
              </a:rPr>
              <a:t>char_ord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 err="1">
                <a:latin typeface="Helvetica Neue"/>
              </a:rPr>
              <a:t>string_charat</a:t>
            </a:r>
            <a:r>
              <a:rPr lang="en-US" sz="2000" b="0" dirty="0">
                <a:latin typeface="Helvetica Neue"/>
              </a:rPr>
              <a:t>(s,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));</a:t>
            </a:r>
          </a:p>
          <a:p>
            <a:pPr algn="l"/>
            <a:r>
              <a:rPr lang="en-US" sz="20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2000" b="0" dirty="0"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h;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6" name="Cloud 5"/>
          <p:cNvSpPr/>
          <p:nvPr/>
        </p:nvSpPr>
        <p:spPr bwMode="auto">
          <a:xfrm flipH="1">
            <a:off x="8178800" y="2438400"/>
            <a:ext cx="4572000" cy="2209800"/>
          </a:xfrm>
          <a:prstGeom prst="cloud">
            <a:avLst/>
          </a:prstGeom>
          <a:solidFill>
            <a:srgbClr val="99DAFF">
              <a:alpha val="50196"/>
            </a:srgb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302000" y="6705600"/>
            <a:ext cx="1416414" cy="400110"/>
          </a:xfrm>
          <a:prstGeom prst="wedgeRectCallout">
            <a:avLst>
              <a:gd name="adj1" fmla="val 29166"/>
              <a:gd name="adj2" fmla="val -1377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 type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721600" y="6705600"/>
            <a:ext cx="2596352" cy="400110"/>
          </a:xfrm>
          <a:prstGeom prst="wedgeRectCallout">
            <a:avLst>
              <a:gd name="adj1" fmla="val -30749"/>
              <a:gd name="adj2" fmla="val -1317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of the parameter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221212" y="7162800"/>
            <a:ext cx="2043188" cy="707886"/>
          </a:xfrm>
          <a:prstGeom prst="wedgeRectCallout">
            <a:avLst>
              <a:gd name="adj1" fmla="val -19541"/>
              <a:gd name="adj2" fmla="val -1467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Name chosen for</a:t>
            </a:r>
            <a:br>
              <a:rPr lang="en-US" sz="2000" b="0" dirty="0"/>
            </a:br>
            <a:r>
              <a:rPr lang="en-US" sz="2000" b="0" dirty="0"/>
              <a:t>the function type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Hash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017000" y="21213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02500" cy="1498600"/>
          </a:xfrm>
        </p:spPr>
        <p:txBody>
          <a:bodyPr/>
          <a:lstStyle/>
          <a:p>
            <a:r>
              <a:rPr lang="en-US" dirty="0"/>
              <a:t>Function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86000"/>
            <a:ext cx="11099800" cy="6591300"/>
          </a:xfrm>
        </p:spPr>
        <p:txBody>
          <a:bodyPr/>
          <a:lstStyle/>
          <a:p>
            <a:pPr>
              <a:buNone/>
            </a:pPr>
            <a:r>
              <a:rPr lang="en-US" kern="120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string_to_int_fn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/>
              <a:t>);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By convention, function types end in </a:t>
            </a:r>
            <a:r>
              <a:rPr lang="en-US" dirty="0">
                <a:solidFill>
                  <a:srgbClr val="00B050"/>
                </a:solidFill>
              </a:rPr>
              <a:t>_fn</a:t>
            </a:r>
          </a:p>
          <a:p>
            <a:pPr lvl="2"/>
            <a:r>
              <a:rPr lang="en-US" dirty="0"/>
              <a:t>Like types exported by a library interface end in </a:t>
            </a:r>
            <a:r>
              <a:rPr lang="en-US" dirty="0">
                <a:solidFill>
                  <a:srgbClr val="00B050"/>
                </a:solidFill>
              </a:rPr>
              <a:t>_t</a:t>
            </a:r>
          </a:p>
          <a:p>
            <a:pPr lvl="1"/>
            <a:r>
              <a:rPr lang="en-US" dirty="0"/>
              <a:t>This is a different use of </a:t>
            </a:r>
            <a:r>
              <a:rPr lang="en-US" kern="120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from what we had in the past</a:t>
            </a:r>
          </a:p>
          <a:p>
            <a:pPr lvl="1"/>
            <a:endParaRPr lang="en-US" dirty="0"/>
          </a:p>
          <a:p>
            <a:r>
              <a:rPr lang="en-US" dirty="0"/>
              <a:t>Function types are </a:t>
            </a:r>
            <a:r>
              <a:rPr lang="en-US" b="1" dirty="0"/>
              <a:t>not</a:t>
            </a:r>
            <a:r>
              <a:rPr lang="en-US" dirty="0"/>
              <a:t> functions</a:t>
            </a:r>
          </a:p>
          <a:p>
            <a:pPr lvl="1"/>
            <a:r>
              <a:rPr lang="en-US" dirty="0"/>
              <a:t>We cannot write </a:t>
            </a:r>
            <a:r>
              <a:rPr lang="en-US" dirty="0" err="1"/>
              <a:t>string_to_int_fn</a:t>
            </a:r>
            <a:r>
              <a:rPr lang="en-US" dirty="0"/>
              <a:t>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r>
              <a:rPr lang="en-US" dirty="0"/>
              <a:t>We can give a function type any name we want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string_hash_fn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255000" y="134382"/>
            <a:ext cx="4572000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 = </a:t>
            </a:r>
            <a:r>
              <a:rPr lang="en-US" sz="2000" b="0" dirty="0" err="1">
                <a:latin typeface="Helvetica Neue"/>
              </a:rPr>
              <a:t>string_length</a:t>
            </a:r>
            <a:r>
              <a:rPr lang="en-US" sz="2000" b="0" dirty="0">
                <a:latin typeface="Helvetica Neue"/>
              </a:rPr>
              <a:t>(s);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latin typeface="Helvetica Neue"/>
              </a:rPr>
              <a:t> = 0;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= 0;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&lt; </a:t>
            </a:r>
            <a:r>
              <a:rPr lang="en-US" sz="2000" b="0" dirty="0" err="1"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++) {</a:t>
            </a:r>
          </a:p>
          <a:p>
            <a:pPr algn="l"/>
            <a:r>
              <a:rPr lang="en-US" sz="2000" b="0" dirty="0">
                <a:latin typeface="Helvetica Neue"/>
              </a:rPr>
              <a:t>    h = h + </a:t>
            </a:r>
            <a:r>
              <a:rPr lang="en-US" sz="2000" b="0" dirty="0" err="1">
                <a:latin typeface="Helvetica Neue"/>
              </a:rPr>
              <a:t>char_ord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 err="1">
                <a:latin typeface="Helvetica Neue"/>
              </a:rPr>
              <a:t>string_charat</a:t>
            </a:r>
            <a:r>
              <a:rPr lang="en-US" sz="2000" b="0" dirty="0">
                <a:latin typeface="Helvetica Neue"/>
              </a:rPr>
              <a:t>(s,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));</a:t>
            </a:r>
          </a:p>
          <a:p>
            <a:pPr algn="l"/>
            <a:r>
              <a:rPr lang="en-US" sz="20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2000" b="0" dirty="0"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h;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6" name="Cloud 5"/>
          <p:cNvSpPr/>
          <p:nvPr/>
        </p:nvSpPr>
        <p:spPr bwMode="auto">
          <a:xfrm flipH="1">
            <a:off x="8178800" y="591582"/>
            <a:ext cx="4572000" cy="2209800"/>
          </a:xfrm>
          <a:prstGeom prst="cloud">
            <a:avLst/>
          </a:prstGeom>
          <a:solidFill>
            <a:srgbClr val="99DAFF">
              <a:alpha val="50196"/>
            </a:srgb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535188" y="3200400"/>
            <a:ext cx="1416414" cy="400110"/>
          </a:xfrm>
          <a:prstGeom prst="wedgeRectCallout">
            <a:avLst>
              <a:gd name="adj1" fmla="val 29166"/>
              <a:gd name="adj2" fmla="val -1377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 type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954788" y="3200400"/>
            <a:ext cx="2596352" cy="400110"/>
          </a:xfrm>
          <a:prstGeom prst="wedgeRectCallout">
            <a:avLst>
              <a:gd name="adj1" fmla="val -30749"/>
              <a:gd name="adj2" fmla="val -1317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of the parameter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454400" y="3581400"/>
            <a:ext cx="2043188" cy="707886"/>
          </a:xfrm>
          <a:prstGeom prst="wedgeRectCallout">
            <a:avLst>
              <a:gd name="adj1" fmla="val -19541"/>
              <a:gd name="adj2" fmla="val -1467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Name chosen for</a:t>
            </a:r>
            <a:br>
              <a:rPr lang="en-US" sz="2000" b="0" dirty="0"/>
            </a:br>
            <a:r>
              <a:rPr lang="en-US" sz="2000" b="0" dirty="0"/>
              <a:t>the function type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function can be given a type</a:t>
            </a:r>
          </a:p>
          <a:p>
            <a:pPr lvl="1"/>
            <a:r>
              <a:rPr lang="en-US" dirty="0"/>
              <a:t>The type of </a:t>
            </a:r>
            <a:r>
              <a:rPr lang="en-US" dirty="0">
                <a:solidFill>
                  <a:srgbClr val="7030A0"/>
                </a:solidFill>
              </a:rPr>
              <a:t>POW</a:t>
            </a:r>
            <a:r>
              <a:rPr lang="en-US" dirty="0"/>
              <a:t> is defined as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binop_fn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Steps to defining a function type</a:t>
            </a:r>
          </a:p>
          <a:p>
            <a:pPr marL="1203325" lvl="2" indent="-403225">
              <a:buFont typeface="+mj-lt"/>
              <a:buAutoNum type="arabicPeriod"/>
              <a:tabLst>
                <a:tab pos="1492250" algn="l"/>
              </a:tabLst>
            </a:pPr>
            <a:r>
              <a:rPr lang="en-US" dirty="0"/>
              <a:t>Write down the prototype of the function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POW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);</a:t>
            </a:r>
          </a:p>
          <a:p>
            <a:pPr marL="1203325" lvl="2" indent="-403225">
              <a:buFont typeface="+mj-lt"/>
              <a:buAutoNum type="arabicPeriod"/>
              <a:tabLst>
                <a:tab pos="1492250" algn="l"/>
              </a:tabLst>
            </a:pPr>
            <a:r>
              <a:rPr lang="en-US" dirty="0"/>
              <a:t>Write 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in front of it</a:t>
            </a:r>
            <a:br>
              <a:rPr lang="en-US" dirty="0"/>
            </a:br>
            <a:r>
              <a:rPr lang="en-US" dirty="0"/>
              <a:t>	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POW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);</a:t>
            </a:r>
          </a:p>
          <a:p>
            <a:pPr marL="1203325" lvl="2" indent="-403225">
              <a:buFont typeface="+mj-lt"/>
              <a:buAutoNum type="arabicPeriod"/>
              <a:tabLst>
                <a:tab pos="1492250" algn="l"/>
              </a:tabLst>
            </a:pPr>
            <a:r>
              <a:rPr lang="en-US" dirty="0"/>
              <a:t>Replace the function name with a type name of your choice</a:t>
            </a:r>
            <a:br>
              <a:rPr lang="en-US" dirty="0"/>
            </a:br>
            <a:r>
              <a:rPr lang="en-US" dirty="0"/>
              <a:t>	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binop_fn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Contracts can be included in the function type definition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binop_with_pos2_fn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				 </a:t>
            </a:r>
            <a:r>
              <a:rPr lang="en-US" dirty="0">
                <a:solidFill>
                  <a:srgbClr val="C00000"/>
                </a:solidFill>
              </a:rPr>
              <a:t>/*@requires y &gt;= 0; @*/ </a:t>
            </a:r>
            <a:r>
              <a:rPr lang="en-US" dirty="0"/>
              <a:t>;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855200" y="1981200"/>
            <a:ext cx="2971800" cy="199028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POW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2000" b="0" dirty="0"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y</a:t>
            </a:r>
            <a:r>
              <a:rPr lang="en-US" sz="2000" b="0" dirty="0"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y &gt;= 0;</a:t>
            </a:r>
          </a:p>
          <a:p>
            <a:pPr algn="l"/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2000" b="0" dirty="0">
                <a:latin typeface="Helvetica Neue"/>
              </a:rPr>
              <a:t> (y == 0)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1;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x * POW(x, y-1);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 flipH="1">
            <a:off x="10083800" y="2667000"/>
            <a:ext cx="2743200" cy="1066800"/>
          </a:xfrm>
          <a:prstGeom prst="cloud">
            <a:avLst/>
          </a:prstGeom>
          <a:solidFill>
            <a:srgbClr val="99DAFF">
              <a:alpha val="50196"/>
            </a:srgb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02500" cy="1498600"/>
          </a:xfrm>
        </p:spPr>
        <p:txBody>
          <a:bodyPr/>
          <a:lstStyle/>
          <a:p>
            <a:r>
              <a:rPr lang="en-US" i="1" dirty="0"/>
              <a:t>Storing</a:t>
            </a:r>
            <a:r>
              <a:rPr lang="en-US" dirty="0"/>
              <a:t> Function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0">
              <a:buNone/>
            </a:pP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int 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/>
              <a:t>);</a:t>
            </a:r>
            <a:endParaRPr lang="en-US" sz="900" dirty="0"/>
          </a:p>
          <a:p>
            <a:pPr marL="914400" lvl="1" indent="0">
              <a:buNone/>
            </a:pP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= &amp;</a:t>
            </a:r>
            <a:r>
              <a:rPr lang="en-US" dirty="0" err="1"/>
              <a:t>key_hash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needs to be a </a:t>
            </a:r>
            <a:r>
              <a:rPr lang="en-US" b="1" dirty="0"/>
              <a:t>pointer</a:t>
            </a:r>
            <a:r>
              <a:rPr lang="en-US" dirty="0"/>
              <a:t> to a function that takes 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and returns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endParaRPr lang="en-US" dirty="0"/>
          </a:p>
          <a:p>
            <a:pPr lvl="2"/>
            <a:r>
              <a:rPr lang="en-US" dirty="0"/>
              <a:t>A pointer to a 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endParaRPr lang="en-US" dirty="0"/>
          </a:p>
          <a:p>
            <a:pPr lvl="1"/>
            <a:r>
              <a:rPr lang="en-US" dirty="0"/>
              <a:t>This is because </a:t>
            </a:r>
            <a:r>
              <a:rPr lang="en-US" dirty="0">
                <a:solidFill>
                  <a:schemeClr val="tx1"/>
                </a:solidFill>
              </a:rPr>
              <a:t>&amp;</a:t>
            </a:r>
            <a:r>
              <a:rPr lang="en-US" dirty="0" err="1">
                <a:solidFill>
                  <a:schemeClr val="tx1"/>
                </a:solidFill>
              </a:rPr>
              <a:t>key_hash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returns the </a:t>
            </a:r>
            <a:r>
              <a:rPr lang="en-US" b="1" dirty="0"/>
              <a:t>address</a:t>
            </a:r>
            <a:r>
              <a:rPr lang="en-US" dirty="0"/>
              <a:t> of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And this address is stored in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= &amp;</a:t>
            </a:r>
            <a:r>
              <a:rPr lang="en-US" dirty="0" err="1"/>
              <a:t>key_hash</a:t>
            </a:r>
            <a:r>
              <a:rPr lang="en-US" dirty="0"/>
              <a:t>;     </a:t>
            </a:r>
            <a:r>
              <a:rPr lang="en-US" dirty="0">
                <a:solidFill>
                  <a:schemeClr val="accent5">
                    <a:lumMod val="90000"/>
                  </a:schemeClr>
                </a:solidFill>
              </a:rPr>
              <a:t>// no *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is an invalid C1 code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255000" y="134382"/>
            <a:ext cx="4572000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 = </a:t>
            </a:r>
            <a:r>
              <a:rPr lang="en-US" sz="2000" b="0" dirty="0" err="1">
                <a:latin typeface="Helvetica Neue"/>
              </a:rPr>
              <a:t>string_length</a:t>
            </a:r>
            <a:r>
              <a:rPr lang="en-US" sz="2000" b="0" dirty="0">
                <a:latin typeface="Helvetica Neue"/>
              </a:rPr>
              <a:t>(s);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latin typeface="Helvetica Neue"/>
              </a:rPr>
              <a:t> = 0;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= 0;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&lt; </a:t>
            </a:r>
            <a:r>
              <a:rPr lang="en-US" sz="2000" b="0" dirty="0" err="1"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++) {</a:t>
            </a:r>
          </a:p>
          <a:p>
            <a:pPr algn="l"/>
            <a:r>
              <a:rPr lang="en-US" sz="2000" b="0" dirty="0">
                <a:latin typeface="Helvetica Neue"/>
              </a:rPr>
              <a:t>    h = h + </a:t>
            </a:r>
            <a:r>
              <a:rPr lang="en-US" sz="2000" b="0" dirty="0" err="1">
                <a:latin typeface="Helvetica Neue"/>
              </a:rPr>
              <a:t>char_ord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 err="1">
                <a:latin typeface="Helvetica Neue"/>
              </a:rPr>
              <a:t>string_charat</a:t>
            </a:r>
            <a:r>
              <a:rPr lang="en-US" sz="2000" b="0" dirty="0">
                <a:latin typeface="Helvetica Neue"/>
              </a:rPr>
              <a:t>(s,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));</a:t>
            </a:r>
          </a:p>
          <a:p>
            <a:pPr algn="l"/>
            <a:r>
              <a:rPr lang="en-US" sz="20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2000" b="0" dirty="0"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h;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 flipH="1">
            <a:off x="8178800" y="591582"/>
            <a:ext cx="4572000" cy="2209800"/>
          </a:xfrm>
          <a:prstGeom prst="cloud">
            <a:avLst/>
          </a:prstGeom>
          <a:solidFill>
            <a:srgbClr val="99DAFF">
              <a:alpha val="50196"/>
            </a:srgb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978400" y="4495800"/>
            <a:ext cx="733928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02500" cy="1498600"/>
          </a:xfrm>
        </p:spPr>
        <p:txBody>
          <a:bodyPr/>
          <a:lstStyle/>
          <a:p>
            <a:r>
              <a:rPr lang="en-US" i="1" dirty="0"/>
              <a:t>Using</a:t>
            </a:r>
            <a:r>
              <a:rPr lang="en-US" dirty="0"/>
              <a:t> Function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914400">
              <a:buNone/>
            </a:pP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/>
              <a:t>);</a:t>
            </a:r>
            <a:endParaRPr lang="en-US" sz="900" dirty="0"/>
          </a:p>
          <a:p>
            <a:pPr marL="0" lvl="1" indent="914400">
              <a:buNone/>
            </a:pP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= &amp;</a:t>
            </a:r>
            <a:r>
              <a:rPr lang="en-US" dirty="0" err="1"/>
              <a:t>key_hash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call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on an input, we first need to dereference it</a:t>
            </a:r>
          </a:p>
          <a:p>
            <a:pPr marL="914400" lvl="1" indent="0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/>
              <a:t> = (*F)(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Writing *F(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 is incorrect</a:t>
            </a:r>
          </a:p>
          <a:p>
            <a:pPr lvl="2"/>
            <a:r>
              <a:rPr lang="en-US" dirty="0"/>
              <a:t>C1 interprets it as *(F(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Other languages have better syntax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255000" y="134382"/>
            <a:ext cx="4572000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 = </a:t>
            </a:r>
            <a:r>
              <a:rPr lang="en-US" sz="2000" b="0" dirty="0" err="1">
                <a:latin typeface="Helvetica Neue"/>
              </a:rPr>
              <a:t>string_length</a:t>
            </a:r>
            <a:r>
              <a:rPr lang="en-US" sz="2000" b="0" dirty="0">
                <a:latin typeface="Helvetica Neue"/>
              </a:rPr>
              <a:t>(s);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latin typeface="Helvetica Neue"/>
              </a:rPr>
              <a:t> = 0;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= 0;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 &lt; </a:t>
            </a:r>
            <a:r>
              <a:rPr lang="en-US" sz="2000" b="0" dirty="0" err="1">
                <a:latin typeface="Helvetica Neue"/>
              </a:rPr>
              <a:t>len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++) {</a:t>
            </a:r>
          </a:p>
          <a:p>
            <a:pPr algn="l"/>
            <a:r>
              <a:rPr lang="en-US" sz="2000" b="0" dirty="0">
                <a:latin typeface="Helvetica Neue"/>
              </a:rPr>
              <a:t>    h = h + </a:t>
            </a:r>
            <a:r>
              <a:rPr lang="en-US" sz="2000" b="0" dirty="0" err="1">
                <a:latin typeface="Helvetica Neue"/>
              </a:rPr>
              <a:t>char_ord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 err="1">
                <a:latin typeface="Helvetica Neue"/>
              </a:rPr>
              <a:t>string_charat</a:t>
            </a:r>
            <a:r>
              <a:rPr lang="en-US" sz="2000" b="0" dirty="0">
                <a:latin typeface="Helvetica Neue"/>
              </a:rPr>
              <a:t>(s, </a:t>
            </a:r>
            <a:r>
              <a:rPr lang="en-US" sz="2000" b="0" dirty="0" err="1">
                <a:latin typeface="Helvetica Neue"/>
              </a:rPr>
              <a:t>i</a:t>
            </a:r>
            <a:r>
              <a:rPr lang="en-US" sz="2000" b="0" dirty="0">
                <a:latin typeface="Helvetica Neue"/>
              </a:rPr>
              <a:t>));</a:t>
            </a:r>
          </a:p>
          <a:p>
            <a:pPr algn="l"/>
            <a:r>
              <a:rPr lang="en-US" sz="20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2000" b="0" dirty="0"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h;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 flipH="1">
            <a:off x="8178800" y="591582"/>
            <a:ext cx="4572000" cy="2209800"/>
          </a:xfrm>
          <a:prstGeom prst="cloud">
            <a:avLst/>
          </a:prstGeom>
          <a:solidFill>
            <a:srgbClr val="99DAFF">
              <a:alpha val="50196"/>
            </a:srgb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6959600" y="4676745"/>
            <a:ext cx="3113994" cy="400110"/>
          </a:xfrm>
          <a:prstGeom prst="wedgeRectCallout">
            <a:avLst>
              <a:gd name="adj1" fmla="val -104546"/>
              <a:gd name="adj2" fmla="val -776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Applying a function pointer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Function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pointer is a pointer!</a:t>
            </a:r>
          </a:p>
          <a:p>
            <a:pPr marL="1371600" lvl="2" indent="3175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800" dirty="0" err="1">
                <a:solidFill>
                  <a:srgbClr val="00B050"/>
                </a:solidFill>
              </a:rPr>
              <a:t>int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C000"/>
                </a:solidFill>
              </a:rPr>
              <a:t>h</a:t>
            </a:r>
            <a:r>
              <a:rPr lang="en-US" sz="2800" dirty="0"/>
              <a:t> = (*F)(</a:t>
            </a:r>
            <a:r>
              <a:rPr lang="en-US" sz="2800" dirty="0">
                <a:solidFill>
                  <a:srgbClr val="92D050"/>
                </a:solidFill>
              </a:rPr>
              <a:t>"hello"</a:t>
            </a:r>
            <a:r>
              <a:rPr lang="en-US" sz="2800" dirty="0"/>
              <a:t>);</a:t>
            </a:r>
          </a:p>
          <a:p>
            <a:pPr>
              <a:buNone/>
            </a:pPr>
            <a:r>
              <a:rPr lang="en-US" dirty="0"/>
              <a:t>	is </a:t>
            </a:r>
            <a:r>
              <a:rPr lang="en-US" b="1" dirty="0"/>
              <a:t>safe</a:t>
            </a:r>
            <a:r>
              <a:rPr lang="en-US" dirty="0"/>
              <a:t> only if F != NULL</a:t>
            </a:r>
          </a:p>
          <a:p>
            <a:pPr lvl="3"/>
            <a:endParaRPr lang="en-US" dirty="0"/>
          </a:p>
          <a:p>
            <a:r>
              <a:rPr lang="en-US" dirty="0"/>
              <a:t>The addresses of the functions in a program are never NULL</a:t>
            </a:r>
          </a:p>
          <a:p>
            <a:pPr lvl="1"/>
            <a:r>
              <a:rPr lang="en-US" dirty="0"/>
              <a:t>Thus</a:t>
            </a:r>
          </a:p>
          <a:p>
            <a:pPr marL="1376363" lvl="1" indent="-4763">
              <a:buNone/>
            </a:pP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= &amp;</a:t>
            </a:r>
            <a:r>
              <a:rPr lang="en-US" dirty="0" err="1"/>
              <a:t>key_hash</a:t>
            </a:r>
            <a:r>
              <a:rPr lang="en-US" dirty="0"/>
              <a:t>;</a:t>
            </a:r>
          </a:p>
          <a:p>
            <a:pPr marL="1376363" lvl="1" indent="-476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/>
              <a:t> = (*F)(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is safe because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contains the address of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But</a:t>
            </a:r>
          </a:p>
          <a:p>
            <a:pPr marL="1376363" lvl="1" indent="-4763">
              <a:buNone/>
            </a:pPr>
            <a:r>
              <a:rPr lang="en-US" dirty="0" err="1">
                <a:solidFill>
                  <a:srgbClr val="00B050"/>
                </a:solidFill>
              </a:rPr>
              <a:t>string_to_int_fn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F</a:t>
            </a:r>
            <a:r>
              <a:rPr lang="en-US" dirty="0"/>
              <a:t> = NULL;</a:t>
            </a:r>
          </a:p>
          <a:p>
            <a:pPr marL="1376363" lvl="1" indent="-476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/>
              <a:t> = (*F)(</a:t>
            </a:r>
            <a:r>
              <a:rPr lang="en-US" dirty="0">
                <a:solidFill>
                  <a:srgbClr val="92D050"/>
                </a:solidFill>
              </a:rPr>
              <a:t>"hello"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is unsafe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The addresses of the functions in a program are never NULL</a:t>
            </a:r>
          </a:p>
          <a:p>
            <a:pPr lvl="1"/>
            <a:endParaRPr lang="en-US" dirty="0"/>
          </a:p>
          <a:p>
            <a:r>
              <a:rPr lang="en-US" dirty="0"/>
              <a:t>Function pointer operators have their own contracts</a:t>
            </a:r>
          </a:p>
          <a:p>
            <a:pPr lvl="1"/>
            <a:r>
              <a:rPr lang="en-US" dirty="0"/>
              <a:t>&amp; always returns a non-NULL pointer</a:t>
            </a:r>
          </a:p>
          <a:p>
            <a:pPr lvl="2">
              <a:spcBef>
                <a:spcPts val="1200"/>
              </a:spcBef>
              <a:buNone/>
            </a:pPr>
            <a:r>
              <a:rPr lang="en-US" dirty="0"/>
              <a:t>		&amp;f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		//@ensures \result != NULL;</a:t>
            </a:r>
          </a:p>
          <a:p>
            <a:pPr lvl="2"/>
            <a:r>
              <a:rPr lang="en-US" dirty="0"/>
              <a:t>Where 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US" dirty="0"/>
              <a:t> is a function declared in the program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This is a new way to justify that a pointer is non-NULL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Function Pointers to the Rescue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362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Duplicate Definitions?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5702300" cy="6896100"/>
          </a:xfrm>
        </p:spPr>
        <p:txBody>
          <a:bodyPr/>
          <a:lstStyle/>
          <a:p>
            <a:r>
              <a:rPr lang="en-US" dirty="0"/>
              <a:t>We avoid duplicate client definition function names </a:t>
            </a:r>
            <a:br>
              <a:rPr lang="en-US" dirty="0"/>
            </a:br>
            <a:r>
              <a:rPr lang="en-US" dirty="0"/>
              <a:t>by renaming them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Rename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as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Similarly for the word count application</a:t>
            </a:r>
          </a:p>
          <a:p>
            <a:endParaRPr lang="en-US" dirty="0"/>
          </a:p>
          <a:p>
            <a:r>
              <a:rPr lang="en-US" dirty="0"/>
              <a:t>But how to tell the library which function to use?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77E0FF"/>
                </a:solidFill>
              </a:rPr>
              <a:t>function pointers</a:t>
            </a:r>
            <a:r>
              <a:rPr lang="en-US" dirty="0"/>
              <a:t>!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264400" y="4101088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264400" y="6248400"/>
            <a:ext cx="2209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7188200" y="7965375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931400" y="1676400"/>
            <a:ext cx="2886368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definition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7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445500" cy="1498600"/>
          </a:xfrm>
        </p:spPr>
        <p:txBody>
          <a:bodyPr/>
          <a:lstStyle/>
          <a:p>
            <a:r>
              <a:rPr lang="en-US" dirty="0"/>
              <a:t>Accessing the Right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272020" cy="6896100"/>
          </a:xfrm>
        </p:spPr>
        <p:txBody>
          <a:bodyPr/>
          <a:lstStyle/>
          <a:p>
            <a:r>
              <a:rPr lang="en-US" dirty="0"/>
              <a:t>During execution, functions live in the TEXT segment of memory</a:t>
            </a:r>
          </a:p>
          <a:p>
            <a:pPr lvl="1"/>
            <a:r>
              <a:rPr lang="en-US" dirty="0"/>
              <a:t>&amp; allows us to store their addresses and pass them around as function pointers</a:t>
            </a:r>
          </a:p>
          <a:p>
            <a:pPr lvl="1"/>
            <a:r>
              <a:rPr lang="en-US" dirty="0"/>
              <a:t>We can call a function through a pointer to it</a:t>
            </a:r>
          </a:p>
          <a:p>
            <a:pPr lvl="1"/>
            <a:endParaRPr lang="en-US" dirty="0"/>
          </a:p>
          <a:p>
            <a:r>
              <a:rPr lang="en-US" b="1" dirty="0"/>
              <a:t>Idea:</a:t>
            </a:r>
            <a:r>
              <a:rPr lang="en-US" dirty="0"/>
              <a:t> Make pointers to the</a:t>
            </a:r>
            <a:br>
              <a:rPr lang="en-US" dirty="0"/>
            </a:br>
            <a:r>
              <a:rPr lang="en-US" dirty="0"/>
              <a:t>appropriate client functions</a:t>
            </a:r>
            <a:br>
              <a:rPr lang="en-US" dirty="0"/>
            </a:br>
            <a:r>
              <a:rPr lang="en-US" dirty="0"/>
              <a:t>available to the library </a:t>
            </a:r>
          </a:p>
          <a:p>
            <a:pPr lvl="1"/>
            <a:r>
              <a:rPr lang="en-US" i="1" dirty="0"/>
              <a:t>But how to do so?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0076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108458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 flipV="1">
            <a:off x="108458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00076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007600" y="7475294"/>
            <a:ext cx="28194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key_hash_produce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key_hash_wcount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0007600" y="6865694"/>
            <a:ext cx="2819400" cy="609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"apple" …</a:t>
            </a: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b="0" dirty="0"/>
              <a:t> "lime"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>
            <a:off x="100076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Flowchart: Document 11"/>
          <p:cNvSpPr/>
          <p:nvPr/>
        </p:nvSpPr>
        <p:spPr bwMode="auto">
          <a:xfrm rot="10800000">
            <a:off x="100076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100838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04287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00838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04287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100838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04287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100838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04287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100838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04287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100838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04287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74338" y="7170494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0x0AC</a:t>
            </a:r>
            <a:endParaRPr lang="en-US" sz="1050" dirty="0">
              <a:solidFill>
                <a:srgbClr val="0070C0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00838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7110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>
            <a:endCxn id="29" idx="2"/>
          </p:cNvCxnSpPr>
          <p:nvPr/>
        </p:nvCxnSpPr>
        <p:spPr bwMode="auto">
          <a:xfrm>
            <a:off x="104241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107110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07696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06934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endCxn id="33" idx="2"/>
          </p:cNvCxnSpPr>
          <p:nvPr/>
        </p:nvCxnSpPr>
        <p:spPr bwMode="auto">
          <a:xfrm>
            <a:off x="104241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6934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394440" y="49606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1607800" y="5380998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13639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Oval 36"/>
          <p:cNvSpPr/>
          <p:nvPr/>
        </p:nvSpPr>
        <p:spPr bwMode="auto">
          <a:xfrm>
            <a:off x="113944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hape 72"/>
          <p:cNvCxnSpPr>
            <a:stCxn id="30" idx="0"/>
            <a:endCxn id="37" idx="4"/>
          </p:cNvCxnSpPr>
          <p:nvPr/>
        </p:nvCxnSpPr>
        <p:spPr bwMode="auto">
          <a:xfrm rot="5400000" flipH="1" flipV="1">
            <a:off x="108157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107696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13776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1" name="Shape 81"/>
          <p:cNvCxnSpPr>
            <a:stCxn id="39" idx="4"/>
            <a:endCxn id="40" idx="2"/>
          </p:cNvCxnSpPr>
          <p:nvPr/>
        </p:nvCxnSpPr>
        <p:spPr bwMode="auto">
          <a:xfrm rot="16200000" flipH="1">
            <a:off x="109829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14184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Oval 42"/>
          <p:cNvSpPr/>
          <p:nvPr/>
        </p:nvSpPr>
        <p:spPr bwMode="auto">
          <a:xfrm>
            <a:off x="114867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16230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5" name="Shape 86"/>
          <p:cNvCxnSpPr>
            <a:stCxn id="43" idx="0"/>
            <a:endCxn id="44" idx="4"/>
          </p:cNvCxnSpPr>
          <p:nvPr/>
        </p:nvCxnSpPr>
        <p:spPr bwMode="auto">
          <a:xfrm rot="5400000" flipH="1" flipV="1">
            <a:off x="114927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00838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7" name="Shape 86"/>
          <p:cNvCxnSpPr/>
          <p:nvPr/>
        </p:nvCxnSpPr>
        <p:spPr bwMode="auto">
          <a:xfrm rot="16200000" flipH="1">
            <a:off x="101600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11337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94743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3030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6506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402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12200" y="1900535"/>
            <a:ext cx="1222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03282" y="5710535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838549" y="777562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826302" y="6789494"/>
            <a:ext cx="994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57" name="Straight Connector 27"/>
          <p:cNvCxnSpPr>
            <a:cxnSpLocks noChangeShapeType="1"/>
          </p:cNvCxnSpPr>
          <p:nvPr/>
        </p:nvCxnSpPr>
        <p:spPr bwMode="auto">
          <a:xfrm flipV="1">
            <a:off x="100076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58" name="TextBox 15"/>
          <p:cNvSpPr txBox="1">
            <a:spLocks noChangeArrowheads="1"/>
          </p:cNvSpPr>
          <p:nvPr/>
        </p:nvSpPr>
        <p:spPr bwMode="auto">
          <a:xfrm>
            <a:off x="122544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59" name="Straight Connector 27"/>
          <p:cNvCxnSpPr>
            <a:cxnSpLocks noChangeShapeType="1"/>
          </p:cNvCxnSpPr>
          <p:nvPr/>
        </p:nvCxnSpPr>
        <p:spPr bwMode="auto">
          <a:xfrm flipV="1">
            <a:off x="100076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60" name="TextBox 15"/>
          <p:cNvSpPr txBox="1">
            <a:spLocks noChangeArrowheads="1"/>
          </p:cNvSpPr>
          <p:nvPr/>
        </p:nvSpPr>
        <p:spPr bwMode="auto">
          <a:xfrm>
            <a:off x="116372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1" name="TextBox 15"/>
          <p:cNvSpPr txBox="1">
            <a:spLocks noChangeArrowheads="1"/>
          </p:cNvSpPr>
          <p:nvPr/>
        </p:nvSpPr>
        <p:spPr bwMode="auto">
          <a:xfrm>
            <a:off x="118760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2" name="Oval 61"/>
          <p:cNvSpPr>
            <a:spLocks noChangeArrowheads="1"/>
          </p:cNvSpPr>
          <p:nvPr/>
        </p:nvSpPr>
        <p:spPr bwMode="auto">
          <a:xfrm>
            <a:off x="9855200" y="7924800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3" name="Oval 62"/>
          <p:cNvSpPr>
            <a:spLocks noChangeArrowheads="1"/>
          </p:cNvSpPr>
          <p:nvPr/>
        </p:nvSpPr>
        <p:spPr bwMode="auto">
          <a:xfrm>
            <a:off x="9855200" y="8229600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Right Functions –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One option is to pass the right client functions to the library functions that use them</a:t>
            </a:r>
          </a:p>
          <a:p>
            <a:pPr lvl="1"/>
            <a:r>
              <a:rPr lang="en-US" dirty="0"/>
              <a:t>So,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becomes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Then do this for every use of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We will potentially make mistakes</a:t>
            </a:r>
          </a:p>
          <a:p>
            <a:pPr lvl="1"/>
            <a:r>
              <a:rPr lang="en-US" dirty="0"/>
              <a:t>This is also a poor way of thinking about dictionaries</a:t>
            </a:r>
          </a:p>
          <a:p>
            <a:pPr lvl="2"/>
            <a:r>
              <a:rPr lang="en-US" dirty="0"/>
              <a:t>H is a dictionary where we want to store </a:t>
            </a:r>
            <a:r>
              <a:rPr lang="en-US" i="1" dirty="0"/>
              <a:t>produce</a:t>
            </a:r>
          </a:p>
          <a:p>
            <a:pPr lvl="2"/>
            <a:r>
              <a:rPr lang="en-US" dirty="0"/>
              <a:t>Every insertion and lookup on H will need these client functions</a:t>
            </a:r>
          </a:p>
          <a:p>
            <a:pPr lvl="3"/>
            <a:r>
              <a:rPr lang="en-US" dirty="0"/>
              <a:t>Not others</a:t>
            </a:r>
          </a:p>
          <a:p>
            <a:pPr lvl="1"/>
            <a:endParaRPr lang="en-US" dirty="0"/>
          </a:p>
        </p:txBody>
      </p:sp>
      <p:sp>
        <p:nvSpPr>
          <p:cNvPr id="5" name="Wave 4"/>
          <p:cNvSpPr/>
          <p:nvPr/>
        </p:nvSpPr>
        <p:spPr bwMode="auto">
          <a:xfrm>
            <a:off x="3606800" y="3124200"/>
            <a:ext cx="4203192" cy="1123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3606800" y="4114800"/>
            <a:ext cx="4191000" cy="1809552"/>
          </a:xfrm>
          <a:prstGeom prst="wave">
            <a:avLst>
              <a:gd name="adj1" fmla="val 7919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>
              <a:tabLst>
                <a:tab pos="1709738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A,	 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26800" y="7620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978400" y="4800600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data structures</a:t>
            </a:r>
          </a:p>
          <a:p>
            <a:pPr lvl="1"/>
            <a:r>
              <a:rPr lang="en-US" dirty="0"/>
              <a:t>Work the same way independent of data types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Generic libraries</a:t>
            </a:r>
          </a:p>
          <a:p>
            <a:pPr lvl="1"/>
            <a:r>
              <a:rPr lang="en-US" dirty="0"/>
              <a:t>A single implementation that </a:t>
            </a:r>
          </a:p>
          <a:p>
            <a:pPr lvl="2"/>
            <a:r>
              <a:rPr lang="en-US" dirty="0"/>
              <a:t>Allows clients to choose the types of their data</a:t>
            </a:r>
          </a:p>
          <a:p>
            <a:pPr lvl="2"/>
            <a:r>
              <a:rPr lang="en-US" dirty="0"/>
              <a:t>Allows multiple instances of the data structure with different data types in the same application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387600" y="3352800"/>
            <a:ext cx="82296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Dictionaries are intrinsically generic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hey work the same for any types of key and entry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Hash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dictionaries should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be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generic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hey abstract key manipulations into client functions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key_entry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key_hash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and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key_equiv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Right Functions –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option is to pass the right client</a:t>
            </a:r>
            <a:br>
              <a:rPr lang="en-US" dirty="0"/>
            </a:br>
            <a:r>
              <a:rPr lang="en-US" dirty="0"/>
              <a:t>functions when we </a:t>
            </a:r>
            <a:r>
              <a:rPr lang="en-US" i="1" dirty="0"/>
              <a:t>create</a:t>
            </a:r>
            <a:r>
              <a:rPr lang="en-US" dirty="0"/>
              <a:t> a dictionary</a:t>
            </a:r>
          </a:p>
          <a:p>
            <a:pPr lvl="1"/>
            <a:r>
              <a:rPr lang="en-US" dirty="0"/>
              <a:t>I.e., In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r>
              <a:rPr lang="en-US" dirty="0"/>
              <a:t> needs to store the client functions in H itself</a:t>
            </a:r>
          </a:p>
          <a:p>
            <a:pPr lvl="1"/>
            <a:r>
              <a:rPr lang="en-US" dirty="0"/>
              <a:t>We need to modify the internal representation</a:t>
            </a:r>
          </a:p>
          <a:p>
            <a:pPr lvl="1"/>
            <a:r>
              <a:rPr lang="en-US" dirty="0"/>
              <a:t>But first we need to give types to the client functions</a:t>
            </a:r>
          </a:p>
        </p:txBody>
      </p:sp>
      <p:sp>
        <p:nvSpPr>
          <p:cNvPr id="5" name="Wave 4"/>
          <p:cNvSpPr/>
          <p:nvPr/>
        </p:nvSpPr>
        <p:spPr bwMode="auto">
          <a:xfrm>
            <a:off x="2387600" y="3924300"/>
            <a:ext cx="2590800" cy="742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6883400" y="3657600"/>
            <a:ext cx="4267200" cy="1276152"/>
          </a:xfrm>
          <a:prstGeom prst="wave">
            <a:avLst>
              <a:gd name="adj1" fmla="val 12030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2114550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(10,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511800" y="376227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636000" y="3952875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474200" y="1882914"/>
            <a:ext cx="3086743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application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Function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define types for the client functions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entry_key_fn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key_hash_fn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key_equiv_fn</a:t>
            </a:r>
            <a:endParaRPr lang="en-US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/>
              <a:t>	since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hdict_new</a:t>
            </a:r>
            <a:r>
              <a:rPr lang="en-US" dirty="0"/>
              <a:t> takes them as arguments</a:t>
            </a:r>
          </a:p>
          <a:p>
            <a:pPr lvl="2"/>
            <a:r>
              <a:rPr lang="en-US" dirty="0"/>
              <a:t>We will store them in the concrete implementation type</a:t>
            </a:r>
          </a:p>
          <a:p>
            <a:pPr lvl="4"/>
            <a:endParaRPr lang="en-US" dirty="0"/>
          </a:p>
          <a:p>
            <a:r>
              <a:rPr lang="en-US" dirty="0"/>
              <a:t>These definitions go in the client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7188200" y="6824901"/>
            <a:ext cx="5334000" cy="2452251"/>
          </a:xfrm>
          <a:prstGeom prst="verticalScroll">
            <a:avLst>
              <a:gd name="adj" fmla="val 1294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/*@requires e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1599" y="6793468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5969000" y="7691232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340600" y="7843632"/>
            <a:ext cx="12192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1549400" y="6824901"/>
            <a:ext cx="4038600" cy="2471499"/>
          </a:xfrm>
          <a:prstGeom prst="verticalScroll">
            <a:avLst>
              <a:gd name="adj" fmla="val 1342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82799" y="6793468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0031350" y="879860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779000" y="8505682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9895775" y="796040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5" grpId="0" animBg="1"/>
      <p:bldP spid="16" grpId="0" animBg="1"/>
      <p:bldP spid="1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store the client definitions in the data structure itself</a:t>
            </a:r>
          </a:p>
          <a:p>
            <a:pPr lvl="1"/>
            <a:r>
              <a:rPr lang="en-US" dirty="0"/>
              <a:t>Extend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hdict_header</a:t>
            </a:r>
            <a:r>
              <a:rPr lang="en-US" dirty="0"/>
              <a:t> with three additional fields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Storing both data and functions in a </a:t>
            </a:r>
            <a:r>
              <a:rPr lang="en-US" dirty="0" err="1"/>
              <a:t>struct</a:t>
            </a:r>
            <a:r>
              <a:rPr lang="en-US" dirty="0"/>
              <a:t> is a fundamental concept in </a:t>
            </a:r>
            <a:r>
              <a:rPr lang="en-US" b="1" dirty="0"/>
              <a:t>object-oriented programming</a:t>
            </a:r>
          </a:p>
          <a:p>
            <a:pPr lvl="1"/>
            <a:r>
              <a:rPr lang="en-US" dirty="0"/>
              <a:t>These structs are called </a:t>
            </a:r>
            <a:r>
              <a:rPr lang="en-US" b="1" dirty="0"/>
              <a:t>objects</a:t>
            </a:r>
          </a:p>
          <a:p>
            <a:pPr lvl="1"/>
            <a:r>
              <a:rPr lang="en-US" dirty="0"/>
              <a:t>The functions are called </a:t>
            </a:r>
            <a:r>
              <a:rPr lang="en-US" b="1" dirty="0"/>
              <a:t>methods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863600" y="3429000"/>
            <a:ext cx="4495800" cy="17526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/>
            <a:r>
              <a:rPr lang="en-US" sz="1600" b="0" dirty="0">
                <a:latin typeface="Helvetica Neue"/>
              </a:rPr>
              <a:t>};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" name="Cube 11"/>
          <p:cNvSpPr/>
          <p:nvPr/>
        </p:nvSpPr>
        <p:spPr bwMode="auto">
          <a:xfrm>
            <a:off x="6959600" y="3429000"/>
            <a:ext cx="4876800" cy="25146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key;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hash;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equiv;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/>
            <a:r>
              <a:rPr lang="en-US" sz="1600" b="0" dirty="0">
                <a:latin typeface="Helvetica Neue"/>
              </a:rPr>
              <a:t>};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816600" y="38862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9600" y="4267200"/>
            <a:ext cx="3429000" cy="1371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864600" y="8153400"/>
            <a:ext cx="3368871" cy="1015663"/>
          </a:xfrm>
          <a:prstGeom prst="wedgeRectCallout">
            <a:avLst>
              <a:gd name="adj1" fmla="val -95614"/>
              <a:gd name="adj2" fmla="val -565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is a lot more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object-oriented programming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however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Representation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valid </a:t>
            </a:r>
            <a:r>
              <a:rPr lang="en-US" dirty="0" err="1">
                <a:solidFill>
                  <a:srgbClr val="00B050"/>
                </a:solidFill>
              </a:rPr>
              <a:t>hdict</a:t>
            </a:r>
            <a:r>
              <a:rPr lang="en-US" dirty="0"/>
              <a:t> cannot have NULL in the added fields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657600"/>
            <a:ext cx="5410200" cy="19812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lvl="0"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" name="Cube 11"/>
          <p:cNvSpPr/>
          <p:nvPr/>
        </p:nvSpPr>
        <p:spPr bwMode="auto">
          <a:xfrm>
            <a:off x="7264400" y="3657600"/>
            <a:ext cx="5410200" cy="28194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H-&gt;key  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H-&gt;hash 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H-&gt;equiv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121400" y="42672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416800" y="4876800"/>
            <a:ext cx="26670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Takes the client functions as inputs</a:t>
            </a:r>
          </a:p>
          <a:p>
            <a:pPr lvl="1"/>
            <a:r>
              <a:rPr lang="en-US" dirty="0"/>
              <a:t>Expects them to be non-NULL</a:t>
            </a:r>
          </a:p>
          <a:p>
            <a:pPr lvl="1"/>
            <a:r>
              <a:rPr lang="en-US" dirty="0"/>
              <a:t>Stores them in the added fields of the concrete type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82600" y="4800600"/>
            <a:ext cx="4114800" cy="28194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6121400" y="4800600"/>
            <a:ext cx="6477000" cy="44958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3175" algn="l">
              <a:tabLst>
                <a:tab pos="15398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</a:p>
          <a:p>
            <a:pPr marL="0" lvl="1" indent="3175" algn="l">
              <a:tabLst>
                <a:tab pos="153987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hash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equiv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 &amp;&amp; hash != NULL &amp;&amp; equiv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H-&gt;key  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H-&gt;hash  = hash;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H-&gt;equiv = equiv;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4864100" y="586539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969000" y="7784432"/>
            <a:ext cx="2514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416800" y="5181600"/>
            <a:ext cx="29718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45200" y="6132096"/>
            <a:ext cx="6477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the Client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we need a client function,</a:t>
            </a:r>
            <a:br>
              <a:rPr lang="en-US" dirty="0"/>
            </a:br>
            <a:r>
              <a:rPr lang="en-US" dirty="0"/>
              <a:t>we call the function pointer in the data structure</a:t>
            </a:r>
          </a:p>
          <a:p>
            <a:endParaRPr lang="en-US" dirty="0"/>
          </a:p>
          <a:p>
            <a:r>
              <a:rPr lang="en-US" dirty="0"/>
              <a:t>For example, 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168400" y="4800600"/>
            <a:ext cx="4724400" cy="1828800"/>
          </a:xfrm>
          <a:prstGeom prst="cube">
            <a:avLst>
              <a:gd name="adj" fmla="val 748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7340600" y="4800600"/>
            <a:ext cx="4800600" cy="1828800"/>
          </a:xfrm>
          <a:prstGeom prst="cube">
            <a:avLst>
              <a:gd name="adj" fmla="val 811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abs((*H-&gt;hash)(k) % H-&gt;capacity);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97600" y="52578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407400" y="5867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788400" y="7086600"/>
            <a:ext cx="2299667" cy="707886"/>
          </a:xfrm>
          <a:prstGeom prst="wedgeRectCallout">
            <a:avLst>
              <a:gd name="adj1" fmla="val -31581"/>
              <a:gd name="adj2" fmla="val -1336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same 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(*(H-&gt;hash))(…)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354492" y="1905000"/>
            <a:ext cx="1786708" cy="400110"/>
          </a:xfrm>
          <a:prstGeom prst="wedgeRectCallout">
            <a:avLst>
              <a:gd name="adj1" fmla="val -162743"/>
              <a:gd name="adj2" fmla="val 38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E.g.,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endParaRPr lang="en-US" sz="20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0693400" y="2719357"/>
            <a:ext cx="1765868" cy="400110"/>
          </a:xfrm>
          <a:prstGeom prst="wedgeRectCallout">
            <a:avLst>
              <a:gd name="adj1" fmla="val -73974"/>
              <a:gd name="adj2" fmla="val -27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Here, H-&gt;hash</a:t>
            </a:r>
            <a:endParaRPr lang="en-US" sz="20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4" grpId="0" animBg="1"/>
      <p:bldP spid="15" grpId="0" animBg="1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Proceed in the same way</a:t>
            </a:r>
          </a:p>
          <a:p>
            <a:pPr lvl="1"/>
            <a:r>
              <a:rPr lang="en-US" dirty="0"/>
              <a:t>Change client function calls to function pointer calls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function pointer syntax is hard to read</a:t>
            </a:r>
          </a:p>
          <a:p>
            <a:pPr lvl="1"/>
            <a:r>
              <a:rPr lang="en-US" dirty="0"/>
              <a:t>Factor it out in helper functions similar to </a:t>
            </a:r>
            <a:r>
              <a:rPr lang="en-US" dirty="0" err="1">
                <a:solidFill>
                  <a:srgbClr val="7030A0"/>
                </a:solidFill>
              </a:rPr>
              <a:t>index_of_key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558800" y="3505200"/>
            <a:ext cx="5105400" cy="32766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7416800" y="3505200"/>
            <a:ext cx="5105400" cy="3276600"/>
          </a:xfrm>
          <a:prstGeom prst="cube">
            <a:avLst>
              <a:gd name="adj" fmla="val 533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((*H-&gt;equiv)((*H-&gt;key)(p-&gt;data), k))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97600" y="46482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493000" y="5381500"/>
            <a:ext cx="3962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Upgrading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540500" cy="6896100"/>
          </a:xfrm>
        </p:spPr>
        <p:txBody>
          <a:bodyPr/>
          <a:lstStyle/>
          <a:p>
            <a:r>
              <a:rPr lang="en-US" dirty="0"/>
              <a:t>The function pointer syntax is hard to read</a:t>
            </a:r>
          </a:p>
          <a:p>
            <a:pPr lvl="1"/>
            <a:r>
              <a:rPr lang="en-US" dirty="0"/>
              <a:t>Factor it out in helper functions</a:t>
            </a:r>
            <a:br>
              <a:rPr lang="en-US" dirty="0"/>
            </a:br>
            <a:r>
              <a:rPr lang="en-US" dirty="0"/>
              <a:t>similar to </a:t>
            </a:r>
            <a:r>
              <a:rPr lang="en-US" dirty="0" err="1">
                <a:solidFill>
                  <a:srgbClr val="7030A0"/>
                </a:solidFill>
              </a:rPr>
              <a:t>index_of_key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hdict_insert</a:t>
            </a:r>
            <a:r>
              <a:rPr lang="en-US" dirty="0"/>
              <a:t> is similar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863600" y="4724400"/>
            <a:ext cx="5105400" cy="32766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7721600" y="4724400"/>
            <a:ext cx="5105400" cy="3276600"/>
          </a:xfrm>
          <a:prstGeom prst="cube">
            <a:avLst>
              <a:gd name="adj" fmla="val 533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p-&gt;data), k))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502400" y="58674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797800" y="6600700"/>
            <a:ext cx="434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Cube 10"/>
          <p:cNvSpPr/>
          <p:nvPr/>
        </p:nvSpPr>
        <p:spPr bwMode="auto">
          <a:xfrm>
            <a:off x="8026400" y="152400"/>
            <a:ext cx="4800600" cy="4724400"/>
          </a:xfrm>
          <a:prstGeom prst="cube">
            <a:avLst>
              <a:gd name="adj" fmla="val 461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abs((*H-&gt;hash)(k) % H-&gt;capacity);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 &amp;&amp; x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latin typeface="Helvetica Neue"/>
              </a:rPr>
              <a:t>(*H-&gt;key)(x);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H,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k2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latin typeface="Helvetica Neue"/>
              </a:rPr>
              <a:t>(*H-&gt;equiv)(k1,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340600" y="1752600"/>
            <a:ext cx="4876800" cy="3124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Library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client interface does not contain </a:t>
            </a:r>
            <a:r>
              <a:rPr lang="en-US" dirty="0" err="1">
                <a:solidFill>
                  <a:srgbClr val="7030A0"/>
                </a:solidFill>
              </a:rPr>
              <a:t>entry_key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r>
              <a:rPr lang="en-US" dirty="0"/>
              <a:t> any more</a:t>
            </a:r>
          </a:p>
          <a:p>
            <a:pPr lvl="1"/>
            <a:r>
              <a:rPr lang="en-US" dirty="0"/>
              <a:t>We cannot call them</a:t>
            </a:r>
            <a:br>
              <a:rPr lang="en-US" dirty="0"/>
            </a:br>
            <a:r>
              <a:rPr lang="en-US" dirty="0"/>
              <a:t>in the library interface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Using the fields of the </a:t>
            </a:r>
            <a:br>
              <a:rPr lang="en-US" dirty="0"/>
            </a:br>
            <a:r>
              <a:rPr lang="en-US" dirty="0"/>
              <a:t>implementation type</a:t>
            </a:r>
            <a:br>
              <a:rPr lang="en-US" dirty="0"/>
            </a:br>
            <a:r>
              <a:rPr lang="en-US" dirty="0"/>
              <a:t>would violate the</a:t>
            </a:r>
            <a:br>
              <a:rPr lang="en-US" dirty="0"/>
            </a:br>
            <a:r>
              <a:rPr lang="en-US" dirty="0"/>
              <a:t>interface</a:t>
            </a:r>
          </a:p>
          <a:p>
            <a:pPr lvl="1"/>
            <a:endParaRPr lang="en-US" dirty="0"/>
          </a:p>
          <a:p>
            <a:r>
              <a:rPr lang="en-US" dirty="0"/>
              <a:t>We must give up on</a:t>
            </a:r>
            <a:br>
              <a:rPr lang="en-US" dirty="0"/>
            </a:br>
            <a:r>
              <a:rPr lang="en-US" dirty="0"/>
              <a:t>this refined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5969000" y="3148965"/>
            <a:ext cx="5412800" cy="1346835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97800" y="31008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86600" y="3377565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Vertical Scroll 8"/>
          <p:cNvSpPr/>
          <p:nvPr/>
        </p:nvSpPr>
        <p:spPr bwMode="auto">
          <a:xfrm flipH="1">
            <a:off x="5969000" y="5229669"/>
            <a:ext cx="5412800" cy="1477109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(*H-&gt;equiv)((*H-&gt;key)(\result,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7800" y="518160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686600" y="5500774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5993903" y="7744269"/>
            <a:ext cx="5410200" cy="1158121"/>
          </a:xfrm>
          <a:prstGeom prst="verticalScroll">
            <a:avLst>
              <a:gd name="adj" fmla="val 2500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 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>
              <a:tabLst>
                <a:tab pos="4230688" algn="l"/>
              </a:tabLst>
            </a:pPr>
            <a:endParaRPr lang="en-US" sz="1100" b="0" dirty="0"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22703" y="769620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38754" y="7703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Hash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620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key;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hash;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1600200" algn="l"/>
              </a:tabLst>
            </a:pP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equiv;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H-&gt;key  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H-&gt;hash 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H-&gt;equiv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abs((*H-&gt;hash)(k)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x != NULL;</a:t>
            </a:r>
          </a:p>
          <a:p>
            <a:pPr algn="l"/>
            <a:r>
              <a:rPr lang="en-US" sz="1200" b="0" dirty="0"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200" b="0" dirty="0">
                <a:latin typeface="Helvetica Neue"/>
              </a:rPr>
              <a:t>(*H-&gt;key)(x);</a:t>
            </a:r>
          </a:p>
          <a:p>
            <a:pPr algn="l"/>
            <a:r>
              <a:rPr lang="en-US" sz="1200" b="0" dirty="0">
                <a:latin typeface="Helvetica Neue"/>
              </a:rPr>
              <a:t>}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805050"/>
            <a:ext cx="36576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latin typeface="Helvetica Neue"/>
              </a:rPr>
              <a:t> H,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k2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200" b="0" dirty="0">
                <a:latin typeface="Helvetica Neue"/>
              </a:rPr>
              <a:t>(*H-&gt;equiv)(k1, k2);</a:t>
            </a:r>
          </a:p>
          <a:p>
            <a:pPr algn="l"/>
            <a:r>
              <a:rPr lang="en-US" sz="1200" b="0" dirty="0"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 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left as exercise</a:t>
            </a:r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indent="3175" algn="l">
              <a:tabLst>
                <a:tab pos="1539875" algn="l"/>
              </a:tabLst>
            </a:pP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</a:t>
            </a:r>
          </a:p>
          <a:p>
            <a:pPr marL="0" lvl="1" indent="3175" algn="l">
              <a:tabLst>
                <a:tab pos="1539875" algn="l"/>
              </a:tabLst>
            </a:pP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200" b="0" dirty="0">
                <a:solidFill>
                  <a:schemeClr val="tx1"/>
                </a:solidFill>
                <a:latin typeface="Helvetica Neue"/>
              </a:rPr>
            </a:b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 &amp;&amp;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!= NULL 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hash != NULL &amp;&amp; equiv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H-&gt;key  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H-&gt;hash  = hash;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H-&gt;equiv = equiv;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920733" cy="360045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indent="3175" algn="l">
              <a:tabLst>
                <a:tab pos="153987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 ,</a:t>
            </a:r>
          </a:p>
          <a:p>
            <a:pPr marL="0" lvl="1" indent="3175" algn="l">
              <a:tabLst>
                <a:tab pos="1539875" algn="l"/>
              </a:tabLst>
            </a:pP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400" b="0" dirty="0" err="1">
                <a:solidFill>
                  <a:srgbClr val="FFC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400" b="0" dirty="0">
                <a:solidFill>
                  <a:schemeClr val="tx1"/>
                </a:solidFill>
                <a:latin typeface="Helvetica Neue"/>
              </a:rPr>
            </a:b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hash</a:t>
            </a: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400" b="0" dirty="0">
                <a:solidFill>
                  <a:schemeClr val="tx1"/>
                </a:solidFill>
                <a:latin typeface="Helvetica Neue"/>
              </a:rPr>
            </a:br>
            <a:r>
              <a:rPr lang="en-US" sz="14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equiv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 &amp;&amp;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!= NULL 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hash != NULL &amp;&amp; equiv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8483600" y="2133600"/>
            <a:ext cx="4114800" cy="1891189"/>
          </a:xfrm>
          <a:prstGeom prst="verticalScroll">
            <a:avLst>
              <a:gd name="adj" fmla="val 1207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/*@requires e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implementation that </a:t>
            </a:r>
          </a:p>
          <a:p>
            <a:pPr lvl="1"/>
            <a:r>
              <a:rPr lang="en-US" dirty="0"/>
              <a:t>Allows clients to choose the types of</a:t>
            </a:r>
            <a:br>
              <a:rPr lang="en-US" dirty="0"/>
            </a:br>
            <a:r>
              <a:rPr lang="en-US" dirty="0"/>
              <a:t>their data</a:t>
            </a:r>
          </a:p>
          <a:p>
            <a:pPr lvl="2"/>
            <a:r>
              <a:rPr lang="en-US" b="1" dirty="0">
                <a:solidFill>
                  <a:srgbClr val="00B050"/>
                </a:solidFill>
              </a:rPr>
              <a:t>Yes!</a:t>
            </a:r>
          </a:p>
          <a:p>
            <a:pPr lvl="2"/>
            <a:r>
              <a:rPr lang="en-US" dirty="0"/>
              <a:t>The client interface mandates that the</a:t>
            </a:r>
            <a:br>
              <a:rPr lang="en-US" dirty="0"/>
            </a:br>
            <a:r>
              <a:rPr lang="en-US" dirty="0"/>
              <a:t>client defines the types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The client does so in the client definition file</a:t>
            </a:r>
          </a:p>
          <a:p>
            <a:pPr lvl="2"/>
            <a:r>
              <a:rPr lang="en-US" dirty="0"/>
              <a:t>Let’s try it out to be sure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239303" y="533400"/>
            <a:ext cx="4505401" cy="8515152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&lt;string&gt;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latin typeface="Helvetica Neue"/>
              </a:rPr>
              <a:t> =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latin typeface="Helvetica Neue"/>
              </a:rPr>
              <a:t>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= 0;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&lt;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(s);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++) {</a:t>
            </a:r>
          </a:p>
          <a:p>
            <a:pPr algn="l"/>
            <a:r>
              <a:rPr lang="en-US" sz="1600" b="0" dirty="0">
                <a:latin typeface="Helvetica Neue"/>
              </a:rPr>
              <a:t>    h = h + </a:t>
            </a:r>
            <a:r>
              <a:rPr lang="en-US" sz="1600" b="0" dirty="0" err="1">
                <a:latin typeface="Helvetica Neue"/>
              </a:rPr>
              <a:t>char_ord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latin typeface="Helvetica Neue"/>
              </a:rPr>
              <a:t>string_charat</a:t>
            </a:r>
            <a:r>
              <a:rPr lang="en-US" sz="1600" b="0" dirty="0">
                <a:latin typeface="Helvetica Neue"/>
              </a:rPr>
              <a:t>(s,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));</a:t>
            </a:r>
          </a:p>
          <a:p>
            <a:pPr algn="l"/>
            <a:r>
              <a:rPr lang="en-US" sz="16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1600" b="0" dirty="0"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h;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2616200" y="51693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9600" y="5121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242808" y="590352"/>
            <a:ext cx="4507992" cy="1752600"/>
          </a:xfrm>
          <a:prstGeom prst="flowChartProcess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Flowchart: Document 11"/>
          <p:cNvSpPr/>
          <p:nvPr/>
        </p:nvSpPr>
        <p:spPr bwMode="auto">
          <a:xfrm flipV="1">
            <a:off x="8242808" y="1905000"/>
            <a:ext cx="4507992" cy="71435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0617200" y="1657290"/>
            <a:ext cx="2246769" cy="400110"/>
          </a:xfrm>
          <a:prstGeom prst="wedgeRectCallout">
            <a:avLst>
              <a:gd name="adj1" fmla="val -38363"/>
              <a:gd name="adj2" fmla="val 1674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Client definition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026400" y="4724400"/>
            <a:ext cx="36576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540000" y="5105400"/>
            <a:ext cx="25146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6" grpId="0" animBg="1"/>
      <p:bldP spid="1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876800"/>
            <a:ext cx="11099800" cy="4000500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Yes</a:t>
            </a:r>
            <a:r>
              <a:rPr lang="en-US" dirty="0"/>
              <a:t>!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854200" y="2743200"/>
            <a:ext cx="9544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lib/*.c0 words.c1 combined-main.c1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word count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produce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854200" y="2438400"/>
            <a:ext cx="9544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9527" y="5769054"/>
            <a:ext cx="8338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66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Harmony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Experimenting with Client Definitions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we have an easy way to specify which client definition functions to use, we can test a few things</a:t>
            </a:r>
          </a:p>
          <a:p>
            <a:pPr lvl="1"/>
            <a:r>
              <a:rPr lang="en-US" dirty="0"/>
              <a:t>Let’s consider alternatives versions of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They look at the length of the key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92200" y="4398843"/>
            <a:ext cx="4233210" cy="1374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092200" y="6075243"/>
            <a:ext cx="4460837" cy="16209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350000" y="4398843"/>
            <a:ext cx="4233210" cy="1374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key_hash_produce_alt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350000" y="6075243"/>
            <a:ext cx="5980163" cy="16209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key_equiv_produce_alt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)k1) ==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854200" y="8382000"/>
            <a:ext cx="2358979" cy="707886"/>
          </a:xfrm>
          <a:prstGeom prst="wedgeRectCallout">
            <a:avLst>
              <a:gd name="adj1" fmla="val -20791"/>
              <a:gd name="adj2" fmla="val -1216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are our original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functions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658021" y="8382000"/>
            <a:ext cx="2713243" cy="707886"/>
          </a:xfrm>
          <a:prstGeom prst="wedgeRectCallout">
            <a:avLst>
              <a:gd name="adj1" fmla="val -20791"/>
              <a:gd name="adj2" fmla="val -1216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are our alternative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007600" y="3581400"/>
            <a:ext cx="2589812" cy="830997"/>
          </a:xfrm>
          <a:prstGeom prst="wedgeRectCallout">
            <a:avLst>
              <a:gd name="adj1" fmla="val -61302"/>
              <a:gd name="adj2" fmla="val 740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bad hash function.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 use it anyway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simplicity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and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key_hash_produce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key_equiv_produce</a:t>
            </a:r>
            <a:r>
              <a:rPr lang="en-US" dirty="0"/>
              <a:t> are meant to be used together</a:t>
            </a:r>
          </a:p>
          <a:p>
            <a:pPr lvl="3">
              <a:spcBef>
                <a:spcPts val="1800"/>
              </a:spcBef>
              <a:spcAft>
                <a:spcPts val="1200"/>
              </a:spcAft>
              <a:buNone/>
              <a:tabLst>
                <a:tab pos="37703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hdict_t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hdict_new</a:t>
            </a:r>
            <a:r>
              <a:rPr lang="en-US" dirty="0">
                <a:solidFill>
                  <a:schemeClr val="tx1"/>
                </a:solidFill>
              </a:rPr>
              <a:t>(H, 	&amp;</a:t>
            </a:r>
            <a:r>
              <a:rPr lang="en-US" dirty="0" err="1">
                <a:solidFill>
                  <a:schemeClr val="tx1"/>
                </a:solidFill>
              </a:rPr>
              <a:t>entry_key_produce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&amp;</a:t>
            </a:r>
            <a:r>
              <a:rPr lang="en-US" dirty="0" err="1">
                <a:solidFill>
                  <a:schemeClr val="tx1"/>
                </a:solidFill>
              </a:rPr>
              <a:t>key_hash_produce</a:t>
            </a:r>
            <a:r>
              <a:rPr lang="en-US" dirty="0">
                <a:solidFill>
                  <a:schemeClr val="tx1"/>
                </a:solidFill>
              </a:rPr>
              <a:t>, &amp;</a:t>
            </a:r>
            <a:r>
              <a:rPr lang="en-US" dirty="0" err="1">
                <a:solidFill>
                  <a:schemeClr val="tx1"/>
                </a:solidFill>
              </a:rPr>
              <a:t>key_equiv_produce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/>
          </a:p>
          <a:p>
            <a:pPr lvl="1"/>
            <a:r>
              <a:rPr lang="en-US" dirty="0"/>
              <a:t>Same for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key_hash_produce_alt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key_equiv_produce_alt</a:t>
            </a:r>
            <a:endParaRPr lang="en-US" dirty="0"/>
          </a:p>
          <a:p>
            <a:pPr lvl="3">
              <a:spcBef>
                <a:spcPts val="1800"/>
              </a:spcBef>
              <a:spcAft>
                <a:spcPts val="1200"/>
              </a:spcAft>
              <a:buClr>
                <a:srgbClr val="000000"/>
              </a:buClr>
              <a:buNone/>
              <a:tabLst>
                <a:tab pos="37703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hdict_t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hdict_new</a:t>
            </a:r>
            <a:r>
              <a:rPr lang="en-US" dirty="0"/>
              <a:t>(H, 	&amp;</a:t>
            </a:r>
            <a:r>
              <a:rPr lang="en-US" dirty="0" err="1"/>
              <a:t>entry_key_produce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	&amp;</a:t>
            </a:r>
            <a:r>
              <a:rPr lang="en-US" dirty="0" err="1"/>
              <a:t>key_hash_produce_alt</a:t>
            </a:r>
            <a:r>
              <a:rPr lang="en-US" dirty="0"/>
              <a:t>, &amp;</a:t>
            </a:r>
            <a:r>
              <a:rPr lang="en-US" dirty="0" err="1"/>
              <a:t>key_equiv_produce_alt</a:t>
            </a:r>
            <a:r>
              <a:rPr lang="en-US" dirty="0"/>
              <a:t>);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what if we mix and match them?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445000" y="3467492"/>
            <a:ext cx="5715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445000" y="4990708"/>
            <a:ext cx="6781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and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if we mix and match them?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key_hash_produce_alt</a:t>
            </a:r>
            <a:r>
              <a:rPr lang="en-US" dirty="0"/>
              <a:t> with </a:t>
            </a:r>
            <a:r>
              <a:rPr lang="en-US" dirty="0" err="1">
                <a:solidFill>
                  <a:srgbClr val="7030A0"/>
                </a:solidFill>
              </a:rPr>
              <a:t>key_equiv_produce</a:t>
            </a:r>
            <a:endParaRPr lang="en-US" dirty="0">
              <a:solidFill>
                <a:srgbClr val="7030A0"/>
              </a:solidFill>
            </a:endParaRPr>
          </a:p>
          <a:p>
            <a:pPr lvl="3">
              <a:spcBef>
                <a:spcPts val="1800"/>
              </a:spcBef>
              <a:spcAft>
                <a:spcPts val="1200"/>
              </a:spcAft>
              <a:buNone/>
              <a:tabLst>
                <a:tab pos="37703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hdict_t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hdict_new</a:t>
            </a:r>
            <a:r>
              <a:rPr lang="en-US" dirty="0">
                <a:solidFill>
                  <a:schemeClr val="tx1"/>
                </a:solidFill>
              </a:rPr>
              <a:t>(H, 	&amp;</a:t>
            </a:r>
            <a:r>
              <a:rPr lang="en-US" dirty="0" err="1">
                <a:solidFill>
                  <a:schemeClr val="tx1"/>
                </a:solidFill>
              </a:rPr>
              <a:t>entry_key_produce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&amp;</a:t>
            </a:r>
            <a:r>
              <a:rPr lang="en-US" dirty="0" err="1">
                <a:solidFill>
                  <a:schemeClr val="tx1"/>
                </a:solidFill>
              </a:rPr>
              <a:t>key_hash_produce_alt</a:t>
            </a:r>
            <a:r>
              <a:rPr lang="en-US" dirty="0">
                <a:solidFill>
                  <a:schemeClr val="tx1"/>
                </a:solidFill>
              </a:rPr>
              <a:t>, &amp;</a:t>
            </a:r>
            <a:r>
              <a:rPr lang="en-US" dirty="0" err="1">
                <a:solidFill>
                  <a:schemeClr val="tx1"/>
                </a:solidFill>
              </a:rPr>
              <a:t>key_equiv_produce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/>
          </a:p>
          <a:p>
            <a:pPr lvl="1"/>
            <a:r>
              <a:rPr lang="en-US" dirty="0"/>
              <a:t>Let’s use the dictionary</a:t>
            </a:r>
          </a:p>
          <a:p>
            <a:endParaRPr lang="en-US" dirty="0"/>
          </a:p>
          <a:p>
            <a:endParaRPr lang="en-US" dirty="0"/>
          </a:p>
          <a:p>
            <a:pPr lvl="3"/>
            <a:r>
              <a:rPr lang="en-US" dirty="0" err="1">
                <a:solidFill>
                  <a:srgbClr val="7030A0"/>
                </a:solidFill>
              </a:rPr>
              <a:t>key_hash_produce_alt</a:t>
            </a:r>
            <a:r>
              <a:rPr lang="en-US" dirty="0"/>
              <a:t> returns 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 on both</a:t>
            </a:r>
          </a:p>
          <a:p>
            <a:pPr lvl="4"/>
            <a:r>
              <a:rPr lang="en-US" dirty="0"/>
              <a:t>both </a:t>
            </a:r>
            <a:r>
              <a:rPr lang="en-US" dirty="0">
                <a:solidFill>
                  <a:srgbClr val="92D050"/>
                </a:solidFill>
              </a:rPr>
              <a:t>"banana"</a:t>
            </a:r>
            <a:r>
              <a:rPr lang="en-US" dirty="0"/>
              <a:t> and </a:t>
            </a:r>
            <a:r>
              <a:rPr lang="en-US" dirty="0">
                <a:solidFill>
                  <a:srgbClr val="92D050"/>
                </a:solidFill>
              </a:rPr>
              <a:t>"grapes"</a:t>
            </a:r>
            <a:r>
              <a:rPr lang="en-US" dirty="0"/>
              <a:t> have length 6</a:t>
            </a:r>
          </a:p>
          <a:p>
            <a:pPr lvl="3"/>
            <a:r>
              <a:rPr lang="en-US" dirty="0"/>
              <a:t>Both end up in the same bucket</a:t>
            </a:r>
          </a:p>
          <a:p>
            <a:pPr lvl="4"/>
            <a:r>
              <a:rPr lang="en-US" dirty="0"/>
              <a:t>but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r>
              <a:rPr lang="en-US" dirty="0"/>
              <a:t> would have sent them</a:t>
            </a:r>
            <a:br>
              <a:rPr lang="en-US" dirty="0"/>
            </a:br>
            <a:r>
              <a:rPr lang="en-US" dirty="0"/>
              <a:t>in different buckets</a:t>
            </a:r>
          </a:p>
          <a:p>
            <a:pPr lvl="2"/>
            <a:r>
              <a:rPr lang="en-US" dirty="0"/>
              <a:t>This is not as </a:t>
            </a:r>
            <a:r>
              <a:rPr lang="en-US" b="1" dirty="0"/>
              <a:t>efficient </a:t>
            </a:r>
            <a:r>
              <a:rPr lang="en-US" dirty="0"/>
              <a:t>as using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endParaRPr lang="en-US" b="1" dirty="0"/>
          </a:p>
          <a:p>
            <a:pPr lvl="3"/>
            <a:r>
              <a:rPr lang="en-US" dirty="0"/>
              <a:t>The dictionary works correctly, but not is not as fast</a:t>
            </a:r>
          </a:p>
          <a:p>
            <a:pPr lvl="3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645454" y="43434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" name="Group 32"/>
          <p:cNvGrpSpPr/>
          <p:nvPr/>
        </p:nvGrpSpPr>
        <p:grpSpPr>
          <a:xfrm>
            <a:off x="10137372" y="4443664"/>
            <a:ext cx="457200" cy="274320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33"/>
          <p:cNvGrpSpPr/>
          <p:nvPr/>
        </p:nvGrpSpPr>
        <p:grpSpPr>
          <a:xfrm>
            <a:off x="10137372" y="5352448"/>
            <a:ext cx="457200" cy="274320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8"/>
          <p:cNvGrpSpPr/>
          <p:nvPr/>
        </p:nvGrpSpPr>
        <p:grpSpPr>
          <a:xfrm>
            <a:off x="10137372" y="8558464"/>
            <a:ext cx="457200" cy="274320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43"/>
          <p:cNvGrpSpPr/>
          <p:nvPr/>
        </p:nvGrpSpPr>
        <p:grpSpPr>
          <a:xfrm>
            <a:off x="12369800" y="7178040"/>
            <a:ext cx="457200" cy="274320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48"/>
          <p:cNvGrpSpPr/>
          <p:nvPr/>
        </p:nvGrpSpPr>
        <p:grpSpPr>
          <a:xfrm>
            <a:off x="10150752" y="4903899"/>
            <a:ext cx="457200" cy="274320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0628818" y="7132320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10137372" y="7314406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10628818" y="7239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1" name="Group 33"/>
          <p:cNvGrpSpPr/>
          <p:nvPr/>
        </p:nvGrpSpPr>
        <p:grpSpPr>
          <a:xfrm>
            <a:off x="10137372" y="5812656"/>
            <a:ext cx="457200" cy="274320"/>
            <a:chOff x="8222344" y="4025070"/>
            <a:chExt cx="457200" cy="274320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6" name="Group 33"/>
          <p:cNvGrpSpPr/>
          <p:nvPr/>
        </p:nvGrpSpPr>
        <p:grpSpPr>
          <a:xfrm>
            <a:off x="10137372" y="6272864"/>
            <a:ext cx="457200" cy="274320"/>
            <a:chOff x="8222344" y="4025070"/>
            <a:chExt cx="457200" cy="274320"/>
          </a:xfrm>
        </p:grpSpPr>
        <p:cxnSp>
          <p:nvCxnSpPr>
            <p:cNvPr id="47" name="Straight Arrow Connector 4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33"/>
          <p:cNvGrpSpPr/>
          <p:nvPr/>
        </p:nvGrpSpPr>
        <p:grpSpPr>
          <a:xfrm>
            <a:off x="10137372" y="6733072"/>
            <a:ext cx="457200" cy="274320"/>
            <a:chOff x="8222344" y="4025070"/>
            <a:chExt cx="457200" cy="274320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6" name="Group 33"/>
          <p:cNvGrpSpPr/>
          <p:nvPr/>
        </p:nvGrpSpPr>
        <p:grpSpPr>
          <a:xfrm>
            <a:off x="10150573" y="7641837"/>
            <a:ext cx="457200" cy="274320"/>
            <a:chOff x="8222344" y="4025070"/>
            <a:chExt cx="457200" cy="274320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33"/>
          <p:cNvGrpSpPr/>
          <p:nvPr/>
        </p:nvGrpSpPr>
        <p:grpSpPr>
          <a:xfrm>
            <a:off x="10137372" y="8095648"/>
            <a:ext cx="457200" cy="274320"/>
            <a:chOff x="8222344" y="4025070"/>
            <a:chExt cx="457200" cy="274320"/>
          </a:xfrm>
        </p:grpSpPr>
        <p:cxnSp>
          <p:nvCxnSpPr>
            <p:cNvPr id="62" name="Straight Arrow Connector 6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30" name="TextBox 129"/>
          <p:cNvSpPr txBox="1"/>
          <p:nvPr/>
        </p:nvSpPr>
        <p:spPr>
          <a:xfrm>
            <a:off x="1926385" y="4724400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("banana",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insert G = ("grapes", 30)</a:t>
            </a:r>
            <a:endParaRPr lang="en-US" sz="1800" b="0" dirty="0">
              <a:latin typeface="+mn-lt"/>
            </a:endParaRPr>
          </a:p>
        </p:txBody>
      </p:sp>
      <p:sp>
        <p:nvSpPr>
          <p:cNvPr id="133" name="Oval 132"/>
          <p:cNvSpPr>
            <a:spLocks noChangeArrowheads="1"/>
          </p:cNvSpPr>
          <p:nvPr/>
        </p:nvSpPr>
        <p:spPr bwMode="auto">
          <a:xfrm>
            <a:off x="4445000" y="3505200"/>
            <a:ext cx="6324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/>
        </p:nvGraphicFramePr>
        <p:xfrm>
          <a:off x="11775440" y="7132320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5" name="Straight Arrow Connector 134"/>
          <p:cNvCxnSpPr/>
          <p:nvPr/>
        </p:nvCxnSpPr>
        <p:spPr bwMode="auto">
          <a:xfrm>
            <a:off x="11283994" y="7314406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11775440" y="7239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and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if we mix and match them?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key_hash_produce</a:t>
            </a:r>
            <a:r>
              <a:rPr lang="en-US" dirty="0"/>
              <a:t> with </a:t>
            </a:r>
            <a:r>
              <a:rPr lang="en-US" dirty="0" err="1">
                <a:solidFill>
                  <a:srgbClr val="7030A0"/>
                </a:solidFill>
              </a:rPr>
              <a:t>key_equiv_produce_alt</a:t>
            </a:r>
            <a:endParaRPr lang="en-US" dirty="0">
              <a:solidFill>
                <a:srgbClr val="7030A0"/>
              </a:solidFill>
            </a:endParaRPr>
          </a:p>
          <a:p>
            <a:pPr lvl="3">
              <a:spcBef>
                <a:spcPts val="1800"/>
              </a:spcBef>
              <a:spcAft>
                <a:spcPts val="1200"/>
              </a:spcAft>
              <a:buNone/>
              <a:tabLst>
                <a:tab pos="37703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hdict_t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hdict_new</a:t>
            </a:r>
            <a:r>
              <a:rPr lang="en-US" dirty="0">
                <a:solidFill>
                  <a:schemeClr val="tx1"/>
                </a:solidFill>
              </a:rPr>
              <a:t>(H, 	&amp;</a:t>
            </a:r>
            <a:r>
              <a:rPr lang="en-US" dirty="0" err="1">
                <a:solidFill>
                  <a:schemeClr val="tx1"/>
                </a:solidFill>
              </a:rPr>
              <a:t>entry_key_produce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&amp;</a:t>
            </a:r>
            <a:r>
              <a:rPr lang="en-US" dirty="0" err="1">
                <a:solidFill>
                  <a:schemeClr val="tx1"/>
                </a:solidFill>
              </a:rPr>
              <a:t>key_hash_produce</a:t>
            </a:r>
            <a:r>
              <a:rPr lang="en-US" dirty="0">
                <a:solidFill>
                  <a:schemeClr val="tx1"/>
                </a:solidFill>
              </a:rPr>
              <a:t>, &amp;</a:t>
            </a:r>
            <a:r>
              <a:rPr lang="en-US" dirty="0" err="1">
                <a:solidFill>
                  <a:schemeClr val="tx1"/>
                </a:solidFill>
              </a:rPr>
              <a:t>key_equiv_produce_alt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/>
          </a:p>
          <a:p>
            <a:pPr lvl="1"/>
            <a:r>
              <a:rPr lang="en-US" dirty="0"/>
              <a:t>Let’s use the dictionary</a:t>
            </a:r>
          </a:p>
          <a:p>
            <a:endParaRPr lang="en-US" dirty="0"/>
          </a:p>
          <a:p>
            <a:endParaRPr lang="en-US" dirty="0"/>
          </a:p>
          <a:p>
            <a:pPr lvl="3"/>
            <a:r>
              <a:rPr lang="en-US" dirty="0" err="1">
                <a:solidFill>
                  <a:srgbClr val="7030A0"/>
                </a:solidFill>
              </a:rPr>
              <a:t>key_hash_produce</a:t>
            </a:r>
            <a:r>
              <a:rPr lang="en-US" dirty="0"/>
              <a:t> returns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on </a:t>
            </a:r>
            <a:r>
              <a:rPr lang="en-US" dirty="0">
                <a:solidFill>
                  <a:srgbClr val="92D050"/>
                </a:solidFill>
              </a:rPr>
              <a:t>"grapes"</a:t>
            </a:r>
          </a:p>
          <a:p>
            <a:pPr lvl="3"/>
            <a:r>
              <a:rPr lang="en-US" dirty="0"/>
              <a:t>There is nothing in bucket </a:t>
            </a:r>
            <a:r>
              <a:rPr lang="en-US" dirty="0">
                <a:solidFill>
                  <a:srgbClr val="FF0000"/>
                </a:solidFill>
              </a:rPr>
              <a:t>2</a:t>
            </a:r>
          </a:p>
          <a:p>
            <a:pPr lvl="3"/>
            <a:r>
              <a:rPr lang="en-US" dirty="0"/>
              <a:t>Lookup </a:t>
            </a:r>
            <a:r>
              <a:rPr lang="en-US" dirty="0">
                <a:solidFill>
                  <a:srgbClr val="92D050"/>
                </a:solidFill>
              </a:rPr>
              <a:t>"grapes"</a:t>
            </a:r>
            <a:r>
              <a:rPr lang="en-US" dirty="0"/>
              <a:t> returns NULL</a:t>
            </a:r>
          </a:p>
          <a:p>
            <a:pPr lvl="2"/>
            <a:r>
              <a:rPr lang="en-US" b="1" dirty="0"/>
              <a:t>This is incorrect!</a:t>
            </a:r>
          </a:p>
          <a:p>
            <a:pPr lvl="4"/>
            <a:r>
              <a:rPr lang="en-US" dirty="0">
                <a:solidFill>
                  <a:srgbClr val="92D050"/>
                </a:solidFill>
              </a:rPr>
              <a:t>"grapes"</a:t>
            </a:r>
            <a:r>
              <a:rPr lang="en-US" dirty="0"/>
              <a:t> and </a:t>
            </a:r>
            <a:r>
              <a:rPr lang="en-US" dirty="0">
                <a:solidFill>
                  <a:srgbClr val="92D050"/>
                </a:solidFill>
              </a:rPr>
              <a:t>"banana"</a:t>
            </a:r>
            <a:r>
              <a:rPr lang="en-US" dirty="0"/>
              <a:t> have length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pPr lvl="4"/>
            <a:r>
              <a:rPr lang="en-US" dirty="0" err="1">
                <a:solidFill>
                  <a:srgbClr val="7030A0"/>
                </a:solidFill>
              </a:rPr>
              <a:t>key_equiv_produce_alt</a:t>
            </a:r>
            <a:r>
              <a:rPr lang="en-US" dirty="0"/>
              <a:t> treats them as equal</a:t>
            </a:r>
          </a:p>
          <a:p>
            <a:pPr lvl="3"/>
            <a:r>
              <a:rPr lang="en-US" dirty="0"/>
              <a:t>What </a:t>
            </a:r>
            <a:r>
              <a:rPr lang="en-US" i="1" dirty="0">
                <a:solidFill>
                  <a:srgbClr val="FF0000"/>
                </a:solidFill>
              </a:rPr>
              <a:t>look up "grapes"</a:t>
            </a:r>
            <a:r>
              <a:rPr lang="en-US" dirty="0"/>
              <a:t> asks is </a:t>
            </a:r>
            <a:r>
              <a:rPr lang="en-US" i="1" dirty="0">
                <a:solidFill>
                  <a:srgbClr val="FF0000"/>
                </a:solidFill>
              </a:rPr>
              <a:t>find an entry whose key has length 6</a:t>
            </a:r>
          </a:p>
          <a:p>
            <a:pPr lvl="4"/>
            <a:r>
              <a:rPr lang="en-US" dirty="0"/>
              <a:t>B fits the bill, but it is not found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97702" y="43434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" name="Group 32"/>
          <p:cNvGrpSpPr/>
          <p:nvPr/>
        </p:nvGrpSpPr>
        <p:grpSpPr>
          <a:xfrm>
            <a:off x="11289620" y="4443664"/>
            <a:ext cx="457200" cy="274320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33"/>
          <p:cNvGrpSpPr/>
          <p:nvPr/>
        </p:nvGrpSpPr>
        <p:grpSpPr>
          <a:xfrm>
            <a:off x="11289620" y="5352448"/>
            <a:ext cx="457200" cy="274320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11289620" y="8558464"/>
            <a:ext cx="457200" cy="274320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2399490" y="7653688"/>
            <a:ext cx="457200" cy="274320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303000" y="4903899"/>
            <a:ext cx="457200" cy="274320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781066" y="76079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11289620" y="77900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11781066" y="77146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4" name="Group 33"/>
          <p:cNvGrpSpPr/>
          <p:nvPr/>
        </p:nvGrpSpPr>
        <p:grpSpPr>
          <a:xfrm>
            <a:off x="11289620" y="5812656"/>
            <a:ext cx="457200" cy="274320"/>
            <a:chOff x="8222344" y="4025070"/>
            <a:chExt cx="457200" cy="274320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3"/>
          <p:cNvGrpSpPr/>
          <p:nvPr/>
        </p:nvGrpSpPr>
        <p:grpSpPr>
          <a:xfrm>
            <a:off x="11289620" y="6272864"/>
            <a:ext cx="457200" cy="274320"/>
            <a:chOff x="8222344" y="4025070"/>
            <a:chExt cx="457200" cy="274320"/>
          </a:xfrm>
        </p:grpSpPr>
        <p:cxnSp>
          <p:nvCxnSpPr>
            <p:cNvPr id="47" name="Straight Arrow Connector 4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33"/>
          <p:cNvGrpSpPr/>
          <p:nvPr/>
        </p:nvGrpSpPr>
        <p:grpSpPr>
          <a:xfrm>
            <a:off x="11289620" y="6733072"/>
            <a:ext cx="457200" cy="274320"/>
            <a:chOff x="8222344" y="4025070"/>
            <a:chExt cx="457200" cy="274320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33"/>
          <p:cNvGrpSpPr/>
          <p:nvPr/>
        </p:nvGrpSpPr>
        <p:grpSpPr>
          <a:xfrm>
            <a:off x="11289620" y="7193280"/>
            <a:ext cx="457200" cy="274320"/>
            <a:chOff x="8222344" y="4025070"/>
            <a:chExt cx="457200" cy="274320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11289620" y="8095648"/>
            <a:ext cx="457200" cy="274320"/>
            <a:chOff x="8222344" y="4025070"/>
            <a:chExt cx="457200" cy="274320"/>
          </a:xfrm>
        </p:grpSpPr>
        <p:cxnSp>
          <p:nvCxnSpPr>
            <p:cNvPr id="62" name="Straight Arrow Connector 6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6" name="Right Arrow 65"/>
          <p:cNvSpPr/>
          <p:nvPr/>
        </p:nvSpPr>
        <p:spPr bwMode="auto">
          <a:xfrm>
            <a:off x="10388600" y="5362575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926385" y="4724400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("banana", 10)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solidFill>
                  <a:srgbClr val="FF0000"/>
                </a:solidFill>
                <a:latin typeface="+mn-lt"/>
              </a:rPr>
              <a:t>	look up "grapes"</a:t>
            </a:r>
          </a:p>
        </p:txBody>
      </p:sp>
      <p:sp>
        <p:nvSpPr>
          <p:cNvPr id="131" name="Rectangular Callout 130"/>
          <p:cNvSpPr/>
          <p:nvPr/>
        </p:nvSpPr>
        <p:spPr bwMode="auto">
          <a:xfrm>
            <a:off x="6731000" y="4191000"/>
            <a:ext cx="2067233" cy="584775"/>
          </a:xfrm>
          <a:prstGeom prst="wedgeRectCallout">
            <a:avLst>
              <a:gd name="adj1" fmla="val -142016"/>
              <a:gd name="adj2" fmla="val 1159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</a:t>
            </a:r>
            <a:r>
              <a:rPr lang="en-US" sz="16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</a:t>
            </a:r>
            <a:r>
              <a:rPr lang="en-US" sz="1600" b="0" dirty="0">
                <a:solidFill>
                  <a:srgbClr val="92D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"banana"</a:t>
            </a:r>
          </a:p>
        </p:txBody>
      </p:sp>
      <p:sp>
        <p:nvSpPr>
          <p:cNvPr id="132" name="Rectangular Callout 131"/>
          <p:cNvSpPr/>
          <p:nvPr/>
        </p:nvSpPr>
        <p:spPr bwMode="auto">
          <a:xfrm>
            <a:off x="6731000" y="4191000"/>
            <a:ext cx="2067233" cy="584775"/>
          </a:xfrm>
          <a:prstGeom prst="wedgeRectCallout">
            <a:avLst>
              <a:gd name="adj1" fmla="val 145727"/>
              <a:gd name="adj2" fmla="val 5302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</a:t>
            </a:r>
            <a:r>
              <a:rPr lang="en-US" sz="16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"banana"</a:t>
            </a:r>
          </a:p>
        </p:txBody>
      </p:sp>
      <p:sp>
        <p:nvSpPr>
          <p:cNvPr id="67" name="Oval 66"/>
          <p:cNvSpPr>
            <a:spLocks noChangeArrowheads="1"/>
          </p:cNvSpPr>
          <p:nvPr/>
        </p:nvSpPr>
        <p:spPr bwMode="auto">
          <a:xfrm>
            <a:off x="4445000" y="3505200"/>
            <a:ext cx="6324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8" name="TextBox 67"/>
          <p:cNvSpPr txBox="1"/>
          <p:nvPr/>
        </p:nvSpPr>
        <p:spPr>
          <a:xfrm>
            <a:off x="7950200" y="84582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9" name="Rectangular Callout 68"/>
          <p:cNvSpPr/>
          <p:nvPr/>
        </p:nvSpPr>
        <p:spPr bwMode="auto">
          <a:xfrm>
            <a:off x="9702800" y="1981200"/>
            <a:ext cx="2632516" cy="338554"/>
          </a:xfrm>
          <a:prstGeom prst="wedgeRectCallout">
            <a:avLst>
              <a:gd name="adj1" fmla="val -62734"/>
              <a:gd name="adj2" fmla="val 1381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other way around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Harmony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key hash and equivalence functions are in </a:t>
            </a:r>
            <a:r>
              <a:rPr lang="en-US" b="1" dirty="0"/>
              <a:t>harmony </a:t>
            </a:r>
            <a:r>
              <a:rPr lang="en-US" dirty="0"/>
              <a:t>when equivalent entries have the same hash value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key_hash_produce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key_equiv_produce_alt</a:t>
            </a:r>
            <a:r>
              <a:rPr lang="en-US" dirty="0"/>
              <a:t> are </a:t>
            </a:r>
            <a:r>
              <a:rPr lang="en-US" b="1" dirty="0"/>
              <a:t>not</a:t>
            </a:r>
            <a:r>
              <a:rPr lang="en-US" dirty="0"/>
              <a:t> in harmony</a:t>
            </a:r>
          </a:p>
          <a:p>
            <a:pPr lvl="3"/>
            <a:r>
              <a:rPr lang="en-US" dirty="0">
                <a:solidFill>
                  <a:srgbClr val="92D050"/>
                </a:solidFill>
              </a:rPr>
              <a:t>"banana"</a:t>
            </a:r>
            <a:r>
              <a:rPr lang="en-US" dirty="0"/>
              <a:t> and </a:t>
            </a:r>
            <a:r>
              <a:rPr lang="en-US" dirty="0">
                <a:solidFill>
                  <a:srgbClr val="92D050"/>
                </a:solidFill>
              </a:rPr>
              <a:t>"grapes"</a:t>
            </a:r>
            <a:r>
              <a:rPr lang="en-US" dirty="0"/>
              <a:t> are equal according to </a:t>
            </a:r>
            <a:r>
              <a:rPr lang="en-US" dirty="0" err="1">
                <a:solidFill>
                  <a:srgbClr val="7030A0"/>
                </a:solidFill>
              </a:rPr>
              <a:t>key_equiv_produce_alt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But, according to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"banana"</a:t>
            </a:r>
            <a:r>
              <a:rPr lang="en-US" dirty="0"/>
              <a:t> hashes to index 7 while </a:t>
            </a:r>
            <a:r>
              <a:rPr lang="en-US" dirty="0">
                <a:solidFill>
                  <a:srgbClr val="92D050"/>
                </a:solidFill>
              </a:rPr>
              <a:t>"grapes"</a:t>
            </a:r>
            <a:r>
              <a:rPr lang="en-US" dirty="0"/>
              <a:t> hashes to index 2</a:t>
            </a:r>
          </a:p>
          <a:p>
            <a:pPr lvl="2"/>
            <a:r>
              <a:rPr lang="en-US" dirty="0"/>
              <a:t>The other combinations are in harmony</a:t>
            </a:r>
          </a:p>
          <a:p>
            <a:pPr lvl="1"/>
            <a:r>
              <a:rPr lang="en-US" dirty="0"/>
              <a:t>When they are not in harmony, the hash dictionary does not work correctly</a:t>
            </a:r>
          </a:p>
          <a:p>
            <a:pPr lvl="2"/>
            <a:r>
              <a:rPr lang="en-US" dirty="0"/>
              <a:t>It may return the wrong answer</a:t>
            </a:r>
          </a:p>
          <a:p>
            <a:pPr lvl="1"/>
            <a:r>
              <a:rPr lang="en-US" dirty="0"/>
              <a:t>Harmony does not guarantee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implementation that </a:t>
            </a:r>
          </a:p>
          <a:p>
            <a:pPr lvl="1"/>
            <a:r>
              <a:rPr lang="en-US" dirty="0"/>
              <a:t>Allows clients to choose the types of their data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930400" y="4762143"/>
            <a:ext cx="9392138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produce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lib/*.c0 words.c0 hdict.c0 words-main.c0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word count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30400" y="4457343"/>
            <a:ext cx="9392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099106" y="3581400"/>
            <a:ext cx="3327193" cy="400110"/>
          </a:xfrm>
          <a:prstGeom prst="wedgeRectCallout">
            <a:avLst>
              <a:gd name="adj1" fmla="val -47745"/>
              <a:gd name="adj2" fmla="val 2897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Compiles and runs the code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7721600" y="7391400"/>
            <a:ext cx="3352841" cy="1323439"/>
          </a:xfrm>
          <a:prstGeom prst="wedgeRectCallout">
            <a:avLst>
              <a:gd name="adj1" fmla="val -61373"/>
              <a:gd name="adj2" fmla="val -124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Another client application</a:t>
            </a:r>
            <a:br>
              <a:rPr lang="en-US" sz="2000" b="0" dirty="0"/>
            </a:br>
            <a:r>
              <a:rPr lang="en-US" sz="2000" b="0" dirty="0"/>
              <a:t>that uses the hash dictionary</a:t>
            </a:r>
            <a:br>
              <a:rPr lang="en-US" sz="2000" b="0" dirty="0"/>
            </a:br>
            <a:r>
              <a:rPr lang="en-US" sz="2000" b="0" dirty="0"/>
              <a:t>to count the occurrences of</a:t>
            </a:r>
            <a:br>
              <a:rPr lang="en-US" sz="2000" b="0" dirty="0"/>
            </a:br>
            <a:r>
              <a:rPr lang="en-US" sz="2000" b="0" dirty="0"/>
              <a:t>each word in a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80251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implementation that </a:t>
            </a:r>
          </a:p>
          <a:p>
            <a:pPr lvl="1"/>
            <a:r>
              <a:rPr lang="en-US" dirty="0"/>
              <a:t>Allows clients to choose the types of their data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Allows multiple instances of the data structure with different data types in the same application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There can be at most one definition of the types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063262" y="4633079"/>
            <a:ext cx="9392138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produce.c0 lib/*.c0 words.c0 hdict.c0 combined-main.c0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words.c0:29.1-29.30:error:type name 'entry' defined more than once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previous definition at produce.c0:28.1-28.38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wcount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entry;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~~~~~~~~~~~~~~~~~~~~~~~~~~~~~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Compilation failed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063262" y="4322802"/>
            <a:ext cx="9392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80251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93000" y="34962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Besides</a:t>
            </a:r>
            <a:r>
              <a:rPr lang="en-US" i="1" dirty="0"/>
              <a:t>, </a:t>
            </a:r>
            <a:r>
              <a:rPr lang="en-US" dirty="0"/>
              <a:t>this approach forces clients to split their application code into two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This is an unnatural compilation pattern</a:t>
            </a:r>
          </a:p>
          <a:p>
            <a:pPr lvl="1"/>
            <a:r>
              <a:rPr lang="en-US" dirty="0"/>
              <a:t>We would like to compile the hash dictionary library just the way we compiled the stack library for example</a:t>
            </a:r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3302000" y="4415135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02000" y="4110335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93070" y="4837117"/>
            <a:ext cx="1467068" cy="1084421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endParaRPr lang="en-US" sz="2000" b="0" dirty="0"/>
          </a:p>
          <a:p>
            <a:r>
              <a:rPr lang="en-US" sz="2000" b="0" dirty="0"/>
              <a:t>file hdict.c0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55338" y="3465517"/>
            <a:ext cx="2563522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b="0" dirty="0"/>
              <a:t> file produce-main.c0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1138" y="3465517"/>
            <a:ext cx="2262158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Client definitions</a:t>
            </a:r>
            <a:br>
              <a:rPr lang="en-US" sz="2000" dirty="0"/>
            </a:br>
            <a:r>
              <a:rPr lang="en-US" sz="2000" b="0" dirty="0"/>
              <a:t> file produce.c0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16424</TotalTime>
  <Words>10814</Words>
  <Application>Microsoft Macintosh PowerPoint</Application>
  <PresentationFormat>Custom</PresentationFormat>
  <Paragraphs>2010</Paragraphs>
  <Slides>66</Slides>
  <Notes>1</Notes>
  <HiddenSlides>5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7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The Hash Dictionary Library</vt:lpstr>
      <vt:lpstr>Is this Library Generic?</vt:lpstr>
      <vt:lpstr>Is this Library Generic?</vt:lpstr>
      <vt:lpstr>Is this Library Generic?</vt:lpstr>
      <vt:lpstr>Is this Library Generic?</vt:lpstr>
      <vt:lpstr>Is this Library Generic?</vt:lpstr>
      <vt:lpstr>PowerPoint Presentation</vt:lpstr>
      <vt:lpstr>Upgrading the Library</vt:lpstr>
      <vt:lpstr>Upgrading the Client Definitions</vt:lpstr>
      <vt:lpstr>Upgrading the Client Definitions</vt:lpstr>
      <vt:lpstr>Upgrading the Client Definitions</vt:lpstr>
      <vt:lpstr>Upgrading the Client Definitions</vt:lpstr>
      <vt:lpstr>Upgrading the Client Definitions</vt:lpstr>
      <vt:lpstr>Upgrading the Client Definitions</vt:lpstr>
      <vt:lpstr>Upgrading the Client Definitions</vt:lpstr>
      <vt:lpstr>Upgrading the Client Definitions</vt:lpstr>
      <vt:lpstr>Upgrading the Client Application</vt:lpstr>
      <vt:lpstr>Generic Hash Dictionaries</vt:lpstr>
      <vt:lpstr>Generic Hash Dictionaries</vt:lpstr>
      <vt:lpstr>PowerPoint Presentation</vt:lpstr>
      <vt:lpstr>How to Avoid Duplicate Definitions?</vt:lpstr>
      <vt:lpstr>Computer Memory</vt:lpstr>
      <vt:lpstr>A More Realistic Memory Model</vt:lpstr>
      <vt:lpstr>A More Realistic Memory Model</vt:lpstr>
      <vt:lpstr>A More Realistic Memory Model</vt:lpstr>
      <vt:lpstr>A More Realistic Memory Model</vt:lpstr>
      <vt:lpstr>A More Realistic Memory Model</vt:lpstr>
      <vt:lpstr>A More Realistic Memory Model</vt:lpstr>
      <vt:lpstr>A More Realistic Memory Model</vt:lpstr>
      <vt:lpstr>A More Realistic Memory Model</vt:lpstr>
      <vt:lpstr>Addresses a C0 Program Can Use</vt:lpstr>
      <vt:lpstr>Addresses a C1 Program Can Use</vt:lpstr>
      <vt:lpstr>The Language C1</vt:lpstr>
      <vt:lpstr>The Address of a Function</vt:lpstr>
      <vt:lpstr>What to Do with a Function Pointer?</vt:lpstr>
      <vt:lpstr>Function Types</vt:lpstr>
      <vt:lpstr>Function Types</vt:lpstr>
      <vt:lpstr>Function Types</vt:lpstr>
      <vt:lpstr>Storing Function Pointers</vt:lpstr>
      <vt:lpstr>Using Function Pointers</vt:lpstr>
      <vt:lpstr>Safety of Function Pointers</vt:lpstr>
      <vt:lpstr>Function Pointer Contracts</vt:lpstr>
      <vt:lpstr>PowerPoint Presentation</vt:lpstr>
      <vt:lpstr>How to Avoid Duplicate Definitions?</vt:lpstr>
      <vt:lpstr>Accessing the Right Functions</vt:lpstr>
      <vt:lpstr>Accessing the Right Functions – I</vt:lpstr>
      <vt:lpstr>Accessing the Right Functions – II</vt:lpstr>
      <vt:lpstr>Client Function Types</vt:lpstr>
      <vt:lpstr>Upgrading the Concrete Type</vt:lpstr>
      <vt:lpstr>Upgrading the Representation Invariant</vt:lpstr>
      <vt:lpstr>Upgrading hdict_new</vt:lpstr>
      <vt:lpstr>Calling the Client Functions</vt:lpstr>
      <vt:lpstr>Upgrading hdict_lookup</vt:lpstr>
      <vt:lpstr>Upgrading hdict_lookup</vt:lpstr>
      <vt:lpstr>Updating the Library Interface</vt:lpstr>
      <vt:lpstr>The Hash Dictionary Library</vt:lpstr>
      <vt:lpstr>Is it Generic?</vt:lpstr>
      <vt:lpstr>PowerPoint Presentation</vt:lpstr>
      <vt:lpstr>Experimenting with Client Definitions</vt:lpstr>
      <vt:lpstr>Mixing and Matching</vt:lpstr>
      <vt:lpstr>Mixing and Matching</vt:lpstr>
      <vt:lpstr>Mixing and Matching</vt:lpstr>
      <vt:lpstr>Harmony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Hash Dictionaries</dc:title>
  <cp:lastModifiedBy>Mohammad Hammoud</cp:lastModifiedBy>
  <cp:revision>493</cp:revision>
  <dcterms:modified xsi:type="dcterms:W3CDTF">2024-03-06T12:57:29Z</dcterms:modified>
</cp:coreProperties>
</file>