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488" r:id="rId2"/>
    <p:sldId id="521" r:id="rId3"/>
    <p:sldId id="386" r:id="rId4"/>
    <p:sldId id="393" r:id="rId5"/>
    <p:sldId id="391" r:id="rId6"/>
    <p:sldId id="394" r:id="rId7"/>
    <p:sldId id="397" r:id="rId8"/>
    <p:sldId id="398" r:id="rId9"/>
    <p:sldId id="401" r:id="rId10"/>
    <p:sldId id="442" r:id="rId11"/>
    <p:sldId id="399" r:id="rId12"/>
    <p:sldId id="443" r:id="rId13"/>
    <p:sldId id="396" r:id="rId14"/>
    <p:sldId id="402" r:id="rId15"/>
    <p:sldId id="403" r:id="rId16"/>
    <p:sldId id="444" r:id="rId17"/>
    <p:sldId id="404" r:id="rId18"/>
    <p:sldId id="400" r:id="rId19"/>
    <p:sldId id="406" r:id="rId20"/>
    <p:sldId id="405" r:id="rId21"/>
    <p:sldId id="445" r:id="rId22"/>
    <p:sldId id="407" r:id="rId23"/>
    <p:sldId id="408" r:id="rId24"/>
    <p:sldId id="446" r:id="rId25"/>
    <p:sldId id="409" r:id="rId26"/>
    <p:sldId id="387" r:id="rId27"/>
    <p:sldId id="412" r:id="rId28"/>
    <p:sldId id="410" r:id="rId29"/>
    <p:sldId id="411" r:id="rId30"/>
    <p:sldId id="414" r:id="rId31"/>
    <p:sldId id="415" r:id="rId32"/>
    <p:sldId id="416" r:id="rId33"/>
    <p:sldId id="417" r:id="rId34"/>
    <p:sldId id="418" r:id="rId35"/>
    <p:sldId id="413" r:id="rId36"/>
    <p:sldId id="388" r:id="rId37"/>
    <p:sldId id="420" r:id="rId38"/>
    <p:sldId id="421" r:id="rId39"/>
    <p:sldId id="422" r:id="rId40"/>
    <p:sldId id="423" r:id="rId41"/>
    <p:sldId id="419" r:id="rId42"/>
    <p:sldId id="426" r:id="rId43"/>
    <p:sldId id="424" r:id="rId44"/>
    <p:sldId id="427" r:id="rId45"/>
    <p:sldId id="428" r:id="rId46"/>
    <p:sldId id="433" r:id="rId47"/>
    <p:sldId id="372" r:id="rId48"/>
    <p:sldId id="434" r:id="rId49"/>
    <p:sldId id="375" r:id="rId50"/>
    <p:sldId id="436" r:id="rId51"/>
    <p:sldId id="430" r:id="rId52"/>
    <p:sldId id="374" r:id="rId53"/>
    <p:sldId id="435" r:id="rId54"/>
    <p:sldId id="438" r:id="rId55"/>
    <p:sldId id="437" r:id="rId56"/>
    <p:sldId id="439" r:id="rId57"/>
    <p:sldId id="431" r:id="rId58"/>
    <p:sldId id="440" r:id="rId59"/>
    <p:sldId id="389" r:id="rId60"/>
    <p:sldId id="432" r:id="rId61"/>
    <p:sldId id="441" r:id="rId62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2" autoAdjust="0"/>
    <p:restoredTop sz="94635" autoAdjust="0"/>
  </p:normalViewPr>
  <p:slideViewPr>
    <p:cSldViewPr>
      <p:cViewPr varScale="1">
        <p:scale>
          <a:sx n="90" d="100"/>
          <a:sy n="90" d="100"/>
        </p:scale>
        <p:origin x="1784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3/3/24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14: Complex Libraries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March 04,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The library asked for</a:t>
            </a:r>
          </a:p>
          <a:p>
            <a:pPr lvl="1"/>
            <a:r>
              <a:rPr lang="en-US" dirty="0"/>
              <a:t>The key of the entry</a:t>
            </a:r>
          </a:p>
          <a:p>
            <a:pPr lvl="1"/>
            <a:r>
              <a:rPr lang="en-US" dirty="0"/>
              <a:t>The hash value of the key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414812" cy="419973"/>
          </a:xfrm>
          <a:prstGeom prst="wedgeRoundRectCallout">
            <a:avLst>
              <a:gd name="adj1" fmla="val -60072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A = (“apple”, </a:t>
            </a:r>
            <a:r>
              <a:rPr lang="en-US" sz="1800" b="0" dirty="0">
                <a:latin typeface="+mn-lt"/>
              </a:rPr>
              <a:t>2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3542427"/>
            <a:ext cx="1490216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-1290151091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22860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1" name="Rectangle 130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282651" y="3055203"/>
            <a:ext cx="232307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A = (“apple”,20)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01600" y="2362200"/>
            <a:ext cx="20076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 new dictionary</a:t>
            </a:r>
          </a:p>
        </p:txBody>
      </p:sp>
      <p:sp>
        <p:nvSpPr>
          <p:cNvPr id="165" name="Rectangular Callout 164"/>
          <p:cNvSpPr/>
          <p:nvPr/>
        </p:nvSpPr>
        <p:spPr bwMode="auto">
          <a:xfrm>
            <a:off x="6045200" y="8305800"/>
            <a:ext cx="3152466" cy="707886"/>
          </a:xfrm>
          <a:prstGeom prst="wedgeRectCallout">
            <a:avLst>
              <a:gd name="adj1" fmla="val -22517"/>
              <a:gd name="adj2" fmla="val -1056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Funny! Libraries didn’t ask</a:t>
            </a:r>
            <a:br>
              <a:rPr lang="en-US" sz="2000" b="0" dirty="0">
                <a:latin typeface="+mn-lt"/>
              </a:rPr>
            </a:br>
            <a:r>
              <a:rPr lang="en-US" sz="2000" b="0" dirty="0">
                <a:latin typeface="+mn-lt"/>
              </a:rPr>
              <a:t>for anything in the past</a:t>
            </a:r>
          </a:p>
        </p:txBody>
      </p:sp>
      <p:sp>
        <p:nvSpPr>
          <p:cNvPr id="67" name="Rounded Rectangular Callout 66"/>
          <p:cNvSpPr/>
          <p:nvPr/>
        </p:nvSpPr>
        <p:spPr bwMode="auto">
          <a:xfrm>
            <a:off x="3454400" y="5943600"/>
            <a:ext cx="691976" cy="419973"/>
          </a:xfrm>
          <a:prstGeom prst="wedgeRoundRectCallout">
            <a:avLst>
              <a:gd name="adj1" fmla="val 82178"/>
              <a:gd name="adj2" fmla="val 309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Done</a:t>
            </a:r>
          </a:p>
        </p:txBody>
      </p:sp>
      <p:sp>
        <p:nvSpPr>
          <p:cNvPr id="68" name="Cloud Callout 67"/>
          <p:cNvSpPr/>
          <p:nvPr/>
        </p:nvSpPr>
        <p:spPr bwMode="auto">
          <a:xfrm>
            <a:off x="5054600" y="3520003"/>
            <a:ext cx="2325474" cy="905788"/>
          </a:xfrm>
          <a:prstGeom prst="cloudCallout">
            <a:avLst>
              <a:gd name="adj1" fmla="val -96363"/>
              <a:gd name="adj2" fmla="val 558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Ok. The</a:t>
            </a:r>
          </a:p>
          <a:p>
            <a:r>
              <a:rPr lang="en-US" sz="1600" b="0" dirty="0">
                <a:latin typeface="+mn-lt"/>
              </a:rPr>
              <a:t>hash index is </a:t>
            </a:r>
            <a:r>
              <a:rPr lang="en-US" sz="1600" dirty="0">
                <a:latin typeface="+mn-lt"/>
              </a:rPr>
              <a:t>1</a:t>
            </a:r>
            <a:r>
              <a:rPr lang="en-US" sz="1600" b="0" dirty="0">
                <a:latin typeface="+mn-lt"/>
              </a:rPr>
              <a:t>.</a:t>
            </a:r>
          </a:p>
        </p:txBody>
      </p:sp>
      <p:sp>
        <p:nvSpPr>
          <p:cNvPr id="69" name="Cloud Callout 68"/>
          <p:cNvSpPr/>
          <p:nvPr/>
        </p:nvSpPr>
        <p:spPr bwMode="auto">
          <a:xfrm>
            <a:off x="4826000" y="4572000"/>
            <a:ext cx="2892665" cy="1280597"/>
          </a:xfrm>
          <a:prstGeom prst="cloudCallout">
            <a:avLst>
              <a:gd name="adj1" fmla="val -78982"/>
              <a:gd name="adj2" fmla="val 55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This chain is empty.</a:t>
            </a:r>
          </a:p>
          <a:p>
            <a:r>
              <a:rPr lang="en-US" sz="1600" b="0" dirty="0">
                <a:latin typeface="+mn-lt"/>
              </a:rPr>
              <a:t>I can insert entry</a:t>
            </a:r>
            <a:br>
              <a:rPr lang="en-US" sz="1600" b="0" dirty="0">
                <a:latin typeface="+mn-lt"/>
              </a:rPr>
            </a:br>
            <a:r>
              <a:rPr lang="en-US" sz="1600" dirty="0">
                <a:latin typeface="+mn-lt"/>
              </a:rPr>
              <a:t>(A)</a:t>
            </a:r>
            <a:r>
              <a:rPr lang="en-US" sz="1600" b="0" dirty="0">
                <a:latin typeface="+mn-lt"/>
              </a:rPr>
              <a:t> there.</a:t>
            </a:r>
          </a:p>
        </p:txBody>
      </p:sp>
      <p:graphicFrame>
        <p:nvGraphicFramePr>
          <p:cNvPr id="177" name="Table 176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78" name="Table 177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79" name="Straight Arrow Connector 178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180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181" name="Straight Arrow Connector 1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5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186" name="Straight Arrow Connector 1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0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191" name="Straight Arrow Connector 1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92" name="Straight Connector 1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5" name="Group 48"/>
          <p:cNvGrpSpPr/>
          <p:nvPr/>
        </p:nvGrpSpPr>
        <p:grpSpPr>
          <a:xfrm>
            <a:off x="10769600" y="941499"/>
            <a:ext cx="457200" cy="274320"/>
            <a:chOff x="8222344" y="4025070"/>
            <a:chExt cx="457200" cy="274320"/>
          </a:xfrm>
        </p:grpSpPr>
        <p:cxnSp>
          <p:nvCxnSpPr>
            <p:cNvPr id="196" name="Straight Arrow Connector 19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97" name="Straight Connector 19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Straight Connector 19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00" name="Oval 19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1" name="Oval 200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202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203" name="Straight Arrow Connector 20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5" name="Straight Connector 20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6" name="Straight Connector 20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7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208" name="Straight Arrow Connector 20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09" name="Straight Connector 20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213" name="Straight Arrow Connector 21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4" name="Straight Connector 21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5" name="Straight Connector 21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Straight Connector 2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7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218" name="Straight Arrow Connector 21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9" name="Straight Connector 21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0" name="Straight Connector 21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Straight Connector 22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2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223" name="Straight Arrow Connector 2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24" name="Straight Connector 22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Straight Connector 22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27" name="Right Arrow 226"/>
          <p:cNvSpPr/>
          <p:nvPr/>
        </p:nvSpPr>
        <p:spPr bwMode="auto">
          <a:xfrm>
            <a:off x="8709194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grpSp>
        <p:nvGrpSpPr>
          <p:cNvPr id="228" name="Group 33"/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229" name="Straight Arrow Connector 22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30" name="Straight Connector 22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3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74" name="Slide Number Placeholder 7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7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48"/>
          <p:cNvGrpSpPr/>
          <p:nvPr/>
        </p:nvGrpSpPr>
        <p:grpSpPr>
          <a:xfrm>
            <a:off x="10769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8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647876" cy="419973"/>
          </a:xfrm>
          <a:prstGeom prst="wedgeRoundRectCallout">
            <a:avLst>
              <a:gd name="adj1" fmla="val -59163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B = (“banana”, </a:t>
            </a:r>
            <a:r>
              <a:rPr lang="en-US" sz="1800" b="0" dirty="0">
                <a:latin typeface="+mn-lt"/>
              </a:rPr>
              <a:t>1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3542427"/>
            <a:ext cx="1293218" cy="419973"/>
          </a:xfrm>
          <a:prstGeom prst="wedgeRoundRectCallout">
            <a:avLst>
              <a:gd name="adj1" fmla="val -67845"/>
              <a:gd name="adj2" fmla="val 35760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207055587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2286000"/>
            <a:ext cx="1065610" cy="419973"/>
          </a:xfrm>
          <a:prstGeom prst="wedgeRoundRectCallout">
            <a:avLst>
              <a:gd name="adj1" fmla="val -71874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3520003"/>
            <a:ext cx="2325474" cy="905788"/>
          </a:xfrm>
          <a:prstGeom prst="cloudCallout">
            <a:avLst>
              <a:gd name="adj1" fmla="val -96880"/>
              <a:gd name="adj2" fmla="val 439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Ok. The</a:t>
            </a:r>
          </a:p>
          <a:p>
            <a:r>
              <a:rPr lang="en-US" sz="1600" b="0" dirty="0">
                <a:latin typeface="+mn-lt"/>
              </a:rPr>
              <a:t>hash index is </a:t>
            </a:r>
            <a:r>
              <a:rPr lang="en-US" sz="1600" dirty="0">
                <a:latin typeface="+mn-lt"/>
              </a:rPr>
              <a:t>7</a:t>
            </a:r>
            <a:r>
              <a:rPr lang="en-US" sz="1600" b="0" dirty="0">
                <a:latin typeface="+mn-lt"/>
              </a:rPr>
              <a:t>.</a:t>
            </a:r>
          </a:p>
        </p:txBody>
      </p:sp>
      <p:sp>
        <p:nvSpPr>
          <p:cNvPr id="126" name="Right Arrow 125"/>
          <p:cNvSpPr/>
          <p:nvPr/>
        </p:nvSpPr>
        <p:spPr bwMode="auto">
          <a:xfrm>
            <a:off x="8681720" y="3650681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31" name="Rectangle 130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135" name="Cloud Callout 134"/>
          <p:cNvSpPr/>
          <p:nvPr/>
        </p:nvSpPr>
        <p:spPr bwMode="auto">
          <a:xfrm>
            <a:off x="4826000" y="4572000"/>
            <a:ext cx="2892665" cy="1280597"/>
          </a:xfrm>
          <a:prstGeom prst="cloudCallout">
            <a:avLst>
              <a:gd name="adj1" fmla="val -78982"/>
              <a:gd name="adj2" fmla="val 55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This chain is empty.</a:t>
            </a:r>
          </a:p>
          <a:p>
            <a:r>
              <a:rPr lang="en-US" sz="1600" b="0" dirty="0">
                <a:latin typeface="+mn-lt"/>
              </a:rPr>
              <a:t>I can insert entry</a:t>
            </a:r>
            <a:br>
              <a:rPr lang="en-US" sz="1600" b="0" dirty="0">
                <a:latin typeface="+mn-lt"/>
              </a:rPr>
            </a:br>
            <a:r>
              <a:rPr lang="en-US" sz="1600" dirty="0">
                <a:latin typeface="+mn-lt"/>
              </a:rPr>
              <a:t>(B)</a:t>
            </a:r>
            <a:r>
              <a:rPr lang="en-US" sz="1600" b="0" dirty="0">
                <a:latin typeface="+mn-lt"/>
              </a:rPr>
              <a:t> there.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01600" y="2381071"/>
            <a:ext cx="2744982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82651" y="3360003"/>
            <a:ext cx="259526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B = (“banana”,10)</a:t>
            </a:r>
          </a:p>
        </p:txBody>
      </p:sp>
      <p:sp>
        <p:nvSpPr>
          <p:cNvPr id="80" name="Slide Number Placeholder 7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13" name="Group 33">
            <a:extLst>
              <a:ext uri="{FF2B5EF4-FFF2-40B4-BE49-F238E27FC236}">
                <a16:creationId xmlns:a16="http://schemas.microsoft.com/office/drawing/2014/main" id="{142A55F5-E4F6-BEBC-772D-66C28298CFA2}"/>
              </a:ext>
            </a:extLst>
          </p:cNvPr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F172512-F4D4-84A8-0419-5BA04D51785A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0DA6506-A0B3-4EBF-C896-03153B2AC262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0356955-7A96-5858-49F3-192921BE3710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2313B8B-20EE-909B-6B8F-E40F7B5AEF69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101" grpId="0" animBg="1"/>
      <p:bldP spid="115" grpId="0" animBg="1"/>
      <p:bldP spid="126" grpId="0" animBg="1"/>
      <p:bldP spid="1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Same as for (A)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48"/>
          <p:cNvGrpSpPr/>
          <p:nvPr/>
        </p:nvGrpSpPr>
        <p:grpSpPr>
          <a:xfrm>
            <a:off x="10769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8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647876" cy="419973"/>
          </a:xfrm>
          <a:prstGeom prst="wedgeRoundRectCallout">
            <a:avLst>
              <a:gd name="adj1" fmla="val -59163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B = (“banana”, </a:t>
            </a:r>
            <a:r>
              <a:rPr lang="en-US" sz="1800" b="0" dirty="0">
                <a:latin typeface="+mn-lt"/>
              </a:rPr>
              <a:t>1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3542427"/>
            <a:ext cx="1293218" cy="419973"/>
          </a:xfrm>
          <a:prstGeom prst="wedgeRoundRectCallout">
            <a:avLst>
              <a:gd name="adj1" fmla="val -67845"/>
              <a:gd name="adj2" fmla="val 35760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207055587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2286000"/>
            <a:ext cx="1065610" cy="419973"/>
          </a:xfrm>
          <a:prstGeom prst="wedgeRoundRectCallout">
            <a:avLst>
              <a:gd name="adj1" fmla="val -71874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8" name="Rounded Rectangular Callout 107"/>
          <p:cNvSpPr/>
          <p:nvPr/>
        </p:nvSpPr>
        <p:spPr bwMode="auto">
          <a:xfrm>
            <a:off x="3454400" y="5943600"/>
            <a:ext cx="691976" cy="419973"/>
          </a:xfrm>
          <a:prstGeom prst="wedgeRoundRectCallout">
            <a:avLst>
              <a:gd name="adj1" fmla="val 82178"/>
              <a:gd name="adj2" fmla="val 3378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Done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3520003"/>
            <a:ext cx="2325474" cy="905788"/>
          </a:xfrm>
          <a:prstGeom prst="cloudCallout">
            <a:avLst>
              <a:gd name="adj1" fmla="val -96880"/>
              <a:gd name="adj2" fmla="val 439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Ok. The</a:t>
            </a:r>
          </a:p>
          <a:p>
            <a:r>
              <a:rPr lang="en-US" sz="1600" b="0" dirty="0">
                <a:latin typeface="+mn-lt"/>
              </a:rPr>
              <a:t>hash index is </a:t>
            </a:r>
            <a:r>
              <a:rPr lang="en-US" sz="1600" dirty="0">
                <a:latin typeface="+mn-lt"/>
              </a:rPr>
              <a:t>7</a:t>
            </a:r>
            <a:r>
              <a:rPr lang="en-US" sz="1600" b="0" dirty="0">
                <a:latin typeface="+mn-lt"/>
              </a:rPr>
              <a:t>.</a:t>
            </a:r>
          </a:p>
        </p:txBody>
      </p:sp>
      <p:sp>
        <p:nvSpPr>
          <p:cNvPr id="126" name="Right Arrow 125"/>
          <p:cNvSpPr/>
          <p:nvPr/>
        </p:nvSpPr>
        <p:spPr bwMode="auto">
          <a:xfrm>
            <a:off x="8681720" y="3650681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31" name="Rectangle 130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135" name="Cloud Callout 134"/>
          <p:cNvSpPr/>
          <p:nvPr/>
        </p:nvSpPr>
        <p:spPr bwMode="auto">
          <a:xfrm>
            <a:off x="4826000" y="4572000"/>
            <a:ext cx="2892665" cy="1280597"/>
          </a:xfrm>
          <a:prstGeom prst="cloudCallout">
            <a:avLst>
              <a:gd name="adj1" fmla="val -78982"/>
              <a:gd name="adj2" fmla="val 55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This chain is empty.</a:t>
            </a:r>
          </a:p>
          <a:p>
            <a:r>
              <a:rPr lang="en-US" sz="1600" b="0" dirty="0">
                <a:latin typeface="+mn-lt"/>
              </a:rPr>
              <a:t>I can insert entry</a:t>
            </a:r>
            <a:br>
              <a:rPr lang="en-US" sz="1600" b="0" dirty="0">
                <a:latin typeface="+mn-lt"/>
              </a:rPr>
            </a:br>
            <a:r>
              <a:rPr lang="en-US" sz="1600" dirty="0">
                <a:latin typeface="+mn-lt"/>
              </a:rPr>
              <a:t>(B)</a:t>
            </a:r>
            <a:r>
              <a:rPr lang="en-US" sz="1600" b="0" dirty="0">
                <a:latin typeface="+mn-lt"/>
              </a:rPr>
              <a:t> there.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01600" y="2381071"/>
            <a:ext cx="2744982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82651" y="3360003"/>
            <a:ext cx="259526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B = (“banana”,10)</a:t>
            </a:r>
          </a:p>
        </p:txBody>
      </p:sp>
      <p:grpSp>
        <p:nvGrpSpPr>
          <p:cNvPr id="172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173" name="Straight Arrow Connector 17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4" name="Straight Connector 17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17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77" name="Table 17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78" name="Straight Arrow Connector 17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79" name="Oval 17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0" name="Slide Number Placeholder 7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71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764409" cy="419973"/>
          </a:xfrm>
          <a:prstGeom prst="wedgeRoundRectCallout">
            <a:avLst>
              <a:gd name="adj1" fmla="val -58090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Insert C = (“pumpkin”, 50)</a:t>
            </a: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4724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3429000"/>
            <a:ext cx="3520274" cy="1280597"/>
          </a:xfrm>
          <a:prstGeom prst="cloudCallout">
            <a:avLst>
              <a:gd name="adj1" fmla="val -79323"/>
              <a:gd name="adj2" fmla="val 254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encompassing entry </a:t>
            </a:r>
            <a:r>
              <a:rPr lang="en-US" sz="1600" dirty="0"/>
              <a:t>(A)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297581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82651" y="3664803"/>
            <a:ext cx="276069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C = (“pumpkin”,50)</a:t>
            </a:r>
          </a:p>
        </p:txBody>
      </p:sp>
      <p:sp>
        <p:nvSpPr>
          <p:cNvPr id="170" name="Right Arrow 169"/>
          <p:cNvSpPr/>
          <p:nvPr/>
        </p:nvSpPr>
        <p:spPr bwMode="auto">
          <a:xfrm>
            <a:off x="8681720" y="941499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76" name="Rounded Rectangular Callout 17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77" name="Rounded Rectangular Callout 176"/>
          <p:cNvSpPr/>
          <p:nvPr/>
        </p:nvSpPr>
        <p:spPr bwMode="auto">
          <a:xfrm>
            <a:off x="3454400" y="1676400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(C)?</a:t>
            </a:r>
          </a:p>
        </p:txBody>
      </p:sp>
      <p:sp>
        <p:nvSpPr>
          <p:cNvPr id="178" name="Rounded Rectangular Callout 177"/>
          <p:cNvSpPr/>
          <p:nvPr/>
        </p:nvSpPr>
        <p:spPr bwMode="auto">
          <a:xfrm>
            <a:off x="3454400" y="2286000"/>
            <a:ext cx="1161256" cy="419973"/>
          </a:xfrm>
          <a:prstGeom prst="wedgeRoundRectCallout">
            <a:avLst>
              <a:gd name="adj1" fmla="val -69137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9" name="Rounded Rectangular Callout 178"/>
          <p:cNvSpPr/>
          <p:nvPr/>
        </p:nvSpPr>
        <p:spPr bwMode="auto">
          <a:xfrm>
            <a:off x="3454400" y="3542427"/>
            <a:ext cx="1520412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  <a:latin typeface="+mn-lt"/>
              </a:rPr>
              <a:t>-1189657311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83" name="Table 182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84" name="Table 18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5" name="Straight Arrow Connector 184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186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187" name="Straight Arrow Connector 18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1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192" name="Straight Arrow Connector 19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6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197" name="Straight Arrow Connector 19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98" name="Straight Connector 19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1" name="Group 48"/>
          <p:cNvGrpSpPr/>
          <p:nvPr/>
        </p:nvGrpSpPr>
        <p:grpSpPr>
          <a:xfrm>
            <a:off x="10769600" y="941499"/>
            <a:ext cx="457200" cy="274320"/>
            <a:chOff x="8222344" y="4025070"/>
            <a:chExt cx="457200" cy="274320"/>
          </a:xfrm>
        </p:grpSpPr>
        <p:cxnSp>
          <p:nvCxnSpPr>
            <p:cNvPr id="202" name="Straight Arrow Connector 20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03" name="Straight Connector 20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5" name="Straight Connector 20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06" name="Oval 205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7" name="Oval 206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208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209" name="Straight Arrow Connector 20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2" name="Straight Connector 21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3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214" name="Straight Arrow Connector 21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5" name="Straight Connector 21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Straight Connector 21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7" name="Straight Connector 21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8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219" name="Straight Arrow Connector 21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20" name="Straight Connector 21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Straight Connector 22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Straight Connector 22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224" name="Straight Arrow Connector 22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25" name="Straight Connector 2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Straight Connector 22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8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229" name="Straight Arrow Connector 22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30" name="Straight Connector 22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3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3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234" name="Straight Arrow Connector 23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35" name="Straight Connector 23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3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23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238" name="Table 237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9" name="Straight Arrow Connector 238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0" name="Oval 239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1" name="Oval 240"/>
          <p:cNvSpPr>
            <a:spLocks noChangeArrowheads="1"/>
          </p:cNvSpPr>
          <p:nvPr/>
        </p:nvSpPr>
        <p:spPr bwMode="auto">
          <a:xfrm>
            <a:off x="10071768" y="810128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A594AE2-D467-91CF-6E30-9B2D5F635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0" y="7467600"/>
            <a:ext cx="7239000" cy="21336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8" grpId="0" animBg="1"/>
      <p:bldP spid="115" grpId="0" animBg="1"/>
      <p:bldP spid="170" grpId="0" animBg="1"/>
      <p:bldP spid="176" grpId="0" animBg="1"/>
      <p:bldP spid="177" grpId="0" animBg="1"/>
      <p:bldP spid="178" grpId="0" animBg="1"/>
      <p:bldP spid="179" grpId="0" animBg="1"/>
      <p:bldP spid="2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764409" cy="419973"/>
          </a:xfrm>
          <a:prstGeom prst="wedgeRoundRectCallout">
            <a:avLst>
              <a:gd name="adj1" fmla="val -58090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Insert C = (“pumpkin”, 50)</a:t>
            </a: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4724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3429000"/>
            <a:ext cx="3520274" cy="1280597"/>
          </a:xfrm>
          <a:prstGeom prst="cloudCallout">
            <a:avLst>
              <a:gd name="adj1" fmla="val -79323"/>
              <a:gd name="adj2" fmla="val 254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encompassing entry </a:t>
            </a:r>
            <a:r>
              <a:rPr lang="en-US" sz="1600" dirty="0"/>
              <a:t>(A)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297581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82651" y="3664803"/>
            <a:ext cx="276069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C = (“pumpkin”,50)</a:t>
            </a:r>
          </a:p>
        </p:txBody>
      </p:sp>
      <p:sp>
        <p:nvSpPr>
          <p:cNvPr id="176" name="Rounded Rectangular Callout 17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77" name="Rounded Rectangular Callout 176"/>
          <p:cNvSpPr/>
          <p:nvPr/>
        </p:nvSpPr>
        <p:spPr bwMode="auto">
          <a:xfrm>
            <a:off x="3454400" y="1676400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(C)?</a:t>
            </a:r>
          </a:p>
        </p:txBody>
      </p:sp>
      <p:sp>
        <p:nvSpPr>
          <p:cNvPr id="178" name="Rounded Rectangular Callout 177"/>
          <p:cNvSpPr/>
          <p:nvPr/>
        </p:nvSpPr>
        <p:spPr bwMode="auto">
          <a:xfrm>
            <a:off x="3454400" y="2286000"/>
            <a:ext cx="1161256" cy="419973"/>
          </a:xfrm>
          <a:prstGeom prst="wedgeRoundRectCallout">
            <a:avLst>
              <a:gd name="adj1" fmla="val -69137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9" name="Rounded Rectangular Callout 178"/>
          <p:cNvSpPr/>
          <p:nvPr/>
        </p:nvSpPr>
        <p:spPr bwMode="auto">
          <a:xfrm>
            <a:off x="3454400" y="3542427"/>
            <a:ext cx="1520412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  <a:latin typeface="+mn-lt"/>
              </a:rPr>
              <a:t>-1189657311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74" name="Straight Arrow Connector 73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75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0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5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1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102" name="Straight Arrow Connector 10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6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107" name="Straight Arrow Connector 10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7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120" name="Straight Arrow Connector 1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4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125" name="Straight Arrow Connector 1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3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138" name="Straight Arrow Connector 13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165" name="Straight Arrow Connector 16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1" name="Straight Connector 17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0" name="Straight Connector 17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82" name="Table 181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3" name="Straight Arrow Connector 182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84" name="Oval 183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4" name="Rounded Rectangular Callout 193"/>
          <p:cNvSpPr/>
          <p:nvPr/>
        </p:nvSpPr>
        <p:spPr bwMode="auto">
          <a:xfrm>
            <a:off x="3454400" y="5371227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5" name="Rounded Rectangular Callout 194"/>
          <p:cNvSpPr/>
          <p:nvPr/>
        </p:nvSpPr>
        <p:spPr bwMode="auto">
          <a:xfrm>
            <a:off x="3454400" y="5980827"/>
            <a:ext cx="3029844" cy="419973"/>
          </a:xfrm>
          <a:prstGeom prst="wedgeRoundRectCallout">
            <a:avLst>
              <a:gd name="adj1" fmla="val 57485"/>
              <a:gd name="adj2" fmla="val 2522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“pumpkin”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graphicFrame>
        <p:nvGraphicFramePr>
          <p:cNvPr id="196" name="Table 195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97" name="Group 48"/>
          <p:cNvGrpSpPr/>
          <p:nvPr/>
        </p:nvGrpSpPr>
        <p:grpSpPr>
          <a:xfrm>
            <a:off x="10769600" y="941499"/>
            <a:ext cx="457200" cy="274320"/>
            <a:chOff x="8222344" y="4025070"/>
            <a:chExt cx="457200" cy="274320"/>
          </a:xfrm>
        </p:grpSpPr>
        <p:cxnSp>
          <p:nvCxnSpPr>
            <p:cNvPr id="198" name="Straight Arrow Connector 19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1" name="Straight Connector 20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02" name="Oval 201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3" name="Oval 20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0" name="Oval 219"/>
          <p:cNvSpPr>
            <a:spLocks noChangeArrowheads="1"/>
          </p:cNvSpPr>
          <p:nvPr/>
        </p:nvSpPr>
        <p:spPr bwMode="auto">
          <a:xfrm>
            <a:off x="10071768" y="810128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B9F3C09E-BA6D-B09D-392D-9BB873E28343}"/>
              </a:ext>
            </a:extLst>
          </p:cNvPr>
          <p:cNvSpPr/>
          <p:nvPr/>
        </p:nvSpPr>
        <p:spPr bwMode="auto">
          <a:xfrm>
            <a:off x="8681720" y="941499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72386F8-AE2D-DD8A-770B-04D469FD5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0" y="7467600"/>
            <a:ext cx="7239000" cy="21336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4DECDD4E-8046-2C4F-B6DC-0EC9E895F961}"/>
              </a:ext>
            </a:extLst>
          </p:cNvPr>
          <p:cNvSpPr/>
          <p:nvPr/>
        </p:nvSpPr>
        <p:spPr bwMode="auto">
          <a:xfrm>
            <a:off x="3454400" y="6705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764409" cy="419973"/>
          </a:xfrm>
          <a:prstGeom prst="wedgeRoundRectCallout">
            <a:avLst>
              <a:gd name="adj1" fmla="val -58090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Insert C = (“pumpkin”, 50)</a:t>
            </a: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4724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3429000"/>
            <a:ext cx="3520274" cy="1280597"/>
          </a:xfrm>
          <a:prstGeom prst="cloudCallout">
            <a:avLst>
              <a:gd name="adj1" fmla="val -79323"/>
              <a:gd name="adj2" fmla="val 254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encompassing entry </a:t>
            </a:r>
            <a:r>
              <a:rPr lang="en-US" sz="1600" dirty="0"/>
              <a:t>(A)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297581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82651" y="3664803"/>
            <a:ext cx="276069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C = (“pumpkin”,50)</a:t>
            </a:r>
          </a:p>
        </p:txBody>
      </p:sp>
      <p:sp>
        <p:nvSpPr>
          <p:cNvPr id="176" name="Rounded Rectangular Callout 17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77" name="Rounded Rectangular Callout 176"/>
          <p:cNvSpPr/>
          <p:nvPr/>
        </p:nvSpPr>
        <p:spPr bwMode="auto">
          <a:xfrm>
            <a:off x="3454400" y="1676400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(C)?</a:t>
            </a:r>
          </a:p>
        </p:txBody>
      </p:sp>
      <p:sp>
        <p:nvSpPr>
          <p:cNvPr id="178" name="Rounded Rectangular Callout 177"/>
          <p:cNvSpPr/>
          <p:nvPr/>
        </p:nvSpPr>
        <p:spPr bwMode="auto">
          <a:xfrm>
            <a:off x="3454400" y="2286000"/>
            <a:ext cx="1161256" cy="419973"/>
          </a:xfrm>
          <a:prstGeom prst="wedgeRoundRectCallout">
            <a:avLst>
              <a:gd name="adj1" fmla="val -69137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9" name="Rounded Rectangular Callout 178"/>
          <p:cNvSpPr/>
          <p:nvPr/>
        </p:nvSpPr>
        <p:spPr bwMode="auto">
          <a:xfrm>
            <a:off x="3454400" y="3542427"/>
            <a:ext cx="1520412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  <a:latin typeface="+mn-lt"/>
              </a:rPr>
              <a:t>-1189657311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4" name="Straight Arrow Connector 73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6" name="Oval 95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7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102" name="Straight Arrow Connector 10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107" name="Straight Arrow Connector 10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120" name="Straight Arrow Connector 1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125" name="Straight Arrow Connector 1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138" name="Straight Arrow Connector 13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165" name="Straight Arrow Connector 16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1" name="Straight Connector 17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0" name="Straight Connector 17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82" name="Table 181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3" name="Straight Arrow Connector 182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84" name="Oval 183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10123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4" name="Rounded Rectangular Callout 193"/>
          <p:cNvSpPr/>
          <p:nvPr/>
        </p:nvSpPr>
        <p:spPr bwMode="auto">
          <a:xfrm>
            <a:off x="3454400" y="5371227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5" name="Rounded Rectangular Callout 84"/>
          <p:cNvSpPr/>
          <p:nvPr/>
        </p:nvSpPr>
        <p:spPr bwMode="auto">
          <a:xfrm>
            <a:off x="3454400" y="6705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Cloud Callout 91"/>
          <p:cNvSpPr/>
          <p:nvPr/>
        </p:nvSpPr>
        <p:spPr bwMode="auto">
          <a:xfrm>
            <a:off x="7477768" y="5431016"/>
            <a:ext cx="3352783" cy="1280597"/>
          </a:xfrm>
          <a:prstGeom prst="cloudCallout">
            <a:avLst>
              <a:gd name="adj1" fmla="val -152279"/>
              <a:gd name="adj2" fmla="val 1120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There is no next node.</a:t>
            </a:r>
          </a:p>
          <a:p>
            <a:r>
              <a:rPr lang="en-US" sz="1600" b="0" dirty="0">
                <a:latin typeface="+mn-lt"/>
              </a:rPr>
              <a:t>I can insert entry</a:t>
            </a:r>
            <a:br>
              <a:rPr lang="en-US" sz="1600" b="0" dirty="0">
                <a:latin typeface="+mn-lt"/>
              </a:rPr>
            </a:br>
            <a:r>
              <a:rPr lang="en-US" sz="1600" dirty="0">
                <a:latin typeface="+mn-lt"/>
              </a:rPr>
              <a:t>(C)</a:t>
            </a:r>
            <a:r>
              <a:rPr lang="en-US" sz="1600" b="0" dirty="0">
                <a:latin typeface="+mn-lt"/>
              </a:rPr>
              <a:t> there.</a:t>
            </a:r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22A0486-8AB5-BDE7-73EF-115D2E56C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0" y="7467600"/>
            <a:ext cx="7239000" cy="21336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DB559288-B126-7DDB-1B16-82A5B8C87159}"/>
              </a:ext>
            </a:extLst>
          </p:cNvPr>
          <p:cNvSpPr/>
          <p:nvPr/>
        </p:nvSpPr>
        <p:spPr bwMode="auto">
          <a:xfrm>
            <a:off x="8681720" y="941499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grpSp>
        <p:nvGrpSpPr>
          <p:cNvPr id="19" name="Group 48">
            <a:extLst>
              <a:ext uri="{FF2B5EF4-FFF2-40B4-BE49-F238E27FC236}">
                <a16:creationId xmlns:a16="http://schemas.microsoft.com/office/drawing/2014/main" id="{89BD22FA-0FBB-1EF3-E618-C23B8C53F322}"/>
              </a:ext>
            </a:extLst>
          </p:cNvPr>
          <p:cNvGrpSpPr/>
          <p:nvPr/>
        </p:nvGrpSpPr>
        <p:grpSpPr>
          <a:xfrm>
            <a:off x="10769600" y="941499"/>
            <a:ext cx="457200" cy="274320"/>
            <a:chOff x="8222344" y="4025070"/>
            <a:chExt cx="457200" cy="274320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D480513-2D10-2287-1C62-BC1F9C85161B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5125F75-8716-343B-3BAA-3574D414C921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7E6189-DAEF-D3D4-4298-A5F7BFFA9D55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F71C59B-90A5-CAE9-9395-937CA7B17DE5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4" name="Rounded Rectangular Callout 23">
            <a:extLst>
              <a:ext uri="{FF2B5EF4-FFF2-40B4-BE49-F238E27FC236}">
                <a16:creationId xmlns:a16="http://schemas.microsoft.com/office/drawing/2014/main" id="{FF12BD0F-9A7A-7C93-A7AA-D79BAE7B7364}"/>
              </a:ext>
            </a:extLst>
          </p:cNvPr>
          <p:cNvSpPr/>
          <p:nvPr/>
        </p:nvSpPr>
        <p:spPr bwMode="auto">
          <a:xfrm>
            <a:off x="3454400" y="5980827"/>
            <a:ext cx="3029844" cy="419973"/>
          </a:xfrm>
          <a:prstGeom prst="wedgeRoundRectCallout">
            <a:avLst>
              <a:gd name="adj1" fmla="val 57485"/>
              <a:gd name="adj2" fmla="val 2522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“pumpkin”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764409" cy="419973"/>
          </a:xfrm>
          <a:prstGeom prst="wedgeRoundRectCallout">
            <a:avLst>
              <a:gd name="adj1" fmla="val -58090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Insert C = (“pumpkin”, 50)</a:t>
            </a: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4724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3429000"/>
            <a:ext cx="3520274" cy="1280597"/>
          </a:xfrm>
          <a:prstGeom prst="cloudCallout">
            <a:avLst>
              <a:gd name="adj1" fmla="val -79323"/>
              <a:gd name="adj2" fmla="val 254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encompassing entry </a:t>
            </a:r>
            <a:r>
              <a:rPr lang="en-US" sz="1600" dirty="0"/>
              <a:t>(A)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297581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82651" y="3664803"/>
            <a:ext cx="276069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C = (“pumpkin”,50)</a:t>
            </a:r>
          </a:p>
        </p:txBody>
      </p:sp>
      <p:sp>
        <p:nvSpPr>
          <p:cNvPr id="176" name="Rounded Rectangular Callout 17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77" name="Rounded Rectangular Callout 176"/>
          <p:cNvSpPr/>
          <p:nvPr/>
        </p:nvSpPr>
        <p:spPr bwMode="auto">
          <a:xfrm>
            <a:off x="3454400" y="1676400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(C)?</a:t>
            </a:r>
          </a:p>
        </p:txBody>
      </p:sp>
      <p:sp>
        <p:nvSpPr>
          <p:cNvPr id="178" name="Rounded Rectangular Callout 177"/>
          <p:cNvSpPr/>
          <p:nvPr/>
        </p:nvSpPr>
        <p:spPr bwMode="auto">
          <a:xfrm>
            <a:off x="3454400" y="2286000"/>
            <a:ext cx="1161256" cy="419973"/>
          </a:xfrm>
          <a:prstGeom prst="wedgeRoundRectCallout">
            <a:avLst>
              <a:gd name="adj1" fmla="val -69137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9" name="Rounded Rectangular Callout 178"/>
          <p:cNvSpPr/>
          <p:nvPr/>
        </p:nvSpPr>
        <p:spPr bwMode="auto">
          <a:xfrm>
            <a:off x="3454400" y="3542427"/>
            <a:ext cx="1520412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  <a:latin typeface="+mn-lt"/>
              </a:rPr>
              <a:t>-1189657311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4" name="Straight Arrow Connector 73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6" name="Oval 95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7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102" name="Straight Arrow Connector 10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107" name="Straight Arrow Connector 10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120" name="Straight Arrow Connector 1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125" name="Straight Arrow Connector 1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138" name="Straight Arrow Connector 13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165" name="Straight Arrow Connector 16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1" name="Straight Connector 17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0" name="Straight Connector 17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82" name="Table 181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3" name="Straight Arrow Connector 182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84" name="Oval 183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3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186" name="Straight Arrow Connector 1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90" name="Table 189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1" name="Oval 190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92" name="Straight Arrow Connector 191"/>
          <p:cNvCxnSpPr>
            <a:endCxn id="191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93" name="TextBox 192"/>
          <p:cNvSpPr txBox="1"/>
          <p:nvPr/>
        </p:nvSpPr>
        <p:spPr>
          <a:xfrm>
            <a:off x="10123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4" name="Rounded Rectangular Callout 193"/>
          <p:cNvSpPr/>
          <p:nvPr/>
        </p:nvSpPr>
        <p:spPr bwMode="auto">
          <a:xfrm>
            <a:off x="3454400" y="5371227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5" name="Rounded Rectangular Callout 194"/>
          <p:cNvSpPr/>
          <p:nvPr/>
        </p:nvSpPr>
        <p:spPr bwMode="auto">
          <a:xfrm>
            <a:off x="3454400" y="5980827"/>
            <a:ext cx="3029844" cy="419973"/>
          </a:xfrm>
          <a:prstGeom prst="wedgeRoundRectCallout">
            <a:avLst>
              <a:gd name="adj1" fmla="val 57470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“pumpkin”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85" name="Rounded Rectangular Callout 84"/>
          <p:cNvSpPr/>
          <p:nvPr/>
        </p:nvSpPr>
        <p:spPr bwMode="auto">
          <a:xfrm>
            <a:off x="3454400" y="6705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1" name="Rounded Rectangular Callout 90"/>
          <p:cNvSpPr/>
          <p:nvPr/>
        </p:nvSpPr>
        <p:spPr bwMode="auto">
          <a:xfrm>
            <a:off x="3454400" y="8114427"/>
            <a:ext cx="691976" cy="419973"/>
          </a:xfrm>
          <a:prstGeom prst="wedgeRoundRectCallout">
            <a:avLst>
              <a:gd name="adj1" fmla="val 82178"/>
              <a:gd name="adj2" fmla="val 309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Done</a:t>
            </a:r>
          </a:p>
        </p:txBody>
      </p:sp>
      <p:sp>
        <p:nvSpPr>
          <p:cNvPr id="92" name="Cloud Callout 91"/>
          <p:cNvSpPr/>
          <p:nvPr/>
        </p:nvSpPr>
        <p:spPr bwMode="auto">
          <a:xfrm>
            <a:off x="7477768" y="5431016"/>
            <a:ext cx="3352783" cy="1280597"/>
          </a:xfrm>
          <a:prstGeom prst="cloudCallout">
            <a:avLst>
              <a:gd name="adj1" fmla="val -152279"/>
              <a:gd name="adj2" fmla="val 1120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There is no next node.</a:t>
            </a:r>
          </a:p>
          <a:p>
            <a:r>
              <a:rPr lang="en-US" sz="1600" b="0" dirty="0">
                <a:latin typeface="+mn-lt"/>
              </a:rPr>
              <a:t>I can insert entry</a:t>
            </a:r>
            <a:br>
              <a:rPr lang="en-US" sz="1600" b="0" dirty="0">
                <a:latin typeface="+mn-lt"/>
              </a:rPr>
            </a:br>
            <a:r>
              <a:rPr lang="en-US" sz="1600" dirty="0">
                <a:latin typeface="+mn-lt"/>
              </a:rPr>
              <a:t>(C)</a:t>
            </a:r>
            <a:r>
              <a:rPr lang="en-US" sz="1600" b="0" dirty="0">
                <a:latin typeface="+mn-lt"/>
              </a:rPr>
              <a:t> there.</a:t>
            </a:r>
          </a:p>
        </p:txBody>
      </p:sp>
      <p:sp>
        <p:nvSpPr>
          <p:cNvPr id="101" name="Rectangular Callout 100"/>
          <p:cNvSpPr/>
          <p:nvPr/>
        </p:nvSpPr>
        <p:spPr bwMode="auto">
          <a:xfrm>
            <a:off x="10425266" y="1981200"/>
            <a:ext cx="2249334" cy="1200329"/>
          </a:xfrm>
          <a:prstGeom prst="wedgeRectCallout">
            <a:avLst>
              <a:gd name="adj1" fmla="val 11639"/>
              <a:gd name="adj2" fmla="val -1009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In practice, it is</a:t>
            </a:r>
            <a:br>
              <a:rPr lang="en-US" sz="1800" b="0" dirty="0"/>
            </a:br>
            <a:r>
              <a:rPr lang="en-US" sz="1800" b="0" dirty="0"/>
              <a:t>easier to insert</a:t>
            </a:r>
            <a:br>
              <a:rPr lang="en-US" sz="1800" b="0" dirty="0"/>
            </a:br>
            <a:r>
              <a:rPr lang="en-US" sz="1800" b="0" dirty="0"/>
              <a:t>new nodes at the</a:t>
            </a:r>
            <a:br>
              <a:rPr lang="en-US" sz="1800" b="0" dirty="0"/>
            </a:br>
            <a:r>
              <a:rPr lang="en-US" sz="1800" b="0" dirty="0"/>
              <a:t>beginning of a chain</a:t>
            </a:r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22A0486-8AB5-BDE7-73EF-115D2E56C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0" y="7467600"/>
            <a:ext cx="7239000" cy="21336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The library asked for</a:t>
            </a:r>
          </a:p>
          <a:p>
            <a:pPr lvl="1"/>
            <a:r>
              <a:rPr lang="en-US" dirty="0"/>
              <a:t>The keys of (C) and (A)</a:t>
            </a:r>
          </a:p>
          <a:p>
            <a:pPr lvl="1"/>
            <a:r>
              <a:rPr lang="en-US" dirty="0"/>
              <a:t>The hash value of (C)</a:t>
            </a:r>
          </a:p>
          <a:p>
            <a:pPr lvl="1"/>
            <a:r>
              <a:rPr lang="en-US" dirty="0"/>
              <a:t>Whether two keys are equivalent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DB559288-B126-7DDB-1B16-82A5B8C87159}"/>
              </a:ext>
            </a:extLst>
          </p:cNvPr>
          <p:cNvSpPr/>
          <p:nvPr/>
        </p:nvSpPr>
        <p:spPr bwMode="auto">
          <a:xfrm>
            <a:off x="8681720" y="941499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416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10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7467600"/>
            <a:ext cx="7239000" cy="21336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Looking up a key follows the same steps as inserting an entry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1738585" cy="419973"/>
          </a:xfrm>
          <a:prstGeom prst="wedgeRoundRectCallout">
            <a:avLst>
              <a:gd name="adj1" fmla="val -62242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Look up “apple”</a:t>
            </a: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3771027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2453203"/>
            <a:ext cx="3520274" cy="1280597"/>
          </a:xfrm>
          <a:prstGeom prst="cloudCallout">
            <a:avLst>
              <a:gd name="adj1" fmla="val -79323"/>
              <a:gd name="adj2" fmla="val 254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encompassing entry </a:t>
            </a:r>
            <a:r>
              <a:rPr lang="en-US" sz="1600" dirty="0"/>
              <a:t>(A)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091231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  <a:endParaRPr lang="en-US" sz="1800" b="0" dirty="0"/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/>
              <a:t>insert C = (“pumpkin”, 50)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82651" y="3817203"/>
            <a:ext cx="2223686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look up “apple”</a:t>
            </a:r>
          </a:p>
        </p:txBody>
      </p:sp>
      <p:sp>
        <p:nvSpPr>
          <p:cNvPr id="170" name="Right Arrow 169"/>
          <p:cNvSpPr/>
          <p:nvPr/>
        </p:nvSpPr>
        <p:spPr bwMode="auto">
          <a:xfrm>
            <a:off x="8690454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76" name="Rounded Rectangular Callout 175"/>
          <p:cNvSpPr/>
          <p:nvPr/>
        </p:nvSpPr>
        <p:spPr bwMode="auto">
          <a:xfrm>
            <a:off x="3454400" y="1676400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79" name="Rounded Rectangular Callout 178"/>
          <p:cNvSpPr/>
          <p:nvPr/>
        </p:nvSpPr>
        <p:spPr bwMode="auto">
          <a:xfrm>
            <a:off x="3454400" y="2286000"/>
            <a:ext cx="1490217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-1290151091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4" name="Straight Arrow Connector 73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6" name="Oval 95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7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102" name="Straight Arrow Connector 10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107" name="Straight Arrow Connector 10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120" name="Straight Arrow Connector 1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125" name="Straight Arrow Connector 1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138" name="Straight Arrow Connector 13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165" name="Straight Arrow Connector 16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1" name="Straight Connector 17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0" name="Straight Connector 17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82" name="Table 181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3" name="Straight Arrow Connector 182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84" name="Oval 183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3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186" name="Straight Arrow Connector 1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90" name="Table 189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1" name="Oval 190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92" name="Straight Arrow Connector 191"/>
          <p:cNvCxnSpPr>
            <a:endCxn id="191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94" name="Rounded Rectangular Callout 193"/>
          <p:cNvSpPr/>
          <p:nvPr/>
        </p:nvSpPr>
        <p:spPr bwMode="auto">
          <a:xfrm>
            <a:off x="3454400" y="4417854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5" name="Rounded Rectangular Callout 194"/>
          <p:cNvSpPr/>
          <p:nvPr/>
        </p:nvSpPr>
        <p:spPr bwMode="auto">
          <a:xfrm>
            <a:off x="3454400" y="5066427"/>
            <a:ext cx="2719091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“apple”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85" name="Rounded Rectangular Callout 84"/>
          <p:cNvSpPr/>
          <p:nvPr/>
        </p:nvSpPr>
        <p:spPr bwMode="auto">
          <a:xfrm>
            <a:off x="3454400" y="5791200"/>
            <a:ext cx="515897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Yes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1" name="Rounded Rectangular Callout 90"/>
          <p:cNvSpPr/>
          <p:nvPr/>
        </p:nvSpPr>
        <p:spPr bwMode="auto">
          <a:xfrm>
            <a:off x="3454400" y="6819027"/>
            <a:ext cx="450057" cy="419973"/>
          </a:xfrm>
          <a:prstGeom prst="wedgeRoundRectCallout">
            <a:avLst>
              <a:gd name="adj1" fmla="val 82178"/>
              <a:gd name="adj2" fmla="val 309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(A)</a:t>
            </a:r>
          </a:p>
        </p:txBody>
      </p:sp>
      <p:sp>
        <p:nvSpPr>
          <p:cNvPr id="92" name="Cloud Callout 91"/>
          <p:cNvSpPr/>
          <p:nvPr/>
        </p:nvSpPr>
        <p:spPr bwMode="auto">
          <a:xfrm>
            <a:off x="4521200" y="5943600"/>
            <a:ext cx="1039510" cy="530979"/>
          </a:xfrm>
          <a:prstGeom prst="cloudCallout">
            <a:avLst>
              <a:gd name="adj1" fmla="val -117072"/>
              <a:gd name="adj2" fmla="val 628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Found</a:t>
            </a:r>
          </a:p>
        </p:txBody>
      </p:sp>
      <p:sp>
        <p:nvSpPr>
          <p:cNvPr id="93" name="Oval 92"/>
          <p:cNvSpPr>
            <a:spLocks noChangeArrowheads="1"/>
          </p:cNvSpPr>
          <p:nvPr/>
        </p:nvSpPr>
        <p:spPr bwMode="auto">
          <a:xfrm>
            <a:off x="10071768" y="810128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8" grpId="0" animBg="1"/>
      <p:bldP spid="115" grpId="0" animBg="1"/>
      <p:bldP spid="170" grpId="0" animBg="1"/>
      <p:bldP spid="176" grpId="0" animBg="1"/>
      <p:bldP spid="179" grpId="0" animBg="1"/>
      <p:bldP spid="194" grpId="0" animBg="1"/>
      <p:bldP spid="195" grpId="0" animBg="1"/>
      <p:bldP spid="85" grpId="0" animBg="1"/>
      <p:bldP spid="91" grpId="0" animBg="1"/>
      <p:bldP spid="92" grpId="0" animBg="1"/>
      <p:bldP spid="9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1594794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ook up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“lime”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1604665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2214265"/>
            <a:ext cx="1425178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2086736531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33528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39624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Rounded Rectangular Callout 101"/>
          <p:cNvSpPr/>
          <p:nvPr/>
        </p:nvSpPr>
        <p:spPr bwMode="auto">
          <a:xfrm>
            <a:off x="3454400" y="4572000"/>
            <a:ext cx="2659206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2072203"/>
            <a:ext cx="3520274" cy="1280597"/>
          </a:xfrm>
          <a:prstGeom prst="cloudCallout">
            <a:avLst>
              <a:gd name="adj1" fmla="val -64285"/>
              <a:gd name="adj2" fmla="val 38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encompassing entry </a:t>
            </a:r>
            <a:r>
              <a:rPr lang="en-US" sz="1600" dirty="0"/>
              <a:t>(A)</a:t>
            </a:r>
          </a:p>
        </p:txBody>
      </p:sp>
      <p:sp>
        <p:nvSpPr>
          <p:cNvPr id="126" name="Right Arrow 125"/>
          <p:cNvSpPr/>
          <p:nvPr/>
        </p:nvSpPr>
        <p:spPr bwMode="auto">
          <a:xfrm>
            <a:off x="8668039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091231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82651" y="4122003"/>
            <a:ext cx="203453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look up “lime”</a:t>
            </a:r>
          </a:p>
        </p:txBody>
      </p:sp>
      <p:sp>
        <p:nvSpPr>
          <p:cNvPr id="112" name="Oval 111"/>
          <p:cNvSpPr>
            <a:spLocks noChangeArrowheads="1"/>
          </p:cNvSpPr>
          <p:nvPr/>
        </p:nvSpPr>
        <p:spPr bwMode="auto">
          <a:xfrm>
            <a:off x="10071768" y="810128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0" name="Slide Number Placeholder 7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95089E9-530A-530B-EB5B-8428D38EBC6B}"/>
              </a:ext>
            </a:extLst>
          </p:cNvPr>
          <p:cNvSpPr txBox="1">
            <a:spLocks/>
          </p:cNvSpPr>
          <p:nvPr/>
        </p:nvSpPr>
        <p:spPr bwMode="auto">
          <a:xfrm>
            <a:off x="7416800" y="6553200"/>
            <a:ext cx="51054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lvl="0" indent="-457200" algn="l" eaLnBrk="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pPr>
            <a:r>
              <a:rPr lang="en-US" sz="3200" b="0" kern="0" dirty="0"/>
              <a:t>The library goes through the chain node by node</a:t>
            </a:r>
            <a:endParaRPr lang="en-US" sz="2800" b="0" kern="0" dirty="0"/>
          </a:p>
        </p:txBody>
      </p:sp>
      <p:sp>
        <p:nvSpPr>
          <p:cNvPr id="17" name="Rounded Rectangular Callout 16">
            <a:extLst>
              <a:ext uri="{FF2B5EF4-FFF2-40B4-BE49-F238E27FC236}">
                <a16:creationId xmlns:a16="http://schemas.microsoft.com/office/drawing/2014/main" id="{F08B13CF-E866-1553-C6D7-F34309E36139}"/>
              </a:ext>
            </a:extLst>
          </p:cNvPr>
          <p:cNvSpPr/>
          <p:nvPr/>
        </p:nvSpPr>
        <p:spPr bwMode="auto">
          <a:xfrm>
            <a:off x="3454400" y="5181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101" grpId="0" animBg="1"/>
      <p:bldP spid="102" grpId="0" animBg="1"/>
      <p:bldP spid="115" grpId="0" animBg="1"/>
      <p:bldP spid="126" grpId="0" animBg="1"/>
      <p:bldP spid="112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1594794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ook up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“lime”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1604665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2214265"/>
            <a:ext cx="1425178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2086736531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33528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39624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Rounded Rectangular Callout 101"/>
          <p:cNvSpPr/>
          <p:nvPr/>
        </p:nvSpPr>
        <p:spPr bwMode="auto">
          <a:xfrm>
            <a:off x="3454400" y="4572000"/>
            <a:ext cx="2659206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03" name="Rounded Rectangular Callout 102"/>
          <p:cNvSpPr/>
          <p:nvPr/>
        </p:nvSpPr>
        <p:spPr bwMode="auto">
          <a:xfrm>
            <a:off x="3454400" y="5181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4" name="Rounded Rectangular Callout 103"/>
          <p:cNvSpPr/>
          <p:nvPr/>
        </p:nvSpPr>
        <p:spPr bwMode="auto">
          <a:xfrm>
            <a:off x="3454400" y="6133227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What’s the key of (C)?</a:t>
            </a:r>
          </a:p>
        </p:txBody>
      </p:sp>
      <p:sp>
        <p:nvSpPr>
          <p:cNvPr id="105" name="Rounded Rectangular Callout 104"/>
          <p:cNvSpPr/>
          <p:nvPr/>
        </p:nvSpPr>
        <p:spPr bwMode="auto">
          <a:xfrm>
            <a:off x="3454400" y="6781800"/>
            <a:ext cx="1161256" cy="419973"/>
          </a:xfrm>
          <a:prstGeom prst="wedgeRoundRectCallout">
            <a:avLst>
              <a:gd name="adj1" fmla="val -6820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6" name="Rounded Rectangular Callout 105"/>
          <p:cNvSpPr/>
          <p:nvPr/>
        </p:nvSpPr>
        <p:spPr bwMode="auto">
          <a:xfrm>
            <a:off x="3454400" y="7428627"/>
            <a:ext cx="2659206" cy="419973"/>
          </a:xfrm>
          <a:prstGeom prst="wedgeRoundRectCallout">
            <a:avLst>
              <a:gd name="adj1" fmla="val 59114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2072203"/>
            <a:ext cx="3520274" cy="1280597"/>
          </a:xfrm>
          <a:prstGeom prst="cloudCallout">
            <a:avLst>
              <a:gd name="adj1" fmla="val -64285"/>
              <a:gd name="adj2" fmla="val 38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encompassing entry </a:t>
            </a:r>
            <a:r>
              <a:rPr lang="en-US" sz="1600" dirty="0"/>
              <a:t>(A)</a:t>
            </a:r>
          </a:p>
        </p:txBody>
      </p:sp>
      <p:sp>
        <p:nvSpPr>
          <p:cNvPr id="122" name="Cloud Callout 121"/>
          <p:cNvSpPr/>
          <p:nvPr/>
        </p:nvSpPr>
        <p:spPr bwMode="auto">
          <a:xfrm>
            <a:off x="5130800" y="5114012"/>
            <a:ext cx="2810188" cy="905788"/>
          </a:xfrm>
          <a:prstGeom prst="cloudCallout">
            <a:avLst>
              <a:gd name="adj1" fmla="val -76273"/>
              <a:gd name="adj2" fmla="val 372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next node</a:t>
            </a:r>
            <a:br>
              <a:rPr lang="en-US" sz="1600" b="0" dirty="0"/>
            </a:br>
            <a:r>
              <a:rPr lang="en-US" sz="1600" b="0" dirty="0"/>
              <a:t>has entry </a:t>
            </a:r>
            <a:r>
              <a:rPr lang="en-US" sz="1600" dirty="0"/>
              <a:t>(C)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0123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091231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82651" y="4122003"/>
            <a:ext cx="203453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look up “lime”</a:t>
            </a:r>
          </a:p>
        </p:txBody>
      </p:sp>
      <p:sp>
        <p:nvSpPr>
          <p:cNvPr id="112" name="Oval 111"/>
          <p:cNvSpPr>
            <a:spLocks noChangeArrowheads="1"/>
          </p:cNvSpPr>
          <p:nvPr/>
        </p:nvSpPr>
        <p:spPr bwMode="auto">
          <a:xfrm>
            <a:off x="11214768" y="810128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49BCD090-3D31-0998-4CDF-DA5A7D6A1EA6}"/>
              </a:ext>
            </a:extLst>
          </p:cNvPr>
          <p:cNvSpPr/>
          <p:nvPr/>
        </p:nvSpPr>
        <p:spPr bwMode="auto">
          <a:xfrm>
            <a:off x="8668039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15EDEF4-0FBF-7F64-8D15-0D9C92900258}"/>
              </a:ext>
            </a:extLst>
          </p:cNvPr>
          <p:cNvSpPr txBox="1">
            <a:spLocks/>
          </p:cNvSpPr>
          <p:nvPr/>
        </p:nvSpPr>
        <p:spPr bwMode="auto">
          <a:xfrm>
            <a:off x="7416800" y="6553200"/>
            <a:ext cx="51054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lvl="0" indent="-457200" algn="l" eaLnBrk="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pPr>
            <a:r>
              <a:rPr lang="en-US" sz="3200" b="0" kern="0" dirty="0"/>
              <a:t>The library goes through the chain node by node</a:t>
            </a:r>
            <a:endParaRPr lang="en-US" sz="2800" b="0" kern="0" dirty="0"/>
          </a:p>
        </p:txBody>
      </p: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1F561698-FA96-0843-6559-65FA8F906E2A}"/>
              </a:ext>
            </a:extLst>
          </p:cNvPr>
          <p:cNvSpPr/>
          <p:nvPr/>
        </p:nvSpPr>
        <p:spPr bwMode="auto">
          <a:xfrm>
            <a:off x="3454400" y="8077200"/>
            <a:ext cx="435993" cy="419973"/>
          </a:xfrm>
          <a:prstGeom prst="wedgeRoundRectCallout">
            <a:avLst>
              <a:gd name="adj1" fmla="val -9861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5" grpId="0" animBg="1"/>
      <p:bldP spid="106" grpId="0" animBg="1"/>
      <p:bldP spid="122" grpId="0" animBg="1"/>
      <p:bldP spid="112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Dictionaries, sets, and hash tables</a:t>
            </a: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Implementing a dictionary using a hash 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Complex libraries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7 is due today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6 is due on Thursday, March 7 by 9:00PM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1594794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ook up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“lime”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1604665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2214265"/>
            <a:ext cx="1425178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2086736531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33528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39624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Rounded Rectangular Callout 101"/>
          <p:cNvSpPr/>
          <p:nvPr/>
        </p:nvSpPr>
        <p:spPr bwMode="auto">
          <a:xfrm>
            <a:off x="3454400" y="4572000"/>
            <a:ext cx="2659206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03" name="Rounded Rectangular Callout 102"/>
          <p:cNvSpPr/>
          <p:nvPr/>
        </p:nvSpPr>
        <p:spPr bwMode="auto">
          <a:xfrm>
            <a:off x="3454400" y="5181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4" name="Rounded Rectangular Callout 103"/>
          <p:cNvSpPr/>
          <p:nvPr/>
        </p:nvSpPr>
        <p:spPr bwMode="auto">
          <a:xfrm>
            <a:off x="3454400" y="6133227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What’s the key of (C)?</a:t>
            </a:r>
          </a:p>
        </p:txBody>
      </p:sp>
      <p:sp>
        <p:nvSpPr>
          <p:cNvPr id="105" name="Rounded Rectangular Callout 104"/>
          <p:cNvSpPr/>
          <p:nvPr/>
        </p:nvSpPr>
        <p:spPr bwMode="auto">
          <a:xfrm>
            <a:off x="3454400" y="6781800"/>
            <a:ext cx="1161256" cy="419973"/>
          </a:xfrm>
          <a:prstGeom prst="wedgeRoundRectCallout">
            <a:avLst>
              <a:gd name="adj1" fmla="val -6820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6" name="Rounded Rectangular Callout 105"/>
          <p:cNvSpPr/>
          <p:nvPr/>
        </p:nvSpPr>
        <p:spPr bwMode="auto">
          <a:xfrm>
            <a:off x="3454400" y="7428627"/>
            <a:ext cx="2659206" cy="419973"/>
          </a:xfrm>
          <a:prstGeom prst="wedgeRoundRectCallout">
            <a:avLst>
              <a:gd name="adj1" fmla="val 59114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07" name="Rounded Rectangular Callout 106"/>
          <p:cNvSpPr/>
          <p:nvPr/>
        </p:nvSpPr>
        <p:spPr bwMode="auto">
          <a:xfrm>
            <a:off x="3454400" y="8077200"/>
            <a:ext cx="435993" cy="419973"/>
          </a:xfrm>
          <a:prstGeom prst="wedgeRoundRectCallout">
            <a:avLst>
              <a:gd name="adj1" fmla="val -9861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8" name="Rounded Rectangular Callout 107"/>
          <p:cNvSpPr/>
          <p:nvPr/>
        </p:nvSpPr>
        <p:spPr bwMode="auto">
          <a:xfrm>
            <a:off x="3454400" y="8876427"/>
            <a:ext cx="1725514" cy="419973"/>
          </a:xfrm>
          <a:prstGeom prst="wedgeRoundRectCallout">
            <a:avLst>
              <a:gd name="adj1" fmla="val 63052"/>
              <a:gd name="adj2" fmla="val 309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I have no “lime”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2072203"/>
            <a:ext cx="3520274" cy="1280597"/>
          </a:xfrm>
          <a:prstGeom prst="cloudCallout">
            <a:avLst>
              <a:gd name="adj1" fmla="val -64285"/>
              <a:gd name="adj2" fmla="val 38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encompassing entry </a:t>
            </a:r>
            <a:r>
              <a:rPr lang="en-US" sz="1600" dirty="0"/>
              <a:t>(A)</a:t>
            </a:r>
          </a:p>
        </p:txBody>
      </p:sp>
      <p:sp>
        <p:nvSpPr>
          <p:cNvPr id="122" name="Cloud Callout 121"/>
          <p:cNvSpPr/>
          <p:nvPr/>
        </p:nvSpPr>
        <p:spPr bwMode="auto">
          <a:xfrm>
            <a:off x="5130800" y="5114012"/>
            <a:ext cx="2810188" cy="905788"/>
          </a:xfrm>
          <a:prstGeom prst="cloudCallout">
            <a:avLst>
              <a:gd name="adj1" fmla="val -76273"/>
              <a:gd name="adj2" fmla="val 372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next node</a:t>
            </a:r>
            <a:br>
              <a:rPr lang="en-US" sz="1600" b="0" dirty="0"/>
            </a:br>
            <a:r>
              <a:rPr lang="en-US" sz="1600" b="0" dirty="0"/>
              <a:t>has entry </a:t>
            </a:r>
            <a:r>
              <a:rPr lang="en-US" sz="1600" dirty="0"/>
              <a:t>(C)</a:t>
            </a:r>
          </a:p>
        </p:txBody>
      </p:sp>
      <p:sp>
        <p:nvSpPr>
          <p:cNvPr id="123" name="Cloud Callout 122"/>
          <p:cNvSpPr/>
          <p:nvPr/>
        </p:nvSpPr>
        <p:spPr bwMode="auto">
          <a:xfrm>
            <a:off x="5470327" y="7933412"/>
            <a:ext cx="1717873" cy="905788"/>
          </a:xfrm>
          <a:prstGeom prst="cloudCallout">
            <a:avLst>
              <a:gd name="adj1" fmla="val -111292"/>
              <a:gd name="adj2" fmla="val 332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There is no</a:t>
            </a:r>
            <a:br>
              <a:rPr lang="en-US" sz="1600" b="0" dirty="0"/>
            </a:br>
            <a:r>
              <a:rPr lang="en-US" sz="1600" b="0" dirty="0"/>
              <a:t>next node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2369800" y="838200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1266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0123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129703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82651" y="4122003"/>
            <a:ext cx="203453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look up “lime”</a:t>
            </a:r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11F3A39F-3E62-AE2F-EFC7-F158A8C8F5EB}"/>
              </a:ext>
            </a:extLst>
          </p:cNvPr>
          <p:cNvSpPr/>
          <p:nvPr/>
        </p:nvSpPr>
        <p:spPr bwMode="auto">
          <a:xfrm>
            <a:off x="8668039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15C544C-DEAD-6D00-85AA-D2B8AE9E2FB2}"/>
              </a:ext>
            </a:extLst>
          </p:cNvPr>
          <p:cNvSpPr txBox="1">
            <a:spLocks/>
          </p:cNvSpPr>
          <p:nvPr/>
        </p:nvSpPr>
        <p:spPr bwMode="auto">
          <a:xfrm>
            <a:off x="7416800" y="6553200"/>
            <a:ext cx="51054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lvl="0" indent="-457200" algn="l" eaLnBrk="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pPr>
            <a:r>
              <a:rPr lang="en-US" sz="3200" b="0" kern="0" dirty="0"/>
              <a:t>The library goes through the chain node by node</a:t>
            </a:r>
            <a:endParaRPr lang="en-US" sz="2800" b="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23" grpId="0" animBg="1"/>
      <p:bldP spid="1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1594794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ook up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“lime”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1604665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2214265"/>
            <a:ext cx="1425178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2086736531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33528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39624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Rounded Rectangular Callout 101"/>
          <p:cNvSpPr/>
          <p:nvPr/>
        </p:nvSpPr>
        <p:spPr bwMode="auto">
          <a:xfrm>
            <a:off x="3454400" y="4572000"/>
            <a:ext cx="2659206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03" name="Rounded Rectangular Callout 102"/>
          <p:cNvSpPr/>
          <p:nvPr/>
        </p:nvSpPr>
        <p:spPr bwMode="auto">
          <a:xfrm>
            <a:off x="3454400" y="5181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4" name="Rounded Rectangular Callout 103"/>
          <p:cNvSpPr/>
          <p:nvPr/>
        </p:nvSpPr>
        <p:spPr bwMode="auto">
          <a:xfrm>
            <a:off x="3454400" y="6133227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What’s the key of (C)?</a:t>
            </a:r>
          </a:p>
        </p:txBody>
      </p:sp>
      <p:sp>
        <p:nvSpPr>
          <p:cNvPr id="105" name="Rounded Rectangular Callout 104"/>
          <p:cNvSpPr/>
          <p:nvPr/>
        </p:nvSpPr>
        <p:spPr bwMode="auto">
          <a:xfrm>
            <a:off x="3454400" y="6781800"/>
            <a:ext cx="1161256" cy="419973"/>
          </a:xfrm>
          <a:prstGeom prst="wedgeRoundRectCallout">
            <a:avLst>
              <a:gd name="adj1" fmla="val -6820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6" name="Rounded Rectangular Callout 105"/>
          <p:cNvSpPr/>
          <p:nvPr/>
        </p:nvSpPr>
        <p:spPr bwMode="auto">
          <a:xfrm>
            <a:off x="3454400" y="7428627"/>
            <a:ext cx="2659206" cy="419973"/>
          </a:xfrm>
          <a:prstGeom prst="wedgeRoundRectCallout">
            <a:avLst>
              <a:gd name="adj1" fmla="val 59114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07" name="Rounded Rectangular Callout 106"/>
          <p:cNvSpPr/>
          <p:nvPr/>
        </p:nvSpPr>
        <p:spPr bwMode="auto">
          <a:xfrm>
            <a:off x="3454400" y="8077200"/>
            <a:ext cx="435993" cy="419973"/>
          </a:xfrm>
          <a:prstGeom prst="wedgeRoundRectCallout">
            <a:avLst>
              <a:gd name="adj1" fmla="val -9861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8" name="Rounded Rectangular Callout 107"/>
          <p:cNvSpPr/>
          <p:nvPr/>
        </p:nvSpPr>
        <p:spPr bwMode="auto">
          <a:xfrm>
            <a:off x="3454400" y="8876427"/>
            <a:ext cx="1725514" cy="419973"/>
          </a:xfrm>
          <a:prstGeom prst="wedgeRoundRectCallout">
            <a:avLst>
              <a:gd name="adj1" fmla="val 63052"/>
              <a:gd name="adj2" fmla="val 309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I have no “lime”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2072203"/>
            <a:ext cx="3520274" cy="1280597"/>
          </a:xfrm>
          <a:prstGeom prst="cloudCallout">
            <a:avLst>
              <a:gd name="adj1" fmla="val -64285"/>
              <a:gd name="adj2" fmla="val 38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encompassing entry </a:t>
            </a:r>
            <a:r>
              <a:rPr lang="en-US" sz="1600" dirty="0"/>
              <a:t>(A)</a:t>
            </a:r>
          </a:p>
        </p:txBody>
      </p:sp>
      <p:sp>
        <p:nvSpPr>
          <p:cNvPr id="122" name="Cloud Callout 121"/>
          <p:cNvSpPr/>
          <p:nvPr/>
        </p:nvSpPr>
        <p:spPr bwMode="auto">
          <a:xfrm>
            <a:off x="5130800" y="5114012"/>
            <a:ext cx="2810188" cy="905788"/>
          </a:xfrm>
          <a:prstGeom prst="cloudCallout">
            <a:avLst>
              <a:gd name="adj1" fmla="val -76273"/>
              <a:gd name="adj2" fmla="val 372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next node</a:t>
            </a:r>
            <a:br>
              <a:rPr lang="en-US" sz="1600" b="0" dirty="0"/>
            </a:br>
            <a:r>
              <a:rPr lang="en-US" sz="1600" b="0" dirty="0"/>
              <a:t>has entry </a:t>
            </a:r>
            <a:r>
              <a:rPr lang="en-US" sz="1600" dirty="0"/>
              <a:t>(C)</a:t>
            </a:r>
          </a:p>
        </p:txBody>
      </p:sp>
      <p:sp>
        <p:nvSpPr>
          <p:cNvPr id="123" name="Cloud Callout 122"/>
          <p:cNvSpPr/>
          <p:nvPr/>
        </p:nvSpPr>
        <p:spPr bwMode="auto">
          <a:xfrm>
            <a:off x="5470327" y="7933412"/>
            <a:ext cx="1717873" cy="905788"/>
          </a:xfrm>
          <a:prstGeom prst="cloudCallout">
            <a:avLst>
              <a:gd name="adj1" fmla="val -111292"/>
              <a:gd name="adj2" fmla="val 332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There is no</a:t>
            </a:r>
            <a:br>
              <a:rPr lang="en-US" sz="1600" b="0" dirty="0"/>
            </a:br>
            <a:r>
              <a:rPr lang="en-US" sz="1600" b="0" dirty="0"/>
              <a:t>next node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2369800" y="838200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1266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0123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129703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</p:txBody>
      </p: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7416800" y="6553200"/>
            <a:ext cx="51054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Looking up a key can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800" b="0" kern="0" dirty="0">
                <a:latin typeface="+mn-lt"/>
                <a:ea typeface="+mn-ea"/>
                <a:cs typeface="+mn-cs"/>
              </a:rPr>
              <a:t>R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eturn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the associated entry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800" b="0" kern="0" dirty="0">
                <a:latin typeface="+mn-lt"/>
                <a:ea typeface="+mn-ea"/>
                <a:cs typeface="+mn-cs"/>
              </a:rPr>
              <a:t>Or s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ignal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there is no entry with this key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82651" y="4122003"/>
            <a:ext cx="203453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look up “lime”</a:t>
            </a:r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11F3A39F-3E62-AE2F-EFC7-F158A8C8F5EB}"/>
              </a:ext>
            </a:extLst>
          </p:cNvPr>
          <p:cNvSpPr/>
          <p:nvPr/>
        </p:nvSpPr>
        <p:spPr bwMode="auto">
          <a:xfrm>
            <a:off x="8668039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16986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extBox 98"/>
          <p:cNvSpPr txBox="1"/>
          <p:nvPr/>
        </p:nvSpPr>
        <p:spPr>
          <a:xfrm>
            <a:off x="101600" y="2381071"/>
            <a:ext cx="3091231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“lime”</a:t>
            </a:r>
          </a:p>
        </p:txBody>
      </p: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7112000" y="6553200"/>
            <a:ext cx="54102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lvl="0" indent="-457200" algn="l" eaLnBrk="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pPr>
            <a:r>
              <a:rPr lang="en-US" sz="3200" b="0" kern="0" dirty="0"/>
              <a:t>What to do if the key is already there?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82651" y="4426803"/>
            <a:ext cx="2709396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D = (“banana”, 20)</a:t>
            </a:r>
          </a:p>
        </p:txBody>
      </p:sp>
      <p:sp>
        <p:nvSpPr>
          <p:cNvPr id="110" name="Rounded Rectangular Callout 109"/>
          <p:cNvSpPr/>
          <p:nvPr/>
        </p:nvSpPr>
        <p:spPr bwMode="auto">
          <a:xfrm>
            <a:off x="3454400" y="995065"/>
            <a:ext cx="2660824" cy="419973"/>
          </a:xfrm>
          <a:prstGeom prst="wedgeRoundRectCallout">
            <a:avLst>
              <a:gd name="adj1" fmla="val -59163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D = (“banana”, 20)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1" name="Rounded Rectangular Callout 110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12" name="Rounded Rectangular Callout 111"/>
          <p:cNvSpPr/>
          <p:nvPr/>
        </p:nvSpPr>
        <p:spPr bwMode="auto">
          <a:xfrm>
            <a:off x="3454400" y="3542427"/>
            <a:ext cx="1293218" cy="419973"/>
          </a:xfrm>
          <a:prstGeom prst="wedgeRoundRectCallout">
            <a:avLst>
              <a:gd name="adj1" fmla="val -67845"/>
              <a:gd name="adj2" fmla="val 35760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207055587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Rounded Rectangular Callout 112"/>
          <p:cNvSpPr/>
          <p:nvPr/>
        </p:nvSpPr>
        <p:spPr bwMode="auto">
          <a:xfrm>
            <a:off x="3462461" y="1637427"/>
            <a:ext cx="2374931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(D)?</a:t>
            </a:r>
          </a:p>
        </p:txBody>
      </p:sp>
      <p:sp>
        <p:nvSpPr>
          <p:cNvPr id="114" name="Rounded Rectangular Callout 113"/>
          <p:cNvSpPr/>
          <p:nvPr/>
        </p:nvSpPr>
        <p:spPr bwMode="auto">
          <a:xfrm>
            <a:off x="3454400" y="2286000"/>
            <a:ext cx="1065610" cy="419973"/>
          </a:xfrm>
          <a:prstGeom prst="wedgeRoundRectCallout">
            <a:avLst>
              <a:gd name="adj1" fmla="val -71874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8" name="Right Arrow 117"/>
          <p:cNvSpPr/>
          <p:nvPr/>
        </p:nvSpPr>
        <p:spPr bwMode="auto">
          <a:xfrm>
            <a:off x="8668039" y="3737008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19" name="Cloud Callout 118"/>
          <p:cNvSpPr/>
          <p:nvPr/>
        </p:nvSpPr>
        <p:spPr bwMode="auto">
          <a:xfrm>
            <a:off x="4826000" y="3352800"/>
            <a:ext cx="3520276" cy="1280597"/>
          </a:xfrm>
          <a:prstGeom prst="cloudCallout">
            <a:avLst>
              <a:gd name="adj1" fmla="val -72955"/>
              <a:gd name="adj2" fmla="val 269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7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encompassing entry </a:t>
            </a:r>
            <a:r>
              <a:rPr lang="en-US" sz="1600" dirty="0"/>
              <a:t>(B)</a:t>
            </a:r>
          </a:p>
        </p:txBody>
      </p:sp>
      <p:sp>
        <p:nvSpPr>
          <p:cNvPr id="125" name="Rounded Rectangular Callout 124"/>
          <p:cNvSpPr/>
          <p:nvPr/>
        </p:nvSpPr>
        <p:spPr bwMode="auto">
          <a:xfrm>
            <a:off x="3454400" y="4646454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27" name="Rounded Rectangular Callout 126"/>
          <p:cNvSpPr/>
          <p:nvPr/>
        </p:nvSpPr>
        <p:spPr bwMode="auto">
          <a:xfrm>
            <a:off x="3454400" y="5293281"/>
            <a:ext cx="1065610" cy="419973"/>
          </a:xfrm>
          <a:prstGeom prst="wedgeRoundRectCallout">
            <a:avLst>
              <a:gd name="adj1" fmla="val -71874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8" name="Rounded Rectangular Callout 127"/>
          <p:cNvSpPr/>
          <p:nvPr/>
        </p:nvSpPr>
        <p:spPr bwMode="auto">
          <a:xfrm>
            <a:off x="3454400" y="5941854"/>
            <a:ext cx="2926259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“banana”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31" name="Rounded Rectangular Callout 130"/>
          <p:cNvSpPr/>
          <p:nvPr/>
        </p:nvSpPr>
        <p:spPr bwMode="auto">
          <a:xfrm>
            <a:off x="3454400" y="6666627"/>
            <a:ext cx="515897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Yes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>
            <a:spLocks noChangeArrowheads="1"/>
          </p:cNvSpPr>
          <p:nvPr/>
        </p:nvSpPr>
        <p:spPr bwMode="auto">
          <a:xfrm>
            <a:off x="10071768" y="3557336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1" grpId="0" animBg="1"/>
      <p:bldP spid="112" grpId="0" animBg="1"/>
      <p:bldP spid="113" grpId="0" animBg="1"/>
      <p:bldP spid="114" grpId="0" animBg="1"/>
      <p:bldP spid="118" grpId="0" animBg="1"/>
      <p:bldP spid="119" grpId="0" animBg="1"/>
      <p:bldP spid="125" grpId="0" animBg="1"/>
      <p:bldP spid="127" grpId="0" animBg="1"/>
      <p:bldP spid="128" grpId="0" animBg="1"/>
      <p:bldP spid="131" grpId="0" animBg="1"/>
      <p:bldP spid="13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33110"/>
              </p:ext>
            </p:extLst>
          </p:nvPr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23" name="Cloud Callout 122"/>
          <p:cNvSpPr/>
          <p:nvPr/>
        </p:nvSpPr>
        <p:spPr bwMode="auto">
          <a:xfrm>
            <a:off x="4368800" y="6866612"/>
            <a:ext cx="2651578" cy="905788"/>
          </a:xfrm>
          <a:prstGeom prst="cloudCallout">
            <a:avLst>
              <a:gd name="adj1" fmla="val -68186"/>
              <a:gd name="adj2" fmla="val 3062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This is where</a:t>
            </a:r>
            <a:br>
              <a:rPr lang="en-US" sz="1600" b="0" dirty="0"/>
            </a:br>
            <a:r>
              <a:rPr lang="en-US" sz="1600" b="0" dirty="0"/>
              <a:t>to insert (D)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091231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“lime”</a:t>
            </a:r>
          </a:p>
        </p:txBody>
      </p: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7112000" y="6553200"/>
            <a:ext cx="54102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What to do if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the key </a:t>
            </a:r>
            <a:r>
              <a:rPr lang="en-US" sz="3200" b="0" kern="0" dirty="0">
                <a:latin typeface="+mn-lt"/>
                <a:ea typeface="+mn-ea"/>
                <a:cs typeface="+mn-cs"/>
              </a:rPr>
              <a:t>is already there?</a:t>
            </a:r>
          </a:p>
          <a:p>
            <a:pPr marL="914400" lvl="1" indent="-457200" algn="l" eaLnBrk="0">
              <a:spcBef>
                <a:spcPts val="800"/>
              </a:spcBef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sz="3200" kern="0" dirty="0">
                <a:latin typeface="+mn-lt"/>
                <a:ea typeface="+mn-ea"/>
                <a:cs typeface="+mn-cs"/>
              </a:rPr>
              <a:t>Overwrite</a:t>
            </a:r>
            <a:r>
              <a:rPr lang="en-US" sz="3200" b="0" kern="0" dirty="0">
                <a:latin typeface="+mn-lt"/>
                <a:ea typeface="+mn-ea"/>
                <a:cs typeface="+mn-cs"/>
              </a:rPr>
              <a:t> the stored entry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82651" y="4426803"/>
            <a:ext cx="2709396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D = (“banana”, 20)</a:t>
            </a:r>
          </a:p>
        </p:txBody>
      </p:sp>
      <p:sp>
        <p:nvSpPr>
          <p:cNvPr id="110" name="Rounded Rectangular Callout 109"/>
          <p:cNvSpPr/>
          <p:nvPr/>
        </p:nvSpPr>
        <p:spPr bwMode="auto">
          <a:xfrm>
            <a:off x="3454400" y="995065"/>
            <a:ext cx="2660824" cy="419973"/>
          </a:xfrm>
          <a:prstGeom prst="wedgeRoundRectCallout">
            <a:avLst>
              <a:gd name="adj1" fmla="val -59163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D = (“banana”, 20)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1" name="Rounded Rectangular Callout 110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12" name="Rounded Rectangular Callout 111"/>
          <p:cNvSpPr/>
          <p:nvPr/>
        </p:nvSpPr>
        <p:spPr bwMode="auto">
          <a:xfrm>
            <a:off x="3454400" y="3542427"/>
            <a:ext cx="1293218" cy="419973"/>
          </a:xfrm>
          <a:prstGeom prst="wedgeRoundRectCallout">
            <a:avLst>
              <a:gd name="adj1" fmla="val -67845"/>
              <a:gd name="adj2" fmla="val 35760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207055587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Rounded Rectangular Callout 112"/>
          <p:cNvSpPr/>
          <p:nvPr/>
        </p:nvSpPr>
        <p:spPr bwMode="auto">
          <a:xfrm>
            <a:off x="3454400" y="1637427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14" name="Rounded Rectangular Callout 113"/>
          <p:cNvSpPr/>
          <p:nvPr/>
        </p:nvSpPr>
        <p:spPr bwMode="auto">
          <a:xfrm>
            <a:off x="3454400" y="2286000"/>
            <a:ext cx="1065610" cy="419973"/>
          </a:xfrm>
          <a:prstGeom prst="wedgeRoundRectCallout">
            <a:avLst>
              <a:gd name="adj1" fmla="val -71874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Cloud Callout 118"/>
          <p:cNvSpPr/>
          <p:nvPr/>
        </p:nvSpPr>
        <p:spPr bwMode="auto">
          <a:xfrm>
            <a:off x="4826000" y="3352800"/>
            <a:ext cx="3520276" cy="1280597"/>
          </a:xfrm>
          <a:prstGeom prst="cloudCallout">
            <a:avLst>
              <a:gd name="adj1" fmla="val -72955"/>
              <a:gd name="adj2" fmla="val 269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7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encompassing entry </a:t>
            </a:r>
            <a:r>
              <a:rPr lang="en-US" sz="1600" dirty="0"/>
              <a:t>(B)</a:t>
            </a:r>
          </a:p>
        </p:txBody>
      </p:sp>
      <p:sp>
        <p:nvSpPr>
          <p:cNvPr id="125" name="Rounded Rectangular Callout 124"/>
          <p:cNvSpPr/>
          <p:nvPr/>
        </p:nvSpPr>
        <p:spPr bwMode="auto">
          <a:xfrm>
            <a:off x="3454400" y="4646454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27" name="Rounded Rectangular Callout 126"/>
          <p:cNvSpPr/>
          <p:nvPr/>
        </p:nvSpPr>
        <p:spPr bwMode="auto">
          <a:xfrm>
            <a:off x="3454400" y="5293281"/>
            <a:ext cx="1065610" cy="419973"/>
          </a:xfrm>
          <a:prstGeom prst="wedgeRoundRectCallout">
            <a:avLst>
              <a:gd name="adj1" fmla="val -71874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8" name="Rounded Rectangular Callout 127"/>
          <p:cNvSpPr/>
          <p:nvPr/>
        </p:nvSpPr>
        <p:spPr bwMode="auto">
          <a:xfrm>
            <a:off x="3454400" y="5941854"/>
            <a:ext cx="2926259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“banana”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31" name="Rounded Rectangular Callout 130"/>
          <p:cNvSpPr/>
          <p:nvPr/>
        </p:nvSpPr>
        <p:spPr bwMode="auto">
          <a:xfrm>
            <a:off x="3454400" y="6666627"/>
            <a:ext cx="515897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Yes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>
            <a:spLocks noChangeArrowheads="1"/>
          </p:cNvSpPr>
          <p:nvPr/>
        </p:nvSpPr>
        <p:spPr bwMode="auto">
          <a:xfrm>
            <a:off x="10071768" y="3557336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8080FC65-B705-72BA-1D96-C69877BFFAFF}"/>
              </a:ext>
            </a:extLst>
          </p:cNvPr>
          <p:cNvSpPr/>
          <p:nvPr/>
        </p:nvSpPr>
        <p:spPr bwMode="auto">
          <a:xfrm>
            <a:off x="8668039" y="3737008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23" name="Cloud Callout 122"/>
          <p:cNvSpPr/>
          <p:nvPr/>
        </p:nvSpPr>
        <p:spPr bwMode="auto">
          <a:xfrm>
            <a:off x="4368800" y="6866612"/>
            <a:ext cx="2651578" cy="905788"/>
          </a:xfrm>
          <a:prstGeom prst="cloudCallout">
            <a:avLst>
              <a:gd name="adj1" fmla="val -68186"/>
              <a:gd name="adj2" fmla="val 3062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This is where</a:t>
            </a:r>
            <a:br>
              <a:rPr lang="en-US" sz="1600" b="0" dirty="0"/>
            </a:br>
            <a:r>
              <a:rPr lang="en-US" sz="1600" b="0" dirty="0"/>
              <a:t>to insert (D)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091231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“lime”</a:t>
            </a:r>
          </a:p>
        </p:txBody>
      </p: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7112000" y="6553200"/>
            <a:ext cx="54102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What to do if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the key </a:t>
            </a:r>
            <a:r>
              <a:rPr lang="en-US" sz="3200" b="0" kern="0" dirty="0">
                <a:latin typeface="+mn-lt"/>
                <a:ea typeface="+mn-ea"/>
                <a:cs typeface="+mn-cs"/>
              </a:rPr>
              <a:t>is already there?</a:t>
            </a:r>
          </a:p>
          <a:p>
            <a:pPr marL="914400" lvl="1" indent="-457200" algn="l" eaLnBrk="0">
              <a:spcBef>
                <a:spcPts val="800"/>
              </a:spcBef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sz="3200" kern="0" dirty="0">
                <a:latin typeface="+mn-lt"/>
                <a:ea typeface="+mn-ea"/>
                <a:cs typeface="+mn-cs"/>
              </a:rPr>
              <a:t>Overwrite</a:t>
            </a:r>
            <a:r>
              <a:rPr lang="en-US" sz="3200" b="0" kern="0" dirty="0">
                <a:latin typeface="+mn-lt"/>
                <a:ea typeface="+mn-ea"/>
                <a:cs typeface="+mn-cs"/>
              </a:rPr>
              <a:t> the stored entry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82651" y="4426803"/>
            <a:ext cx="2709396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D = (“banana”, 20)</a:t>
            </a:r>
          </a:p>
        </p:txBody>
      </p:sp>
      <p:sp>
        <p:nvSpPr>
          <p:cNvPr id="110" name="Rounded Rectangular Callout 109"/>
          <p:cNvSpPr/>
          <p:nvPr/>
        </p:nvSpPr>
        <p:spPr bwMode="auto">
          <a:xfrm>
            <a:off x="3454400" y="995065"/>
            <a:ext cx="2660824" cy="419973"/>
          </a:xfrm>
          <a:prstGeom prst="wedgeRoundRectCallout">
            <a:avLst>
              <a:gd name="adj1" fmla="val -59163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D = (“banana”, 20)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1" name="Rounded Rectangular Callout 110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12" name="Rounded Rectangular Callout 111"/>
          <p:cNvSpPr/>
          <p:nvPr/>
        </p:nvSpPr>
        <p:spPr bwMode="auto">
          <a:xfrm>
            <a:off x="3454400" y="3542427"/>
            <a:ext cx="1293218" cy="419973"/>
          </a:xfrm>
          <a:prstGeom prst="wedgeRoundRectCallout">
            <a:avLst>
              <a:gd name="adj1" fmla="val -67845"/>
              <a:gd name="adj2" fmla="val 35760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207055587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Rounded Rectangular Callout 112"/>
          <p:cNvSpPr/>
          <p:nvPr/>
        </p:nvSpPr>
        <p:spPr bwMode="auto">
          <a:xfrm>
            <a:off x="3454400" y="1637427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14" name="Rounded Rectangular Callout 113"/>
          <p:cNvSpPr/>
          <p:nvPr/>
        </p:nvSpPr>
        <p:spPr bwMode="auto">
          <a:xfrm>
            <a:off x="3454400" y="2286000"/>
            <a:ext cx="1065610" cy="419973"/>
          </a:xfrm>
          <a:prstGeom prst="wedgeRoundRectCallout">
            <a:avLst>
              <a:gd name="adj1" fmla="val -71874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Cloud Callout 118"/>
          <p:cNvSpPr/>
          <p:nvPr/>
        </p:nvSpPr>
        <p:spPr bwMode="auto">
          <a:xfrm>
            <a:off x="4826000" y="3352800"/>
            <a:ext cx="3520276" cy="1280597"/>
          </a:xfrm>
          <a:prstGeom prst="cloudCallout">
            <a:avLst>
              <a:gd name="adj1" fmla="val -72955"/>
              <a:gd name="adj2" fmla="val 269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7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encompassing entry </a:t>
            </a:r>
            <a:r>
              <a:rPr lang="en-US" sz="1600" dirty="0"/>
              <a:t>(B)</a:t>
            </a:r>
          </a:p>
        </p:txBody>
      </p:sp>
      <p:sp>
        <p:nvSpPr>
          <p:cNvPr id="125" name="Rounded Rectangular Callout 124"/>
          <p:cNvSpPr/>
          <p:nvPr/>
        </p:nvSpPr>
        <p:spPr bwMode="auto">
          <a:xfrm>
            <a:off x="3454400" y="4646454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27" name="Rounded Rectangular Callout 126"/>
          <p:cNvSpPr/>
          <p:nvPr/>
        </p:nvSpPr>
        <p:spPr bwMode="auto">
          <a:xfrm>
            <a:off x="3454400" y="5293281"/>
            <a:ext cx="1065610" cy="419973"/>
          </a:xfrm>
          <a:prstGeom prst="wedgeRoundRectCallout">
            <a:avLst>
              <a:gd name="adj1" fmla="val -71874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8" name="Rounded Rectangular Callout 127"/>
          <p:cNvSpPr/>
          <p:nvPr/>
        </p:nvSpPr>
        <p:spPr bwMode="auto">
          <a:xfrm>
            <a:off x="3454400" y="5941854"/>
            <a:ext cx="2926259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“banana”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31" name="Rounded Rectangular Callout 130"/>
          <p:cNvSpPr/>
          <p:nvPr/>
        </p:nvSpPr>
        <p:spPr bwMode="auto">
          <a:xfrm>
            <a:off x="3454400" y="6666627"/>
            <a:ext cx="515897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Yes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>
            <a:spLocks noChangeArrowheads="1"/>
          </p:cNvSpPr>
          <p:nvPr/>
        </p:nvSpPr>
        <p:spPr bwMode="auto">
          <a:xfrm>
            <a:off x="10071768" y="3557336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3" name="Rounded Rectangular Callout 132"/>
          <p:cNvSpPr/>
          <p:nvPr/>
        </p:nvSpPr>
        <p:spPr bwMode="auto">
          <a:xfrm>
            <a:off x="3454400" y="8077200"/>
            <a:ext cx="691976" cy="419973"/>
          </a:xfrm>
          <a:prstGeom prst="wedgeRoundRectCallout">
            <a:avLst>
              <a:gd name="adj1" fmla="val 82178"/>
              <a:gd name="adj2" fmla="val 3378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Done</a:t>
            </a:r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8080FC65-B705-72BA-1D96-C69877BFFAFF}"/>
              </a:ext>
            </a:extLst>
          </p:cNvPr>
          <p:cNvSpPr/>
          <p:nvPr/>
        </p:nvSpPr>
        <p:spPr bwMode="auto">
          <a:xfrm>
            <a:off x="8668039" y="3737008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7" name="Left Arrow 16">
            <a:extLst>
              <a:ext uri="{FF2B5EF4-FFF2-40B4-BE49-F238E27FC236}">
                <a16:creationId xmlns:a16="http://schemas.microsoft.com/office/drawing/2014/main" id="{69715A05-7DDF-3A44-7438-A1B2BE5A927F}"/>
              </a:ext>
            </a:extLst>
          </p:cNvPr>
          <p:cNvSpPr/>
          <p:nvPr/>
        </p:nvSpPr>
        <p:spPr bwMode="auto">
          <a:xfrm rot="2526177">
            <a:off x="10595305" y="4313694"/>
            <a:ext cx="674236" cy="449997"/>
          </a:xfrm>
          <a:prstGeom prst="leftArrow">
            <a:avLst/>
          </a:prstGeom>
          <a:solidFill>
            <a:srgbClr val="FF0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04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Learnt?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library needs information from the client to do its job</a:t>
            </a:r>
          </a:p>
          <a:p>
            <a:pPr lvl="1"/>
            <a:r>
              <a:rPr lang="en-US" dirty="0"/>
              <a:t>The key of an entry</a:t>
            </a:r>
          </a:p>
          <a:p>
            <a:pPr lvl="1"/>
            <a:r>
              <a:rPr lang="en-US" dirty="0"/>
              <a:t>The hash value of a key</a:t>
            </a:r>
          </a:p>
          <a:p>
            <a:pPr lvl="1"/>
            <a:r>
              <a:rPr lang="en-US" dirty="0"/>
              <a:t>Whether two keys are the same</a:t>
            </a:r>
          </a:p>
          <a:p>
            <a:pPr lvl="4"/>
            <a:endParaRPr lang="en-US" dirty="0"/>
          </a:p>
          <a:p>
            <a:r>
              <a:rPr lang="en-US" dirty="0"/>
              <a:t>How shall the client provide this information?</a:t>
            </a:r>
          </a:p>
          <a:p>
            <a:pPr lvl="1"/>
            <a:r>
              <a:rPr lang="en-US" dirty="0"/>
              <a:t>Back and forth like we did?</a:t>
            </a:r>
          </a:p>
          <a:p>
            <a:pPr lvl="2"/>
            <a:r>
              <a:rPr lang="en-US" dirty="0"/>
              <a:t>Too cumbersome</a:t>
            </a:r>
          </a:p>
          <a:p>
            <a:pPr lvl="3"/>
            <a:r>
              <a:rPr lang="en-US" dirty="0"/>
              <a:t>We want to just call lookup and get a result</a:t>
            </a:r>
          </a:p>
          <a:p>
            <a:pPr lvl="1"/>
            <a:r>
              <a:rPr lang="en-US" dirty="0"/>
              <a:t>Supply </a:t>
            </a:r>
            <a:r>
              <a:rPr lang="en-US" b="1" dirty="0"/>
              <a:t>functions</a:t>
            </a:r>
            <a:r>
              <a:rPr lang="en-US" dirty="0"/>
              <a:t> the library can use to find this information</a:t>
            </a:r>
          </a:p>
          <a:p>
            <a:pPr lvl="2"/>
            <a:r>
              <a:rPr lang="en-US" dirty="0"/>
              <a:t>A function that returns the key of an entry</a:t>
            </a:r>
          </a:p>
          <a:p>
            <a:pPr lvl="2"/>
            <a:r>
              <a:rPr lang="en-US" dirty="0"/>
              <a:t>A function that computes the hash value of a key</a:t>
            </a:r>
          </a:p>
          <a:p>
            <a:pPr lvl="2"/>
            <a:r>
              <a:rPr lang="en-US" dirty="0"/>
              <a:t>A function that determines whether two keys are the same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Hash Dictionary Interface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Library Provide?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type for using dictionaries</a:t>
            </a:r>
          </a:p>
          <a:p>
            <a:pPr lvl="2"/>
            <a:r>
              <a:rPr lang="en-US" dirty="0" err="1">
                <a:solidFill>
                  <a:srgbClr val="00B050"/>
                </a:solidFill>
              </a:rPr>
              <a:t>hdict_t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endParaRPr lang="en-US" dirty="0"/>
          </a:p>
          <a:p>
            <a:r>
              <a:rPr lang="en-US" dirty="0"/>
              <a:t>Some operations</a:t>
            </a:r>
          </a:p>
          <a:p>
            <a:pPr lvl="1"/>
            <a:r>
              <a:rPr lang="en-US" dirty="0"/>
              <a:t>Creating a new dictionary</a:t>
            </a:r>
          </a:p>
          <a:p>
            <a:pPr lvl="2"/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Looking up a key in a dictionary</a:t>
            </a:r>
          </a:p>
          <a:p>
            <a:pPr lvl="2"/>
            <a:r>
              <a:rPr lang="en-US" dirty="0" err="1">
                <a:solidFill>
                  <a:srgbClr val="7030A0"/>
                </a:solidFill>
              </a:rPr>
              <a:t>hdict_lookup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Inserting an entry into a dictionary</a:t>
            </a:r>
          </a:p>
          <a:p>
            <a:pPr lvl="2"/>
            <a:r>
              <a:rPr lang="en-US" dirty="0" err="1">
                <a:solidFill>
                  <a:srgbClr val="7030A0"/>
                </a:solidFill>
              </a:rPr>
              <a:t>hdict_insert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939800" y="8229600"/>
            <a:ext cx="6361678" cy="707886"/>
          </a:xfrm>
          <a:prstGeom prst="wedgeRectCallout">
            <a:avLst>
              <a:gd name="adj1" fmla="val -21520"/>
              <a:gd name="adj2" fmla="val -1434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Real dictionary libraries provide many more operations.</a:t>
            </a:r>
          </a:p>
          <a:p>
            <a:pPr>
              <a:defRPr/>
            </a:pPr>
            <a:r>
              <a:rPr lang="en-US" sz="2000" b="0" dirty="0"/>
              <a:t>Let’s keep it simple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6962365" y="2438400"/>
            <a:ext cx="3883435" cy="707886"/>
          </a:xfrm>
          <a:prstGeom prst="wedgeRectCallout">
            <a:avLst>
              <a:gd name="adj1" fmla="val -148236"/>
              <a:gd name="adj2" fmla="val 78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rgbClr val="00B050"/>
                </a:solidFill>
              </a:rPr>
              <a:t>hdict_t</a:t>
            </a:r>
            <a:r>
              <a:rPr lang="en-US" sz="2000" b="0" dirty="0"/>
              <a:t> because we will be</a:t>
            </a:r>
            <a:br>
              <a:rPr lang="en-US" sz="2000" b="0" dirty="0"/>
            </a:br>
            <a:r>
              <a:rPr lang="en-US" sz="2000" b="0" dirty="0"/>
              <a:t>implementing it using hash tables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12400" y="7391400"/>
            <a:ext cx="19303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dirty="0"/>
              <a:t>Let’s write</a:t>
            </a:r>
            <a:br>
              <a:rPr lang="en-US" b="0" dirty="0"/>
            </a:br>
            <a:r>
              <a:rPr lang="en-US" b="0" dirty="0"/>
              <a:t>the interface</a:t>
            </a:r>
            <a:br>
              <a:rPr lang="en-US" b="0" dirty="0"/>
            </a:br>
            <a:r>
              <a:rPr lang="en-US" b="0" dirty="0"/>
              <a:t>of this library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Dictionary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Clients have a sense of how many entries may end up in a dictionary</a:t>
            </a:r>
          </a:p>
          <a:p>
            <a:pPr lvl="1"/>
            <a:r>
              <a:rPr lang="en-US" dirty="0"/>
              <a:t>Let them specify an initial capacity</a:t>
            </a:r>
          </a:p>
          <a:p>
            <a:pPr lvl="2"/>
            <a:r>
              <a:rPr lang="en-US" dirty="0"/>
              <a:t>Whether the implementation is self-resizing or not</a:t>
            </a:r>
          </a:p>
          <a:p>
            <a:pPr lvl="1"/>
            <a:r>
              <a:rPr lang="en-US" dirty="0"/>
              <a:t>An initial capacity of 0 makes no sense</a:t>
            </a:r>
          </a:p>
          <a:p>
            <a:pPr lvl="2"/>
            <a:r>
              <a:rPr lang="en-US" dirty="0"/>
              <a:t>Disallow it in a precondition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795" y="2086474"/>
            <a:ext cx="6358241" cy="2509996"/>
          </a:xfrm>
          <a:prstGeom prst="verticalScroll">
            <a:avLst>
              <a:gd name="adj" fmla="val 1362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811388" y="2362200"/>
            <a:ext cx="4906151" cy="400110"/>
          </a:xfrm>
          <a:prstGeom prst="wedgeRectCallout">
            <a:avLst>
              <a:gd name="adj1" fmla="val 62246"/>
              <a:gd name="adj2" fmla="val 219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By now we anticipate this will be a pointer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711200" y="3429000"/>
            <a:ext cx="5120954" cy="400110"/>
          </a:xfrm>
          <a:prstGeom prst="wedgeRectCallout">
            <a:avLst>
              <a:gd name="adj1" fmla="val 62268"/>
              <a:gd name="adj2" fmla="val 219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… and that a dictionary shall never be NULL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Up a Key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hdict_lookup</a:t>
            </a:r>
            <a:r>
              <a:rPr lang="en-US" dirty="0"/>
              <a:t> looks up a</a:t>
            </a:r>
            <a:br>
              <a:rPr lang="en-US" dirty="0"/>
            </a:br>
            <a:r>
              <a:rPr lang="en-US" dirty="0"/>
              <a:t>key in a dictionary</a:t>
            </a:r>
          </a:p>
          <a:p>
            <a:pPr lvl="1"/>
            <a:r>
              <a:rPr lang="en-US" dirty="0"/>
              <a:t>We need a type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/>
              <a:t> of keys</a:t>
            </a:r>
          </a:p>
          <a:p>
            <a:pPr lvl="4"/>
            <a:endParaRPr lang="en-US" dirty="0"/>
          </a:p>
          <a:p>
            <a:r>
              <a:rPr lang="en-US" dirty="0"/>
              <a:t>... and returns the </a:t>
            </a:r>
            <a:br>
              <a:rPr lang="en-US" dirty="0"/>
            </a:br>
            <a:r>
              <a:rPr lang="en-US" dirty="0"/>
              <a:t>associated entry</a:t>
            </a:r>
          </a:p>
          <a:p>
            <a:pPr lvl="1"/>
            <a:r>
              <a:rPr lang="en-US" dirty="0"/>
              <a:t>We need a type </a:t>
            </a:r>
            <a:r>
              <a:rPr lang="en-US" dirty="0">
                <a:solidFill>
                  <a:srgbClr val="00B050"/>
                </a:solidFill>
              </a:rPr>
              <a:t>entry</a:t>
            </a:r>
            <a:r>
              <a:rPr lang="en-US" dirty="0"/>
              <a:t> of</a:t>
            </a:r>
            <a:br>
              <a:rPr lang="en-US" dirty="0"/>
            </a:br>
            <a:r>
              <a:rPr lang="en-US" dirty="0"/>
              <a:t>entries</a:t>
            </a:r>
          </a:p>
          <a:p>
            <a:pPr lvl="4"/>
            <a:endParaRPr lang="en-US" dirty="0"/>
          </a:p>
          <a:p>
            <a:r>
              <a:rPr lang="en-US" dirty="0"/>
              <a:t>... unless there is no entry with this key in the dictionary</a:t>
            </a:r>
          </a:p>
          <a:p>
            <a:pPr lvl="1"/>
            <a:r>
              <a:rPr lang="en-US" dirty="0"/>
              <a:t>It then must signal that no entry was found</a:t>
            </a:r>
          </a:p>
          <a:p>
            <a:pPr lvl="1"/>
            <a:r>
              <a:rPr lang="en-US" dirty="0"/>
              <a:t>Arrange so that </a:t>
            </a:r>
            <a:r>
              <a:rPr lang="en-US" dirty="0">
                <a:solidFill>
                  <a:srgbClr val="00B050"/>
                </a:solidFill>
              </a:rPr>
              <a:t>entry</a:t>
            </a:r>
            <a:r>
              <a:rPr lang="en-US" dirty="0"/>
              <a:t> is a </a:t>
            </a:r>
            <a:r>
              <a:rPr lang="en-US" b="1" dirty="0"/>
              <a:t>pointer type</a:t>
            </a:r>
          </a:p>
          <a:p>
            <a:pPr lvl="2"/>
            <a:r>
              <a:rPr lang="en-US" dirty="0"/>
              <a:t>Either a pointer to the entry it found</a:t>
            </a:r>
          </a:p>
          <a:p>
            <a:pPr lvl="2"/>
            <a:r>
              <a:rPr lang="en-US" dirty="0"/>
              <a:t>Or NULL to represent “not found”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798" y="2086474"/>
            <a:ext cx="6358241" cy="3312418"/>
          </a:xfrm>
          <a:prstGeom prst="verticalScroll">
            <a:avLst>
              <a:gd name="adj" fmla="val 100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121400" y="3962400"/>
            <a:ext cx="64008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Using Hash Dictionaries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and Entry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499" y="5791200"/>
            <a:ext cx="11679539" cy="3086100"/>
          </a:xfrm>
        </p:spPr>
        <p:txBody>
          <a:bodyPr/>
          <a:lstStyle/>
          <a:p>
            <a:r>
              <a:rPr lang="en-US" dirty="0"/>
              <a:t>It’s the client who decides what keys and entries are</a:t>
            </a:r>
          </a:p>
          <a:p>
            <a:pPr lvl="1"/>
            <a:r>
              <a:rPr lang="en-US" dirty="0"/>
              <a:t>The interface must tell the client to do this</a:t>
            </a:r>
          </a:p>
          <a:p>
            <a:pPr lvl="4"/>
            <a:endParaRPr lang="en-US" dirty="0"/>
          </a:p>
          <a:p>
            <a:r>
              <a:rPr lang="en-US" dirty="0"/>
              <a:t>The interface has two parts: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client interface</a:t>
            </a:r>
            <a:r>
              <a:rPr lang="en-US" dirty="0"/>
              <a:t>: What the client needs to supply to the library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library interface</a:t>
            </a:r>
            <a:r>
              <a:rPr lang="en-US" dirty="0"/>
              <a:t>: What the library provides to the client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798" y="2086474"/>
            <a:ext cx="6358241" cy="3312418"/>
          </a:xfrm>
          <a:prstGeom prst="verticalScroll">
            <a:avLst>
              <a:gd name="adj" fmla="val 100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1473199" y="2086474"/>
            <a:ext cx="4495801" cy="1607760"/>
          </a:xfrm>
          <a:prstGeom prst="verticalScroll">
            <a:avLst>
              <a:gd name="adj" fmla="val 21811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63800" y="2038405"/>
            <a:ext cx="203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Client Interface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587583" y="4191000"/>
            <a:ext cx="5412957" cy="707886"/>
          </a:xfrm>
          <a:prstGeom prst="wedgeRectCallout">
            <a:avLst>
              <a:gd name="adj1" fmla="val 4045"/>
              <a:gd name="adj2" fmla="val -1910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client needs to define types </a:t>
            </a:r>
            <a:r>
              <a:rPr lang="en-US" sz="2000" b="0" dirty="0">
                <a:solidFill>
                  <a:srgbClr val="00B050"/>
                </a:solidFill>
              </a:rPr>
              <a:t>entry</a:t>
            </a:r>
            <a:r>
              <a:rPr lang="en-US" sz="2000" b="0" dirty="0"/>
              <a:t> and </a:t>
            </a:r>
            <a:r>
              <a:rPr lang="en-US" sz="2000" b="0" dirty="0">
                <a:solidFill>
                  <a:srgbClr val="00B050"/>
                </a:solidFill>
              </a:rPr>
              <a:t>key</a:t>
            </a:r>
            <a:r>
              <a:rPr lang="en-US" sz="2000" b="0" dirty="0">
                <a:solidFill>
                  <a:schemeClr val="tx1"/>
                </a:solidFill>
              </a:rPr>
              <a:t>,</a:t>
            </a:r>
            <a:br>
              <a:rPr lang="en-US" sz="2000" b="0" dirty="0"/>
            </a:br>
            <a:r>
              <a:rPr lang="en-US" sz="2000" b="0" dirty="0"/>
              <a:t>and </a:t>
            </a:r>
            <a:r>
              <a:rPr lang="en-US" sz="2000" b="0" dirty="0">
                <a:solidFill>
                  <a:srgbClr val="00B050"/>
                </a:solidFill>
              </a:rPr>
              <a:t>entry</a:t>
            </a:r>
            <a:r>
              <a:rPr lang="en-US" sz="2000" b="0" dirty="0"/>
              <a:t> is better be a pointer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320800" y="2362200"/>
            <a:ext cx="46482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an Entry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If NULL stands for an entry that was not found,</a:t>
            </a:r>
            <a:br>
              <a:rPr lang="en-US" dirty="0"/>
            </a:br>
            <a:r>
              <a:rPr lang="en-US" dirty="0"/>
              <a:t>no entry shall ever be NULL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797" y="2086475"/>
            <a:ext cx="6413339" cy="3577709"/>
          </a:xfrm>
          <a:prstGeom prst="verticalScroll">
            <a:avLst>
              <a:gd name="adj" fmla="val 9348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1473199" y="2086474"/>
            <a:ext cx="4495801" cy="1607760"/>
          </a:xfrm>
          <a:prstGeom prst="verticalScroll">
            <a:avLst>
              <a:gd name="adj" fmla="val 21811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63800" y="2038405"/>
            <a:ext cx="203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Client Interface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0236200" y="6934200"/>
            <a:ext cx="2158604" cy="400110"/>
          </a:xfrm>
          <a:prstGeom prst="wedgeRectCallout">
            <a:avLst>
              <a:gd name="adj1" fmla="val -67857"/>
              <a:gd name="adj2" fmla="val -4045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 cannot be NULL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121400" y="4724400"/>
            <a:ext cx="64008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All those Questions?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The library needs information from the client to do its job</a:t>
            </a:r>
          </a:p>
          <a:p>
            <a:pPr lvl="1"/>
            <a:r>
              <a:rPr lang="en-US" i="1" dirty="0"/>
              <a:t>Supply </a:t>
            </a:r>
            <a:r>
              <a:rPr lang="en-US" b="1" i="1" dirty="0"/>
              <a:t>functions</a:t>
            </a:r>
            <a:r>
              <a:rPr lang="en-US" i="1" dirty="0"/>
              <a:t> the library can use to find this information</a:t>
            </a:r>
          </a:p>
          <a:p>
            <a:pPr lvl="2"/>
            <a:r>
              <a:rPr lang="en-US" i="1" dirty="0"/>
              <a:t>A function that returns the key of an entry</a:t>
            </a:r>
            <a:r>
              <a:rPr lang="en-US" dirty="0"/>
              <a:t>					</a:t>
            </a:r>
            <a:r>
              <a:rPr lang="en-US" dirty="0" err="1">
                <a:solidFill>
                  <a:srgbClr val="7030A0"/>
                </a:solidFill>
              </a:rPr>
              <a:t>entry_key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i="1" dirty="0"/>
              <a:t>A function that computes the hash value of a key</a:t>
            </a:r>
            <a:r>
              <a:rPr lang="en-US" dirty="0"/>
              <a:t>			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i="1" dirty="0"/>
              <a:t>A function that determines whether two keys are the same</a:t>
            </a:r>
            <a:r>
              <a:rPr lang="en-US" dirty="0"/>
              <a:t>	</a:t>
            </a:r>
            <a:r>
              <a:rPr lang="en-US" dirty="0" err="1">
                <a:solidFill>
                  <a:srgbClr val="7030A0"/>
                </a:solidFill>
              </a:rPr>
              <a:t>key_equiv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Their prototypes are added in the client interface!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797" y="2086475"/>
            <a:ext cx="6413339" cy="3577709"/>
          </a:xfrm>
          <a:prstGeom prst="verticalScroll">
            <a:avLst>
              <a:gd name="adj" fmla="val 9348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11" name="Vertical Scroll 10"/>
          <p:cNvSpPr/>
          <p:nvPr/>
        </p:nvSpPr>
        <p:spPr bwMode="auto">
          <a:xfrm flipH="1">
            <a:off x="1473200" y="2086474"/>
            <a:ext cx="4495800" cy="3085624"/>
          </a:xfrm>
          <a:prstGeom prst="verticalScroll">
            <a:avLst>
              <a:gd name="adj" fmla="val 11092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800" b="0" dirty="0">
                <a:latin typeface="Helvetica Neue"/>
              </a:rPr>
              <a:t> ;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63800" y="2038405"/>
            <a:ext cx="203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Client Interface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215369" y="3480137"/>
            <a:ext cx="1105431" cy="1015663"/>
          </a:xfrm>
          <a:prstGeom prst="wedgeRectCallout">
            <a:avLst>
              <a:gd name="adj1" fmla="val 101138"/>
              <a:gd name="adj2" fmla="val -221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Entries</a:t>
            </a:r>
            <a:br>
              <a:rPr lang="en-US" sz="2000" b="0" dirty="0"/>
            </a:br>
            <a:r>
              <a:rPr lang="en-US" sz="2000" b="0" dirty="0"/>
              <a:t>cannot</a:t>
            </a:r>
            <a:br>
              <a:rPr lang="en-US" sz="2000" b="0" dirty="0"/>
            </a:br>
            <a:r>
              <a:rPr lang="en-US" sz="2000" b="0" dirty="0"/>
              <a:t>be NULL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320800" y="2971800"/>
            <a:ext cx="4648200" cy="2438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Postcondition</a:t>
            </a:r>
            <a:r>
              <a:rPr lang="en-US" dirty="0"/>
              <a:t> for </a:t>
            </a:r>
            <a:r>
              <a:rPr lang="en-US" dirty="0" err="1">
                <a:solidFill>
                  <a:srgbClr val="7030A0"/>
                </a:solidFill>
              </a:rPr>
              <a:t>hdict_insert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410200"/>
            <a:ext cx="11099800" cy="3467100"/>
          </a:xfrm>
        </p:spPr>
        <p:txBody>
          <a:bodyPr/>
          <a:lstStyle/>
          <a:p>
            <a:r>
              <a:rPr lang="en-US" dirty="0"/>
              <a:t>If we insert an entry </a:t>
            </a:r>
            <a:br>
              <a:rPr lang="en-US" dirty="0"/>
            </a:br>
            <a:r>
              <a:rPr lang="en-US" dirty="0"/>
              <a:t>and lookup its key,</a:t>
            </a:r>
            <a:br>
              <a:rPr lang="en-US" dirty="0"/>
            </a:br>
            <a:r>
              <a:rPr lang="en-US" dirty="0"/>
              <a:t>we should find that entry</a:t>
            </a:r>
          </a:p>
          <a:p>
            <a:pPr lvl="1"/>
            <a:r>
              <a:rPr lang="en-US" dirty="0"/>
              <a:t>I.e., </a:t>
            </a:r>
            <a:r>
              <a:rPr lang="en-US" dirty="0" err="1">
                <a:solidFill>
                  <a:srgbClr val="C00000"/>
                </a:solidFill>
              </a:rPr>
              <a:t>hdict_lookup</a:t>
            </a:r>
            <a:r>
              <a:rPr lang="en-US" dirty="0">
                <a:solidFill>
                  <a:srgbClr val="C00000"/>
                </a:solidFill>
              </a:rPr>
              <a:t>(D, </a:t>
            </a:r>
            <a:r>
              <a:rPr lang="en-US" dirty="0" err="1">
                <a:solidFill>
                  <a:srgbClr val="C00000"/>
                </a:solidFill>
              </a:rPr>
              <a:t>entry_key</a:t>
            </a:r>
            <a:r>
              <a:rPr lang="en-US" dirty="0">
                <a:solidFill>
                  <a:srgbClr val="C00000"/>
                </a:solidFill>
              </a:rPr>
              <a:t>(e)) == e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Lookup returns the very entry e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Not a different entry with the same data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797" y="2086475"/>
            <a:ext cx="6413339" cy="3897570"/>
          </a:xfrm>
          <a:prstGeom prst="verticalScroll">
            <a:avLst>
              <a:gd name="adj" fmla="val 8422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11" name="Vertical Scroll 10"/>
          <p:cNvSpPr/>
          <p:nvPr/>
        </p:nvSpPr>
        <p:spPr bwMode="auto">
          <a:xfrm flipH="1">
            <a:off x="1473200" y="2086474"/>
            <a:ext cx="4495800" cy="3085624"/>
          </a:xfrm>
          <a:prstGeom prst="verticalScroll">
            <a:avLst>
              <a:gd name="adj" fmla="val 11092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800" b="0" dirty="0">
                <a:latin typeface="Helvetica Neue"/>
              </a:rPr>
              <a:t> ;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63800" y="2038405"/>
            <a:ext cx="203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Client Interface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9702800" y="7620000"/>
            <a:ext cx="1559081" cy="400110"/>
          </a:xfrm>
          <a:prstGeom prst="wedgeRectCallout">
            <a:avLst>
              <a:gd name="adj1" fmla="val -255866"/>
              <a:gd name="adj2" fmla="val -271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 is a pointer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9702800" y="7620000"/>
            <a:ext cx="1559081" cy="400110"/>
          </a:xfrm>
          <a:prstGeom prst="wedgeRectCallout">
            <a:avLst>
              <a:gd name="adj1" fmla="val 57063"/>
              <a:gd name="adj2" fmla="val -4992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 is a pointer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273800" y="5410200"/>
            <a:ext cx="64008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Postcondition</a:t>
            </a:r>
            <a:r>
              <a:rPr lang="en-US" dirty="0"/>
              <a:t> for </a:t>
            </a:r>
            <a:r>
              <a:rPr lang="en-US" dirty="0" err="1">
                <a:solidFill>
                  <a:srgbClr val="7030A0"/>
                </a:solidFill>
              </a:rPr>
              <a:t>hdict_lookup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410200"/>
            <a:ext cx="11099800" cy="3467100"/>
          </a:xfrm>
        </p:spPr>
        <p:txBody>
          <a:bodyPr/>
          <a:lstStyle/>
          <a:p>
            <a:r>
              <a:rPr lang="en-US" dirty="0"/>
              <a:t>If we look up a key</a:t>
            </a:r>
          </a:p>
          <a:p>
            <a:pPr lvl="1"/>
            <a:r>
              <a:rPr lang="en-US" dirty="0"/>
              <a:t>Either we get back NULL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\result == NULL</a:t>
            </a:r>
            <a:endParaRPr lang="en-US" dirty="0"/>
          </a:p>
          <a:p>
            <a:pPr lvl="1"/>
            <a:r>
              <a:rPr lang="en-US" dirty="0"/>
              <a:t>Or the key of the returned entry is our key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key_equiv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entry_key</a:t>
            </a:r>
            <a:r>
              <a:rPr lang="en-US" dirty="0">
                <a:solidFill>
                  <a:srgbClr val="C00000"/>
                </a:solidFill>
              </a:rPr>
              <a:t>(\result), k)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client interface functions give us a way to write very precise </a:t>
            </a:r>
            <a:r>
              <a:rPr lang="en-US" dirty="0" err="1">
                <a:solidFill>
                  <a:schemeClr val="tx1"/>
                </a:solidFill>
              </a:rPr>
              <a:t>postconditions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Vertical Scroll 10"/>
          <p:cNvSpPr/>
          <p:nvPr/>
        </p:nvSpPr>
        <p:spPr bwMode="auto">
          <a:xfrm flipH="1">
            <a:off x="1473200" y="2086474"/>
            <a:ext cx="4495800" cy="3085624"/>
          </a:xfrm>
          <a:prstGeom prst="verticalScroll">
            <a:avLst>
              <a:gd name="adj" fmla="val 11092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800" b="0" dirty="0">
                <a:latin typeface="Helvetica Neue"/>
              </a:rPr>
              <a:t> ;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63800" y="2038405"/>
            <a:ext cx="203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Client Interface</a:t>
            </a:r>
          </a:p>
        </p:txBody>
      </p:sp>
      <p:sp>
        <p:nvSpPr>
          <p:cNvPr id="14" name="Vertical Scroll 13"/>
          <p:cNvSpPr/>
          <p:nvPr/>
        </p:nvSpPr>
        <p:spPr bwMode="auto">
          <a:xfrm flipH="1">
            <a:off x="6273800" y="2086474"/>
            <a:ext cx="6324600" cy="4423291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273800" y="4648200"/>
            <a:ext cx="64008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Hash Dictionary 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800" y="2086474"/>
            <a:ext cx="6324600" cy="4423291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1473200" y="2086474"/>
            <a:ext cx="4495800" cy="3085624"/>
          </a:xfrm>
          <a:prstGeom prst="verticalScroll">
            <a:avLst>
              <a:gd name="adj" fmla="val 11092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800" b="0" dirty="0">
                <a:latin typeface="Helvetica Neue"/>
              </a:rPr>
              <a:t> ;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63800" y="2038405"/>
            <a:ext cx="203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Client Interface</a:t>
            </a:r>
          </a:p>
        </p:txBody>
      </p:sp>
      <p:sp>
        <p:nvSpPr>
          <p:cNvPr id="19" name="Right Arrow Callout 18"/>
          <p:cNvSpPr/>
          <p:nvPr/>
        </p:nvSpPr>
        <p:spPr bwMode="auto">
          <a:xfrm rot="16200000">
            <a:off x="8879204" y="5809096"/>
            <a:ext cx="1295019" cy="3850028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 the library provides</a:t>
            </a:r>
            <a:b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to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the client</a:t>
            </a:r>
          </a:p>
        </p:txBody>
      </p:sp>
      <p:sp>
        <p:nvSpPr>
          <p:cNvPr id="20" name="Right Arrow Callout 19"/>
          <p:cNvSpPr/>
          <p:nvPr/>
        </p:nvSpPr>
        <p:spPr bwMode="auto">
          <a:xfrm rot="16200000">
            <a:off x="3040630" y="5994692"/>
            <a:ext cx="1295019" cy="3478837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 the library needs</a:t>
            </a:r>
            <a:br>
              <a:rPr kumimoji="0" lang="en-US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from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the client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Hash Dictionary Implementation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Dictionary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43700" y="1981200"/>
            <a:ext cx="5626100" cy="6896100"/>
          </a:xfrm>
        </p:spPr>
        <p:txBody>
          <a:bodyPr/>
          <a:lstStyle/>
          <a:p>
            <a:r>
              <a:rPr lang="en-US" dirty="0"/>
              <a:t>Each chain is a NULL-terminated linked list of entries</a:t>
            </a:r>
          </a:p>
          <a:p>
            <a:pPr lvl="1"/>
            <a:r>
              <a:rPr lang="en-US" dirty="0"/>
              <a:t>Entries can’t be NULL</a:t>
            </a:r>
          </a:p>
          <a:p>
            <a:pPr lvl="4"/>
            <a:endParaRPr lang="en-US" dirty="0"/>
          </a:p>
          <a:p>
            <a:r>
              <a:rPr lang="en-US" dirty="0"/>
              <a:t>A dictionary is implemented as a hash table</a:t>
            </a:r>
          </a:p>
          <a:p>
            <a:endParaRPr lang="en-US" dirty="0"/>
          </a:p>
          <a:p>
            <a:r>
              <a:rPr lang="en-US" dirty="0"/>
              <a:t>We need to keep track of</a:t>
            </a:r>
          </a:p>
          <a:p>
            <a:pPr lvl="1"/>
            <a:r>
              <a:rPr lang="en-US" b="1" dirty="0"/>
              <a:t>size</a:t>
            </a:r>
            <a:r>
              <a:rPr lang="en-US" dirty="0"/>
              <a:t>: The number of entries</a:t>
            </a:r>
          </a:p>
          <a:p>
            <a:pPr lvl="1"/>
            <a:r>
              <a:rPr lang="en-US" b="1" dirty="0"/>
              <a:t>capacity</a:t>
            </a:r>
            <a:r>
              <a:rPr lang="en-US" dirty="0"/>
              <a:t>: The length of the hash table</a:t>
            </a:r>
          </a:p>
          <a:p>
            <a:pPr lvl="1"/>
            <a:r>
              <a:rPr lang="en-US" b="1" dirty="0"/>
              <a:t>table</a:t>
            </a:r>
            <a:r>
              <a:rPr lang="en-US" dirty="0"/>
              <a:t>: The hash table itself</a:t>
            </a:r>
          </a:p>
          <a:p>
            <a:pPr lvl="2"/>
            <a:r>
              <a:rPr lang="en-US" dirty="0"/>
              <a:t>An array of pointers to chain nodes</a:t>
            </a:r>
          </a:p>
        </p:txBody>
      </p: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-46448" y="76200"/>
          <a:ext cx="482600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717140" y="505968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Oval 71"/>
          <p:cNvSpPr/>
          <p:nvPr/>
        </p:nvSpPr>
        <p:spPr bwMode="auto">
          <a:xfrm>
            <a:off x="1543776" y="61860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>
            <a:off x="306450" y="649645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pSp>
        <p:nvGrpSpPr>
          <p:cNvPr id="75" name="Group 32"/>
          <p:cNvGrpSpPr/>
          <p:nvPr/>
        </p:nvGrpSpPr>
        <p:grpSpPr>
          <a:xfrm>
            <a:off x="306450" y="176464"/>
            <a:ext cx="362618" cy="217571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0" name="Group 33"/>
          <p:cNvGrpSpPr/>
          <p:nvPr/>
        </p:nvGrpSpPr>
        <p:grpSpPr>
          <a:xfrm>
            <a:off x="306450" y="897246"/>
            <a:ext cx="362618" cy="217571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5" name="Group 38"/>
          <p:cNvGrpSpPr/>
          <p:nvPr/>
        </p:nvGrpSpPr>
        <p:grpSpPr>
          <a:xfrm>
            <a:off x="306450" y="3440029"/>
            <a:ext cx="362618" cy="217571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0" name="Group 33"/>
          <p:cNvGrpSpPr/>
          <p:nvPr/>
        </p:nvGrpSpPr>
        <p:grpSpPr>
          <a:xfrm>
            <a:off x="306450" y="1262251"/>
            <a:ext cx="362618" cy="217571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5" name="Group 33"/>
          <p:cNvGrpSpPr/>
          <p:nvPr/>
        </p:nvGrpSpPr>
        <p:grpSpPr>
          <a:xfrm>
            <a:off x="306450" y="1627255"/>
            <a:ext cx="362618" cy="217571"/>
            <a:chOff x="8222344" y="4025070"/>
            <a:chExt cx="457200" cy="274320"/>
          </a:xfrm>
        </p:grpSpPr>
        <p:cxnSp>
          <p:nvCxnSpPr>
            <p:cNvPr id="96" name="Straight Arrow Connector 9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0" name="Group 99"/>
          <p:cNvGrpSpPr/>
          <p:nvPr/>
        </p:nvGrpSpPr>
        <p:grpSpPr>
          <a:xfrm>
            <a:off x="306450" y="1992259"/>
            <a:ext cx="362618" cy="217571"/>
            <a:chOff x="8222344" y="4025070"/>
            <a:chExt cx="457200" cy="274320"/>
          </a:xfrm>
        </p:grpSpPr>
        <p:cxnSp>
          <p:nvCxnSpPr>
            <p:cNvPr id="101" name="Straight Arrow Connector 10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5" name="Group 33"/>
          <p:cNvGrpSpPr/>
          <p:nvPr/>
        </p:nvGrpSpPr>
        <p:grpSpPr>
          <a:xfrm>
            <a:off x="306450" y="2357263"/>
            <a:ext cx="362618" cy="217571"/>
            <a:chOff x="8222344" y="4025070"/>
            <a:chExt cx="457200" cy="274320"/>
          </a:xfrm>
        </p:grpSpPr>
        <p:cxnSp>
          <p:nvCxnSpPr>
            <p:cNvPr id="106" name="Straight Arrow Connector 10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0" name="Group 33"/>
          <p:cNvGrpSpPr/>
          <p:nvPr/>
        </p:nvGrpSpPr>
        <p:grpSpPr>
          <a:xfrm>
            <a:off x="306450" y="3072956"/>
            <a:ext cx="362618" cy="217571"/>
            <a:chOff x="8222344" y="4025070"/>
            <a:chExt cx="457200" cy="274320"/>
          </a:xfrm>
        </p:grpSpPr>
        <p:cxnSp>
          <p:nvCxnSpPr>
            <p:cNvPr id="111" name="Straight Arrow Connector 11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16" name="Table 115"/>
          <p:cNvGraphicFramePr>
            <a:graphicFrameLocks noGrp="1"/>
          </p:cNvGraphicFramePr>
          <p:nvPr/>
        </p:nvGraphicFramePr>
        <p:xfrm>
          <a:off x="1540890" y="505968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7" name="Oval 116"/>
          <p:cNvSpPr/>
          <p:nvPr/>
        </p:nvSpPr>
        <p:spPr bwMode="auto">
          <a:xfrm>
            <a:off x="1543776" y="61860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18" name="Straight Arrow Connector 117"/>
          <p:cNvCxnSpPr/>
          <p:nvPr/>
        </p:nvCxnSpPr>
        <p:spPr bwMode="auto">
          <a:xfrm>
            <a:off x="1135870" y="647965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pSp>
        <p:nvGrpSpPr>
          <p:cNvPr id="119" name="Group 38"/>
          <p:cNvGrpSpPr/>
          <p:nvPr/>
        </p:nvGrpSpPr>
        <p:grpSpPr>
          <a:xfrm>
            <a:off x="1120266" y="2727643"/>
            <a:ext cx="362618" cy="217571"/>
            <a:chOff x="8222344" y="4025070"/>
            <a:chExt cx="457200" cy="274320"/>
          </a:xfrm>
        </p:grpSpPr>
        <p:cxnSp>
          <p:nvCxnSpPr>
            <p:cNvPr id="120" name="Straight Arrow Connector 1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4" name="Group 38"/>
          <p:cNvGrpSpPr/>
          <p:nvPr/>
        </p:nvGrpSpPr>
        <p:grpSpPr>
          <a:xfrm>
            <a:off x="1948782" y="545275"/>
            <a:ext cx="362618" cy="217571"/>
            <a:chOff x="8222344" y="4025070"/>
            <a:chExt cx="457200" cy="274320"/>
          </a:xfrm>
        </p:grpSpPr>
        <p:cxnSp>
          <p:nvCxnSpPr>
            <p:cNvPr id="125" name="Straight Arrow Connector 1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9" name="Cube 68"/>
          <p:cNvSpPr/>
          <p:nvPr/>
        </p:nvSpPr>
        <p:spPr bwMode="auto">
          <a:xfrm>
            <a:off x="1051625" y="1905000"/>
            <a:ext cx="5257800" cy="5181600"/>
          </a:xfrm>
          <a:prstGeom prst="cube">
            <a:avLst>
              <a:gd name="adj" fmla="val 545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chain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2000" b="0" dirty="0">
                <a:latin typeface="Helvetica Neue"/>
              </a:rPr>
              <a:t>data;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2000" b="0" dirty="0">
                <a:latin typeface="Helvetica Neue"/>
              </a:rPr>
              <a:t> next;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latin typeface="Helvetica Neue"/>
              </a:rPr>
              <a:t>};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lvl="0"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{</a:t>
            </a: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size;		</a:t>
            </a:r>
            <a:r>
              <a:rPr lang="en-US" sz="20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capacity;	</a:t>
            </a:r>
            <a:r>
              <a:rPr lang="en-US" sz="20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2000" b="0" dirty="0">
                <a:latin typeface="Helvetica Neue"/>
              </a:rPr>
              <a:t> table;	</a:t>
            </a:r>
            <a:r>
              <a:rPr lang="en-US" sz="20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lvl="0" algn="l"/>
            <a:r>
              <a:rPr lang="en-US" sz="2000" b="0" dirty="0">
                <a:latin typeface="Helvetica Neue"/>
              </a:rPr>
              <a:t>};</a:t>
            </a:r>
          </a:p>
          <a:p>
            <a:pPr lvl="0" algn="l"/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800" b="0" dirty="0">
                <a:latin typeface="Helvetica Neue"/>
              </a:rPr>
              <a:t>;</a:t>
            </a:r>
            <a:endParaRPr lang="en-US" sz="18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lvl="0"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29" name="Rectangular Callout 128"/>
          <p:cNvSpPr/>
          <p:nvPr/>
        </p:nvSpPr>
        <p:spPr bwMode="auto">
          <a:xfrm>
            <a:off x="899225" y="8893314"/>
            <a:ext cx="5217134" cy="707886"/>
          </a:xfrm>
          <a:prstGeom prst="wedgeRectCallout">
            <a:avLst>
              <a:gd name="adj1" fmla="val -20108"/>
              <a:gd name="adj2" fmla="val -3166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As usual, the abstract client type is</a:t>
            </a:r>
            <a:br>
              <a:rPr lang="en-US" sz="2000" b="0" dirty="0"/>
            </a:br>
            <a:r>
              <a:rPr lang="en-US" sz="2000" b="0" dirty="0"/>
              <a:t>a pointer to the concrete implementation type</a:t>
            </a:r>
          </a:p>
        </p:txBody>
      </p:sp>
      <p:sp>
        <p:nvSpPr>
          <p:cNvPr id="130" name="TextBox 129"/>
          <p:cNvSpPr txBox="1"/>
          <p:nvPr/>
        </p:nvSpPr>
        <p:spPr>
          <a:xfrm rot="5400000">
            <a:off x="5165773" y="4430109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131" name="Vertical Scroll 130"/>
          <p:cNvSpPr/>
          <p:nvPr/>
        </p:nvSpPr>
        <p:spPr bwMode="auto">
          <a:xfrm flipH="1">
            <a:off x="10007600" y="48069"/>
            <a:ext cx="2971800" cy="1002635"/>
          </a:xfrm>
          <a:prstGeom prst="verticalScroll">
            <a:avLst>
              <a:gd name="adj" fmla="val 24274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451326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4513263" algn="l"/>
              </a:tabLst>
            </a:pPr>
            <a:endParaRPr lang="en-US" sz="105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51326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0541000" y="-12192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68" name="Rectangular Callout 67"/>
          <p:cNvSpPr/>
          <p:nvPr/>
        </p:nvSpPr>
        <p:spPr bwMode="auto">
          <a:xfrm>
            <a:off x="4328225" y="7848600"/>
            <a:ext cx="2783775" cy="707886"/>
          </a:xfrm>
          <a:prstGeom prst="wedgeRectCallout">
            <a:avLst>
              <a:gd name="adj1" fmla="val -37627"/>
              <a:gd name="adj2" fmla="val -40278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These are expected</a:t>
            </a:r>
            <a:br>
              <a:rPr lang="en-US" sz="2000" b="0" dirty="0"/>
            </a:br>
            <a:r>
              <a:rPr lang="en-US" sz="2000" b="0" dirty="0"/>
              <a:t>constraints on the fields</a:t>
            </a:r>
          </a:p>
        </p:txBody>
      </p:sp>
      <p:sp>
        <p:nvSpPr>
          <p:cNvPr id="133" name="Slide Number Placeholder 1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B0B70024-2ECA-4807-9FD5-7D0791264ACF}"/>
              </a:ext>
            </a:extLst>
          </p:cNvPr>
          <p:cNvGrpSpPr/>
          <p:nvPr/>
        </p:nvGrpSpPr>
        <p:grpSpPr>
          <a:xfrm>
            <a:off x="315142" y="2707248"/>
            <a:ext cx="362618" cy="217571"/>
            <a:chOff x="8222344" y="4025070"/>
            <a:chExt cx="457200" cy="27432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99A90A08-14D6-40BB-3BA4-203000989B96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3F954C0-85F0-1641-8265-DDFD7614153E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7C59B95-237D-2CF8-E63C-C8F632831E14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9C95DAB-9188-4E4C-875F-F70210322CE3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6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Representation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capture the field constraints in the </a:t>
            </a:r>
            <a:r>
              <a:rPr lang="en-US" dirty="0" err="1">
                <a:solidFill>
                  <a:srgbClr val="00B050"/>
                </a:solidFill>
              </a:rPr>
              <a:t>hdict</a:t>
            </a:r>
            <a:r>
              <a:rPr lang="en-US" dirty="0"/>
              <a:t> type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8788400" y="76200"/>
            <a:ext cx="4114800" cy="1828800"/>
          </a:xfrm>
          <a:prstGeom prst="cube">
            <a:avLst>
              <a:gd name="adj" fmla="val 40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lvl="0" algn="l">
              <a:tabLst>
                <a:tab pos="14255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lvl="0" algn="l">
              <a:tabLst>
                <a:tab pos="14255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size;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capacity;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600" b="0" dirty="0">
                <a:latin typeface="Helvetica Neue"/>
              </a:rPr>
              <a:t> table;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0007600" y="533400"/>
            <a:ext cx="2819400" cy="1295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Cube 6"/>
          <p:cNvSpPr/>
          <p:nvPr/>
        </p:nvSpPr>
        <p:spPr bwMode="auto">
          <a:xfrm>
            <a:off x="863600" y="3352800"/>
            <a:ext cx="7010400" cy="4648200"/>
          </a:xfrm>
          <a:prstGeom prst="cube">
            <a:avLst>
              <a:gd name="adj" fmla="val 545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is_array_expected_length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//@assert \length(A) ==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;</a:t>
            </a:r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(H-&gt;table, H-&gt;capacity);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6730349" y="5414188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8788400" y="3581400"/>
            <a:ext cx="2740494" cy="707886"/>
          </a:xfrm>
          <a:prstGeom prst="wedgeRectCallout">
            <a:avLst>
              <a:gd name="adj1" fmla="val -112631"/>
              <a:gd name="adj2" fmla="val 188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Usual trick to check the</a:t>
            </a:r>
            <a:br>
              <a:rPr lang="en-US" sz="2000" b="0" dirty="0"/>
            </a:br>
            <a:r>
              <a:rPr lang="en-US" sz="2000" b="0" dirty="0"/>
              <a:t>length of an array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736604" y="5464314"/>
            <a:ext cx="2794996" cy="707886"/>
          </a:xfrm>
          <a:prstGeom prst="wedgeRectCallout">
            <a:avLst>
              <a:gd name="adj1" fmla="val -249866"/>
              <a:gd name="adj2" fmla="val 221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Abstract data structures</a:t>
            </a:r>
            <a:br>
              <a:rPr lang="en-US" sz="2000" b="0" dirty="0"/>
            </a:br>
            <a:r>
              <a:rPr lang="en-US" sz="2000" b="0" dirty="0"/>
              <a:t>are never NULL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1266946" y="6302514"/>
            <a:ext cx="1331454" cy="707886"/>
          </a:xfrm>
          <a:prstGeom prst="wedgeRectCallout">
            <a:avLst>
              <a:gd name="adj1" fmla="val 1652"/>
              <a:gd name="adj2" fmla="val -6841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Field</a:t>
            </a:r>
            <a:br>
              <a:rPr lang="en-US" sz="2000" b="0" dirty="0"/>
            </a:br>
            <a:r>
              <a:rPr lang="en-US" sz="2000" b="0" dirty="0"/>
              <a:t>constraints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1266946" y="6302514"/>
            <a:ext cx="1331454" cy="707886"/>
          </a:xfrm>
          <a:prstGeom prst="wedgeRectCallout">
            <a:avLst>
              <a:gd name="adj1" fmla="val -325845"/>
              <a:gd name="adj2" fmla="val -77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Field</a:t>
            </a:r>
            <a:br>
              <a:rPr lang="en-US" sz="2000" b="0" dirty="0"/>
            </a:br>
            <a:r>
              <a:rPr lang="en-US" sz="2000" b="0" dirty="0"/>
              <a:t>constraints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8D1F4CC-9B45-DC64-1549-265447731C14}"/>
              </a:ext>
            </a:extLst>
          </p:cNvPr>
          <p:cNvSpPr/>
          <p:nvPr/>
        </p:nvSpPr>
        <p:spPr bwMode="auto">
          <a:xfrm>
            <a:off x="1320800" y="6172200"/>
            <a:ext cx="6248400" cy="91440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817100" cy="1498600"/>
          </a:xfrm>
        </p:spPr>
        <p:txBody>
          <a:bodyPr/>
          <a:lstStyle/>
          <a:p>
            <a:r>
              <a:rPr lang="en-US" dirty="0"/>
              <a:t>More Representation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Hash tables have a much more involved structure</a:t>
            </a:r>
            <a:br>
              <a:rPr lang="en-US" dirty="0"/>
            </a:br>
            <a:r>
              <a:rPr lang="en-US" dirty="0"/>
              <a:t>than previous concrete library types</a:t>
            </a:r>
          </a:p>
          <a:p>
            <a:pPr lvl="1"/>
            <a:r>
              <a:rPr lang="en-US" dirty="0"/>
              <a:t>The chains are acyclic</a:t>
            </a:r>
          </a:p>
          <a:p>
            <a:pPr lvl="1"/>
            <a:r>
              <a:rPr lang="en-US" dirty="0"/>
              <a:t>No two entries have the same key</a:t>
            </a:r>
          </a:p>
          <a:p>
            <a:pPr lvl="1"/>
            <a:r>
              <a:rPr lang="en-US" dirty="0"/>
              <a:t>Each entry hashes to the right index</a:t>
            </a:r>
          </a:p>
          <a:p>
            <a:pPr lvl="1"/>
            <a:r>
              <a:rPr lang="en-US" dirty="0"/>
              <a:t>No entry is NULL</a:t>
            </a:r>
          </a:p>
          <a:p>
            <a:pPr lvl="1"/>
            <a:r>
              <a:rPr lang="en-US" dirty="0"/>
              <a:t>The number of entries equals the size field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545352" y="76200"/>
          <a:ext cx="482600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308940" y="505968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 bwMode="auto">
          <a:xfrm>
            <a:off x="12135576" y="61860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303634" y="2679192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10898250" y="649645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pSp>
        <p:nvGrpSpPr>
          <p:cNvPr id="9" name="Group 32"/>
          <p:cNvGrpSpPr/>
          <p:nvPr/>
        </p:nvGrpSpPr>
        <p:grpSpPr>
          <a:xfrm>
            <a:off x="10898250" y="176464"/>
            <a:ext cx="362618" cy="217571"/>
            <a:chOff x="8222344" y="4025070"/>
            <a:chExt cx="457200" cy="274320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Group 33"/>
          <p:cNvGrpSpPr/>
          <p:nvPr/>
        </p:nvGrpSpPr>
        <p:grpSpPr>
          <a:xfrm>
            <a:off x="10898250" y="897246"/>
            <a:ext cx="362618" cy="217571"/>
            <a:chOff x="8222344" y="4025070"/>
            <a:chExt cx="457200" cy="274320"/>
          </a:xfrm>
        </p:grpSpPr>
        <p:cxnSp>
          <p:nvCxnSpPr>
            <p:cNvPr id="15" name="Straight Arrow Connector 1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38"/>
          <p:cNvGrpSpPr/>
          <p:nvPr/>
        </p:nvGrpSpPr>
        <p:grpSpPr>
          <a:xfrm>
            <a:off x="10898250" y="3440029"/>
            <a:ext cx="362618" cy="217571"/>
            <a:chOff x="8222344" y="4025070"/>
            <a:chExt cx="457200" cy="27432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4" name="Group 33"/>
          <p:cNvGrpSpPr/>
          <p:nvPr/>
        </p:nvGrpSpPr>
        <p:grpSpPr>
          <a:xfrm>
            <a:off x="10898250" y="1262251"/>
            <a:ext cx="362618" cy="217571"/>
            <a:chOff x="8222344" y="4025070"/>
            <a:chExt cx="457200" cy="274320"/>
          </a:xfrm>
        </p:grpSpPr>
        <p:cxnSp>
          <p:nvCxnSpPr>
            <p:cNvPr id="25" name="Straight Arrow Connector 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33"/>
          <p:cNvGrpSpPr/>
          <p:nvPr/>
        </p:nvGrpSpPr>
        <p:grpSpPr>
          <a:xfrm>
            <a:off x="10898250" y="1627255"/>
            <a:ext cx="362618" cy="217571"/>
            <a:chOff x="8222344" y="4025070"/>
            <a:chExt cx="457200" cy="274320"/>
          </a:xfrm>
        </p:grpSpPr>
        <p:cxnSp>
          <p:nvCxnSpPr>
            <p:cNvPr id="30" name="Straight Arrow Connector 2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4" name="Group 33"/>
          <p:cNvGrpSpPr/>
          <p:nvPr/>
        </p:nvGrpSpPr>
        <p:grpSpPr>
          <a:xfrm>
            <a:off x="10898250" y="1992259"/>
            <a:ext cx="362618" cy="217571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9" name="Group 33"/>
          <p:cNvGrpSpPr/>
          <p:nvPr/>
        </p:nvGrpSpPr>
        <p:grpSpPr>
          <a:xfrm>
            <a:off x="10898250" y="2357263"/>
            <a:ext cx="362618" cy="217571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4" name="Group 33"/>
          <p:cNvGrpSpPr/>
          <p:nvPr/>
        </p:nvGrpSpPr>
        <p:grpSpPr>
          <a:xfrm>
            <a:off x="10898250" y="3072956"/>
            <a:ext cx="362618" cy="217571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9" name="Straight Arrow Connector 48"/>
          <p:cNvCxnSpPr/>
          <p:nvPr/>
        </p:nvCxnSpPr>
        <p:spPr bwMode="auto">
          <a:xfrm>
            <a:off x="10898250" y="2830581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2132690" y="505968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Oval 50"/>
          <p:cNvSpPr/>
          <p:nvPr/>
        </p:nvSpPr>
        <p:spPr bwMode="auto">
          <a:xfrm>
            <a:off x="12135576" y="61860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11727670" y="647965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pSp>
        <p:nvGrpSpPr>
          <p:cNvPr id="53" name="Group 38"/>
          <p:cNvGrpSpPr/>
          <p:nvPr/>
        </p:nvGrpSpPr>
        <p:grpSpPr>
          <a:xfrm>
            <a:off x="11712066" y="2727643"/>
            <a:ext cx="362618" cy="217571"/>
            <a:chOff x="8222344" y="4025070"/>
            <a:chExt cx="457200" cy="274320"/>
          </a:xfrm>
        </p:grpSpPr>
        <p:cxnSp>
          <p:nvCxnSpPr>
            <p:cNvPr id="54" name="Straight Arrow Connector 5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Group 38"/>
          <p:cNvGrpSpPr/>
          <p:nvPr/>
        </p:nvGrpSpPr>
        <p:grpSpPr>
          <a:xfrm>
            <a:off x="12540582" y="545275"/>
            <a:ext cx="362618" cy="217571"/>
            <a:chOff x="8222344" y="4025070"/>
            <a:chExt cx="457200" cy="274320"/>
          </a:xfrm>
        </p:grpSpPr>
        <p:cxnSp>
          <p:nvCxnSpPr>
            <p:cNvPr id="59" name="Straight Arrow Connector 5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3" name="Cube 62"/>
          <p:cNvSpPr/>
          <p:nvPr/>
        </p:nvSpPr>
        <p:spPr bwMode="auto">
          <a:xfrm>
            <a:off x="863600" y="6019800"/>
            <a:ext cx="7010400" cy="2895600"/>
          </a:xfrm>
          <a:prstGeom prst="cube">
            <a:avLst>
              <a:gd name="adj" fmla="val 10788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</p:txBody>
      </p:sp>
      <p:sp>
        <p:nvSpPr>
          <p:cNvPr id="64" name="TextBox 63"/>
          <p:cNvSpPr txBox="1"/>
          <p:nvPr/>
        </p:nvSpPr>
        <p:spPr>
          <a:xfrm rot="5400000">
            <a:off x="6730349" y="7315852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65" name="Oval 64"/>
          <p:cNvSpPr>
            <a:spLocks noChangeArrowheads="1"/>
          </p:cNvSpPr>
          <p:nvPr/>
        </p:nvSpPr>
        <p:spPr bwMode="auto">
          <a:xfrm>
            <a:off x="1549400" y="8153400"/>
            <a:ext cx="3124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6" name="Rectangular Callout 65"/>
          <p:cNvSpPr/>
          <p:nvPr/>
        </p:nvSpPr>
        <p:spPr bwMode="auto">
          <a:xfrm>
            <a:off x="8940800" y="7924800"/>
            <a:ext cx="2455160" cy="707886"/>
          </a:xfrm>
          <a:prstGeom prst="wedgeRectCallout">
            <a:avLst>
              <a:gd name="adj1" fmla="val -211655"/>
              <a:gd name="adj2" fmla="val 204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tests all these</a:t>
            </a:r>
            <a:br>
              <a:rPr lang="en-US" sz="2000" b="0" dirty="0"/>
            </a:br>
            <a:r>
              <a:rPr lang="en-US" sz="2000" b="0" dirty="0"/>
              <a:t>structural constraints</a:t>
            </a:r>
          </a:p>
        </p:txBody>
      </p:sp>
      <p:sp>
        <p:nvSpPr>
          <p:cNvPr id="67" name="Rectangular Callout 66"/>
          <p:cNvSpPr/>
          <p:nvPr/>
        </p:nvSpPr>
        <p:spPr bwMode="auto">
          <a:xfrm>
            <a:off x="9626600" y="9067800"/>
            <a:ext cx="1041311" cy="369332"/>
          </a:xfrm>
          <a:prstGeom prst="wedgeRectCallout">
            <a:avLst>
              <a:gd name="adj1" fmla="val -20557"/>
              <a:gd name="adj2" fmla="val -145731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Exercise!</a:t>
            </a:r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/>
      <p:bldP spid="65" grpId="0" animBg="1"/>
      <p:bldP spid="66" grpId="0" animBg="1"/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Playing Hash Table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You are the new produce manager of the local grocery store.  You want to use a dictionary to track your fruit inventory.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Entries</a:t>
            </a:r>
            <a:r>
              <a:rPr lang="en-US" dirty="0"/>
              <a:t> have the form</a:t>
            </a:r>
          </a:p>
          <a:p>
            <a:pPr algn="ctr">
              <a:buNone/>
            </a:pPr>
            <a:r>
              <a:rPr lang="en-US" dirty="0"/>
              <a:t>(“banana”, 20)</a:t>
            </a:r>
          </a:p>
          <a:p>
            <a:pPr>
              <a:buNone/>
            </a:pPr>
            <a:r>
              <a:rPr lang="en-US" dirty="0"/>
              <a:t>where</a:t>
            </a:r>
          </a:p>
          <a:p>
            <a:pPr lvl="1"/>
            <a:r>
              <a:rPr lang="en-US" dirty="0"/>
              <a:t>“banana” is the </a:t>
            </a:r>
            <a:r>
              <a:rPr lang="en-US" b="1" dirty="0"/>
              <a:t>key</a:t>
            </a:r>
          </a:p>
          <a:p>
            <a:pPr lvl="1"/>
            <a:r>
              <a:rPr lang="en-US" dirty="0"/>
              <a:t>20 is the associated data, like the quantity in stock</a:t>
            </a:r>
          </a:p>
          <a:p>
            <a:pPr lvl="4"/>
            <a:endParaRPr lang="en-US" dirty="0"/>
          </a:p>
          <a:p>
            <a:endParaRPr lang="en-US" dirty="0"/>
          </a:p>
          <a:p>
            <a:r>
              <a:rPr lang="en-US" dirty="0"/>
              <a:t>Let’s observe your initial interactions with a </a:t>
            </a:r>
            <a:r>
              <a:rPr lang="en-US" i="1" dirty="0"/>
              <a:t>hypothetical</a:t>
            </a:r>
            <a:r>
              <a:rPr lang="en-US" dirty="0"/>
              <a:t> hash dictionary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817100" cy="1498600"/>
          </a:xfrm>
        </p:spPr>
        <p:txBody>
          <a:bodyPr/>
          <a:lstStyle/>
          <a:p>
            <a:r>
              <a:rPr lang="en-US" dirty="0"/>
              <a:t>Invalidating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client can modify the keys </a:t>
            </a:r>
            <a:r>
              <a:rPr lang="en-US" b="1" dirty="0"/>
              <a:t>after</a:t>
            </a:r>
            <a:r>
              <a:rPr lang="en-US" dirty="0"/>
              <a:t> they have</a:t>
            </a:r>
            <a:br>
              <a:rPr lang="en-US" dirty="0"/>
            </a:br>
            <a:r>
              <a:rPr lang="en-US" dirty="0"/>
              <a:t>been inserted in the hash table</a:t>
            </a:r>
          </a:p>
          <a:p>
            <a:pPr lvl="1"/>
            <a:r>
              <a:rPr lang="en-US" dirty="0"/>
              <a:t>The chains contain </a:t>
            </a:r>
            <a:r>
              <a:rPr lang="en-US" b="1" dirty="0"/>
              <a:t>pointers</a:t>
            </a:r>
            <a:r>
              <a:rPr lang="en-US" dirty="0"/>
              <a:t> to entries</a:t>
            </a:r>
          </a:p>
          <a:p>
            <a:pPr lvl="1"/>
            <a:endParaRPr lang="en-US" dirty="0"/>
          </a:p>
          <a:p>
            <a:r>
              <a:rPr lang="en-US" dirty="0"/>
              <a:t>This can invalidate the data structure invariants</a:t>
            </a:r>
          </a:p>
          <a:p>
            <a:pPr lvl="1"/>
            <a:r>
              <a:rPr lang="en-US" dirty="0" err="1">
                <a:solidFill>
                  <a:srgbClr val="7030A0"/>
                </a:solidFill>
              </a:rPr>
              <a:t>is_dict</a:t>
            </a:r>
            <a:r>
              <a:rPr lang="en-US" dirty="0"/>
              <a:t> fails the next time it is called</a:t>
            </a:r>
          </a:p>
          <a:p>
            <a:pPr lvl="2"/>
            <a:r>
              <a:rPr lang="en-US" dirty="0"/>
              <a:t>This is not because of a bug in the library</a:t>
            </a:r>
          </a:p>
          <a:p>
            <a:pPr lvl="2"/>
            <a:r>
              <a:rPr lang="en-US" dirty="0"/>
              <a:t>This is because the client manipulated the entries through aliases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Aliasing is dangerous!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545352" y="76200"/>
          <a:ext cx="482600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308940" y="505968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 bwMode="auto">
          <a:xfrm>
            <a:off x="12135576" y="61860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303634" y="2679192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10898250" y="649645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pSp>
        <p:nvGrpSpPr>
          <p:cNvPr id="9" name="Group 32"/>
          <p:cNvGrpSpPr/>
          <p:nvPr/>
        </p:nvGrpSpPr>
        <p:grpSpPr>
          <a:xfrm>
            <a:off x="10898250" y="176464"/>
            <a:ext cx="362618" cy="217571"/>
            <a:chOff x="8222344" y="4025070"/>
            <a:chExt cx="457200" cy="274320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Group 33"/>
          <p:cNvGrpSpPr/>
          <p:nvPr/>
        </p:nvGrpSpPr>
        <p:grpSpPr>
          <a:xfrm>
            <a:off x="10898250" y="897246"/>
            <a:ext cx="362618" cy="217571"/>
            <a:chOff x="8222344" y="4025070"/>
            <a:chExt cx="457200" cy="274320"/>
          </a:xfrm>
        </p:grpSpPr>
        <p:cxnSp>
          <p:nvCxnSpPr>
            <p:cNvPr id="15" name="Straight Arrow Connector 1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38"/>
          <p:cNvGrpSpPr/>
          <p:nvPr/>
        </p:nvGrpSpPr>
        <p:grpSpPr>
          <a:xfrm>
            <a:off x="10898250" y="3440029"/>
            <a:ext cx="362618" cy="217571"/>
            <a:chOff x="8222344" y="4025070"/>
            <a:chExt cx="457200" cy="27432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4" name="Group 33"/>
          <p:cNvGrpSpPr/>
          <p:nvPr/>
        </p:nvGrpSpPr>
        <p:grpSpPr>
          <a:xfrm>
            <a:off x="10898250" y="1262251"/>
            <a:ext cx="362618" cy="217571"/>
            <a:chOff x="8222344" y="4025070"/>
            <a:chExt cx="457200" cy="274320"/>
          </a:xfrm>
        </p:grpSpPr>
        <p:cxnSp>
          <p:nvCxnSpPr>
            <p:cNvPr id="25" name="Straight Arrow Connector 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33"/>
          <p:cNvGrpSpPr/>
          <p:nvPr/>
        </p:nvGrpSpPr>
        <p:grpSpPr>
          <a:xfrm>
            <a:off x="10898250" y="1627255"/>
            <a:ext cx="362618" cy="217571"/>
            <a:chOff x="8222344" y="4025070"/>
            <a:chExt cx="457200" cy="274320"/>
          </a:xfrm>
        </p:grpSpPr>
        <p:cxnSp>
          <p:nvCxnSpPr>
            <p:cNvPr id="30" name="Straight Arrow Connector 2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4" name="Group 33"/>
          <p:cNvGrpSpPr/>
          <p:nvPr/>
        </p:nvGrpSpPr>
        <p:grpSpPr>
          <a:xfrm>
            <a:off x="10898250" y="1992259"/>
            <a:ext cx="362618" cy="217571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9" name="Group 33"/>
          <p:cNvGrpSpPr/>
          <p:nvPr/>
        </p:nvGrpSpPr>
        <p:grpSpPr>
          <a:xfrm>
            <a:off x="10898250" y="2357263"/>
            <a:ext cx="362618" cy="217571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4" name="Group 33"/>
          <p:cNvGrpSpPr/>
          <p:nvPr/>
        </p:nvGrpSpPr>
        <p:grpSpPr>
          <a:xfrm>
            <a:off x="10898250" y="3072956"/>
            <a:ext cx="362618" cy="217571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9" name="Straight Arrow Connector 48"/>
          <p:cNvCxnSpPr/>
          <p:nvPr/>
        </p:nvCxnSpPr>
        <p:spPr bwMode="auto">
          <a:xfrm>
            <a:off x="10898250" y="2830581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2132690" y="505968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Oval 50"/>
          <p:cNvSpPr/>
          <p:nvPr/>
        </p:nvSpPr>
        <p:spPr bwMode="auto">
          <a:xfrm>
            <a:off x="12135576" y="61860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11727670" y="647965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pSp>
        <p:nvGrpSpPr>
          <p:cNvPr id="53" name="Group 38"/>
          <p:cNvGrpSpPr/>
          <p:nvPr/>
        </p:nvGrpSpPr>
        <p:grpSpPr>
          <a:xfrm>
            <a:off x="11712066" y="2727643"/>
            <a:ext cx="362618" cy="217571"/>
            <a:chOff x="8222344" y="4025070"/>
            <a:chExt cx="457200" cy="274320"/>
          </a:xfrm>
        </p:grpSpPr>
        <p:cxnSp>
          <p:nvCxnSpPr>
            <p:cNvPr id="54" name="Straight Arrow Connector 5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Group 38"/>
          <p:cNvGrpSpPr/>
          <p:nvPr/>
        </p:nvGrpSpPr>
        <p:grpSpPr>
          <a:xfrm>
            <a:off x="12540582" y="545275"/>
            <a:ext cx="362618" cy="217571"/>
            <a:chOff x="8222344" y="4025070"/>
            <a:chExt cx="457200" cy="274320"/>
          </a:xfrm>
        </p:grpSpPr>
        <p:cxnSp>
          <p:nvCxnSpPr>
            <p:cNvPr id="59" name="Straight Arrow Connector 5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8" name="Rectangular Callout 67"/>
          <p:cNvSpPr/>
          <p:nvPr/>
        </p:nvSpPr>
        <p:spPr bwMode="auto">
          <a:xfrm>
            <a:off x="7416800" y="7264568"/>
            <a:ext cx="2979341" cy="1015663"/>
          </a:xfrm>
          <a:prstGeom prst="wedgeRectCallout">
            <a:avLst>
              <a:gd name="adj1" fmla="val -67825"/>
              <a:gd name="adj2" fmla="val -1549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couldn’t happen in</a:t>
            </a:r>
            <a:br>
              <a:rPr lang="en-US" sz="2000" b="0" dirty="0"/>
            </a:br>
            <a:r>
              <a:rPr lang="en-US" sz="2000" b="0" dirty="0"/>
              <a:t>any of the data structures</a:t>
            </a:r>
            <a:br>
              <a:rPr lang="en-US" sz="2000" b="0" dirty="0"/>
            </a:br>
            <a:r>
              <a:rPr lang="en-US" sz="2000" b="0" dirty="0"/>
              <a:t>we studied so far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3149600" y="4572000"/>
            <a:ext cx="6705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Implementing </a:t>
            </a:r>
            <a:r>
              <a:rPr lang="en-US" dirty="0" err="1">
                <a:solidFill>
                  <a:srgbClr val="7030A0"/>
                </a:solidFill>
              </a:rPr>
              <a:t>hdict_lookup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3352800"/>
            <a:ext cx="11099800" cy="5524500"/>
          </a:xfrm>
        </p:spPr>
        <p:txBody>
          <a:bodyPr/>
          <a:lstStyle/>
          <a:p>
            <a:r>
              <a:rPr lang="en-US" dirty="0"/>
              <a:t>First, we need to find the right bucket</a:t>
            </a:r>
          </a:p>
          <a:p>
            <a:pPr lvl="1"/>
            <a:r>
              <a:rPr lang="en-US" dirty="0"/>
              <a:t>Determine the hash index of </a:t>
            </a:r>
            <a:r>
              <a:rPr lang="en-US" dirty="0">
                <a:solidFill>
                  <a:srgbClr val="FFC000"/>
                </a:solidFill>
              </a:rPr>
              <a:t>k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dirty="0" err="1">
                <a:solidFill>
                  <a:schemeClr val="tx1"/>
                </a:solidFill>
              </a:rPr>
              <a:t>key_hash</a:t>
            </a:r>
            <a:r>
              <a:rPr lang="en-US" dirty="0">
                <a:solidFill>
                  <a:schemeClr val="tx1"/>
                </a:solidFill>
              </a:rPr>
              <a:t>(k) % D-&gt;capacity;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This won’t work if </a:t>
            </a:r>
            <a:r>
              <a:rPr lang="en-US" dirty="0" err="1"/>
              <a:t>hash_key</a:t>
            </a:r>
            <a:r>
              <a:rPr lang="en-US" dirty="0"/>
              <a:t>(k) is negative!</a:t>
            </a:r>
          </a:p>
          <a:p>
            <a:pPr lvl="4"/>
            <a:endParaRPr lang="en-US" sz="1000" dirty="0"/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abs(</a:t>
            </a:r>
            <a:r>
              <a:rPr lang="en-US" dirty="0" err="1">
                <a:solidFill>
                  <a:schemeClr val="tx1"/>
                </a:solidFill>
              </a:rPr>
              <a:t>key_hash</a:t>
            </a:r>
            <a:r>
              <a:rPr lang="en-US" dirty="0">
                <a:solidFill>
                  <a:schemeClr val="tx1"/>
                </a:solidFill>
              </a:rPr>
              <a:t>(k) % D-&gt;capacity);</a:t>
            </a:r>
            <a:endParaRPr lang="en-US" dirty="0"/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2844800" y="1624965"/>
            <a:ext cx="5412800" cy="1477109"/>
          </a:xfrm>
          <a:prstGeom prst="verticalScroll">
            <a:avLst>
              <a:gd name="adj" fmla="val 2007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3600" y="1576896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9474200" y="48069"/>
            <a:ext cx="3505200" cy="2705834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64800" y="0"/>
            <a:ext cx="1669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462405" y="4800600"/>
            <a:ext cx="6083999" cy="754043"/>
            <a:chOff x="3868240" y="4724400"/>
            <a:chExt cx="6083999" cy="754043"/>
          </a:xfrm>
        </p:grpSpPr>
        <p:sp>
          <p:nvSpPr>
            <p:cNvPr id="20" name="TextBox 19"/>
            <p:cNvSpPr txBox="1"/>
            <p:nvPr/>
          </p:nvSpPr>
          <p:spPr>
            <a:xfrm>
              <a:off x="3868240" y="4916755"/>
              <a:ext cx="577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/>
                <a:t>Key</a:t>
              </a:r>
            </a:p>
          </p:txBody>
        </p:sp>
        <p:sp>
          <p:nvSpPr>
            <p:cNvPr id="21" name="Right Arrow 20"/>
            <p:cNvSpPr/>
            <p:nvPr/>
          </p:nvSpPr>
          <p:spPr bwMode="auto">
            <a:xfrm>
              <a:off x="4486988" y="4724400"/>
              <a:ext cx="1783672" cy="7540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0" dirty="0"/>
                <a:t>H</a:t>
              </a: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ash Function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10339" y="4916755"/>
              <a:ext cx="13373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/>
                <a:t>Hash Value</a:t>
              </a:r>
            </a:p>
          </p:txBody>
        </p:sp>
        <p:sp>
          <p:nvSpPr>
            <p:cNvPr id="23" name="Right Arrow 22"/>
            <p:cNvSpPr/>
            <p:nvPr/>
          </p:nvSpPr>
          <p:spPr bwMode="auto">
            <a:xfrm>
              <a:off x="7749118" y="4724400"/>
              <a:ext cx="881925" cy="7540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% 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610205" y="4916755"/>
              <a:ext cx="1342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/>
                <a:t>Hash Index</a:t>
              </a:r>
            </a:p>
          </p:txBody>
        </p:sp>
      </p:grpSp>
      <p:sp>
        <p:nvSpPr>
          <p:cNvPr id="25" name="Rounded Rectangular Callout 24"/>
          <p:cNvSpPr/>
          <p:nvPr/>
        </p:nvSpPr>
        <p:spPr bwMode="auto">
          <a:xfrm>
            <a:off x="2700904" y="6553200"/>
            <a:ext cx="2429896" cy="419973"/>
          </a:xfrm>
          <a:prstGeom prst="wedgeRoundRectCallout">
            <a:avLst>
              <a:gd name="adj1" fmla="val -24280"/>
              <a:gd name="adj2" fmla="val -10050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2668650" y="8077200"/>
            <a:ext cx="7620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8" name="Rectangular Callout 27"/>
          <p:cNvSpPr/>
          <p:nvPr/>
        </p:nvSpPr>
        <p:spPr bwMode="auto">
          <a:xfrm>
            <a:off x="8407400" y="6248400"/>
            <a:ext cx="4277838" cy="707886"/>
          </a:xfrm>
          <a:prstGeom prst="wedgeRectCallout">
            <a:avLst>
              <a:gd name="adj1" fmla="val -121974"/>
              <a:gd name="adj2" fmla="val 248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library’s questions are answered</a:t>
            </a:r>
            <a:br>
              <a:rPr lang="en-US" sz="2000" b="0" dirty="0"/>
            </a:br>
            <a:r>
              <a:rPr lang="en-US" sz="2000" b="0" dirty="0"/>
              <a:t>by the client interface functions</a:t>
            </a: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8407400" y="6248400"/>
            <a:ext cx="4277838" cy="707886"/>
          </a:xfrm>
          <a:prstGeom prst="wedgeRectCallout">
            <a:avLst>
              <a:gd name="adj1" fmla="val 8221"/>
              <a:gd name="adj2" fmla="val -5270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library’s questions are answered</a:t>
            </a:r>
            <a:br>
              <a:rPr lang="en-US" sz="2000" b="0" dirty="0"/>
            </a:br>
            <a:r>
              <a:rPr lang="en-US" sz="2000" b="0" dirty="0"/>
              <a:t>by the client interface functions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Finding the Right Bucket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05000"/>
            <a:ext cx="11099800" cy="55245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We need later to do the same in </a:t>
            </a:r>
            <a:r>
              <a:rPr lang="en-US" dirty="0" err="1">
                <a:solidFill>
                  <a:srgbClr val="7030A0"/>
                </a:solidFill>
              </a:rPr>
              <a:t>hdict_insert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Hence, let us </a:t>
            </a:r>
            <a:r>
              <a:rPr lang="en-US" b="1" dirty="0">
                <a:solidFill>
                  <a:schemeClr val="tx1"/>
                </a:solidFill>
              </a:rPr>
              <a:t>factor it out </a:t>
            </a:r>
            <a:r>
              <a:rPr lang="en-US" dirty="0">
                <a:solidFill>
                  <a:schemeClr val="tx1"/>
                </a:solidFill>
              </a:rPr>
              <a:t>in a function that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computes the hash index of a key</a:t>
            </a:r>
            <a:endParaRPr lang="en-US" dirty="0"/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9474200" y="48069"/>
            <a:ext cx="3505200" cy="2705834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64800" y="0"/>
            <a:ext cx="1669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26" name="Cube 25"/>
          <p:cNvSpPr/>
          <p:nvPr/>
        </p:nvSpPr>
        <p:spPr bwMode="auto">
          <a:xfrm>
            <a:off x="3368584" y="4291774"/>
            <a:ext cx="6019800" cy="2362200"/>
          </a:xfrm>
          <a:prstGeom prst="cube">
            <a:avLst>
              <a:gd name="adj" fmla="val 12404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(k) % H-&gt;capacity);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</p:txBody>
      </p:sp>
      <p:sp>
        <p:nvSpPr>
          <p:cNvPr id="32" name="TextBox 31"/>
          <p:cNvSpPr txBox="1"/>
          <p:nvPr/>
        </p:nvSpPr>
        <p:spPr>
          <a:xfrm rot="5400000">
            <a:off x="8244733" y="5283026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Implementing </a:t>
            </a:r>
            <a:r>
              <a:rPr lang="en-US" dirty="0" err="1">
                <a:solidFill>
                  <a:srgbClr val="7030A0"/>
                </a:solidFill>
              </a:rPr>
              <a:t>hdict_lookup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we need to find the right bucket</a:t>
            </a:r>
          </a:p>
          <a:p>
            <a:r>
              <a:rPr lang="en-US" dirty="0"/>
              <a:t>Then, we go through its chain</a:t>
            </a:r>
          </a:p>
          <a:p>
            <a:pPr lvl="1"/>
            <a:r>
              <a:rPr lang="en-US" dirty="0"/>
              <a:t>Extract the key of each entry</a:t>
            </a:r>
          </a:p>
          <a:p>
            <a:pPr lvl="1"/>
            <a:r>
              <a:rPr lang="en-US" dirty="0"/>
              <a:t>Check if it is equal to </a:t>
            </a:r>
            <a:r>
              <a:rPr lang="en-US" dirty="0">
                <a:solidFill>
                  <a:srgbClr val="FFC000"/>
                </a:solidFill>
              </a:rPr>
              <a:t>k</a:t>
            </a:r>
          </a:p>
          <a:p>
            <a:pPr lvl="1"/>
            <a:endParaRPr lang="en-US" dirty="0"/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9474200" y="48069"/>
            <a:ext cx="3505200" cy="2705834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64800" y="0"/>
            <a:ext cx="1669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10" name="Cube 9"/>
          <p:cNvSpPr/>
          <p:nvPr/>
        </p:nvSpPr>
        <p:spPr bwMode="auto">
          <a:xfrm>
            <a:off x="406400" y="4876800"/>
            <a:ext cx="6477000" cy="4114800"/>
          </a:xfrm>
          <a:prstGeom prst="cube">
            <a:avLst>
              <a:gd name="adj" fmla="val 617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(p-&gt;data), k))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5739749" y="6172852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7950200" y="5029200"/>
            <a:ext cx="4875695" cy="400110"/>
          </a:xfrm>
          <a:prstGeom prst="wedgeRectCallout">
            <a:avLst>
              <a:gd name="adj1" fmla="val -145092"/>
              <a:gd name="adj2" fmla="val 11324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 must satisfy the representation invariant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7990519" y="5562600"/>
            <a:ext cx="2626681" cy="400110"/>
          </a:xfrm>
          <a:prstGeom prst="wedgeRectCallout">
            <a:avLst>
              <a:gd name="adj1" fmla="val -218036"/>
              <a:gd name="adj2" fmla="val 2838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rgbClr val="FFC000"/>
                </a:solidFill>
              </a:rPr>
              <a:t>i</a:t>
            </a:r>
            <a:r>
              <a:rPr lang="en-US" sz="2000" b="0" dirty="0"/>
              <a:t> is the hash index of </a:t>
            </a:r>
            <a:r>
              <a:rPr lang="en-US" sz="2000" b="0" dirty="0">
                <a:solidFill>
                  <a:srgbClr val="FFC000"/>
                </a:solidFill>
              </a:rPr>
              <a:t>k</a:t>
            </a: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7931060" y="7620000"/>
            <a:ext cx="3658823" cy="400110"/>
          </a:xfrm>
          <a:prstGeom prst="wedgeRectCallout">
            <a:avLst>
              <a:gd name="adj1" fmla="val -187935"/>
              <a:gd name="adj2" fmla="val 55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 the entry if </a:t>
            </a:r>
            <a:r>
              <a:rPr lang="en-US" sz="2000" b="0" dirty="0">
                <a:solidFill>
                  <a:srgbClr val="FFC000"/>
                </a:solidFill>
              </a:rPr>
              <a:t>k</a:t>
            </a:r>
            <a:r>
              <a:rPr lang="en-US" sz="2000" b="0" dirty="0"/>
              <a:t> is found …</a:t>
            </a: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7950200" y="8210490"/>
            <a:ext cx="4218527" cy="400110"/>
          </a:xfrm>
          <a:prstGeom prst="wedgeRectCallout">
            <a:avLst>
              <a:gd name="adj1" fmla="val -188716"/>
              <a:gd name="adj2" fmla="val 1268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… and signal it’s not there otherwise</a:t>
            </a: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7950200" y="6191310"/>
            <a:ext cx="3222998" cy="400110"/>
          </a:xfrm>
          <a:prstGeom prst="wedgeRectCallout">
            <a:avLst>
              <a:gd name="adj1" fmla="val -187203"/>
              <a:gd name="adj2" fmla="val 1711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the start of the chain</a:t>
            </a:r>
          </a:p>
        </p:txBody>
      </p:sp>
      <p:sp>
        <p:nvSpPr>
          <p:cNvPr id="24" name="Vertical Scroll 23"/>
          <p:cNvSpPr/>
          <p:nvPr/>
        </p:nvSpPr>
        <p:spPr bwMode="auto">
          <a:xfrm flipH="1">
            <a:off x="7569200" y="2844165"/>
            <a:ext cx="5412800" cy="1477109"/>
          </a:xfrm>
          <a:prstGeom prst="verticalScroll">
            <a:avLst>
              <a:gd name="adj" fmla="val 2007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71600" y="2796096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Implementing </a:t>
            </a:r>
            <a:r>
              <a:rPr lang="en-US" dirty="0" err="1">
                <a:solidFill>
                  <a:srgbClr val="7030A0"/>
                </a:solidFill>
              </a:rPr>
              <a:t>hdict_insert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9474200" y="48069"/>
            <a:ext cx="3505200" cy="2705834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64800" y="0"/>
            <a:ext cx="1669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10" name="Cube 9"/>
          <p:cNvSpPr/>
          <p:nvPr/>
        </p:nvSpPr>
        <p:spPr bwMode="auto">
          <a:xfrm>
            <a:off x="406400" y="3048000"/>
            <a:ext cx="6477000" cy="6400800"/>
          </a:xfrm>
          <a:prstGeom prst="cube">
            <a:avLst>
              <a:gd name="adj" fmla="val 445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hdict_insert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(H) &amp;&amp; e != NULL;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(e)) == e;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key k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(e);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(p-&gt;data), k))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  p-&gt;data = e;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}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chain*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p-&gt;data = e;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p-&gt;next = H-&gt;table[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 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H-&gt;table[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 = p;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(H-&gt;size)++;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5739749" y="4344052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17" name="Vertical Scroll 16"/>
          <p:cNvSpPr/>
          <p:nvPr/>
        </p:nvSpPr>
        <p:spPr bwMode="auto">
          <a:xfrm flipH="1">
            <a:off x="7347545" y="2844165"/>
            <a:ext cx="5631855" cy="1126113"/>
          </a:xfrm>
          <a:prstGeom prst="verticalScroll">
            <a:avLst>
              <a:gd name="adj" fmla="val 2007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457200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5720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45720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64345" y="2796096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7950200" y="4572000"/>
            <a:ext cx="4406014" cy="400110"/>
          </a:xfrm>
          <a:prstGeom prst="wedgeRectCallout">
            <a:avLst>
              <a:gd name="adj1" fmla="val -153236"/>
              <a:gd name="adj2" fmla="val -633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 must remain valid after the insertion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8275510" y="7010400"/>
            <a:ext cx="1884490" cy="400110"/>
          </a:xfrm>
          <a:prstGeom prst="wedgeRectCallout">
            <a:avLst>
              <a:gd name="adj1" fmla="val -345525"/>
              <a:gd name="adj2" fmla="val -2117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If so overwrite it</a:t>
            </a:r>
          </a:p>
        </p:txBody>
      </p:sp>
      <p:sp>
        <p:nvSpPr>
          <p:cNvPr id="25" name="Right Brace 24"/>
          <p:cNvSpPr/>
          <p:nvPr/>
        </p:nvSpPr>
        <p:spPr bwMode="auto">
          <a:xfrm>
            <a:off x="7264400" y="5410200"/>
            <a:ext cx="228600" cy="14478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8255000" y="5675293"/>
            <a:ext cx="3267881" cy="954107"/>
          </a:xfrm>
          <a:prstGeom prst="wedgeRectCallout">
            <a:avLst>
              <a:gd name="adj1" fmla="val -68425"/>
              <a:gd name="adj2" fmla="val 20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Check if there is already an </a:t>
            </a:r>
            <a:br>
              <a:rPr lang="en-US" sz="2000" b="0" dirty="0"/>
            </a:br>
            <a:r>
              <a:rPr lang="en-US" sz="2000" b="0" dirty="0"/>
              <a:t>entry with the same key</a:t>
            </a:r>
          </a:p>
          <a:p>
            <a:pPr>
              <a:defRPr/>
            </a:pPr>
            <a:r>
              <a:rPr lang="en-US" sz="1600" b="0" dirty="0"/>
              <a:t>(similar code for </a:t>
            </a:r>
            <a:r>
              <a:rPr lang="en-US" sz="1600" b="0" dirty="0" err="1">
                <a:solidFill>
                  <a:srgbClr val="7030A0"/>
                </a:solidFill>
              </a:rPr>
              <a:t>hdict_lookup</a:t>
            </a:r>
            <a:r>
              <a:rPr lang="en-US" sz="1600" b="0" dirty="0"/>
              <a:t>)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8255000" y="7696200"/>
            <a:ext cx="2658741" cy="707886"/>
          </a:xfrm>
          <a:prstGeom prst="wedgeRectCallout">
            <a:avLst>
              <a:gd name="adj1" fmla="val -222695"/>
              <a:gd name="adj2" fmla="val -238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Otherwise, </a:t>
            </a:r>
            <a:r>
              <a:rPr lang="en-US" sz="2000" b="0" dirty="0" err="1"/>
              <a:t>prepend</a:t>
            </a:r>
            <a:r>
              <a:rPr lang="en-US" sz="2000" b="0" dirty="0"/>
              <a:t> a</a:t>
            </a:r>
            <a:br>
              <a:rPr lang="en-US" sz="2000" b="0" dirty="0"/>
            </a:br>
            <a:r>
              <a:rPr lang="en-US" sz="2000" b="0" dirty="0"/>
              <a:t>new node containing </a:t>
            </a:r>
            <a:r>
              <a:rPr lang="en-US" sz="2000" b="0" dirty="0">
                <a:solidFill>
                  <a:srgbClr val="FFC000"/>
                </a:solidFill>
              </a:rPr>
              <a:t>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Implementing </a:t>
            </a:r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9474200" y="48069"/>
            <a:ext cx="3505200" cy="2705834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64800" y="0"/>
            <a:ext cx="1669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10" name="Cube 9"/>
          <p:cNvSpPr/>
          <p:nvPr/>
        </p:nvSpPr>
        <p:spPr bwMode="auto">
          <a:xfrm>
            <a:off x="406400" y="3048000"/>
            <a:ext cx="6477000" cy="3581400"/>
          </a:xfrm>
          <a:prstGeom prst="cube">
            <a:avLst>
              <a:gd name="adj" fmla="val 810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5739749" y="4344052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17" name="Vertical Scroll 16"/>
          <p:cNvSpPr/>
          <p:nvPr/>
        </p:nvSpPr>
        <p:spPr bwMode="auto">
          <a:xfrm flipH="1">
            <a:off x="9157382" y="2844165"/>
            <a:ext cx="3822018" cy="1126113"/>
          </a:xfrm>
          <a:prstGeom prst="verticalScroll">
            <a:avLst>
              <a:gd name="adj" fmla="val 2007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80352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64345" y="2796096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7950200" y="4267200"/>
            <a:ext cx="3896259" cy="400110"/>
          </a:xfrm>
          <a:prstGeom prst="wedgeRectCallout">
            <a:avLst>
              <a:gd name="adj1" fmla="val -157198"/>
              <a:gd name="adj2" fmla="val -663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Returned dictionary must be valid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9321800" y="5540514"/>
            <a:ext cx="2358979" cy="707886"/>
          </a:xfrm>
          <a:prstGeom prst="wedgeRectCallout">
            <a:avLst>
              <a:gd name="adj1" fmla="val -222695"/>
              <a:gd name="adj2" fmla="val -238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Initialized to default</a:t>
            </a:r>
            <a:br>
              <a:rPr lang="en-US" sz="2000" b="0" dirty="0"/>
            </a:br>
            <a:r>
              <a:rPr lang="en-US" sz="2000" b="0" dirty="0"/>
              <a:t>pointer value, NULL</a:t>
            </a:r>
            <a:endParaRPr lang="en-US" sz="2000" b="0" dirty="0">
              <a:solidFill>
                <a:srgbClr val="FFC00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The Hash Dictionary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Overall Implementation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ube 6"/>
          <p:cNvSpPr/>
          <p:nvPr/>
        </p:nvSpPr>
        <p:spPr bwMode="auto">
          <a:xfrm>
            <a:off x="101600" y="1600200"/>
            <a:ext cx="7924800" cy="7239000"/>
          </a:xfrm>
          <a:prstGeom prst="cube">
            <a:avLst>
              <a:gd name="adj" fmla="val 24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12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chain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latin typeface="Helvetica Neue"/>
              </a:rPr>
              <a:t>data;	</a:t>
            </a: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latin typeface="Helvetica Neue"/>
              </a:rPr>
              <a:t> next;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size;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capacity;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200" b="0" dirty="0">
                <a:latin typeface="Helvetica Neue"/>
              </a:rPr>
              <a:t> table;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latin typeface="Helvetica Neue"/>
              </a:rPr>
              <a:t>;</a:t>
            </a: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(k) % H-&gt;capacity);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endParaRPr lang="en-US" sz="1200" b="0" dirty="0">
              <a:latin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7213505" y="2499956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Implementation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 flipH="1" flipV="1">
            <a:off x="609093" y="5308093"/>
            <a:ext cx="7062215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140200" y="1752600"/>
            <a:ext cx="3429000" cy="650075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(p-&gt;data), k))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8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hdict_insert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 &amp;&amp; e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(e)) == e;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key k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(e);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(p-&gt;data), k))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p-&gt;data 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}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p-&gt;data 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p-&gt;next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 = p;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(H-&gt;size)++;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900" b="0" dirty="0">
              <a:latin typeface="Helvetica Neue"/>
            </a:endParaRPr>
          </a:p>
          <a:p>
            <a:pPr algn="l"/>
            <a:r>
              <a:rPr lang="fr-FR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lvl="0"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ight Arrow Callout 10"/>
          <p:cNvSpPr/>
          <p:nvPr/>
        </p:nvSpPr>
        <p:spPr bwMode="auto">
          <a:xfrm rot="16200000">
            <a:off x="3511041" y="8863075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4" name="Vertical Scroll 13"/>
          <p:cNvSpPr/>
          <p:nvPr/>
        </p:nvSpPr>
        <p:spPr bwMode="auto">
          <a:xfrm flipH="1">
            <a:off x="8102600" y="4900970"/>
            <a:ext cx="4877340" cy="3364170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400" b="0" dirty="0">
                <a:latin typeface="Helvetica Neue"/>
              </a:rPr>
              <a:t> 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31400" y="4852901"/>
            <a:ext cx="1587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Library Interface</a:t>
            </a:r>
          </a:p>
        </p:txBody>
      </p:sp>
      <p:sp>
        <p:nvSpPr>
          <p:cNvPr id="17" name="Vertical Scroll 16"/>
          <p:cNvSpPr/>
          <p:nvPr/>
        </p:nvSpPr>
        <p:spPr bwMode="auto">
          <a:xfrm flipH="1">
            <a:off x="9017000" y="21213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550400" y="20732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22" name="Right Arrow Callout 21"/>
          <p:cNvSpPr/>
          <p:nvPr/>
        </p:nvSpPr>
        <p:spPr bwMode="auto">
          <a:xfrm rot="16200000">
            <a:off x="10698746" y="8811780"/>
            <a:ext cx="729234" cy="936474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Libraries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hash dictionary library is a </a:t>
            </a:r>
            <a:r>
              <a:rPr lang="en-US" b="1" dirty="0"/>
              <a:t>complex library</a:t>
            </a:r>
          </a:p>
          <a:p>
            <a:pPr lvl="1"/>
            <a:r>
              <a:rPr lang="en-US" dirty="0"/>
              <a:t>It needs the client to supply code and functions</a:t>
            </a:r>
          </a:p>
          <a:p>
            <a:pPr lvl="1"/>
            <a:r>
              <a:rPr lang="en-US" dirty="0"/>
              <a:t>So that it can provide its services</a:t>
            </a:r>
          </a:p>
          <a:p>
            <a:pPr lvl="4"/>
            <a:endParaRPr lang="en-US" dirty="0"/>
          </a:p>
          <a:p>
            <a:r>
              <a:rPr lang="en-US" dirty="0"/>
              <a:t>Complex libraries consist of: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client interface</a:t>
            </a:r>
          </a:p>
          <a:p>
            <a:pPr lvl="1"/>
            <a:r>
              <a:rPr lang="en-US" dirty="0"/>
              <a:t>An </a:t>
            </a:r>
            <a:r>
              <a:rPr lang="en-US" b="1" dirty="0"/>
              <a:t>implementation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library interface</a:t>
            </a:r>
          </a:p>
          <a:p>
            <a:pPr lvl="1"/>
            <a:endParaRPr lang="en-US" dirty="0"/>
          </a:p>
          <a:p>
            <a:r>
              <a:rPr lang="en-US" dirty="0"/>
              <a:t>The client sees the client and library interfaces</a:t>
            </a:r>
          </a:p>
          <a:p>
            <a:pPr lvl="1"/>
            <a:r>
              <a:rPr lang="en-US" dirty="0"/>
              <a:t>But not the implementation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9398000" y="3505200"/>
            <a:ext cx="2956900" cy="707886"/>
          </a:xfrm>
          <a:prstGeom prst="wedgeRectCallout">
            <a:avLst>
              <a:gd name="adj1" fmla="val -98195"/>
              <a:gd name="adj2" fmla="val -875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Stacks and queues were</a:t>
            </a:r>
            <a:br>
              <a:rPr lang="en-US" sz="2000" b="0" dirty="0"/>
            </a:br>
            <a:r>
              <a:rPr lang="en-US" sz="2000" dirty="0"/>
              <a:t>elementary libraries</a:t>
            </a: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9668908" y="4876800"/>
            <a:ext cx="2685992" cy="1015663"/>
          </a:xfrm>
          <a:prstGeom prst="wedgeRectCallout">
            <a:avLst>
              <a:gd name="adj1" fmla="val -195984"/>
              <a:gd name="adj2" fmla="val 135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They consisted of only</a:t>
            </a:r>
            <a:br>
              <a:rPr lang="en-US" sz="2000" b="0" dirty="0"/>
            </a:br>
            <a:r>
              <a:rPr lang="en-US" sz="2000" b="0" dirty="0"/>
              <a:t>an implementation and</a:t>
            </a:r>
            <a:br>
              <a:rPr lang="en-US" sz="2000" b="0" dirty="0"/>
            </a:br>
            <a:r>
              <a:rPr lang="en-US" sz="2000" b="0" dirty="0"/>
              <a:t>a library interface</a:t>
            </a:r>
            <a:endParaRPr lang="en-US" sz="2000" b="0" dirty="0">
              <a:solidFill>
                <a:srgbClr val="FFC00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10080880" y="7467600"/>
            <a:ext cx="2416688" cy="707886"/>
          </a:xfrm>
          <a:prstGeom prst="wedgeRectCallout">
            <a:avLst>
              <a:gd name="adj1" fmla="val -206198"/>
              <a:gd name="adj2" fmla="val -441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Their client only saw</a:t>
            </a:r>
            <a:br>
              <a:rPr lang="en-US" sz="2000" b="0" dirty="0"/>
            </a:br>
            <a:r>
              <a:rPr lang="en-US" sz="2000" b="0" dirty="0"/>
              <a:t>the library interface</a:t>
            </a:r>
            <a:endParaRPr lang="en-US" sz="2000" b="0" dirty="0">
              <a:solidFill>
                <a:srgbClr val="FFC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Complex C0 Library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3800" y="1905000"/>
            <a:ext cx="6477000" cy="6896100"/>
          </a:xfrm>
        </p:spPr>
        <p:txBody>
          <a:bodyPr/>
          <a:lstStyle/>
          <a:p>
            <a:r>
              <a:rPr lang="en-US" dirty="0"/>
              <a:t>Client interface</a:t>
            </a:r>
          </a:p>
          <a:p>
            <a:pPr lvl="1"/>
            <a:r>
              <a:rPr lang="en-US" dirty="0"/>
              <a:t>Client type names</a:t>
            </a:r>
          </a:p>
          <a:p>
            <a:pPr lvl="1"/>
            <a:r>
              <a:rPr lang="en-US" dirty="0"/>
              <a:t>Prototype of client functions </a:t>
            </a:r>
          </a:p>
          <a:p>
            <a:pPr lvl="4"/>
            <a:endParaRPr lang="en-US" dirty="0"/>
          </a:p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Concrete type definition</a:t>
            </a:r>
          </a:p>
          <a:p>
            <a:pPr lvl="1"/>
            <a:r>
              <a:rPr lang="en-US" dirty="0"/>
              <a:t>Representation invariant function</a:t>
            </a:r>
          </a:p>
          <a:p>
            <a:pPr lvl="1"/>
            <a:r>
              <a:rPr lang="en-US" dirty="0"/>
              <a:t>Implementation of interface functions</a:t>
            </a:r>
          </a:p>
          <a:p>
            <a:pPr lvl="1"/>
            <a:r>
              <a:rPr lang="en-US" dirty="0"/>
              <a:t>Actual abstract type definition</a:t>
            </a:r>
          </a:p>
          <a:p>
            <a:pPr lvl="4"/>
            <a:endParaRPr lang="en-US" dirty="0"/>
          </a:p>
          <a:p>
            <a:r>
              <a:rPr lang="en-US" dirty="0"/>
              <a:t>Library interface</a:t>
            </a:r>
          </a:p>
          <a:p>
            <a:pPr lvl="1"/>
            <a:r>
              <a:rPr lang="en-US" dirty="0"/>
              <a:t>Abstract type name</a:t>
            </a:r>
          </a:p>
          <a:p>
            <a:pPr lvl="1"/>
            <a:r>
              <a:rPr lang="en-US" dirty="0"/>
              <a:t>Prototype of exported functions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30200" y="1905000"/>
            <a:ext cx="4267200" cy="746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/************ CLIENT INTERFACE ***********/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*entry;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e != NULL;	@*/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/************ IMPLEMENTATION ************/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latin typeface="Helvetica Neue"/>
              </a:rPr>
              <a:t> {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 …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….	@*/</a:t>
            </a:r>
            <a:r>
              <a:rPr lang="en-US" sz="1600" b="0" dirty="0">
                <a:latin typeface="Helvetica Neue"/>
              </a:rPr>
              <a:t> 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…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…</a:t>
            </a:r>
            <a:endParaRPr lang="en-US" sz="1600" b="0" dirty="0">
              <a:latin typeface="Helvetica Neue"/>
            </a:endParaRPr>
          </a:p>
          <a:p>
            <a:pPr algn="l"/>
            <a:r>
              <a:rPr lang="fr-FR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1600" b="0" dirty="0"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fr-FR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 LIBRARY INTERFACE ***********/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*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D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….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latin typeface="Helvetica Neue"/>
              </a:rPr>
              <a:t>…</a:t>
            </a:r>
          </a:p>
        </p:txBody>
      </p:sp>
      <p:sp>
        <p:nvSpPr>
          <p:cNvPr id="5" name="Right Brace 4"/>
          <p:cNvSpPr/>
          <p:nvPr/>
        </p:nvSpPr>
        <p:spPr bwMode="auto">
          <a:xfrm>
            <a:off x="4749800" y="3505200"/>
            <a:ext cx="304800" cy="41148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5400000">
            <a:off x="4132771" y="5341430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Implementation</a:t>
            </a:r>
          </a:p>
        </p:txBody>
      </p:sp>
      <p:sp>
        <p:nvSpPr>
          <p:cNvPr id="7" name="Right Brace 6"/>
          <p:cNvSpPr/>
          <p:nvPr/>
        </p:nvSpPr>
        <p:spPr bwMode="auto">
          <a:xfrm>
            <a:off x="4749800" y="7696200"/>
            <a:ext cx="304800" cy="16002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735763" y="8091237"/>
            <a:ext cx="1468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Library</a:t>
            </a:r>
            <a:br>
              <a:rPr lang="en-US" dirty="0">
                <a:latin typeface="Helvetica Neue"/>
              </a:rPr>
            </a:br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9" name="Right Brace 8"/>
          <p:cNvSpPr/>
          <p:nvPr/>
        </p:nvSpPr>
        <p:spPr bwMode="auto">
          <a:xfrm>
            <a:off x="4749800" y="1981200"/>
            <a:ext cx="304800" cy="14478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5400000">
            <a:off x="4735763" y="2279166"/>
            <a:ext cx="1468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Client</a:t>
            </a:r>
            <a:br>
              <a:rPr lang="en-US" dirty="0">
                <a:latin typeface="Helvetica Neue"/>
              </a:rPr>
            </a:br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54000" y="1857500"/>
            <a:ext cx="11582400" cy="16002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11373225" y="2233547"/>
            <a:ext cx="16193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800" dirty="0"/>
              <a:t>This library uses separate-chaining hash tables to implement dictionaries</a:t>
            </a:r>
          </a:p>
          <a:p>
            <a:r>
              <a:rPr lang="en-US" sz="2800" dirty="0"/>
              <a:t>It decides on an initial capacity of 10</a:t>
            </a:r>
          </a:p>
          <a:p>
            <a:pPr lvl="1"/>
            <a:r>
              <a:rPr lang="en-US" sz="2400" dirty="0"/>
              <a:t>It’s probably self-resizing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7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33"/>
          <p:cNvGrpSpPr/>
          <p:nvPr/>
        </p:nvGrpSpPr>
        <p:grpSpPr>
          <a:xfrm>
            <a:off x="9613220" y="1395664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136713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11600" y="136713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596901" y="4533899"/>
            <a:ext cx="6172200" cy="2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grpSp>
        <p:nvGrpSpPr>
          <p:cNvPr id="70" name="Group 33"/>
          <p:cNvGrpSpPr/>
          <p:nvPr/>
        </p:nvGrpSpPr>
        <p:grpSpPr>
          <a:xfrm>
            <a:off x="9613220" y="1852864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5" name="Group 33"/>
          <p:cNvGrpSpPr/>
          <p:nvPr/>
        </p:nvGrpSpPr>
        <p:grpSpPr>
          <a:xfrm>
            <a:off x="9613220" y="23100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0" name="Group 33"/>
          <p:cNvGrpSpPr/>
          <p:nvPr/>
        </p:nvGrpSpPr>
        <p:grpSpPr>
          <a:xfrm>
            <a:off x="9613220" y="2767264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5" name="Group 33"/>
          <p:cNvGrpSpPr/>
          <p:nvPr/>
        </p:nvGrpSpPr>
        <p:grpSpPr>
          <a:xfrm>
            <a:off x="9613220" y="3224464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0" name="Group 33"/>
          <p:cNvGrpSpPr/>
          <p:nvPr/>
        </p:nvGrpSpPr>
        <p:grpSpPr>
          <a:xfrm>
            <a:off x="9613220" y="4138864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3048000"/>
            <a:ext cx="3120480" cy="419973"/>
          </a:xfrm>
          <a:prstGeom prst="wedgeRoundRectCallout">
            <a:avLst>
              <a:gd name="adj1" fmla="val -58114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Create a new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hash dictionary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3733800"/>
            <a:ext cx="1451000" cy="419973"/>
          </a:xfrm>
          <a:prstGeom prst="wedgeRoundRectCallout">
            <a:avLst>
              <a:gd name="adj1" fmla="val 66200"/>
              <a:gd name="adj2" fmla="val 3378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Here you go!</a:t>
            </a:r>
          </a:p>
        </p:txBody>
      </p:sp>
      <p:grpSp>
        <p:nvGrpSpPr>
          <p:cNvPr id="132" name="Group 32"/>
          <p:cNvGrpSpPr/>
          <p:nvPr/>
        </p:nvGrpSpPr>
        <p:grpSpPr>
          <a:xfrm>
            <a:off x="9613220" y="938464"/>
            <a:ext cx="457200" cy="274320"/>
            <a:chOff x="8222344" y="4025070"/>
            <a:chExt cx="457200" cy="274320"/>
          </a:xfrm>
        </p:grpSpPr>
        <p:cxnSp>
          <p:nvCxnSpPr>
            <p:cNvPr id="133" name="Straight Arrow Connector 13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7" name="Group 33"/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138" name="Straight Arrow Connector 13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42" name="Rectangular Callout 141"/>
          <p:cNvSpPr/>
          <p:nvPr/>
        </p:nvSpPr>
        <p:spPr bwMode="auto">
          <a:xfrm>
            <a:off x="406400" y="228600"/>
            <a:ext cx="1945404" cy="400110"/>
          </a:xfrm>
          <a:prstGeom prst="wedgeRectCallout">
            <a:avLst>
              <a:gd name="adj1" fmla="val 27019"/>
              <a:gd name="adj2" fmla="val 1923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>
                <a:latin typeface="+mn-lt"/>
              </a:rPr>
              <a:t>This is your side</a:t>
            </a:r>
          </a:p>
        </p:txBody>
      </p:sp>
      <p:sp>
        <p:nvSpPr>
          <p:cNvPr id="143" name="Rectangular Callout 142"/>
          <p:cNvSpPr/>
          <p:nvPr/>
        </p:nvSpPr>
        <p:spPr bwMode="auto">
          <a:xfrm>
            <a:off x="7112000" y="152400"/>
            <a:ext cx="1603965" cy="1015663"/>
          </a:xfrm>
          <a:prstGeom prst="wedgeRectCallout">
            <a:avLst>
              <a:gd name="adj1" fmla="val -69539"/>
              <a:gd name="adj2" fmla="val 956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This is what</a:t>
            </a:r>
            <a:br>
              <a:rPr lang="en-US" sz="2000" b="0" dirty="0">
                <a:latin typeface="+mn-lt"/>
              </a:rPr>
            </a:br>
            <a:r>
              <a:rPr lang="en-US" sz="2000" b="0" dirty="0">
                <a:latin typeface="+mn-lt"/>
              </a:rPr>
              <a:t>is going on in</a:t>
            </a:r>
            <a:br>
              <a:rPr lang="en-US" sz="2000" b="0" dirty="0">
                <a:latin typeface="+mn-lt"/>
              </a:rPr>
            </a:br>
            <a:r>
              <a:rPr lang="en-US" sz="2000" b="0" dirty="0">
                <a:latin typeface="+mn-lt"/>
              </a:rPr>
              <a:t>the library</a:t>
            </a:r>
          </a:p>
        </p:txBody>
      </p:sp>
      <p:sp>
        <p:nvSpPr>
          <p:cNvPr id="144" name="Rectangular Callout 143"/>
          <p:cNvSpPr/>
          <p:nvPr/>
        </p:nvSpPr>
        <p:spPr bwMode="auto">
          <a:xfrm>
            <a:off x="7112000" y="152400"/>
            <a:ext cx="1603965" cy="1015663"/>
          </a:xfrm>
          <a:prstGeom prst="wedgeRectCallout">
            <a:avLst>
              <a:gd name="adj1" fmla="val 41478"/>
              <a:gd name="adj2" fmla="val 1453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This is what</a:t>
            </a:r>
            <a:br>
              <a:rPr lang="en-US" sz="2000" b="0" dirty="0">
                <a:latin typeface="+mn-lt"/>
              </a:rPr>
            </a:br>
            <a:r>
              <a:rPr lang="en-US" sz="2000" b="0" dirty="0">
                <a:latin typeface="+mn-lt"/>
              </a:rPr>
              <a:t>is going on in</a:t>
            </a:r>
            <a:br>
              <a:rPr lang="en-US" sz="2000" b="0" dirty="0">
                <a:latin typeface="+mn-lt"/>
              </a:rPr>
            </a:br>
            <a:r>
              <a:rPr lang="en-US" sz="2000" b="0" dirty="0">
                <a:latin typeface="+mn-lt"/>
              </a:rPr>
              <a:t>the library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282651" y="2381071"/>
            <a:ext cx="2154757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You begin by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latin typeface="+mn-lt"/>
              </a:rPr>
              <a:t>creating a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new dictionary</a:t>
            </a:r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142" grpId="0" animBg="1"/>
      <p:bldP spid="143" grpId="0" animBg="1"/>
      <p:bldP spid="144" grpId="0" animBg="1"/>
      <p:bldP spid="14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Complex C0 Library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400" y="2019300"/>
            <a:ext cx="6705600" cy="6896100"/>
          </a:xfrm>
        </p:spPr>
        <p:txBody>
          <a:bodyPr/>
          <a:lstStyle/>
          <a:p>
            <a:r>
              <a:rPr lang="en-US" dirty="0"/>
              <a:t>By convention,</a:t>
            </a:r>
          </a:p>
          <a:p>
            <a:pPr lvl="1"/>
            <a:r>
              <a:rPr lang="en-US" dirty="0"/>
              <a:t>The client interface is on the top</a:t>
            </a:r>
          </a:p>
          <a:p>
            <a:pPr lvl="2"/>
            <a:r>
              <a:rPr lang="en-US" dirty="0"/>
              <a:t>Because the implementation uses the</a:t>
            </a:r>
            <a:br>
              <a:rPr lang="en-US" dirty="0"/>
            </a:br>
            <a:r>
              <a:rPr lang="en-US" dirty="0"/>
              <a:t>types and functions it mentions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implementation is in the middle</a:t>
            </a:r>
          </a:p>
          <a:p>
            <a:pPr lvl="2"/>
            <a:r>
              <a:rPr lang="en-US" dirty="0"/>
              <a:t>It relies on the concrete client definitions</a:t>
            </a:r>
          </a:p>
          <a:p>
            <a:pPr lvl="2"/>
            <a:r>
              <a:rPr lang="en-US" dirty="0"/>
              <a:t>It ends with the definition of the abstract client type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library interface is at the bottom</a:t>
            </a:r>
          </a:p>
          <a:p>
            <a:pPr lvl="2"/>
            <a:r>
              <a:rPr lang="en-US" dirty="0"/>
              <a:t>It only mentions the abstract types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30200" y="1905000"/>
            <a:ext cx="4267200" cy="746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/************ CLIENT INTERFACE ***********/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*entry;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e != NULL;	@*/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/************ IMPLEMENTATION ************/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latin typeface="Helvetica Neue"/>
              </a:rPr>
              <a:t> {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 …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….	@*/</a:t>
            </a:r>
            <a:r>
              <a:rPr lang="en-US" sz="1600" b="0" dirty="0">
                <a:latin typeface="Helvetica Neue"/>
              </a:rPr>
              <a:t> 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…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…</a:t>
            </a:r>
            <a:endParaRPr lang="en-US" sz="1600" b="0" dirty="0">
              <a:latin typeface="Helvetica Neue"/>
            </a:endParaRPr>
          </a:p>
          <a:p>
            <a:pPr algn="l"/>
            <a:r>
              <a:rPr lang="fr-FR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1600" b="0" dirty="0"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fr-FR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 LIBRARY INTERFACE ***********/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*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D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….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latin typeface="Helvetica Neue"/>
              </a:rPr>
              <a:t>…</a:t>
            </a:r>
          </a:p>
        </p:txBody>
      </p:sp>
      <p:sp>
        <p:nvSpPr>
          <p:cNvPr id="5" name="Right Brace 4"/>
          <p:cNvSpPr/>
          <p:nvPr/>
        </p:nvSpPr>
        <p:spPr bwMode="auto">
          <a:xfrm>
            <a:off x="4749800" y="3505200"/>
            <a:ext cx="304800" cy="41148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5400000">
            <a:off x="4132771" y="5341430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Implementation</a:t>
            </a:r>
          </a:p>
        </p:txBody>
      </p:sp>
      <p:sp>
        <p:nvSpPr>
          <p:cNvPr id="7" name="Right Brace 6"/>
          <p:cNvSpPr/>
          <p:nvPr/>
        </p:nvSpPr>
        <p:spPr bwMode="auto">
          <a:xfrm>
            <a:off x="4749800" y="7696200"/>
            <a:ext cx="304800" cy="16002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735763" y="8091237"/>
            <a:ext cx="1468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Library</a:t>
            </a:r>
            <a:br>
              <a:rPr lang="en-US" dirty="0">
                <a:latin typeface="Helvetica Neue"/>
              </a:rPr>
            </a:br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9" name="Right Brace 8"/>
          <p:cNvSpPr/>
          <p:nvPr/>
        </p:nvSpPr>
        <p:spPr bwMode="auto">
          <a:xfrm>
            <a:off x="4749800" y="1981200"/>
            <a:ext cx="304800" cy="14478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5400000">
            <a:off x="4735763" y="2279166"/>
            <a:ext cx="1468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Client</a:t>
            </a:r>
            <a:br>
              <a:rPr lang="en-US" dirty="0">
                <a:latin typeface="Helvetica Neue"/>
              </a:rPr>
            </a:br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Using the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be 6"/>
          <p:cNvSpPr/>
          <p:nvPr/>
        </p:nvSpPr>
        <p:spPr bwMode="auto">
          <a:xfrm>
            <a:off x="787400" y="2209800"/>
            <a:ext cx="5638800" cy="6781800"/>
          </a:xfrm>
          <a:prstGeom prst="cube">
            <a:avLst>
              <a:gd name="adj" fmla="val 7371"/>
            </a:avLst>
          </a:prstGeom>
          <a:solidFill>
            <a:schemeClr val="tx1">
              <a:lumMod val="65000"/>
              <a:lumOff val="3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Hash Dictionary Library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07200" y="2286000"/>
            <a:ext cx="5638800" cy="6591300"/>
          </a:xfrm>
        </p:spPr>
        <p:txBody>
          <a:bodyPr/>
          <a:lstStyle/>
          <a:p>
            <a:r>
              <a:rPr lang="en-US" dirty="0"/>
              <a:t>The client needs to </a:t>
            </a:r>
            <a:r>
              <a:rPr lang="en-US" b="1" dirty="0"/>
              <a:t>define</a:t>
            </a:r>
            <a:r>
              <a:rPr lang="en-US" dirty="0"/>
              <a:t> the types and functions listed in </a:t>
            </a:r>
            <a:r>
              <a:rPr lang="en-US" b="1" dirty="0"/>
              <a:t>the client interface</a:t>
            </a:r>
          </a:p>
          <a:p>
            <a:pPr lvl="1"/>
            <a:endParaRPr lang="en-US" dirty="0"/>
          </a:p>
          <a:p>
            <a:r>
              <a:rPr lang="en-US" dirty="0"/>
              <a:t>It can </a:t>
            </a:r>
            <a:r>
              <a:rPr lang="en-US" b="1" dirty="0"/>
              <a:t>use</a:t>
            </a:r>
            <a:r>
              <a:rPr lang="en-US" dirty="0"/>
              <a:t> the types and functions exported by </a:t>
            </a:r>
            <a:r>
              <a:rPr lang="en-US" b="1" dirty="0"/>
              <a:t>the</a:t>
            </a:r>
            <a:r>
              <a:rPr lang="en-US" dirty="0"/>
              <a:t> </a:t>
            </a:r>
            <a:r>
              <a:rPr lang="en-US" b="1" dirty="0"/>
              <a:t>library implementation</a:t>
            </a:r>
          </a:p>
          <a:p>
            <a:pPr lvl="1"/>
            <a:endParaRPr lang="en-US" dirty="0"/>
          </a:p>
          <a:p>
            <a:r>
              <a:rPr lang="en-US" dirty="0"/>
              <a:t>The client must not rely on the implementation details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3809957" y="5192263"/>
            <a:ext cx="4851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Helvetica Neue"/>
              </a:rPr>
              <a:t>Hash dictionary Implementation</a:t>
            </a:r>
          </a:p>
        </p:txBody>
      </p:sp>
      <p:sp>
        <p:nvSpPr>
          <p:cNvPr id="10" name="Vertical Scroll 9"/>
          <p:cNvSpPr/>
          <p:nvPr/>
        </p:nvSpPr>
        <p:spPr bwMode="auto">
          <a:xfrm flipH="1">
            <a:off x="939260" y="5382069"/>
            <a:ext cx="4877340" cy="3364170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400" b="0" dirty="0">
                <a:latin typeface="Helvetica Neue"/>
              </a:rPr>
              <a:t> 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68060" y="5334000"/>
            <a:ext cx="1587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Library Interface</a:t>
            </a:r>
          </a:p>
        </p:txBody>
      </p:sp>
      <p:sp>
        <p:nvSpPr>
          <p:cNvPr id="12" name="Vertical Scroll 11"/>
          <p:cNvSpPr/>
          <p:nvPr/>
        </p:nvSpPr>
        <p:spPr bwMode="auto">
          <a:xfrm flipH="1">
            <a:off x="1853660" y="28071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87060" y="27590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our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You are the new produce manager of the local grocery store.  You want to use a dictionary to track your fruit inventory.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Defining the </a:t>
            </a:r>
            <a:r>
              <a:rPr lang="en-US" b="1" dirty="0"/>
              <a:t>types</a:t>
            </a:r>
            <a:r>
              <a:rPr lang="en-US" dirty="0"/>
              <a:t> requested in the client interface</a:t>
            </a:r>
          </a:p>
          <a:p>
            <a:pPr lvl="1"/>
            <a:r>
              <a:rPr lang="en-US" b="1" dirty="0"/>
              <a:t>Entries</a:t>
            </a:r>
            <a:r>
              <a:rPr lang="en-US" dirty="0"/>
              <a:t> are inventory items consisting of fruits and quantities</a:t>
            </a:r>
          </a:p>
          <a:p>
            <a:pPr lvl="1"/>
            <a:r>
              <a:rPr lang="en-US" dirty="0"/>
              <a:t>The fruit name is the </a:t>
            </a:r>
            <a:r>
              <a:rPr lang="en-US" b="1" dirty="0"/>
              <a:t>key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549400" y="5620782"/>
            <a:ext cx="5579413" cy="291361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 in the dictionary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latin typeface="Helvetica Neue"/>
              </a:rPr>
              <a:t> fruit;        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quantity;</a:t>
            </a:r>
          </a:p>
          <a:p>
            <a:pPr algn="l"/>
            <a:r>
              <a:rPr lang="en-US" sz="2000" b="0" dirty="0">
                <a:latin typeface="Helvetica Neue"/>
              </a:rPr>
              <a:t>};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 entry</a:t>
            </a:r>
            <a:r>
              <a:rPr lang="en-US" sz="2000" b="0" dirty="0">
                <a:latin typeface="Helvetica Neue"/>
              </a:rPr>
              <a:t>;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 key</a:t>
            </a:r>
            <a:r>
              <a:rPr lang="en-US" sz="2000" b="0" dirty="0">
                <a:latin typeface="Helvetica Neue"/>
              </a:rPr>
              <a:t>;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8788400" y="7315200"/>
            <a:ext cx="3766416" cy="707886"/>
          </a:xfrm>
          <a:prstGeom prst="wedgeRectCallout">
            <a:avLst>
              <a:gd name="adj1" fmla="val -128635"/>
              <a:gd name="adj2" fmla="val 464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the concrete definition of </a:t>
            </a:r>
            <a:br>
              <a:rPr lang="en-US" sz="2000" b="0" dirty="0"/>
            </a:b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20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8788400" y="8207514"/>
            <a:ext cx="3766416" cy="707886"/>
          </a:xfrm>
          <a:prstGeom prst="wedgeRectCallout">
            <a:avLst>
              <a:gd name="adj1" fmla="val -178452"/>
              <a:gd name="adj2" fmla="val -307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the concrete definition of </a:t>
            </a:r>
            <a:br>
              <a:rPr lang="en-US" sz="2000" b="0" dirty="0"/>
            </a:b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20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our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You are the new produce manager of the local grocery store.  You want to use a dictionary to track your fruit inventory.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Defining the </a:t>
            </a:r>
            <a:r>
              <a:rPr lang="en-US" b="1" dirty="0"/>
              <a:t>functions</a:t>
            </a:r>
            <a:r>
              <a:rPr lang="en-US" dirty="0"/>
              <a:t> requested in client interface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549400" y="4310499"/>
            <a:ext cx="5399876" cy="445250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2000" b="0" dirty="0"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2000" b="0" dirty="0"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2000" b="0" dirty="0">
                <a:latin typeface="Helvetica Neue"/>
              </a:rPr>
              <a:t>e-&gt;fruit;</a:t>
            </a:r>
          </a:p>
          <a:p>
            <a:pPr algn="l"/>
            <a:r>
              <a:rPr lang="en-US" sz="2000" b="0" dirty="0">
                <a:latin typeface="Helvetica Neue"/>
              </a:rPr>
              <a:t>}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2000" b="0" dirty="0"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2000" b="0" dirty="0"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2000" b="0" dirty="0" err="1">
                <a:latin typeface="Helvetica Neue"/>
              </a:rPr>
              <a:t>string_equal</a:t>
            </a:r>
            <a:r>
              <a:rPr lang="en-US" sz="2000" b="0" dirty="0">
                <a:latin typeface="Helvetica Neue"/>
              </a:rPr>
              <a:t>(k1, k2);</a:t>
            </a:r>
          </a:p>
          <a:p>
            <a:pPr algn="l"/>
            <a:r>
              <a:rPr lang="en-US" sz="2000" b="0" dirty="0">
                <a:latin typeface="Helvetica Neue"/>
              </a:rPr>
              <a:t>}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2000" b="0" dirty="0"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latin typeface="Helvetica Neue"/>
              </a:rPr>
              <a:t>lcg_hash_string</a:t>
            </a:r>
            <a:r>
              <a:rPr lang="en-US" sz="2000" b="0" dirty="0">
                <a:latin typeface="Helvetica Neue"/>
              </a:rPr>
              <a:t>(k);</a:t>
            </a:r>
          </a:p>
          <a:p>
            <a:pPr algn="l"/>
            <a:r>
              <a:rPr lang="en-US" sz="2000" b="0" dirty="0">
                <a:latin typeface="Helvetica Neue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7569200" y="4953000"/>
            <a:ext cx="2726067" cy="707886"/>
          </a:xfrm>
          <a:prstGeom prst="wedgeRectCallout">
            <a:avLst>
              <a:gd name="adj1" fmla="val -187008"/>
              <a:gd name="adj2" fmla="val 615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key is the fruit field</a:t>
            </a:r>
            <a:br>
              <a:rPr lang="en-US" sz="2000" b="0" dirty="0"/>
            </a:br>
            <a:r>
              <a:rPr lang="en-US" sz="2000" b="0" dirty="0"/>
              <a:t>of an inventory item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7569200" y="6223337"/>
            <a:ext cx="3468257" cy="954107"/>
          </a:xfrm>
          <a:prstGeom prst="wedgeRectCallout">
            <a:avLst>
              <a:gd name="adj1" fmla="val -112935"/>
              <a:gd name="adj2" fmla="val 230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Two fruits are the same</a:t>
            </a:r>
            <a:br>
              <a:rPr lang="en-US" sz="2000" b="0" dirty="0"/>
            </a:br>
            <a:r>
              <a:rPr lang="en-US" sz="2000" b="0" dirty="0"/>
              <a:t>if they have the same name</a:t>
            </a:r>
          </a:p>
          <a:p>
            <a:pPr>
              <a:defRPr/>
            </a:pPr>
            <a:r>
              <a:rPr lang="en-US" sz="1600" b="0" dirty="0"/>
              <a:t>(</a:t>
            </a:r>
            <a:r>
              <a:rPr lang="en-US" sz="1600" b="0" dirty="0" err="1">
                <a:solidFill>
                  <a:srgbClr val="7030A0"/>
                </a:solidFill>
              </a:rPr>
              <a:t>string_equals</a:t>
            </a:r>
            <a:r>
              <a:rPr lang="en-US" sz="1600" b="0" dirty="0"/>
              <a:t> is defined in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&lt;string&gt;</a:t>
            </a:r>
            <a:r>
              <a:rPr lang="en-US" sz="1600" b="0" dirty="0"/>
              <a:t>)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7569200" y="7597914"/>
            <a:ext cx="3000180" cy="707886"/>
          </a:xfrm>
          <a:prstGeom prst="wedgeRectCallout">
            <a:avLst>
              <a:gd name="adj1" fmla="val -138663"/>
              <a:gd name="adj2" fmla="val 2643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rgbClr val="7030A0"/>
                </a:solidFill>
              </a:rPr>
              <a:t>lcg_hash_string</a:t>
            </a:r>
            <a:r>
              <a:rPr lang="en-US" sz="2000" b="0" dirty="0"/>
              <a:t> is a good</a:t>
            </a:r>
            <a:br>
              <a:rPr lang="en-US" sz="2000" b="0" dirty="0"/>
            </a:br>
            <a:r>
              <a:rPr lang="en-US" sz="2000" b="0" dirty="0"/>
              <a:t>hash function on strings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635000"/>
            <a:ext cx="6921500" cy="1498600"/>
          </a:xfrm>
        </p:spPr>
        <p:txBody>
          <a:bodyPr/>
          <a:lstStyle/>
          <a:p>
            <a:r>
              <a:rPr lang="en-US" dirty="0"/>
              <a:t>Client Interface Implementation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52500" y="3429000"/>
            <a:ext cx="6921500" cy="5448300"/>
          </a:xfrm>
        </p:spPr>
        <p:txBody>
          <a:bodyPr/>
          <a:lstStyle/>
          <a:p>
            <a:r>
              <a:rPr lang="en-US" dirty="0"/>
              <a:t>This defines every type and function in the client interface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store this code in a file called</a:t>
            </a:r>
            <a:br>
              <a:rPr lang="en-US" dirty="0"/>
            </a:br>
            <a:r>
              <a:rPr lang="en-US" b="1" dirty="0"/>
              <a:t>produce.c0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864399" y="705048"/>
            <a:ext cx="4505401" cy="876137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#use &lt;string&gt;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len</a:t>
            </a:r>
            <a:r>
              <a:rPr lang="en-US" sz="1600" b="0" dirty="0">
                <a:latin typeface="Helvetica Neue"/>
              </a:rPr>
              <a:t> = </a:t>
            </a:r>
            <a:r>
              <a:rPr lang="en-US" sz="1600" b="0" dirty="0" err="1">
                <a:latin typeface="Helvetica Neue"/>
              </a:rPr>
              <a:t>string_length</a:t>
            </a:r>
            <a:r>
              <a:rPr lang="en-US" sz="1600" b="0" dirty="0">
                <a:latin typeface="Helvetica Neue"/>
              </a:rPr>
              <a:t>(s);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latin typeface="Helvetica Neue"/>
              </a:rPr>
              <a:t> = 0;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600" b="0" dirty="0">
                <a:latin typeface="Helvetica Neue"/>
              </a:rPr>
              <a:t> 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 = 0; </a:t>
            </a:r>
            <a:r>
              <a:rPr lang="en-US" sz="1600" b="0" dirty="0" err="1"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 &lt; </a:t>
            </a:r>
            <a:r>
              <a:rPr lang="en-US" sz="1600" b="0" dirty="0" err="1">
                <a:latin typeface="Helvetica Neue"/>
              </a:rPr>
              <a:t>len</a:t>
            </a:r>
            <a:r>
              <a:rPr lang="en-US" sz="1600" b="0" dirty="0">
                <a:latin typeface="Helvetica Neue"/>
              </a:rPr>
              <a:t>; </a:t>
            </a:r>
            <a:r>
              <a:rPr lang="en-US" sz="1600" b="0" dirty="0" err="1"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++) {</a:t>
            </a:r>
          </a:p>
          <a:p>
            <a:pPr algn="l"/>
            <a:r>
              <a:rPr lang="en-US" sz="1600" b="0" dirty="0">
                <a:latin typeface="Helvetica Neue"/>
              </a:rPr>
              <a:t>    h = h + </a:t>
            </a:r>
            <a:r>
              <a:rPr lang="en-US" sz="1600" b="0" dirty="0" err="1">
                <a:latin typeface="Helvetica Neue"/>
              </a:rPr>
              <a:t>char_ord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latin typeface="Helvetica Neue"/>
              </a:rPr>
              <a:t>string_charat</a:t>
            </a:r>
            <a:r>
              <a:rPr lang="en-US" sz="1600" b="0" dirty="0">
                <a:latin typeface="Helvetica Neue"/>
              </a:rPr>
              <a:t>(s, </a:t>
            </a:r>
            <a:r>
              <a:rPr lang="en-US" sz="1600" b="0" dirty="0" err="1"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));</a:t>
            </a:r>
          </a:p>
          <a:p>
            <a:pPr algn="l"/>
            <a:r>
              <a:rPr lang="en-US" sz="1600" b="0" dirty="0">
                <a:latin typeface="Helvetica Neue"/>
              </a:rPr>
              <a:t>    h = 1664525 * h + 1013904223;</a:t>
            </a:r>
          </a:p>
          <a:p>
            <a:pPr algn="l"/>
            <a:r>
              <a:rPr lang="en-US" sz="1600" b="0" dirty="0"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h;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 in the dictionary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fruit;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quantity;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entry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key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>
                <a:latin typeface="Helvetica Neue"/>
              </a:rPr>
              <a:t>e-&gt;fruit;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string_equal</a:t>
            </a:r>
            <a:r>
              <a:rPr lang="en-US" sz="1600" b="0" dirty="0">
                <a:latin typeface="Helvetica Neue"/>
              </a:rPr>
              <a:t>(k1, 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4826000" y="2514600"/>
            <a:ext cx="2753381" cy="707886"/>
          </a:xfrm>
          <a:prstGeom prst="wedgeRectCallout">
            <a:avLst>
              <a:gd name="adj1" fmla="val 62063"/>
              <a:gd name="adj2" fmla="val -967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Here’s the full definition</a:t>
            </a:r>
            <a:br>
              <a:rPr lang="en-US" sz="2000" b="0" dirty="0"/>
            </a:br>
            <a:r>
              <a:rPr lang="en-US" sz="2000" b="0" dirty="0"/>
              <a:t>of </a:t>
            </a:r>
            <a:r>
              <a:rPr lang="en-US" sz="2000" b="0" dirty="0" err="1">
                <a:solidFill>
                  <a:srgbClr val="7030A0"/>
                </a:solidFill>
              </a:rPr>
              <a:t>lcg_hash_string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2768600" y="47121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02000" y="46640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3860204" y="8763000"/>
            <a:ext cx="2275623" cy="400110"/>
          </a:xfrm>
          <a:prstGeom prst="wedgeRectCallout">
            <a:avLst>
              <a:gd name="adj1" fmla="val -54747"/>
              <a:gd name="adj2" fmla="val -1204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Client definition file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our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You are the new produce manager of the local grocery store.  You want to use a dictionary to track your fruit inventory.</a:t>
            </a:r>
            <a:endParaRPr lang="en-US" dirty="0"/>
          </a:p>
          <a:p>
            <a:pPr marL="1492250" lvl="3" indent="-514350"/>
            <a:endParaRPr lang="en-US" dirty="0"/>
          </a:p>
          <a:p>
            <a:r>
              <a:rPr lang="en-US" dirty="0"/>
              <a:t>We can now implement</a:t>
            </a:r>
            <a:br>
              <a:rPr lang="en-US" dirty="0"/>
            </a:br>
            <a:r>
              <a:rPr lang="en-US" dirty="0"/>
              <a:t>the inventory application</a:t>
            </a:r>
            <a:br>
              <a:rPr lang="en-US" dirty="0"/>
            </a:br>
            <a:r>
              <a:rPr lang="en-US" dirty="0"/>
              <a:t>that uses hash dictionaries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store this code in a file</a:t>
            </a:r>
            <a:br>
              <a:rPr lang="en-US" dirty="0"/>
            </a:br>
            <a:r>
              <a:rPr lang="en-US" dirty="0"/>
              <a:t>called </a:t>
            </a:r>
            <a:r>
              <a:rPr lang="en-US" b="1" dirty="0"/>
              <a:t>produce-main.c0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63369" y="5334000"/>
            <a:ext cx="3091231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“lime”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D = (“banana”, 20)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350000" y="3429000"/>
            <a:ext cx="6400150" cy="580671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fruit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quantity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x-&gt;fruit = fruit;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x-&gt;quantity = quantity;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x;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B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"banana"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10);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"pumpkin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", 50);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"banana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", 20);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A);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B);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C);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!=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"lime"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==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D);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9657187" y="4549914"/>
            <a:ext cx="2484013" cy="707886"/>
          </a:xfrm>
          <a:prstGeom prst="wedgeRectCallout">
            <a:avLst>
              <a:gd name="adj1" fmla="val -55064"/>
              <a:gd name="adj2" fmla="val -10341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Function that creates</a:t>
            </a:r>
            <a:br>
              <a:rPr lang="en-US" sz="2000" b="0" dirty="0"/>
            </a:br>
            <a:r>
              <a:rPr lang="en-US" sz="2000" b="0" dirty="0"/>
              <a:t>inventory items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3683000" y="9124890"/>
            <a:ext cx="2447145" cy="400110"/>
          </a:xfrm>
          <a:prstGeom prst="wedgeRectCallout">
            <a:avLst>
              <a:gd name="adj1" fmla="val -54747"/>
              <a:gd name="adj2" fmla="val -1204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Client application file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559300" cy="1498600"/>
          </a:xfrm>
        </p:spPr>
        <p:txBody>
          <a:bodyPr/>
          <a:lstStyle/>
          <a:p>
            <a:r>
              <a:rPr lang="en-US" dirty="0"/>
              <a:t>Compilation</a:t>
            </a:r>
          </a:p>
        </p:txBody>
      </p:sp>
      <p:sp>
        <p:nvSpPr>
          <p:cNvPr id="37" name="Content Placeholder 36"/>
          <p:cNvSpPr>
            <a:spLocks noGrp="1"/>
          </p:cNvSpPr>
          <p:nvPr>
            <p:ph idx="1"/>
          </p:nvPr>
        </p:nvSpPr>
        <p:spPr>
          <a:xfrm>
            <a:off x="101600" y="7048500"/>
            <a:ext cx="8001000" cy="2095500"/>
          </a:xfrm>
        </p:spPr>
        <p:txBody>
          <a:bodyPr/>
          <a:lstStyle/>
          <a:p>
            <a:pPr lvl="1"/>
            <a:r>
              <a:rPr lang="en-US" dirty="0"/>
              <a:t>The definition file comes </a:t>
            </a:r>
            <a:r>
              <a:rPr lang="en-US" b="1" dirty="0"/>
              <a:t>before</a:t>
            </a:r>
            <a:r>
              <a:rPr lang="en-US" dirty="0"/>
              <a:t> the library</a:t>
            </a:r>
          </a:p>
          <a:p>
            <a:pPr lvl="2"/>
            <a:r>
              <a:rPr lang="en-US" dirty="0"/>
              <a:t>The library needs the definitions it supplies</a:t>
            </a:r>
          </a:p>
          <a:p>
            <a:pPr lvl="1"/>
            <a:r>
              <a:rPr lang="en-US" dirty="0"/>
              <a:t>The library comes </a:t>
            </a:r>
            <a:r>
              <a:rPr lang="en-US" b="1" dirty="0"/>
              <a:t>before</a:t>
            </a:r>
            <a:r>
              <a:rPr lang="en-US" dirty="0"/>
              <a:t> the application file</a:t>
            </a:r>
          </a:p>
          <a:p>
            <a:pPr lvl="2"/>
            <a:r>
              <a:rPr lang="en-US" dirty="0"/>
              <a:t>The application needs the functionalities it provides</a:t>
            </a:r>
          </a:p>
        </p:txBody>
      </p:sp>
      <p:sp>
        <p:nvSpPr>
          <p:cNvPr id="17" name="Rectangle 4"/>
          <p:cNvSpPr>
            <a:spLocks/>
          </p:cNvSpPr>
          <p:nvPr/>
        </p:nvSpPr>
        <p:spPr bwMode="auto">
          <a:xfrm>
            <a:off x="158262" y="4835818"/>
            <a:ext cx="74871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produce.c0 hdict.c0 produce-main.c0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58262" y="4531018"/>
            <a:ext cx="74871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Bent Arrow 23"/>
          <p:cNvSpPr/>
          <p:nvPr/>
        </p:nvSpPr>
        <p:spPr bwMode="auto">
          <a:xfrm rot="5400000" flipH="1" flipV="1">
            <a:off x="5337941" y="3321402"/>
            <a:ext cx="1390769" cy="5334001"/>
          </a:xfrm>
          <a:prstGeom prst="bentArrow">
            <a:avLst>
              <a:gd name="adj1" fmla="val 54713"/>
              <a:gd name="adj2" fmla="val 41535"/>
              <a:gd name="adj3" fmla="val 38250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61696" y="5938243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Library</a:t>
            </a:r>
            <a:endParaRPr lang="en-US" sz="2000" b="0" dirty="0"/>
          </a:p>
          <a:p>
            <a:r>
              <a:rPr lang="en-US" sz="2000" b="0" dirty="0"/>
              <a:t>file hdict.c0</a:t>
            </a:r>
          </a:p>
        </p:txBody>
      </p:sp>
      <p:sp>
        <p:nvSpPr>
          <p:cNvPr id="27" name="Bent Arrow 26"/>
          <p:cNvSpPr/>
          <p:nvPr/>
        </p:nvSpPr>
        <p:spPr bwMode="auto">
          <a:xfrm rot="16200000" flipH="1">
            <a:off x="2050796" y="1298614"/>
            <a:ext cx="3200400" cy="4178808"/>
          </a:xfrm>
          <a:prstGeom prst="bentArrow">
            <a:avLst>
              <a:gd name="adj1" fmla="val 24602"/>
              <a:gd name="adj2" fmla="val 20892"/>
              <a:gd name="adj3" fmla="val 19506"/>
              <a:gd name="adj4" fmla="val 353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57110" y="1841932"/>
            <a:ext cx="2105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Client definition</a:t>
            </a:r>
            <a:br>
              <a:rPr lang="en-US" sz="2000" dirty="0"/>
            </a:br>
            <a:r>
              <a:rPr lang="en-US" sz="2000" b="0" dirty="0"/>
              <a:t> file produce.c0</a:t>
            </a:r>
          </a:p>
        </p:txBody>
      </p:sp>
      <p:sp>
        <p:nvSpPr>
          <p:cNvPr id="19" name="Bent Arrow 18"/>
          <p:cNvSpPr/>
          <p:nvPr/>
        </p:nvSpPr>
        <p:spPr bwMode="auto">
          <a:xfrm rot="16200000" flipH="1">
            <a:off x="6235700" y="1364138"/>
            <a:ext cx="1905001" cy="5334002"/>
          </a:xfrm>
          <a:prstGeom prst="bentArrow">
            <a:avLst>
              <a:gd name="adj1" fmla="val 46034"/>
              <a:gd name="adj2" fmla="val 39309"/>
              <a:gd name="adj3" fmla="val 37254"/>
              <a:gd name="adj4" fmla="val 353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5372" y="3080302"/>
            <a:ext cx="25635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Application </a:t>
            </a:r>
            <a:br>
              <a:rPr lang="en-US" sz="2000" dirty="0"/>
            </a:br>
            <a:r>
              <a:rPr lang="en-US" sz="2000" b="0" dirty="0"/>
              <a:t> file produce-main.c0</a:t>
            </a:r>
          </a:p>
        </p:txBody>
      </p:sp>
      <p:sp>
        <p:nvSpPr>
          <p:cNvPr id="21" name="Cube 20"/>
          <p:cNvSpPr/>
          <p:nvPr/>
        </p:nvSpPr>
        <p:spPr bwMode="auto">
          <a:xfrm>
            <a:off x="8207345" y="4337100"/>
            <a:ext cx="4724400" cy="4495800"/>
          </a:xfrm>
          <a:prstGeom prst="cube">
            <a:avLst>
              <a:gd name="adj" fmla="val 24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7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7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chain</a:t>
            </a:r>
            <a:r>
              <a:rPr lang="en-US" sz="700" b="0" dirty="0">
                <a:latin typeface="Helvetica Neue"/>
              </a:rPr>
              <a:t>;</a:t>
            </a:r>
            <a:endParaRPr lang="en-US" sz="7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>
                <a:latin typeface="Helvetica Neue"/>
              </a:rPr>
              <a:t>{</a:t>
            </a:r>
          </a:p>
          <a:p>
            <a:pPr algn="l">
              <a:tabLst>
                <a:tab pos="688975" algn="l"/>
              </a:tabLst>
            </a:pPr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700" b="0" dirty="0">
                <a:latin typeface="Helvetica Neue"/>
              </a:rPr>
              <a:t>data;	</a:t>
            </a: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>
              <a:tabLst>
                <a:tab pos="688975" algn="l"/>
              </a:tabLst>
            </a:pPr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700" b="0" dirty="0">
                <a:latin typeface="Helvetica Neue"/>
              </a:rPr>
              <a:t> next;</a:t>
            </a:r>
            <a:endParaRPr lang="en-US" sz="7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688975" algn="l"/>
              </a:tabLst>
            </a:pPr>
            <a:r>
              <a:rPr lang="en-US" sz="700" b="0" dirty="0">
                <a:latin typeface="Helvetica Neue"/>
              </a:rPr>
              <a:t>};</a:t>
            </a:r>
          </a:p>
          <a:p>
            <a:pPr lvl="0" algn="l">
              <a:tabLst>
                <a:tab pos="688975" algn="l"/>
              </a:tabLst>
            </a:pPr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>
                <a:latin typeface="Helvetica Neue"/>
              </a:rPr>
              <a:t>{</a:t>
            </a:r>
          </a:p>
          <a:p>
            <a:pPr lvl="0" algn="l">
              <a:tabLst>
                <a:tab pos="688975" algn="l"/>
              </a:tabLst>
            </a:pPr>
            <a:r>
              <a:rPr lang="en-US" sz="700" b="0" dirty="0"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>
                <a:latin typeface="Helvetica Neue"/>
              </a:rPr>
              <a:t>size;	</a:t>
            </a:r>
            <a:r>
              <a:rPr lang="en-US" sz="7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688975" algn="l"/>
              </a:tabLst>
            </a:pPr>
            <a:r>
              <a:rPr lang="en-US" sz="700" b="0" dirty="0"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>
                <a:latin typeface="Helvetica Neue"/>
              </a:rPr>
              <a:t>capacity;	</a:t>
            </a:r>
            <a:r>
              <a:rPr lang="en-US" sz="7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688975" algn="l"/>
              </a:tabLst>
            </a:pPr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700" b="0" dirty="0">
                <a:latin typeface="Helvetica Neue"/>
              </a:rPr>
              <a:t> table;	</a:t>
            </a:r>
            <a:r>
              <a:rPr lang="en-US" sz="7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algn="l">
              <a:tabLst>
                <a:tab pos="1425575" algn="l"/>
              </a:tabLst>
            </a:pPr>
            <a:r>
              <a:rPr lang="en-US" sz="7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7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700" b="0" dirty="0">
                <a:latin typeface="Helvetica Neue"/>
              </a:rPr>
              <a:t>;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7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700" b="0" dirty="0">
              <a:latin typeface="Helvetica Neue"/>
            </a:endParaRPr>
          </a:p>
          <a:p>
            <a:pPr algn="l"/>
            <a:endParaRPr lang="en-US" sz="7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7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(k) % H-&gt;capacity);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7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700" b="0" dirty="0">
                <a:solidFill>
                  <a:srgbClr val="7030A0"/>
                </a:solidFill>
                <a:latin typeface="Helvetica Neue"/>
              </a:rPr>
              <a:t>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]; p != NULL; p = p-&gt;next)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(p-&gt;data), k))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</p:txBody>
      </p:sp>
      <p:sp>
        <p:nvSpPr>
          <p:cNvPr id="22" name="TextBox 21"/>
          <p:cNvSpPr txBox="1"/>
          <p:nvPr/>
        </p:nvSpPr>
        <p:spPr>
          <a:xfrm rot="5400000">
            <a:off x="12454416" y="4890629"/>
            <a:ext cx="84991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latin typeface="Helvetica Neue"/>
              </a:rPr>
              <a:t>Implementation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 flipH="1">
            <a:off x="8374957" y="6639107"/>
            <a:ext cx="4387586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0569545" y="4413300"/>
            <a:ext cx="2209800" cy="426720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7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hdict_insert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(H) &amp;&amp; e != NULL;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//@ensures \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(e)) == e;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key k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(x);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(p-&gt;data), k)) {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  p-&gt;data = x;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}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 chain*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chain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p-&gt;data = x;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p-&gt;next = H-&gt;table[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]; </a:t>
            </a:r>
            <a:endParaRPr lang="en-US" sz="7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H-&gt;table[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] = p;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(H-&gt;size)++;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7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7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700" b="0" dirty="0">
              <a:latin typeface="Helvetica Neue"/>
            </a:endParaRP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fr-FR" sz="7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lvl="0" algn="l"/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700" b="0" dirty="0">
                <a:latin typeface="Helvetica Neue"/>
              </a:rPr>
              <a:t>;</a:t>
            </a:r>
            <a:endParaRPr lang="en-US" sz="7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Vertical Scroll 27"/>
          <p:cNvSpPr/>
          <p:nvPr/>
        </p:nvSpPr>
        <p:spPr bwMode="auto">
          <a:xfrm flipH="1">
            <a:off x="9312869" y="6360686"/>
            <a:ext cx="2523531" cy="1710214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7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7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1995488" algn="l"/>
              </a:tabLst>
            </a:pPr>
            <a:endParaRPr lang="en-US" sz="700" b="0" dirty="0">
              <a:latin typeface="Helvetica Neue"/>
            </a:endParaRPr>
          </a:p>
          <a:p>
            <a:pPr algn="l">
              <a:tabLst>
                <a:tab pos="1995488" algn="l"/>
              </a:tabLst>
            </a:pP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700" b="0" dirty="0">
                <a:latin typeface="Helvetica Neue"/>
              </a:rPr>
              <a:t>)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700" b="0" dirty="0">
                <a:latin typeface="Helvetica Neue"/>
              </a:rPr>
              <a:t> ;</a:t>
            </a:r>
          </a:p>
          <a:p>
            <a:pPr algn="l">
              <a:tabLst>
                <a:tab pos="1995488" algn="l"/>
              </a:tabLst>
            </a:pPr>
            <a:endParaRPr lang="en-US" sz="700" b="0" dirty="0">
              <a:latin typeface="Helvetica Neue"/>
            </a:endParaRP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7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700" b="0" dirty="0">
                <a:latin typeface="Helvetica Neue"/>
              </a:rPr>
              <a:t>,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700" b="0" dirty="0">
                <a:latin typeface="Helvetica Neue"/>
              </a:rPr>
              <a:t>)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700" b="0" dirty="0">
                <a:latin typeface="Helvetica Neue"/>
              </a:rPr>
              <a:t> ;</a:t>
            </a:r>
          </a:p>
          <a:p>
            <a:pPr algn="l">
              <a:tabLst>
                <a:tab pos="1995488" algn="l"/>
              </a:tabLst>
            </a:pPr>
            <a:endParaRPr lang="en-US" sz="700" b="0" dirty="0">
              <a:latin typeface="Helvetica Neue"/>
            </a:endParaRP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700" b="0" dirty="0">
                <a:latin typeface="Helvetica Neue"/>
              </a:rPr>
              <a:t>,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700" b="0" dirty="0">
                <a:latin typeface="Helvetica Neue"/>
              </a:rPr>
              <a:t>)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700" b="0" dirty="0">
                <a:latin typeface="Helvetica Neue"/>
              </a:rPr>
              <a:t> 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151069" y="6312617"/>
            <a:ext cx="88998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latin typeface="Helvetica Neue"/>
              </a:rPr>
              <a:t>Library Interface</a:t>
            </a:r>
          </a:p>
        </p:txBody>
      </p:sp>
      <p:sp>
        <p:nvSpPr>
          <p:cNvPr id="31" name="Vertical Scroll 30"/>
          <p:cNvSpPr/>
          <p:nvPr/>
        </p:nvSpPr>
        <p:spPr bwMode="auto">
          <a:xfrm flipH="1">
            <a:off x="9779000" y="4910951"/>
            <a:ext cx="1600200" cy="1178749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033463" algn="l"/>
              </a:tabLst>
            </a:pP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7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1033463" algn="l"/>
              </a:tabLst>
            </a:pP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7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1033463" algn="l"/>
              </a:tabLst>
            </a:pPr>
            <a:endParaRPr lang="en-US" sz="700" b="0" dirty="0">
              <a:latin typeface="Helvetica Neue"/>
            </a:endParaRPr>
          </a:p>
          <a:p>
            <a:pPr algn="l">
              <a:tabLst>
                <a:tab pos="1033463" algn="l"/>
              </a:tabLst>
            </a:pP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7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700" b="0" dirty="0">
                <a:latin typeface="Helvetica Neue"/>
              </a:rPr>
              <a:t>)</a:t>
            </a:r>
          </a:p>
          <a:p>
            <a:pPr algn="l">
              <a:tabLst>
                <a:tab pos="1033463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700" b="0" dirty="0">
                <a:latin typeface="Helvetica Neue"/>
              </a:rPr>
              <a:t> ;</a:t>
            </a:r>
            <a:endParaRPr lang="en-US" sz="7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1033463" algn="l"/>
              </a:tabLst>
            </a:pPr>
            <a:endParaRPr lang="en-US" sz="700" b="0" dirty="0">
              <a:latin typeface="Helvetica Neue"/>
            </a:endParaRPr>
          </a:p>
          <a:p>
            <a:pPr algn="l">
              <a:tabLst>
                <a:tab pos="1033463" algn="l"/>
              </a:tabLst>
            </a:pP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700" b="0" dirty="0">
                <a:latin typeface="Helvetica Neue"/>
              </a:rPr>
              <a:t>);</a:t>
            </a:r>
          </a:p>
          <a:p>
            <a:pPr algn="l">
              <a:tabLst>
                <a:tab pos="1033463" algn="l"/>
              </a:tabLst>
            </a:pPr>
            <a:endParaRPr lang="en-US" sz="700" b="0" dirty="0">
              <a:latin typeface="Helvetica Neue"/>
            </a:endParaRPr>
          </a:p>
          <a:p>
            <a:pPr algn="l">
              <a:tabLst>
                <a:tab pos="1033463" algn="l"/>
              </a:tabLst>
            </a:pP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700" b="0" dirty="0">
                <a:latin typeface="Helvetica Neue"/>
              </a:rPr>
              <a:t>,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700" b="0" dirty="0">
                <a:latin typeface="Helvetica Neue"/>
              </a:rPr>
              <a:t>);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07600" y="4862882"/>
            <a:ext cx="8354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latin typeface="Helvetica Neue"/>
              </a:rPr>
              <a:t>Client Interface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9855200" y="1593900"/>
            <a:ext cx="2886368" cy="262123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make_inventory_item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fruit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quantity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x-&gt;fruit = fruit;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x-&gt;quantity = quantity;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x;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7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() {</a:t>
            </a:r>
          </a:p>
          <a:p>
            <a:pPr algn="l"/>
            <a:r>
              <a:rPr lang="en-US" sz="700" b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B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92D050"/>
                </a:solidFill>
                <a:latin typeface="Helvetica Neue"/>
              </a:rPr>
              <a:t>"banana"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10);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92D050"/>
                </a:solidFill>
                <a:latin typeface="Helvetica Neue"/>
              </a:rPr>
              <a:t>"pumpkin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", 50);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92D050"/>
                </a:solidFill>
                <a:latin typeface="Helvetica Neue"/>
              </a:rPr>
              <a:t>"banana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", 20);</a:t>
            </a:r>
          </a:p>
          <a:p>
            <a:pPr algn="l"/>
            <a:endParaRPr lang="en-US" sz="7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(10);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A);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B);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C);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7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 != NULL);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700" b="0" dirty="0">
                <a:solidFill>
                  <a:srgbClr val="92D050"/>
                </a:solidFill>
                <a:latin typeface="Helvetica Neue"/>
              </a:rPr>
              <a:t>"lime"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 == NULL);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D);</a:t>
            </a:r>
          </a:p>
          <a:p>
            <a:pPr algn="l"/>
            <a:endParaRPr lang="en-US" sz="7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0;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563096" y="990600"/>
            <a:ext cx="2056012" cy="19749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7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#use &lt;string&gt;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lcg_hash_string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700" b="0" dirty="0">
                <a:latin typeface="Helvetica Neue"/>
              </a:rPr>
              <a:t>) {</a:t>
            </a:r>
          </a:p>
          <a:p>
            <a:pPr algn="l"/>
            <a:r>
              <a:rPr lang="en-US" sz="700" b="0" dirty="0"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latin typeface="Helvetica Neue"/>
              </a:rPr>
              <a:t> = 0;</a:t>
            </a:r>
          </a:p>
          <a:p>
            <a:pPr algn="l"/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700" b="0" dirty="0">
                <a:latin typeface="Helvetica Neue"/>
              </a:rPr>
              <a:t> 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700" b="0" dirty="0">
                <a:latin typeface="Helvetica Neue"/>
              </a:rPr>
              <a:t> = 0; </a:t>
            </a:r>
            <a:r>
              <a:rPr lang="en-US" sz="700" b="0" dirty="0" err="1">
                <a:latin typeface="Helvetica Neue"/>
              </a:rPr>
              <a:t>i</a:t>
            </a:r>
            <a:r>
              <a:rPr lang="en-US" sz="700" b="0" dirty="0">
                <a:latin typeface="Helvetica Neue"/>
              </a:rPr>
              <a:t> &lt; </a:t>
            </a:r>
            <a:r>
              <a:rPr lang="en-US" sz="700" b="0" dirty="0" err="1">
                <a:latin typeface="Helvetica Neue"/>
              </a:rPr>
              <a:t>string_length</a:t>
            </a:r>
            <a:r>
              <a:rPr lang="en-US" sz="700" b="0" dirty="0">
                <a:latin typeface="Helvetica Neue"/>
              </a:rPr>
              <a:t>(s); </a:t>
            </a:r>
            <a:r>
              <a:rPr lang="en-US" sz="700" b="0" dirty="0" err="1">
                <a:latin typeface="Helvetica Neue"/>
              </a:rPr>
              <a:t>i</a:t>
            </a:r>
            <a:r>
              <a:rPr lang="en-US" sz="700" b="0" dirty="0">
                <a:latin typeface="Helvetica Neue"/>
              </a:rPr>
              <a:t>++) {</a:t>
            </a:r>
          </a:p>
          <a:p>
            <a:pPr algn="l"/>
            <a:r>
              <a:rPr lang="en-US" sz="700" b="0" dirty="0">
                <a:latin typeface="Helvetica Neue"/>
              </a:rPr>
              <a:t>    h = h + </a:t>
            </a:r>
            <a:r>
              <a:rPr lang="en-US" sz="700" b="0" dirty="0" err="1">
                <a:latin typeface="Helvetica Neue"/>
              </a:rPr>
              <a:t>char_ord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 err="1">
                <a:latin typeface="Helvetica Neue"/>
              </a:rPr>
              <a:t>string_charat</a:t>
            </a:r>
            <a:r>
              <a:rPr lang="en-US" sz="700" b="0" dirty="0">
                <a:latin typeface="Helvetica Neue"/>
              </a:rPr>
              <a:t>(s, </a:t>
            </a:r>
            <a:r>
              <a:rPr lang="en-US" sz="700" b="0" dirty="0" err="1">
                <a:latin typeface="Helvetica Neue"/>
              </a:rPr>
              <a:t>i</a:t>
            </a:r>
            <a:r>
              <a:rPr lang="en-US" sz="700" b="0" dirty="0">
                <a:latin typeface="Helvetica Neue"/>
              </a:rPr>
              <a:t>));</a:t>
            </a:r>
          </a:p>
          <a:p>
            <a:pPr algn="l"/>
            <a:r>
              <a:rPr lang="en-US" sz="700" b="0" dirty="0">
                <a:latin typeface="Helvetica Neue"/>
              </a:rPr>
              <a:t>    h = 1664525 * h + 1013904223;</a:t>
            </a:r>
          </a:p>
          <a:p>
            <a:pPr algn="l"/>
            <a:r>
              <a:rPr lang="en-US" sz="700" b="0" dirty="0">
                <a:latin typeface="Helvetica Neue"/>
              </a:rPr>
              <a:t>  }</a:t>
            </a:r>
          </a:p>
          <a:p>
            <a:pPr algn="l"/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latin typeface="Helvetica Neue"/>
              </a:rPr>
              <a:t>h;</a:t>
            </a:r>
          </a:p>
          <a:p>
            <a:pPr algn="l"/>
            <a:r>
              <a:rPr lang="en-US" sz="700" b="0" dirty="0">
                <a:latin typeface="Helvetica Neue"/>
              </a:rPr>
              <a:t>}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 in the dictionary</a:t>
            </a:r>
          </a:p>
          <a:p>
            <a:pPr algn="l"/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latin typeface="Helvetica Neue"/>
              </a:rPr>
              <a:t> {</a:t>
            </a:r>
          </a:p>
          <a:p>
            <a:pPr algn="l"/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700" b="0" dirty="0">
                <a:latin typeface="Helvetica Neue"/>
              </a:rPr>
              <a:t> fruit;         </a:t>
            </a: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700" b="0" dirty="0"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latin typeface="Helvetica Neue"/>
              </a:rPr>
              <a:t> quantity;</a:t>
            </a:r>
          </a:p>
          <a:p>
            <a:pPr algn="l"/>
            <a:r>
              <a:rPr lang="en-US" sz="700" b="0" dirty="0">
                <a:latin typeface="Helvetica Neue"/>
              </a:rPr>
              <a:t>};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621884" y="990600"/>
            <a:ext cx="2004716" cy="19749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7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</a:p>
          <a:p>
            <a:pPr algn="l"/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entry</a:t>
            </a:r>
            <a:r>
              <a:rPr lang="en-US" sz="700" b="0" dirty="0">
                <a:latin typeface="Helvetica Neue"/>
              </a:rPr>
              <a:t>;</a:t>
            </a:r>
          </a:p>
          <a:p>
            <a:pPr algn="l"/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string key</a:t>
            </a:r>
            <a:r>
              <a:rPr lang="en-US" sz="700" b="0" dirty="0">
                <a:latin typeface="Helvetica Neue"/>
              </a:rPr>
              <a:t>;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700" b="0" dirty="0">
                <a:latin typeface="Helvetica Neue"/>
              </a:rPr>
              <a:t>)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700" b="0" dirty="0">
                <a:latin typeface="Helvetica Neue"/>
              </a:rPr>
              <a:t>{</a:t>
            </a:r>
          </a:p>
          <a:p>
            <a:pPr algn="l"/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700" b="0" dirty="0">
                <a:latin typeface="Helvetica Neue"/>
              </a:rPr>
              <a:t>e-&gt;fruit;</a:t>
            </a:r>
          </a:p>
          <a:p>
            <a:pPr algn="l"/>
            <a:r>
              <a:rPr lang="en-US" sz="700" b="0" dirty="0">
                <a:latin typeface="Helvetica Neue"/>
              </a:rPr>
              <a:t>}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700" b="0" dirty="0">
                <a:latin typeface="Helvetica Neue"/>
              </a:rPr>
              <a:t>,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700" b="0" dirty="0">
                <a:latin typeface="Helvetica Neue"/>
              </a:rPr>
              <a:t>) {</a:t>
            </a:r>
          </a:p>
          <a:p>
            <a:pPr algn="l"/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700" b="0" dirty="0" err="1">
                <a:latin typeface="Helvetica Neue"/>
              </a:rPr>
              <a:t>string_equal</a:t>
            </a:r>
            <a:r>
              <a:rPr lang="en-US" sz="700" b="0" dirty="0">
                <a:latin typeface="Helvetica Neue"/>
              </a:rPr>
              <a:t>(k1, k2);</a:t>
            </a:r>
          </a:p>
          <a:p>
            <a:pPr algn="l"/>
            <a:r>
              <a:rPr lang="en-US" sz="700" b="0" dirty="0">
                <a:latin typeface="Helvetica Neue"/>
              </a:rPr>
              <a:t>}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700" b="0" dirty="0">
                <a:latin typeface="Helvetica Neue"/>
              </a:rPr>
              <a:t>) {</a:t>
            </a:r>
          </a:p>
          <a:p>
            <a:pPr algn="l"/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latin typeface="Helvetica Neue"/>
              </a:rPr>
              <a:t>lcg_hash_string</a:t>
            </a:r>
            <a:r>
              <a:rPr lang="en-US" sz="700" b="0" dirty="0">
                <a:latin typeface="Helvetica Neue"/>
              </a:rPr>
              <a:t>(k);</a:t>
            </a:r>
          </a:p>
          <a:p>
            <a:pPr algn="l"/>
            <a:r>
              <a:rPr lang="en-US" sz="700" b="0" dirty="0">
                <a:latin typeface="Helvetica Neue"/>
              </a:rPr>
              <a:t>}</a:t>
            </a: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7" grpId="0" animBg="1"/>
      <p:bldP spid="30" grpId="0"/>
      <p:bldP spid="19" grpId="0" animBg="1"/>
      <p:bldP spid="20" grpId="0"/>
      <p:bldP spid="21" grpId="0" animBg="1"/>
      <p:bldP spid="22" grpId="0"/>
      <p:bldP spid="26" grpId="0"/>
      <p:bldP spid="28" grpId="0" animBg="1"/>
      <p:bldP spid="29" grpId="0"/>
      <p:bldP spid="31" grpId="0" animBg="1"/>
      <p:bldP spid="32" grpId="0"/>
      <p:bldP spid="33" grpId="0" animBg="1"/>
      <p:bldP spid="34" grpId="0" animBg="1"/>
      <p:bldP spid="3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Compilation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952500" y="3200400"/>
            <a:ext cx="11099800" cy="5676900"/>
          </a:xfrm>
        </p:spPr>
        <p:txBody>
          <a:bodyPr/>
          <a:lstStyle/>
          <a:p>
            <a:pPr lvl="1"/>
            <a:r>
              <a:rPr lang="en-US" i="1" dirty="0"/>
              <a:t>The definition file comes </a:t>
            </a:r>
            <a:r>
              <a:rPr lang="en-US" b="1" i="1" dirty="0"/>
              <a:t>before</a:t>
            </a:r>
            <a:r>
              <a:rPr lang="en-US" i="1" dirty="0"/>
              <a:t> the library</a:t>
            </a:r>
          </a:p>
          <a:p>
            <a:pPr lvl="2"/>
            <a:r>
              <a:rPr lang="en-US" i="1" dirty="0"/>
              <a:t>The library needs the definitions it supplies</a:t>
            </a:r>
          </a:p>
          <a:p>
            <a:pPr lvl="1"/>
            <a:r>
              <a:rPr lang="en-US" i="1" dirty="0"/>
              <a:t>The library comes </a:t>
            </a:r>
            <a:r>
              <a:rPr lang="en-US" b="1" i="1" dirty="0"/>
              <a:t>before</a:t>
            </a:r>
            <a:r>
              <a:rPr lang="en-US" i="1" dirty="0"/>
              <a:t> the application file</a:t>
            </a:r>
          </a:p>
          <a:p>
            <a:pPr lvl="2"/>
            <a:r>
              <a:rPr lang="en-US" i="1" dirty="0"/>
              <a:t>The application needs the functionalities it provides</a:t>
            </a:r>
          </a:p>
          <a:p>
            <a:endParaRPr lang="en-US" dirty="0"/>
          </a:p>
          <a:p>
            <a:r>
              <a:rPr lang="en-US" dirty="0"/>
              <a:t>The client must split the application code into two files</a:t>
            </a:r>
          </a:p>
          <a:p>
            <a:pPr lvl="1"/>
            <a:r>
              <a:rPr lang="en-US" dirty="0"/>
              <a:t>This leads to an unnatural compilation pattern</a:t>
            </a:r>
          </a:p>
          <a:p>
            <a:pPr lvl="2"/>
            <a:r>
              <a:rPr lang="en-US" dirty="0"/>
              <a:t>We would like to compile the hash dictionary library just the way we compile a stack library</a:t>
            </a:r>
          </a:p>
        </p:txBody>
      </p:sp>
      <p:sp>
        <p:nvSpPr>
          <p:cNvPr id="23" name="Rectangle 4"/>
          <p:cNvSpPr>
            <a:spLocks/>
          </p:cNvSpPr>
          <p:nvPr/>
        </p:nvSpPr>
        <p:spPr bwMode="auto">
          <a:xfrm>
            <a:off x="2825262" y="2057400"/>
            <a:ext cx="74871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produce.c0 hdict.c0 produce-main.c0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825262" y="1752600"/>
            <a:ext cx="74871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2921000" y="8362890"/>
            <a:ext cx="3179781" cy="400110"/>
          </a:xfrm>
          <a:prstGeom prst="wedgeRectCallout">
            <a:avLst>
              <a:gd name="adj1" fmla="val -20762"/>
              <a:gd name="adj2" fmla="val -2235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will address this shortly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Hash Sets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Why is the library asking this?</a:t>
            </a:r>
          </a:p>
          <a:p>
            <a:pPr lvl="1"/>
            <a:r>
              <a:rPr lang="en-US" dirty="0"/>
              <a:t>It does not know what the entries are</a:t>
            </a:r>
          </a:p>
          <a:p>
            <a:pPr lvl="2"/>
            <a:r>
              <a:rPr lang="en-US" dirty="0"/>
              <a:t>(A) is just a pointer to some struct</a:t>
            </a:r>
          </a:p>
          <a:p>
            <a:pPr lvl="2"/>
            <a:r>
              <a:rPr lang="en-US" dirty="0"/>
              <a:t>No sense of what’s in it</a:t>
            </a:r>
          </a:p>
          <a:p>
            <a:r>
              <a:rPr lang="en-US" b="1" i="1" dirty="0"/>
              <a:t>You</a:t>
            </a:r>
            <a:r>
              <a:rPr lang="en-US" i="1" dirty="0"/>
              <a:t> need to tell it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414812" cy="419973"/>
          </a:xfrm>
          <a:prstGeom prst="wedgeRoundRectCallout">
            <a:avLst>
              <a:gd name="adj1" fmla="val -60072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A = (“apple”, </a:t>
            </a:r>
            <a:r>
              <a:rPr lang="en-US" sz="1800" b="0" dirty="0">
                <a:latin typeface="+mn-lt"/>
              </a:rPr>
              <a:t>2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282651" y="3055203"/>
            <a:ext cx="232307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A = (“apple”,20)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01600" y="2362200"/>
            <a:ext cx="20076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 new dictionary</a:t>
            </a:r>
          </a:p>
        </p:txBody>
      </p:sp>
      <p:graphicFrame>
        <p:nvGraphicFramePr>
          <p:cNvPr id="139" name="Table 138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140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141" name="Straight Arrow Connector 14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5" name="Group 33"/>
          <p:cNvGrpSpPr/>
          <p:nvPr/>
        </p:nvGrpSpPr>
        <p:grpSpPr>
          <a:xfrm>
            <a:off x="9613220" y="1395664"/>
            <a:ext cx="457200" cy="274320"/>
            <a:chOff x="8222344" y="4025070"/>
            <a:chExt cx="457200" cy="274320"/>
          </a:xfrm>
        </p:grpSpPr>
        <p:cxnSp>
          <p:nvCxnSpPr>
            <p:cNvPr id="146" name="Straight Arrow Connector 14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0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151" name="Straight Arrow Connector 15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5" name="Group 33"/>
          <p:cNvGrpSpPr/>
          <p:nvPr/>
        </p:nvGrpSpPr>
        <p:grpSpPr>
          <a:xfrm>
            <a:off x="9613220" y="1852864"/>
            <a:ext cx="457200" cy="274320"/>
            <a:chOff x="8222344" y="4025070"/>
            <a:chExt cx="457200" cy="274320"/>
          </a:xfrm>
        </p:grpSpPr>
        <p:cxnSp>
          <p:nvCxnSpPr>
            <p:cNvPr id="156" name="Straight Arrow Connector 15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33"/>
          <p:cNvGrpSpPr/>
          <p:nvPr/>
        </p:nvGrpSpPr>
        <p:grpSpPr>
          <a:xfrm>
            <a:off x="9613220" y="2310064"/>
            <a:ext cx="457200" cy="274320"/>
            <a:chOff x="8222344" y="4025070"/>
            <a:chExt cx="457200" cy="274320"/>
          </a:xfrm>
        </p:grpSpPr>
        <p:cxnSp>
          <p:nvCxnSpPr>
            <p:cNvPr id="161" name="Straight Arrow Connector 16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5" name="Group 33"/>
          <p:cNvGrpSpPr/>
          <p:nvPr/>
        </p:nvGrpSpPr>
        <p:grpSpPr>
          <a:xfrm>
            <a:off x="9613220" y="2767264"/>
            <a:ext cx="457200" cy="274320"/>
            <a:chOff x="8222344" y="4025070"/>
            <a:chExt cx="457200" cy="274320"/>
          </a:xfrm>
        </p:grpSpPr>
        <p:cxnSp>
          <p:nvCxnSpPr>
            <p:cNvPr id="166" name="Straight Arrow Connector 16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67" name="Straight Connector 16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0" name="Group 33"/>
          <p:cNvGrpSpPr/>
          <p:nvPr/>
        </p:nvGrpSpPr>
        <p:grpSpPr>
          <a:xfrm>
            <a:off x="9613220" y="3224464"/>
            <a:ext cx="457200" cy="274320"/>
            <a:chOff x="8222344" y="4025070"/>
            <a:chExt cx="457200" cy="274320"/>
          </a:xfrm>
        </p:grpSpPr>
        <p:cxnSp>
          <p:nvCxnSpPr>
            <p:cNvPr id="171" name="Straight Arrow Connector 1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2" name="Straight Connector 1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5" name="Group 33"/>
          <p:cNvGrpSpPr/>
          <p:nvPr/>
        </p:nvGrpSpPr>
        <p:grpSpPr>
          <a:xfrm>
            <a:off x="9613220" y="4138864"/>
            <a:ext cx="457200" cy="274320"/>
            <a:chOff x="8222344" y="4025070"/>
            <a:chExt cx="457200" cy="274320"/>
          </a:xfrm>
        </p:grpSpPr>
        <p:cxnSp>
          <p:nvCxnSpPr>
            <p:cNvPr id="176" name="Straight Arrow Connector 1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7" name="Straight Connector 1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8" name="Straight Connector 1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9" name="Straight Connector 1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0" name="Group 32"/>
          <p:cNvGrpSpPr/>
          <p:nvPr/>
        </p:nvGrpSpPr>
        <p:grpSpPr>
          <a:xfrm>
            <a:off x="9613220" y="938464"/>
            <a:ext cx="457200" cy="274320"/>
            <a:chOff x="8222344" y="4025070"/>
            <a:chExt cx="457200" cy="274320"/>
          </a:xfrm>
        </p:grpSpPr>
        <p:cxnSp>
          <p:nvCxnSpPr>
            <p:cNvPr id="181" name="Straight Arrow Connector 1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5" name="Group 33"/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186" name="Straight Arrow Connector 1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Slide Number Placeholder 6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8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769100" cy="1498600"/>
          </a:xfrm>
        </p:spPr>
        <p:txBody>
          <a:bodyPr/>
          <a:lstStyle/>
          <a:p>
            <a:r>
              <a:rPr lang="en-US" dirty="0"/>
              <a:t>Towards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keys = entries</a:t>
            </a:r>
          </a:p>
          <a:p>
            <a:pPr lvl="1"/>
            <a:r>
              <a:rPr lang="en-US" dirty="0"/>
              <a:t>These are the elements of the set</a:t>
            </a:r>
          </a:p>
          <a:p>
            <a:pPr lvl="1"/>
            <a:r>
              <a:rPr lang="en-US" dirty="0"/>
              <a:t>A single type 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/>
              <a:t> replaces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entry</a:t>
            </a:r>
          </a:p>
          <a:p>
            <a:pPr lvl="1"/>
            <a:endParaRPr lang="en-US" dirty="0"/>
          </a:p>
          <a:p>
            <a:r>
              <a:rPr lang="en-US" dirty="0"/>
              <a:t>Lookup can simply return true or false</a:t>
            </a:r>
          </a:p>
          <a:p>
            <a:pPr lvl="1"/>
            <a:r>
              <a:rPr lang="en-US" dirty="0"/>
              <a:t>This now checks set membership</a:t>
            </a:r>
          </a:p>
          <a:p>
            <a:pPr lvl="1"/>
            <a:r>
              <a:rPr lang="en-US" dirty="0"/>
              <a:t>Return type is </a:t>
            </a:r>
            <a:r>
              <a:rPr lang="en-US" dirty="0">
                <a:solidFill>
                  <a:srgbClr val="00B050"/>
                </a:solidFill>
              </a:rPr>
              <a:t>bool</a:t>
            </a:r>
          </a:p>
          <a:p>
            <a:pPr lvl="1"/>
            <a:r>
              <a:rPr lang="en-US" dirty="0"/>
              <a:t>No need to signal “not found” in a special way</a:t>
            </a:r>
          </a:p>
          <a:p>
            <a:pPr lvl="2"/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/>
              <a:t> does not have to be a pointer type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721600" y="76200"/>
            <a:ext cx="5181600" cy="3886200"/>
            <a:chOff x="6426200" y="3962400"/>
            <a:chExt cx="6578600" cy="4876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6426200" y="3962400"/>
              <a:ext cx="6578600" cy="4876800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5" name="Title 1"/>
            <p:cNvSpPr txBox="1">
              <a:spLocks noChangeAspect="1"/>
            </p:cNvSpPr>
            <p:nvPr/>
          </p:nvSpPr>
          <p:spPr bwMode="auto">
            <a:xfrm>
              <a:off x="6971179" y="4191000"/>
              <a:ext cx="5549900" cy="749299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vert="horz" wrap="square" lIns="50800" tIns="50800" rIns="50800" bIns="5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Helvetica Neue Medium" charset="0"/>
                </a:rPr>
                <a:t>What about Sets?</a:t>
              </a:r>
            </a:p>
          </p:txBody>
        </p:sp>
        <p:sp>
          <p:nvSpPr>
            <p:cNvPr id="6" name="Content Placeholder 2"/>
            <p:cNvSpPr txBox="1">
              <a:spLocks noChangeAspect="1"/>
            </p:cNvSpPr>
            <p:nvPr/>
          </p:nvSpPr>
          <p:spPr bwMode="auto">
            <a:xfrm>
              <a:off x="6972300" y="5105400"/>
              <a:ext cx="5549900" cy="3448050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vert="horz" wrap="square" lIns="50800" tIns="50800" rIns="50800" bIns="50800" numCol="1" anchor="t" anchorCtr="0" compatLnSpc="1">
              <a:prstTxWarp prst="textNoShape">
                <a:avLst/>
              </a:prstTxWarp>
            </a:bodyPr>
            <a:lstStyle/>
            <a:p>
              <a:pPr marL="280988" marR="0" lvl="0" indent="-280988" algn="l" defTabSz="584200" rtl="0" eaLnBrk="0" fontAlgn="base" latinLnBrk="0" hangingPunct="0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itchFamily="2" charset="2"/>
                <a:buChar char="l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A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set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 can be understood as a special case of a dictionary</a:t>
              </a:r>
            </a:p>
            <a:p>
              <a:pPr marL="463550" marR="0" lvl="1" indent="-176213" algn="l" defTabSz="584200" rtl="0" eaLnBrk="0" fontAlgn="base" latinLnBrk="0" hangingPunct="0">
                <a:lnSpc>
                  <a:spcPct val="10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1"/>
                </a:buClr>
                <a:buSzPct val="125000"/>
                <a:buFont typeface="Courier New" pitchFamily="49" charset="0"/>
                <a:buChar char="o"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keys = entries</a:t>
              </a:r>
            </a:p>
            <a:p>
              <a:pPr marL="633413" marR="0" lvl="2" indent="-185738" algn="l" defTabSz="622300" rtl="0" eaLnBrk="0" fontAlgn="base" latinLnBrk="0" hangingPunct="0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itchFamily="2" charset="2"/>
                <a:buChar char="Ø"/>
                <a:tabLst/>
                <a:defRPr/>
              </a:pPr>
              <a:r>
                <a:rPr lang="en-US" sz="1050" b="0" kern="0" dirty="0">
                  <a:latin typeface="+mn-lt"/>
                  <a:ea typeface="+mn-ea"/>
                  <a:cs typeface="+mn-cs"/>
                </a:rPr>
                <a:t>t</a:t>
              </a:r>
              <a:r>
                <a:rPr kumimoji="0" lang="en-US" sz="105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hese</a:t>
              </a: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 are the elements of the set</a:t>
              </a:r>
            </a:p>
            <a:p>
              <a:pPr marL="463550" marR="0" lvl="1" indent="-177800" algn="l" defTabSz="584200" rtl="0" eaLnBrk="0" fontAlgn="base" latinLnBrk="0" hangingPunct="0">
                <a:lnSpc>
                  <a:spcPct val="10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1"/>
                </a:buClr>
                <a:buSzPct val="125000"/>
                <a:buFont typeface="Courier New" pitchFamily="49" charset="0"/>
                <a:buChar char="o"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lookup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 can simply return true or false</a:t>
              </a:r>
            </a:p>
            <a:p>
              <a:pPr marL="633413" marR="0" lvl="2" indent="-185738" algn="l" defTabSz="622300" rtl="0" eaLnBrk="0" fontAlgn="base" latinLnBrk="0" hangingPunct="0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itchFamily="2" charset="2"/>
                <a:buChar char="Ø"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this now checks set membership</a:t>
              </a:r>
            </a:p>
            <a:p>
              <a:pPr marL="800100" marR="0" lvl="1" indent="-342900" algn="l" defTabSz="584200" rtl="0" eaLnBrk="0" fontAlgn="base" latinLnBrk="0" hangingPunct="0">
                <a:lnSpc>
                  <a:spcPct val="10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1"/>
                </a:buClr>
                <a:buSzPct val="125000"/>
                <a:buFont typeface="Courier New" pitchFamily="49" charset="0"/>
                <a:buChar char="o"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endParaRPr>
            </a:p>
            <a:p>
              <a:pPr marL="231775" marR="0" lvl="0" indent="-231775" algn="l" defTabSz="584200" rtl="0" eaLnBrk="0" fontAlgn="base" latinLnBrk="0" hangingPunct="0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itchFamily="2" charset="2"/>
                <a:buChar char="l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A set implemented as a hash dictionary is called a</a:t>
              </a:r>
              <a:b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</a:b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hash set</a:t>
              </a: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Hash Set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600" y="1981200"/>
            <a:ext cx="5854700" cy="6896100"/>
          </a:xfrm>
        </p:spPr>
        <p:txBody>
          <a:bodyPr/>
          <a:lstStyle/>
          <a:p>
            <a:pPr marL="457200" lvl="1" indent="-457200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/>
              <a:t>A single type 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/>
              <a:t> replaces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entry</a:t>
            </a:r>
          </a:p>
          <a:p>
            <a:pPr lvl="1"/>
            <a:r>
              <a:rPr lang="en-US" dirty="0"/>
              <a:t>It does not need to be a pointer</a:t>
            </a:r>
          </a:p>
          <a:p>
            <a:pPr lvl="4"/>
            <a:endParaRPr lang="en-US" dirty="0"/>
          </a:p>
          <a:p>
            <a:r>
              <a:rPr lang="en-US" dirty="0"/>
              <a:t>Lookup checks membership</a:t>
            </a:r>
          </a:p>
          <a:p>
            <a:pPr lvl="1"/>
            <a:r>
              <a:rPr lang="en-US" dirty="0"/>
              <a:t>Renamed </a:t>
            </a:r>
            <a:r>
              <a:rPr lang="en-US" dirty="0" err="1">
                <a:solidFill>
                  <a:srgbClr val="7030A0"/>
                </a:solidFill>
              </a:rPr>
              <a:t>hset_contains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It returns a </a:t>
            </a:r>
            <a:r>
              <a:rPr lang="en-US" dirty="0">
                <a:solidFill>
                  <a:srgbClr val="00B050"/>
                </a:solidFill>
              </a:rPr>
              <a:t>bool</a:t>
            </a:r>
          </a:p>
          <a:p>
            <a:pPr lvl="4"/>
            <a:endParaRPr lang="en-US" dirty="0"/>
          </a:p>
          <a:p>
            <a:r>
              <a:rPr lang="en-US" dirty="0"/>
              <a:t>Everything else remains the same</a:t>
            </a:r>
          </a:p>
        </p:txBody>
      </p:sp>
      <p:sp>
        <p:nvSpPr>
          <p:cNvPr id="5" name="Vertical Scroll 4"/>
          <p:cNvSpPr/>
          <p:nvPr/>
        </p:nvSpPr>
        <p:spPr bwMode="auto">
          <a:xfrm flipH="1">
            <a:off x="863600" y="4234001"/>
            <a:ext cx="4952998" cy="3766999"/>
          </a:xfrm>
          <a:prstGeom prst="verticalScroll">
            <a:avLst>
              <a:gd name="adj" fmla="val 726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hset_t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7766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hset_t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hset_new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766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hset_contains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hset_t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766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hset_insert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hset_t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hset_contains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(S, e);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6601" y="4185932"/>
            <a:ext cx="1992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Library Interface</a:t>
            </a:r>
          </a:p>
        </p:txBody>
      </p:sp>
      <p:sp>
        <p:nvSpPr>
          <p:cNvPr id="7" name="Vertical Scroll 6"/>
          <p:cNvSpPr/>
          <p:nvPr/>
        </p:nvSpPr>
        <p:spPr bwMode="auto">
          <a:xfrm flipH="1">
            <a:off x="863600" y="1998662"/>
            <a:ext cx="4091459" cy="1811338"/>
          </a:xfrm>
          <a:prstGeom prst="verticalScroll">
            <a:avLst>
              <a:gd name="adj" fmla="val 1418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05422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05422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8811" y="1950593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Client Interface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7815447" y="7826514"/>
            <a:ext cx="2344553" cy="707886"/>
          </a:xfrm>
          <a:prstGeom prst="wedgeRectCallout">
            <a:avLst>
              <a:gd name="adj1" fmla="val -22845"/>
              <a:gd name="adj2" fmla="val -125221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The implementation</a:t>
            </a:r>
            <a:br>
              <a:rPr lang="en-US" sz="2000" b="0" i="1" dirty="0"/>
            </a:br>
            <a:r>
              <a:rPr lang="en-US" sz="2000" b="0" i="1" dirty="0"/>
              <a:t>is left as exercise</a:t>
            </a:r>
            <a:endParaRPr lang="en-US" sz="1600" b="0" i="1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Why is the library asking this?</a:t>
            </a:r>
          </a:p>
          <a:p>
            <a:pPr lvl="1"/>
            <a:r>
              <a:rPr lang="en-US" dirty="0"/>
              <a:t>It does not know the type of keys</a:t>
            </a:r>
          </a:p>
          <a:p>
            <a:pPr lvl="1"/>
            <a:r>
              <a:rPr lang="en-US" dirty="0"/>
              <a:t>Even if it does, there are many ways to hash them</a:t>
            </a:r>
          </a:p>
          <a:p>
            <a:r>
              <a:rPr lang="en-US" b="1" i="1" dirty="0"/>
              <a:t>You</a:t>
            </a:r>
            <a:r>
              <a:rPr lang="en-US" i="1" dirty="0"/>
              <a:t> need to tell it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414812" cy="419973"/>
          </a:xfrm>
          <a:prstGeom prst="wedgeRoundRectCallout">
            <a:avLst>
              <a:gd name="adj1" fmla="val -60072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A = (“apple”, </a:t>
            </a:r>
            <a:r>
              <a:rPr lang="en-US" sz="1800" b="0" dirty="0">
                <a:latin typeface="+mn-lt"/>
              </a:rPr>
              <a:t>2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22860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82651" y="3055203"/>
            <a:ext cx="232307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A = (“apple”,20)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01600" y="2362200"/>
            <a:ext cx="20076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 new dictionary</a:t>
            </a:r>
          </a:p>
        </p:txBody>
      </p:sp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85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90" name="Straight Arrow Connector 8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3" name="Group 33"/>
          <p:cNvGrpSpPr/>
          <p:nvPr/>
        </p:nvGrpSpPr>
        <p:grpSpPr>
          <a:xfrm>
            <a:off x="9613220" y="1395664"/>
            <a:ext cx="457200" cy="274320"/>
            <a:chOff x="8222344" y="4025070"/>
            <a:chExt cx="457200" cy="274320"/>
          </a:xfrm>
        </p:grpSpPr>
        <p:cxnSp>
          <p:nvCxnSpPr>
            <p:cNvPr id="104" name="Straight Arrow Connector 10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9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110" name="Straight Arrow Connector 10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4" name="Group 33"/>
          <p:cNvGrpSpPr/>
          <p:nvPr/>
        </p:nvGrpSpPr>
        <p:grpSpPr>
          <a:xfrm>
            <a:off x="9613220" y="1852864"/>
            <a:ext cx="457200" cy="274320"/>
            <a:chOff x="8222344" y="4025070"/>
            <a:chExt cx="457200" cy="274320"/>
          </a:xfrm>
        </p:grpSpPr>
        <p:cxnSp>
          <p:nvCxnSpPr>
            <p:cNvPr id="116" name="Straight Arrow Connector 11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3" name="Group 33"/>
          <p:cNvGrpSpPr/>
          <p:nvPr/>
        </p:nvGrpSpPr>
        <p:grpSpPr>
          <a:xfrm>
            <a:off x="9613220" y="2310064"/>
            <a:ext cx="457200" cy="274320"/>
            <a:chOff x="8222344" y="4025070"/>
            <a:chExt cx="457200" cy="274320"/>
          </a:xfrm>
        </p:grpSpPr>
        <p:cxnSp>
          <p:nvCxnSpPr>
            <p:cNvPr id="129" name="Straight Arrow Connector 12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8" name="Group 33"/>
          <p:cNvGrpSpPr/>
          <p:nvPr/>
        </p:nvGrpSpPr>
        <p:grpSpPr>
          <a:xfrm>
            <a:off x="9613220" y="2767264"/>
            <a:ext cx="457200" cy="274320"/>
            <a:chOff x="8222344" y="4025070"/>
            <a:chExt cx="457200" cy="274320"/>
          </a:xfrm>
        </p:grpSpPr>
        <p:cxnSp>
          <p:nvCxnSpPr>
            <p:cNvPr id="139" name="Straight Arrow Connector 13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3" name="Group 33"/>
          <p:cNvGrpSpPr/>
          <p:nvPr/>
        </p:nvGrpSpPr>
        <p:grpSpPr>
          <a:xfrm>
            <a:off x="9613220" y="3224464"/>
            <a:ext cx="457200" cy="274320"/>
            <a:chOff x="8222344" y="4025070"/>
            <a:chExt cx="457200" cy="274320"/>
          </a:xfrm>
        </p:grpSpPr>
        <p:cxnSp>
          <p:nvCxnSpPr>
            <p:cNvPr id="144" name="Straight Arrow Connector 14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Group 33"/>
          <p:cNvGrpSpPr/>
          <p:nvPr/>
        </p:nvGrpSpPr>
        <p:grpSpPr>
          <a:xfrm>
            <a:off x="9613220" y="4138864"/>
            <a:ext cx="457200" cy="274320"/>
            <a:chOff x="8222344" y="4025070"/>
            <a:chExt cx="457200" cy="274320"/>
          </a:xfrm>
        </p:grpSpPr>
        <p:cxnSp>
          <p:nvCxnSpPr>
            <p:cNvPr id="149" name="Straight Arrow Connector 14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3" name="Group 32"/>
          <p:cNvGrpSpPr/>
          <p:nvPr/>
        </p:nvGrpSpPr>
        <p:grpSpPr>
          <a:xfrm>
            <a:off x="9613220" y="938464"/>
            <a:ext cx="457200" cy="274320"/>
            <a:chOff x="8222344" y="4025070"/>
            <a:chExt cx="457200" cy="274320"/>
          </a:xfrm>
        </p:grpSpPr>
        <p:cxnSp>
          <p:nvCxnSpPr>
            <p:cNvPr id="154" name="Straight Arrow Connector 15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15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8" name="Group 33"/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159" name="Straight Arrow Connector 15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60" name="Straight Connector 15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3" name="Slide Number Placeholder 6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-1290151091 % 10 is -1 in C0</a:t>
            </a:r>
          </a:p>
          <a:p>
            <a:pPr lvl="1"/>
            <a:r>
              <a:rPr lang="en-US" dirty="0"/>
              <a:t>Not a valid array index!</a:t>
            </a:r>
          </a:p>
          <a:p>
            <a:pPr lvl="1"/>
            <a:r>
              <a:rPr lang="en-US" dirty="0"/>
              <a:t>The library needs a more robust way to compute the hash index</a:t>
            </a:r>
          </a:p>
          <a:p>
            <a:r>
              <a:rPr lang="en-US" dirty="0"/>
              <a:t>Let’s say it keeps the last digit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414812" cy="419973"/>
          </a:xfrm>
          <a:prstGeom prst="wedgeRoundRectCallout">
            <a:avLst>
              <a:gd name="adj1" fmla="val -60072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A = (“apple”, </a:t>
            </a:r>
            <a:r>
              <a:rPr lang="en-US" sz="1800" b="0" dirty="0">
                <a:latin typeface="+mn-lt"/>
              </a:rPr>
              <a:t>2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3542427"/>
            <a:ext cx="1490216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  <a:latin typeface="+mn-lt"/>
              </a:rPr>
              <a:t>-1290151091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22860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1" name="Rectangle 130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282651" y="3055203"/>
            <a:ext cx="232307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A = (“apple”,20)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01600" y="2362200"/>
            <a:ext cx="20076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 new dictionary</a:t>
            </a: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90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99" name="Straight Arrow Connector 9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4" name="Group 33"/>
          <p:cNvGrpSpPr/>
          <p:nvPr/>
        </p:nvGrpSpPr>
        <p:grpSpPr>
          <a:xfrm>
            <a:off x="9613220" y="1395664"/>
            <a:ext cx="457200" cy="274320"/>
            <a:chOff x="8222344" y="4025070"/>
            <a:chExt cx="457200" cy="274320"/>
          </a:xfrm>
        </p:grpSpPr>
        <p:cxnSp>
          <p:nvCxnSpPr>
            <p:cNvPr id="105" name="Straight Arrow Connector 10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0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111" name="Straight Arrow Connector 11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6" name="Group 33"/>
          <p:cNvGrpSpPr/>
          <p:nvPr/>
        </p:nvGrpSpPr>
        <p:grpSpPr>
          <a:xfrm>
            <a:off x="9613220" y="1852864"/>
            <a:ext cx="457200" cy="274320"/>
            <a:chOff x="8222344" y="4025070"/>
            <a:chExt cx="457200" cy="274320"/>
          </a:xfrm>
        </p:grpSpPr>
        <p:cxnSp>
          <p:nvCxnSpPr>
            <p:cNvPr id="118" name="Straight Arrow Connector 11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9" name="Group 33"/>
          <p:cNvGrpSpPr/>
          <p:nvPr/>
        </p:nvGrpSpPr>
        <p:grpSpPr>
          <a:xfrm>
            <a:off x="9613220" y="2310064"/>
            <a:ext cx="457200" cy="274320"/>
            <a:chOff x="8222344" y="4025070"/>
            <a:chExt cx="457200" cy="274320"/>
          </a:xfrm>
        </p:grpSpPr>
        <p:cxnSp>
          <p:nvCxnSpPr>
            <p:cNvPr id="130" name="Straight Arrow Connector 12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9" name="Group 33"/>
          <p:cNvGrpSpPr/>
          <p:nvPr/>
        </p:nvGrpSpPr>
        <p:grpSpPr>
          <a:xfrm>
            <a:off x="9613220" y="2767264"/>
            <a:ext cx="457200" cy="274320"/>
            <a:chOff x="8222344" y="4025070"/>
            <a:chExt cx="457200" cy="274320"/>
          </a:xfrm>
        </p:grpSpPr>
        <p:cxnSp>
          <p:nvCxnSpPr>
            <p:cNvPr id="140" name="Straight Arrow Connector 1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4" name="Group 33"/>
          <p:cNvGrpSpPr/>
          <p:nvPr/>
        </p:nvGrpSpPr>
        <p:grpSpPr>
          <a:xfrm>
            <a:off x="9613220" y="3224464"/>
            <a:ext cx="457200" cy="274320"/>
            <a:chOff x="8222344" y="4025070"/>
            <a:chExt cx="457200" cy="274320"/>
          </a:xfrm>
        </p:grpSpPr>
        <p:cxnSp>
          <p:nvCxnSpPr>
            <p:cNvPr id="145" name="Straight Arrow Connector 1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9" name="Group 33"/>
          <p:cNvGrpSpPr/>
          <p:nvPr/>
        </p:nvGrpSpPr>
        <p:grpSpPr>
          <a:xfrm>
            <a:off x="9613220" y="4138864"/>
            <a:ext cx="457200" cy="274320"/>
            <a:chOff x="8222344" y="4025070"/>
            <a:chExt cx="457200" cy="274320"/>
          </a:xfrm>
        </p:grpSpPr>
        <p:cxnSp>
          <p:nvCxnSpPr>
            <p:cNvPr id="150" name="Straight Arrow Connector 1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51" name="Straight Connector 1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4" name="Group 32"/>
          <p:cNvGrpSpPr/>
          <p:nvPr/>
        </p:nvGrpSpPr>
        <p:grpSpPr>
          <a:xfrm>
            <a:off x="9613220" y="938464"/>
            <a:ext cx="457200" cy="274320"/>
            <a:chOff x="8222344" y="4025070"/>
            <a:chExt cx="457200" cy="274320"/>
          </a:xfrm>
        </p:grpSpPr>
        <p:cxnSp>
          <p:nvCxnSpPr>
            <p:cNvPr id="155" name="Straight Arrow Connector 15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56" name="Straight Connector 15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9" name="Group 33"/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160" name="Straight Arrow Connector 15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61" name="Straight Connector 16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64" name="TextBox 163"/>
          <p:cNvSpPr txBox="1"/>
          <p:nvPr/>
        </p:nvSpPr>
        <p:spPr>
          <a:xfrm>
            <a:off x="10083800" y="6629400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65" name="Rectangular Callout 164"/>
          <p:cNvSpPr/>
          <p:nvPr/>
        </p:nvSpPr>
        <p:spPr bwMode="auto">
          <a:xfrm>
            <a:off x="11298890" y="7905690"/>
            <a:ext cx="1147110" cy="400110"/>
          </a:xfrm>
          <a:prstGeom prst="wedgeRectCallout">
            <a:avLst>
              <a:gd name="adj1" fmla="val -109153"/>
              <a:gd name="adj2" fmla="val -784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Exercise!</a:t>
            </a:r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164" grpId="0"/>
      <p:bldP spid="1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414812" cy="419973"/>
          </a:xfrm>
          <a:prstGeom prst="wedgeRoundRectCallout">
            <a:avLst>
              <a:gd name="adj1" fmla="val -60072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A = (“apple”, </a:t>
            </a:r>
            <a:r>
              <a:rPr lang="en-US" sz="1800" b="0" dirty="0">
                <a:latin typeface="+mn-lt"/>
              </a:rPr>
              <a:t>2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3542427"/>
            <a:ext cx="1490216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-1290151091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22860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1" name="Rectangle 130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282651" y="3055203"/>
            <a:ext cx="232307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A = (“apple”,20)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01600" y="2362200"/>
            <a:ext cx="20076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 new dictionary</a:t>
            </a:r>
          </a:p>
        </p:txBody>
      </p:sp>
      <p:sp>
        <p:nvSpPr>
          <p:cNvPr id="68" name="Cloud Callout 67"/>
          <p:cNvSpPr/>
          <p:nvPr/>
        </p:nvSpPr>
        <p:spPr bwMode="auto">
          <a:xfrm>
            <a:off x="5054600" y="3520003"/>
            <a:ext cx="2325474" cy="905788"/>
          </a:xfrm>
          <a:prstGeom prst="cloudCallout">
            <a:avLst>
              <a:gd name="adj1" fmla="val -96363"/>
              <a:gd name="adj2" fmla="val 558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Ok. The</a:t>
            </a:r>
          </a:p>
          <a:p>
            <a:r>
              <a:rPr lang="en-US" sz="1600" b="0" dirty="0">
                <a:latin typeface="+mn-lt"/>
              </a:rPr>
              <a:t>hash index is </a:t>
            </a:r>
            <a:r>
              <a:rPr lang="en-US" sz="1600" dirty="0">
                <a:latin typeface="+mn-lt"/>
              </a:rPr>
              <a:t>1</a:t>
            </a:r>
            <a:r>
              <a:rPr lang="en-US" sz="1600" b="0" dirty="0">
                <a:latin typeface="+mn-lt"/>
              </a:rPr>
              <a:t>.</a:t>
            </a:r>
          </a:p>
        </p:txBody>
      </p:sp>
      <p:sp>
        <p:nvSpPr>
          <p:cNvPr id="69" name="Cloud Callout 68"/>
          <p:cNvSpPr/>
          <p:nvPr/>
        </p:nvSpPr>
        <p:spPr bwMode="auto">
          <a:xfrm>
            <a:off x="4826000" y="4572000"/>
            <a:ext cx="2892665" cy="1280597"/>
          </a:xfrm>
          <a:prstGeom prst="cloudCallout">
            <a:avLst>
              <a:gd name="adj1" fmla="val -78982"/>
              <a:gd name="adj2" fmla="val 55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This chain is empty.</a:t>
            </a:r>
          </a:p>
          <a:p>
            <a:r>
              <a:rPr lang="en-US" sz="1600" b="0" dirty="0">
                <a:latin typeface="+mn-lt"/>
              </a:rPr>
              <a:t>I can insert entry</a:t>
            </a:r>
            <a:br>
              <a:rPr lang="en-US" sz="1600" b="0" dirty="0">
                <a:latin typeface="+mn-lt"/>
              </a:rPr>
            </a:br>
            <a:r>
              <a:rPr lang="en-US" sz="1600" dirty="0">
                <a:latin typeface="+mn-lt"/>
              </a:rPr>
              <a:t>(A)</a:t>
            </a:r>
            <a:r>
              <a:rPr lang="en-US" sz="1600" b="0" dirty="0">
                <a:latin typeface="+mn-lt"/>
              </a:rPr>
              <a:t> there.</a:t>
            </a:r>
          </a:p>
        </p:txBody>
      </p:sp>
      <p:graphicFrame>
        <p:nvGraphicFramePr>
          <p:cNvPr id="177" name="Table 176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180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181" name="Straight Arrow Connector 1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5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186" name="Straight Arrow Connector 1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0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191" name="Straight Arrow Connector 1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92" name="Straight Connector 1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2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203" name="Straight Arrow Connector 20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5" name="Straight Connector 20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6" name="Straight Connector 20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7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208" name="Straight Arrow Connector 20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09" name="Straight Connector 20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213" name="Straight Arrow Connector 21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4" name="Straight Connector 21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5" name="Straight Connector 21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Straight Connector 2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7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218" name="Straight Arrow Connector 21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9" name="Straight Connector 21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0" name="Straight Connector 21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Straight Connector 22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2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223" name="Straight Arrow Connector 2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24" name="Straight Connector 22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Straight Connector 22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27" name="Right Arrow 226"/>
          <p:cNvSpPr/>
          <p:nvPr/>
        </p:nvSpPr>
        <p:spPr bwMode="auto">
          <a:xfrm>
            <a:off x="8709194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grpSp>
        <p:nvGrpSpPr>
          <p:cNvPr id="228" name="Group 33"/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229" name="Straight Arrow Connector 22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30" name="Straight Connector 22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3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74" name="Slide Number Placeholder 7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2" name="Group 32">
            <a:extLst>
              <a:ext uri="{FF2B5EF4-FFF2-40B4-BE49-F238E27FC236}">
                <a16:creationId xmlns:a16="http://schemas.microsoft.com/office/drawing/2014/main" id="{F9561F62-9126-9400-DA8F-3320C69AFA2C}"/>
              </a:ext>
            </a:extLst>
          </p:cNvPr>
          <p:cNvGrpSpPr/>
          <p:nvPr/>
        </p:nvGrpSpPr>
        <p:grpSpPr>
          <a:xfrm>
            <a:off x="9613220" y="938464"/>
            <a:ext cx="457200" cy="274320"/>
            <a:chOff x="8222344" y="4025070"/>
            <a:chExt cx="457200" cy="274320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477FF9AB-E2BE-3317-B40F-F310048B1CC1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BA5E4AF-48D1-397E-966B-B72FCAC0860D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C9F5DCF-C168-0D83-1FFA-EA92AE625C97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16D43C1-FEC3-347D-094D-6ABEF2D1B3A8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227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18642</TotalTime>
  <Words>10392</Words>
  <Application>Microsoft Macintosh PowerPoint</Application>
  <PresentationFormat>Custom</PresentationFormat>
  <Paragraphs>1982</Paragraphs>
  <Slides>61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1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Wingdings 2</vt:lpstr>
      <vt:lpstr>White</vt:lpstr>
      <vt:lpstr>15-122: Principles of  Imperative Computation</vt:lpstr>
      <vt:lpstr>Today…</vt:lpstr>
      <vt:lpstr>PowerPoint Presentation</vt:lpstr>
      <vt:lpstr>Playing Hash 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Have We Learnt?</vt:lpstr>
      <vt:lpstr>PowerPoint Presentation</vt:lpstr>
      <vt:lpstr>What Does the Library Provide?</vt:lpstr>
      <vt:lpstr>Creating a Dictionary</vt:lpstr>
      <vt:lpstr>Looking Up a Key</vt:lpstr>
      <vt:lpstr>Key and Entry Types</vt:lpstr>
      <vt:lpstr>Inserting an Entry</vt:lpstr>
      <vt:lpstr>What About All those Questions?</vt:lpstr>
      <vt:lpstr>A Postcondition for hdict_insert</vt:lpstr>
      <vt:lpstr>A Postcondition for hdict_lookup</vt:lpstr>
      <vt:lpstr>The Hash Dictionary Interface</vt:lpstr>
      <vt:lpstr>PowerPoint Presentation</vt:lpstr>
      <vt:lpstr>Hash Dictionary Types</vt:lpstr>
      <vt:lpstr>Representation Invariants</vt:lpstr>
      <vt:lpstr>More Representation Invariants</vt:lpstr>
      <vt:lpstr>Invalidating Invariants</vt:lpstr>
      <vt:lpstr>Implementing hdict_lookup</vt:lpstr>
      <vt:lpstr>Finding the Right Bucket</vt:lpstr>
      <vt:lpstr>Implementing hdict_lookup</vt:lpstr>
      <vt:lpstr>Implementing hdict_insert</vt:lpstr>
      <vt:lpstr>Implementing hdict_new</vt:lpstr>
      <vt:lpstr>PowerPoint Presentation</vt:lpstr>
      <vt:lpstr>Overall Implementation</vt:lpstr>
      <vt:lpstr>Complex Libraries</vt:lpstr>
      <vt:lpstr>Structure of a Complex C0 Library File</vt:lpstr>
      <vt:lpstr>Structure of a Complex C0 Library File</vt:lpstr>
      <vt:lpstr>PowerPoint Presentation</vt:lpstr>
      <vt:lpstr>Using the Hash Dictionary Library</vt:lpstr>
      <vt:lpstr>Implementing our Example</vt:lpstr>
      <vt:lpstr>Implementing our Example</vt:lpstr>
      <vt:lpstr>Client Interface Implementation</vt:lpstr>
      <vt:lpstr>Implementing our Example</vt:lpstr>
      <vt:lpstr>Compilation</vt:lpstr>
      <vt:lpstr>Compilation</vt:lpstr>
      <vt:lpstr>PowerPoint Presentation</vt:lpstr>
      <vt:lpstr>Towards an Interface</vt:lpstr>
      <vt:lpstr>The Hash Set Interface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Libraries</dc:title>
  <cp:lastModifiedBy>Mohammad Hammoud</cp:lastModifiedBy>
  <cp:revision>400</cp:revision>
  <dcterms:modified xsi:type="dcterms:W3CDTF">2024-03-03T17:21:51Z</dcterms:modified>
</cp:coreProperties>
</file>