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firstSlideNum="0" showSpecialPlsOnTitleSld="0" strictFirstAndLastChars="0" saveSubsetFonts="1">
  <p:sldMasterIdLst>
    <p:sldMasterId id="2147483648" r:id="rId1"/>
  </p:sldMasterIdLst>
  <p:notesMasterIdLst>
    <p:notesMasterId r:id="rId71"/>
  </p:notesMasterIdLst>
  <p:handoutMasterIdLst>
    <p:handoutMasterId r:id="rId72"/>
  </p:handoutMasterIdLst>
  <p:sldIdLst>
    <p:sldId id="488" r:id="rId2"/>
    <p:sldId id="521" r:id="rId3"/>
    <p:sldId id="536" r:id="rId4"/>
    <p:sldId id="537" r:id="rId5"/>
    <p:sldId id="538" r:id="rId6"/>
    <p:sldId id="546" r:id="rId7"/>
    <p:sldId id="569" r:id="rId8"/>
    <p:sldId id="570" r:id="rId9"/>
    <p:sldId id="571" r:id="rId10"/>
    <p:sldId id="572" r:id="rId11"/>
    <p:sldId id="552" r:id="rId12"/>
    <p:sldId id="555" r:id="rId13"/>
    <p:sldId id="556" r:id="rId14"/>
    <p:sldId id="558" r:id="rId15"/>
    <p:sldId id="560" r:id="rId16"/>
    <p:sldId id="562" r:id="rId17"/>
    <p:sldId id="573" r:id="rId18"/>
    <p:sldId id="574" r:id="rId19"/>
    <p:sldId id="575" r:id="rId20"/>
    <p:sldId id="543" r:id="rId21"/>
    <p:sldId id="576" r:id="rId22"/>
    <p:sldId id="577" r:id="rId23"/>
    <p:sldId id="578" r:id="rId24"/>
    <p:sldId id="493" r:id="rId25"/>
    <p:sldId id="645" r:id="rId26"/>
    <p:sldId id="649" r:id="rId27"/>
    <p:sldId id="650" r:id="rId28"/>
    <p:sldId id="651" r:id="rId29"/>
    <p:sldId id="652" r:id="rId30"/>
    <p:sldId id="653" r:id="rId31"/>
    <p:sldId id="654" r:id="rId32"/>
    <p:sldId id="655" r:id="rId33"/>
    <p:sldId id="656" r:id="rId34"/>
    <p:sldId id="646" r:id="rId35"/>
    <p:sldId id="647" r:id="rId36"/>
    <p:sldId id="660" r:id="rId37"/>
    <p:sldId id="662" r:id="rId38"/>
    <p:sldId id="663" r:id="rId39"/>
    <p:sldId id="664" r:id="rId40"/>
    <p:sldId id="665" r:id="rId41"/>
    <p:sldId id="666" r:id="rId42"/>
    <p:sldId id="667" r:id="rId43"/>
    <p:sldId id="668" r:id="rId44"/>
    <p:sldId id="657" r:id="rId45"/>
    <p:sldId id="580" r:id="rId46"/>
    <p:sldId id="586" r:id="rId47"/>
    <p:sldId id="598" r:id="rId48"/>
    <p:sldId id="601" r:id="rId49"/>
    <p:sldId id="599" r:id="rId50"/>
    <p:sldId id="602" r:id="rId51"/>
    <p:sldId id="603" r:id="rId52"/>
    <p:sldId id="604" r:id="rId53"/>
    <p:sldId id="605" r:id="rId54"/>
    <p:sldId id="606" r:id="rId55"/>
    <p:sldId id="607" r:id="rId56"/>
    <p:sldId id="553" r:id="rId57"/>
    <p:sldId id="608" r:id="rId58"/>
    <p:sldId id="563" r:id="rId59"/>
    <p:sldId id="565" r:id="rId60"/>
    <p:sldId id="564" r:id="rId61"/>
    <p:sldId id="566" r:id="rId62"/>
    <p:sldId id="567" r:id="rId63"/>
    <p:sldId id="554" r:id="rId64"/>
    <p:sldId id="581" r:id="rId65"/>
    <p:sldId id="584" r:id="rId66"/>
    <p:sldId id="609" r:id="rId67"/>
    <p:sldId id="585" r:id="rId68"/>
    <p:sldId id="610" r:id="rId69"/>
    <p:sldId id="611" r:id="rId70"/>
  </p:sldIdLst>
  <p:sldSz cx="13004800" cy="9753600"/>
  <p:notesSz cx="7010400" cy="92964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0FF"/>
    <a:srgbClr val="FF0000"/>
    <a:srgbClr val="FFFF00"/>
    <a:srgbClr val="FFF3F3"/>
    <a:srgbClr val="FF9933"/>
    <a:srgbClr val="FFE5E5"/>
    <a:srgbClr val="FFCC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80"/>
    <p:restoredTop sz="94660"/>
  </p:normalViewPr>
  <p:slideViewPr>
    <p:cSldViewPr>
      <p:cViewPr varScale="1">
        <p:scale>
          <a:sx n="90" d="100"/>
          <a:sy n="90" d="100"/>
        </p:scale>
        <p:origin x="1608" y="20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548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pPr>
              <a:defRPr/>
            </a:pPr>
            <a:fld id="{231B3D12-EB5E-4DBD-B1D2-B9BE0915A721}" type="datetimeFigureOut">
              <a:rPr lang="en-US"/>
              <a:pPr>
                <a:defRPr/>
              </a:pPr>
              <a:t>2/25/24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548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9689D15F-4C94-4BB4-A061-5F06739A4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35462" y="4416430"/>
            <a:ext cx="5139478" cy="41830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charset="0"/>
              </a:rPr>
              <a:t>Second level</a:t>
            </a:r>
          </a:p>
          <a:p>
            <a:pPr lvl="2"/>
            <a:r>
              <a:rPr lang="en-US" noProof="0">
                <a:sym typeface="Helvetica Neue" charset="0"/>
              </a:rPr>
              <a:t>Third level</a:t>
            </a:r>
          </a:p>
          <a:p>
            <a:pPr lvl="3"/>
            <a:r>
              <a:rPr lang="en-US" noProof="0">
                <a:sym typeface="Helvetica Neue" charset="0"/>
              </a:rPr>
              <a:t>Fourth level</a:t>
            </a:r>
          </a:p>
          <a:p>
            <a:pPr lvl="4"/>
            <a:r>
              <a:rPr lang="en-US" noProof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0A1846-15C1-4F35-AD6E-2FC96FAC81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14986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 anchor="t"/>
          <a:lstStyle>
            <a:lvl1pPr marL="457200" indent="-457200">
              <a:spcBef>
                <a:spcPts val="800"/>
              </a:spcBef>
              <a:buSzPct val="100000"/>
              <a:buFont typeface="Wingdings" pitchFamily="2" charset="2"/>
              <a:buChar char="l"/>
              <a:defRPr/>
            </a:lvl1pPr>
            <a:lvl2pPr marL="800100" indent="-342900">
              <a:spcBef>
                <a:spcPts val="700"/>
              </a:spcBef>
              <a:buSzPct val="125000"/>
              <a:buFont typeface="Courier New" pitchFamily="49" charset="0"/>
              <a:buChar char="o"/>
              <a:defRPr sz="2800"/>
            </a:lvl2pPr>
            <a:lvl3pPr marL="1092200" indent="-292100" defTabSz="622300">
              <a:spcBef>
                <a:spcPts val="600"/>
              </a:spcBef>
              <a:buSzPct val="100000"/>
              <a:buFont typeface="Wingdings" pitchFamily="2" charset="2"/>
              <a:buChar char="Ø"/>
              <a:defRPr sz="2400"/>
            </a:lvl3pPr>
            <a:lvl4pPr marL="1435100" indent="-342900">
              <a:spcBef>
                <a:spcPts val="480"/>
              </a:spcBef>
              <a:buSzPct val="90000"/>
              <a:buFont typeface="Wingdings" pitchFamily="2" charset="2"/>
              <a:buChar char="q"/>
              <a:defRPr sz="2000"/>
            </a:lvl4pPr>
            <a:lvl5pPr marL="1663700" indent="-228600">
              <a:spcBef>
                <a:spcPts val="480"/>
              </a:spcBef>
              <a:buSzPct val="100000"/>
              <a:buFont typeface="Wingdings" pitchFamily="2" charset="2"/>
              <a:buChar char="§"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4083050"/>
            <a:ext cx="11053762" cy="1936750"/>
          </a:xfrm>
        </p:spPr>
        <p:txBody>
          <a:bodyPr anchor="t"/>
          <a:lstStyle>
            <a:lvl1pPr algn="ctr">
              <a:defRPr sz="44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594360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952500" y="2540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952500" y="25908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6327775" y="929640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4" r:id="rId2"/>
    <p:sldLayoutId id="214748368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26797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31369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35941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40513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ithub.com/python/cpython/blob/master/Objects/listobject.c" TargetMode="Externa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15-122: Principles of </a:t>
            </a:r>
            <a:b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27039"/>
            <a:ext cx="13004800" cy="35793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Lecture 12: Unbounded Arrays </a:t>
            </a:r>
          </a:p>
          <a:p>
            <a:endParaRPr lang="en-US" b="1" dirty="0">
              <a:solidFill>
                <a:srgbClr val="77E0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413" b="1" dirty="0">
                <a:solidFill>
                  <a:srgbClr val="ED727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February 21, 2024</a:t>
            </a:r>
            <a:r>
              <a:rPr lang="en-US" sz="3413" b="1" dirty="0">
                <a:solidFill>
                  <a:srgbClr val="ED7273"/>
                </a:solidFill>
                <a:latin typeface="Helvetica" pitchFamily="2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835900" cy="1498600"/>
          </a:xfrm>
        </p:spPr>
        <p:txBody>
          <a:bodyPr/>
          <a:lstStyle/>
          <a:p>
            <a:r>
              <a:rPr lang="en-US" dirty="0"/>
              <a:t>Towards an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continue by adding “d”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All we did is one write!</a:t>
            </a:r>
          </a:p>
          <a:p>
            <a:pPr lvl="2"/>
            <a:r>
              <a:rPr lang="en-US" dirty="0"/>
              <a:t>O(1)</a:t>
            </a:r>
          </a:p>
          <a:p>
            <a:pPr lvl="2"/>
            <a:endParaRPr lang="en-US" dirty="0"/>
          </a:p>
          <a:p>
            <a:r>
              <a:rPr lang="en-US" dirty="0"/>
              <a:t>But is it safe?</a:t>
            </a:r>
          </a:p>
          <a:p>
            <a:pPr lvl="1"/>
            <a:r>
              <a:rPr lang="en-US" dirty="0"/>
              <a:t>We have no way to know the true length of the array!</a:t>
            </a:r>
          </a:p>
          <a:p>
            <a:pPr lvl="3"/>
            <a:r>
              <a:rPr lang="en-US" dirty="0"/>
              <a:t>It used to be that </a:t>
            </a:r>
            <a:r>
              <a:rPr lang="en-US" dirty="0">
                <a:solidFill>
                  <a:srgbClr val="C00000"/>
                </a:solidFill>
              </a:rPr>
              <a:t>A-&gt;length == \length(A-&gt;data)</a:t>
            </a:r>
          </a:p>
          <a:p>
            <a:pPr lvl="2"/>
            <a:r>
              <a:rPr lang="en-US" dirty="0"/>
              <a:t>When executing</a:t>
            </a:r>
          </a:p>
          <a:p>
            <a:pPr lvl="2">
              <a:buNone/>
            </a:pPr>
            <a:r>
              <a:rPr lang="en-US" dirty="0"/>
              <a:t>		A-&gt;data[2] = “d”</a:t>
            </a:r>
          </a:p>
          <a:p>
            <a:pPr lvl="2">
              <a:buNone/>
            </a:pPr>
            <a:r>
              <a:rPr lang="en-US" dirty="0"/>
              <a:t>	we don’t know if we are going out of bounds</a:t>
            </a:r>
          </a:p>
          <a:p>
            <a:pPr lvl="3"/>
            <a:r>
              <a:rPr lang="en-US" dirty="0"/>
              <a:t>Now, all we know is that </a:t>
            </a:r>
            <a:r>
              <a:rPr lang="en-US" dirty="0">
                <a:solidFill>
                  <a:srgbClr val="C00000"/>
                </a:solidFill>
              </a:rPr>
              <a:t>A-&gt;length &lt;= \length(A-&gt;data)</a:t>
            </a:r>
          </a:p>
          <a:p>
            <a:endParaRPr lang="en-US" dirty="0"/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903942"/>
              </p:ext>
            </p:extLst>
          </p:nvPr>
        </p:nvGraphicFramePr>
        <p:xfrm>
          <a:off x="7635428" y="3028890"/>
          <a:ext cx="1099485" cy="9144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length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Oval 15"/>
          <p:cNvSpPr/>
          <p:nvPr/>
        </p:nvSpPr>
        <p:spPr bwMode="auto">
          <a:xfrm>
            <a:off x="8353913" y="363849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2" name="Elbow Connector 19"/>
          <p:cNvCxnSpPr>
            <a:stCxn id="43" idx="3"/>
          </p:cNvCxnSpPr>
          <p:nvPr/>
        </p:nvCxnSpPr>
        <p:spPr bwMode="auto">
          <a:xfrm flipV="1">
            <a:off x="7228648" y="3124200"/>
            <a:ext cx="105795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6838798" y="28956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445804"/>
              </p:ext>
            </p:extLst>
          </p:nvPr>
        </p:nvGraphicFramePr>
        <p:xfrm>
          <a:off x="9445213" y="3473036"/>
          <a:ext cx="164592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“d"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" name="Oval 39"/>
          <p:cNvSpPr/>
          <p:nvPr/>
        </p:nvSpPr>
        <p:spPr bwMode="auto">
          <a:xfrm>
            <a:off x="9457088" y="3635339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0" name="Rectangular Callout 49"/>
          <p:cNvSpPr/>
          <p:nvPr/>
        </p:nvSpPr>
        <p:spPr bwMode="auto">
          <a:xfrm>
            <a:off x="9103768" y="4570099"/>
            <a:ext cx="3259867" cy="646331"/>
          </a:xfrm>
          <a:prstGeom prst="wedgeRectCallout">
            <a:avLst>
              <a:gd name="adj1" fmla="val -22946"/>
              <a:gd name="adj2" fmla="val -10770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No need to create a new array:</a:t>
            </a:r>
            <a:br>
              <a:rPr lang="en-US" sz="1800" b="0" dirty="0"/>
            </a:br>
            <a:r>
              <a:rPr lang="en-US" sz="1800" b="0" dirty="0"/>
              <a:t>Just use the unused position!</a:t>
            </a:r>
          </a:p>
        </p:txBody>
      </p:sp>
      <p:cxnSp>
        <p:nvCxnSpPr>
          <p:cNvPr id="17" name="Elbow Connector 19"/>
          <p:cNvCxnSpPr>
            <a:stCxn id="16" idx="6"/>
            <a:endCxn id="40" idx="2"/>
          </p:cNvCxnSpPr>
          <p:nvPr/>
        </p:nvCxnSpPr>
        <p:spPr bwMode="auto">
          <a:xfrm flipV="1">
            <a:off x="8506313" y="3711539"/>
            <a:ext cx="950775" cy="315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10998200" y="7162800"/>
            <a:ext cx="1371600" cy="1371600"/>
          </a:xfrm>
          <a:prstGeom prst="octagon">
            <a:avLst/>
          </a:prstGeom>
          <a:solidFill>
            <a:srgbClr val="FF0000"/>
          </a:solidFill>
          <a:ln w="127000">
            <a:solidFill>
              <a:schemeClr val="bg1">
                <a:lumMod val="95000"/>
              </a:schemeClr>
            </a:solidFill>
          </a:ln>
        </p:spPr>
        <p:txBody>
          <a:bodyPr wrap="square" lIns="0" tIns="0" rIns="0" bIns="0" rtlCol="0" anchor="ctr">
            <a:sp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STOP</a:t>
            </a:r>
          </a:p>
        </p:txBody>
      </p:sp>
      <p:sp>
        <p:nvSpPr>
          <p:cNvPr id="37" name="Down Arrow 36"/>
          <p:cNvSpPr/>
          <p:nvPr/>
        </p:nvSpPr>
        <p:spPr bwMode="auto">
          <a:xfrm rot="16200000">
            <a:off x="4984377" y="3539906"/>
            <a:ext cx="2611399" cy="518795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dirty="0" err="1"/>
              <a:t>uba_add</a:t>
            </a:r>
            <a:r>
              <a:rPr lang="en-US" sz="1800" dirty="0"/>
              <a:t>(A, </a:t>
            </a:r>
            <a:r>
              <a:rPr lang="en-US" sz="1800" dirty="0">
                <a:solidFill>
                  <a:schemeClr val="tx1"/>
                </a:solidFill>
              </a:rPr>
              <a:t>"</a:t>
            </a:r>
            <a:r>
              <a:rPr lang="en-US" sz="1800" dirty="0"/>
              <a:t>d</a:t>
            </a:r>
            <a:r>
              <a:rPr lang="en-US" sz="1800" dirty="0">
                <a:solidFill>
                  <a:schemeClr val="tx1"/>
                </a:solidFill>
              </a:rPr>
              <a:t>")</a:t>
            </a:r>
            <a:endParaRPr kumimoji="0" lang="en-US" sz="18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sym typeface="Helvetica Neue" charset="0"/>
            </a:endParaRPr>
          </a:p>
        </p:txBody>
      </p:sp>
      <p:sp>
        <p:nvSpPr>
          <p:cNvPr id="51" name="Striped Right Arrow 50"/>
          <p:cNvSpPr/>
          <p:nvPr/>
        </p:nvSpPr>
        <p:spPr bwMode="auto">
          <a:xfrm rot="8100000">
            <a:off x="10157207" y="1082295"/>
            <a:ext cx="978408" cy="1094232"/>
          </a:xfrm>
          <a:prstGeom prst="striped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Cloud 51"/>
          <p:cNvSpPr/>
          <p:nvPr/>
        </p:nvSpPr>
        <p:spPr bwMode="auto">
          <a:xfrm>
            <a:off x="10537975" y="76200"/>
            <a:ext cx="2362200" cy="1143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53" name="Table 52"/>
          <p:cNvGraphicFramePr>
            <a:graphicFrameLocks noGrp="1"/>
          </p:cNvGraphicFramePr>
          <p:nvPr/>
        </p:nvGraphicFramePr>
        <p:xfrm>
          <a:off x="10842775" y="381000"/>
          <a:ext cx="164592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4" name="Elbow Connector 19"/>
          <p:cNvCxnSpPr>
            <a:stCxn id="59" idx="3"/>
          </p:cNvCxnSpPr>
          <p:nvPr/>
        </p:nvCxnSpPr>
        <p:spPr bwMode="auto">
          <a:xfrm flipV="1">
            <a:off x="10092650" y="628710"/>
            <a:ext cx="76574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9702800" y="40011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136E6A4-DF79-AB49-7032-D065AF3533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417809"/>
              </p:ext>
            </p:extLst>
          </p:nvPr>
        </p:nvGraphicFramePr>
        <p:xfrm>
          <a:off x="1805526" y="3040455"/>
          <a:ext cx="1099485" cy="9144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length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73D525C7-E49C-5127-25B9-26B126C02128}"/>
              </a:ext>
            </a:extLst>
          </p:cNvPr>
          <p:cNvSpPr/>
          <p:nvPr/>
        </p:nvSpPr>
        <p:spPr bwMode="auto">
          <a:xfrm>
            <a:off x="2524011" y="3650055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" name="Elbow Connector 19">
            <a:extLst>
              <a:ext uri="{FF2B5EF4-FFF2-40B4-BE49-F238E27FC236}">
                <a16:creationId xmlns:a16="http://schemas.microsoft.com/office/drawing/2014/main" id="{CBC4A02D-D116-D9FE-1EE0-3CC430C8D0AC}"/>
              </a:ext>
            </a:extLst>
          </p:cNvPr>
          <p:cNvCxnSpPr>
            <a:stCxn id="7" idx="3"/>
          </p:cNvCxnSpPr>
          <p:nvPr/>
        </p:nvCxnSpPr>
        <p:spPr bwMode="auto">
          <a:xfrm flipV="1">
            <a:off x="1398746" y="3135765"/>
            <a:ext cx="105795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1B950F80-76B0-0400-24E7-66E1914A4B5B}"/>
              </a:ext>
            </a:extLst>
          </p:cNvPr>
          <p:cNvSpPr txBox="1"/>
          <p:nvPr/>
        </p:nvSpPr>
        <p:spPr>
          <a:xfrm>
            <a:off x="1008896" y="2907165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51B431F-D2E3-329B-9C7F-B9DBB27E43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961013"/>
              </p:ext>
            </p:extLst>
          </p:nvPr>
        </p:nvGraphicFramePr>
        <p:xfrm>
          <a:off x="3615311" y="3484601"/>
          <a:ext cx="164592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Oval 8">
            <a:extLst>
              <a:ext uri="{FF2B5EF4-FFF2-40B4-BE49-F238E27FC236}">
                <a16:creationId xmlns:a16="http://schemas.microsoft.com/office/drawing/2014/main" id="{F74DBC3A-F1CB-5EC3-5A91-9C143C7750A9}"/>
              </a:ext>
            </a:extLst>
          </p:cNvPr>
          <p:cNvSpPr/>
          <p:nvPr/>
        </p:nvSpPr>
        <p:spPr bwMode="auto">
          <a:xfrm>
            <a:off x="3627186" y="3646904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0" name="Elbow Connector 19">
            <a:extLst>
              <a:ext uri="{FF2B5EF4-FFF2-40B4-BE49-F238E27FC236}">
                <a16:creationId xmlns:a16="http://schemas.microsoft.com/office/drawing/2014/main" id="{814A1478-E1DF-275A-DD34-7D670A43398A}"/>
              </a:ext>
            </a:extLst>
          </p:cNvPr>
          <p:cNvCxnSpPr>
            <a:stCxn id="5" idx="6"/>
            <a:endCxn id="9" idx="2"/>
          </p:cNvCxnSpPr>
          <p:nvPr/>
        </p:nvCxnSpPr>
        <p:spPr bwMode="auto">
          <a:xfrm flipV="1">
            <a:off x="2676411" y="3723104"/>
            <a:ext cx="950775" cy="315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9C8152FE-DFE8-F68F-FA8C-4C35CBC38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6709" y="3002355"/>
            <a:ext cx="524515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43" grpId="0"/>
      <p:bldP spid="40" grpId="0"/>
      <p:bldP spid="50" grpId="0" animBg="1"/>
      <p:bldP spid="46" grpId="0" animBg="1"/>
      <p:bldP spid="3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Fix this by splitting </a:t>
            </a:r>
            <a:r>
              <a:rPr lang="en-US" b="1" dirty="0"/>
              <a:t>length</a:t>
            </a:r>
            <a:r>
              <a:rPr lang="en-US" dirty="0"/>
              <a:t> into two fields</a:t>
            </a:r>
          </a:p>
          <a:p>
            <a:pPr lvl="1"/>
            <a:r>
              <a:rPr lang="en-US" b="1" dirty="0"/>
              <a:t>size</a:t>
            </a:r>
            <a:r>
              <a:rPr lang="en-US" dirty="0"/>
              <a:t> is the size of the unbounded array exported to the user</a:t>
            </a:r>
          </a:p>
          <a:p>
            <a:pPr lvl="1"/>
            <a:r>
              <a:rPr lang="en-US" b="1" dirty="0"/>
              <a:t>limit</a:t>
            </a:r>
            <a:r>
              <a:rPr lang="en-US" dirty="0"/>
              <a:t> is the </a:t>
            </a:r>
            <a:r>
              <a:rPr lang="en-US" i="1" dirty="0"/>
              <a:t>true length</a:t>
            </a:r>
            <a:r>
              <a:rPr lang="en-US" dirty="0"/>
              <a:t> of the underlying array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06800" y="3886200"/>
            <a:ext cx="5638800" cy="19389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432175" algn="l"/>
              </a:tabLst>
            </a:pP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Implementation-side type</a:t>
            </a:r>
            <a:endParaRPr lang="en-US" sz="2000" b="0" dirty="0">
              <a:latin typeface="Helvetica Neue"/>
            </a:endParaRPr>
          </a:p>
          <a:p>
            <a:pPr lvl="0" algn="l">
              <a:tabLst>
                <a:tab pos="3432175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uba_header</a:t>
            </a:r>
            <a:r>
              <a:rPr lang="en-US" sz="2000" b="0" dirty="0">
                <a:latin typeface="Helvetica Neue"/>
              </a:rPr>
              <a:t> {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Concrete type</a:t>
            </a:r>
          </a:p>
          <a:p>
            <a:pPr lvl="0" algn="l">
              <a:tabLst>
                <a:tab pos="3432175" algn="l"/>
              </a:tabLst>
            </a:pP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sym typeface="Menlo" charset="0"/>
              </a:rPr>
              <a:t> 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size;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sym typeface="Menlo" charset="0"/>
              </a:rPr>
              <a:t>          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0 &lt;= size &amp;&amp; size &lt; limit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432175" algn="l"/>
              </a:tabLst>
            </a:pP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limit;          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0 &lt; limit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432175" algn="l"/>
              </a:tabLst>
            </a:pP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2000" b="0" dirty="0">
                <a:latin typeface="Helvetica Neue"/>
              </a:rPr>
              <a:t> data;  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\length(data) == limit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algn="l">
              <a:tabLst>
                <a:tab pos="3432175" algn="l"/>
              </a:tabLst>
            </a:pPr>
            <a:r>
              <a:rPr lang="en-US" sz="2000" b="0" dirty="0">
                <a:latin typeface="Helvetica Neue"/>
              </a:rPr>
              <a:t>};</a:t>
            </a:r>
          </a:p>
        </p:txBody>
      </p:sp>
      <p:sp>
        <p:nvSpPr>
          <p:cNvPr id="21" name="Rectangular Callout 20"/>
          <p:cNvSpPr/>
          <p:nvPr/>
        </p:nvSpPr>
        <p:spPr bwMode="auto">
          <a:xfrm>
            <a:off x="1473200" y="6229290"/>
            <a:ext cx="1334661" cy="400110"/>
          </a:xfrm>
          <a:prstGeom prst="wedgeRectCallout">
            <a:avLst>
              <a:gd name="adj1" fmla="val 39682"/>
              <a:gd name="adj2" fmla="val 19795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Client view</a:t>
            </a:r>
          </a:p>
        </p:txBody>
      </p:sp>
      <p:sp>
        <p:nvSpPr>
          <p:cNvPr id="22" name="Rectangular Callout 21"/>
          <p:cNvSpPr/>
          <p:nvPr/>
        </p:nvSpPr>
        <p:spPr bwMode="auto">
          <a:xfrm>
            <a:off x="9626600" y="6172200"/>
            <a:ext cx="1844415" cy="707886"/>
          </a:xfrm>
          <a:prstGeom prst="wedgeRectCallout">
            <a:avLst>
              <a:gd name="adj1" fmla="val -123702"/>
              <a:gd name="adj2" fmla="val 11899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Implementation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view</a:t>
            </a:r>
          </a:p>
        </p:txBody>
      </p:sp>
      <p:cxnSp>
        <p:nvCxnSpPr>
          <p:cNvPr id="72" name="Elbow Connector 19"/>
          <p:cNvCxnSpPr>
            <a:stCxn id="79" idx="6"/>
            <a:endCxn id="78" idx="2"/>
          </p:cNvCxnSpPr>
          <p:nvPr/>
        </p:nvCxnSpPr>
        <p:spPr bwMode="auto">
          <a:xfrm>
            <a:off x="7564055" y="8421086"/>
            <a:ext cx="919545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73" name="Striped Right Arrow 72"/>
          <p:cNvSpPr/>
          <p:nvPr/>
        </p:nvSpPr>
        <p:spPr bwMode="auto">
          <a:xfrm>
            <a:off x="4524940" y="7296090"/>
            <a:ext cx="978408" cy="1094232"/>
          </a:xfrm>
          <a:prstGeom prst="striped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4" name="Cloud 73"/>
          <p:cNvSpPr/>
          <p:nvPr/>
        </p:nvSpPr>
        <p:spPr bwMode="auto">
          <a:xfrm>
            <a:off x="1766125" y="7353180"/>
            <a:ext cx="1840675" cy="1143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75" name="Table 74"/>
          <p:cNvGraphicFramePr>
            <a:graphicFrameLocks noGrp="1"/>
          </p:cNvGraphicFramePr>
          <p:nvPr/>
        </p:nvGraphicFramePr>
        <p:xfrm>
          <a:off x="2070925" y="7657980"/>
          <a:ext cx="109728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6" name="Table 75"/>
          <p:cNvGraphicFramePr>
            <a:graphicFrameLocks noGrp="1"/>
          </p:cNvGraphicFramePr>
          <p:nvPr/>
        </p:nvGraphicFramePr>
        <p:xfrm>
          <a:off x="6693170" y="7276980"/>
          <a:ext cx="1099485" cy="1371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size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limit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7" name="Table 76"/>
          <p:cNvGraphicFramePr>
            <a:graphicFrameLocks noGrp="1"/>
          </p:cNvGraphicFramePr>
          <p:nvPr/>
        </p:nvGraphicFramePr>
        <p:xfrm>
          <a:off x="8483600" y="8192486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8" name="Oval 77"/>
          <p:cNvSpPr/>
          <p:nvPr/>
        </p:nvSpPr>
        <p:spPr bwMode="auto">
          <a:xfrm>
            <a:off x="8483600" y="8344886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7411655" y="8344886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80" name="Elbow Connector 19"/>
          <p:cNvCxnSpPr>
            <a:stCxn id="81" idx="3"/>
          </p:cNvCxnSpPr>
          <p:nvPr/>
        </p:nvCxnSpPr>
        <p:spPr bwMode="auto">
          <a:xfrm flipV="1">
            <a:off x="6286390" y="7372290"/>
            <a:ext cx="105421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81" name="TextBox 80"/>
          <p:cNvSpPr txBox="1"/>
          <p:nvPr/>
        </p:nvSpPr>
        <p:spPr>
          <a:xfrm>
            <a:off x="5896540" y="714369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cxnSp>
        <p:nvCxnSpPr>
          <p:cNvPr id="82" name="Elbow Connector 19"/>
          <p:cNvCxnSpPr>
            <a:stCxn id="83" idx="3"/>
          </p:cNvCxnSpPr>
          <p:nvPr/>
        </p:nvCxnSpPr>
        <p:spPr bwMode="auto">
          <a:xfrm flipV="1">
            <a:off x="1320800" y="7905690"/>
            <a:ext cx="76200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930950" y="767709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19" name="Rectangular Callout 18"/>
          <p:cNvSpPr/>
          <p:nvPr/>
        </p:nvSpPr>
        <p:spPr bwMode="auto">
          <a:xfrm>
            <a:off x="9793111" y="3695953"/>
            <a:ext cx="2753318" cy="1015663"/>
          </a:xfrm>
          <a:prstGeom prst="wedgeRectCallout">
            <a:avLst>
              <a:gd name="adj1" fmla="val -101254"/>
              <a:gd name="adj2" fmla="val 4959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It will be convenient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to have </a:t>
            </a:r>
            <a:r>
              <a:rPr lang="en-US" sz="2000" b="0" dirty="0">
                <a:solidFill>
                  <a:srgbClr val="C00000"/>
                </a:solidFill>
              </a:rPr>
              <a:t>size &lt; limit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rather than size &lt;= limit</a:t>
            </a:r>
          </a:p>
        </p:txBody>
      </p:sp>
      <p:sp>
        <p:nvSpPr>
          <p:cNvPr id="23" name="Rectangular Callout 22"/>
          <p:cNvSpPr/>
          <p:nvPr/>
        </p:nvSpPr>
        <p:spPr bwMode="auto">
          <a:xfrm>
            <a:off x="9626600" y="5041984"/>
            <a:ext cx="2899192" cy="707886"/>
          </a:xfrm>
          <a:prstGeom prst="wedgeRectCallout">
            <a:avLst>
              <a:gd name="adj1" fmla="val -83628"/>
              <a:gd name="adj2" fmla="val -4559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These are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representation invariants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34B998A-C2F5-AEF3-B3C5-DDC0A2C63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254000"/>
            <a:ext cx="7835900" cy="1498600"/>
          </a:xfrm>
        </p:spPr>
        <p:txBody>
          <a:bodyPr/>
          <a:lstStyle/>
          <a:p>
            <a:r>
              <a:rPr lang="en-US" dirty="0"/>
              <a:t>Towards an Implementation</a:t>
            </a: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EE33B588-F346-2E27-CE79-F9F7E014310A}"/>
              </a:ext>
            </a:extLst>
          </p:cNvPr>
          <p:cNvSpPr/>
          <p:nvPr/>
        </p:nvSpPr>
        <p:spPr bwMode="auto">
          <a:xfrm>
            <a:off x="8331200" y="4648200"/>
            <a:ext cx="228600" cy="787568"/>
          </a:xfrm>
          <a:prstGeom prst="righ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1" grpId="0" animBg="1"/>
      <p:bldP spid="22" grpId="0" animBg="1"/>
      <p:bldP spid="73" grpId="0" animBg="1"/>
      <p:bldP spid="74" grpId="0" animBg="1"/>
      <p:bldP spid="78" grpId="0"/>
      <p:bldP spid="79" grpId="0"/>
      <p:bldP spid="81" grpId="0"/>
      <p:bldP spid="83" grpId="0"/>
      <p:bldP spid="19" grpId="0" animBg="1"/>
      <p:bldP spid="23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835900" cy="1498600"/>
          </a:xfrm>
        </p:spPr>
        <p:txBody>
          <a:bodyPr/>
          <a:lstStyle/>
          <a:p>
            <a:r>
              <a:rPr lang="en-US" dirty="0"/>
              <a:t>Towards an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do it all over again</a:t>
            </a:r>
          </a:p>
          <a:p>
            <a:pPr lvl="1"/>
            <a:r>
              <a:rPr lang="en-US" dirty="0"/>
              <a:t>We first add “c”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No need to copy old array elements</a:t>
            </a:r>
          </a:p>
          <a:p>
            <a:pPr lvl="2"/>
            <a:r>
              <a:rPr lang="en-US" dirty="0"/>
              <a:t>Write new element in the first unused space</a:t>
            </a:r>
          </a:p>
          <a:p>
            <a:pPr lvl="2"/>
            <a:r>
              <a:rPr lang="en-US" dirty="0"/>
              <a:t>Update size</a:t>
            </a:r>
          </a:p>
          <a:p>
            <a:pPr lvl="1"/>
            <a:r>
              <a:rPr lang="en-US" dirty="0"/>
              <a:t>O(1) for an n-element array</a:t>
            </a:r>
          </a:p>
          <a:p>
            <a:pPr lvl="2"/>
            <a:r>
              <a:rPr lang="en-US" dirty="0"/>
              <a:t>Very cheap this time</a:t>
            </a:r>
          </a:p>
          <a:p>
            <a:endParaRPr lang="en-US" dirty="0"/>
          </a:p>
          <a:p>
            <a:r>
              <a:rPr lang="en-US" dirty="0"/>
              <a:t>Next, let’s remove the last element</a:t>
            </a:r>
          </a:p>
        </p:txBody>
      </p:sp>
      <p:sp>
        <p:nvSpPr>
          <p:cNvPr id="50" name="Rectangular Callout 49"/>
          <p:cNvSpPr/>
          <p:nvPr/>
        </p:nvSpPr>
        <p:spPr bwMode="auto">
          <a:xfrm>
            <a:off x="10244741" y="2611903"/>
            <a:ext cx="2024465" cy="646331"/>
          </a:xfrm>
          <a:prstGeom prst="wedgeRectCallout">
            <a:avLst>
              <a:gd name="adj1" fmla="val -3529"/>
              <a:gd name="adj2" fmla="val 21231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Write “c” in the first</a:t>
            </a:r>
            <a:br>
              <a:rPr lang="en-US" sz="1800" b="0" dirty="0"/>
            </a:br>
            <a:r>
              <a:rPr lang="en-US" sz="1800" b="0" dirty="0"/>
              <a:t>unused space</a:t>
            </a:r>
          </a:p>
        </p:txBody>
      </p:sp>
      <p:cxnSp>
        <p:nvCxnSpPr>
          <p:cNvPr id="91" name="Elbow Connector 19"/>
          <p:cNvCxnSpPr>
            <a:stCxn id="98" idx="6"/>
            <a:endCxn id="97" idx="2"/>
          </p:cNvCxnSpPr>
          <p:nvPr/>
        </p:nvCxnSpPr>
        <p:spPr bwMode="auto">
          <a:xfrm>
            <a:off x="8938195" y="4722911"/>
            <a:ext cx="919545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95" name="Table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327105"/>
              </p:ext>
            </p:extLst>
          </p:nvPr>
        </p:nvGraphicFramePr>
        <p:xfrm>
          <a:off x="8067310" y="3578805"/>
          <a:ext cx="1099485" cy="1371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size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limit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6" name="Table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522731"/>
              </p:ext>
            </p:extLst>
          </p:nvPr>
        </p:nvGraphicFramePr>
        <p:xfrm>
          <a:off x="9857740" y="4494311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"c"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7" name="Oval 96"/>
          <p:cNvSpPr/>
          <p:nvPr/>
        </p:nvSpPr>
        <p:spPr bwMode="auto">
          <a:xfrm>
            <a:off x="9857740" y="4646711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8" name="Oval 97"/>
          <p:cNvSpPr/>
          <p:nvPr/>
        </p:nvSpPr>
        <p:spPr bwMode="auto">
          <a:xfrm>
            <a:off x="8785795" y="4646711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99" name="Elbow Connector 19"/>
          <p:cNvCxnSpPr>
            <a:stCxn id="100" idx="3"/>
          </p:cNvCxnSpPr>
          <p:nvPr/>
        </p:nvCxnSpPr>
        <p:spPr bwMode="auto">
          <a:xfrm flipV="1">
            <a:off x="7660530" y="3674115"/>
            <a:ext cx="105421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00" name="TextBox 99"/>
          <p:cNvSpPr txBox="1"/>
          <p:nvPr/>
        </p:nvSpPr>
        <p:spPr>
          <a:xfrm>
            <a:off x="7270680" y="3445515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103" name="Oval 102"/>
          <p:cNvSpPr>
            <a:spLocks noChangeArrowheads="1"/>
          </p:cNvSpPr>
          <p:nvPr/>
        </p:nvSpPr>
        <p:spPr bwMode="auto">
          <a:xfrm>
            <a:off x="8662765" y="3553599"/>
            <a:ext cx="54013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7" name="Striped Right Arrow 106"/>
          <p:cNvSpPr/>
          <p:nvPr/>
        </p:nvSpPr>
        <p:spPr bwMode="auto">
          <a:xfrm rot="8100000">
            <a:off x="10157207" y="1082295"/>
            <a:ext cx="978408" cy="1094232"/>
          </a:xfrm>
          <a:prstGeom prst="striped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8" name="Cloud 107"/>
          <p:cNvSpPr/>
          <p:nvPr/>
        </p:nvSpPr>
        <p:spPr bwMode="auto">
          <a:xfrm>
            <a:off x="10537975" y="76200"/>
            <a:ext cx="2362200" cy="1143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9" name="Table 108"/>
          <p:cNvGraphicFramePr>
            <a:graphicFrameLocks noGrp="1"/>
          </p:cNvGraphicFramePr>
          <p:nvPr/>
        </p:nvGraphicFramePr>
        <p:xfrm>
          <a:off x="10842775" y="381000"/>
          <a:ext cx="164592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"c"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10" name="Elbow Connector 19"/>
          <p:cNvCxnSpPr>
            <a:stCxn id="111" idx="3"/>
          </p:cNvCxnSpPr>
          <p:nvPr/>
        </p:nvCxnSpPr>
        <p:spPr bwMode="auto">
          <a:xfrm flipV="1">
            <a:off x="10092650" y="628710"/>
            <a:ext cx="76574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11" name="TextBox 110"/>
          <p:cNvSpPr txBox="1"/>
          <p:nvPr/>
        </p:nvSpPr>
        <p:spPr>
          <a:xfrm>
            <a:off x="9702800" y="40011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Down Arrow 4">
            <a:extLst>
              <a:ext uri="{FF2B5EF4-FFF2-40B4-BE49-F238E27FC236}">
                <a16:creationId xmlns:a16="http://schemas.microsoft.com/office/drawing/2014/main" id="{75813F0C-F51E-D275-8CDD-C5F109BCE4C0}"/>
              </a:ext>
            </a:extLst>
          </p:cNvPr>
          <p:cNvSpPr/>
          <p:nvPr/>
        </p:nvSpPr>
        <p:spPr bwMode="auto">
          <a:xfrm rot="16200000">
            <a:off x="5270340" y="4003718"/>
            <a:ext cx="2693726" cy="518795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dirty="0" err="1"/>
              <a:t>uba_add</a:t>
            </a:r>
            <a:r>
              <a:rPr lang="en-US" sz="1800" dirty="0"/>
              <a:t>(A, </a:t>
            </a:r>
            <a:r>
              <a:rPr lang="en-US" sz="1800" dirty="0">
                <a:solidFill>
                  <a:schemeClr val="tx1"/>
                </a:solidFill>
              </a:rPr>
              <a:t>"</a:t>
            </a:r>
            <a:r>
              <a:rPr lang="en-US" sz="1800" dirty="0"/>
              <a:t>c</a:t>
            </a:r>
            <a:r>
              <a:rPr lang="en-US" sz="1800" dirty="0">
                <a:solidFill>
                  <a:schemeClr val="tx1"/>
                </a:solidFill>
              </a:rPr>
              <a:t>")</a:t>
            </a:r>
            <a:endParaRPr kumimoji="0" lang="en-US" sz="18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sym typeface="Helvetica Neue" charset="0"/>
            </a:endParaRPr>
          </a:p>
        </p:txBody>
      </p:sp>
      <p:cxnSp>
        <p:nvCxnSpPr>
          <p:cNvPr id="13" name="Elbow Connector 19">
            <a:extLst>
              <a:ext uri="{FF2B5EF4-FFF2-40B4-BE49-F238E27FC236}">
                <a16:creationId xmlns:a16="http://schemas.microsoft.com/office/drawing/2014/main" id="{B668DAE8-E021-B811-D0CD-41F5F42053F7}"/>
              </a:ext>
            </a:extLst>
          </p:cNvPr>
          <p:cNvCxnSpPr>
            <a:stCxn id="17" idx="6"/>
            <a:endCxn id="16" idx="2"/>
          </p:cNvCxnSpPr>
          <p:nvPr/>
        </p:nvCxnSpPr>
        <p:spPr bwMode="auto">
          <a:xfrm>
            <a:off x="2775528" y="4721422"/>
            <a:ext cx="919545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59403100-18C9-E696-CE5B-C770CAF3B9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239106"/>
              </p:ext>
            </p:extLst>
          </p:nvPr>
        </p:nvGraphicFramePr>
        <p:xfrm>
          <a:off x="1904643" y="3577316"/>
          <a:ext cx="1099485" cy="1371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size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limit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1E73DA10-3F75-2458-465E-A164334BC7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155089"/>
              </p:ext>
            </p:extLst>
          </p:nvPr>
        </p:nvGraphicFramePr>
        <p:xfrm>
          <a:off x="3695073" y="4492822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Oval 15">
            <a:extLst>
              <a:ext uri="{FF2B5EF4-FFF2-40B4-BE49-F238E27FC236}">
                <a16:creationId xmlns:a16="http://schemas.microsoft.com/office/drawing/2014/main" id="{B7E8C60D-D849-EE49-73D6-0395A28862EE}"/>
              </a:ext>
            </a:extLst>
          </p:cNvPr>
          <p:cNvSpPr/>
          <p:nvPr/>
        </p:nvSpPr>
        <p:spPr bwMode="auto">
          <a:xfrm>
            <a:off x="3695073" y="4645222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6BDEB5A-934B-9732-FCC8-717FAA42310E}"/>
              </a:ext>
            </a:extLst>
          </p:cNvPr>
          <p:cNvSpPr/>
          <p:nvPr/>
        </p:nvSpPr>
        <p:spPr bwMode="auto">
          <a:xfrm>
            <a:off x="2623128" y="464522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8" name="Elbow Connector 19">
            <a:extLst>
              <a:ext uri="{FF2B5EF4-FFF2-40B4-BE49-F238E27FC236}">
                <a16:creationId xmlns:a16="http://schemas.microsoft.com/office/drawing/2014/main" id="{625D296B-36C3-C2A8-EF7B-6F9E424EA928}"/>
              </a:ext>
            </a:extLst>
          </p:cNvPr>
          <p:cNvCxnSpPr>
            <a:stCxn id="19" idx="3"/>
          </p:cNvCxnSpPr>
          <p:nvPr/>
        </p:nvCxnSpPr>
        <p:spPr bwMode="auto">
          <a:xfrm flipV="1">
            <a:off x="1497863" y="3672626"/>
            <a:ext cx="105421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5F228014-3879-80ED-1ACB-C56888D47828}"/>
              </a:ext>
            </a:extLst>
          </p:cNvPr>
          <p:cNvSpPr txBox="1"/>
          <p:nvPr/>
        </p:nvSpPr>
        <p:spPr>
          <a:xfrm>
            <a:off x="1108013" y="3444026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97" grpId="0"/>
      <p:bldP spid="98" grpId="0"/>
      <p:bldP spid="100" grpId="0"/>
      <p:bldP spid="103" grpId="1" animBg="1"/>
      <p:bldP spid="5" grpId="0" animBg="1"/>
      <p:bldP spid="16" grpId="0"/>
      <p:bldP spid="17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835900" cy="1498600"/>
          </a:xfrm>
        </p:spPr>
        <p:txBody>
          <a:bodyPr/>
          <a:lstStyle/>
          <a:p>
            <a:r>
              <a:rPr lang="en-US" dirty="0"/>
              <a:t>Towards an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Next, let’s remove the last element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Simply decrement size and return element</a:t>
            </a:r>
          </a:p>
          <a:p>
            <a:pPr lvl="1"/>
            <a:r>
              <a:rPr lang="en-US" dirty="0"/>
              <a:t>O(1)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Let’s continue by adding “d”</a:t>
            </a:r>
          </a:p>
        </p:txBody>
      </p:sp>
      <p:cxnSp>
        <p:nvCxnSpPr>
          <p:cNvPr id="75" name="Elbow Connector 19"/>
          <p:cNvCxnSpPr>
            <a:stCxn id="82" idx="6"/>
            <a:endCxn id="81" idx="2"/>
          </p:cNvCxnSpPr>
          <p:nvPr/>
        </p:nvCxnSpPr>
        <p:spPr bwMode="auto">
          <a:xfrm>
            <a:off x="8618771" y="4249196"/>
            <a:ext cx="919545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79" name="Table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963700"/>
              </p:ext>
            </p:extLst>
          </p:nvPr>
        </p:nvGraphicFramePr>
        <p:xfrm>
          <a:off x="7747886" y="3105090"/>
          <a:ext cx="1099485" cy="1371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size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limit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483516"/>
              </p:ext>
            </p:extLst>
          </p:nvPr>
        </p:nvGraphicFramePr>
        <p:xfrm>
          <a:off x="9538316" y="4020596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1" name="Oval 80"/>
          <p:cNvSpPr/>
          <p:nvPr/>
        </p:nvSpPr>
        <p:spPr bwMode="auto">
          <a:xfrm>
            <a:off x="9538316" y="4172996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8466371" y="4172996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83" name="Elbow Connector 19"/>
          <p:cNvCxnSpPr>
            <a:stCxn id="84" idx="3"/>
          </p:cNvCxnSpPr>
          <p:nvPr/>
        </p:nvCxnSpPr>
        <p:spPr bwMode="auto">
          <a:xfrm flipV="1">
            <a:off x="7341106" y="3200400"/>
            <a:ext cx="105421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84" name="TextBox 83"/>
          <p:cNvSpPr txBox="1"/>
          <p:nvPr/>
        </p:nvSpPr>
        <p:spPr>
          <a:xfrm>
            <a:off x="6951256" y="29718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87" name="Oval 86"/>
          <p:cNvSpPr>
            <a:spLocks noChangeArrowheads="1"/>
          </p:cNvSpPr>
          <p:nvPr/>
        </p:nvSpPr>
        <p:spPr bwMode="auto">
          <a:xfrm>
            <a:off x="8341976" y="3079193"/>
            <a:ext cx="54013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8" name="Rectangular Callout 87"/>
          <p:cNvSpPr/>
          <p:nvPr/>
        </p:nvSpPr>
        <p:spPr bwMode="auto">
          <a:xfrm>
            <a:off x="10761256" y="4800600"/>
            <a:ext cx="1913344" cy="646331"/>
          </a:xfrm>
          <a:prstGeom prst="wedgeRectCallout">
            <a:avLst>
              <a:gd name="adj1" fmla="val -41608"/>
              <a:gd name="adj2" fmla="val -10962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“c” is still here,</a:t>
            </a:r>
            <a:br>
              <a:rPr lang="en-US" sz="1800" b="0" dirty="0"/>
            </a:br>
            <a:r>
              <a:rPr lang="en-US" sz="1800" b="0" dirty="0"/>
              <a:t> but we don’t care</a:t>
            </a:r>
          </a:p>
        </p:txBody>
      </p:sp>
      <p:sp>
        <p:nvSpPr>
          <p:cNvPr id="92" name="Down Arrow 91"/>
          <p:cNvSpPr/>
          <p:nvPr/>
        </p:nvSpPr>
        <p:spPr bwMode="auto">
          <a:xfrm rot="16200000">
            <a:off x="5064053" y="3761198"/>
            <a:ext cx="2743199" cy="518795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dirty="0" err="1"/>
              <a:t>uba_rem</a:t>
            </a:r>
            <a:r>
              <a:rPr lang="en-US" sz="1800" dirty="0"/>
              <a:t>(A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  <a:endParaRPr kumimoji="0" lang="en-US" sz="18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4" name="Cloud 93"/>
          <p:cNvSpPr/>
          <p:nvPr/>
        </p:nvSpPr>
        <p:spPr bwMode="auto">
          <a:xfrm>
            <a:off x="11058785" y="76200"/>
            <a:ext cx="1844415" cy="1143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5" name="Table 94"/>
          <p:cNvGraphicFramePr>
            <a:graphicFrameLocks noGrp="1"/>
          </p:cNvGraphicFramePr>
          <p:nvPr/>
        </p:nvGraphicFramePr>
        <p:xfrm>
          <a:off x="11363585" y="381000"/>
          <a:ext cx="109728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6" name="Elbow Connector 19"/>
          <p:cNvCxnSpPr>
            <a:stCxn id="97" idx="3"/>
          </p:cNvCxnSpPr>
          <p:nvPr/>
        </p:nvCxnSpPr>
        <p:spPr bwMode="auto">
          <a:xfrm flipV="1">
            <a:off x="10613460" y="628710"/>
            <a:ext cx="76574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10223610" y="40011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98" name="Striped Right Arrow 97"/>
          <p:cNvSpPr/>
          <p:nvPr/>
        </p:nvSpPr>
        <p:spPr bwMode="auto">
          <a:xfrm rot="8100000">
            <a:off x="10403585" y="1082295"/>
            <a:ext cx="978408" cy="1094232"/>
          </a:xfrm>
          <a:prstGeom prst="striped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cxnSp>
        <p:nvCxnSpPr>
          <p:cNvPr id="5" name="Elbow Connector 19">
            <a:extLst>
              <a:ext uri="{FF2B5EF4-FFF2-40B4-BE49-F238E27FC236}">
                <a16:creationId xmlns:a16="http://schemas.microsoft.com/office/drawing/2014/main" id="{2FD6DED6-BBF8-E5C2-230B-4CF381309DFA}"/>
              </a:ext>
            </a:extLst>
          </p:cNvPr>
          <p:cNvCxnSpPr>
            <a:stCxn id="9" idx="6"/>
            <a:endCxn id="8" idx="2"/>
          </p:cNvCxnSpPr>
          <p:nvPr/>
        </p:nvCxnSpPr>
        <p:spPr bwMode="auto">
          <a:xfrm>
            <a:off x="2636426" y="4249196"/>
            <a:ext cx="919545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0731792-E877-92E0-3558-53BEE73F4C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256390"/>
              </p:ext>
            </p:extLst>
          </p:nvPr>
        </p:nvGraphicFramePr>
        <p:xfrm>
          <a:off x="1765541" y="3105090"/>
          <a:ext cx="1099485" cy="1371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size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limit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FD1AB68-8768-C3EE-F310-6CBF9CBAC4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193040"/>
              </p:ext>
            </p:extLst>
          </p:nvPr>
        </p:nvGraphicFramePr>
        <p:xfrm>
          <a:off x="3555971" y="4020596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"c"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Oval 7">
            <a:extLst>
              <a:ext uri="{FF2B5EF4-FFF2-40B4-BE49-F238E27FC236}">
                <a16:creationId xmlns:a16="http://schemas.microsoft.com/office/drawing/2014/main" id="{7FB9E5F4-4C06-4129-278D-042B2DA24BFE}"/>
              </a:ext>
            </a:extLst>
          </p:cNvPr>
          <p:cNvSpPr/>
          <p:nvPr/>
        </p:nvSpPr>
        <p:spPr bwMode="auto">
          <a:xfrm>
            <a:off x="3555971" y="4172996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34C08B5-65AC-6533-A801-34423A59A5FD}"/>
              </a:ext>
            </a:extLst>
          </p:cNvPr>
          <p:cNvSpPr/>
          <p:nvPr/>
        </p:nvSpPr>
        <p:spPr bwMode="auto">
          <a:xfrm>
            <a:off x="2484026" y="4172996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0" name="Elbow Connector 19">
            <a:extLst>
              <a:ext uri="{FF2B5EF4-FFF2-40B4-BE49-F238E27FC236}">
                <a16:creationId xmlns:a16="http://schemas.microsoft.com/office/drawing/2014/main" id="{29BE4EE6-911B-BBCE-2C86-7D5BDF85B298}"/>
              </a:ext>
            </a:extLst>
          </p:cNvPr>
          <p:cNvCxnSpPr>
            <a:stCxn id="11" idx="3"/>
          </p:cNvCxnSpPr>
          <p:nvPr/>
        </p:nvCxnSpPr>
        <p:spPr bwMode="auto">
          <a:xfrm flipV="1">
            <a:off x="1358761" y="3200400"/>
            <a:ext cx="105421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7A3DF57-7C93-789E-8844-F23979345F80}"/>
              </a:ext>
            </a:extLst>
          </p:cNvPr>
          <p:cNvSpPr txBox="1"/>
          <p:nvPr/>
        </p:nvSpPr>
        <p:spPr>
          <a:xfrm>
            <a:off x="968911" y="29718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82" grpId="0"/>
      <p:bldP spid="84" grpId="0"/>
      <p:bldP spid="87" grpId="0" animBg="1"/>
      <p:bldP spid="88" grpId="0" animBg="1"/>
      <p:bldP spid="9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835900" cy="1498600"/>
          </a:xfrm>
        </p:spPr>
        <p:txBody>
          <a:bodyPr/>
          <a:lstStyle/>
          <a:p>
            <a:r>
              <a:rPr lang="en-US" dirty="0"/>
              <a:t>Towards an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continue by adding “d”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lvl="1"/>
            <a:r>
              <a:rPr lang="en-US" dirty="0"/>
              <a:t>As before, just update size</a:t>
            </a:r>
          </a:p>
          <a:p>
            <a:pPr lvl="1"/>
            <a:r>
              <a:rPr lang="en-US" dirty="0"/>
              <a:t>O(1)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Let’s continue by adding “e”</a:t>
            </a:r>
          </a:p>
        </p:txBody>
      </p:sp>
      <p:cxnSp>
        <p:nvCxnSpPr>
          <p:cNvPr id="80" name="Elbow Connector 19"/>
          <p:cNvCxnSpPr>
            <a:stCxn id="86" idx="6"/>
            <a:endCxn id="85" idx="2"/>
          </p:cNvCxnSpPr>
          <p:nvPr/>
        </p:nvCxnSpPr>
        <p:spPr bwMode="auto">
          <a:xfrm>
            <a:off x="8485724" y="4249196"/>
            <a:ext cx="919545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83" name="Table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01719"/>
              </p:ext>
            </p:extLst>
          </p:nvPr>
        </p:nvGraphicFramePr>
        <p:xfrm>
          <a:off x="7614839" y="3105090"/>
          <a:ext cx="1099485" cy="1371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size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limit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Table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433730"/>
              </p:ext>
            </p:extLst>
          </p:nvPr>
        </p:nvGraphicFramePr>
        <p:xfrm>
          <a:off x="9405269" y="4020596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5" name="Oval 84"/>
          <p:cNvSpPr/>
          <p:nvPr/>
        </p:nvSpPr>
        <p:spPr bwMode="auto">
          <a:xfrm>
            <a:off x="9405269" y="4172996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6" name="Oval 85"/>
          <p:cNvSpPr/>
          <p:nvPr/>
        </p:nvSpPr>
        <p:spPr bwMode="auto">
          <a:xfrm>
            <a:off x="8333324" y="4172996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87" name="Elbow Connector 19"/>
          <p:cNvCxnSpPr>
            <a:stCxn id="88" idx="3"/>
          </p:cNvCxnSpPr>
          <p:nvPr/>
        </p:nvCxnSpPr>
        <p:spPr bwMode="auto">
          <a:xfrm flipV="1">
            <a:off x="7208059" y="3200400"/>
            <a:ext cx="105421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6818209" y="29718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89" name="Oval 88"/>
          <p:cNvSpPr>
            <a:spLocks noChangeArrowheads="1"/>
          </p:cNvSpPr>
          <p:nvPr/>
        </p:nvSpPr>
        <p:spPr bwMode="auto">
          <a:xfrm>
            <a:off x="8209309" y="3077651"/>
            <a:ext cx="55283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3" name="Down Arrow 92"/>
          <p:cNvSpPr/>
          <p:nvPr/>
        </p:nvSpPr>
        <p:spPr bwMode="auto">
          <a:xfrm rot="16200000">
            <a:off x="4977899" y="3761199"/>
            <a:ext cx="2819400" cy="518795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dirty="0" err="1"/>
              <a:t>uba_add</a:t>
            </a:r>
            <a:r>
              <a:rPr lang="en-US" sz="1800" dirty="0"/>
              <a:t>(A, </a:t>
            </a:r>
            <a:r>
              <a:rPr lang="en-US" sz="1800" dirty="0">
                <a:solidFill>
                  <a:schemeClr val="tx1"/>
                </a:solidFill>
              </a:rPr>
              <a:t>"</a:t>
            </a:r>
            <a:r>
              <a:rPr lang="en-US" sz="1800" dirty="0"/>
              <a:t>d</a:t>
            </a:r>
            <a:r>
              <a:rPr lang="en-US" sz="1800" dirty="0">
                <a:solidFill>
                  <a:schemeClr val="tx1"/>
                </a:solidFill>
              </a:rPr>
              <a:t>")</a:t>
            </a:r>
            <a:endParaRPr kumimoji="0" lang="en-US" sz="18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sym typeface="Helvetica Neue" charset="0"/>
            </a:endParaRPr>
          </a:p>
        </p:txBody>
      </p:sp>
      <p:sp>
        <p:nvSpPr>
          <p:cNvPr id="94" name="Striped Right Arrow 93"/>
          <p:cNvSpPr/>
          <p:nvPr/>
        </p:nvSpPr>
        <p:spPr bwMode="auto">
          <a:xfrm rot="8100000">
            <a:off x="10157207" y="1082295"/>
            <a:ext cx="978408" cy="1094232"/>
          </a:xfrm>
          <a:prstGeom prst="striped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5" name="Cloud 94"/>
          <p:cNvSpPr/>
          <p:nvPr/>
        </p:nvSpPr>
        <p:spPr bwMode="auto">
          <a:xfrm>
            <a:off x="10537975" y="76200"/>
            <a:ext cx="2362200" cy="1143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6" name="Table 95"/>
          <p:cNvGraphicFramePr>
            <a:graphicFrameLocks noGrp="1"/>
          </p:cNvGraphicFramePr>
          <p:nvPr/>
        </p:nvGraphicFramePr>
        <p:xfrm>
          <a:off x="10842775" y="381000"/>
          <a:ext cx="164592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7" name="Elbow Connector 19"/>
          <p:cNvCxnSpPr>
            <a:stCxn id="98" idx="3"/>
          </p:cNvCxnSpPr>
          <p:nvPr/>
        </p:nvCxnSpPr>
        <p:spPr bwMode="auto">
          <a:xfrm flipV="1">
            <a:off x="10092650" y="628710"/>
            <a:ext cx="76574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98" name="TextBox 97"/>
          <p:cNvSpPr txBox="1"/>
          <p:nvPr/>
        </p:nvSpPr>
        <p:spPr>
          <a:xfrm>
            <a:off x="9702800" y="40011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51" name="Rectangular Callout 50"/>
          <p:cNvSpPr/>
          <p:nvPr/>
        </p:nvSpPr>
        <p:spPr bwMode="auto">
          <a:xfrm>
            <a:off x="11009209" y="2819400"/>
            <a:ext cx="1665391" cy="646331"/>
          </a:xfrm>
          <a:prstGeom prst="wedgeRectCallout">
            <a:avLst>
              <a:gd name="adj1" fmla="val -58637"/>
              <a:gd name="adj2" fmla="val 14622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Write “d” where</a:t>
            </a:r>
            <a:br>
              <a:rPr lang="en-US" sz="1800" b="0" dirty="0"/>
            </a:br>
            <a:r>
              <a:rPr lang="en-US" sz="1800" b="0" dirty="0"/>
              <a:t>“c” used to be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cxnSp>
        <p:nvCxnSpPr>
          <p:cNvPr id="5" name="Elbow Connector 19">
            <a:extLst>
              <a:ext uri="{FF2B5EF4-FFF2-40B4-BE49-F238E27FC236}">
                <a16:creationId xmlns:a16="http://schemas.microsoft.com/office/drawing/2014/main" id="{ECA95C3A-4BA9-F1E5-7389-21605DD81F51}"/>
              </a:ext>
            </a:extLst>
          </p:cNvPr>
          <p:cNvCxnSpPr>
            <a:stCxn id="9" idx="6"/>
            <a:endCxn id="8" idx="2"/>
          </p:cNvCxnSpPr>
          <p:nvPr/>
        </p:nvCxnSpPr>
        <p:spPr bwMode="auto">
          <a:xfrm>
            <a:off x="2646449" y="4249196"/>
            <a:ext cx="919545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2CEAF96-C4EA-1C52-20F9-308C02BD2D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582601"/>
              </p:ext>
            </p:extLst>
          </p:nvPr>
        </p:nvGraphicFramePr>
        <p:xfrm>
          <a:off x="1775564" y="3105090"/>
          <a:ext cx="1099485" cy="1371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size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limit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9DE1D20-B47E-32DC-3737-366808AB05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474949"/>
              </p:ext>
            </p:extLst>
          </p:nvPr>
        </p:nvGraphicFramePr>
        <p:xfrm>
          <a:off x="3565994" y="4020596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Oval 7">
            <a:extLst>
              <a:ext uri="{FF2B5EF4-FFF2-40B4-BE49-F238E27FC236}">
                <a16:creationId xmlns:a16="http://schemas.microsoft.com/office/drawing/2014/main" id="{C713BEA9-3259-29FE-2229-8E978A284568}"/>
              </a:ext>
            </a:extLst>
          </p:cNvPr>
          <p:cNvSpPr/>
          <p:nvPr/>
        </p:nvSpPr>
        <p:spPr bwMode="auto">
          <a:xfrm>
            <a:off x="3565994" y="4172996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D1822AC-082D-5802-ADFD-6EAFF3A9C843}"/>
              </a:ext>
            </a:extLst>
          </p:cNvPr>
          <p:cNvSpPr/>
          <p:nvPr/>
        </p:nvSpPr>
        <p:spPr bwMode="auto">
          <a:xfrm>
            <a:off x="2494049" y="4172996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0" name="Elbow Connector 19">
            <a:extLst>
              <a:ext uri="{FF2B5EF4-FFF2-40B4-BE49-F238E27FC236}">
                <a16:creationId xmlns:a16="http://schemas.microsoft.com/office/drawing/2014/main" id="{2A1A8B4E-FE48-1D7F-6CFA-D515FB054E8F}"/>
              </a:ext>
            </a:extLst>
          </p:cNvPr>
          <p:cNvCxnSpPr>
            <a:cxnSpLocks/>
            <a:stCxn id="11" idx="3"/>
          </p:cNvCxnSpPr>
          <p:nvPr/>
        </p:nvCxnSpPr>
        <p:spPr bwMode="auto">
          <a:xfrm flipV="1">
            <a:off x="1368784" y="3200400"/>
            <a:ext cx="105421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CCB20D4-C4FB-86AF-B31A-A8BBEC0661D7}"/>
              </a:ext>
            </a:extLst>
          </p:cNvPr>
          <p:cNvSpPr txBox="1"/>
          <p:nvPr/>
        </p:nvSpPr>
        <p:spPr>
          <a:xfrm>
            <a:off x="978934" y="29718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6" grpId="0"/>
      <p:bldP spid="88" grpId="0"/>
      <p:bldP spid="89" grpId="0" animBg="1"/>
      <p:bldP spid="93" grpId="0" animBg="1"/>
      <p:bldP spid="5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835900" cy="1498600"/>
          </a:xfrm>
        </p:spPr>
        <p:txBody>
          <a:bodyPr/>
          <a:lstStyle/>
          <a:p>
            <a:r>
              <a:rPr lang="en-US" dirty="0"/>
              <a:t>Towards an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continue by adding “e”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We need to </a:t>
            </a:r>
            <a:r>
              <a:rPr lang="en-US" b="1" dirty="0"/>
              <a:t>resize</a:t>
            </a:r>
            <a:r>
              <a:rPr lang="en-US" dirty="0"/>
              <a:t> the array to accommodate “e”</a:t>
            </a:r>
          </a:p>
          <a:p>
            <a:pPr lvl="1"/>
            <a:r>
              <a:rPr lang="en-US" dirty="0"/>
              <a:t>While satisfying the representation invariants</a:t>
            </a:r>
          </a:p>
          <a:p>
            <a:endParaRPr lang="en-US" dirty="0"/>
          </a:p>
          <a:p>
            <a:r>
              <a:rPr lang="en-US" dirty="0"/>
              <a:t>How big should the new array be?</a:t>
            </a:r>
          </a:p>
        </p:txBody>
      </p:sp>
      <p:sp>
        <p:nvSpPr>
          <p:cNvPr id="51" name="Rectangular Callout 50"/>
          <p:cNvSpPr/>
          <p:nvPr/>
        </p:nvSpPr>
        <p:spPr bwMode="auto">
          <a:xfrm>
            <a:off x="10014238" y="2463644"/>
            <a:ext cx="2756524" cy="923330"/>
          </a:xfrm>
          <a:prstGeom prst="wedgeRectCallout">
            <a:avLst>
              <a:gd name="adj1" fmla="val 11740"/>
              <a:gd name="adj2" fmla="val 9345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dirty="0"/>
              <a:t>We can’t do that!</a:t>
            </a:r>
          </a:p>
          <a:p>
            <a:pPr>
              <a:defRPr/>
            </a:pPr>
            <a:r>
              <a:rPr lang="en-US" sz="1800" b="0" dirty="0"/>
              <a:t>This violates the invariant:</a:t>
            </a:r>
          </a:p>
          <a:p>
            <a:pPr>
              <a:defRPr/>
            </a:pPr>
            <a:r>
              <a:rPr lang="en-US" sz="1800" b="0" dirty="0">
                <a:solidFill>
                  <a:srgbClr val="C00000"/>
                </a:solidFill>
              </a:rPr>
              <a:t>size &lt; limit</a:t>
            </a:r>
          </a:p>
        </p:txBody>
      </p:sp>
      <p:sp>
        <p:nvSpPr>
          <p:cNvPr id="43" name="Cloud 42"/>
          <p:cNvSpPr/>
          <p:nvPr/>
        </p:nvSpPr>
        <p:spPr bwMode="auto">
          <a:xfrm>
            <a:off x="10068184" y="76200"/>
            <a:ext cx="2835016" cy="1143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10372985" y="381000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"e"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5" name="Elbow Connector 19"/>
          <p:cNvCxnSpPr>
            <a:stCxn id="46" idx="3"/>
          </p:cNvCxnSpPr>
          <p:nvPr/>
        </p:nvCxnSpPr>
        <p:spPr bwMode="auto">
          <a:xfrm flipV="1">
            <a:off x="9622860" y="628710"/>
            <a:ext cx="76574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9233010" y="40011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cxnSp>
        <p:nvCxnSpPr>
          <p:cNvPr id="47" name="Elbow Connector 19"/>
          <p:cNvCxnSpPr>
            <a:stCxn id="55" idx="6"/>
            <a:endCxn id="54" idx="2"/>
          </p:cNvCxnSpPr>
          <p:nvPr/>
        </p:nvCxnSpPr>
        <p:spPr bwMode="auto">
          <a:xfrm>
            <a:off x="9156813" y="4246601"/>
            <a:ext cx="919545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881850"/>
              </p:ext>
            </p:extLst>
          </p:nvPr>
        </p:nvGraphicFramePr>
        <p:xfrm>
          <a:off x="8285928" y="3102495"/>
          <a:ext cx="1099485" cy="1371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size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limit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131969"/>
              </p:ext>
            </p:extLst>
          </p:nvPr>
        </p:nvGraphicFramePr>
        <p:xfrm>
          <a:off x="10076358" y="4018001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"e"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4" name="Oval 53"/>
          <p:cNvSpPr/>
          <p:nvPr/>
        </p:nvSpPr>
        <p:spPr bwMode="auto">
          <a:xfrm>
            <a:off x="10076358" y="4170401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9004413" y="4170401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6" name="Elbow Connector 19"/>
          <p:cNvCxnSpPr>
            <a:stCxn id="57" idx="3"/>
          </p:cNvCxnSpPr>
          <p:nvPr/>
        </p:nvCxnSpPr>
        <p:spPr bwMode="auto">
          <a:xfrm flipV="1">
            <a:off x="7879148" y="3197805"/>
            <a:ext cx="105421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7489298" y="2969205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59" name="Oval 58"/>
          <p:cNvSpPr>
            <a:spLocks noChangeArrowheads="1"/>
          </p:cNvSpPr>
          <p:nvPr/>
        </p:nvSpPr>
        <p:spPr bwMode="auto">
          <a:xfrm>
            <a:off x="8845283" y="3058769"/>
            <a:ext cx="609600" cy="977236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2" name="Down Arrow 61"/>
          <p:cNvSpPr/>
          <p:nvPr/>
        </p:nvSpPr>
        <p:spPr bwMode="auto">
          <a:xfrm rot="16200000">
            <a:off x="5403979" y="3528898"/>
            <a:ext cx="2743200" cy="518795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dirty="0" err="1"/>
              <a:t>uba_add</a:t>
            </a:r>
            <a:r>
              <a:rPr lang="en-US" sz="1800" dirty="0"/>
              <a:t>(A, </a:t>
            </a:r>
            <a:r>
              <a:rPr lang="en-US" sz="1800" dirty="0">
                <a:solidFill>
                  <a:schemeClr val="tx1"/>
                </a:solidFill>
              </a:rPr>
              <a:t>"</a:t>
            </a:r>
            <a:r>
              <a:rPr lang="en-US" sz="1800" dirty="0"/>
              <a:t>e</a:t>
            </a:r>
            <a:r>
              <a:rPr lang="en-US" sz="1800" dirty="0">
                <a:solidFill>
                  <a:schemeClr val="tx1"/>
                </a:solidFill>
              </a:rPr>
              <a:t>")</a:t>
            </a:r>
            <a:endParaRPr kumimoji="0" lang="en-US" sz="18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3" name="Striped Right Arrow 62"/>
          <p:cNvSpPr/>
          <p:nvPr/>
        </p:nvSpPr>
        <p:spPr bwMode="auto">
          <a:xfrm rot="8100000">
            <a:off x="9641585" y="1082295"/>
            <a:ext cx="978408" cy="1094232"/>
          </a:xfrm>
          <a:prstGeom prst="striped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cxnSp>
        <p:nvCxnSpPr>
          <p:cNvPr id="4" name="Elbow Connector 19">
            <a:extLst>
              <a:ext uri="{FF2B5EF4-FFF2-40B4-BE49-F238E27FC236}">
                <a16:creationId xmlns:a16="http://schemas.microsoft.com/office/drawing/2014/main" id="{B494077F-B861-1EB5-0C19-AEAB1758E741}"/>
              </a:ext>
            </a:extLst>
          </p:cNvPr>
          <p:cNvCxnSpPr>
            <a:stCxn id="8" idx="6"/>
            <a:endCxn id="7" idx="2"/>
          </p:cNvCxnSpPr>
          <p:nvPr/>
        </p:nvCxnSpPr>
        <p:spPr bwMode="auto">
          <a:xfrm>
            <a:off x="2607315" y="4249196"/>
            <a:ext cx="919545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A29FB0F-E0CF-772E-EE19-80671306B7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842344"/>
              </p:ext>
            </p:extLst>
          </p:nvPr>
        </p:nvGraphicFramePr>
        <p:xfrm>
          <a:off x="1736430" y="3105090"/>
          <a:ext cx="1099485" cy="1371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size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limit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3CB0F2C-14F3-A20D-2C68-45CC06C6CF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173073"/>
              </p:ext>
            </p:extLst>
          </p:nvPr>
        </p:nvGraphicFramePr>
        <p:xfrm>
          <a:off x="3526860" y="4020596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288D4F47-860F-8663-7203-214738430F39}"/>
              </a:ext>
            </a:extLst>
          </p:cNvPr>
          <p:cNvSpPr/>
          <p:nvPr/>
        </p:nvSpPr>
        <p:spPr bwMode="auto">
          <a:xfrm>
            <a:off x="3526860" y="4172996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F4BA767-0BF3-48A9-FD4F-E524B28E5CE6}"/>
              </a:ext>
            </a:extLst>
          </p:cNvPr>
          <p:cNvSpPr/>
          <p:nvPr/>
        </p:nvSpPr>
        <p:spPr bwMode="auto">
          <a:xfrm>
            <a:off x="2454915" y="4172996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9" name="Elbow Connector 19">
            <a:extLst>
              <a:ext uri="{FF2B5EF4-FFF2-40B4-BE49-F238E27FC236}">
                <a16:creationId xmlns:a16="http://schemas.microsoft.com/office/drawing/2014/main" id="{8DB33C42-D0DD-1B70-4C08-993611168950}"/>
              </a:ext>
            </a:extLst>
          </p:cNvPr>
          <p:cNvCxnSpPr>
            <a:stCxn id="10" idx="3"/>
          </p:cNvCxnSpPr>
          <p:nvPr/>
        </p:nvCxnSpPr>
        <p:spPr bwMode="auto">
          <a:xfrm flipV="1">
            <a:off x="1329650" y="3200400"/>
            <a:ext cx="105421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7EFEF57-A6FF-7853-9621-7D28D07635A2}"/>
              </a:ext>
            </a:extLst>
          </p:cNvPr>
          <p:cNvSpPr txBox="1"/>
          <p:nvPr/>
        </p:nvSpPr>
        <p:spPr>
          <a:xfrm>
            <a:off x="939800" y="29718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4" grpId="0"/>
      <p:bldP spid="55" grpId="0"/>
      <p:bldP spid="57" grpId="0"/>
      <p:bldP spid="59" grpId="0" animBg="1"/>
      <p:bldP spid="6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835900" cy="1498600"/>
          </a:xfrm>
        </p:spPr>
        <p:txBody>
          <a:bodyPr/>
          <a:lstStyle/>
          <a:p>
            <a:r>
              <a:rPr lang="en-US" dirty="0"/>
              <a:t>Resizing the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88700" cy="6896100"/>
          </a:xfrm>
        </p:spPr>
        <p:txBody>
          <a:bodyPr/>
          <a:lstStyle/>
          <a:p>
            <a:r>
              <a:rPr lang="en-US" dirty="0"/>
              <a:t>How big should the new array be?</a:t>
            </a:r>
          </a:p>
          <a:p>
            <a:pPr lvl="1"/>
            <a:r>
              <a:rPr lang="en-US" b="1" dirty="0"/>
              <a:t>One</a:t>
            </a:r>
            <a:r>
              <a:rPr lang="en-US" dirty="0"/>
              <a:t> longer: Just enough to accommodate “e”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lvl="1"/>
            <a:r>
              <a:rPr lang="en-US" dirty="0"/>
              <a:t>O(n) for an n-element array</a:t>
            </a:r>
          </a:p>
          <a:p>
            <a:pPr lvl="3"/>
            <a:endParaRPr lang="en-US" dirty="0"/>
          </a:p>
          <a:p>
            <a:r>
              <a:rPr lang="en-US" dirty="0"/>
              <a:t>The next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r>
              <a:rPr lang="en-US" dirty="0"/>
              <a:t> will also be O(n)</a:t>
            </a:r>
          </a:p>
          <a:p>
            <a:pPr lvl="1"/>
            <a:r>
              <a:rPr lang="en-US" dirty="0"/>
              <a:t>And the next after that, and the one after, etc.,</a:t>
            </a:r>
          </a:p>
        </p:txBody>
      </p:sp>
      <p:cxnSp>
        <p:nvCxnSpPr>
          <p:cNvPr id="24" name="Elbow Connector 19"/>
          <p:cNvCxnSpPr>
            <a:stCxn id="29" idx="6"/>
            <a:endCxn id="28" idx="2"/>
          </p:cNvCxnSpPr>
          <p:nvPr/>
        </p:nvCxnSpPr>
        <p:spPr bwMode="auto">
          <a:xfrm>
            <a:off x="3677855" y="4630196"/>
            <a:ext cx="919545" cy="62611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2806970" y="3486090"/>
          <a:ext cx="1099485" cy="1371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size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limit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4597400" y="5027711"/>
          <a:ext cx="27432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"e"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" name="Oval 27"/>
          <p:cNvSpPr/>
          <p:nvPr/>
        </p:nvSpPr>
        <p:spPr bwMode="auto">
          <a:xfrm>
            <a:off x="4597400" y="5180111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3525455" y="4553996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0" name="Elbow Connector 19"/>
          <p:cNvCxnSpPr>
            <a:stCxn id="31" idx="3"/>
          </p:cNvCxnSpPr>
          <p:nvPr/>
        </p:nvCxnSpPr>
        <p:spPr bwMode="auto">
          <a:xfrm flipV="1">
            <a:off x="2400190" y="3581400"/>
            <a:ext cx="105421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010340" y="33528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597400" y="4401596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4" name="Pie 33"/>
          <p:cNvSpPr/>
          <p:nvPr/>
        </p:nvSpPr>
        <p:spPr>
          <a:xfrm flipH="1" flipV="1">
            <a:off x="6695846" y="4114800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Cloud 39"/>
          <p:cNvSpPr/>
          <p:nvPr/>
        </p:nvSpPr>
        <p:spPr bwMode="auto">
          <a:xfrm>
            <a:off x="10068184" y="76200"/>
            <a:ext cx="2835016" cy="1143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10372985" y="381000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"e"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2" name="Elbow Connector 19"/>
          <p:cNvCxnSpPr>
            <a:stCxn id="43" idx="3"/>
          </p:cNvCxnSpPr>
          <p:nvPr/>
        </p:nvCxnSpPr>
        <p:spPr bwMode="auto">
          <a:xfrm flipV="1">
            <a:off x="9622860" y="628710"/>
            <a:ext cx="76574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9233010" y="40011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44" name="Striped Right Arrow 43"/>
          <p:cNvSpPr/>
          <p:nvPr/>
        </p:nvSpPr>
        <p:spPr bwMode="auto">
          <a:xfrm rot="8100000">
            <a:off x="9641585" y="1082295"/>
            <a:ext cx="978408" cy="1094232"/>
          </a:xfrm>
          <a:prstGeom prst="striped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5" name="Down Arrow 44"/>
          <p:cNvSpPr/>
          <p:nvPr/>
        </p:nvSpPr>
        <p:spPr bwMode="auto">
          <a:xfrm rot="16200000">
            <a:off x="-1420247" y="3401447"/>
            <a:ext cx="3505200" cy="664706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uba_add</a:t>
            </a:r>
            <a:r>
              <a:rPr lang="en-US" dirty="0"/>
              <a:t>(A, </a:t>
            </a:r>
            <a:r>
              <a:rPr lang="en-US" dirty="0">
                <a:solidFill>
                  <a:schemeClr val="tx1"/>
                </a:solidFill>
              </a:rPr>
              <a:t>"</a:t>
            </a:r>
            <a:r>
              <a:rPr lang="en-US" dirty="0"/>
              <a:t>e</a:t>
            </a:r>
            <a:r>
              <a:rPr lang="en-US" dirty="0">
                <a:solidFill>
                  <a:schemeClr val="tx1"/>
                </a:solidFill>
              </a:rPr>
              <a:t>")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7" name="Rectangular Callout 46"/>
          <p:cNvSpPr/>
          <p:nvPr/>
        </p:nvSpPr>
        <p:spPr bwMode="auto">
          <a:xfrm>
            <a:off x="8255000" y="3429000"/>
            <a:ext cx="2516074" cy="923330"/>
          </a:xfrm>
          <a:prstGeom prst="wedgeRectCallout">
            <a:avLst>
              <a:gd name="adj1" fmla="val -79078"/>
              <a:gd name="adj2" fmla="val 6979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We need to copy the</a:t>
            </a:r>
            <a:br>
              <a:rPr lang="en-US" sz="1800" b="0" dirty="0"/>
            </a:br>
            <a:r>
              <a:rPr lang="en-US" sz="1800" b="0" dirty="0"/>
              <a:t>elements of the old</a:t>
            </a:r>
            <a:br>
              <a:rPr lang="en-US" sz="1800" b="0" dirty="0"/>
            </a:br>
            <a:r>
              <a:rPr lang="en-US" sz="1800" b="0" dirty="0"/>
              <a:t>array into the new array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  <p:bldP spid="34" grpId="0" animBg="1"/>
      <p:bldP spid="4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835900" cy="1498600"/>
          </a:xfrm>
        </p:spPr>
        <p:txBody>
          <a:bodyPr/>
          <a:lstStyle/>
          <a:p>
            <a:r>
              <a:rPr lang="en-US" dirty="0"/>
              <a:t>Resizing the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645900" cy="6896100"/>
          </a:xfrm>
        </p:spPr>
        <p:txBody>
          <a:bodyPr/>
          <a:lstStyle/>
          <a:p>
            <a:r>
              <a:rPr lang="en-US" dirty="0"/>
              <a:t>How big should the new array be?</a:t>
            </a:r>
          </a:p>
          <a:p>
            <a:pPr lvl="1"/>
            <a:r>
              <a:rPr lang="en-US" b="1" dirty="0"/>
              <a:t>One</a:t>
            </a:r>
            <a:r>
              <a:rPr lang="en-US" dirty="0"/>
              <a:t> longer: Just enough to accommodate “e”</a:t>
            </a:r>
          </a:p>
          <a:p>
            <a:pPr lvl="1"/>
            <a:r>
              <a:rPr lang="en-US" dirty="0"/>
              <a:t>O(n) for an n-element array, but the next add will also be O(n)</a:t>
            </a:r>
          </a:p>
          <a:p>
            <a:pPr lvl="3"/>
            <a:endParaRPr lang="en-US" i="1" dirty="0"/>
          </a:p>
          <a:p>
            <a:r>
              <a:rPr lang="en-US" dirty="0"/>
              <a:t>A </a:t>
            </a:r>
            <a:r>
              <a:rPr lang="en-US" b="1" dirty="0"/>
              <a:t>sequence</a:t>
            </a:r>
            <a:r>
              <a:rPr lang="en-US" dirty="0"/>
              <a:t> of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r>
              <a:rPr lang="en-US" dirty="0"/>
              <a:t> starting from a (limit-1) array costs</a:t>
            </a:r>
          </a:p>
          <a:p>
            <a:pPr lvl="1">
              <a:buNone/>
            </a:pPr>
            <a:r>
              <a:rPr lang="en-US" dirty="0"/>
              <a:t>			1 + 2 + 3 + … + (n-1) + n = n(n+1)/2</a:t>
            </a:r>
          </a:p>
          <a:p>
            <a:pPr lvl="1"/>
            <a:r>
              <a:rPr lang="en-US" dirty="0"/>
              <a:t>That’s O(n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The amortized cost of each operation is O(n), like the worst-case</a:t>
            </a:r>
          </a:p>
          <a:p>
            <a:pPr lvl="3"/>
            <a:endParaRPr lang="en-US" dirty="0"/>
          </a:p>
          <a:p>
            <a:r>
              <a:rPr lang="en-US" dirty="0"/>
              <a:t>Can we do better?</a:t>
            </a:r>
          </a:p>
          <a:p>
            <a:pPr lvl="1"/>
            <a:r>
              <a:rPr lang="en-US" b="1" dirty="0"/>
              <a:t>Observation:</a:t>
            </a:r>
            <a:r>
              <a:rPr lang="en-US" dirty="0"/>
              <a:t> If there is space in the array,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r>
              <a:rPr lang="en-US" dirty="0"/>
              <a:t> costs just O(1)</a:t>
            </a:r>
          </a:p>
          <a:p>
            <a:pPr lvl="1"/>
            <a:r>
              <a:rPr lang="en-US" b="1" dirty="0"/>
              <a:t>Idea:</a:t>
            </a:r>
            <a:r>
              <a:rPr lang="en-US" dirty="0"/>
              <a:t> Make the new array bigger than necessary</a:t>
            </a:r>
          </a:p>
        </p:txBody>
      </p:sp>
      <p:sp>
        <p:nvSpPr>
          <p:cNvPr id="40" name="Cloud 39"/>
          <p:cNvSpPr/>
          <p:nvPr/>
        </p:nvSpPr>
        <p:spPr bwMode="auto">
          <a:xfrm>
            <a:off x="10068184" y="76200"/>
            <a:ext cx="2835016" cy="1143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10372985" y="381000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"e"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2" name="Elbow Connector 19"/>
          <p:cNvCxnSpPr>
            <a:stCxn id="43" idx="3"/>
          </p:cNvCxnSpPr>
          <p:nvPr/>
        </p:nvCxnSpPr>
        <p:spPr bwMode="auto">
          <a:xfrm flipV="1">
            <a:off x="9622860" y="628710"/>
            <a:ext cx="76574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9233010" y="40011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44" name="Striped Right Arrow 43"/>
          <p:cNvSpPr/>
          <p:nvPr/>
        </p:nvSpPr>
        <p:spPr bwMode="auto">
          <a:xfrm rot="8100000">
            <a:off x="9641585" y="1082295"/>
            <a:ext cx="978408" cy="1094232"/>
          </a:xfrm>
          <a:prstGeom prst="striped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835900" cy="1498600"/>
          </a:xfrm>
        </p:spPr>
        <p:txBody>
          <a:bodyPr/>
          <a:lstStyle/>
          <a:p>
            <a:r>
              <a:rPr lang="en-US" dirty="0"/>
              <a:t>Resizing the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417300" cy="6896100"/>
          </a:xfrm>
        </p:spPr>
        <p:txBody>
          <a:bodyPr/>
          <a:lstStyle/>
          <a:p>
            <a:r>
              <a:rPr lang="en-US" dirty="0"/>
              <a:t>How big should the new array be?</a:t>
            </a:r>
          </a:p>
          <a:p>
            <a:pPr lvl="1"/>
            <a:r>
              <a:rPr lang="en-US" b="1" dirty="0"/>
              <a:t>Two</a:t>
            </a:r>
            <a:r>
              <a:rPr lang="en-US" dirty="0"/>
              <a:t> longer: Enough to accommodate “e” and a next element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lvl="1"/>
            <a:r>
              <a:rPr lang="en-US" dirty="0"/>
              <a:t>O(n) for an n-element array</a:t>
            </a:r>
          </a:p>
          <a:p>
            <a:pPr lvl="4"/>
            <a:endParaRPr lang="en-US" dirty="0"/>
          </a:p>
          <a:p>
            <a:r>
              <a:rPr lang="en-US" dirty="0"/>
              <a:t>The next add will be O(1) but the one after will be O(n) again</a:t>
            </a:r>
          </a:p>
          <a:p>
            <a:pPr lvl="1"/>
            <a:r>
              <a:rPr lang="en-US" dirty="0"/>
              <a:t>The cost of a sequence of n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r>
              <a:rPr lang="en-US" dirty="0"/>
              <a:t> is still O(n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The amortized cost stays at O(n)</a:t>
            </a:r>
          </a:p>
          <a:p>
            <a:r>
              <a:rPr lang="en-US" dirty="0"/>
              <a:t>Same if we grow the array by </a:t>
            </a:r>
            <a:r>
              <a:rPr lang="en-US" i="1" dirty="0"/>
              <a:t>any</a:t>
            </a:r>
            <a:r>
              <a:rPr lang="en-US" dirty="0"/>
              <a:t> </a:t>
            </a:r>
            <a:r>
              <a:rPr lang="en-US" b="1" dirty="0"/>
              <a:t>fixed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amount c</a:t>
            </a:r>
          </a:p>
        </p:txBody>
      </p:sp>
      <p:cxnSp>
        <p:nvCxnSpPr>
          <p:cNvPr id="24" name="Elbow Connector 19"/>
          <p:cNvCxnSpPr>
            <a:stCxn id="29" idx="6"/>
            <a:endCxn id="28" idx="2"/>
          </p:cNvCxnSpPr>
          <p:nvPr/>
        </p:nvCxnSpPr>
        <p:spPr bwMode="auto">
          <a:xfrm>
            <a:off x="3677855" y="4477796"/>
            <a:ext cx="919545" cy="62611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2806970" y="3333690"/>
          <a:ext cx="1099485" cy="1371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size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limit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4597400" y="4875311"/>
          <a:ext cx="329184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"e"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" name="Oval 27"/>
          <p:cNvSpPr/>
          <p:nvPr/>
        </p:nvSpPr>
        <p:spPr bwMode="auto">
          <a:xfrm>
            <a:off x="4597400" y="5027711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3525455" y="4401596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0" name="Elbow Connector 19"/>
          <p:cNvCxnSpPr>
            <a:stCxn id="31" idx="3"/>
          </p:cNvCxnSpPr>
          <p:nvPr/>
        </p:nvCxnSpPr>
        <p:spPr bwMode="auto">
          <a:xfrm flipV="1">
            <a:off x="2400190" y="3429000"/>
            <a:ext cx="105421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010340" y="32004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597400" y="4249196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4" name="Pie 33"/>
          <p:cNvSpPr/>
          <p:nvPr/>
        </p:nvSpPr>
        <p:spPr>
          <a:xfrm flipH="1" flipV="1">
            <a:off x="6695846" y="3962400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Cloud 39"/>
          <p:cNvSpPr/>
          <p:nvPr/>
        </p:nvSpPr>
        <p:spPr bwMode="auto">
          <a:xfrm>
            <a:off x="10068184" y="76200"/>
            <a:ext cx="2835016" cy="1143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10372985" y="381000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"e"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2" name="Elbow Connector 19"/>
          <p:cNvCxnSpPr>
            <a:stCxn id="43" idx="3"/>
          </p:cNvCxnSpPr>
          <p:nvPr/>
        </p:nvCxnSpPr>
        <p:spPr bwMode="auto">
          <a:xfrm flipV="1">
            <a:off x="9622860" y="628710"/>
            <a:ext cx="76574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9233010" y="40011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44" name="Striped Right Arrow 43"/>
          <p:cNvSpPr/>
          <p:nvPr/>
        </p:nvSpPr>
        <p:spPr bwMode="auto">
          <a:xfrm rot="8100000">
            <a:off x="9641585" y="1082295"/>
            <a:ext cx="978408" cy="1094232"/>
          </a:xfrm>
          <a:prstGeom prst="striped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5" name="Down Arrow 44"/>
          <p:cNvSpPr/>
          <p:nvPr/>
        </p:nvSpPr>
        <p:spPr bwMode="auto">
          <a:xfrm rot="16200000">
            <a:off x="-1420247" y="3401447"/>
            <a:ext cx="3505200" cy="664706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uba_add</a:t>
            </a:r>
            <a:r>
              <a:rPr lang="en-US" dirty="0"/>
              <a:t>(A, </a:t>
            </a:r>
            <a:r>
              <a:rPr lang="en-US" dirty="0">
                <a:solidFill>
                  <a:schemeClr val="tx1"/>
                </a:solidFill>
              </a:rPr>
              <a:t>"</a:t>
            </a:r>
            <a:r>
              <a:rPr lang="en-US" dirty="0"/>
              <a:t>e</a:t>
            </a:r>
            <a:r>
              <a:rPr lang="en-US" dirty="0">
                <a:solidFill>
                  <a:schemeClr val="tx1"/>
                </a:solidFill>
              </a:rPr>
              <a:t>")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3401949" y="3757550"/>
            <a:ext cx="548640" cy="54864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1" name="Rectangular Callout 20"/>
          <p:cNvSpPr/>
          <p:nvPr/>
        </p:nvSpPr>
        <p:spPr bwMode="auto">
          <a:xfrm>
            <a:off x="9151211" y="8600182"/>
            <a:ext cx="3751989" cy="1077218"/>
          </a:xfrm>
          <a:prstGeom prst="wedgeRectCallout">
            <a:avLst>
              <a:gd name="adj1" fmla="val -48267"/>
              <a:gd name="adj2" fmla="val -1423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1600" b="0" dirty="0"/>
              <a:t>   1 + 1 + 3 + 1 + 5 + 1 + … + (2n+1) + 1</a:t>
            </a:r>
          </a:p>
          <a:p>
            <a:pPr algn="l">
              <a:defRPr/>
            </a:pPr>
            <a:r>
              <a:rPr lang="en-US" sz="1600" b="0" dirty="0"/>
              <a:t>= 2 + 4 + 6 + … + (2n+2)</a:t>
            </a:r>
          </a:p>
          <a:p>
            <a:pPr algn="l">
              <a:defRPr/>
            </a:pPr>
            <a:r>
              <a:rPr lang="en-US" sz="1600" b="0" dirty="0"/>
              <a:t>= 2(1 + 2 + 3 + … (n+1))</a:t>
            </a:r>
          </a:p>
          <a:p>
            <a:pPr algn="l">
              <a:defRPr/>
            </a:pPr>
            <a:r>
              <a:rPr lang="en-US" sz="1600" b="0" dirty="0"/>
              <a:t>= (n+1)(n+2)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2D8E81-D227-3987-6903-7707530CE9F3}"/>
              </a:ext>
            </a:extLst>
          </p:cNvPr>
          <p:cNvSpPr txBox="1"/>
          <p:nvPr/>
        </p:nvSpPr>
        <p:spPr>
          <a:xfrm>
            <a:off x="1792844" y="3631559"/>
            <a:ext cx="12146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was 4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before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  <p:bldP spid="34" grpId="0" animBg="1"/>
      <p:bldP spid="20" grpId="0" animBg="1"/>
      <p:bldP spid="21" grpId="0" animBg="1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835900" cy="1498600"/>
          </a:xfrm>
        </p:spPr>
        <p:txBody>
          <a:bodyPr/>
          <a:lstStyle/>
          <a:p>
            <a:r>
              <a:rPr lang="en-US" dirty="0"/>
              <a:t>Resizing the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417300" cy="6896100"/>
          </a:xfrm>
        </p:spPr>
        <p:txBody>
          <a:bodyPr/>
          <a:lstStyle/>
          <a:p>
            <a:r>
              <a:rPr lang="en-US" dirty="0"/>
              <a:t>How big should the new array be?</a:t>
            </a:r>
          </a:p>
          <a:p>
            <a:pPr lvl="1"/>
            <a:r>
              <a:rPr lang="en-US" b="1" dirty="0"/>
              <a:t>Double</a:t>
            </a:r>
            <a:r>
              <a:rPr lang="en-US" dirty="0"/>
              <a:t> the length!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lvl="1"/>
            <a:r>
              <a:rPr lang="en-US" dirty="0"/>
              <a:t>O(n) for an n-element array</a:t>
            </a:r>
          </a:p>
          <a:p>
            <a:pPr lvl="4"/>
            <a:endParaRPr lang="en-US" dirty="0"/>
          </a:p>
          <a:p>
            <a:r>
              <a:rPr lang="en-US" dirty="0"/>
              <a:t>The next n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r>
              <a:rPr lang="en-US" dirty="0"/>
              <a:t> will be O(1)</a:t>
            </a:r>
          </a:p>
          <a:p>
            <a:pPr lvl="1"/>
            <a:r>
              <a:rPr lang="en-US" dirty="0"/>
              <a:t>We get good amortized cost when</a:t>
            </a:r>
          </a:p>
          <a:p>
            <a:pPr lvl="2"/>
            <a:r>
              <a:rPr lang="en-US" dirty="0"/>
              <a:t>The expensive operations are further and further apart</a:t>
            </a:r>
          </a:p>
          <a:p>
            <a:pPr lvl="2"/>
            <a:r>
              <a:rPr lang="en-US" dirty="0"/>
              <a:t>Most operations are cheap</a:t>
            </a:r>
          </a:p>
          <a:p>
            <a:pPr lvl="1"/>
            <a:r>
              <a:rPr lang="en-US" dirty="0"/>
              <a:t>Does doubling the size of the array give us </a:t>
            </a:r>
            <a:r>
              <a:rPr lang="en-US" b="1" dirty="0"/>
              <a:t>O(1) amortized </a:t>
            </a:r>
            <a:r>
              <a:rPr lang="en-US" dirty="0"/>
              <a:t>cost?</a:t>
            </a:r>
          </a:p>
        </p:txBody>
      </p:sp>
      <p:cxnSp>
        <p:nvCxnSpPr>
          <p:cNvPr id="24" name="Elbow Connector 19"/>
          <p:cNvCxnSpPr>
            <a:stCxn id="29" idx="6"/>
            <a:endCxn id="28" idx="2"/>
          </p:cNvCxnSpPr>
          <p:nvPr/>
        </p:nvCxnSpPr>
        <p:spPr bwMode="auto">
          <a:xfrm>
            <a:off x="3677855" y="4477796"/>
            <a:ext cx="919545" cy="62611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2806970" y="3333690"/>
          <a:ext cx="1099485" cy="1371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size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limit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4597400" y="4875311"/>
          <a:ext cx="438912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"e"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" name="Oval 27"/>
          <p:cNvSpPr/>
          <p:nvPr/>
        </p:nvSpPr>
        <p:spPr bwMode="auto">
          <a:xfrm>
            <a:off x="4597400" y="5027711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3525455" y="4401596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0" name="Elbow Connector 19"/>
          <p:cNvCxnSpPr>
            <a:stCxn id="31" idx="3"/>
          </p:cNvCxnSpPr>
          <p:nvPr/>
        </p:nvCxnSpPr>
        <p:spPr bwMode="auto">
          <a:xfrm flipV="1">
            <a:off x="2400190" y="3429000"/>
            <a:ext cx="105421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010340" y="32004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597400" y="4249196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4" name="Pie 33"/>
          <p:cNvSpPr/>
          <p:nvPr/>
        </p:nvSpPr>
        <p:spPr>
          <a:xfrm flipH="1" flipV="1">
            <a:off x="6695846" y="3962400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Cloud 39"/>
          <p:cNvSpPr/>
          <p:nvPr/>
        </p:nvSpPr>
        <p:spPr bwMode="auto">
          <a:xfrm>
            <a:off x="10068184" y="76200"/>
            <a:ext cx="2835016" cy="1143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10372985" y="381000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"e"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2" name="Elbow Connector 19"/>
          <p:cNvCxnSpPr>
            <a:stCxn id="43" idx="3"/>
          </p:cNvCxnSpPr>
          <p:nvPr/>
        </p:nvCxnSpPr>
        <p:spPr bwMode="auto">
          <a:xfrm flipV="1">
            <a:off x="9622860" y="628710"/>
            <a:ext cx="76574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9233010" y="40011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44" name="Striped Right Arrow 43"/>
          <p:cNvSpPr/>
          <p:nvPr/>
        </p:nvSpPr>
        <p:spPr bwMode="auto">
          <a:xfrm rot="8100000">
            <a:off x="9641585" y="1082295"/>
            <a:ext cx="978408" cy="1094232"/>
          </a:xfrm>
          <a:prstGeom prst="striped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5" name="Down Arrow 44"/>
          <p:cNvSpPr/>
          <p:nvPr/>
        </p:nvSpPr>
        <p:spPr bwMode="auto">
          <a:xfrm rot="16200000">
            <a:off x="-1420247" y="3401447"/>
            <a:ext cx="3505200" cy="664706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uba_add</a:t>
            </a:r>
            <a:r>
              <a:rPr lang="en-US" dirty="0"/>
              <a:t>(A, </a:t>
            </a:r>
            <a:r>
              <a:rPr lang="en-US" dirty="0">
                <a:solidFill>
                  <a:schemeClr val="tx1"/>
                </a:solidFill>
              </a:rPr>
              <a:t>"</a:t>
            </a:r>
            <a:r>
              <a:rPr lang="en-US" dirty="0"/>
              <a:t>e</a:t>
            </a:r>
            <a:r>
              <a:rPr lang="en-US" dirty="0">
                <a:solidFill>
                  <a:schemeClr val="tx1"/>
                </a:solidFill>
              </a:rPr>
              <a:t>")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3401949" y="3757550"/>
            <a:ext cx="548640" cy="54864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9F114C-A175-2EE3-91A6-E16DC2F29C70}"/>
              </a:ext>
            </a:extLst>
          </p:cNvPr>
          <p:cNvSpPr txBox="1"/>
          <p:nvPr/>
        </p:nvSpPr>
        <p:spPr>
          <a:xfrm>
            <a:off x="1824688" y="3603991"/>
            <a:ext cx="12146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was 4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before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  <p:bldP spid="34" grpId="0" animBg="1"/>
      <p:bldP spid="20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569700" cy="7372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Amortized Analysis</a:t>
            </a:r>
          </a:p>
          <a:p>
            <a:pPr marL="457200" lvl="1" indent="0">
              <a:buNone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Today’s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Unbounded arrays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Announcements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Programming assignment 5 is due on Feb 23 by 9:00PM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There will be a makeup lecture on Sunday, March 03 (same classroom, same time)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457200" lvl="1" indent="0">
              <a:buNone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457200" lvl="1" indent="0">
              <a:buNone/>
            </a:pPr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Analyzing Unbounded Arrays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2522200" y="929640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Conjecture: </a:t>
            </a:r>
            <a:r>
              <a:rPr lang="en-US" dirty="0"/>
              <a:t>Doubling the size of the array on resize yields O(1) amortized complexity</a:t>
            </a:r>
          </a:p>
          <a:p>
            <a:endParaRPr lang="en-US" dirty="0"/>
          </a:p>
          <a:p>
            <a:pPr>
              <a:spcBef>
                <a:spcPts val="1800"/>
              </a:spcBef>
            </a:pPr>
            <a:r>
              <a:rPr lang="en-US" dirty="0"/>
              <a:t>Let’s follow our methodology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485900" y="4572000"/>
            <a:ext cx="5702300" cy="3657600"/>
          </a:xfrm>
          <a:prstGeom prst="rect">
            <a:avLst/>
          </a:prstGeom>
          <a:noFill/>
          <a:ln w="254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285750" marR="0" lvl="0" indent="-285750" algn="l" defTabSz="584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l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Invent a notion of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token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569913" marR="0" lvl="1" indent="-279400" algn="l" defTabSz="5842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lang="en-US" sz="1800" b="0" kern="0" dirty="0">
                <a:latin typeface="+mn-lt"/>
                <a:ea typeface="+mn-ea"/>
                <a:cs typeface="+mn-cs"/>
              </a:rPr>
              <a:t>R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epresents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a unit of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cost</a:t>
            </a:r>
          </a:p>
          <a:p>
            <a:pPr marL="285750" indent="-285750" algn="l" eaLnBrk="0">
              <a:spcBef>
                <a:spcPts val="800"/>
              </a:spcBef>
              <a:buSzPct val="100000"/>
              <a:buFont typeface="Wingdings" pitchFamily="2" charset="2"/>
              <a:buChar char="l"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Determine how many tokens to charge</a:t>
            </a:r>
          </a:p>
          <a:p>
            <a:pPr marL="569913" lvl="1" indent="-279400" algn="l" eaLnBrk="0">
              <a:spcBef>
                <a:spcPts val="200"/>
              </a:spcBef>
              <a:buSzPct val="125000"/>
              <a:buFont typeface="Courier New" pitchFamily="49" charset="0"/>
              <a:buChar char="o"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The candidate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amortized cost</a:t>
            </a:r>
            <a:endParaRPr lang="en-US" sz="1800" b="0" kern="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marL="285750" marR="0" lvl="0" indent="-285750" algn="l" eaLnBrk="0" latinLnBrk="0">
              <a:lnSpc>
                <a:spcPct val="100000"/>
              </a:lnSpc>
              <a:spcBef>
                <a:spcPts val="800"/>
              </a:spcBef>
              <a:buClrTx/>
              <a:buSzPct val="100000"/>
              <a:buFont typeface="Wingdings" pitchFamily="2" charset="2"/>
              <a:buChar char="l"/>
              <a:tabLst/>
              <a:defRPr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Specify the </a:t>
            </a:r>
            <a:r>
              <a:rPr lang="en-US" sz="2000" kern="0" dirty="0">
                <a:latin typeface="+mn-lt"/>
                <a:ea typeface="+mn-ea"/>
                <a:cs typeface="+mn-cs"/>
              </a:rPr>
              <a:t>token invariant</a:t>
            </a:r>
          </a:p>
          <a:p>
            <a:pPr marL="569913" marR="0" lvl="1" indent="-279400" algn="l" eaLnBrk="0" latinLnBrk="0">
              <a:lnSpc>
                <a:spcPct val="100000"/>
              </a:lnSpc>
              <a:spcBef>
                <a:spcPts val="200"/>
              </a:spcBef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lang="en-US" sz="1800" b="0" kern="0" dirty="0">
                <a:latin typeface="+mn-lt"/>
                <a:ea typeface="+mn-ea"/>
                <a:cs typeface="+mn-cs"/>
              </a:rPr>
              <a:t>F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or any instance of the data structure,</a:t>
            </a:r>
            <a:b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</a:b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how many tokens need to be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saved</a:t>
            </a:r>
            <a:endParaRPr lang="en-US" sz="1800" b="0" kern="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marL="285750" marR="0" lvl="0" indent="-285750" algn="l" eaLnBrk="0" latinLnBrk="0">
              <a:lnSpc>
                <a:spcPct val="100000"/>
              </a:lnSpc>
              <a:spcBef>
                <a:spcPts val="800"/>
              </a:spcBef>
              <a:buClrTx/>
              <a:buSzPct val="100000"/>
              <a:buFont typeface="Wingdings" pitchFamily="2" charset="2"/>
              <a:buChar char="l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Prove that the operation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preserves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it</a:t>
            </a:r>
            <a:endParaRPr lang="en-US" sz="2000" b="0" kern="0" dirty="0">
              <a:latin typeface="+mn-lt"/>
              <a:ea typeface="+mn-ea"/>
              <a:cs typeface="+mn-cs"/>
            </a:endParaRPr>
          </a:p>
          <a:p>
            <a:pPr marL="569913" lvl="1" indent="-279400" algn="l" eaLnBrk="0">
              <a:spcBef>
                <a:spcPts val="200"/>
              </a:spcBef>
              <a:buSzPct val="125000"/>
              <a:buFont typeface="Courier New" pitchFamily="49" charset="0"/>
              <a:buChar char="o"/>
            </a:pPr>
            <a:r>
              <a:rPr lang="en-US" sz="1800" b="0" kern="0" dirty="0">
                <a:latin typeface="+mn-lt"/>
                <a:ea typeface="+mn-ea"/>
                <a:cs typeface="+mn-cs"/>
              </a:rPr>
              <a:t>I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 the invariant holds before, it also holds after</a:t>
            </a:r>
            <a:endParaRPr lang="en-US" sz="1800" b="0" kern="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marL="795338" marR="0" lvl="2" indent="-231775" algn="l" defTabSz="6223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Saved tokens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before +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amortized cost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–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actual cost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=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saved tokens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after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874000" y="4724400"/>
            <a:ext cx="4495800" cy="3962400"/>
          </a:xfrm>
          <a:prstGeom prst="wedgeRectCallout">
            <a:avLst>
              <a:gd name="adj1" fmla="val -105623"/>
              <a:gd name="adj2" fmla="val -22514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Invent a notion of </a:t>
            </a:r>
            <a:r>
              <a:rPr lang="en-US" b="1" dirty="0"/>
              <a:t>token</a:t>
            </a:r>
          </a:p>
          <a:p>
            <a:pPr lvl="1"/>
            <a:r>
              <a:rPr lang="en-US" dirty="0"/>
              <a:t>Represents a unit of </a:t>
            </a:r>
            <a:r>
              <a:rPr lang="en-US" dirty="0">
                <a:solidFill>
                  <a:srgbClr val="FF0000"/>
                </a:solidFill>
              </a:rPr>
              <a:t>cost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For us, the unit of cost will be an </a:t>
            </a:r>
            <a:r>
              <a:rPr lang="en-US" b="1" dirty="0">
                <a:solidFill>
                  <a:schemeClr val="tx1"/>
                </a:solidFill>
              </a:rPr>
              <a:t>array write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1 array write costs 1 token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All other instructions are cost-free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We could also assign a cost to them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6850506" y="6248400"/>
            <a:ext cx="2923814" cy="369332"/>
          </a:xfrm>
          <a:prstGeom prst="wedgeRectCallout">
            <a:avLst>
              <a:gd name="adj1" fmla="val -50823"/>
              <a:gd name="adj2" fmla="val -19065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But let’s keep things simple</a:t>
            </a:r>
          </a:p>
        </p:txBody>
      </p:sp>
      <p:sp>
        <p:nvSpPr>
          <p:cNvPr id="9" name="Oval 8"/>
          <p:cNvSpPr/>
          <p:nvPr/>
        </p:nvSpPr>
        <p:spPr>
          <a:xfrm>
            <a:off x="6350000" y="4419600"/>
            <a:ext cx="228599" cy="228600"/>
          </a:xfrm>
          <a:prstGeom prst="ellipse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7" name="Flowchart: Document 6"/>
          <p:cNvSpPr/>
          <p:nvPr/>
        </p:nvSpPr>
        <p:spPr bwMode="auto">
          <a:xfrm>
            <a:off x="939800" y="1981200"/>
            <a:ext cx="5943600" cy="1371600"/>
          </a:xfrm>
          <a:prstGeom prst="flowChartDocument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lowchart: Punched Tape 19"/>
          <p:cNvSpPr/>
          <p:nvPr/>
        </p:nvSpPr>
        <p:spPr bwMode="auto">
          <a:xfrm>
            <a:off x="787400" y="1600200"/>
            <a:ext cx="7848600" cy="1752600"/>
          </a:xfrm>
          <a:prstGeom prst="flowChartPunchedTape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39800" y="1905000"/>
            <a:ext cx="11099800" cy="6896100"/>
          </a:xfrm>
        </p:spPr>
        <p:txBody>
          <a:bodyPr/>
          <a:lstStyle/>
          <a:p>
            <a:r>
              <a:rPr lang="en-US" dirty="0"/>
              <a:t>Determine how many tokens to charge</a:t>
            </a:r>
          </a:p>
          <a:p>
            <a:pPr lvl="1"/>
            <a:r>
              <a:rPr lang="en-US" dirty="0"/>
              <a:t>That’s the candidate </a:t>
            </a:r>
            <a:r>
              <a:rPr lang="en-US" b="1" dirty="0">
                <a:solidFill>
                  <a:srgbClr val="00B0F0"/>
                </a:solidFill>
              </a:rPr>
              <a:t>amortized cost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When adding an element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We first write it in the old array, and then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If full, copy everything to the new array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This costs 5 tokens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Write “e” in the old array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Copy “a”, “b”, “d”, “e” to the new array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509000" y="2133600"/>
            <a:ext cx="4495800" cy="3962400"/>
          </a:xfrm>
          <a:prstGeom prst="wedgeRectCallout">
            <a:avLst>
              <a:gd name="adj1" fmla="val -68038"/>
              <a:gd name="adj2" fmla="val -3366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cxnSp>
        <p:nvCxnSpPr>
          <p:cNvPr id="8" name="Elbow Connector 19"/>
          <p:cNvCxnSpPr>
            <a:stCxn id="12" idx="6"/>
            <a:endCxn id="11" idx="2"/>
          </p:cNvCxnSpPr>
          <p:nvPr/>
        </p:nvCxnSpPr>
        <p:spPr bwMode="auto">
          <a:xfrm>
            <a:off x="4317935" y="6763796"/>
            <a:ext cx="919545" cy="62611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447050" y="5619690"/>
          <a:ext cx="1099485" cy="1371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size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limit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237480" y="7161311"/>
          <a:ext cx="438912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"e"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Oval 10"/>
          <p:cNvSpPr/>
          <p:nvPr/>
        </p:nvSpPr>
        <p:spPr bwMode="auto">
          <a:xfrm>
            <a:off x="5237480" y="7313711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165535" y="6687596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3" name="Elbow Connector 19"/>
          <p:cNvCxnSpPr>
            <a:stCxn id="14" idx="3"/>
          </p:cNvCxnSpPr>
          <p:nvPr/>
        </p:nvCxnSpPr>
        <p:spPr bwMode="auto">
          <a:xfrm flipV="1">
            <a:off x="3040270" y="5715000"/>
            <a:ext cx="105421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650420" y="54864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5237480" y="6535196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"e"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Pie 15"/>
          <p:cNvSpPr/>
          <p:nvPr/>
        </p:nvSpPr>
        <p:spPr>
          <a:xfrm flipH="1" flipV="1">
            <a:off x="7335926" y="6248400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Rectangular Callout 17"/>
          <p:cNvSpPr/>
          <p:nvPr/>
        </p:nvSpPr>
        <p:spPr bwMode="auto">
          <a:xfrm>
            <a:off x="7751687" y="8192869"/>
            <a:ext cx="2332113" cy="646331"/>
          </a:xfrm>
          <a:prstGeom prst="wedgeRectCallout">
            <a:avLst>
              <a:gd name="adj1" fmla="val -144286"/>
              <a:gd name="adj2" fmla="val 2799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a bit silly, but it makes</a:t>
            </a:r>
            <a:br>
              <a:rPr lang="en-US" sz="1800" b="0" dirty="0"/>
            </a:br>
            <a:r>
              <a:rPr lang="en-US" sz="1800" b="0" dirty="0"/>
              <a:t>the math simpler</a:t>
            </a:r>
          </a:p>
        </p:txBody>
      </p:sp>
      <p:sp>
        <p:nvSpPr>
          <p:cNvPr id="19" name="Down Arrow 18"/>
          <p:cNvSpPr/>
          <p:nvPr/>
        </p:nvSpPr>
        <p:spPr bwMode="auto">
          <a:xfrm rot="16200000">
            <a:off x="924879" y="6217602"/>
            <a:ext cx="2438398" cy="518795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 err="1"/>
              <a:t>uba_add</a:t>
            </a:r>
            <a:r>
              <a:rPr lang="en-US" sz="1800" b="0" dirty="0"/>
              <a:t>(A, </a:t>
            </a:r>
            <a:r>
              <a:rPr lang="en-US" sz="1800" b="0" dirty="0">
                <a:solidFill>
                  <a:schemeClr val="tx1"/>
                </a:solidFill>
              </a:rPr>
              <a:t>"</a:t>
            </a:r>
            <a:r>
              <a:rPr lang="en-US" sz="1800" b="0" dirty="0"/>
              <a:t>e</a:t>
            </a:r>
            <a:r>
              <a:rPr lang="en-US" sz="1800" b="0" dirty="0">
                <a:solidFill>
                  <a:schemeClr val="tx1"/>
                </a:solidFill>
              </a:rPr>
              <a:t>")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6" grpId="0" animBg="1"/>
      <p:bldP spid="18" grpId="0" animBg="1"/>
      <p:bldP spid="1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038542"/>
              </p:ext>
            </p:extLst>
          </p:nvPr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313217"/>
              </p:ext>
            </p:extLst>
          </p:nvPr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909681"/>
              </p:ext>
            </p:extLst>
          </p:nvPr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158030"/>
              </p:ext>
            </p:extLst>
          </p:nvPr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799552"/>
              </p:ext>
            </p:extLst>
          </p:nvPr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776692"/>
              </p:ext>
            </p:extLst>
          </p:nvPr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877365"/>
              </p:ext>
            </p:extLst>
          </p:nvPr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018802"/>
              </p:ext>
            </p:extLst>
          </p:nvPr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814342"/>
              </p:ext>
            </p:extLst>
          </p:nvPr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319647"/>
              </p:ext>
            </p:extLst>
          </p:nvPr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754828"/>
              </p:ext>
            </p:extLst>
          </p:nvPr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3	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4	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9	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10	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11	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	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	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	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153259"/>
              </p:ext>
            </p:extLst>
          </p:nvPr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7001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animBg="1"/>
      <p:bldP spid="106" grpId="0" animBg="1"/>
      <p:bldP spid="108" grpId="0" animBg="1"/>
      <p:bldP spid="110" grpId="0" animBg="1"/>
      <p:bldP spid="111" grpId="0" animBg="1"/>
      <p:bldP spid="112" grpId="0" animBg="1"/>
      <p:bldP spid="113" grpId="1" animBg="1"/>
      <p:bldP spid="114" grpId="0" animBg="1"/>
      <p:bldP spid="117" grpId="0"/>
      <p:bldP spid="120" grpId="0"/>
      <p:bldP spid="121" grpId="0"/>
      <p:bldP spid="123" grpId="0"/>
      <p:bldP spid="124" grpId="0"/>
      <p:bldP spid="125" grpId="0"/>
      <p:bldP spid="126" grpId="0"/>
      <p:bldP spid="127" grpId="0"/>
      <p:bldP spid="56" grpId="0" animBg="1"/>
      <p:bldP spid="59" grpId="0" animBg="1"/>
      <p:bldP spid="60" grpId="0" animBg="1"/>
      <p:bldP spid="140" grpId="0"/>
      <p:bldP spid="14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3	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4	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9	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10	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11	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	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	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	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0507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3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4	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9	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10	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11	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	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	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	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686352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3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4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9	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10	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11	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	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	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	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888541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3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4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9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10	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11	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	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	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	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356933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3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4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9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10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11	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	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	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	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43954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Problem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11493500" cy="6896100"/>
          </a:xfrm>
        </p:spPr>
        <p:txBody>
          <a:bodyPr/>
          <a:lstStyle/>
          <a:p>
            <a:r>
              <a:rPr lang="en-US" dirty="0"/>
              <a:t>We want to store all the words in a text file into an array-like data structure so that we can access them fast</a:t>
            </a:r>
          </a:p>
          <a:p>
            <a:pPr lvl="1"/>
            <a:r>
              <a:rPr lang="en-US" dirty="0"/>
              <a:t>We don’t know how many words there are ahead of time</a:t>
            </a:r>
          </a:p>
          <a:p>
            <a:pPr lvl="4"/>
            <a:endParaRPr lang="en-US" dirty="0"/>
          </a:p>
          <a:p>
            <a:r>
              <a:rPr lang="en-US" dirty="0"/>
              <a:t>Use an array?</a:t>
            </a:r>
          </a:p>
          <a:p>
            <a:pPr lvl="1"/>
            <a:r>
              <a:rPr lang="en-US" dirty="0"/>
              <a:t>Access is O(1)</a:t>
            </a:r>
          </a:p>
          <a:p>
            <a:pPr lvl="1"/>
            <a:r>
              <a:rPr lang="en-US" dirty="0"/>
              <a:t>But we don’t know how big to make it!</a:t>
            </a:r>
          </a:p>
          <a:p>
            <a:pPr lvl="2"/>
            <a:r>
              <a:rPr lang="en-US" dirty="0"/>
              <a:t>Too small and we run out of space</a:t>
            </a:r>
          </a:p>
          <a:p>
            <a:pPr lvl="2"/>
            <a:r>
              <a:rPr lang="en-US" dirty="0"/>
              <a:t>Too big and we waste lots of space</a:t>
            </a:r>
          </a:p>
          <a:p>
            <a:pPr lvl="4"/>
            <a:endParaRPr lang="en-US" dirty="0"/>
          </a:p>
          <a:p>
            <a:r>
              <a:rPr lang="en-US" dirty="0"/>
              <a:t>Use a linked list?</a:t>
            </a:r>
          </a:p>
          <a:p>
            <a:pPr lvl="1"/>
            <a:r>
              <a:rPr lang="en-US" dirty="0"/>
              <a:t>We can make it the exact right size!</a:t>
            </a:r>
          </a:p>
          <a:p>
            <a:pPr lvl="1"/>
            <a:r>
              <a:rPr lang="en-US" dirty="0"/>
              <a:t>But access is O(n)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5975097" y="8877300"/>
            <a:ext cx="4845622" cy="400110"/>
          </a:xfrm>
          <a:prstGeom prst="wedgeRectCallout">
            <a:avLst>
              <a:gd name="adj1" fmla="val -74113"/>
              <a:gd name="adj2" fmla="val -19868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Where n is the number of words in the file</a:t>
            </a:r>
          </a:p>
        </p:txBody>
      </p:sp>
      <p:sp>
        <p:nvSpPr>
          <p:cNvPr id="7" name="Vertical Scroll 6"/>
          <p:cNvSpPr/>
          <p:nvPr/>
        </p:nvSpPr>
        <p:spPr bwMode="auto">
          <a:xfrm flipH="1">
            <a:off x="11074400" y="76200"/>
            <a:ext cx="1854200" cy="1371600"/>
          </a:xfrm>
          <a:prstGeom prst="verticalScroll">
            <a:avLst/>
          </a:prstGeom>
          <a:solidFill>
            <a:srgbClr val="FFF3F3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800" b="0" dirty="0" err="1"/>
              <a:t>Lorem</a:t>
            </a:r>
            <a:r>
              <a:rPr lang="en-US" sz="800" b="0" dirty="0"/>
              <a:t> </a:t>
            </a:r>
            <a:r>
              <a:rPr lang="en-US" sz="800" b="0" dirty="0" err="1"/>
              <a:t>ipsum</a:t>
            </a:r>
            <a:r>
              <a:rPr lang="en-US" sz="800" b="0" dirty="0"/>
              <a:t> dolor sit </a:t>
            </a:r>
            <a:r>
              <a:rPr lang="en-US" sz="800" b="0" dirty="0" err="1"/>
              <a:t>amet</a:t>
            </a:r>
            <a:r>
              <a:rPr lang="en-US" sz="800" b="0" dirty="0"/>
              <a:t>, </a:t>
            </a:r>
            <a:r>
              <a:rPr lang="en-US" sz="800" b="0" dirty="0" err="1"/>
              <a:t>consectetur</a:t>
            </a:r>
            <a:r>
              <a:rPr lang="en-US" sz="800" b="0" dirty="0"/>
              <a:t> </a:t>
            </a:r>
            <a:r>
              <a:rPr lang="en-US" sz="800" b="0" dirty="0" err="1"/>
              <a:t>adipiscing</a:t>
            </a:r>
            <a:r>
              <a:rPr lang="en-US" sz="800" b="0" dirty="0"/>
              <a:t> </a:t>
            </a:r>
            <a:r>
              <a:rPr lang="en-US" sz="800" b="0" dirty="0" err="1"/>
              <a:t>elit</a:t>
            </a:r>
            <a:r>
              <a:rPr lang="en-US" sz="800" b="0" dirty="0"/>
              <a:t>, </a:t>
            </a:r>
            <a:r>
              <a:rPr lang="en-US" sz="800" b="0" dirty="0" err="1"/>
              <a:t>sed</a:t>
            </a:r>
            <a:r>
              <a:rPr lang="en-US" sz="800" b="0" dirty="0"/>
              <a:t> do </a:t>
            </a:r>
            <a:r>
              <a:rPr lang="en-US" sz="800" b="0" dirty="0" err="1"/>
              <a:t>eiusmod</a:t>
            </a:r>
            <a:r>
              <a:rPr lang="en-US" sz="800" b="0" dirty="0"/>
              <a:t> </a:t>
            </a:r>
            <a:r>
              <a:rPr lang="en-US" sz="800" b="0" dirty="0" err="1"/>
              <a:t>tempor</a:t>
            </a:r>
            <a:r>
              <a:rPr lang="en-US" sz="800" b="0" dirty="0"/>
              <a:t> </a:t>
            </a:r>
            <a:r>
              <a:rPr lang="en-US" sz="800" b="0" dirty="0" err="1"/>
              <a:t>incididunt</a:t>
            </a:r>
            <a:r>
              <a:rPr lang="en-US" sz="800" b="0" dirty="0"/>
              <a:t> </a:t>
            </a:r>
            <a:r>
              <a:rPr lang="en-US" sz="800" b="0" dirty="0" err="1"/>
              <a:t>ut</a:t>
            </a:r>
            <a:r>
              <a:rPr lang="en-US" sz="800" b="0" dirty="0"/>
              <a:t> </a:t>
            </a:r>
            <a:r>
              <a:rPr lang="en-US" sz="800" b="0" dirty="0" err="1"/>
              <a:t>labore</a:t>
            </a:r>
            <a:r>
              <a:rPr lang="en-US" sz="800" b="0" dirty="0"/>
              <a:t> et </a:t>
            </a:r>
            <a:r>
              <a:rPr lang="en-US" sz="800" b="0" dirty="0" err="1"/>
              <a:t>dolore</a:t>
            </a:r>
            <a:r>
              <a:rPr lang="en-US" sz="800" b="0" dirty="0"/>
              <a:t> magna </a:t>
            </a:r>
            <a:r>
              <a:rPr lang="en-US" sz="800" b="0" dirty="0" err="1"/>
              <a:t>aliqua</a:t>
            </a:r>
            <a:r>
              <a:rPr lang="en-US" sz="800" b="0" dirty="0"/>
              <a:t>. </a:t>
            </a:r>
            <a:r>
              <a:rPr lang="en-US" sz="800" b="0" dirty="0" err="1"/>
              <a:t>Ut</a:t>
            </a:r>
            <a:r>
              <a:rPr lang="en-US" sz="800" b="0" dirty="0"/>
              <a:t> </a:t>
            </a:r>
            <a:r>
              <a:rPr lang="en-US" sz="800" b="0" dirty="0" err="1"/>
              <a:t>enim</a:t>
            </a:r>
            <a:r>
              <a:rPr lang="en-US" sz="800" b="0" dirty="0"/>
              <a:t> ad minim </a:t>
            </a:r>
            <a:r>
              <a:rPr lang="en-US" sz="800" b="0" dirty="0" err="1"/>
              <a:t>veniam</a:t>
            </a:r>
            <a:r>
              <a:rPr lang="en-US" sz="800" b="0" dirty="0"/>
              <a:t>, </a:t>
            </a:r>
            <a:r>
              <a:rPr lang="en-US" sz="800" b="0" dirty="0" err="1"/>
              <a:t>quis</a:t>
            </a:r>
            <a:r>
              <a:rPr lang="en-US" sz="800" b="0" dirty="0"/>
              <a:t> </a:t>
            </a:r>
            <a:r>
              <a:rPr lang="en-US" sz="800" b="0" dirty="0" err="1"/>
              <a:t>nostrud</a:t>
            </a:r>
            <a:r>
              <a:rPr lang="en-US" sz="800" b="0" dirty="0"/>
              <a:t> exercitation </a:t>
            </a:r>
            <a:r>
              <a:rPr lang="en-US" sz="800" b="0" dirty="0" err="1"/>
              <a:t>ullamco</a:t>
            </a:r>
            <a:r>
              <a:rPr lang="en-US" sz="800" b="0" dirty="0"/>
              <a:t> </a:t>
            </a:r>
            <a:r>
              <a:rPr lang="en-US" sz="800" b="0" dirty="0" err="1"/>
              <a:t>laboris</a:t>
            </a:r>
            <a:r>
              <a:rPr lang="en-US" sz="800" b="0" dirty="0"/>
              <a:t> nisi </a:t>
            </a:r>
            <a:r>
              <a:rPr lang="en-US" sz="800" b="0" dirty="0" err="1"/>
              <a:t>ut</a:t>
            </a:r>
            <a:r>
              <a:rPr lang="en-US" sz="800" b="0" dirty="0"/>
              <a:t> </a:t>
            </a:r>
            <a:r>
              <a:rPr lang="en-US" sz="800" b="0" dirty="0" err="1"/>
              <a:t>aliquip</a:t>
            </a:r>
            <a:r>
              <a:rPr lang="en-US" sz="800" b="0" dirty="0"/>
              <a:t> ex ea </a:t>
            </a:r>
            <a:r>
              <a:rPr lang="en-US" sz="800" b="0" dirty="0" err="1"/>
              <a:t>commodo</a:t>
            </a:r>
            <a:r>
              <a:rPr lang="en-US" sz="800" b="0" dirty="0"/>
              <a:t> </a:t>
            </a:r>
            <a:r>
              <a:rPr lang="en-US" sz="800" b="0" dirty="0" err="1"/>
              <a:t>consequat</a:t>
            </a:r>
            <a:r>
              <a:rPr lang="en-US" sz="800" b="0" dirty="0"/>
              <a:t>. </a:t>
            </a:r>
            <a:r>
              <a:rPr lang="en-US" sz="800" b="0" dirty="0" err="1"/>
              <a:t>Duis</a:t>
            </a:r>
            <a:r>
              <a:rPr lang="en-US" sz="800" b="0" dirty="0"/>
              <a:t> </a:t>
            </a:r>
            <a:r>
              <a:rPr lang="en-US" sz="800" b="0" dirty="0" err="1"/>
              <a:t>aute</a:t>
            </a:r>
            <a:r>
              <a:rPr lang="en-US" sz="800" b="0" dirty="0"/>
              <a:t> </a:t>
            </a:r>
            <a:r>
              <a:rPr lang="en-US" sz="800" b="0" dirty="0" err="1"/>
              <a:t>irure</a:t>
            </a:r>
            <a:r>
              <a:rPr lang="en-US" sz="800" b="0" dirty="0"/>
              <a:t> 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07417" y="5429250"/>
            <a:ext cx="7809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07417" y="7181671"/>
            <a:ext cx="7809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3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4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9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10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11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	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	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	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174510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3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4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9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10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11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	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	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969540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3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4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9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10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11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	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481380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3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4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9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10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11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891420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4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9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10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45" name="Rectangle 144"/>
          <p:cNvSpPr/>
          <p:nvPr/>
        </p:nvSpPr>
        <p:spPr bwMode="auto">
          <a:xfrm>
            <a:off x="711200" y="2197925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711200" y="40910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711200" y="78248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8" name="Oval 147"/>
          <p:cNvSpPr/>
          <p:nvPr/>
        </p:nvSpPr>
        <p:spPr bwMode="auto">
          <a:xfrm>
            <a:off x="1701800" y="1969325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49" name="Oval 148"/>
          <p:cNvSpPr/>
          <p:nvPr/>
        </p:nvSpPr>
        <p:spPr bwMode="auto">
          <a:xfrm>
            <a:off x="1701800" y="392163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0" name="Oval 149"/>
          <p:cNvSpPr/>
          <p:nvPr/>
        </p:nvSpPr>
        <p:spPr bwMode="auto">
          <a:xfrm>
            <a:off x="1701800" y="759625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044935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4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9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10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1" name="TextBox 140"/>
          <p:cNvSpPr txBox="1"/>
          <p:nvPr/>
        </p:nvSpPr>
        <p:spPr>
          <a:xfrm rot="18000000">
            <a:off x="421043" y="873085"/>
            <a:ext cx="1691934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Total cost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45" name="Rectangle 144"/>
          <p:cNvSpPr/>
          <p:nvPr/>
        </p:nvSpPr>
        <p:spPr bwMode="auto">
          <a:xfrm>
            <a:off x="711200" y="2197925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711200" y="40910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711200" y="78248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8" name="Oval 147"/>
          <p:cNvSpPr/>
          <p:nvPr/>
        </p:nvSpPr>
        <p:spPr bwMode="auto">
          <a:xfrm>
            <a:off x="1701800" y="1969325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49" name="Oval 148"/>
          <p:cNvSpPr/>
          <p:nvPr/>
        </p:nvSpPr>
        <p:spPr bwMode="auto">
          <a:xfrm>
            <a:off x="1701800" y="392163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0" name="Oval 149"/>
          <p:cNvSpPr/>
          <p:nvPr/>
        </p:nvSpPr>
        <p:spPr bwMode="auto">
          <a:xfrm>
            <a:off x="1701800" y="759625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1" name="Oval 150"/>
          <p:cNvSpPr/>
          <p:nvPr/>
        </p:nvSpPr>
        <p:spPr bwMode="auto">
          <a:xfrm>
            <a:off x="1625600" y="1828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945524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4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9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10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1" name="TextBox 140"/>
          <p:cNvSpPr txBox="1"/>
          <p:nvPr/>
        </p:nvSpPr>
        <p:spPr>
          <a:xfrm rot="18000000">
            <a:off x="421043" y="873085"/>
            <a:ext cx="1691934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Total cost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45" name="Rectangle 144"/>
          <p:cNvSpPr/>
          <p:nvPr/>
        </p:nvSpPr>
        <p:spPr bwMode="auto">
          <a:xfrm>
            <a:off x="711200" y="2197925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711200" y="40910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711200" y="78248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8" name="Oval 147"/>
          <p:cNvSpPr/>
          <p:nvPr/>
        </p:nvSpPr>
        <p:spPr bwMode="auto">
          <a:xfrm>
            <a:off x="1701800" y="1969325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49" name="Oval 148"/>
          <p:cNvSpPr/>
          <p:nvPr/>
        </p:nvSpPr>
        <p:spPr bwMode="auto">
          <a:xfrm>
            <a:off x="1701800" y="392163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0" name="Oval 149"/>
          <p:cNvSpPr/>
          <p:nvPr/>
        </p:nvSpPr>
        <p:spPr bwMode="auto">
          <a:xfrm>
            <a:off x="1701800" y="759625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1" name="Oval 150"/>
          <p:cNvSpPr/>
          <p:nvPr/>
        </p:nvSpPr>
        <p:spPr bwMode="auto">
          <a:xfrm>
            <a:off x="1625600" y="1828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801299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4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9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10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1" name="TextBox 140"/>
          <p:cNvSpPr txBox="1"/>
          <p:nvPr/>
        </p:nvSpPr>
        <p:spPr>
          <a:xfrm rot="18000000">
            <a:off x="421043" y="873085"/>
            <a:ext cx="1691934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Total cost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45" name="Rectangle 144"/>
          <p:cNvSpPr/>
          <p:nvPr/>
        </p:nvSpPr>
        <p:spPr bwMode="auto">
          <a:xfrm>
            <a:off x="711200" y="2197925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711200" y="40910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711200" y="78248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8" name="Oval 147"/>
          <p:cNvSpPr/>
          <p:nvPr/>
        </p:nvSpPr>
        <p:spPr bwMode="auto">
          <a:xfrm>
            <a:off x="1701800" y="1969325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49" name="Oval 148"/>
          <p:cNvSpPr/>
          <p:nvPr/>
        </p:nvSpPr>
        <p:spPr bwMode="auto">
          <a:xfrm>
            <a:off x="1701800" y="392163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0" name="Oval 149"/>
          <p:cNvSpPr/>
          <p:nvPr/>
        </p:nvSpPr>
        <p:spPr bwMode="auto">
          <a:xfrm>
            <a:off x="1701800" y="759625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1" name="Oval 150"/>
          <p:cNvSpPr/>
          <p:nvPr/>
        </p:nvSpPr>
        <p:spPr bwMode="auto">
          <a:xfrm>
            <a:off x="1625600" y="1828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083887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4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10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1" name="TextBox 140"/>
          <p:cNvSpPr txBox="1"/>
          <p:nvPr/>
        </p:nvSpPr>
        <p:spPr>
          <a:xfrm rot="18000000">
            <a:off x="421043" y="873085"/>
            <a:ext cx="1691934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Total cost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45" name="Rectangle 144"/>
          <p:cNvSpPr/>
          <p:nvPr/>
        </p:nvSpPr>
        <p:spPr bwMode="auto">
          <a:xfrm>
            <a:off x="711200" y="2197925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711200" y="40910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711200" y="78248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8" name="Oval 147"/>
          <p:cNvSpPr/>
          <p:nvPr/>
        </p:nvSpPr>
        <p:spPr bwMode="auto">
          <a:xfrm>
            <a:off x="1701800" y="1969325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49" name="Oval 148"/>
          <p:cNvSpPr/>
          <p:nvPr/>
        </p:nvSpPr>
        <p:spPr bwMode="auto">
          <a:xfrm>
            <a:off x="1701800" y="392163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0" name="Oval 149"/>
          <p:cNvSpPr/>
          <p:nvPr/>
        </p:nvSpPr>
        <p:spPr bwMode="auto">
          <a:xfrm>
            <a:off x="1701800" y="759625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1" name="Oval 150"/>
          <p:cNvSpPr/>
          <p:nvPr/>
        </p:nvSpPr>
        <p:spPr bwMode="auto">
          <a:xfrm>
            <a:off x="1625600" y="1828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071917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4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10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1" name="TextBox 140"/>
          <p:cNvSpPr txBox="1"/>
          <p:nvPr/>
        </p:nvSpPr>
        <p:spPr>
          <a:xfrm rot="18000000">
            <a:off x="421043" y="873085"/>
            <a:ext cx="1691934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Total cost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45" name="Rectangle 144"/>
          <p:cNvSpPr/>
          <p:nvPr/>
        </p:nvSpPr>
        <p:spPr bwMode="auto">
          <a:xfrm>
            <a:off x="711200" y="2197925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711200" y="40910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711200" y="78248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8" name="Oval 147"/>
          <p:cNvSpPr/>
          <p:nvPr/>
        </p:nvSpPr>
        <p:spPr bwMode="auto">
          <a:xfrm>
            <a:off x="1701800" y="1969325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49" name="Oval 148"/>
          <p:cNvSpPr/>
          <p:nvPr/>
        </p:nvSpPr>
        <p:spPr bwMode="auto">
          <a:xfrm>
            <a:off x="1701800" y="392163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0" name="Oval 149"/>
          <p:cNvSpPr/>
          <p:nvPr/>
        </p:nvSpPr>
        <p:spPr bwMode="auto">
          <a:xfrm>
            <a:off x="1701800" y="759625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1" name="Oval 150"/>
          <p:cNvSpPr/>
          <p:nvPr/>
        </p:nvSpPr>
        <p:spPr bwMode="auto">
          <a:xfrm>
            <a:off x="1625600" y="1828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72986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Problem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11569700" cy="6896100"/>
          </a:xfrm>
        </p:spPr>
        <p:txBody>
          <a:bodyPr/>
          <a:lstStyle/>
          <a:p>
            <a:r>
              <a:rPr lang="en-US" dirty="0"/>
              <a:t>We want to store all the words in a text file into an array-like data structure so that we can access them fast</a:t>
            </a:r>
          </a:p>
          <a:p>
            <a:pPr lvl="1"/>
            <a:r>
              <a:rPr lang="en-US" dirty="0"/>
              <a:t>We don’t know how many words there are ahead of time</a:t>
            </a:r>
          </a:p>
          <a:p>
            <a:pPr lvl="4"/>
            <a:endParaRPr lang="en-US" i="1" dirty="0"/>
          </a:p>
          <a:p>
            <a:r>
              <a:rPr lang="en-US" dirty="0"/>
              <a:t>What we want is an </a:t>
            </a:r>
            <a:r>
              <a:rPr lang="en-US" b="1" dirty="0"/>
              <a:t>unbounded array</a:t>
            </a:r>
          </a:p>
          <a:p>
            <a:pPr lvl="1"/>
            <a:r>
              <a:rPr lang="en-US" dirty="0"/>
              <a:t>A data structure that combines the best properties of arrays and linked lists</a:t>
            </a:r>
          </a:p>
          <a:p>
            <a:pPr lvl="1"/>
            <a:r>
              <a:rPr lang="en-US" dirty="0"/>
              <a:t>Access is </a:t>
            </a:r>
            <a:r>
              <a:rPr lang="en-US" b="1" i="1" dirty="0"/>
              <a:t>about</a:t>
            </a:r>
            <a:r>
              <a:rPr lang="en-US" dirty="0"/>
              <a:t> O(1)</a:t>
            </a:r>
          </a:p>
          <a:p>
            <a:pPr lvl="1"/>
            <a:r>
              <a:rPr lang="en-US" dirty="0"/>
              <a:t>And size is </a:t>
            </a:r>
            <a:r>
              <a:rPr lang="en-US" b="1" i="1" dirty="0"/>
              <a:t>about</a:t>
            </a:r>
            <a:r>
              <a:rPr lang="en-US" dirty="0"/>
              <a:t> right</a:t>
            </a:r>
          </a:p>
          <a:p>
            <a:pPr lvl="1"/>
            <a:endParaRPr lang="en-US" dirty="0"/>
          </a:p>
          <a:p>
            <a:r>
              <a:rPr lang="en-US" dirty="0"/>
              <a:t>Same operations as regular arrays, plus</a:t>
            </a:r>
          </a:p>
          <a:p>
            <a:pPr lvl="1"/>
            <a:r>
              <a:rPr lang="en-US" dirty="0"/>
              <a:t>A way to add a new element at the end</a:t>
            </a:r>
          </a:p>
          <a:p>
            <a:pPr lvl="1"/>
            <a:r>
              <a:rPr lang="en-US" dirty="0"/>
              <a:t>A way to remove the last element</a:t>
            </a:r>
          </a:p>
          <a:p>
            <a:pPr lvl="4"/>
            <a:endParaRPr lang="en-US" dirty="0"/>
          </a:p>
        </p:txBody>
      </p:sp>
      <p:sp>
        <p:nvSpPr>
          <p:cNvPr id="8" name="Rectangular Callout 7"/>
          <p:cNvSpPr/>
          <p:nvPr/>
        </p:nvSpPr>
        <p:spPr bwMode="auto">
          <a:xfrm>
            <a:off x="7340600" y="5202585"/>
            <a:ext cx="2679644" cy="707886"/>
          </a:xfrm>
          <a:prstGeom prst="wedgeRectCallout">
            <a:avLst>
              <a:gd name="adj1" fmla="val -127303"/>
              <a:gd name="adj2" fmla="val 2458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That’s what </a:t>
            </a:r>
            <a:r>
              <a:rPr lang="en-US" sz="2000" dirty="0"/>
              <a:t>amortized</a:t>
            </a:r>
            <a:br>
              <a:rPr lang="en-US" sz="2000" dirty="0"/>
            </a:br>
            <a:r>
              <a:rPr lang="en-US" sz="2000" dirty="0"/>
              <a:t>cost</a:t>
            </a:r>
            <a:r>
              <a:rPr lang="en-US" sz="2000" b="0" dirty="0"/>
              <a:t> is all about!</a:t>
            </a:r>
          </a:p>
        </p:txBody>
      </p:sp>
      <p:sp>
        <p:nvSpPr>
          <p:cNvPr id="9" name="Vertical Scroll 8"/>
          <p:cNvSpPr/>
          <p:nvPr/>
        </p:nvSpPr>
        <p:spPr bwMode="auto">
          <a:xfrm flipH="1">
            <a:off x="11074400" y="76200"/>
            <a:ext cx="1854200" cy="1371600"/>
          </a:xfrm>
          <a:prstGeom prst="verticalScroll">
            <a:avLst/>
          </a:prstGeom>
          <a:solidFill>
            <a:srgbClr val="FFF3F3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800" b="0" dirty="0" err="1"/>
              <a:t>Lorem</a:t>
            </a:r>
            <a:r>
              <a:rPr lang="en-US" sz="800" b="0" dirty="0"/>
              <a:t> </a:t>
            </a:r>
            <a:r>
              <a:rPr lang="en-US" sz="800" b="0" dirty="0" err="1"/>
              <a:t>ipsum</a:t>
            </a:r>
            <a:r>
              <a:rPr lang="en-US" sz="800" b="0" dirty="0"/>
              <a:t> dolor sit </a:t>
            </a:r>
            <a:r>
              <a:rPr lang="en-US" sz="800" b="0" dirty="0" err="1"/>
              <a:t>amet</a:t>
            </a:r>
            <a:r>
              <a:rPr lang="en-US" sz="800" b="0" dirty="0"/>
              <a:t>, </a:t>
            </a:r>
            <a:r>
              <a:rPr lang="en-US" sz="800" b="0" dirty="0" err="1"/>
              <a:t>consectetur</a:t>
            </a:r>
            <a:r>
              <a:rPr lang="en-US" sz="800" b="0" dirty="0"/>
              <a:t> </a:t>
            </a:r>
            <a:r>
              <a:rPr lang="en-US" sz="800" b="0" dirty="0" err="1"/>
              <a:t>adipiscing</a:t>
            </a:r>
            <a:r>
              <a:rPr lang="en-US" sz="800" b="0" dirty="0"/>
              <a:t> </a:t>
            </a:r>
            <a:r>
              <a:rPr lang="en-US" sz="800" b="0" dirty="0" err="1"/>
              <a:t>elit</a:t>
            </a:r>
            <a:r>
              <a:rPr lang="en-US" sz="800" b="0" dirty="0"/>
              <a:t>, </a:t>
            </a:r>
            <a:r>
              <a:rPr lang="en-US" sz="800" b="0" dirty="0" err="1"/>
              <a:t>sed</a:t>
            </a:r>
            <a:r>
              <a:rPr lang="en-US" sz="800" b="0" dirty="0"/>
              <a:t> do </a:t>
            </a:r>
            <a:r>
              <a:rPr lang="en-US" sz="800" b="0" dirty="0" err="1"/>
              <a:t>eiusmod</a:t>
            </a:r>
            <a:r>
              <a:rPr lang="en-US" sz="800" b="0" dirty="0"/>
              <a:t> </a:t>
            </a:r>
            <a:r>
              <a:rPr lang="en-US" sz="800" b="0" dirty="0" err="1"/>
              <a:t>tempor</a:t>
            </a:r>
            <a:r>
              <a:rPr lang="en-US" sz="800" b="0" dirty="0"/>
              <a:t> </a:t>
            </a:r>
            <a:r>
              <a:rPr lang="en-US" sz="800" b="0" dirty="0" err="1"/>
              <a:t>incididunt</a:t>
            </a:r>
            <a:r>
              <a:rPr lang="en-US" sz="800" b="0" dirty="0"/>
              <a:t> </a:t>
            </a:r>
            <a:r>
              <a:rPr lang="en-US" sz="800" b="0" dirty="0" err="1"/>
              <a:t>ut</a:t>
            </a:r>
            <a:r>
              <a:rPr lang="en-US" sz="800" b="0" dirty="0"/>
              <a:t> </a:t>
            </a:r>
            <a:r>
              <a:rPr lang="en-US" sz="800" b="0" dirty="0" err="1"/>
              <a:t>labore</a:t>
            </a:r>
            <a:r>
              <a:rPr lang="en-US" sz="800" b="0" dirty="0"/>
              <a:t> et </a:t>
            </a:r>
            <a:r>
              <a:rPr lang="en-US" sz="800" b="0" dirty="0" err="1"/>
              <a:t>dolore</a:t>
            </a:r>
            <a:r>
              <a:rPr lang="en-US" sz="800" b="0" dirty="0"/>
              <a:t> magna </a:t>
            </a:r>
            <a:r>
              <a:rPr lang="en-US" sz="800" b="0" dirty="0" err="1"/>
              <a:t>aliqua</a:t>
            </a:r>
            <a:r>
              <a:rPr lang="en-US" sz="800" b="0" dirty="0"/>
              <a:t>. </a:t>
            </a:r>
            <a:r>
              <a:rPr lang="en-US" sz="800" b="0" dirty="0" err="1"/>
              <a:t>Ut</a:t>
            </a:r>
            <a:r>
              <a:rPr lang="en-US" sz="800" b="0" dirty="0"/>
              <a:t> </a:t>
            </a:r>
            <a:r>
              <a:rPr lang="en-US" sz="800" b="0" dirty="0" err="1"/>
              <a:t>enim</a:t>
            </a:r>
            <a:r>
              <a:rPr lang="en-US" sz="800" b="0" dirty="0"/>
              <a:t> ad minim </a:t>
            </a:r>
            <a:r>
              <a:rPr lang="en-US" sz="800" b="0" dirty="0" err="1"/>
              <a:t>veniam</a:t>
            </a:r>
            <a:r>
              <a:rPr lang="en-US" sz="800" b="0" dirty="0"/>
              <a:t>, </a:t>
            </a:r>
            <a:r>
              <a:rPr lang="en-US" sz="800" b="0" dirty="0" err="1"/>
              <a:t>quis</a:t>
            </a:r>
            <a:r>
              <a:rPr lang="en-US" sz="800" b="0" dirty="0"/>
              <a:t> </a:t>
            </a:r>
            <a:r>
              <a:rPr lang="en-US" sz="800" b="0" dirty="0" err="1"/>
              <a:t>nostrud</a:t>
            </a:r>
            <a:r>
              <a:rPr lang="en-US" sz="800" b="0" dirty="0"/>
              <a:t> exercitation </a:t>
            </a:r>
            <a:r>
              <a:rPr lang="en-US" sz="800" b="0" dirty="0" err="1"/>
              <a:t>ullamco</a:t>
            </a:r>
            <a:r>
              <a:rPr lang="en-US" sz="800" b="0" dirty="0"/>
              <a:t> </a:t>
            </a:r>
            <a:r>
              <a:rPr lang="en-US" sz="800" b="0" dirty="0" err="1"/>
              <a:t>laboris</a:t>
            </a:r>
            <a:r>
              <a:rPr lang="en-US" sz="800" b="0" dirty="0"/>
              <a:t> nisi </a:t>
            </a:r>
            <a:r>
              <a:rPr lang="en-US" sz="800" b="0" dirty="0" err="1"/>
              <a:t>ut</a:t>
            </a:r>
            <a:r>
              <a:rPr lang="en-US" sz="800" b="0" dirty="0"/>
              <a:t> </a:t>
            </a:r>
            <a:r>
              <a:rPr lang="en-US" sz="800" b="0" dirty="0" err="1"/>
              <a:t>aliquip</a:t>
            </a:r>
            <a:r>
              <a:rPr lang="en-US" sz="800" b="0" dirty="0"/>
              <a:t> ex ea </a:t>
            </a:r>
            <a:r>
              <a:rPr lang="en-US" sz="800" b="0" dirty="0" err="1"/>
              <a:t>commodo</a:t>
            </a:r>
            <a:r>
              <a:rPr lang="en-US" sz="800" b="0" dirty="0"/>
              <a:t> </a:t>
            </a:r>
            <a:r>
              <a:rPr lang="en-US" sz="800" b="0" dirty="0" err="1"/>
              <a:t>consequat</a:t>
            </a:r>
            <a:r>
              <a:rPr lang="en-US" sz="800" b="0" dirty="0"/>
              <a:t>. </a:t>
            </a:r>
            <a:r>
              <a:rPr lang="en-US" sz="800" b="0" dirty="0" err="1"/>
              <a:t>Duis</a:t>
            </a:r>
            <a:r>
              <a:rPr lang="en-US" sz="800" b="0" dirty="0"/>
              <a:t> </a:t>
            </a:r>
            <a:r>
              <a:rPr lang="en-US" sz="800" b="0" dirty="0" err="1"/>
              <a:t>aute</a:t>
            </a:r>
            <a:r>
              <a:rPr lang="en-US" sz="800" b="0" dirty="0"/>
              <a:t> </a:t>
            </a:r>
            <a:r>
              <a:rPr lang="en-US" sz="800" b="0" dirty="0" err="1"/>
              <a:t>irure</a:t>
            </a:r>
            <a:r>
              <a:rPr lang="en-US" sz="800" b="0" dirty="0"/>
              <a:t> 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7340600" y="6139071"/>
            <a:ext cx="2679644" cy="707886"/>
          </a:xfrm>
          <a:prstGeom prst="wedgeRectCallout">
            <a:avLst>
              <a:gd name="adj1" fmla="val -120461"/>
              <a:gd name="adj2" fmla="val -3782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Never too small, and</a:t>
            </a:r>
            <a:br>
              <a:rPr lang="en-US" sz="2000" b="0" dirty="0"/>
            </a:br>
            <a:r>
              <a:rPr lang="en-US" sz="2000" b="0" dirty="0"/>
              <a:t>not extravagantly big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4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10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11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1" name="TextBox 140"/>
          <p:cNvSpPr txBox="1"/>
          <p:nvPr/>
        </p:nvSpPr>
        <p:spPr>
          <a:xfrm rot="18000000">
            <a:off x="421043" y="873085"/>
            <a:ext cx="1691934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Total cost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45" name="Rectangle 144"/>
          <p:cNvSpPr/>
          <p:nvPr/>
        </p:nvSpPr>
        <p:spPr bwMode="auto">
          <a:xfrm>
            <a:off x="711200" y="2197925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711200" y="40910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711200" y="78248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8" name="Oval 147"/>
          <p:cNvSpPr/>
          <p:nvPr/>
        </p:nvSpPr>
        <p:spPr bwMode="auto">
          <a:xfrm>
            <a:off x="1701800" y="1969325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49" name="Oval 148"/>
          <p:cNvSpPr/>
          <p:nvPr/>
        </p:nvSpPr>
        <p:spPr bwMode="auto">
          <a:xfrm>
            <a:off x="1701800" y="392163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0" name="Oval 149"/>
          <p:cNvSpPr/>
          <p:nvPr/>
        </p:nvSpPr>
        <p:spPr bwMode="auto">
          <a:xfrm>
            <a:off x="1701800" y="759625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1" name="Oval 150"/>
          <p:cNvSpPr/>
          <p:nvPr/>
        </p:nvSpPr>
        <p:spPr bwMode="auto">
          <a:xfrm>
            <a:off x="1625600" y="1828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277852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4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10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11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12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1" name="TextBox 140"/>
          <p:cNvSpPr txBox="1"/>
          <p:nvPr/>
        </p:nvSpPr>
        <p:spPr>
          <a:xfrm rot="18000000">
            <a:off x="421043" y="873085"/>
            <a:ext cx="1691934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Total cost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45" name="Rectangle 144"/>
          <p:cNvSpPr/>
          <p:nvPr/>
        </p:nvSpPr>
        <p:spPr bwMode="auto">
          <a:xfrm>
            <a:off x="711200" y="2197925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711200" y="40910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711200" y="78248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8" name="Oval 147"/>
          <p:cNvSpPr/>
          <p:nvPr/>
        </p:nvSpPr>
        <p:spPr bwMode="auto">
          <a:xfrm>
            <a:off x="1701800" y="1969325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49" name="Oval 148"/>
          <p:cNvSpPr/>
          <p:nvPr/>
        </p:nvSpPr>
        <p:spPr bwMode="auto">
          <a:xfrm>
            <a:off x="1701800" y="392163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0" name="Oval 149"/>
          <p:cNvSpPr/>
          <p:nvPr/>
        </p:nvSpPr>
        <p:spPr bwMode="auto">
          <a:xfrm>
            <a:off x="1701800" y="759625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1" name="Oval 150"/>
          <p:cNvSpPr/>
          <p:nvPr/>
        </p:nvSpPr>
        <p:spPr bwMode="auto">
          <a:xfrm>
            <a:off x="1625600" y="1828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053291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4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10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11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12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21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1" name="TextBox 140"/>
          <p:cNvSpPr txBox="1"/>
          <p:nvPr/>
        </p:nvSpPr>
        <p:spPr>
          <a:xfrm rot="18000000">
            <a:off x="421043" y="873085"/>
            <a:ext cx="1691934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Total cost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45" name="Rectangle 144"/>
          <p:cNvSpPr/>
          <p:nvPr/>
        </p:nvSpPr>
        <p:spPr bwMode="auto">
          <a:xfrm>
            <a:off x="711200" y="2197925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711200" y="40910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711200" y="78248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8" name="Oval 147"/>
          <p:cNvSpPr/>
          <p:nvPr/>
        </p:nvSpPr>
        <p:spPr bwMode="auto">
          <a:xfrm>
            <a:off x="1701800" y="1969325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49" name="Oval 148"/>
          <p:cNvSpPr/>
          <p:nvPr/>
        </p:nvSpPr>
        <p:spPr bwMode="auto">
          <a:xfrm>
            <a:off x="1701800" y="392163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0" name="Oval 149"/>
          <p:cNvSpPr/>
          <p:nvPr/>
        </p:nvSpPr>
        <p:spPr bwMode="auto">
          <a:xfrm>
            <a:off x="1701800" y="759625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1" name="Oval 150"/>
          <p:cNvSpPr/>
          <p:nvPr/>
        </p:nvSpPr>
        <p:spPr bwMode="auto">
          <a:xfrm>
            <a:off x="1625600" y="1828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400650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4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10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11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12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21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22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1" name="TextBox 140"/>
          <p:cNvSpPr txBox="1"/>
          <p:nvPr/>
        </p:nvSpPr>
        <p:spPr>
          <a:xfrm rot="18000000">
            <a:off x="421043" y="873085"/>
            <a:ext cx="1691934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Total cost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45" name="Rectangle 144"/>
          <p:cNvSpPr/>
          <p:nvPr/>
        </p:nvSpPr>
        <p:spPr bwMode="auto">
          <a:xfrm>
            <a:off x="711200" y="2197925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711200" y="40910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711200" y="78248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8" name="Oval 147"/>
          <p:cNvSpPr/>
          <p:nvPr/>
        </p:nvSpPr>
        <p:spPr bwMode="auto">
          <a:xfrm>
            <a:off x="1701800" y="1969325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49" name="Oval 148"/>
          <p:cNvSpPr/>
          <p:nvPr/>
        </p:nvSpPr>
        <p:spPr bwMode="auto">
          <a:xfrm>
            <a:off x="1701800" y="392163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0" name="Oval 149"/>
          <p:cNvSpPr/>
          <p:nvPr/>
        </p:nvSpPr>
        <p:spPr bwMode="auto">
          <a:xfrm>
            <a:off x="1701800" y="759625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1" name="Oval 150"/>
          <p:cNvSpPr/>
          <p:nvPr/>
        </p:nvSpPr>
        <p:spPr bwMode="auto">
          <a:xfrm>
            <a:off x="1625600" y="1828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2BC8190-2E08-CC88-568C-40EE3C2FD42F}"/>
              </a:ext>
            </a:extLst>
          </p:cNvPr>
          <p:cNvSpPr/>
          <p:nvPr/>
        </p:nvSpPr>
        <p:spPr bwMode="auto">
          <a:xfrm>
            <a:off x="635000" y="9906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0070C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F8935D-AFCC-5DDD-9FD8-A60F304E7204}"/>
              </a:ext>
            </a:extLst>
          </p:cNvPr>
          <p:cNvSpPr txBox="1"/>
          <p:nvPr/>
        </p:nvSpPr>
        <p:spPr>
          <a:xfrm rot="18000000">
            <a:off x="132905" y="1284448"/>
            <a:ext cx="741930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Div</a:t>
            </a:r>
          </a:p>
        </p:txBody>
      </p:sp>
    </p:spTree>
    <p:extLst>
      <p:ext uri="{BB962C8B-B14F-4D97-AF65-F5344CB8AC3E}">
        <p14:creationId xmlns:p14="http://schemas.microsoft.com/office/powerpoint/2010/main" val="36085440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0070C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4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0070C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10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11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12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0070C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21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22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1" name="TextBox 140"/>
          <p:cNvSpPr txBox="1"/>
          <p:nvPr/>
        </p:nvSpPr>
        <p:spPr>
          <a:xfrm rot="18000000">
            <a:off x="421043" y="873085"/>
            <a:ext cx="1691934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Total cost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45" name="Rectangle 144"/>
          <p:cNvSpPr/>
          <p:nvPr/>
        </p:nvSpPr>
        <p:spPr bwMode="auto">
          <a:xfrm>
            <a:off x="711200" y="2197925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711200" y="40910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711200" y="78248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8" name="Oval 147"/>
          <p:cNvSpPr/>
          <p:nvPr/>
        </p:nvSpPr>
        <p:spPr bwMode="auto">
          <a:xfrm>
            <a:off x="1701800" y="1969325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49" name="Oval 148"/>
          <p:cNvSpPr/>
          <p:nvPr/>
        </p:nvSpPr>
        <p:spPr bwMode="auto">
          <a:xfrm>
            <a:off x="1701800" y="392163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0" name="Oval 149"/>
          <p:cNvSpPr/>
          <p:nvPr/>
        </p:nvSpPr>
        <p:spPr bwMode="auto">
          <a:xfrm>
            <a:off x="1701800" y="759625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1" name="Oval 150"/>
          <p:cNvSpPr/>
          <p:nvPr/>
        </p:nvSpPr>
        <p:spPr bwMode="auto">
          <a:xfrm>
            <a:off x="1625600" y="1828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152" name="Oval 151"/>
          <p:cNvSpPr/>
          <p:nvPr/>
        </p:nvSpPr>
        <p:spPr bwMode="auto">
          <a:xfrm>
            <a:off x="635000" y="9906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0070C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sp>
        <p:nvSpPr>
          <p:cNvPr id="153" name="TextBox 152"/>
          <p:cNvSpPr txBox="1"/>
          <p:nvPr/>
        </p:nvSpPr>
        <p:spPr>
          <a:xfrm rot="18000000">
            <a:off x="132905" y="1284448"/>
            <a:ext cx="741930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Div</a:t>
            </a:r>
          </a:p>
        </p:txBody>
      </p:sp>
      <p:sp>
        <p:nvSpPr>
          <p:cNvPr id="156" name="Down Arrow 155"/>
          <p:cNvSpPr/>
          <p:nvPr/>
        </p:nvSpPr>
        <p:spPr bwMode="auto">
          <a:xfrm rot="15108704">
            <a:off x="9948776" y="7222491"/>
            <a:ext cx="558800" cy="762000"/>
          </a:xfrm>
          <a:prstGeom prst="downArrow">
            <a:avLst/>
          </a:prstGeom>
          <a:solidFill>
            <a:srgbClr val="00B0F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10689358" y="708660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F0"/>
                </a:solidFill>
              </a:rPr>
              <a:t>3</a:t>
            </a:r>
          </a:p>
        </p:txBody>
      </p:sp>
      <p:sp>
        <p:nvSpPr>
          <p:cNvPr id="158" name="Oval 157"/>
          <p:cNvSpPr/>
          <p:nvPr/>
        </p:nvSpPr>
        <p:spPr bwMode="auto">
          <a:xfrm>
            <a:off x="10041944" y="73456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6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163" name="Rectangular Callout 162"/>
          <p:cNvSpPr/>
          <p:nvPr/>
        </p:nvSpPr>
        <p:spPr bwMode="auto">
          <a:xfrm>
            <a:off x="11513883" y="7581060"/>
            <a:ext cx="1222451" cy="923330"/>
          </a:xfrm>
          <a:prstGeom prst="wedgeRectCallout">
            <a:avLst>
              <a:gd name="adj1" fmla="val -87876"/>
              <a:gd name="adj2" fmla="val -6044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i="1" u="sng" dirty="0"/>
              <a:t>Candidate</a:t>
            </a:r>
            <a:br>
              <a:rPr lang="en-US" sz="1800" b="0" dirty="0"/>
            </a:br>
            <a:r>
              <a:rPr lang="en-US" sz="1800" b="0" dirty="0"/>
              <a:t>amortized</a:t>
            </a:r>
            <a:br>
              <a:rPr lang="en-US" sz="1800" b="0" dirty="0"/>
            </a:br>
            <a:r>
              <a:rPr lang="en-US" sz="1800" b="0" dirty="0"/>
              <a:t>cost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  <p:sp>
        <p:nvSpPr>
          <p:cNvPr id="3" name="Explosion 1 2">
            <a:extLst>
              <a:ext uri="{FF2B5EF4-FFF2-40B4-BE49-F238E27FC236}">
                <a16:creationId xmlns:a16="http://schemas.microsoft.com/office/drawing/2014/main" id="{0CA398F9-8A80-6B3F-45E7-289BA5A4A763}"/>
              </a:ext>
            </a:extLst>
          </p:cNvPr>
          <p:cNvSpPr/>
          <p:nvPr/>
        </p:nvSpPr>
        <p:spPr bwMode="auto">
          <a:xfrm>
            <a:off x="9453684" y="5298523"/>
            <a:ext cx="3025204" cy="1642348"/>
          </a:xfrm>
          <a:prstGeom prst="irregularSeal1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tIns="91440" rIns="0" bIns="0" anchor="ctr">
            <a:sp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en-US" sz="1600" b="0" dirty="0"/>
              <a:t>Charge </a:t>
            </a:r>
            <a:r>
              <a:rPr lang="en-US" sz="1600" dirty="0">
                <a:solidFill>
                  <a:srgbClr val="00B0F0"/>
                </a:solidFill>
              </a:rPr>
              <a:t>3 tokens </a:t>
            </a:r>
            <a:br>
              <a:rPr lang="en-US" sz="1600" b="0" dirty="0">
                <a:solidFill>
                  <a:srgbClr val="00B0F0"/>
                </a:solidFill>
              </a:rPr>
            </a:br>
            <a:r>
              <a:rPr lang="en-US" sz="1600" b="0" dirty="0"/>
              <a:t>per </a:t>
            </a:r>
            <a:r>
              <a:rPr lang="en-US" sz="1600" b="0" dirty="0" err="1">
                <a:solidFill>
                  <a:srgbClr val="7030A0"/>
                </a:solidFill>
              </a:rPr>
              <a:t>uba_add</a:t>
            </a: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22372239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" grpId="0" animBg="1"/>
      <p:bldP spid="157" grpId="0"/>
      <p:bldP spid="158" grpId="0" animBg="1"/>
      <p:bldP spid="163" grpId="0" animBg="1"/>
      <p:bldP spid="3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Specify the </a:t>
            </a:r>
            <a:r>
              <a:rPr lang="en-US" b="1" dirty="0">
                <a:solidFill>
                  <a:schemeClr val="tx1"/>
                </a:solidFill>
              </a:rPr>
              <a:t>token invariant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For any instance of the data structure,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how many tokens need to be </a:t>
            </a:r>
            <a:r>
              <a:rPr lang="en-US" dirty="0">
                <a:solidFill>
                  <a:srgbClr val="00B050"/>
                </a:solidFill>
              </a:rPr>
              <a:t>saved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How are the </a:t>
            </a:r>
            <a:r>
              <a:rPr lang="en-US" dirty="0">
                <a:solidFill>
                  <a:srgbClr val="00B0F0"/>
                </a:solidFill>
              </a:rPr>
              <a:t>3 tokens </a:t>
            </a:r>
            <a:r>
              <a:rPr lang="en-US" dirty="0">
                <a:solidFill>
                  <a:schemeClr val="tx1"/>
                </a:solidFill>
              </a:rPr>
              <a:t>charged for an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r>
              <a:rPr lang="en-US" dirty="0">
                <a:solidFill>
                  <a:schemeClr val="tx1"/>
                </a:solidFill>
              </a:rPr>
              <a:t> used?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We always write the added element to the old array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00B0F0"/>
                </a:solidFill>
              </a:rPr>
              <a:t>1 token </a:t>
            </a:r>
            <a:r>
              <a:rPr lang="en-US" dirty="0">
                <a:solidFill>
                  <a:schemeClr val="tx1"/>
                </a:solidFill>
              </a:rPr>
              <a:t>used to write the new element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remaining </a:t>
            </a:r>
            <a:r>
              <a:rPr lang="en-US" dirty="0">
                <a:solidFill>
                  <a:srgbClr val="00B0F0"/>
                </a:solidFill>
              </a:rPr>
              <a:t>2 tokens</a:t>
            </a:r>
            <a:r>
              <a:rPr lang="en-US" dirty="0">
                <a:solidFill>
                  <a:schemeClr val="tx1"/>
                </a:solidFill>
              </a:rPr>
              <a:t> are </a:t>
            </a:r>
            <a:r>
              <a:rPr lang="en-US" dirty="0">
                <a:solidFill>
                  <a:srgbClr val="00B050"/>
                </a:solidFill>
              </a:rPr>
              <a:t>saved</a:t>
            </a:r>
          </a:p>
          <a:p>
            <a:pPr lvl="2"/>
            <a:r>
              <a:rPr lang="en-US" i="1" dirty="0">
                <a:solidFill>
                  <a:schemeClr val="tx1"/>
                </a:solidFill>
              </a:rPr>
              <a:t>Where do they go?</a:t>
            </a: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6" name="Flowchart: Punched Tape 5"/>
          <p:cNvSpPr/>
          <p:nvPr/>
        </p:nvSpPr>
        <p:spPr bwMode="auto">
          <a:xfrm>
            <a:off x="787400" y="1600200"/>
            <a:ext cx="7848600" cy="2438400"/>
          </a:xfrm>
          <a:prstGeom prst="flowChartPunchedTap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88700" cy="68961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How are the </a:t>
            </a:r>
            <a:r>
              <a:rPr lang="en-US" dirty="0">
                <a:solidFill>
                  <a:srgbClr val="00B0F0"/>
                </a:solidFill>
              </a:rPr>
              <a:t>3 tokens </a:t>
            </a:r>
            <a:r>
              <a:rPr lang="en-US" dirty="0">
                <a:solidFill>
                  <a:schemeClr val="tx1"/>
                </a:solidFill>
              </a:rPr>
              <a:t>charged for an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r>
              <a:rPr lang="en-US" dirty="0">
                <a:solidFill>
                  <a:schemeClr val="tx1"/>
                </a:solidFill>
              </a:rPr>
              <a:t> used?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00B0F0"/>
                </a:solidFill>
              </a:rPr>
              <a:t>1 token </a:t>
            </a:r>
            <a:r>
              <a:rPr lang="en-US" dirty="0">
                <a:solidFill>
                  <a:schemeClr val="tx1"/>
                </a:solidFill>
              </a:rPr>
              <a:t>used to write the new element</a:t>
            </a:r>
          </a:p>
          <a:p>
            <a:pPr lvl="1"/>
            <a:r>
              <a:rPr lang="en-US" i="1" dirty="0">
                <a:solidFill>
                  <a:schemeClr val="tx1"/>
                </a:solidFill>
              </a:rPr>
              <a:t>Where do the remaining </a:t>
            </a:r>
            <a:r>
              <a:rPr lang="en-US" i="1" dirty="0">
                <a:solidFill>
                  <a:srgbClr val="00B0F0"/>
                </a:solidFill>
              </a:rPr>
              <a:t>2 tokens</a:t>
            </a:r>
            <a:r>
              <a:rPr lang="en-US" i="1" dirty="0">
                <a:solidFill>
                  <a:schemeClr val="tx1"/>
                </a:solidFill>
              </a:rPr>
              <a:t> go?</a:t>
            </a:r>
          </a:p>
          <a:p>
            <a:pPr lvl="4"/>
            <a:endParaRPr lang="en-US" dirty="0"/>
          </a:p>
          <a:p>
            <a:r>
              <a:rPr lang="en-US" dirty="0"/>
              <a:t>Assume:</a:t>
            </a:r>
          </a:p>
          <a:p>
            <a:pPr lvl="1"/>
            <a:r>
              <a:rPr lang="en-US" dirty="0"/>
              <a:t>We have just resized the array and have no tokens left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877365"/>
              </p:ext>
            </p:extLst>
          </p:nvPr>
        </p:nvGraphicFramePr>
        <p:xfrm>
          <a:off x="5130800" y="868427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018802"/>
              </p:ext>
            </p:extLst>
          </p:nvPr>
        </p:nvGraphicFramePr>
        <p:xfrm>
          <a:off x="5130794" y="7963005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814342"/>
              </p:ext>
            </p:extLst>
          </p:nvPr>
        </p:nvGraphicFramePr>
        <p:xfrm>
          <a:off x="5130794" y="7068955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319647"/>
              </p:ext>
            </p:extLst>
          </p:nvPr>
        </p:nvGraphicFramePr>
        <p:xfrm>
          <a:off x="5130799" y="6093474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Curved Left Arrow 8"/>
          <p:cNvSpPr/>
          <p:nvPr/>
        </p:nvSpPr>
        <p:spPr>
          <a:xfrm flipH="1">
            <a:off x="2395275" y="636819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urved Left Arrow 9"/>
          <p:cNvSpPr/>
          <p:nvPr/>
        </p:nvSpPr>
        <p:spPr>
          <a:xfrm flipH="1">
            <a:off x="2404568" y="730730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Pie 11"/>
          <p:cNvSpPr/>
          <p:nvPr/>
        </p:nvSpPr>
        <p:spPr>
          <a:xfrm flipH="1" flipV="1">
            <a:off x="6883394" y="7658223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844794" y="5793480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 flipV="1">
            <a:off x="4216394" y="6268823"/>
            <a:ext cx="914400" cy="263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 bwMode="auto">
          <a:xfrm>
            <a:off x="4063994" y="619394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130794" y="619394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844794" y="6733194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8" name="Straight Arrow Connector 17"/>
          <p:cNvCxnSpPr>
            <a:stCxn id="19" idx="6"/>
            <a:endCxn id="20" idx="2"/>
          </p:cNvCxnSpPr>
          <p:nvPr/>
        </p:nvCxnSpPr>
        <p:spPr>
          <a:xfrm>
            <a:off x="4216394" y="7212489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 bwMode="auto">
          <a:xfrm>
            <a:off x="4063994" y="7136289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130794" y="713794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844794" y="7666581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2" name="Straight Arrow Connector 21"/>
          <p:cNvCxnSpPr>
            <a:stCxn id="23" idx="6"/>
            <a:endCxn id="24" idx="2"/>
          </p:cNvCxnSpPr>
          <p:nvPr/>
        </p:nvCxnSpPr>
        <p:spPr>
          <a:xfrm>
            <a:off x="4216394" y="8145876"/>
            <a:ext cx="914400" cy="7327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 bwMode="auto">
          <a:xfrm>
            <a:off x="4063994" y="8069676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5130794" y="8802469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7357908" y="5449669"/>
            <a:ext cx="3640292" cy="369332"/>
          </a:xfrm>
          <a:prstGeom prst="wedgeRectCallout">
            <a:avLst>
              <a:gd name="adj1" fmla="val -58462"/>
              <a:gd name="adj2" fmla="val 994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We spent all saved tokens resizing</a:t>
            </a:r>
          </a:p>
        </p:txBody>
      </p:sp>
      <p:sp>
        <p:nvSpPr>
          <p:cNvPr id="33" name="Oval 32"/>
          <p:cNvSpPr/>
          <p:nvPr/>
        </p:nvSpPr>
        <p:spPr>
          <a:xfrm>
            <a:off x="1667491" y="6500257"/>
            <a:ext cx="152400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1549401" y="6717637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778001" y="671763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 bwMode="auto">
          <a:xfrm rot="5400000">
            <a:off x="5207397" y="8497272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 rot="5400000">
            <a:off x="5663803" y="8497272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 rot="5400000">
            <a:off x="6121003" y="8497272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rot="5400000">
            <a:off x="6578997" y="8497272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44" name="Rectangular Callout 43"/>
          <p:cNvSpPr/>
          <p:nvPr/>
        </p:nvSpPr>
        <p:spPr bwMode="auto">
          <a:xfrm>
            <a:off x="9612975" y="7775138"/>
            <a:ext cx="2299669" cy="646331"/>
          </a:xfrm>
          <a:prstGeom prst="wedgeRectCallout">
            <a:avLst>
              <a:gd name="adj1" fmla="val -82606"/>
              <a:gd name="adj2" fmla="val 2590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We spent 4 tokens</a:t>
            </a:r>
          </a:p>
          <a:p>
            <a:pPr>
              <a:defRPr/>
            </a:pPr>
            <a:r>
              <a:rPr lang="en-US" sz="1800" b="0" dirty="0"/>
              <a:t>copying the elements</a:t>
            </a:r>
          </a:p>
        </p:txBody>
      </p:sp>
      <p:sp>
        <p:nvSpPr>
          <p:cNvPr id="45" name="Pentagon 44"/>
          <p:cNvSpPr/>
          <p:nvPr/>
        </p:nvSpPr>
        <p:spPr bwMode="auto">
          <a:xfrm>
            <a:off x="1332992" y="6440269"/>
            <a:ext cx="978408" cy="484632"/>
          </a:xfrm>
          <a:prstGeom prst="homePlate">
            <a:avLst/>
          </a:prstGeom>
          <a:noFill/>
          <a:ln w="381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6" name="Pentagon 45"/>
          <p:cNvSpPr/>
          <p:nvPr/>
        </p:nvSpPr>
        <p:spPr bwMode="auto">
          <a:xfrm>
            <a:off x="7950200" y="8116669"/>
            <a:ext cx="838200" cy="484632"/>
          </a:xfrm>
          <a:prstGeom prst="homePlat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50" name="Group 36"/>
          <p:cNvGrpSpPr/>
          <p:nvPr/>
        </p:nvGrpSpPr>
        <p:grpSpPr>
          <a:xfrm>
            <a:off x="8102601" y="8170641"/>
            <a:ext cx="380999" cy="381000"/>
            <a:chOff x="10083800" y="6629400"/>
            <a:chExt cx="380999" cy="381000"/>
          </a:xfrm>
        </p:grpSpPr>
        <p:sp>
          <p:nvSpPr>
            <p:cNvPr id="51" name="Oval 50"/>
            <p:cNvSpPr/>
            <p:nvPr/>
          </p:nvSpPr>
          <p:spPr>
            <a:xfrm>
              <a:off x="10083800" y="6629400"/>
              <a:ext cx="152399" cy="15240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9933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130046" tIns="65023" rIns="130046" bIns="65023"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10312400" y="6629400"/>
              <a:ext cx="152399" cy="15240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9933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130046" tIns="65023" rIns="130046" bIns="65023"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10083800" y="6858000"/>
              <a:ext cx="152399" cy="15240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9933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130046" tIns="65023" rIns="130046" bIns="65023"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10312400" y="6858000"/>
              <a:ext cx="152399" cy="15240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9933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130046" tIns="65023" rIns="130046" bIns="65023"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Pentagon 57"/>
          <p:cNvSpPr/>
          <p:nvPr/>
        </p:nvSpPr>
        <p:spPr bwMode="auto">
          <a:xfrm>
            <a:off x="7493000" y="7507069"/>
            <a:ext cx="533400" cy="304800"/>
          </a:xfrm>
          <a:prstGeom prst="homePlat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7639666" y="7585425"/>
            <a:ext cx="152399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  <a:ea typeface="Helvetica Neue" charset="0"/>
              <a:cs typeface="Helvetica Neue" charset="0"/>
            </a:endParaRPr>
          </a:p>
        </p:txBody>
      </p:sp>
      <p:sp>
        <p:nvSpPr>
          <p:cNvPr id="64" name="Pentagon 63"/>
          <p:cNvSpPr/>
          <p:nvPr/>
        </p:nvSpPr>
        <p:spPr bwMode="auto">
          <a:xfrm>
            <a:off x="7493000" y="6668869"/>
            <a:ext cx="533400" cy="304800"/>
          </a:xfrm>
          <a:prstGeom prst="homePlat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7639666" y="6747225"/>
            <a:ext cx="152399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  <a:ea typeface="Helvetica Neue" charset="0"/>
              <a:cs typeface="Helvetica Neue" charset="0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1679682" y="7463425"/>
            <a:ext cx="152400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="0" kern="0">
              <a:solidFill>
                <a:sysClr val="window" lastClr="FFFFFF"/>
              </a:solidFill>
              <a:latin typeface="Calibri"/>
              <a:ea typeface="Helvetica Neue" charset="0"/>
              <a:cs typeface="Helvetica Neue" charset="0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1561592" y="7680805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1790192" y="76808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73" name="Pentagon 72"/>
          <p:cNvSpPr/>
          <p:nvPr/>
        </p:nvSpPr>
        <p:spPr bwMode="auto">
          <a:xfrm>
            <a:off x="1332992" y="7403437"/>
            <a:ext cx="978408" cy="484632"/>
          </a:xfrm>
          <a:prstGeom prst="homePlate">
            <a:avLst/>
          </a:prstGeom>
          <a:noFill/>
          <a:ln w="381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4" name="Down Arrow 73"/>
          <p:cNvSpPr/>
          <p:nvPr/>
        </p:nvSpPr>
        <p:spPr bwMode="auto">
          <a:xfrm rot="16200000">
            <a:off x="264956" y="6493683"/>
            <a:ext cx="905446" cy="397202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300" b="0" dirty="0"/>
              <a:t>add  </a:t>
            </a:r>
            <a:r>
              <a:rPr lang="en-US" sz="1300" b="0" dirty="0">
                <a:solidFill>
                  <a:schemeClr val="tx1"/>
                </a:solidFill>
              </a:rPr>
              <a:t>"</a:t>
            </a:r>
            <a:r>
              <a:rPr lang="en-US" sz="1300" b="0" dirty="0"/>
              <a:t>c</a:t>
            </a:r>
            <a:r>
              <a:rPr lang="en-US" sz="1300" b="0" dirty="0">
                <a:solidFill>
                  <a:schemeClr val="tx1"/>
                </a:solidFill>
              </a:rPr>
              <a:t>"</a:t>
            </a:r>
            <a:endParaRPr kumimoji="0" lang="en-US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5" name="Down Arrow 74"/>
          <p:cNvSpPr/>
          <p:nvPr/>
        </p:nvSpPr>
        <p:spPr bwMode="auto">
          <a:xfrm rot="16200000">
            <a:off x="258520" y="7460867"/>
            <a:ext cx="918319" cy="397202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300" b="0" dirty="0"/>
              <a:t>add  </a:t>
            </a:r>
            <a:r>
              <a:rPr lang="en-US" sz="1300" b="0" dirty="0">
                <a:solidFill>
                  <a:schemeClr val="tx1"/>
                </a:solidFill>
              </a:rPr>
              <a:t>"</a:t>
            </a:r>
            <a:r>
              <a:rPr lang="en-US" sz="1300" b="0" dirty="0"/>
              <a:t>d</a:t>
            </a:r>
            <a:r>
              <a:rPr lang="en-US" sz="1300" b="0" dirty="0">
                <a:solidFill>
                  <a:schemeClr val="tx1"/>
                </a:solidFill>
              </a:rPr>
              <a:t>"</a:t>
            </a:r>
            <a:endParaRPr kumimoji="0" lang="en-US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0" name="Oval 79"/>
          <p:cNvSpPr/>
          <p:nvPr/>
        </p:nvSpPr>
        <p:spPr>
          <a:xfrm>
            <a:off x="8431151" y="3277954"/>
            <a:ext cx="228599" cy="228600"/>
          </a:xfrm>
          <a:prstGeom prst="ellipse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8886699" y="3277954"/>
            <a:ext cx="228599" cy="228600"/>
          </a:xfrm>
          <a:prstGeom prst="ellipse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82" name="Rectangular Callout 81"/>
          <p:cNvSpPr/>
          <p:nvPr/>
        </p:nvSpPr>
        <p:spPr bwMode="auto">
          <a:xfrm>
            <a:off x="8864600" y="9031069"/>
            <a:ext cx="4087016" cy="646331"/>
          </a:xfrm>
          <a:prstGeom prst="wedgeRectCallout">
            <a:avLst>
              <a:gd name="adj1" fmla="val -22430"/>
              <a:gd name="adj2" fmla="val -12500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In essence each     token is associated</a:t>
            </a:r>
          </a:p>
          <a:p>
            <a:pPr>
              <a:defRPr/>
            </a:pPr>
            <a:r>
              <a:rPr lang="en-US" sz="1800" b="0" dirty="0"/>
              <a:t>with an element in the old array</a:t>
            </a:r>
          </a:p>
        </p:txBody>
      </p:sp>
      <p:sp>
        <p:nvSpPr>
          <p:cNvPr id="83" name="Oval 82"/>
          <p:cNvSpPr/>
          <p:nvPr/>
        </p:nvSpPr>
        <p:spPr>
          <a:xfrm>
            <a:off x="10693400" y="9167622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cxnSp>
        <p:nvCxnSpPr>
          <p:cNvPr id="84" name="Straight Arrow Connector 83"/>
          <p:cNvCxnSpPr>
            <a:cxnSpLocks/>
          </p:cNvCxnSpPr>
          <p:nvPr/>
        </p:nvCxnSpPr>
        <p:spPr bwMode="auto">
          <a:xfrm>
            <a:off x="6464673" y="7582544"/>
            <a:ext cx="113927" cy="36984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5" name="Straight Arrow Connector 84"/>
          <p:cNvCxnSpPr>
            <a:cxnSpLocks/>
          </p:cNvCxnSpPr>
          <p:nvPr/>
        </p:nvCxnSpPr>
        <p:spPr bwMode="auto">
          <a:xfrm>
            <a:off x="5994837" y="6694481"/>
            <a:ext cx="126563" cy="35538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6" name="Slide Number Placeholder 5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3AD8160-F9A9-C546-D0C2-7E28901AC0BA}"/>
              </a:ext>
            </a:extLst>
          </p:cNvPr>
          <p:cNvSpPr/>
          <p:nvPr/>
        </p:nvSpPr>
        <p:spPr>
          <a:xfrm>
            <a:off x="6080480" y="6717604"/>
            <a:ext cx="155448" cy="155448"/>
          </a:xfrm>
          <a:prstGeom prst="ellipse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CF2032A-FB4C-0931-8A5E-4D2D022634A3}"/>
              </a:ext>
            </a:extLst>
          </p:cNvPr>
          <p:cNvSpPr/>
          <p:nvPr/>
        </p:nvSpPr>
        <p:spPr>
          <a:xfrm>
            <a:off x="6268066" y="6717604"/>
            <a:ext cx="155448" cy="155448"/>
          </a:xfrm>
          <a:prstGeom prst="ellipse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25EA69DE-3191-26E4-D831-5D848CB7FD3F}"/>
              </a:ext>
            </a:extLst>
          </p:cNvPr>
          <p:cNvSpPr/>
          <p:nvPr/>
        </p:nvSpPr>
        <p:spPr>
          <a:xfrm>
            <a:off x="6549524" y="7640763"/>
            <a:ext cx="155448" cy="155448"/>
          </a:xfrm>
          <a:prstGeom prst="ellipse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5CC7863-A614-A25D-25F8-F8AA37833589}"/>
              </a:ext>
            </a:extLst>
          </p:cNvPr>
          <p:cNvSpPr/>
          <p:nvPr/>
        </p:nvSpPr>
        <p:spPr>
          <a:xfrm>
            <a:off x="6737110" y="7640763"/>
            <a:ext cx="155448" cy="155448"/>
          </a:xfrm>
          <a:prstGeom prst="ellipse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C8577A0-949C-986E-2C71-3423281F4AA0}"/>
              </a:ext>
            </a:extLst>
          </p:cNvPr>
          <p:cNvSpPr/>
          <p:nvPr/>
        </p:nvSpPr>
        <p:spPr>
          <a:xfrm>
            <a:off x="6085420" y="7640763"/>
            <a:ext cx="155448" cy="155448"/>
          </a:xfrm>
          <a:prstGeom prst="ellipse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36A7A05-6486-0073-2998-06E108199F65}"/>
              </a:ext>
            </a:extLst>
          </p:cNvPr>
          <p:cNvSpPr/>
          <p:nvPr/>
        </p:nvSpPr>
        <p:spPr>
          <a:xfrm>
            <a:off x="6273006" y="7640763"/>
            <a:ext cx="155448" cy="155448"/>
          </a:xfrm>
          <a:prstGeom prst="ellipse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DD5D7E1-DDFE-8236-C8F2-6583058FABE5}"/>
              </a:ext>
            </a:extLst>
          </p:cNvPr>
          <p:cNvSpPr/>
          <p:nvPr/>
        </p:nvSpPr>
        <p:spPr>
          <a:xfrm>
            <a:off x="8659750" y="2719450"/>
            <a:ext cx="228600" cy="2286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5" grpId="0"/>
      <p:bldP spid="16" grpId="0"/>
      <p:bldP spid="24" grpId="0"/>
      <p:bldP spid="26" grpId="0" animBg="1"/>
      <p:bldP spid="33" grpId="0" animBg="1"/>
      <p:bldP spid="35" grpId="0" animBg="1"/>
      <p:bldP spid="36" grpId="0" animBg="1"/>
      <p:bldP spid="44" grpId="0" animBg="1"/>
      <p:bldP spid="45" grpId="0" animBg="1"/>
      <p:bldP spid="46" grpId="0" animBg="1"/>
      <p:bldP spid="58" grpId="0" animBg="1"/>
      <p:bldP spid="60" grpId="0" animBg="1"/>
      <p:bldP spid="64" grpId="0" animBg="1"/>
      <p:bldP spid="65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82" grpId="0" animBg="1"/>
      <p:bldP spid="83" grpId="0" animBg="1"/>
      <p:bldP spid="8" grpId="0" animBg="1"/>
      <p:bldP spid="11" grpId="0" animBg="1"/>
      <p:bldP spid="25" grpId="0" animBg="1"/>
      <p:bldP spid="27" grpId="0" animBg="1"/>
      <p:bldP spid="28" grpId="0" animBg="1"/>
      <p:bldP spid="29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88700" cy="68961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How are the </a:t>
            </a:r>
            <a:r>
              <a:rPr lang="en-US" dirty="0">
                <a:solidFill>
                  <a:srgbClr val="00B0F0"/>
                </a:solidFill>
              </a:rPr>
              <a:t>3 tokens </a:t>
            </a:r>
            <a:r>
              <a:rPr lang="en-US" dirty="0">
                <a:solidFill>
                  <a:schemeClr val="tx1"/>
                </a:solidFill>
              </a:rPr>
              <a:t>charged for an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r>
              <a:rPr lang="en-US" dirty="0">
                <a:solidFill>
                  <a:schemeClr val="tx1"/>
                </a:solidFill>
              </a:rPr>
              <a:t> used?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00B0F0"/>
                </a:solidFill>
              </a:rPr>
              <a:t>1 token </a:t>
            </a:r>
            <a:r>
              <a:rPr lang="en-US" dirty="0">
                <a:solidFill>
                  <a:schemeClr val="tx1"/>
                </a:solidFill>
              </a:rPr>
              <a:t>used to write the new element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Each of the remaining </a:t>
            </a:r>
            <a:r>
              <a:rPr lang="en-US" dirty="0">
                <a:solidFill>
                  <a:srgbClr val="00B0F0"/>
                </a:solidFill>
              </a:rPr>
              <a:t>2 tokens</a:t>
            </a:r>
            <a:r>
              <a:rPr lang="en-US" dirty="0">
                <a:solidFill>
                  <a:schemeClr val="tx1"/>
                </a:solidFill>
              </a:rPr>
              <a:t> is associated with an element in the old array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1 token to copy the element we just wrote</a:t>
            </a:r>
          </a:p>
          <a:p>
            <a:pPr lvl="3"/>
            <a:r>
              <a:rPr lang="en-US" dirty="0">
                <a:solidFill>
                  <a:schemeClr val="tx1"/>
                </a:solidFill>
              </a:rPr>
              <a:t>Always in the 2</a:t>
            </a:r>
            <a:r>
              <a:rPr lang="en-US" baseline="30000" dirty="0">
                <a:solidFill>
                  <a:schemeClr val="tx1"/>
                </a:solidFill>
              </a:rPr>
              <a:t>nd</a:t>
            </a:r>
            <a:r>
              <a:rPr lang="en-US" dirty="0">
                <a:solidFill>
                  <a:schemeClr val="tx1"/>
                </a:solidFill>
              </a:rPr>
              <a:t> half of the array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1 token to copy the matching element in the first half of the array</a:t>
            </a:r>
          </a:p>
          <a:p>
            <a:pPr lvl="3"/>
            <a:r>
              <a:rPr lang="en-US" dirty="0">
                <a:solidFill>
                  <a:schemeClr val="tx1"/>
                </a:solidFill>
              </a:rPr>
              <a:t>Element that was copied on the last resize</a:t>
            </a:r>
          </a:p>
          <a:p>
            <a:pPr lvl="4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877365"/>
              </p:ext>
            </p:extLst>
          </p:nvPr>
        </p:nvGraphicFramePr>
        <p:xfrm>
          <a:off x="5130800" y="9254405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018802"/>
              </p:ext>
            </p:extLst>
          </p:nvPr>
        </p:nvGraphicFramePr>
        <p:xfrm>
          <a:off x="5130794" y="8533136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814342"/>
              </p:ext>
            </p:extLst>
          </p:nvPr>
        </p:nvGraphicFramePr>
        <p:xfrm>
          <a:off x="5130794" y="7639086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319647"/>
              </p:ext>
            </p:extLst>
          </p:nvPr>
        </p:nvGraphicFramePr>
        <p:xfrm>
          <a:off x="5130799" y="6663605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Curved Left Arrow 8"/>
          <p:cNvSpPr/>
          <p:nvPr/>
        </p:nvSpPr>
        <p:spPr>
          <a:xfrm flipH="1">
            <a:off x="2395275" y="6938325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urved Left Arrow 9"/>
          <p:cNvSpPr/>
          <p:nvPr/>
        </p:nvSpPr>
        <p:spPr>
          <a:xfrm flipH="1">
            <a:off x="2404568" y="787743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Pie 11"/>
          <p:cNvSpPr/>
          <p:nvPr/>
        </p:nvSpPr>
        <p:spPr>
          <a:xfrm flipH="1" flipV="1">
            <a:off x="6883394" y="8228354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844794" y="6363611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 flipV="1">
            <a:off x="4216394" y="6838954"/>
            <a:ext cx="914400" cy="263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 bwMode="auto">
          <a:xfrm>
            <a:off x="4063994" y="6764071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130794" y="6764071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844794" y="7303325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8" name="Straight Arrow Connector 17"/>
          <p:cNvCxnSpPr>
            <a:stCxn id="19" idx="6"/>
            <a:endCxn id="20" idx="2"/>
          </p:cNvCxnSpPr>
          <p:nvPr/>
        </p:nvCxnSpPr>
        <p:spPr>
          <a:xfrm>
            <a:off x="4216394" y="7782620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 bwMode="auto">
          <a:xfrm>
            <a:off x="4063994" y="770642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130794" y="7708075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844794" y="8236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2" name="Straight Arrow Connector 21"/>
          <p:cNvCxnSpPr>
            <a:stCxn id="23" idx="6"/>
            <a:endCxn id="24" idx="2"/>
          </p:cNvCxnSpPr>
          <p:nvPr/>
        </p:nvCxnSpPr>
        <p:spPr>
          <a:xfrm>
            <a:off x="4216394" y="8716007"/>
            <a:ext cx="914400" cy="7327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 bwMode="auto">
          <a:xfrm>
            <a:off x="4063994" y="8639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5130794" y="93726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1667491" y="7070388"/>
            <a:ext cx="152400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1549401" y="7287768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778001" y="7287768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 bwMode="auto">
          <a:xfrm rot="5400000">
            <a:off x="5207397" y="9067403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 rot="5400000">
            <a:off x="5663803" y="9067403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 rot="5400000">
            <a:off x="6121003" y="9067403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rot="5400000">
            <a:off x="6578997" y="9067403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45" name="Pentagon 44"/>
          <p:cNvSpPr/>
          <p:nvPr/>
        </p:nvSpPr>
        <p:spPr bwMode="auto">
          <a:xfrm>
            <a:off x="1332992" y="7010400"/>
            <a:ext cx="978408" cy="484632"/>
          </a:xfrm>
          <a:prstGeom prst="homePlate">
            <a:avLst/>
          </a:prstGeom>
          <a:noFill/>
          <a:ln w="381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6" name="Pentagon 45"/>
          <p:cNvSpPr/>
          <p:nvPr/>
        </p:nvSpPr>
        <p:spPr bwMode="auto">
          <a:xfrm>
            <a:off x="7950200" y="8686800"/>
            <a:ext cx="838200" cy="484632"/>
          </a:xfrm>
          <a:prstGeom prst="homePlat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8" name="Group 36"/>
          <p:cNvGrpSpPr/>
          <p:nvPr/>
        </p:nvGrpSpPr>
        <p:grpSpPr>
          <a:xfrm>
            <a:off x="8102601" y="8740772"/>
            <a:ext cx="380999" cy="381000"/>
            <a:chOff x="10083800" y="6629400"/>
            <a:chExt cx="380999" cy="381000"/>
          </a:xfrm>
        </p:grpSpPr>
        <p:sp>
          <p:nvSpPr>
            <p:cNvPr id="51" name="Oval 50"/>
            <p:cNvSpPr/>
            <p:nvPr/>
          </p:nvSpPr>
          <p:spPr>
            <a:xfrm>
              <a:off x="10083800" y="6629400"/>
              <a:ext cx="152399" cy="15240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130046" tIns="65023" rIns="130046" bIns="65023"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10312400" y="6629400"/>
              <a:ext cx="152399" cy="15240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130046" tIns="65023" rIns="130046" bIns="65023"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10083800" y="6858000"/>
              <a:ext cx="152399" cy="15240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7030A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130046" tIns="65023" rIns="130046" bIns="65023"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10312400" y="6858000"/>
              <a:ext cx="152399" cy="15240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7030A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130046" tIns="65023" rIns="130046" bIns="65023"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5" name="Straight Arrow Connector 54"/>
          <p:cNvCxnSpPr/>
          <p:nvPr/>
        </p:nvCxnSpPr>
        <p:spPr bwMode="auto">
          <a:xfrm rot="16200000" flipH="1">
            <a:off x="6350000" y="8293924"/>
            <a:ext cx="22860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 rot="16200000" flipH="1">
            <a:off x="5892800" y="7391401"/>
            <a:ext cx="22860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8" name="Pentagon 57"/>
          <p:cNvSpPr/>
          <p:nvPr/>
        </p:nvSpPr>
        <p:spPr bwMode="auto">
          <a:xfrm>
            <a:off x="7493000" y="8077200"/>
            <a:ext cx="533400" cy="304800"/>
          </a:xfrm>
          <a:prstGeom prst="homePlat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7639666" y="8155556"/>
            <a:ext cx="152399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  <a:ea typeface="Helvetica Neue" charset="0"/>
              <a:cs typeface="Helvetica Neue" charset="0"/>
            </a:endParaRPr>
          </a:p>
        </p:txBody>
      </p:sp>
      <p:sp>
        <p:nvSpPr>
          <p:cNvPr id="64" name="Pentagon 63"/>
          <p:cNvSpPr/>
          <p:nvPr/>
        </p:nvSpPr>
        <p:spPr bwMode="auto">
          <a:xfrm>
            <a:off x="7493000" y="7239000"/>
            <a:ext cx="533400" cy="304800"/>
          </a:xfrm>
          <a:prstGeom prst="homePlat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7639666" y="7317356"/>
            <a:ext cx="152399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  <a:ea typeface="Helvetica Neue" charset="0"/>
              <a:cs typeface="Helvetica Neue" charset="0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1679682" y="8033556"/>
            <a:ext cx="152400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="0" kern="0">
              <a:solidFill>
                <a:sysClr val="window" lastClr="FFFFFF"/>
              </a:solidFill>
              <a:latin typeface="Calibri"/>
              <a:ea typeface="Helvetica Neue" charset="0"/>
              <a:cs typeface="Helvetica Neue" charset="0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1561592" y="8250936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1790192" y="8250936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73" name="Pentagon 72"/>
          <p:cNvSpPr/>
          <p:nvPr/>
        </p:nvSpPr>
        <p:spPr bwMode="auto">
          <a:xfrm>
            <a:off x="1332992" y="7973568"/>
            <a:ext cx="978408" cy="484632"/>
          </a:xfrm>
          <a:prstGeom prst="homePlate">
            <a:avLst/>
          </a:prstGeom>
          <a:noFill/>
          <a:ln w="381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4" name="Down Arrow 73"/>
          <p:cNvSpPr/>
          <p:nvPr/>
        </p:nvSpPr>
        <p:spPr bwMode="auto">
          <a:xfrm rot="16200000">
            <a:off x="264956" y="7063814"/>
            <a:ext cx="905446" cy="397202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300" b="0" dirty="0"/>
              <a:t>add  </a:t>
            </a:r>
            <a:r>
              <a:rPr lang="en-US" sz="1300" b="0" dirty="0">
                <a:solidFill>
                  <a:schemeClr val="tx1"/>
                </a:solidFill>
              </a:rPr>
              <a:t>"</a:t>
            </a:r>
            <a:r>
              <a:rPr lang="en-US" sz="1300" b="0" dirty="0"/>
              <a:t>c</a:t>
            </a:r>
            <a:r>
              <a:rPr lang="en-US" sz="1300" b="0" dirty="0">
                <a:solidFill>
                  <a:schemeClr val="tx1"/>
                </a:solidFill>
              </a:rPr>
              <a:t>"</a:t>
            </a:r>
            <a:endParaRPr kumimoji="0" lang="en-US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5" name="Down Arrow 74"/>
          <p:cNvSpPr/>
          <p:nvPr/>
        </p:nvSpPr>
        <p:spPr bwMode="auto">
          <a:xfrm rot="16200000">
            <a:off x="258520" y="8030998"/>
            <a:ext cx="918319" cy="397202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300" b="0" dirty="0"/>
              <a:t>add  </a:t>
            </a:r>
            <a:r>
              <a:rPr lang="en-US" sz="1300" b="0" dirty="0">
                <a:solidFill>
                  <a:schemeClr val="tx1"/>
                </a:solidFill>
              </a:rPr>
              <a:t>"</a:t>
            </a:r>
            <a:r>
              <a:rPr lang="en-US" sz="1300" b="0" dirty="0"/>
              <a:t>d</a:t>
            </a:r>
            <a:r>
              <a:rPr lang="en-US" sz="1300" b="0" dirty="0">
                <a:solidFill>
                  <a:schemeClr val="tx1"/>
                </a:solidFill>
              </a:rPr>
              <a:t>"</a:t>
            </a:r>
            <a:endParaRPr kumimoji="0" lang="en-US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0" name="Oval 79"/>
          <p:cNvSpPr/>
          <p:nvPr/>
        </p:nvSpPr>
        <p:spPr>
          <a:xfrm>
            <a:off x="11303001" y="4114800"/>
            <a:ext cx="228599" cy="2286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11303001" y="4953000"/>
            <a:ext cx="228599" cy="2286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8659750" y="2719450"/>
            <a:ext cx="228600" cy="2286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6197600" y="75438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6197600" y="84582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6654800" y="84582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5283200" y="754380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5283200" y="845820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740400" y="845820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5218875" y="6069273"/>
            <a:ext cx="7152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/>
              <a:t>1</a:t>
            </a:r>
            <a:r>
              <a:rPr lang="en-US" sz="1400" b="0" baseline="30000" dirty="0"/>
              <a:t>st</a:t>
            </a:r>
            <a:r>
              <a:rPr lang="en-US" sz="1400" b="0" dirty="0"/>
              <a:t> half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133275" y="6069273"/>
            <a:ext cx="7569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/>
              <a:t>2</a:t>
            </a:r>
            <a:r>
              <a:rPr lang="en-US" sz="1400" b="0" baseline="30000" dirty="0"/>
              <a:t>nd</a:t>
            </a:r>
            <a:r>
              <a:rPr lang="en-US" sz="1400" b="0" dirty="0"/>
              <a:t> half</a:t>
            </a:r>
          </a:p>
        </p:txBody>
      </p:sp>
      <p:sp>
        <p:nvSpPr>
          <p:cNvPr id="82" name="Rectangular Callout 81"/>
          <p:cNvSpPr/>
          <p:nvPr/>
        </p:nvSpPr>
        <p:spPr bwMode="auto">
          <a:xfrm>
            <a:off x="7578835" y="5791200"/>
            <a:ext cx="4486165" cy="646331"/>
          </a:xfrm>
          <a:prstGeom prst="wedgeRectCallout">
            <a:avLst>
              <a:gd name="adj1" fmla="val -62962"/>
              <a:gd name="adj2" fmla="val 2046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1800" dirty="0"/>
              <a:t>1</a:t>
            </a:r>
            <a:r>
              <a:rPr lang="en-US" sz="1800" baseline="30000" dirty="0"/>
              <a:t>st</a:t>
            </a:r>
            <a:r>
              <a:rPr lang="en-US" sz="1800" dirty="0"/>
              <a:t> half: </a:t>
            </a:r>
            <a:r>
              <a:rPr lang="en-US" sz="1800" b="0" dirty="0"/>
              <a:t>Elements inherited from last resize</a:t>
            </a:r>
            <a:br>
              <a:rPr lang="en-US" sz="1800" b="0" dirty="0"/>
            </a:br>
            <a:r>
              <a:rPr lang="en-US" sz="1800" dirty="0"/>
              <a:t>2</a:t>
            </a:r>
            <a:r>
              <a:rPr lang="en-US" sz="1800" baseline="30000" dirty="0"/>
              <a:t>nd</a:t>
            </a:r>
            <a:r>
              <a:rPr lang="en-US" sz="1800" dirty="0"/>
              <a:t> half: </a:t>
            </a:r>
            <a:r>
              <a:rPr lang="en-US" sz="1800" b="0" dirty="0"/>
              <a:t>Elements added after last resize</a:t>
            </a:r>
          </a:p>
        </p:txBody>
      </p:sp>
      <p:sp>
        <p:nvSpPr>
          <p:cNvPr id="68" name="Left Brace 67"/>
          <p:cNvSpPr/>
          <p:nvPr/>
        </p:nvSpPr>
        <p:spPr bwMode="auto">
          <a:xfrm rot="5400000">
            <a:off x="5494216" y="6037384"/>
            <a:ext cx="152400" cy="879232"/>
          </a:xfrm>
          <a:prstGeom prst="leftBrace">
            <a:avLst>
              <a:gd name="adj1" fmla="val 24816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6" name="Left Brace 75"/>
          <p:cNvSpPr/>
          <p:nvPr/>
        </p:nvSpPr>
        <p:spPr bwMode="auto">
          <a:xfrm rot="5400000">
            <a:off x="6443784" y="6037384"/>
            <a:ext cx="152400" cy="879232"/>
          </a:xfrm>
          <a:prstGeom prst="leftBrace">
            <a:avLst>
              <a:gd name="adj1" fmla="val 24816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9" name="Slide Number Placeholder 6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5" grpId="0"/>
      <p:bldP spid="16" grpId="0"/>
      <p:bldP spid="19" grpId="0"/>
      <p:bldP spid="20" grpId="0"/>
      <p:bldP spid="23" grpId="0"/>
      <p:bldP spid="24" grpId="0"/>
      <p:bldP spid="33" grpId="0" animBg="1"/>
      <p:bldP spid="35" grpId="0" animBg="1"/>
      <p:bldP spid="36" grpId="0" animBg="1"/>
      <p:bldP spid="45" grpId="0" animBg="1"/>
      <p:bldP spid="46" grpId="0" animBg="1"/>
      <p:bldP spid="58" grpId="0" animBg="1"/>
      <p:bldP spid="60" grpId="0" animBg="1"/>
      <p:bldP spid="64" grpId="0" animBg="1"/>
      <p:bldP spid="65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80" grpId="0" animBg="1"/>
      <p:bldP spid="81" grpId="0" animBg="1"/>
      <p:bldP spid="59" grpId="0" animBg="1"/>
      <p:bldP spid="61" grpId="0" animBg="1"/>
      <p:bldP spid="62" grpId="0" animBg="1"/>
      <p:bldP spid="63" grpId="0" animBg="1"/>
      <p:bldP spid="66" grpId="0" animBg="1"/>
      <p:bldP spid="67" grpId="0" animBg="1"/>
      <p:bldP spid="77" grpId="0"/>
      <p:bldP spid="79" grpId="0"/>
      <p:bldP spid="82" grpId="0" animBg="1"/>
      <p:bldP spid="68" grpId="0" animBg="1"/>
      <p:bldP spid="7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88700" cy="68961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The </a:t>
            </a:r>
            <a:r>
              <a:rPr lang="en-US" b="1" dirty="0">
                <a:solidFill>
                  <a:schemeClr val="tx1"/>
                </a:solidFill>
              </a:rPr>
              <a:t>token invariant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Every element in the 2</a:t>
            </a:r>
            <a:r>
              <a:rPr lang="en-US" baseline="30000" dirty="0">
                <a:solidFill>
                  <a:schemeClr val="tx1"/>
                </a:solidFill>
              </a:rPr>
              <a:t>nd</a:t>
            </a:r>
            <a:r>
              <a:rPr lang="en-US" dirty="0">
                <a:solidFill>
                  <a:schemeClr val="tx1"/>
                </a:solidFill>
              </a:rPr>
              <a:t> half of the array has a token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And the corresponding element in the 1</a:t>
            </a:r>
            <a:r>
              <a:rPr lang="en-US" baseline="30000" dirty="0">
                <a:solidFill>
                  <a:schemeClr val="tx1"/>
                </a:solidFill>
              </a:rPr>
              <a:t>st</a:t>
            </a:r>
            <a:r>
              <a:rPr lang="en-US" dirty="0">
                <a:solidFill>
                  <a:schemeClr val="tx1"/>
                </a:solidFill>
              </a:rPr>
              <a:t> half of the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array has a token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Alternative formulation</a:t>
            </a:r>
            <a:r>
              <a:rPr lang="en-US" i="1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An array with limit 2k and size </a:t>
            </a:r>
            <a:r>
              <a:rPr lang="en-US" dirty="0" err="1">
                <a:solidFill>
                  <a:schemeClr val="tx1"/>
                </a:solidFill>
              </a:rPr>
              <a:t>k+r</a:t>
            </a:r>
            <a:r>
              <a:rPr lang="en-US" dirty="0">
                <a:solidFill>
                  <a:schemeClr val="tx1"/>
                </a:solidFill>
              </a:rPr>
              <a:t> holds </a:t>
            </a:r>
            <a:r>
              <a:rPr lang="en-US" dirty="0">
                <a:solidFill>
                  <a:srgbClr val="00B050"/>
                </a:solidFill>
              </a:rPr>
              <a:t>2r tokens </a:t>
            </a:r>
            <a:r>
              <a:rPr lang="en-US" dirty="0">
                <a:solidFill>
                  <a:schemeClr val="tx1"/>
                </a:solidFill>
              </a:rPr>
              <a:t>(for 0 ≤ r &lt; k)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# tokens == 2r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319647"/>
              </p:ext>
            </p:extLst>
          </p:nvPr>
        </p:nvGraphicFramePr>
        <p:xfrm>
          <a:off x="5130799" y="5151273"/>
          <a:ext cx="5486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600960" y="4851279"/>
          <a:ext cx="192024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k+r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2k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 flipV="1">
            <a:off x="4216394" y="5326622"/>
            <a:ext cx="914400" cy="263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 bwMode="auto">
          <a:xfrm>
            <a:off x="4063994" y="5251739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130794" y="5251739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0" name="Oval 79"/>
          <p:cNvSpPr/>
          <p:nvPr/>
        </p:nvSpPr>
        <p:spPr>
          <a:xfrm>
            <a:off x="11303001" y="2743200"/>
            <a:ext cx="228599" cy="2286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5283201" y="5040868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6146520" y="4278868"/>
            <a:ext cx="7152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/>
              <a:t>1</a:t>
            </a:r>
            <a:r>
              <a:rPr lang="en-US" sz="1400" b="0" baseline="30000" dirty="0"/>
              <a:t>st</a:t>
            </a:r>
            <a:r>
              <a:rPr lang="en-US" sz="1400" b="0" dirty="0"/>
              <a:t> half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874648" y="4275891"/>
            <a:ext cx="7569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/>
              <a:t>2</a:t>
            </a:r>
            <a:r>
              <a:rPr lang="en-US" sz="1400" b="0" baseline="30000" dirty="0"/>
              <a:t>nd</a:t>
            </a:r>
            <a:r>
              <a:rPr lang="en-US" sz="1400" b="0" dirty="0"/>
              <a:t> half</a:t>
            </a:r>
          </a:p>
        </p:txBody>
      </p:sp>
      <p:sp>
        <p:nvSpPr>
          <p:cNvPr id="84" name="Oval 83"/>
          <p:cNvSpPr/>
          <p:nvPr/>
        </p:nvSpPr>
        <p:spPr>
          <a:xfrm>
            <a:off x="6197601" y="5040868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5664201" y="5040868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5740400" y="5040868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5816600" y="5040868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8026400" y="5040868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8940800" y="5040868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8407400" y="5040868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8483599" y="5040868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8559799" y="5040868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cxnSp>
        <p:nvCxnSpPr>
          <p:cNvPr id="94" name="Straight Arrow Connector 93"/>
          <p:cNvCxnSpPr/>
          <p:nvPr/>
        </p:nvCxnSpPr>
        <p:spPr bwMode="auto">
          <a:xfrm>
            <a:off x="5130800" y="5955268"/>
            <a:ext cx="2743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95" name="Straight Arrow Connector 94"/>
          <p:cNvCxnSpPr/>
          <p:nvPr/>
        </p:nvCxnSpPr>
        <p:spPr bwMode="auto">
          <a:xfrm>
            <a:off x="7874000" y="5955268"/>
            <a:ext cx="2743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96" name="TextBox 95"/>
          <p:cNvSpPr txBox="1"/>
          <p:nvPr/>
        </p:nvSpPr>
        <p:spPr>
          <a:xfrm>
            <a:off x="6350000" y="59552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k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9093200" y="59552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k</a:t>
            </a:r>
          </a:p>
        </p:txBody>
      </p:sp>
      <p:cxnSp>
        <p:nvCxnSpPr>
          <p:cNvPr id="98" name="Straight Arrow Connector 97"/>
          <p:cNvCxnSpPr/>
          <p:nvPr/>
        </p:nvCxnSpPr>
        <p:spPr bwMode="auto">
          <a:xfrm>
            <a:off x="5130800" y="5593378"/>
            <a:ext cx="1371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99" name="Straight Arrow Connector 98"/>
          <p:cNvCxnSpPr/>
          <p:nvPr/>
        </p:nvCxnSpPr>
        <p:spPr bwMode="auto">
          <a:xfrm>
            <a:off x="7874000" y="5593378"/>
            <a:ext cx="1371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00" name="TextBox 99"/>
          <p:cNvSpPr txBox="1"/>
          <p:nvPr/>
        </p:nvSpPr>
        <p:spPr>
          <a:xfrm>
            <a:off x="5699374" y="5519533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r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8442574" y="5517945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r</a:t>
            </a:r>
          </a:p>
        </p:txBody>
      </p:sp>
      <p:sp>
        <p:nvSpPr>
          <p:cNvPr id="108" name="Left Brace 107"/>
          <p:cNvSpPr/>
          <p:nvPr/>
        </p:nvSpPr>
        <p:spPr bwMode="auto">
          <a:xfrm rot="5400000">
            <a:off x="6411128" y="3288268"/>
            <a:ext cx="152400" cy="2743200"/>
          </a:xfrm>
          <a:prstGeom prst="leftBrace">
            <a:avLst>
              <a:gd name="adj1" fmla="val 24816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Left Brace 108"/>
          <p:cNvSpPr/>
          <p:nvPr/>
        </p:nvSpPr>
        <p:spPr bwMode="auto">
          <a:xfrm rot="5400000">
            <a:off x="9189496" y="3288268"/>
            <a:ext cx="152400" cy="2743200"/>
          </a:xfrm>
          <a:prstGeom prst="leftBrace">
            <a:avLst>
              <a:gd name="adj1" fmla="val 24816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1" name="Oval 110"/>
          <p:cNvSpPr/>
          <p:nvPr/>
        </p:nvSpPr>
        <p:spPr>
          <a:xfrm>
            <a:off x="11303001" y="3276600"/>
            <a:ext cx="228599" cy="2286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12" name="Rectangular Callout 111"/>
          <p:cNvSpPr/>
          <p:nvPr/>
        </p:nvSpPr>
        <p:spPr bwMode="auto">
          <a:xfrm>
            <a:off x="7125185" y="9079468"/>
            <a:ext cx="4939815" cy="369332"/>
          </a:xfrm>
          <a:prstGeom prst="wedgeRectCallout">
            <a:avLst>
              <a:gd name="adj1" fmla="val -28450"/>
              <a:gd name="adj2" fmla="val -17383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Both assume a resize has happened previously</a:t>
            </a: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1" grpId="0" animBg="1"/>
      <p:bldP spid="77" grpId="0"/>
      <p:bldP spid="79" grpId="0"/>
      <p:bldP spid="84" grpId="0" animBg="1"/>
      <p:bldP spid="85" grpId="0" animBg="1"/>
      <p:bldP spid="86" grpId="0" animBg="1"/>
      <p:bldP spid="87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6" grpId="0"/>
      <p:bldP spid="97" grpId="0"/>
      <p:bldP spid="100" grpId="0"/>
      <p:bldP spid="101" grpId="0"/>
      <p:bldP spid="108" grpId="0" animBg="1"/>
      <p:bldP spid="109" grpId="0" animBg="1"/>
      <p:bldP spid="111" grpId="0" animBg="1"/>
      <p:bldP spid="112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Prove that the operation </a:t>
            </a:r>
            <a:r>
              <a:rPr lang="en-US" b="1" dirty="0"/>
              <a:t>preserves</a:t>
            </a:r>
            <a:r>
              <a:rPr lang="en-US" dirty="0"/>
              <a:t> the token invariant</a:t>
            </a:r>
          </a:p>
          <a:p>
            <a:pPr lvl="1"/>
            <a:r>
              <a:rPr lang="en-US" dirty="0"/>
              <a:t>If the invariant holds before, it also holds after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00B050"/>
                </a:solidFill>
              </a:rPr>
              <a:t>Saved tokens </a:t>
            </a:r>
            <a:r>
              <a:rPr lang="en-US" dirty="0"/>
              <a:t>before + </a:t>
            </a:r>
            <a:r>
              <a:rPr lang="en-US" dirty="0">
                <a:solidFill>
                  <a:srgbClr val="00B0F0"/>
                </a:solidFill>
              </a:rPr>
              <a:t>amortized cost </a:t>
            </a:r>
            <a:r>
              <a:rPr lang="en-US" dirty="0"/>
              <a:t>– </a:t>
            </a:r>
            <a:r>
              <a:rPr lang="en-US" dirty="0">
                <a:solidFill>
                  <a:srgbClr val="FF0000"/>
                </a:solidFill>
              </a:rPr>
              <a:t>actual cost</a:t>
            </a:r>
            <a:r>
              <a:rPr lang="en-US" dirty="0"/>
              <a:t> = </a:t>
            </a:r>
            <a:r>
              <a:rPr lang="en-US" dirty="0">
                <a:solidFill>
                  <a:srgbClr val="00B050"/>
                </a:solidFill>
              </a:rPr>
              <a:t>saved tokens</a:t>
            </a:r>
            <a:r>
              <a:rPr lang="en-US" dirty="0"/>
              <a:t> after</a:t>
            </a:r>
          </a:p>
          <a:p>
            <a:endParaRPr lang="en-US" dirty="0"/>
          </a:p>
          <a:p>
            <a:r>
              <a:rPr lang="en-US" dirty="0"/>
              <a:t>We need to distinguish between two cases</a:t>
            </a:r>
          </a:p>
          <a:p>
            <a:pPr marL="971550" lvl="1" indent="-514350">
              <a:buSzPct val="105000"/>
              <a:buFont typeface="+mj-lt"/>
              <a:buAutoNum type="arabicPeriod"/>
            </a:pPr>
            <a:r>
              <a:rPr lang="en-US" dirty="0"/>
              <a:t>Adding an element does not trigger a resize</a:t>
            </a:r>
          </a:p>
          <a:p>
            <a:pPr marL="971550" lvl="1" indent="-514350">
              <a:buSzPct val="105000"/>
              <a:buFont typeface="+mj-lt"/>
              <a:buAutoNum type="arabicPeriod"/>
            </a:pPr>
            <a:r>
              <a:rPr lang="en-US" dirty="0"/>
              <a:t>Adding an element does trigger a resize</a:t>
            </a:r>
          </a:p>
          <a:p>
            <a:pPr>
              <a:buNone/>
            </a:pPr>
            <a:r>
              <a:rPr lang="en-US" dirty="0"/>
              <a:t>	… and we will need to see what happens before the first resize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  <p:sp>
        <p:nvSpPr>
          <p:cNvPr id="5" name="Flowchart: Document 4"/>
          <p:cNvSpPr/>
          <p:nvPr/>
        </p:nvSpPr>
        <p:spPr bwMode="auto">
          <a:xfrm flipV="1">
            <a:off x="863600" y="1600200"/>
            <a:ext cx="11125200" cy="2057400"/>
          </a:xfrm>
          <a:prstGeom prst="flowChartDocument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Unbounded Array Interface</a:t>
            </a:r>
            <a:endParaRPr lang="en-US" dirty="0"/>
          </a:p>
        </p:txBody>
      </p:sp>
      <p:sp>
        <p:nvSpPr>
          <p:cNvPr id="5" name="Vertical Scroll 4"/>
          <p:cNvSpPr/>
          <p:nvPr/>
        </p:nvSpPr>
        <p:spPr bwMode="auto">
          <a:xfrm flipH="1">
            <a:off x="4292600" y="2438400"/>
            <a:ext cx="4724400" cy="6627019"/>
          </a:xfrm>
          <a:prstGeom prst="verticalScroll">
            <a:avLst>
              <a:gd name="adj" fmla="val 6050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4909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uba_len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)           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&gt;=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4909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uba_new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size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0 &lt;= size 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uba_len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 == size;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4909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uba_get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)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uba_len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4909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uba_set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uba_len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4909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uba_add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amt</a:t>
            </a:r>
            <a:endParaRPr lang="en-US" sz="160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4909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uba_rem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)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amt</a:t>
            </a:r>
            <a:endParaRPr lang="en-US" sz="160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 0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uba_len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34741" y="2385950"/>
            <a:ext cx="3151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Menlo"/>
              </a:rPr>
              <a:t>Unbounded Array Interface</a:t>
            </a:r>
          </a:p>
        </p:txBody>
      </p:sp>
      <p:sp>
        <p:nvSpPr>
          <p:cNvPr id="13" name="Right Brace 12"/>
          <p:cNvSpPr/>
          <p:nvPr/>
        </p:nvSpPr>
        <p:spPr bwMode="auto">
          <a:xfrm>
            <a:off x="8895657" y="2819400"/>
            <a:ext cx="228600" cy="4419600"/>
          </a:xfrm>
          <a:prstGeom prst="rightBrace">
            <a:avLst>
              <a:gd name="adj1" fmla="val 38522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200457" y="4532376"/>
            <a:ext cx="332174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This is exactly the</a:t>
            </a:r>
            <a:br>
              <a:rPr lang="en-US" sz="2000" b="0" dirty="0"/>
            </a:br>
            <a:r>
              <a:rPr lang="en-US" sz="2000" b="0" dirty="0"/>
              <a:t>self-sorting array interface</a:t>
            </a:r>
            <a:br>
              <a:rPr lang="en-US" sz="2000" b="0" dirty="0"/>
            </a:br>
            <a:r>
              <a:rPr lang="en-US" sz="2000" b="0" dirty="0"/>
              <a:t>with “</a:t>
            </a:r>
            <a:r>
              <a:rPr lang="en-US" sz="2000" b="0" dirty="0" err="1"/>
              <a:t>ssa</a:t>
            </a:r>
            <a:r>
              <a:rPr lang="en-US" sz="2000" b="0" dirty="0"/>
              <a:t>” renamed to “</a:t>
            </a:r>
            <a:r>
              <a:rPr lang="en-US" sz="2000" b="0" dirty="0" err="1"/>
              <a:t>uba</a:t>
            </a:r>
            <a:r>
              <a:rPr lang="en-US" sz="2000" b="0" dirty="0"/>
              <a:t>”</a:t>
            </a: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355793" y="7162800"/>
            <a:ext cx="3479607" cy="677108"/>
          </a:xfrm>
          <a:prstGeom prst="wedgeRectCallout">
            <a:avLst>
              <a:gd name="adj1" fmla="val 68024"/>
              <a:gd name="adj2" fmla="val 2443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Add x as the last element of A</a:t>
            </a:r>
          </a:p>
          <a:p>
            <a:pPr marL="166688" indent="-166688" algn="l">
              <a:buFont typeface="Arial" pitchFamily="34" charset="0"/>
              <a:buChar char="•"/>
              <a:defRPr/>
            </a:pPr>
            <a:r>
              <a:rPr lang="en-US" sz="1800" b="0" dirty="0"/>
              <a:t>A grows by 1 element</a:t>
            </a: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654080" y="8229600"/>
            <a:ext cx="3181320" cy="1015663"/>
          </a:xfrm>
          <a:prstGeom prst="wedgeRectCallout">
            <a:avLst>
              <a:gd name="adj1" fmla="val 69890"/>
              <a:gd name="adj2" fmla="val -2350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Remove and return the last</a:t>
            </a:r>
            <a:br>
              <a:rPr lang="en-US" sz="2000" b="0" dirty="0"/>
            </a:br>
            <a:r>
              <a:rPr lang="en-US" sz="2000" b="0" dirty="0"/>
              <a:t>element of A</a:t>
            </a:r>
          </a:p>
          <a:p>
            <a:pPr marL="166688" indent="-166688" algn="l">
              <a:buFont typeface="Arial" pitchFamily="34" charset="0"/>
              <a:buChar char="•"/>
              <a:defRPr/>
            </a:pPr>
            <a:r>
              <a:rPr lang="en-US" sz="1800" b="0" dirty="0"/>
              <a:t>A shrinks by 1 element</a:t>
            </a:r>
          </a:p>
        </p:txBody>
      </p:sp>
      <p:sp>
        <p:nvSpPr>
          <p:cNvPr id="17" name="Right Brace 16"/>
          <p:cNvSpPr/>
          <p:nvPr/>
        </p:nvSpPr>
        <p:spPr bwMode="auto">
          <a:xfrm>
            <a:off x="9169400" y="7391400"/>
            <a:ext cx="288313" cy="1600200"/>
          </a:xfrm>
          <a:prstGeom prst="rightBrace">
            <a:avLst>
              <a:gd name="adj1" fmla="val 38522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478177" y="7555675"/>
            <a:ext cx="2529860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Constant </a:t>
            </a:r>
            <a:r>
              <a:rPr lang="en-US" sz="2000" dirty="0"/>
              <a:t>amortized</a:t>
            </a:r>
            <a:br>
              <a:rPr lang="en-US" sz="2000" b="0" dirty="0"/>
            </a:br>
            <a:r>
              <a:rPr lang="en-US" sz="2000" b="0" dirty="0"/>
              <a:t>complexity</a:t>
            </a:r>
          </a:p>
          <a:p>
            <a:r>
              <a:rPr lang="en-US" sz="1800" b="0" dirty="0"/>
              <a:t>(</a:t>
            </a:r>
            <a:r>
              <a:rPr lang="en-US" sz="1800" i="1" dirty="0"/>
              <a:t>worst-case</a:t>
            </a:r>
            <a:r>
              <a:rPr lang="en-US" sz="1800" b="0" dirty="0"/>
              <a:t> could</a:t>
            </a:r>
            <a:br>
              <a:rPr lang="en-US" sz="1800" b="0" dirty="0"/>
            </a:br>
            <a:r>
              <a:rPr lang="en-US" sz="1800" b="0" dirty="0"/>
              <a:t>be much higher)</a:t>
            </a:r>
          </a:p>
        </p:txBody>
      </p:sp>
      <p:sp>
        <p:nvSpPr>
          <p:cNvPr id="19" name="Rectangular Callout 18"/>
          <p:cNvSpPr/>
          <p:nvPr/>
        </p:nvSpPr>
        <p:spPr bwMode="auto">
          <a:xfrm>
            <a:off x="10388600" y="6553200"/>
            <a:ext cx="2439129" cy="646331"/>
          </a:xfrm>
          <a:prstGeom prst="wedgeRectCallout">
            <a:avLst>
              <a:gd name="adj1" fmla="val -120898"/>
              <a:gd name="adj2" fmla="val -4158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Doesn’t keep elements</a:t>
            </a:r>
            <a:br>
              <a:rPr lang="en-US" sz="1800" b="0" dirty="0"/>
            </a:br>
            <a:r>
              <a:rPr lang="en-US" sz="1800" b="0" dirty="0"/>
              <a:t>sorted this time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 animBg="1"/>
      <p:bldP spid="16" grpId="0" animBg="1"/>
      <p:bldP spid="17" grpId="0" animBg="1"/>
      <p:bldP spid="18" grpId="0"/>
      <p:bldP spid="19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264900" cy="6896100"/>
          </a:xfrm>
        </p:spPr>
        <p:txBody>
          <a:bodyPr/>
          <a:lstStyle/>
          <a:p>
            <a:pPr>
              <a:buClr>
                <a:schemeClr val="tx1"/>
              </a:buClr>
              <a:buNone/>
            </a:pPr>
            <a:r>
              <a:rPr lang="en-US" sz="2700" dirty="0">
                <a:solidFill>
                  <a:srgbClr val="00B050"/>
                </a:solidFill>
              </a:rPr>
              <a:t>Saved tokens </a:t>
            </a:r>
            <a:r>
              <a:rPr lang="en-US" sz="2700" dirty="0"/>
              <a:t>before + </a:t>
            </a:r>
            <a:r>
              <a:rPr lang="en-US" sz="2700" dirty="0">
                <a:solidFill>
                  <a:srgbClr val="00B0F0"/>
                </a:solidFill>
              </a:rPr>
              <a:t>amortized cost </a:t>
            </a:r>
            <a:r>
              <a:rPr lang="en-US" sz="2700" dirty="0"/>
              <a:t>– </a:t>
            </a:r>
            <a:r>
              <a:rPr lang="en-US" sz="2700" dirty="0">
                <a:solidFill>
                  <a:srgbClr val="FF0000"/>
                </a:solidFill>
              </a:rPr>
              <a:t>actual cost</a:t>
            </a:r>
            <a:r>
              <a:rPr lang="en-US" sz="2700" dirty="0"/>
              <a:t> = </a:t>
            </a:r>
            <a:r>
              <a:rPr lang="en-US" sz="2700" dirty="0">
                <a:solidFill>
                  <a:srgbClr val="00B050"/>
                </a:solidFill>
              </a:rPr>
              <a:t>saved tokens</a:t>
            </a:r>
            <a:r>
              <a:rPr lang="en-US" sz="2700" dirty="0"/>
              <a:t> after</a:t>
            </a:r>
          </a:p>
          <a:p>
            <a:pPr lvl="4"/>
            <a:endParaRPr lang="en-US" sz="900" dirty="0"/>
          </a:p>
          <a:p>
            <a:pPr marL="971550" lvl="1" indent="-514350">
              <a:buSzPct val="105000"/>
              <a:buFont typeface="+mj-lt"/>
              <a:buAutoNum type="arabicPeriod"/>
            </a:pPr>
            <a:r>
              <a:rPr lang="en-US" dirty="0"/>
              <a:t>Adding an element </a:t>
            </a:r>
            <a:r>
              <a:rPr lang="en-US" b="1" dirty="0"/>
              <a:t>does not </a:t>
            </a:r>
            <a:r>
              <a:rPr lang="en-US" dirty="0"/>
              <a:t>trigger a resize</a:t>
            </a:r>
          </a:p>
          <a:p>
            <a:pPr lvl="2">
              <a:buClr>
                <a:schemeClr val="tx1"/>
              </a:buClr>
            </a:pPr>
            <a:r>
              <a:rPr lang="en-US" dirty="0"/>
              <a:t>We receive</a:t>
            </a:r>
            <a:r>
              <a:rPr lang="en-US" dirty="0">
                <a:solidFill>
                  <a:srgbClr val="00B0F0"/>
                </a:solidFill>
              </a:rPr>
              <a:t> 3 </a:t>
            </a:r>
            <a:r>
              <a:rPr lang="en-US" dirty="0"/>
              <a:t>tokens</a:t>
            </a:r>
          </a:p>
          <a:p>
            <a:pPr lvl="3">
              <a:buClr>
                <a:schemeClr val="tx1"/>
              </a:buClr>
            </a:pPr>
            <a:r>
              <a:rPr lang="en-US" dirty="0"/>
              <a:t>We spend 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/>
              <a:t> to write the new element</a:t>
            </a:r>
          </a:p>
          <a:p>
            <a:pPr lvl="3">
              <a:buClr>
                <a:schemeClr val="tx1"/>
              </a:buClr>
            </a:pPr>
            <a:r>
              <a:rPr lang="en-US" dirty="0"/>
              <a:t>We put </a:t>
            </a:r>
            <a:r>
              <a:rPr lang="en-US" dirty="0">
                <a:solidFill>
                  <a:srgbClr val="00B050"/>
                </a:solidFill>
              </a:rPr>
              <a:t>1</a:t>
            </a:r>
            <a:r>
              <a:rPr lang="en-US" dirty="0"/>
              <a:t> on top of the new element</a:t>
            </a:r>
          </a:p>
          <a:p>
            <a:pPr lvl="3">
              <a:buClr>
                <a:schemeClr val="tx1"/>
              </a:buClr>
            </a:pPr>
            <a:r>
              <a:rPr lang="en-US" dirty="0"/>
              <a:t>We put</a:t>
            </a:r>
            <a:r>
              <a:rPr lang="en-US" dirty="0">
                <a:solidFill>
                  <a:srgbClr val="00B050"/>
                </a:solidFill>
              </a:rPr>
              <a:t> 1 </a:t>
            </a:r>
            <a:r>
              <a:rPr lang="en-US" dirty="0"/>
              <a:t>on top of the matching element in the 1</a:t>
            </a:r>
            <a:r>
              <a:rPr lang="en-US" baseline="30000" dirty="0"/>
              <a:t>st</a:t>
            </a:r>
            <a:r>
              <a:rPr lang="en-US" dirty="0"/>
              <a:t> half of the array</a:t>
            </a:r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  <a:buNone/>
            </a:pPr>
            <a:endParaRPr lang="en-US" dirty="0"/>
          </a:p>
          <a:p>
            <a:pPr lvl="2">
              <a:buClr>
                <a:schemeClr val="tx1"/>
              </a:buClr>
            </a:pPr>
            <a:r>
              <a:rPr lang="en-US" dirty="0"/>
              <a:t>Alternatively,</a:t>
            </a:r>
          </a:p>
          <a:p>
            <a:pPr lvl="3">
              <a:buClr>
                <a:schemeClr val="tx1"/>
              </a:buClr>
            </a:pPr>
            <a:r>
              <a:rPr lang="en-US" dirty="0">
                <a:solidFill>
                  <a:srgbClr val="00B050"/>
                </a:solidFill>
              </a:rPr>
              <a:t># tokens </a:t>
            </a:r>
            <a:r>
              <a:rPr lang="en-US" dirty="0"/>
              <a:t>after = </a:t>
            </a:r>
            <a:r>
              <a:rPr lang="en-US" dirty="0">
                <a:solidFill>
                  <a:srgbClr val="00B050"/>
                </a:solidFill>
              </a:rPr>
              <a:t># tokens </a:t>
            </a:r>
            <a:r>
              <a:rPr lang="en-US" dirty="0"/>
              <a:t>before + </a:t>
            </a:r>
            <a:r>
              <a:rPr lang="en-US" dirty="0">
                <a:solidFill>
                  <a:srgbClr val="00B0F0"/>
                </a:solidFill>
              </a:rPr>
              <a:t>3</a:t>
            </a:r>
            <a:r>
              <a:rPr lang="en-US" dirty="0"/>
              <a:t> –</a:t>
            </a:r>
            <a:r>
              <a:rPr lang="en-US" dirty="0">
                <a:solidFill>
                  <a:srgbClr val="FF0000"/>
                </a:solidFill>
              </a:rPr>
              <a:t> 1 </a:t>
            </a:r>
            <a:r>
              <a:rPr lang="en-US" dirty="0"/>
              <a:t>= 2r + 2 = 2(r+1) = 2r’</a:t>
            </a:r>
          </a:p>
          <a:p>
            <a:pPr lvl="1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319647"/>
              </p:ext>
            </p:extLst>
          </p:nvPr>
        </p:nvGraphicFramePr>
        <p:xfrm>
          <a:off x="5476463" y="5252994"/>
          <a:ext cx="5486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997200" y="4953000"/>
          <a:ext cx="192024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k+r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2k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>
            <a:stCxn id="7" idx="6"/>
            <a:endCxn id="8" idx="2"/>
          </p:cNvCxnSpPr>
          <p:nvPr/>
        </p:nvCxnSpPr>
        <p:spPr>
          <a:xfrm>
            <a:off x="4597400" y="5429660"/>
            <a:ext cx="879058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 bwMode="auto">
          <a:xfrm>
            <a:off x="4445000" y="535346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476458" y="535346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5628865" y="51425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43265" y="51425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009865" y="51425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086064" y="51425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162264" y="51425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372064" y="51425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9286464" y="51425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753064" y="51425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8829263" y="51425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8905463" y="51425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5476464" y="6019800"/>
            <a:ext cx="2743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8219664" y="6019800"/>
            <a:ext cx="2743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695664" y="60198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k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438864" y="60198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k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5476464" y="5695099"/>
            <a:ext cx="1371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8219664" y="5695099"/>
            <a:ext cx="1371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6045038" y="5621254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r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788238" y="5619666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r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319647"/>
              </p:ext>
            </p:extLst>
          </p:nvPr>
        </p:nvGraphicFramePr>
        <p:xfrm>
          <a:off x="5511799" y="6764912"/>
          <a:ext cx="5486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981960" y="6464918"/>
          <a:ext cx="192024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k+r+1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2k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3" name="Straight Arrow Connector 32"/>
          <p:cNvCxnSpPr/>
          <p:nvPr/>
        </p:nvCxnSpPr>
        <p:spPr>
          <a:xfrm flipV="1">
            <a:off x="4597394" y="6940261"/>
            <a:ext cx="914400" cy="263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 bwMode="auto">
          <a:xfrm>
            <a:off x="4444994" y="686537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5511794" y="686537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5664201" y="66545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6578601" y="66545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045201" y="66545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6121400" y="66545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6197600" y="66545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8407400" y="66545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9321800" y="66545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8788400" y="66545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8864599" y="66545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8940799" y="66545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/>
          <p:nvPr/>
        </p:nvCxnSpPr>
        <p:spPr bwMode="auto">
          <a:xfrm>
            <a:off x="5511800" y="7555468"/>
            <a:ext cx="2743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>
            <a:off x="8255000" y="7555468"/>
            <a:ext cx="2743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6543369" y="7555468"/>
            <a:ext cx="721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k’ = k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9245600" y="7555468"/>
            <a:ext cx="785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k ’ = k</a:t>
            </a:r>
          </a:p>
        </p:txBody>
      </p:sp>
      <p:cxnSp>
        <p:nvCxnSpPr>
          <p:cNvPr id="50" name="Straight Arrow Connector 49"/>
          <p:cNvCxnSpPr/>
          <p:nvPr/>
        </p:nvCxnSpPr>
        <p:spPr bwMode="auto">
          <a:xfrm>
            <a:off x="5511800" y="7203168"/>
            <a:ext cx="1828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8255000" y="7203168"/>
            <a:ext cx="1828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5969000" y="7156922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r’ = r+1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710965" y="7155334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r’ = r+1</a:t>
            </a:r>
          </a:p>
        </p:txBody>
      </p:sp>
      <p:sp>
        <p:nvSpPr>
          <p:cNvPr id="54" name="Oval 53"/>
          <p:cNvSpPr/>
          <p:nvPr/>
        </p:nvSpPr>
        <p:spPr>
          <a:xfrm>
            <a:off x="9794825" y="66545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7044310" y="66545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56" name="Curved Left Arrow 55"/>
          <p:cNvSpPr/>
          <p:nvPr/>
        </p:nvSpPr>
        <p:spPr>
          <a:xfrm flipH="1">
            <a:off x="2403799" y="5486400"/>
            <a:ext cx="457201" cy="1447800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1697508" y="6022757"/>
            <a:ext cx="152400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1579418" y="6240137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1808018" y="624013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60" name="Pentagon 59"/>
          <p:cNvSpPr/>
          <p:nvPr/>
        </p:nvSpPr>
        <p:spPr bwMode="auto">
          <a:xfrm>
            <a:off x="1363009" y="5959066"/>
            <a:ext cx="978408" cy="484632"/>
          </a:xfrm>
          <a:prstGeom prst="homePlate">
            <a:avLst/>
          </a:prstGeom>
          <a:noFill/>
          <a:ln w="381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1" name="Down Arrow 60"/>
          <p:cNvSpPr/>
          <p:nvPr/>
        </p:nvSpPr>
        <p:spPr bwMode="auto">
          <a:xfrm rot="16200000">
            <a:off x="481784" y="6002781"/>
            <a:ext cx="1008435" cy="397202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300" b="0" dirty="0" err="1"/>
              <a:t>uba_add</a:t>
            </a:r>
            <a:endParaRPr kumimoji="0" lang="en-US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7" name="Pentagon 66"/>
          <p:cNvSpPr/>
          <p:nvPr/>
        </p:nvSpPr>
        <p:spPr bwMode="auto">
          <a:xfrm>
            <a:off x="11379200" y="6400800"/>
            <a:ext cx="533400" cy="304800"/>
          </a:xfrm>
          <a:prstGeom prst="homePlat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11525866" y="6477000"/>
            <a:ext cx="152399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  <a:ea typeface="Helvetica Neue" charset="0"/>
              <a:cs typeface="Helvetica Neue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7318483" y="3260388"/>
            <a:ext cx="152400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7200393" y="3477768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7428993" y="3477768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65" name="Pentagon 64"/>
          <p:cNvSpPr/>
          <p:nvPr/>
        </p:nvSpPr>
        <p:spPr bwMode="auto">
          <a:xfrm flipH="1">
            <a:off x="6819392" y="3200400"/>
            <a:ext cx="978408" cy="484632"/>
          </a:xfrm>
          <a:prstGeom prst="homePlate">
            <a:avLst/>
          </a:prstGeom>
          <a:noFill/>
          <a:ln w="381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6" name="Pentagon 65"/>
          <p:cNvSpPr/>
          <p:nvPr/>
        </p:nvSpPr>
        <p:spPr bwMode="auto">
          <a:xfrm>
            <a:off x="10095675" y="3657600"/>
            <a:ext cx="533400" cy="304800"/>
          </a:xfrm>
          <a:prstGeom prst="homePlat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10242341" y="3735956"/>
            <a:ext cx="152399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  <a:ea typeface="Helvetica Neue" charset="0"/>
              <a:cs typeface="Helvetica Neue" charset="0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10236200" y="412667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10236201" y="449580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cxnSp>
        <p:nvCxnSpPr>
          <p:cNvPr id="74" name="Straight Arrow Connector 73"/>
          <p:cNvCxnSpPr/>
          <p:nvPr/>
        </p:nvCxnSpPr>
        <p:spPr bwMode="auto">
          <a:xfrm rot="16200000" flipH="1">
            <a:off x="9474200" y="6505493"/>
            <a:ext cx="22860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72" name="Slide Number Placeholder 7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3" grpId="0"/>
      <p:bldP spid="24" grpId="0"/>
      <p:bldP spid="27" grpId="0"/>
      <p:bldP spid="28" grpId="0"/>
      <p:bldP spid="34" grpId="0"/>
      <p:bldP spid="35" grpId="0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8" grpId="0"/>
      <p:bldP spid="49" grpId="0"/>
      <p:bldP spid="52" grpId="0"/>
      <p:bldP spid="53" grpId="0"/>
      <p:bldP spid="54" grpId="1" animBg="1"/>
      <p:bldP spid="55" grpId="1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7" grpId="0" animBg="1"/>
      <p:bldP spid="68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9" grpId="0" animBg="1"/>
      <p:bldP spid="70" grpId="0" animBg="1"/>
      <p:bldP spid="71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6896100"/>
          </a:xfrm>
        </p:spPr>
        <p:txBody>
          <a:bodyPr/>
          <a:lstStyle/>
          <a:p>
            <a:pPr>
              <a:buClr>
                <a:schemeClr val="tx1"/>
              </a:buClr>
              <a:buNone/>
            </a:pPr>
            <a:r>
              <a:rPr lang="en-US" sz="2700" dirty="0">
                <a:solidFill>
                  <a:srgbClr val="00B050"/>
                </a:solidFill>
              </a:rPr>
              <a:t>Saved tokens </a:t>
            </a:r>
            <a:r>
              <a:rPr lang="en-US" sz="2700" dirty="0"/>
              <a:t>before + </a:t>
            </a:r>
            <a:r>
              <a:rPr lang="en-US" sz="2700" dirty="0">
                <a:solidFill>
                  <a:srgbClr val="00B0F0"/>
                </a:solidFill>
              </a:rPr>
              <a:t>amortized cost </a:t>
            </a:r>
            <a:r>
              <a:rPr lang="en-US" sz="2700" dirty="0"/>
              <a:t>– </a:t>
            </a:r>
            <a:r>
              <a:rPr lang="en-US" sz="2700" dirty="0">
                <a:solidFill>
                  <a:srgbClr val="FF0000"/>
                </a:solidFill>
              </a:rPr>
              <a:t>actual cost</a:t>
            </a:r>
            <a:r>
              <a:rPr lang="en-US" sz="2700" dirty="0"/>
              <a:t> = </a:t>
            </a:r>
            <a:r>
              <a:rPr lang="en-US" sz="2700" dirty="0">
                <a:solidFill>
                  <a:srgbClr val="00B050"/>
                </a:solidFill>
              </a:rPr>
              <a:t>saved tokens</a:t>
            </a:r>
            <a:r>
              <a:rPr lang="en-US" sz="2700" dirty="0"/>
              <a:t> after</a:t>
            </a:r>
          </a:p>
          <a:p>
            <a:pPr lvl="4"/>
            <a:endParaRPr lang="en-US" sz="900" dirty="0"/>
          </a:p>
          <a:p>
            <a:pPr marL="971550" lvl="1" indent="-514350">
              <a:buSzPct val="105000"/>
              <a:buFont typeface="+mj-lt"/>
              <a:buAutoNum type="arabicPeriod" startAt="2"/>
            </a:pPr>
            <a:r>
              <a:rPr lang="en-US" dirty="0"/>
              <a:t>Adding an element </a:t>
            </a:r>
            <a:r>
              <a:rPr lang="en-US" b="1" dirty="0"/>
              <a:t>does </a:t>
            </a:r>
            <a:r>
              <a:rPr lang="en-US" dirty="0"/>
              <a:t>trigger a resize</a:t>
            </a:r>
          </a:p>
          <a:p>
            <a:pPr lvl="2">
              <a:buClr>
                <a:schemeClr val="tx1"/>
              </a:buClr>
            </a:pPr>
            <a:r>
              <a:rPr lang="en-US" dirty="0"/>
              <a:t>We receive</a:t>
            </a:r>
            <a:r>
              <a:rPr lang="en-US" dirty="0">
                <a:solidFill>
                  <a:srgbClr val="00B0F0"/>
                </a:solidFill>
              </a:rPr>
              <a:t> 3 </a:t>
            </a:r>
            <a:r>
              <a:rPr lang="en-US" dirty="0"/>
              <a:t>tokens</a:t>
            </a:r>
          </a:p>
          <a:p>
            <a:pPr lvl="3">
              <a:buClr>
                <a:schemeClr val="tx1"/>
              </a:buClr>
            </a:pPr>
            <a:r>
              <a:rPr lang="en-US" dirty="0"/>
              <a:t>We spend 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/>
              <a:t> to write the new element</a:t>
            </a:r>
          </a:p>
          <a:p>
            <a:pPr lvl="3">
              <a:buClr>
                <a:schemeClr val="tx1"/>
              </a:buClr>
            </a:pPr>
            <a:r>
              <a:rPr lang="en-US" dirty="0"/>
              <a:t>We put </a:t>
            </a:r>
            <a:r>
              <a:rPr lang="en-US" dirty="0">
                <a:solidFill>
                  <a:srgbClr val="00B050"/>
                </a:solidFill>
              </a:rPr>
              <a:t>1</a:t>
            </a:r>
            <a:r>
              <a:rPr lang="en-US" dirty="0"/>
              <a:t> on top of the new element</a:t>
            </a:r>
          </a:p>
          <a:p>
            <a:pPr lvl="3">
              <a:buClr>
                <a:schemeClr val="tx1"/>
              </a:buClr>
            </a:pPr>
            <a:r>
              <a:rPr lang="en-US" dirty="0"/>
              <a:t>We put</a:t>
            </a:r>
            <a:r>
              <a:rPr lang="en-US" dirty="0">
                <a:solidFill>
                  <a:srgbClr val="00B050"/>
                </a:solidFill>
              </a:rPr>
              <a:t> 1 </a:t>
            </a:r>
            <a:r>
              <a:rPr lang="en-US" dirty="0"/>
              <a:t>on top of the matching element in the 1</a:t>
            </a:r>
            <a:r>
              <a:rPr lang="en-US" baseline="30000" dirty="0"/>
              <a:t>st</a:t>
            </a:r>
            <a:r>
              <a:rPr lang="en-US" dirty="0"/>
              <a:t> half of the array</a:t>
            </a:r>
          </a:p>
          <a:p>
            <a:pPr lvl="2">
              <a:buClr>
                <a:schemeClr val="tx1"/>
              </a:buClr>
            </a:pPr>
            <a:r>
              <a:rPr lang="en-US" dirty="0"/>
              <a:t>We </a:t>
            </a:r>
            <a:r>
              <a:rPr lang="en-US" dirty="0">
                <a:solidFill>
                  <a:srgbClr val="FF0000"/>
                </a:solidFill>
              </a:rPr>
              <a:t>spend all tokens </a:t>
            </a:r>
            <a:r>
              <a:rPr lang="en-US" dirty="0"/>
              <a:t>associated with array elements</a:t>
            </a:r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  <a:buNone/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319647"/>
              </p:ext>
            </p:extLst>
          </p:nvPr>
        </p:nvGraphicFramePr>
        <p:xfrm>
          <a:off x="5476463" y="578639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946624" y="5486400"/>
          <a:ext cx="192024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2k-1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2k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V="1">
            <a:off x="4562058" y="5961743"/>
            <a:ext cx="914400" cy="263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 bwMode="auto">
          <a:xfrm>
            <a:off x="4409658" y="588686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476458" y="588686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5628865" y="56759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43265" y="56759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009865" y="56759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086064" y="56759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162264" y="56759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493000" y="56759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8407400" y="56759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874000" y="56759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950199" y="56759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8026399" y="56759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5476464" y="6553200"/>
            <a:ext cx="186413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7340600" y="6553200"/>
            <a:ext cx="1828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278518" y="6553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k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083568" y="6553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k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5476464" y="6228499"/>
            <a:ext cx="1371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7340600" y="6228499"/>
            <a:ext cx="1371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5740400" y="6166529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r = k-1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569200" y="6164941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r = k-1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319647"/>
              </p:ext>
            </p:extLst>
          </p:nvPr>
        </p:nvGraphicFramePr>
        <p:xfrm>
          <a:off x="5511799" y="8059678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981960" y="6986016"/>
          <a:ext cx="192024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4k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3" name="Straight Arrow Connector 32"/>
          <p:cNvCxnSpPr>
            <a:endCxn id="35" idx="2"/>
          </p:cNvCxnSpPr>
          <p:nvPr/>
        </p:nvCxnSpPr>
        <p:spPr>
          <a:xfrm>
            <a:off x="4597394" y="7463995"/>
            <a:ext cx="914400" cy="772349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 bwMode="auto">
          <a:xfrm>
            <a:off x="4444994" y="7386476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5511794" y="816014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 bwMode="auto">
          <a:xfrm>
            <a:off x="5511800" y="8862950"/>
            <a:ext cx="3657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>
            <a:off x="9169400" y="8862950"/>
            <a:ext cx="3657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6543369" y="8850868"/>
            <a:ext cx="849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k’ = 2k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0160000" y="8850868"/>
            <a:ext cx="913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k ’ = 2k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207000" y="8452322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r’ = 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846361" y="8450734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r’ = 0</a:t>
            </a:r>
          </a:p>
        </p:txBody>
      </p:sp>
      <p:sp>
        <p:nvSpPr>
          <p:cNvPr id="56" name="Curved Left Arrow 55"/>
          <p:cNvSpPr/>
          <p:nvPr/>
        </p:nvSpPr>
        <p:spPr>
          <a:xfrm flipH="1">
            <a:off x="2403799" y="6019800"/>
            <a:ext cx="457201" cy="1447800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1697508" y="6556157"/>
            <a:ext cx="152400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1579418" y="6773537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1808018" y="677353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60" name="Pentagon 59"/>
          <p:cNvSpPr/>
          <p:nvPr/>
        </p:nvSpPr>
        <p:spPr bwMode="auto">
          <a:xfrm>
            <a:off x="1363009" y="6492466"/>
            <a:ext cx="978408" cy="484632"/>
          </a:xfrm>
          <a:prstGeom prst="homePlate">
            <a:avLst/>
          </a:prstGeom>
          <a:noFill/>
          <a:ln w="381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1" name="Down Arrow 60"/>
          <p:cNvSpPr/>
          <p:nvPr/>
        </p:nvSpPr>
        <p:spPr bwMode="auto">
          <a:xfrm rot="16200000">
            <a:off x="481784" y="6536181"/>
            <a:ext cx="1008435" cy="397202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300" b="0" dirty="0" err="1"/>
              <a:t>uba_add</a:t>
            </a:r>
            <a:endParaRPr kumimoji="0" lang="en-US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7" name="Pentagon 66"/>
          <p:cNvSpPr/>
          <p:nvPr/>
        </p:nvSpPr>
        <p:spPr bwMode="auto">
          <a:xfrm>
            <a:off x="9398000" y="6934200"/>
            <a:ext cx="533400" cy="304800"/>
          </a:xfrm>
          <a:prstGeom prst="homePlat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9544666" y="7010400"/>
            <a:ext cx="152399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  <a:ea typeface="Helvetica Neue" charset="0"/>
              <a:cs typeface="Helvetica Neue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7318483" y="3260388"/>
            <a:ext cx="152400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7200393" y="3477768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7428993" y="3477768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65" name="Pentagon 64"/>
          <p:cNvSpPr/>
          <p:nvPr/>
        </p:nvSpPr>
        <p:spPr bwMode="auto">
          <a:xfrm flipH="1">
            <a:off x="6819392" y="3200400"/>
            <a:ext cx="978408" cy="484632"/>
          </a:xfrm>
          <a:prstGeom prst="homePlate">
            <a:avLst/>
          </a:prstGeom>
          <a:noFill/>
          <a:ln w="381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6" name="Pentagon 65"/>
          <p:cNvSpPr/>
          <p:nvPr/>
        </p:nvSpPr>
        <p:spPr bwMode="auto">
          <a:xfrm>
            <a:off x="10095675" y="3657600"/>
            <a:ext cx="533400" cy="304800"/>
          </a:xfrm>
          <a:prstGeom prst="homePlat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10242341" y="3735956"/>
            <a:ext cx="152399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  <a:ea typeface="Helvetica Neue" charset="0"/>
              <a:cs typeface="Helvetica Neue" charset="0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10236200" y="412667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10236201" y="449580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graphicFrame>
        <p:nvGraphicFramePr>
          <p:cNvPr id="76" name="Table 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319647"/>
              </p:ext>
            </p:extLst>
          </p:nvPr>
        </p:nvGraphicFramePr>
        <p:xfrm>
          <a:off x="5511800" y="7290816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Oval 35"/>
          <p:cNvSpPr/>
          <p:nvPr/>
        </p:nvSpPr>
        <p:spPr>
          <a:xfrm>
            <a:off x="5664201" y="71756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6578601" y="71756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045201" y="71756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6121400" y="71756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6197600" y="71756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7493000" y="71756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8407400" y="71756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874000" y="71756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7950199" y="71756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8026399" y="71756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8880425" y="71756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7044310" y="71756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cxnSp>
        <p:nvCxnSpPr>
          <p:cNvPr id="77" name="Straight Arrow Connector 76"/>
          <p:cNvCxnSpPr/>
          <p:nvPr/>
        </p:nvCxnSpPr>
        <p:spPr bwMode="auto">
          <a:xfrm rot="5400000">
            <a:off x="5587603" y="78497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 rot="5400000">
            <a:off x="6044009" y="78497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/>
          <p:nvPr/>
        </p:nvCxnSpPr>
        <p:spPr bwMode="auto">
          <a:xfrm rot="5400000">
            <a:off x="6501209" y="78497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 rot="5400000">
            <a:off x="6959203" y="78497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1" name="Straight Arrow Connector 80"/>
          <p:cNvCxnSpPr/>
          <p:nvPr/>
        </p:nvCxnSpPr>
        <p:spPr bwMode="auto">
          <a:xfrm rot="5400000">
            <a:off x="7416403" y="78497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2" name="Straight Arrow Connector 81"/>
          <p:cNvCxnSpPr/>
          <p:nvPr/>
        </p:nvCxnSpPr>
        <p:spPr bwMode="auto">
          <a:xfrm rot="5400000">
            <a:off x="7872809" y="78497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3" name="Straight Arrow Connector 82"/>
          <p:cNvCxnSpPr/>
          <p:nvPr/>
        </p:nvCxnSpPr>
        <p:spPr bwMode="auto">
          <a:xfrm rot="5400000">
            <a:off x="8330009" y="78497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4" name="Straight Arrow Connector 83"/>
          <p:cNvCxnSpPr/>
          <p:nvPr/>
        </p:nvCxnSpPr>
        <p:spPr bwMode="auto">
          <a:xfrm rot="5400000">
            <a:off x="8788003" y="78497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 rot="5400000">
            <a:off x="6111065" y="78497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 rot="5400000">
            <a:off x="5983843" y="78497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7" name="Straight Arrow Connector 86"/>
          <p:cNvCxnSpPr/>
          <p:nvPr/>
        </p:nvCxnSpPr>
        <p:spPr bwMode="auto">
          <a:xfrm rot="5400000">
            <a:off x="7937610" y="78497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8" name="Straight Arrow Connector 87"/>
          <p:cNvCxnSpPr/>
          <p:nvPr/>
        </p:nvCxnSpPr>
        <p:spPr bwMode="auto">
          <a:xfrm rot="5400000">
            <a:off x="7810388" y="78497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/>
          <p:nvPr/>
        </p:nvCxnSpPr>
        <p:spPr bwMode="auto">
          <a:xfrm rot="16200000" flipH="1">
            <a:off x="8559800" y="7062850"/>
            <a:ext cx="22860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98" name="Pentagon 97"/>
          <p:cNvSpPr/>
          <p:nvPr/>
        </p:nvSpPr>
        <p:spPr bwMode="auto">
          <a:xfrm>
            <a:off x="9398000" y="7682552"/>
            <a:ext cx="3276600" cy="304800"/>
          </a:xfrm>
          <a:prstGeom prst="homePlat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9" name="Oval 98"/>
          <p:cNvSpPr/>
          <p:nvPr/>
        </p:nvSpPr>
        <p:spPr>
          <a:xfrm>
            <a:off x="9534577" y="77587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10312400" y="77587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9855200" y="77587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9931399" y="77587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10007599" y="77587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11074400" y="77587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11836400" y="77587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11379200" y="77587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11455399" y="77587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11531599" y="77587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12293600" y="77587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10693400" y="77587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11" name="Pentagon 110"/>
          <p:cNvSpPr/>
          <p:nvPr/>
        </p:nvSpPr>
        <p:spPr bwMode="auto">
          <a:xfrm>
            <a:off x="9398000" y="4824350"/>
            <a:ext cx="3276600" cy="304800"/>
          </a:xfrm>
          <a:prstGeom prst="homePlat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2" name="Oval 111"/>
          <p:cNvSpPr/>
          <p:nvPr/>
        </p:nvSpPr>
        <p:spPr>
          <a:xfrm>
            <a:off x="9534577" y="490055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10312400" y="490055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9855200" y="490055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9931399" y="490055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10007599" y="490055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11074400" y="490055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11836400" y="490055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11379200" y="490055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11455399" y="490055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11531599" y="490055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12293600" y="490055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10693400" y="490055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24" name="Slide Number Placeholder 12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3" grpId="0"/>
      <p:bldP spid="24" grpId="0"/>
      <p:bldP spid="27" grpId="0"/>
      <p:bldP spid="28" grpId="0"/>
      <p:bldP spid="34" grpId="0"/>
      <p:bldP spid="35" grpId="0"/>
      <p:bldP spid="48" grpId="0"/>
      <p:bldP spid="49" grpId="0"/>
      <p:bldP spid="52" grpId="0"/>
      <p:bldP spid="53" grpId="0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7" grpId="0" animBg="1"/>
      <p:bldP spid="68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9" grpId="0" animBg="1"/>
      <p:bldP spid="70" grpId="0" animBg="1"/>
      <p:bldP spid="71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54" grpId="0" animBg="1"/>
      <p:bldP spid="55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Box 52"/>
          <p:cNvSpPr txBox="1"/>
          <p:nvPr/>
        </p:nvSpPr>
        <p:spPr>
          <a:xfrm>
            <a:off x="8846361" y="6240934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r’ = 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207000" y="6242522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r’ = 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493500" cy="6896100"/>
          </a:xfrm>
        </p:spPr>
        <p:txBody>
          <a:bodyPr/>
          <a:lstStyle/>
          <a:p>
            <a:pPr>
              <a:buClr>
                <a:schemeClr val="tx1"/>
              </a:buClr>
              <a:buNone/>
            </a:pPr>
            <a:r>
              <a:rPr lang="en-US" sz="2700" dirty="0">
                <a:solidFill>
                  <a:srgbClr val="00B050"/>
                </a:solidFill>
              </a:rPr>
              <a:t>Saved tokens </a:t>
            </a:r>
            <a:r>
              <a:rPr lang="en-US" sz="2700" dirty="0"/>
              <a:t>before + </a:t>
            </a:r>
            <a:r>
              <a:rPr lang="en-US" sz="2700" dirty="0">
                <a:solidFill>
                  <a:srgbClr val="00B0F0"/>
                </a:solidFill>
              </a:rPr>
              <a:t>amortized cost </a:t>
            </a:r>
            <a:r>
              <a:rPr lang="en-US" sz="2700" dirty="0"/>
              <a:t>– </a:t>
            </a:r>
            <a:r>
              <a:rPr lang="en-US" sz="2700" dirty="0">
                <a:solidFill>
                  <a:srgbClr val="FF0000"/>
                </a:solidFill>
              </a:rPr>
              <a:t>actual cost</a:t>
            </a:r>
            <a:r>
              <a:rPr lang="en-US" sz="2700" dirty="0"/>
              <a:t> = </a:t>
            </a:r>
            <a:r>
              <a:rPr lang="en-US" sz="2700" dirty="0">
                <a:solidFill>
                  <a:srgbClr val="00B050"/>
                </a:solidFill>
              </a:rPr>
              <a:t>saved tokens</a:t>
            </a:r>
            <a:r>
              <a:rPr lang="en-US" sz="2700" dirty="0"/>
              <a:t> after</a:t>
            </a:r>
          </a:p>
          <a:p>
            <a:pPr lvl="4"/>
            <a:endParaRPr lang="en-US" sz="900" dirty="0"/>
          </a:p>
          <a:p>
            <a:pPr marL="971550" lvl="1" indent="-514350">
              <a:buSzPct val="105000"/>
              <a:buFont typeface="+mj-lt"/>
              <a:buAutoNum type="arabicPeriod" startAt="2"/>
            </a:pPr>
            <a:r>
              <a:rPr lang="en-US" dirty="0"/>
              <a:t>Adding an element </a:t>
            </a:r>
            <a:r>
              <a:rPr lang="en-US" b="1" dirty="0"/>
              <a:t>does </a:t>
            </a:r>
            <a:r>
              <a:rPr lang="en-US" dirty="0"/>
              <a:t>trigger a resize</a:t>
            </a:r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  <a:buNone/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r>
              <a:rPr lang="en-US" dirty="0"/>
              <a:t>Alternatively,</a:t>
            </a:r>
          </a:p>
          <a:p>
            <a:pPr lvl="3">
              <a:buClr>
                <a:schemeClr val="tx1"/>
              </a:buClr>
            </a:pPr>
            <a:r>
              <a:rPr lang="en-US" dirty="0">
                <a:solidFill>
                  <a:srgbClr val="00B050"/>
                </a:solidFill>
              </a:rPr>
              <a:t># tokens </a:t>
            </a:r>
            <a:r>
              <a:rPr lang="en-US" dirty="0"/>
              <a:t>after = </a:t>
            </a:r>
            <a:r>
              <a:rPr lang="en-US" dirty="0">
                <a:solidFill>
                  <a:srgbClr val="00B050"/>
                </a:solidFill>
              </a:rPr>
              <a:t># tokens </a:t>
            </a:r>
            <a:r>
              <a:rPr lang="en-US" dirty="0"/>
              <a:t>before + </a:t>
            </a:r>
            <a:r>
              <a:rPr lang="en-US" dirty="0">
                <a:solidFill>
                  <a:srgbClr val="00B0F0"/>
                </a:solidFill>
              </a:rPr>
              <a:t>3</a:t>
            </a:r>
            <a:r>
              <a:rPr lang="en-US" dirty="0"/>
              <a:t> –</a:t>
            </a:r>
            <a:r>
              <a:rPr lang="en-US" dirty="0">
                <a:solidFill>
                  <a:srgbClr val="FF0000"/>
                </a:solidFill>
              </a:rPr>
              <a:t> 1 – (# tokens before + 2) </a:t>
            </a:r>
            <a:r>
              <a:rPr lang="en-US" dirty="0"/>
              <a:t>= 2r + 2 – (2r+2) = 0 = 2r’</a:t>
            </a:r>
          </a:p>
          <a:p>
            <a:pPr lvl="1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319647"/>
              </p:ext>
            </p:extLst>
          </p:nvPr>
        </p:nvGraphicFramePr>
        <p:xfrm>
          <a:off x="5476463" y="357659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946624" y="3276600"/>
          <a:ext cx="192024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2k-1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2k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V="1">
            <a:off x="4562058" y="3751943"/>
            <a:ext cx="914400" cy="263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 bwMode="auto">
          <a:xfrm>
            <a:off x="4409658" y="367706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476458" y="367706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5628865" y="34661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43265" y="34661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009865" y="34661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086064" y="34661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162264" y="34661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493000" y="34661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8407400" y="34661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874000" y="34661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950199" y="34661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8026399" y="34661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5476464" y="4343400"/>
            <a:ext cx="186413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7340600" y="4343400"/>
            <a:ext cx="1828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278518" y="43434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k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083568" y="43434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k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5476464" y="4018699"/>
            <a:ext cx="1371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7340600" y="4018699"/>
            <a:ext cx="1371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5740400" y="3956729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r = k-1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569200" y="3955141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r = k-1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319647"/>
              </p:ext>
            </p:extLst>
          </p:nvPr>
        </p:nvGraphicFramePr>
        <p:xfrm>
          <a:off x="5511799" y="5849878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981960" y="4776216"/>
          <a:ext cx="192024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4k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3" name="Straight Arrow Connector 32"/>
          <p:cNvCxnSpPr>
            <a:endCxn id="35" idx="2"/>
          </p:cNvCxnSpPr>
          <p:nvPr/>
        </p:nvCxnSpPr>
        <p:spPr>
          <a:xfrm>
            <a:off x="4597394" y="5254195"/>
            <a:ext cx="914400" cy="772349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 bwMode="auto">
          <a:xfrm>
            <a:off x="4444994" y="5176676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5511794" y="595034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 bwMode="auto">
          <a:xfrm>
            <a:off x="5511800" y="6653150"/>
            <a:ext cx="3657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>
            <a:off x="9169400" y="6653150"/>
            <a:ext cx="3657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6543369" y="6641068"/>
            <a:ext cx="849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k’ = 2k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0160000" y="6641068"/>
            <a:ext cx="913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k ’ = 2k</a:t>
            </a:r>
          </a:p>
        </p:txBody>
      </p:sp>
      <p:sp>
        <p:nvSpPr>
          <p:cNvPr id="56" name="Curved Left Arrow 55"/>
          <p:cNvSpPr/>
          <p:nvPr/>
        </p:nvSpPr>
        <p:spPr>
          <a:xfrm flipH="1">
            <a:off x="2403799" y="3810000"/>
            <a:ext cx="457201" cy="1447800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1697508" y="4346357"/>
            <a:ext cx="152400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1579418" y="4563737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1808018" y="456373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60" name="Pentagon 59"/>
          <p:cNvSpPr/>
          <p:nvPr/>
        </p:nvSpPr>
        <p:spPr bwMode="auto">
          <a:xfrm>
            <a:off x="1363009" y="4282666"/>
            <a:ext cx="978408" cy="484632"/>
          </a:xfrm>
          <a:prstGeom prst="homePlate">
            <a:avLst/>
          </a:prstGeom>
          <a:noFill/>
          <a:ln w="381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1" name="Down Arrow 60"/>
          <p:cNvSpPr/>
          <p:nvPr/>
        </p:nvSpPr>
        <p:spPr bwMode="auto">
          <a:xfrm rot="16200000">
            <a:off x="481784" y="4326381"/>
            <a:ext cx="1008435" cy="397202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300" b="0" dirty="0" err="1"/>
              <a:t>uba_add</a:t>
            </a:r>
            <a:endParaRPr kumimoji="0" lang="en-US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7" name="Pentagon 66"/>
          <p:cNvSpPr/>
          <p:nvPr/>
        </p:nvSpPr>
        <p:spPr bwMode="auto">
          <a:xfrm>
            <a:off x="9398000" y="4724400"/>
            <a:ext cx="533400" cy="304800"/>
          </a:xfrm>
          <a:prstGeom prst="homePlat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9544666" y="4800600"/>
            <a:ext cx="152399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  <a:ea typeface="Helvetica Neue" charset="0"/>
              <a:cs typeface="Helvetica Neue" charset="0"/>
            </a:endParaRPr>
          </a:p>
        </p:txBody>
      </p:sp>
      <p:graphicFrame>
        <p:nvGraphicFramePr>
          <p:cNvPr id="76" name="Table 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319647"/>
              </p:ext>
            </p:extLst>
          </p:nvPr>
        </p:nvGraphicFramePr>
        <p:xfrm>
          <a:off x="5511800" y="5081016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Oval 35"/>
          <p:cNvSpPr/>
          <p:nvPr/>
        </p:nvSpPr>
        <p:spPr>
          <a:xfrm>
            <a:off x="5664201" y="49658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6578601" y="49658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045201" y="49658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6121400" y="49658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6197600" y="49658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7493000" y="49658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8407400" y="49658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874000" y="49658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7950199" y="49658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8026399" y="49658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8880425" y="49658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7044310" y="49658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cxnSp>
        <p:nvCxnSpPr>
          <p:cNvPr id="77" name="Straight Arrow Connector 76"/>
          <p:cNvCxnSpPr/>
          <p:nvPr/>
        </p:nvCxnSpPr>
        <p:spPr bwMode="auto">
          <a:xfrm rot="5400000">
            <a:off x="5587603" y="56399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 rot="5400000">
            <a:off x="6044009" y="56399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/>
          <p:nvPr/>
        </p:nvCxnSpPr>
        <p:spPr bwMode="auto">
          <a:xfrm rot="5400000">
            <a:off x="6501209" y="56399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 rot="5400000">
            <a:off x="6959203" y="56399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1" name="Straight Arrow Connector 80"/>
          <p:cNvCxnSpPr/>
          <p:nvPr/>
        </p:nvCxnSpPr>
        <p:spPr bwMode="auto">
          <a:xfrm rot="5400000">
            <a:off x="7416403" y="56399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2" name="Straight Arrow Connector 81"/>
          <p:cNvCxnSpPr/>
          <p:nvPr/>
        </p:nvCxnSpPr>
        <p:spPr bwMode="auto">
          <a:xfrm rot="5400000">
            <a:off x="7872809" y="56399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3" name="Straight Arrow Connector 82"/>
          <p:cNvCxnSpPr/>
          <p:nvPr/>
        </p:nvCxnSpPr>
        <p:spPr bwMode="auto">
          <a:xfrm rot="5400000">
            <a:off x="8330009" y="56399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4" name="Straight Arrow Connector 83"/>
          <p:cNvCxnSpPr/>
          <p:nvPr/>
        </p:nvCxnSpPr>
        <p:spPr bwMode="auto">
          <a:xfrm rot="5400000">
            <a:off x="8788003" y="56399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 rot="5400000">
            <a:off x="6111065" y="56399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 rot="5400000">
            <a:off x="5983843" y="56399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7" name="Straight Arrow Connector 86"/>
          <p:cNvCxnSpPr/>
          <p:nvPr/>
        </p:nvCxnSpPr>
        <p:spPr bwMode="auto">
          <a:xfrm rot="5400000">
            <a:off x="7937610" y="56399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8" name="Straight Arrow Connector 87"/>
          <p:cNvCxnSpPr/>
          <p:nvPr/>
        </p:nvCxnSpPr>
        <p:spPr bwMode="auto">
          <a:xfrm rot="5400000">
            <a:off x="7810388" y="56399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/>
          <p:nvPr/>
        </p:nvCxnSpPr>
        <p:spPr bwMode="auto">
          <a:xfrm rot="16200000" flipH="1">
            <a:off x="8559800" y="4853050"/>
            <a:ext cx="22860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98" name="Pentagon 97"/>
          <p:cNvSpPr/>
          <p:nvPr/>
        </p:nvSpPr>
        <p:spPr bwMode="auto">
          <a:xfrm>
            <a:off x="9398000" y="5472752"/>
            <a:ext cx="3276600" cy="304800"/>
          </a:xfrm>
          <a:prstGeom prst="homePlat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9" name="Oval 98"/>
          <p:cNvSpPr/>
          <p:nvPr/>
        </p:nvSpPr>
        <p:spPr>
          <a:xfrm>
            <a:off x="9534577" y="55489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10312400" y="55489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9855200" y="55489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9931399" y="55489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10007599" y="55489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11074400" y="55489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11836400" y="55489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11379200" y="55489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11455399" y="55489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11531599" y="55489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12293600" y="55489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10693400" y="55489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89" name="Slide Number Placeholder 8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happens before the first resize?</a:t>
            </a:r>
          </a:p>
          <a:p>
            <a:pPr lvl="1"/>
            <a:r>
              <a:rPr lang="en-US" dirty="0"/>
              <a:t>There is no 1</a:t>
            </a:r>
            <a:r>
              <a:rPr lang="en-US" baseline="30000" dirty="0"/>
              <a:t>st</a:t>
            </a:r>
            <a:r>
              <a:rPr lang="en-US" dirty="0"/>
              <a:t> half of the array where to put matching tokens</a:t>
            </a:r>
          </a:p>
          <a:p>
            <a:pPr lvl="1"/>
            <a:r>
              <a:rPr lang="en-US" dirty="0"/>
              <a:t>Put it in an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extra savings </a:t>
            </a:r>
            <a:r>
              <a:rPr lang="en-US" dirty="0"/>
              <a:t>account</a:t>
            </a:r>
          </a:p>
          <a:p>
            <a:pPr lvl="2"/>
            <a:r>
              <a:rPr lang="en-US" dirty="0"/>
              <a:t>That will not be used when resizing</a:t>
            </a:r>
          </a:p>
          <a:p>
            <a:pPr lvl="2"/>
            <a:r>
              <a:rPr lang="en-US" dirty="0"/>
              <a:t>Update the token invariant to: </a:t>
            </a:r>
            <a:r>
              <a:rPr lang="en-US" dirty="0">
                <a:solidFill>
                  <a:srgbClr val="C00000"/>
                </a:solidFill>
              </a:rPr>
              <a:t># tokens   ≥   2r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It doesn’t matter if we have extra savings</a:t>
            </a:r>
          </a:p>
          <a:p>
            <a:pPr lvl="2"/>
            <a:r>
              <a:rPr lang="en-US" dirty="0"/>
              <a:t>We are charging </a:t>
            </a:r>
            <a:r>
              <a:rPr lang="en-US" dirty="0">
                <a:solidFill>
                  <a:srgbClr val="00B0F0"/>
                </a:solidFill>
              </a:rPr>
              <a:t>3</a:t>
            </a:r>
            <a:r>
              <a:rPr lang="en-US" dirty="0"/>
              <a:t> tokens for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00B0F0"/>
                </a:solidFill>
              </a:rPr>
              <a:t>Amortized cost </a:t>
            </a:r>
            <a:r>
              <a:rPr lang="en-US" dirty="0"/>
              <a:t>is still O(1)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319647"/>
              </p:ext>
            </p:extLst>
          </p:nvPr>
        </p:nvGraphicFramePr>
        <p:xfrm>
          <a:off x="5476463" y="5024394"/>
          <a:ext cx="2743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997200" y="4724400"/>
          <a:ext cx="192024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k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>
            <a:stCxn id="7" idx="6"/>
            <a:endCxn id="8" idx="2"/>
          </p:cNvCxnSpPr>
          <p:nvPr/>
        </p:nvCxnSpPr>
        <p:spPr>
          <a:xfrm>
            <a:off x="4597400" y="5201060"/>
            <a:ext cx="879058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 bwMode="auto">
          <a:xfrm>
            <a:off x="4445000" y="512486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476458" y="512486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636905" y="49139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551305" y="49139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017905" y="49139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094104" y="49139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170304" y="49139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5476464" y="5791200"/>
            <a:ext cx="2743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695664" y="5791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k</a:t>
            </a:r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5476464" y="5466499"/>
            <a:ext cx="1371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6045038" y="5392654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r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319647"/>
              </p:ext>
            </p:extLst>
          </p:nvPr>
        </p:nvGraphicFramePr>
        <p:xfrm>
          <a:off x="5511799" y="6536312"/>
          <a:ext cx="2743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981960" y="6236318"/>
          <a:ext cx="192024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r+1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k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9" name="Straight Arrow Connector 28"/>
          <p:cNvCxnSpPr/>
          <p:nvPr/>
        </p:nvCxnSpPr>
        <p:spPr>
          <a:xfrm flipV="1">
            <a:off x="4597394" y="6711661"/>
            <a:ext cx="914400" cy="263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 bwMode="auto">
          <a:xfrm>
            <a:off x="4444994" y="663677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5511794" y="663677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5676075" y="64259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590475" y="64259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6057075" y="64259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6133274" y="64259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209474" y="64259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5511800" y="7326868"/>
            <a:ext cx="2743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6543369" y="7326868"/>
            <a:ext cx="721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k’ = k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>
            <a:off x="5511800" y="6974568"/>
            <a:ext cx="1828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5969000" y="6928322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r’ = r+1</a:t>
            </a:r>
          </a:p>
        </p:txBody>
      </p:sp>
      <p:sp>
        <p:nvSpPr>
          <p:cNvPr id="50" name="Oval 49"/>
          <p:cNvSpPr/>
          <p:nvPr/>
        </p:nvSpPr>
        <p:spPr>
          <a:xfrm>
            <a:off x="7063500" y="64259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52" name="Curved Left Arrow 51"/>
          <p:cNvSpPr/>
          <p:nvPr/>
        </p:nvSpPr>
        <p:spPr>
          <a:xfrm flipH="1">
            <a:off x="2403799" y="5257800"/>
            <a:ext cx="457201" cy="1447800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1697508" y="5794157"/>
            <a:ext cx="152400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1579418" y="6011537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1808018" y="601153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56" name="Pentagon 55"/>
          <p:cNvSpPr/>
          <p:nvPr/>
        </p:nvSpPr>
        <p:spPr bwMode="auto">
          <a:xfrm>
            <a:off x="1363009" y="5730466"/>
            <a:ext cx="978408" cy="484632"/>
          </a:xfrm>
          <a:prstGeom prst="homePlate">
            <a:avLst/>
          </a:prstGeom>
          <a:noFill/>
          <a:ln w="381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Down Arrow 56"/>
          <p:cNvSpPr/>
          <p:nvPr/>
        </p:nvSpPr>
        <p:spPr bwMode="auto">
          <a:xfrm rot="16200000">
            <a:off x="481784" y="5774181"/>
            <a:ext cx="1008435" cy="397202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300" b="0" dirty="0" err="1"/>
              <a:t>uba_add</a:t>
            </a:r>
            <a:endParaRPr kumimoji="0" lang="en-US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Pentagon 57"/>
          <p:cNvSpPr/>
          <p:nvPr/>
        </p:nvSpPr>
        <p:spPr bwMode="auto">
          <a:xfrm>
            <a:off x="8647875" y="6172200"/>
            <a:ext cx="533400" cy="304800"/>
          </a:xfrm>
          <a:prstGeom prst="homePlat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8794541" y="6248400"/>
            <a:ext cx="152399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  <a:ea typeface="Helvetica Neue" charset="0"/>
              <a:cs typeface="Helvetica Neue" charset="0"/>
            </a:endParaRPr>
          </a:p>
        </p:txBody>
      </p:sp>
      <p:cxnSp>
        <p:nvCxnSpPr>
          <p:cNvPr id="61" name="Straight Arrow Connector 60"/>
          <p:cNvCxnSpPr/>
          <p:nvPr/>
        </p:nvCxnSpPr>
        <p:spPr bwMode="auto">
          <a:xfrm rot="16200000" flipH="1">
            <a:off x="6742875" y="6276893"/>
            <a:ext cx="22860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2" name="Flowchart: Delay 61"/>
          <p:cNvSpPr/>
          <p:nvPr/>
        </p:nvSpPr>
        <p:spPr bwMode="auto">
          <a:xfrm rot="5400000">
            <a:off x="9131300" y="4914900"/>
            <a:ext cx="609600" cy="838200"/>
          </a:xfrm>
          <a:prstGeom prst="flowChartDelay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9131300" y="510540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9588501" y="510540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9283701" y="533400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9359900" y="533400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9436100" y="533400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11607801" y="2743200"/>
            <a:ext cx="228599" cy="2286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66" name="Flowchart: Delay 65"/>
          <p:cNvSpPr/>
          <p:nvPr/>
        </p:nvSpPr>
        <p:spPr bwMode="auto">
          <a:xfrm rot="5400000">
            <a:off x="9131300" y="6438900"/>
            <a:ext cx="609600" cy="838200"/>
          </a:xfrm>
          <a:prstGeom prst="flowChartDelay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7" name="Oval 66"/>
          <p:cNvSpPr/>
          <p:nvPr/>
        </p:nvSpPr>
        <p:spPr>
          <a:xfrm>
            <a:off x="9131300" y="662940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9588501" y="662940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9283701" y="685800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9359900" y="685800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9436100" y="685800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rrowheads="1"/>
          </p:cNvSpPr>
          <p:nvPr/>
        </p:nvSpPr>
        <p:spPr bwMode="auto">
          <a:xfrm>
            <a:off x="7493000" y="4052270"/>
            <a:ext cx="4572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3" name="Slide Number Placeholder 6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898DD24-D6B9-0088-8B1D-4BF204B94FC5}"/>
              </a:ext>
            </a:extLst>
          </p:cNvPr>
          <p:cNvSpPr/>
          <p:nvPr/>
        </p:nvSpPr>
        <p:spPr>
          <a:xfrm>
            <a:off x="9359900" y="663621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4" grpId="0" animBg="1"/>
      <p:bldP spid="15" grpId="0" animBg="1"/>
      <p:bldP spid="16" grpId="0" animBg="1"/>
      <p:bldP spid="17" grpId="0" animBg="1"/>
      <p:bldP spid="18" grpId="0" animBg="1"/>
      <p:bldP spid="21" grpId="0"/>
      <p:bldP spid="25" grpId="0"/>
      <p:bldP spid="30" grpId="0"/>
      <p:bldP spid="31" grpId="0"/>
      <p:bldP spid="37" grpId="0" animBg="1"/>
      <p:bldP spid="38" grpId="0" animBg="1"/>
      <p:bldP spid="39" grpId="0" animBg="1"/>
      <p:bldP spid="40" grpId="0" animBg="1"/>
      <p:bldP spid="41" grpId="0" animBg="1"/>
      <p:bldP spid="44" grpId="0"/>
      <p:bldP spid="48" grpId="0"/>
      <p:bldP spid="50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2" grpId="0" animBg="1"/>
      <p:bldP spid="9" grpId="0" animBg="1"/>
      <p:bldP spid="10" grpId="0" animBg="1"/>
      <p:bldP spid="11" grpId="0" animBg="1"/>
      <p:bldP spid="12" grpId="0" animBg="1"/>
      <p:bldP spid="13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60" grpId="0" animBg="1"/>
      <p:bldP spid="2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dirty="0"/>
              <a:t>We followed our methodology</a:t>
            </a:r>
          </a:p>
          <a:p>
            <a:pPr>
              <a:spcBef>
                <a:spcPts val="1800"/>
              </a:spcBef>
            </a:pPr>
            <a:endParaRPr lang="en-US" dirty="0"/>
          </a:p>
          <a:p>
            <a:pPr>
              <a:spcBef>
                <a:spcPts val="1800"/>
              </a:spcBef>
            </a:pPr>
            <a:endParaRPr lang="en-US" dirty="0"/>
          </a:p>
          <a:p>
            <a:pPr>
              <a:spcBef>
                <a:spcPts val="1800"/>
              </a:spcBef>
            </a:pPr>
            <a:endParaRPr lang="en-US" dirty="0"/>
          </a:p>
          <a:p>
            <a:pPr>
              <a:spcBef>
                <a:spcPts val="1800"/>
              </a:spcBef>
            </a:pPr>
            <a:endParaRPr lang="en-US" dirty="0"/>
          </a:p>
          <a:p>
            <a:pPr>
              <a:spcBef>
                <a:spcPts val="1800"/>
              </a:spcBef>
            </a:pPr>
            <a:endParaRPr lang="en-US" dirty="0"/>
          </a:p>
          <a:p>
            <a:pPr>
              <a:spcBef>
                <a:spcPts val="1800"/>
              </a:spcBef>
              <a:buNone/>
            </a:pPr>
            <a:endParaRPr lang="en-US" dirty="0"/>
          </a:p>
          <a:p>
            <a:pPr>
              <a:spcBef>
                <a:spcPts val="1800"/>
              </a:spcBef>
            </a:pPr>
            <a:r>
              <a:rPr lang="en-US" dirty="0"/>
              <a:t>And found that</a:t>
            </a:r>
          </a:p>
          <a:p>
            <a:pPr lvl="1"/>
            <a:r>
              <a:rPr lang="en-US" dirty="0"/>
              <a:t>We can charge </a:t>
            </a:r>
            <a:r>
              <a:rPr lang="en-US" dirty="0">
                <a:solidFill>
                  <a:srgbClr val="00B0F0"/>
                </a:solidFill>
              </a:rPr>
              <a:t>3 tokens </a:t>
            </a:r>
            <a:r>
              <a:rPr lang="en-US" dirty="0"/>
              <a:t>for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n-US" dirty="0"/>
              <a:t>The </a:t>
            </a:r>
            <a:r>
              <a:rPr lang="en-US" b="1" dirty="0"/>
              <a:t>amortized complexity </a:t>
            </a:r>
            <a:r>
              <a:rPr lang="en-US" dirty="0"/>
              <a:t>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r>
              <a:rPr lang="en-US" dirty="0"/>
              <a:t> is </a:t>
            </a:r>
            <a:r>
              <a:rPr lang="en-US" b="1" dirty="0"/>
              <a:t>O(1)</a:t>
            </a:r>
          </a:p>
          <a:p>
            <a:pPr lvl="1"/>
            <a:r>
              <a:rPr lang="en-US" dirty="0"/>
              <a:t>Although its </a:t>
            </a:r>
            <a:r>
              <a:rPr lang="en-US" b="1" dirty="0"/>
              <a:t>worst-case complexity</a:t>
            </a:r>
            <a:r>
              <a:rPr lang="en-US" dirty="0"/>
              <a:t> is </a:t>
            </a:r>
            <a:r>
              <a:rPr lang="en-US" b="1" dirty="0"/>
              <a:t>O(n)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485900" y="2743200"/>
            <a:ext cx="5702300" cy="3657600"/>
          </a:xfrm>
          <a:prstGeom prst="rect">
            <a:avLst/>
          </a:prstGeom>
          <a:noFill/>
          <a:ln w="254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285750" marR="0" lvl="0" indent="-285750" algn="l" defTabSz="584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l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Invent a notion of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token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569913" marR="0" lvl="1" indent="-279400" algn="l" defTabSz="5842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lang="en-US" sz="1800" b="0" kern="0" dirty="0">
                <a:latin typeface="+mn-lt"/>
                <a:ea typeface="+mn-ea"/>
                <a:cs typeface="+mn-cs"/>
              </a:rPr>
              <a:t>R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epresents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a unit of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cost</a:t>
            </a:r>
          </a:p>
          <a:p>
            <a:pPr marL="285750" indent="-285750" algn="l" eaLnBrk="0">
              <a:spcBef>
                <a:spcPts val="800"/>
              </a:spcBef>
              <a:buSzPct val="100000"/>
              <a:buFont typeface="Wingdings" pitchFamily="2" charset="2"/>
              <a:buChar char="l"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Determine how many tokens to charge</a:t>
            </a:r>
          </a:p>
          <a:p>
            <a:pPr marL="569913" lvl="1" indent="-279400" algn="l" eaLnBrk="0">
              <a:spcBef>
                <a:spcPts val="200"/>
              </a:spcBef>
              <a:buSzPct val="125000"/>
              <a:buFont typeface="Courier New" pitchFamily="49" charset="0"/>
              <a:buChar char="o"/>
            </a:pPr>
            <a:r>
              <a:rPr lang="en-US" sz="1800" b="0" kern="0" dirty="0">
                <a:latin typeface="+mn-lt"/>
                <a:ea typeface="+mn-ea"/>
                <a:cs typeface="+mn-cs"/>
              </a:rPr>
              <a:t>T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he candidate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amortized cost</a:t>
            </a:r>
            <a:endParaRPr lang="en-US" sz="1800" b="0" kern="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marL="285750" marR="0" lvl="0" indent="-285750" algn="l" eaLnBrk="0" latinLnBrk="0">
              <a:lnSpc>
                <a:spcPct val="100000"/>
              </a:lnSpc>
              <a:spcBef>
                <a:spcPts val="800"/>
              </a:spcBef>
              <a:buClrTx/>
              <a:buSzPct val="100000"/>
              <a:buFont typeface="Wingdings" pitchFamily="2" charset="2"/>
              <a:buChar char="l"/>
              <a:tabLst/>
              <a:defRPr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Specify the </a:t>
            </a:r>
            <a:r>
              <a:rPr lang="en-US" sz="2000" kern="0" dirty="0">
                <a:latin typeface="+mn-lt"/>
                <a:ea typeface="+mn-ea"/>
                <a:cs typeface="+mn-cs"/>
              </a:rPr>
              <a:t>token invariant</a:t>
            </a:r>
          </a:p>
          <a:p>
            <a:pPr marL="569913" marR="0" lvl="1" indent="-279400" algn="l" eaLnBrk="0" latinLnBrk="0">
              <a:lnSpc>
                <a:spcPct val="100000"/>
              </a:lnSpc>
              <a:spcBef>
                <a:spcPts val="200"/>
              </a:spcBef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any instance of the data structure,</a:t>
            </a:r>
            <a:b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</a:b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how many tokens need to be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saved</a:t>
            </a:r>
            <a:endParaRPr lang="en-US" sz="1800" b="0" kern="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marL="285750" marR="0" lvl="0" indent="-285750" algn="l" eaLnBrk="0" latinLnBrk="0">
              <a:lnSpc>
                <a:spcPct val="100000"/>
              </a:lnSpc>
              <a:spcBef>
                <a:spcPts val="800"/>
              </a:spcBef>
              <a:buClrTx/>
              <a:buSzPct val="100000"/>
              <a:buFont typeface="Wingdings" pitchFamily="2" charset="2"/>
              <a:buChar char="l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Prove that the operation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preserves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it</a:t>
            </a:r>
            <a:endParaRPr lang="en-US" sz="2000" b="0" kern="0" dirty="0">
              <a:latin typeface="+mn-lt"/>
              <a:ea typeface="+mn-ea"/>
              <a:cs typeface="+mn-cs"/>
            </a:endParaRPr>
          </a:p>
          <a:p>
            <a:pPr marL="569913" lvl="1" indent="-279400" algn="l" eaLnBrk="0">
              <a:spcBef>
                <a:spcPts val="200"/>
              </a:spcBef>
              <a:buSzPct val="125000"/>
              <a:buFont typeface="Courier New" pitchFamily="49" charset="0"/>
              <a:buChar char="o"/>
            </a:pPr>
            <a:r>
              <a:rPr lang="en-US" sz="1800" b="0" kern="0" dirty="0">
                <a:latin typeface="+mn-lt"/>
                <a:ea typeface="+mn-ea"/>
                <a:cs typeface="+mn-cs"/>
              </a:rPr>
              <a:t>I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 the invariant holds before, it also holds after</a:t>
            </a:r>
            <a:endParaRPr lang="en-US" sz="1800" b="0" kern="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marL="795338" marR="0" lvl="2" indent="-231775" algn="l" defTabSz="6223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saved tokens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before +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amortized cost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–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actual cost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=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saved tokens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after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874000" y="2895600"/>
            <a:ext cx="4495800" cy="3962400"/>
          </a:xfrm>
          <a:prstGeom prst="wedgeRectCallout">
            <a:avLst>
              <a:gd name="adj1" fmla="val -105623"/>
              <a:gd name="adj2" fmla="val -22514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10312400" y="8938789"/>
            <a:ext cx="2503249" cy="646331"/>
          </a:xfrm>
          <a:prstGeom prst="wedgeRectCallout">
            <a:avLst>
              <a:gd name="adj1" fmla="val -105859"/>
              <a:gd name="adj2" fmla="val -5860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Where n is the number</a:t>
            </a:r>
            <a:br>
              <a:rPr lang="en-US" sz="1800" b="0" dirty="0"/>
            </a:br>
            <a:r>
              <a:rPr lang="en-US" sz="1800" b="0" dirty="0"/>
              <a:t>of elements in the array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the Other Operations?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 err="1">
                <a:solidFill>
                  <a:srgbClr val="7030A0"/>
                </a:solidFill>
              </a:rPr>
              <a:t>uba_len</a:t>
            </a:r>
            <a:r>
              <a:rPr lang="en-US" dirty="0"/>
              <a:t> and </a:t>
            </a:r>
            <a:r>
              <a:rPr lang="en-US" dirty="0" err="1">
                <a:solidFill>
                  <a:srgbClr val="7030A0"/>
                </a:solidFill>
              </a:rPr>
              <a:t>uba_get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don’t write</a:t>
            </a:r>
            <a:br>
              <a:rPr lang="en-US" dirty="0"/>
            </a:br>
            <a:r>
              <a:rPr lang="en-US" dirty="0"/>
              <a:t>to the array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They </a:t>
            </a:r>
            <a:r>
              <a:rPr lang="en-US" dirty="0">
                <a:solidFill>
                  <a:srgbClr val="FF0000"/>
                </a:solidFill>
              </a:rPr>
              <a:t>cost 0 tokens</a:t>
            </a:r>
          </a:p>
          <a:p>
            <a:pPr lvl="4">
              <a:buClr>
                <a:schemeClr val="tx1"/>
              </a:buClr>
            </a:pPr>
            <a:endParaRPr lang="en-US" dirty="0">
              <a:solidFill>
                <a:srgbClr val="FF0000"/>
              </a:solidFill>
            </a:endParaRPr>
          </a:p>
          <a:p>
            <a:pPr>
              <a:buClr>
                <a:schemeClr val="tx1"/>
              </a:buClr>
            </a:pPr>
            <a:r>
              <a:rPr lang="en-US" dirty="0" err="1">
                <a:solidFill>
                  <a:srgbClr val="7030A0"/>
                </a:solidFill>
              </a:rPr>
              <a:t>uba_set</a:t>
            </a:r>
            <a:r>
              <a:rPr lang="en-US" dirty="0"/>
              <a:t> does exactly 1 write to</a:t>
            </a:r>
            <a:br>
              <a:rPr lang="en-US" dirty="0"/>
            </a:br>
            <a:r>
              <a:rPr lang="en-US" dirty="0"/>
              <a:t>the array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It </a:t>
            </a:r>
            <a:r>
              <a:rPr lang="en-US" dirty="0">
                <a:solidFill>
                  <a:srgbClr val="FF0000"/>
                </a:solidFill>
              </a:rPr>
              <a:t>costs 1 token</a:t>
            </a:r>
          </a:p>
          <a:p>
            <a:pPr lvl="4"/>
            <a:endParaRPr lang="en-US" dirty="0"/>
          </a:p>
          <a:p>
            <a:pPr>
              <a:buClr>
                <a:schemeClr val="tx1"/>
              </a:buClr>
            </a:pPr>
            <a:r>
              <a:rPr lang="en-US" dirty="0" err="1">
                <a:solidFill>
                  <a:srgbClr val="7030A0"/>
                </a:solidFill>
              </a:rPr>
              <a:t>uba_new</a:t>
            </a:r>
            <a:r>
              <a:rPr lang="en-US" dirty="0"/>
              <a:t> doesn’t write to the array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It </a:t>
            </a:r>
            <a:r>
              <a:rPr lang="en-US" dirty="0">
                <a:solidFill>
                  <a:srgbClr val="FF0000"/>
                </a:solidFill>
              </a:rPr>
              <a:t>costs 0 tokens</a:t>
            </a:r>
          </a:p>
          <a:p>
            <a:pPr lvl="1"/>
            <a:r>
              <a:rPr lang="en-US" dirty="0"/>
              <a:t>But we need to account for </a:t>
            </a:r>
            <a:r>
              <a:rPr lang="en-US" dirty="0" err="1"/>
              <a:t>alloc_array</a:t>
            </a:r>
            <a:endParaRPr lang="en-US" dirty="0"/>
          </a:p>
          <a:p>
            <a:pPr lvl="4"/>
            <a:endParaRPr lang="en-US" dirty="0"/>
          </a:p>
          <a:p>
            <a:pPr>
              <a:buClr>
                <a:schemeClr val="tx1"/>
              </a:buClr>
            </a:pPr>
            <a:r>
              <a:rPr lang="en-US" dirty="0" err="1">
                <a:solidFill>
                  <a:srgbClr val="7030A0"/>
                </a:solidFill>
              </a:rPr>
              <a:t>uba_rem</a:t>
            </a:r>
            <a:r>
              <a:rPr lang="en-US" dirty="0"/>
              <a:t> is … interesting</a:t>
            </a:r>
          </a:p>
          <a:p>
            <a:pPr lvl="1"/>
            <a:r>
              <a:rPr lang="en-US" i="1" dirty="0"/>
              <a:t>left as exercise!</a:t>
            </a:r>
          </a:p>
        </p:txBody>
      </p:sp>
      <p:sp>
        <p:nvSpPr>
          <p:cNvPr id="4" name="Left Brace 3"/>
          <p:cNvSpPr/>
          <p:nvPr/>
        </p:nvSpPr>
        <p:spPr bwMode="auto">
          <a:xfrm rot="10800000">
            <a:off x="7493000" y="2133600"/>
            <a:ext cx="228600" cy="3429000"/>
          </a:xfrm>
          <a:prstGeom prst="leftBrace">
            <a:avLst>
              <a:gd name="adj1" fmla="val 24816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8483600" y="2221468"/>
            <a:ext cx="3165803" cy="369332"/>
          </a:xfrm>
          <a:prstGeom prst="wedgeRectCallout">
            <a:avLst>
              <a:gd name="adj1" fmla="val -73739"/>
              <a:gd name="adj2" fmla="val 19913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Worst-case complexity is O(1)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505700" y="3200400"/>
            <a:ext cx="5321300" cy="24384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63550" marR="0" lvl="1" indent="-635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By charging this number of tokens, they trivially preserve the token invariant</a:t>
            </a: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O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ur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analysis of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uba_add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remains valid even for sequences of operations that make use of them</a:t>
            </a: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6642507" y="8903970"/>
            <a:ext cx="3503523" cy="646331"/>
          </a:xfrm>
          <a:prstGeom prst="wedgeRectCallout">
            <a:avLst>
              <a:gd name="adj1" fmla="val -71579"/>
              <a:gd name="adj2" fmla="val -10875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It turns out that its</a:t>
            </a:r>
            <a:br>
              <a:rPr lang="en-US" sz="1800" b="0" dirty="0"/>
            </a:br>
            <a:r>
              <a:rPr lang="en-US" sz="1800" b="0" dirty="0"/>
              <a:t>amortized complexity is also O(1)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  <p:sp>
        <p:nvSpPr>
          <p:cNvPr id="10" name="Rectangular Callout 9"/>
          <p:cNvSpPr/>
          <p:nvPr/>
        </p:nvSpPr>
        <p:spPr bwMode="auto">
          <a:xfrm>
            <a:off x="8712200" y="6096000"/>
            <a:ext cx="3447932" cy="369332"/>
          </a:xfrm>
          <a:prstGeom prst="wedgeRectCallout">
            <a:avLst>
              <a:gd name="adj1" fmla="val -73739"/>
              <a:gd name="adj2" fmla="val 19913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Worst-case complexity is O(size)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10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Implementing Unbounded Arrays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2522200" y="929640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Implement them!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Things we need to do</a:t>
            </a:r>
          </a:p>
          <a:p>
            <a:pPr lvl="1"/>
            <a:r>
              <a:rPr lang="en-US" dirty="0"/>
              <a:t>Define the concrete type for </a:t>
            </a:r>
            <a:r>
              <a:rPr lang="en-US" dirty="0" err="1">
                <a:solidFill>
                  <a:srgbClr val="00B050"/>
                </a:solidFill>
              </a:rPr>
              <a:t>uba_t</a:t>
            </a:r>
            <a:endParaRPr lang="en-US" dirty="0"/>
          </a:p>
          <a:p>
            <a:pPr lvl="1"/>
            <a:r>
              <a:rPr lang="en-US" dirty="0"/>
              <a:t>Define its representation invariants</a:t>
            </a:r>
          </a:p>
          <a:p>
            <a:pPr lvl="1"/>
            <a:r>
              <a:rPr lang="en-US" dirty="0"/>
              <a:t>Write code for every interface function</a:t>
            </a:r>
          </a:p>
          <a:p>
            <a:pPr lvl="2"/>
            <a:r>
              <a:rPr lang="en-US" dirty="0"/>
              <a:t>Make sure it’s safe and correct</a:t>
            </a:r>
          </a:p>
        </p:txBody>
      </p:sp>
      <p:sp>
        <p:nvSpPr>
          <p:cNvPr id="5" name="Vertical Scroll 4"/>
          <p:cNvSpPr/>
          <p:nvPr/>
        </p:nvSpPr>
        <p:spPr bwMode="auto">
          <a:xfrm flipH="1">
            <a:off x="7645400" y="2288381"/>
            <a:ext cx="4724400" cy="6827500"/>
          </a:xfrm>
          <a:prstGeom prst="verticalScroll">
            <a:avLst>
              <a:gd name="adj" fmla="val 6050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4909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uba_len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)           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&gt;=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4909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uba_new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size</a:t>
            </a:r>
            <a:r>
              <a:rPr lang="en-US" sz="1600" b="0" dirty="0">
                <a:latin typeface="Helvetica Neue"/>
              </a:rPr>
              <a:t>) </a:t>
            </a:r>
            <a:r>
              <a:rPr lang="en-US" sz="1400" b="0" dirty="0">
                <a:latin typeface="Helvetica Neue"/>
              </a:rPr>
              <a:t>    </a:t>
            </a:r>
            <a:r>
              <a:rPr lang="en-US" sz="1600" b="0" dirty="0">
                <a:latin typeface="Helvetica Neue"/>
              </a:rPr>
              <a:t>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O(size)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0 &lt;= size 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uba_len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 == size;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4909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uba_get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)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uba_len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4909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uba_set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uba_len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4909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uba_add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amt</a:t>
            </a:r>
            <a:endParaRPr lang="en-US" sz="160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4909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uba_rem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)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amt</a:t>
            </a:r>
            <a:endParaRPr lang="en-US" sz="160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 0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uba_len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987541" y="2235931"/>
            <a:ext cx="3151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Menlo"/>
              </a:rPr>
              <a:t>Unbounded Array Interface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787400" y="4800600"/>
            <a:ext cx="2028761" cy="369332"/>
          </a:xfrm>
          <a:prstGeom prst="wedgeRectCallout">
            <a:avLst>
              <a:gd name="adj1" fmla="val 146072"/>
              <a:gd name="adj2" fmla="val -11159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Left as an exercise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112500" cy="1498600"/>
          </a:xfrm>
        </p:spPr>
        <p:txBody>
          <a:bodyPr/>
          <a:lstStyle/>
          <a:p>
            <a:r>
              <a:rPr lang="en-US" dirty="0"/>
              <a:t>Concrete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did this earlier!</a:t>
            </a:r>
          </a:p>
          <a:p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263900" y="2667000"/>
            <a:ext cx="6477000" cy="378565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432175" algn="l"/>
              </a:tabLst>
            </a:pP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Implementation-side type</a:t>
            </a:r>
            <a:endParaRPr lang="en-US" sz="2000" b="0" dirty="0">
              <a:latin typeface="Helvetica Neue"/>
            </a:endParaRPr>
          </a:p>
          <a:p>
            <a:pPr lvl="0" algn="l">
              <a:tabLst>
                <a:tab pos="3432175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uba_header</a:t>
            </a:r>
            <a:r>
              <a:rPr lang="en-US" sz="2000" b="0" dirty="0">
                <a:latin typeface="Helvetica Neue"/>
              </a:rPr>
              <a:t> {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Concrete type</a:t>
            </a:r>
          </a:p>
          <a:p>
            <a:pPr lvl="0" algn="l">
              <a:tabLst>
                <a:tab pos="3432175" algn="l"/>
              </a:tabLst>
            </a:pP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sym typeface="Menlo" charset="0"/>
              </a:rPr>
              <a:t> 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size;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sym typeface="Menlo" charset="0"/>
              </a:rPr>
              <a:t>          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0 &lt;= size &amp;&amp; size &lt; limit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432175" algn="l"/>
              </a:tabLst>
            </a:pP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limit;          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0 &lt; limit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432175" algn="l"/>
              </a:tabLst>
            </a:pP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2000" b="0" dirty="0">
                <a:latin typeface="Helvetica Neue"/>
              </a:rPr>
              <a:t> data;  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\length(data) == limit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algn="l">
              <a:tabLst>
                <a:tab pos="3432175" algn="l"/>
              </a:tabLst>
            </a:pPr>
            <a:r>
              <a:rPr lang="en-US" sz="2000" b="0" dirty="0">
                <a:latin typeface="Helvetica Neue"/>
              </a:rPr>
              <a:t>};</a:t>
            </a: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_header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uba</a:t>
            </a:r>
            <a:r>
              <a:rPr lang="en-US" sz="2000" b="0" dirty="0">
                <a:latin typeface="Helvetica Neue"/>
              </a:rPr>
              <a:t>;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Internal name</a:t>
            </a:r>
          </a:p>
          <a:p>
            <a:pPr algn="l">
              <a:tabLst>
                <a:tab pos="4286250" algn="l"/>
              </a:tabLst>
            </a:pPr>
            <a:endParaRPr lang="en-US" sz="20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2000" b="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… rest of implementation …</a:t>
            </a:r>
          </a:p>
          <a:p>
            <a:pPr algn="l">
              <a:tabLst>
                <a:tab pos="4286250" algn="l"/>
              </a:tabLst>
            </a:pPr>
            <a:endParaRPr lang="en-US" sz="20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Client-side type (abstract)</a:t>
            </a:r>
          </a:p>
          <a:p>
            <a:pPr algn="l">
              <a:tabLst>
                <a:tab pos="4286250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uba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uba_t</a:t>
            </a:r>
            <a:r>
              <a:rPr lang="en-US" sz="2000" b="0" dirty="0">
                <a:latin typeface="Helvetica Neue"/>
              </a:rPr>
              <a:t>;</a:t>
            </a:r>
            <a:endParaRPr lang="en-US" sz="20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1" name="Rectangular Callout 30"/>
          <p:cNvSpPr/>
          <p:nvPr/>
        </p:nvSpPr>
        <p:spPr bwMode="auto">
          <a:xfrm>
            <a:off x="1990985" y="6874515"/>
            <a:ext cx="1334661" cy="400110"/>
          </a:xfrm>
          <a:prstGeom prst="wedgeRectCallout">
            <a:avLst>
              <a:gd name="adj1" fmla="val 39682"/>
              <a:gd name="adj2" fmla="val 19795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Client view</a:t>
            </a:r>
          </a:p>
        </p:txBody>
      </p:sp>
      <p:sp>
        <p:nvSpPr>
          <p:cNvPr id="33" name="Rectangular Callout 32"/>
          <p:cNvSpPr/>
          <p:nvPr/>
        </p:nvSpPr>
        <p:spPr bwMode="auto">
          <a:xfrm>
            <a:off x="10144385" y="6817425"/>
            <a:ext cx="1844415" cy="707886"/>
          </a:xfrm>
          <a:prstGeom prst="wedgeRectCallout">
            <a:avLst>
              <a:gd name="adj1" fmla="val -123702"/>
              <a:gd name="adj2" fmla="val 11899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Implementation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view</a:t>
            </a:r>
          </a:p>
        </p:txBody>
      </p:sp>
      <p:cxnSp>
        <p:nvCxnSpPr>
          <p:cNvPr id="42" name="Elbow Connector 19"/>
          <p:cNvCxnSpPr>
            <a:stCxn id="49" idx="6"/>
            <a:endCxn id="48" idx="2"/>
          </p:cNvCxnSpPr>
          <p:nvPr/>
        </p:nvCxnSpPr>
        <p:spPr bwMode="auto">
          <a:xfrm>
            <a:off x="8081840" y="9066311"/>
            <a:ext cx="919545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43" name="Striped Right Arrow 42"/>
          <p:cNvSpPr/>
          <p:nvPr/>
        </p:nvSpPr>
        <p:spPr bwMode="auto">
          <a:xfrm>
            <a:off x="5042725" y="7941315"/>
            <a:ext cx="978408" cy="1094232"/>
          </a:xfrm>
          <a:prstGeom prst="striped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4" name="Cloud 43"/>
          <p:cNvSpPr/>
          <p:nvPr/>
        </p:nvSpPr>
        <p:spPr bwMode="auto">
          <a:xfrm>
            <a:off x="2283910" y="7998405"/>
            <a:ext cx="1840675" cy="1143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45" name="Table 44"/>
          <p:cNvGraphicFramePr>
            <a:graphicFrameLocks noGrp="1"/>
          </p:cNvGraphicFramePr>
          <p:nvPr/>
        </p:nvGraphicFramePr>
        <p:xfrm>
          <a:off x="2588710" y="8303205"/>
          <a:ext cx="109728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/>
        </p:nvGraphicFramePr>
        <p:xfrm>
          <a:off x="7210955" y="7922205"/>
          <a:ext cx="1099485" cy="1371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size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limit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9001385" y="8837711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8" name="Oval 47"/>
          <p:cNvSpPr/>
          <p:nvPr/>
        </p:nvSpPr>
        <p:spPr bwMode="auto">
          <a:xfrm>
            <a:off x="9001385" y="8990111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7929440" y="8990111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0" name="Elbow Connector 19"/>
          <p:cNvCxnSpPr>
            <a:stCxn id="51" idx="3"/>
          </p:cNvCxnSpPr>
          <p:nvPr/>
        </p:nvCxnSpPr>
        <p:spPr bwMode="auto">
          <a:xfrm flipV="1">
            <a:off x="6804175" y="8017515"/>
            <a:ext cx="105421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6414325" y="7788915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cxnSp>
        <p:nvCxnSpPr>
          <p:cNvPr id="52" name="Elbow Connector 19"/>
          <p:cNvCxnSpPr>
            <a:stCxn id="53" idx="3"/>
          </p:cNvCxnSpPr>
          <p:nvPr/>
        </p:nvCxnSpPr>
        <p:spPr bwMode="auto">
          <a:xfrm flipV="1">
            <a:off x="1838585" y="8550915"/>
            <a:ext cx="76200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1448735" y="8322315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064500" cy="1498600"/>
          </a:xfrm>
        </p:spPr>
        <p:txBody>
          <a:bodyPr/>
          <a:lstStyle/>
          <a:p>
            <a:r>
              <a:rPr lang="en-US" dirty="0"/>
              <a:t>Representation Invariants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Internally, unbounded arrays are values of type </a:t>
            </a:r>
            <a:r>
              <a:rPr lang="en-US" dirty="0" err="1">
                <a:solidFill>
                  <a:srgbClr val="00B050"/>
                </a:solidFill>
              </a:rPr>
              <a:t>uba</a:t>
            </a:r>
            <a:r>
              <a:rPr lang="en-US" dirty="0">
                <a:solidFill>
                  <a:srgbClr val="00B050"/>
                </a:solidFill>
              </a:rPr>
              <a:t>*</a:t>
            </a:r>
          </a:p>
          <a:p>
            <a:pPr lvl="1"/>
            <a:r>
              <a:rPr lang="en-US" dirty="0"/>
              <a:t>Non-NULL</a:t>
            </a:r>
          </a:p>
          <a:p>
            <a:pPr lvl="1"/>
            <a:r>
              <a:rPr lang="en-US" dirty="0"/>
              <a:t>Satisfies the requirements in the type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263900" y="5943600"/>
            <a:ext cx="6477000" cy="34778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is_array_expected_length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string[]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FF993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FF993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length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\length(A) == length;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true;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is_uba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FF993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A != NULL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&amp;&amp; 0 &lt;= A-&gt;size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&amp;&amp; A-&gt;size &lt; A-&gt;limit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&amp;&amp;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is_array_expected_length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(A-&gt;data, A-&gt;limit);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0" name="Rectangle 49"/>
          <p:cNvSpPr/>
          <p:nvPr/>
        </p:nvSpPr>
        <p:spPr>
          <a:xfrm>
            <a:off x="9017000" y="76200"/>
            <a:ext cx="388620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l">
              <a:tabLst>
                <a:tab pos="3432175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latin typeface="Helvetica Neue"/>
              </a:rPr>
              <a:t>{</a:t>
            </a:r>
          </a:p>
          <a:p>
            <a:pPr lvl="0" algn="l">
              <a:tabLst>
                <a:tab pos="1317625" algn="l"/>
                <a:tab pos="34321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size;	</a:t>
            </a:r>
            <a:r>
              <a:rPr lang="en-US" sz="16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0 &lt;= size &amp;&amp; size &lt; limit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1317625" algn="l"/>
                <a:tab pos="3432175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limit;	</a:t>
            </a:r>
            <a:r>
              <a:rPr lang="en-US" sz="16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0 &lt; limit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1317625" algn="l"/>
                <a:tab pos="3432175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	</a:t>
            </a:r>
            <a:r>
              <a:rPr lang="en-US" sz="16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\length(data) == limit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algn="l">
              <a:tabLst>
                <a:tab pos="3432175" algn="l"/>
              </a:tabLst>
            </a:pPr>
            <a:r>
              <a:rPr lang="en-US" sz="1600" b="0" dirty="0">
                <a:latin typeface="Helvetica Neue"/>
              </a:rPr>
              <a:t>};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</a:t>
            </a:r>
            <a:r>
              <a:rPr lang="en-US" sz="1600" b="0" dirty="0">
                <a:latin typeface="Helvetica Neue"/>
              </a:rPr>
              <a:t>;</a:t>
            </a:r>
          </a:p>
        </p:txBody>
      </p:sp>
      <p:cxnSp>
        <p:nvCxnSpPr>
          <p:cNvPr id="32" name="Elbow Connector 19"/>
          <p:cNvCxnSpPr>
            <a:stCxn id="61" idx="6"/>
            <a:endCxn id="60" idx="2"/>
          </p:cNvCxnSpPr>
          <p:nvPr/>
        </p:nvCxnSpPr>
        <p:spPr bwMode="auto">
          <a:xfrm>
            <a:off x="4588515" y="5087396"/>
            <a:ext cx="919545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52" name="Table 51"/>
          <p:cNvGraphicFramePr>
            <a:graphicFrameLocks noGrp="1"/>
          </p:cNvGraphicFramePr>
          <p:nvPr/>
        </p:nvGraphicFramePr>
        <p:xfrm>
          <a:off x="3717630" y="3943290"/>
          <a:ext cx="1099485" cy="1371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size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limit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9" name="Table 58"/>
          <p:cNvGraphicFramePr>
            <a:graphicFrameLocks noGrp="1"/>
          </p:cNvGraphicFramePr>
          <p:nvPr/>
        </p:nvGraphicFramePr>
        <p:xfrm>
          <a:off x="5508060" y="4858796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0" name="Oval 59"/>
          <p:cNvSpPr/>
          <p:nvPr/>
        </p:nvSpPr>
        <p:spPr bwMode="auto">
          <a:xfrm>
            <a:off x="5508060" y="5011196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4436115" y="5011196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2" name="Elbow Connector 19"/>
          <p:cNvCxnSpPr>
            <a:stCxn id="63" idx="3"/>
          </p:cNvCxnSpPr>
          <p:nvPr/>
        </p:nvCxnSpPr>
        <p:spPr bwMode="auto">
          <a:xfrm flipV="1">
            <a:off x="3310850" y="4038600"/>
            <a:ext cx="105421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2921000" y="38100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64" name="Bent Arrow 63"/>
          <p:cNvSpPr/>
          <p:nvPr/>
        </p:nvSpPr>
        <p:spPr bwMode="auto">
          <a:xfrm rot="5400000" flipH="1">
            <a:off x="9359900" y="266700"/>
            <a:ext cx="1676400" cy="4800600"/>
          </a:xfrm>
          <a:prstGeom prst="bentArrow">
            <a:avLst>
              <a:gd name="adj1" fmla="val 22166"/>
              <a:gd name="adj2" fmla="val 25000"/>
              <a:gd name="adj3" fmla="val 25000"/>
              <a:gd name="adj4" fmla="val 437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5" name="Rectangular Callout 64"/>
          <p:cNvSpPr/>
          <p:nvPr/>
        </p:nvSpPr>
        <p:spPr bwMode="auto">
          <a:xfrm>
            <a:off x="10144385" y="6817425"/>
            <a:ext cx="2368598" cy="707886"/>
          </a:xfrm>
          <a:prstGeom prst="wedgeRectCallout">
            <a:avLst>
              <a:gd name="adj1" fmla="val -132716"/>
              <a:gd name="adj2" fmla="val -11250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Our trick to check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that the length is Ok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58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60" grpId="0"/>
      <p:bldP spid="61" grpId="0"/>
      <p:bldP spid="63" grpId="0"/>
      <p:bldP spid="64" grpId="0" animBg="1"/>
      <p:bldP spid="6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Towards an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 the SSA concrete type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Can we reuse it for unbounded arrays?</a:t>
            </a:r>
          </a:p>
          <a:p>
            <a:pPr lvl="1"/>
            <a:r>
              <a:rPr lang="en-US" dirty="0"/>
              <a:t>Let’s add “c” to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3606800" y="2712184"/>
            <a:ext cx="5638800" cy="163121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432175" algn="l"/>
              </a:tabLst>
            </a:pP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Implementation-side type</a:t>
            </a:r>
            <a:endParaRPr lang="en-US" sz="2000" b="0" dirty="0">
              <a:latin typeface="Helvetica Neue"/>
            </a:endParaRPr>
          </a:p>
          <a:p>
            <a:pPr lvl="0" algn="l">
              <a:tabLst>
                <a:tab pos="3432175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2000" b="0" dirty="0">
                <a:latin typeface="Helvetica Neue"/>
              </a:rPr>
              <a:t> {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Concrete type</a:t>
            </a:r>
            <a:endParaRPr lang="en-US" sz="2000" b="0" dirty="0">
              <a:latin typeface="Helvetica Neue"/>
            </a:endParaRPr>
          </a:p>
          <a:p>
            <a:pPr lvl="0" algn="l">
              <a:tabLst>
                <a:tab pos="3432175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length;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// 0 &lt;= length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432175" algn="l"/>
              </a:tabLst>
            </a:pP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2000" b="0" dirty="0">
                <a:latin typeface="Helvetica Neue"/>
              </a:rPr>
              <a:t> data;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sym typeface="Menlo" charset="0"/>
              </a:rPr>
              <a:t>   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\length(data) == length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algn="l">
              <a:tabLst>
                <a:tab pos="3432175" algn="l"/>
              </a:tabLst>
            </a:pPr>
            <a:r>
              <a:rPr lang="en-US" sz="2000" b="0" dirty="0">
                <a:latin typeface="Helvetica Neue"/>
              </a:rPr>
              <a:t>};</a:t>
            </a:r>
          </a:p>
        </p:txBody>
      </p:sp>
      <p:sp>
        <p:nvSpPr>
          <p:cNvPr id="21" name="Rectangular Callout 20"/>
          <p:cNvSpPr/>
          <p:nvPr/>
        </p:nvSpPr>
        <p:spPr bwMode="auto">
          <a:xfrm>
            <a:off x="1686185" y="4876800"/>
            <a:ext cx="1334661" cy="400110"/>
          </a:xfrm>
          <a:prstGeom prst="wedgeRectCallout">
            <a:avLst>
              <a:gd name="adj1" fmla="val 39682"/>
              <a:gd name="adj2" fmla="val 19795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Client view</a:t>
            </a:r>
          </a:p>
        </p:txBody>
      </p:sp>
      <p:sp>
        <p:nvSpPr>
          <p:cNvPr id="22" name="Rectangular Callout 21"/>
          <p:cNvSpPr/>
          <p:nvPr/>
        </p:nvSpPr>
        <p:spPr bwMode="auto">
          <a:xfrm>
            <a:off x="9626600" y="2873514"/>
            <a:ext cx="2899192" cy="707886"/>
          </a:xfrm>
          <a:prstGeom prst="wedgeRectCallout">
            <a:avLst>
              <a:gd name="adj1" fmla="val -140104"/>
              <a:gd name="adj2" fmla="val 4328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These are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representation invariants</a:t>
            </a:r>
          </a:p>
        </p:txBody>
      </p:sp>
      <p:cxnSp>
        <p:nvCxnSpPr>
          <p:cNvPr id="72" name="Elbow Connector 19"/>
          <p:cNvCxnSpPr>
            <a:stCxn id="79" idx="6"/>
            <a:endCxn id="78" idx="2"/>
          </p:cNvCxnSpPr>
          <p:nvPr/>
        </p:nvCxnSpPr>
        <p:spPr bwMode="auto">
          <a:xfrm>
            <a:off x="7777040" y="6610290"/>
            <a:ext cx="919545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73" name="Striped Right Arrow 72"/>
          <p:cNvSpPr/>
          <p:nvPr/>
        </p:nvSpPr>
        <p:spPr bwMode="auto">
          <a:xfrm>
            <a:off x="4737925" y="5943600"/>
            <a:ext cx="978408" cy="1094232"/>
          </a:xfrm>
          <a:prstGeom prst="striped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4" name="Cloud 73"/>
          <p:cNvSpPr/>
          <p:nvPr/>
        </p:nvSpPr>
        <p:spPr bwMode="auto">
          <a:xfrm>
            <a:off x="1979110" y="6000690"/>
            <a:ext cx="1840675" cy="1143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75" name="Table 74"/>
          <p:cNvGraphicFramePr>
            <a:graphicFrameLocks noGrp="1"/>
          </p:cNvGraphicFramePr>
          <p:nvPr/>
        </p:nvGraphicFramePr>
        <p:xfrm>
          <a:off x="2283910" y="6305490"/>
          <a:ext cx="109728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6" name="Table 75"/>
          <p:cNvGraphicFramePr>
            <a:graphicFrameLocks noGrp="1"/>
          </p:cNvGraphicFramePr>
          <p:nvPr/>
        </p:nvGraphicFramePr>
        <p:xfrm>
          <a:off x="6906155" y="5924490"/>
          <a:ext cx="1099485" cy="9144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length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7" name="Table 76"/>
          <p:cNvGraphicFramePr>
            <a:graphicFrameLocks noGrp="1"/>
          </p:cNvGraphicFramePr>
          <p:nvPr/>
        </p:nvGraphicFramePr>
        <p:xfrm>
          <a:off x="8696585" y="6381690"/>
          <a:ext cx="109728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8" name="Oval 77"/>
          <p:cNvSpPr/>
          <p:nvPr/>
        </p:nvSpPr>
        <p:spPr bwMode="auto">
          <a:xfrm>
            <a:off x="8696585" y="653409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7624640" y="653409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80" name="Elbow Connector 19"/>
          <p:cNvCxnSpPr>
            <a:stCxn id="81" idx="3"/>
          </p:cNvCxnSpPr>
          <p:nvPr/>
        </p:nvCxnSpPr>
        <p:spPr bwMode="auto">
          <a:xfrm flipV="1">
            <a:off x="6499375" y="6019800"/>
            <a:ext cx="105421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81" name="TextBox 80"/>
          <p:cNvSpPr txBox="1"/>
          <p:nvPr/>
        </p:nvSpPr>
        <p:spPr>
          <a:xfrm>
            <a:off x="6109525" y="57912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cxnSp>
        <p:nvCxnSpPr>
          <p:cNvPr id="82" name="Elbow Connector 19"/>
          <p:cNvCxnSpPr>
            <a:stCxn id="83" idx="3"/>
          </p:cNvCxnSpPr>
          <p:nvPr/>
        </p:nvCxnSpPr>
        <p:spPr bwMode="auto">
          <a:xfrm flipV="1">
            <a:off x="1533785" y="6553200"/>
            <a:ext cx="76200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1143935" y="63246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20" name="Rectangular Callout 19"/>
          <p:cNvSpPr/>
          <p:nvPr/>
        </p:nvSpPr>
        <p:spPr bwMode="auto">
          <a:xfrm>
            <a:off x="9626600" y="4876800"/>
            <a:ext cx="1844415" cy="707886"/>
          </a:xfrm>
          <a:prstGeom prst="wedgeRectCallout">
            <a:avLst>
              <a:gd name="adj1" fmla="val -123702"/>
              <a:gd name="adj2" fmla="val 11899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Implementation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view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1A5702AC-0E97-912A-EE2A-127A23134465}"/>
              </a:ext>
            </a:extLst>
          </p:cNvPr>
          <p:cNvSpPr/>
          <p:nvPr/>
        </p:nvSpPr>
        <p:spPr bwMode="auto">
          <a:xfrm>
            <a:off x="9626600" y="2873514"/>
            <a:ext cx="2899192" cy="707886"/>
          </a:xfrm>
          <a:prstGeom prst="wedgeRectCallout">
            <a:avLst>
              <a:gd name="adj1" fmla="val -95948"/>
              <a:gd name="adj2" fmla="val 846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These are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representation invariants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73" grpId="0" animBg="1"/>
      <p:bldP spid="74" grpId="0" animBg="1"/>
      <p:bldP spid="78" grpId="0"/>
      <p:bldP spid="79" grpId="0"/>
      <p:bldP spid="81" grpId="0"/>
      <p:bldP spid="83" grpId="0"/>
      <p:bldP spid="20" grpId="0" animBg="1"/>
      <p:bldP spid="5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902700" cy="1498600"/>
          </a:xfrm>
        </p:spPr>
        <p:txBody>
          <a:bodyPr/>
          <a:lstStyle/>
          <a:p>
            <a:r>
              <a:rPr lang="en-US" dirty="0"/>
              <a:t>Basic Array Operations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code is as expected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52400" y="4953000"/>
            <a:ext cx="4445000" cy="22467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uba_set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string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is_uba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(A);</a:t>
            </a:r>
          </a:p>
          <a:p>
            <a:pPr lvl="0" algn="l" defTabSz="12700">
              <a:buClr>
                <a:srgbClr val="FFFFFF">
                  <a:lumMod val="50000"/>
                </a:srgb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(A);</a:t>
            </a:r>
          </a:p>
          <a:p>
            <a:pPr lvl="0" algn="l" defTabSz="12700">
              <a:buClr>
                <a:srgbClr val="FFFFFF">
                  <a:lumMod val="50000"/>
                </a:srgb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is_uba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A-&gt;data[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 x;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855200" y="76200"/>
            <a:ext cx="304800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l">
              <a:tabLst>
                <a:tab pos="3432175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latin typeface="Helvetica Neue"/>
              </a:rPr>
              <a:t>{</a:t>
            </a:r>
          </a:p>
          <a:p>
            <a:pPr lvl="0" algn="l">
              <a:tabLst>
                <a:tab pos="34321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size;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432175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limit;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432175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algn="l">
              <a:tabLst>
                <a:tab pos="3432175" algn="l"/>
              </a:tabLst>
            </a:pPr>
            <a:r>
              <a:rPr lang="en-US" sz="1600" b="0" dirty="0">
                <a:latin typeface="Helvetica Neue"/>
              </a:rPr>
              <a:t>};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</a:t>
            </a:r>
            <a:r>
              <a:rPr lang="en-US" sz="1600" b="0" dirty="0">
                <a:latin typeface="Helvetica Neue"/>
              </a:rPr>
              <a:t>;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826000" y="4953000"/>
            <a:ext cx="4419600" cy="39241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uba_new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size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size;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is_uba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(\result);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(\result) == size;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limit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size == 0 ? 1 : size*2;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A-&gt;data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limit);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A-&gt;size = size;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A-&gt;limit = limit;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6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A;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52400" y="2819400"/>
            <a:ext cx="6273800" cy="19389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uba_len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is_uba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(A);</a:t>
            </a:r>
          </a:p>
          <a:p>
            <a:pPr lvl="0" algn="l" defTabSz="12700">
              <a:buClr>
                <a:srgbClr val="FFFFFF">
                  <a:lumMod val="50000"/>
                </a:srgb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0 &lt;= \result &amp;&amp; \result &lt; \length(A-&gt;data);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A-&gt;size;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52400" y="7433608"/>
            <a:ext cx="4445000" cy="19389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uba_get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is_uba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(A);</a:t>
            </a:r>
          </a:p>
          <a:p>
            <a:pPr lvl="0" algn="l" defTabSz="12700">
              <a:buClr>
                <a:srgbClr val="FFFFFF">
                  <a:lumMod val="50000"/>
                </a:srgb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A-&gt;data[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cxnSp>
        <p:nvCxnSpPr>
          <p:cNvPr id="31" name="Elbow Connector 19"/>
          <p:cNvCxnSpPr>
            <a:stCxn id="56" idx="6"/>
            <a:endCxn id="55" idx="2"/>
          </p:cNvCxnSpPr>
          <p:nvPr/>
        </p:nvCxnSpPr>
        <p:spPr bwMode="auto">
          <a:xfrm>
            <a:off x="8950895" y="3656111"/>
            <a:ext cx="919545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8080010" y="2512005"/>
          <a:ext cx="1099485" cy="1371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size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limit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9870440" y="3427511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5" name="Oval 54"/>
          <p:cNvSpPr/>
          <p:nvPr/>
        </p:nvSpPr>
        <p:spPr bwMode="auto">
          <a:xfrm>
            <a:off x="9870440" y="3579911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8798495" y="3579911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7" name="Elbow Connector 19"/>
          <p:cNvCxnSpPr>
            <a:stCxn id="58" idx="3"/>
          </p:cNvCxnSpPr>
          <p:nvPr/>
        </p:nvCxnSpPr>
        <p:spPr bwMode="auto">
          <a:xfrm flipV="1">
            <a:off x="7673230" y="2607315"/>
            <a:ext cx="105421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7283380" y="2378715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59" name="Rectangular Callout 58"/>
          <p:cNvSpPr/>
          <p:nvPr/>
        </p:nvSpPr>
        <p:spPr bwMode="auto">
          <a:xfrm>
            <a:off x="9779000" y="6150114"/>
            <a:ext cx="3194144" cy="707886"/>
          </a:xfrm>
          <a:prstGeom prst="wedgeRectCallout">
            <a:avLst>
              <a:gd name="adj1" fmla="val -86083"/>
              <a:gd name="adj2" fmla="val 6195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225425" indent="-166688" algn="l">
              <a:buFont typeface="Arial" pitchFamily="34" charset="0"/>
              <a:buChar char="•"/>
              <a:defRPr/>
            </a:pPr>
            <a:r>
              <a:rPr lang="en-US" sz="2000" b="0" i="1" dirty="0">
                <a:solidFill>
                  <a:schemeClr val="tx1"/>
                </a:solidFill>
              </a:rPr>
              <a:t>If</a:t>
            </a:r>
            <a:r>
              <a:rPr lang="en-US" sz="2000" b="0" dirty="0">
                <a:solidFill>
                  <a:schemeClr val="tx1"/>
                </a:solidFill>
              </a:rPr>
              <a:t> size == 0, </a:t>
            </a:r>
            <a:r>
              <a:rPr lang="en-US" sz="2000" b="0" i="1" dirty="0">
                <a:solidFill>
                  <a:schemeClr val="tx1"/>
                </a:solidFill>
              </a:rPr>
              <a:t>then</a:t>
            </a:r>
            <a:r>
              <a:rPr lang="en-US" sz="2000" b="0" dirty="0">
                <a:solidFill>
                  <a:schemeClr val="tx1"/>
                </a:solidFill>
              </a:rPr>
              <a:t> limit = 1</a:t>
            </a:r>
          </a:p>
          <a:p>
            <a:pPr marL="225425" indent="-166688" algn="l">
              <a:buFont typeface="Arial" pitchFamily="34" charset="0"/>
              <a:buChar char="•"/>
              <a:defRPr/>
            </a:pPr>
            <a:r>
              <a:rPr lang="en-US" sz="2000" b="0" i="1" dirty="0">
                <a:solidFill>
                  <a:schemeClr val="tx1"/>
                </a:solidFill>
              </a:rPr>
              <a:t>Otherwise</a:t>
            </a:r>
            <a:r>
              <a:rPr lang="en-US" sz="2000" b="0" dirty="0">
                <a:solidFill>
                  <a:schemeClr val="tx1"/>
                </a:solidFill>
              </a:rPr>
              <a:t> limit = size*2</a:t>
            </a:r>
          </a:p>
        </p:txBody>
      </p:sp>
      <p:sp>
        <p:nvSpPr>
          <p:cNvPr id="60" name="Rectangular Callout 59"/>
          <p:cNvSpPr/>
          <p:nvPr/>
        </p:nvSpPr>
        <p:spPr bwMode="auto">
          <a:xfrm>
            <a:off x="9855200" y="7239000"/>
            <a:ext cx="2772554" cy="984885"/>
          </a:xfrm>
          <a:prstGeom prst="wedgeRectCallout">
            <a:avLst>
              <a:gd name="adj1" fmla="val -92260"/>
              <a:gd name="adj2" fmla="val -7165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This ensures that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rgbClr val="C00000"/>
                </a:solidFill>
              </a:rPr>
              <a:t>size &lt; limit</a:t>
            </a:r>
          </a:p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</a:rPr>
              <a:t>(and leaves room to grow)</a:t>
            </a:r>
          </a:p>
        </p:txBody>
      </p:sp>
      <p:sp>
        <p:nvSpPr>
          <p:cNvPr id="61" name="Rectangular Callout 60"/>
          <p:cNvSpPr/>
          <p:nvPr/>
        </p:nvSpPr>
        <p:spPr bwMode="auto">
          <a:xfrm>
            <a:off x="10849707" y="8465403"/>
            <a:ext cx="1139093" cy="830997"/>
          </a:xfrm>
          <a:prstGeom prst="wedgeRectCallout">
            <a:avLst>
              <a:gd name="adj1" fmla="val -19119"/>
              <a:gd name="adj2" fmla="val -73392"/>
            </a:avLst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We are not</a:t>
            </a:r>
            <a:br>
              <a:rPr lang="en-US" sz="1600" b="0" dirty="0">
                <a:solidFill>
                  <a:schemeClr val="tx1"/>
                </a:solidFill>
              </a:rPr>
            </a:br>
            <a:r>
              <a:rPr lang="en-US" sz="1600" b="0" dirty="0">
                <a:solidFill>
                  <a:schemeClr val="tx1"/>
                </a:solidFill>
              </a:rPr>
              <a:t>considering</a:t>
            </a:r>
            <a:br>
              <a:rPr lang="en-US" sz="1600" b="0" dirty="0">
                <a:solidFill>
                  <a:schemeClr val="tx1"/>
                </a:solidFill>
              </a:rPr>
            </a:br>
            <a:r>
              <a:rPr lang="en-US" sz="1600" b="0" dirty="0">
                <a:solidFill>
                  <a:schemeClr val="tx1"/>
                </a:solidFill>
              </a:rPr>
              <a:t>overflow</a:t>
            </a:r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59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7" grpId="0" animBg="1"/>
      <p:bldP spid="28" grpId="0" animBg="1"/>
      <p:bldP spid="34" grpId="0" animBg="1"/>
      <p:bldP spid="59" grpId="0" animBg="1"/>
      <p:bldP spid="60" grpId="0" animBg="1"/>
      <p:bldP spid="61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902700" cy="1498600"/>
          </a:xfrm>
        </p:spPr>
        <p:txBody>
          <a:bodyPr/>
          <a:lstStyle/>
          <a:p>
            <a:r>
              <a:rPr lang="en-US" dirty="0"/>
              <a:t>Adding an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write the new element,</a:t>
            </a:r>
          </a:p>
          <a:p>
            <a:r>
              <a:rPr lang="en-US" dirty="0"/>
              <a:t>Increment size,</a:t>
            </a:r>
          </a:p>
          <a:p>
            <a:r>
              <a:rPr lang="en-US" dirty="0"/>
              <a:t>If array is full, we resize it</a:t>
            </a:r>
          </a:p>
          <a:p>
            <a:pPr lvl="1"/>
            <a:r>
              <a:rPr lang="en-US" dirty="0"/>
              <a:t>But only if there can’t be overflow</a:t>
            </a:r>
          </a:p>
        </p:txBody>
      </p:sp>
      <p:sp>
        <p:nvSpPr>
          <p:cNvPr id="4" name="Rectangle 3"/>
          <p:cNvSpPr/>
          <p:nvPr/>
        </p:nvSpPr>
        <p:spPr>
          <a:xfrm>
            <a:off x="1625600" y="4751725"/>
            <a:ext cx="4038600" cy="34778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uba_add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FF993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FF993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is_uba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is_uba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A-&gt;data[A-&gt;size] = x;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(A-&gt;size)++;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(A-&gt;size &lt; A-&gt;limit)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assert(A-&gt;limit &lt;=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int_max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 / 2);</a:t>
            </a:r>
            <a:endParaRPr lang="en-US" sz="20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uba_resize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A-&gt;limit * 2);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9855200" y="76200"/>
            <a:ext cx="304800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l">
              <a:tabLst>
                <a:tab pos="3432175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latin typeface="Helvetica Neue"/>
              </a:rPr>
              <a:t>{</a:t>
            </a:r>
          </a:p>
          <a:p>
            <a:pPr lvl="0" algn="l">
              <a:tabLst>
                <a:tab pos="34321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size;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432175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limit;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432175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algn="l">
              <a:tabLst>
                <a:tab pos="3432175" algn="l"/>
              </a:tabLst>
            </a:pPr>
            <a:r>
              <a:rPr lang="en-US" sz="1600" b="0" dirty="0">
                <a:latin typeface="Helvetica Neue"/>
              </a:rPr>
              <a:t>};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</a:t>
            </a:r>
            <a:r>
              <a:rPr lang="en-US" sz="1600" b="0" dirty="0">
                <a:latin typeface="Helvetica Neue"/>
              </a:rPr>
              <a:t>;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7112000" y="6629400"/>
            <a:ext cx="3543599" cy="400110"/>
          </a:xfrm>
          <a:prstGeom prst="wedgeRectCallout">
            <a:avLst>
              <a:gd name="adj1" fmla="val -93494"/>
              <a:gd name="adj2" fmla="val 13735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Fail if new limit would overflow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1397000" y="7503225"/>
            <a:ext cx="44196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Rectangular Callout 7"/>
          <p:cNvSpPr/>
          <p:nvPr/>
        </p:nvSpPr>
        <p:spPr bwMode="auto">
          <a:xfrm>
            <a:off x="7035800" y="8153400"/>
            <a:ext cx="3114250" cy="707886"/>
          </a:xfrm>
          <a:prstGeom prst="wedgeRectCallout">
            <a:avLst>
              <a:gd name="adj1" fmla="val -86144"/>
              <a:gd name="adj2" fmla="val -10679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Resize A with the new limit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double the old limit</a:t>
            </a:r>
          </a:p>
        </p:txBody>
      </p:sp>
      <p:cxnSp>
        <p:nvCxnSpPr>
          <p:cNvPr id="9" name="Elbow Connector 19"/>
          <p:cNvCxnSpPr>
            <a:stCxn id="13" idx="6"/>
            <a:endCxn id="12" idx="2"/>
          </p:cNvCxnSpPr>
          <p:nvPr/>
        </p:nvCxnSpPr>
        <p:spPr bwMode="auto">
          <a:xfrm>
            <a:off x="8950895" y="3656111"/>
            <a:ext cx="919545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080010" y="2512005"/>
          <a:ext cx="1099485" cy="1371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size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limit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9870440" y="3427511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Oval 11"/>
          <p:cNvSpPr/>
          <p:nvPr/>
        </p:nvSpPr>
        <p:spPr bwMode="auto">
          <a:xfrm>
            <a:off x="9870440" y="3579911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8798495" y="3579911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4" name="Elbow Connector 19"/>
          <p:cNvCxnSpPr>
            <a:stCxn id="15" idx="3"/>
          </p:cNvCxnSpPr>
          <p:nvPr/>
        </p:nvCxnSpPr>
        <p:spPr bwMode="auto">
          <a:xfrm flipV="1">
            <a:off x="7673230" y="2607315"/>
            <a:ext cx="105421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7283380" y="2378715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902700" cy="1498600"/>
          </a:xfrm>
        </p:spPr>
        <p:txBody>
          <a:bodyPr/>
          <a:lstStyle/>
          <a:p>
            <a:r>
              <a:rPr lang="en-US" dirty="0"/>
              <a:t>Resizing the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an array with the new limit,</a:t>
            </a:r>
          </a:p>
          <a:p>
            <a:r>
              <a:rPr lang="en-US" dirty="0"/>
              <a:t>Copy the elements over</a:t>
            </a:r>
          </a:p>
          <a:p>
            <a:r>
              <a:rPr lang="en-US" dirty="0"/>
              <a:t>Update the fields of the header</a:t>
            </a:r>
          </a:p>
        </p:txBody>
      </p:sp>
      <p:sp>
        <p:nvSpPr>
          <p:cNvPr id="4" name="Rectangle 3"/>
          <p:cNvSpPr/>
          <p:nvPr/>
        </p:nvSpPr>
        <p:spPr>
          <a:xfrm>
            <a:off x="1397000" y="4048065"/>
            <a:ext cx="5791200" cy="532453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uba_resize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FF993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FF993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new_limit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A != NULL;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A-&gt;size &amp;&amp; A-&gt;size &lt;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new_limit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\length(A-&gt;data) == A-&gt;limit;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is_uba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FF993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new_limit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FF993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A-&gt;size;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A-&gt;size;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B[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 A-&gt;data[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A-&gt;limit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new_limit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A-&gt;data = B;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855200" y="76200"/>
            <a:ext cx="304800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l">
              <a:tabLst>
                <a:tab pos="3432175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latin typeface="Helvetica Neue"/>
              </a:rPr>
              <a:t>{</a:t>
            </a:r>
          </a:p>
          <a:p>
            <a:pPr lvl="0" algn="l">
              <a:tabLst>
                <a:tab pos="34321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size;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432175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limit;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432175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algn="l">
              <a:tabLst>
                <a:tab pos="3432175" algn="l"/>
              </a:tabLst>
            </a:pPr>
            <a:r>
              <a:rPr lang="en-US" sz="1600" b="0" dirty="0">
                <a:latin typeface="Helvetica Neue"/>
              </a:rPr>
              <a:t>};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</a:t>
            </a:r>
            <a:r>
              <a:rPr lang="en-US" sz="1600" b="0" dirty="0">
                <a:latin typeface="Helvetica Neue"/>
              </a:rPr>
              <a:t>;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7855662" y="3810000"/>
            <a:ext cx="2921441" cy="1015663"/>
          </a:xfrm>
          <a:prstGeom prst="wedgeRectCallout">
            <a:avLst>
              <a:gd name="adj1" fmla="val -117430"/>
              <a:gd name="adj2" fmla="val 2065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C00000"/>
                </a:solidFill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</a:rPr>
              <a:t>is_uba</a:t>
            </a:r>
            <a:r>
              <a:rPr lang="en-US" sz="2000" b="0" dirty="0">
                <a:solidFill>
                  <a:srgbClr val="C00000"/>
                </a:solidFill>
              </a:rPr>
              <a:t>(A);</a:t>
            </a:r>
            <a:br>
              <a:rPr lang="en-US" sz="2000" b="0" dirty="0">
                <a:solidFill>
                  <a:srgbClr val="C00000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Would be incorrect: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We may have size==limit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7569200" y="5257800"/>
            <a:ext cx="4130297" cy="584775"/>
          </a:xfrm>
          <a:prstGeom prst="wedgeRectCallout">
            <a:avLst>
              <a:gd name="adj1" fmla="val -20568"/>
              <a:gd name="adj2" fmla="val -119260"/>
            </a:avLst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 err="1">
                <a:solidFill>
                  <a:srgbClr val="7030A0"/>
                </a:solidFill>
              </a:rPr>
              <a:t>uba_resize</a:t>
            </a:r>
            <a:r>
              <a:rPr lang="en-US" sz="1600" b="0" dirty="0">
                <a:solidFill>
                  <a:schemeClr val="tx1"/>
                </a:solidFill>
              </a:rPr>
              <a:t> may be passed an </a:t>
            </a:r>
            <a:r>
              <a:rPr lang="en-US" sz="1600" dirty="0">
                <a:solidFill>
                  <a:schemeClr val="tx1"/>
                </a:solidFill>
              </a:rPr>
              <a:t>invalid UBA</a:t>
            </a:r>
            <a:r>
              <a:rPr lang="en-US" sz="1600" b="0" dirty="0">
                <a:solidFill>
                  <a:schemeClr val="tx1"/>
                </a:solidFill>
              </a:rPr>
              <a:t>:</a:t>
            </a:r>
          </a:p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one that violates the representation invariant</a:t>
            </a:r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8029451" y="6378714"/>
            <a:ext cx="3197349" cy="707886"/>
          </a:xfrm>
          <a:prstGeom prst="wedgeRectCallout">
            <a:avLst>
              <a:gd name="adj1" fmla="val -172659"/>
              <a:gd name="adj2" fmla="val -17745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Part of its job is to restore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the representation invariant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Unbounded Arrays in the Wild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2522200" y="929640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“Lists”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Python programming language does not have arrays</a:t>
            </a:r>
          </a:p>
          <a:p>
            <a:r>
              <a:rPr lang="en-US" dirty="0"/>
              <a:t>It has “lists” that can be indexed, extended and shrunk</a:t>
            </a:r>
          </a:p>
          <a:p>
            <a:pPr lvl="1"/>
            <a:r>
              <a:rPr lang="en-US" dirty="0"/>
              <a:t>Nothing to do with linked list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Python lists work just like unbounded arrays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append</a:t>
            </a:r>
            <a:r>
              <a:rPr lang="en-US" dirty="0"/>
              <a:t> is what we called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B25AE4F-14C1-4FA8-A5C5-462D101D59D8}"/>
              </a:ext>
            </a:extLst>
          </p:cNvPr>
          <p:cNvSpPr txBox="1">
            <a:spLocks/>
          </p:cNvSpPr>
          <p:nvPr/>
        </p:nvSpPr>
        <p:spPr>
          <a:xfrm>
            <a:off x="1473200" y="4114800"/>
            <a:ext cx="4800600" cy="32004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lvl="0" algn="l" defTabSz="914400" fontAlgn="auto" hangingPunct="1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defRPr/>
            </a:pPr>
            <a:endParaRPr kumimoji="0" lang="en-US" sz="8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lvl="0" algn="l" defTabSz="914400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data = </a:t>
            </a:r>
            <a:r>
              <a:rPr lang="en-US" dirty="0">
                <a:solidFill>
                  <a:sysClr val="windowText" lastClr="000000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['A</a:t>
            </a:r>
            <a:r>
              <a:rPr lang="en-US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</a:t>
            </a:r>
            <a:r>
              <a:rPr lang="en-US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</a:t>
            </a:r>
            <a:r>
              <a:rPr lang="en-US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]</a:t>
            </a:r>
          </a:p>
          <a:p>
            <a:pPr lvl="0" algn="l" defTabSz="914400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kumimoji="0" lang="en-US" sz="240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data.append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</a:t>
            </a:r>
            <a:r>
              <a:rPr lang="en-US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R="0" lvl="0" indent="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data[2]</a:t>
            </a:r>
          </a:p>
          <a:p>
            <a:pPr marR="0" lvl="0" indent="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R="0" lvl="0" indent="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data = []</a:t>
            </a:r>
          </a:p>
          <a:p>
            <a:pPr marR="0" lvl="0" indent="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 </a:t>
            </a:r>
            <a:r>
              <a:rPr kumimoji="0" lang="en-US" sz="240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in range(100000):</a:t>
            </a:r>
          </a:p>
          <a:p>
            <a:pPr lvl="0" algn="l" defTabSz="914400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</a:t>
            </a:r>
            <a:r>
              <a:rPr kumimoji="0" lang="en-US" sz="240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data.append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</a:t>
            </a:r>
            <a:r>
              <a:rPr lang="en-US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R="0" lvl="0" indent="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data[99888]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7264399" y="4095690"/>
            <a:ext cx="4967130" cy="400110"/>
          </a:xfrm>
          <a:prstGeom prst="wedgeRectCallout">
            <a:avLst>
              <a:gd name="adj1" fmla="val -82829"/>
              <a:gd name="adj2" fmla="val 4435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Create a 3-element list  with ‘A’, ‘B’, and ‘C’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7264399" y="4552890"/>
            <a:ext cx="1988686" cy="400110"/>
          </a:xfrm>
          <a:prstGeom prst="wedgeRectCallout">
            <a:avLst>
              <a:gd name="adj1" fmla="val -181159"/>
              <a:gd name="adj2" fmla="val 145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Extend it with ‘D’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7264399" y="5010090"/>
            <a:ext cx="4314707" cy="400110"/>
          </a:xfrm>
          <a:prstGeom prst="wedgeRectCallout">
            <a:avLst>
              <a:gd name="adj1" fmla="val -149603"/>
              <a:gd name="adj2" fmla="val 569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Get the element at index 2 (that’s ‘C’)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7264399" y="5924490"/>
            <a:ext cx="2908810" cy="400110"/>
          </a:xfrm>
          <a:prstGeom prst="wedgeRectCallout">
            <a:avLst>
              <a:gd name="adj1" fmla="val -182630"/>
              <a:gd name="adj2" fmla="val -3118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Set data to the empty list</a:t>
            </a: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7264399" y="6400800"/>
            <a:ext cx="3232616" cy="400110"/>
          </a:xfrm>
          <a:prstGeom prst="wedgeRectCallout">
            <a:avLst>
              <a:gd name="adj1" fmla="val -93362"/>
              <a:gd name="adj2" fmla="val -193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Extend it with a bunch of ‘A’</a:t>
            </a: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7264399" y="6858000"/>
            <a:ext cx="2341347" cy="400110"/>
          </a:xfrm>
          <a:prstGeom prst="wedgeRectCallout">
            <a:avLst>
              <a:gd name="adj1" fmla="val -194287"/>
              <a:gd name="adj2" fmla="val 272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Access one of them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63</a:t>
            </a:fld>
            <a:endParaRPr 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are Python Lists Implemented?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Source code available at </a:t>
            </a:r>
          </a:p>
          <a:p>
            <a:pPr lvl="1">
              <a:buNone/>
            </a:pPr>
            <a:r>
              <a:rPr lang="en-US" sz="2400" dirty="0">
                <a:hlinkClick r:id="rId2"/>
              </a:rPr>
              <a:t>https://github.com/python/cpython/blob/master/Objects/listobject.c</a:t>
            </a:r>
            <a:endParaRPr lang="en-US" sz="2400" dirty="0"/>
          </a:p>
          <a:p>
            <a:pPr lvl="1"/>
            <a:r>
              <a:rPr lang="en-US" dirty="0"/>
              <a:t>It is written in C</a:t>
            </a:r>
          </a:p>
          <a:p>
            <a:pPr lvl="2"/>
            <a:endParaRPr lang="en-US" dirty="0"/>
          </a:p>
          <a:p>
            <a:r>
              <a:rPr lang="en-US" dirty="0"/>
              <a:t>Let’s look at the code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append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E7064C-95D2-4B6D-8B95-FFF730ACE8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8197" y="4800600"/>
            <a:ext cx="7157803" cy="285024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Rectangular Callout 6"/>
          <p:cNvSpPr/>
          <p:nvPr/>
        </p:nvSpPr>
        <p:spPr bwMode="auto">
          <a:xfrm>
            <a:off x="9855200" y="6019800"/>
            <a:ext cx="2128147" cy="400110"/>
          </a:xfrm>
          <a:prstGeom prst="wedgeRectCallout">
            <a:avLst>
              <a:gd name="adj1" fmla="val -126767"/>
              <a:gd name="adj2" fmla="val 235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If all Ok, call </a:t>
            </a:r>
            <a:r>
              <a:rPr lang="en-US" sz="2000" b="0" dirty="0">
                <a:solidFill>
                  <a:srgbClr val="7030A0"/>
                </a:solidFill>
              </a:rPr>
              <a:t>app1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9855200" y="6934200"/>
            <a:ext cx="1615186" cy="707886"/>
          </a:xfrm>
          <a:prstGeom prst="wedgeRectCallout">
            <a:avLst>
              <a:gd name="adj1" fmla="val -259843"/>
              <a:gd name="adj2" fmla="val -3857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Otherwise,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raise an error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64</a:t>
            </a:fld>
            <a:endParaRPr 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are Python Lists Implemented?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look at the code of </a:t>
            </a:r>
            <a:r>
              <a:rPr lang="en-US" dirty="0">
                <a:solidFill>
                  <a:srgbClr val="7030A0"/>
                </a:solidFill>
              </a:rPr>
              <a:t>app1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239114F-8AA8-4A75-8A66-423CDE9906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7210" y="2667000"/>
            <a:ext cx="6737790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Rectangular Callout 6"/>
          <p:cNvSpPr/>
          <p:nvPr/>
        </p:nvSpPr>
        <p:spPr bwMode="auto">
          <a:xfrm>
            <a:off x="9169400" y="8229600"/>
            <a:ext cx="3025828" cy="707886"/>
          </a:xfrm>
          <a:prstGeom prst="wedgeRectCallout">
            <a:avLst>
              <a:gd name="adj1" fmla="val -140503"/>
              <a:gd name="adj2" fmla="val -166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This code writes the new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element after any resizing</a:t>
            </a:r>
            <a:endParaRPr lang="en-US" sz="2000" b="0" dirty="0">
              <a:solidFill>
                <a:srgbClr val="7030A0"/>
              </a:solidFill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9169400" y="6934200"/>
            <a:ext cx="2556149" cy="707886"/>
          </a:xfrm>
          <a:prstGeom prst="wedgeRectCallout">
            <a:avLst>
              <a:gd name="adj1" fmla="val -146021"/>
              <a:gd name="adj2" fmla="val -1843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Calls </a:t>
            </a:r>
            <a:r>
              <a:rPr lang="en-US" sz="2000" b="0" dirty="0" err="1">
                <a:solidFill>
                  <a:srgbClr val="7030A0"/>
                </a:solidFill>
              </a:rPr>
              <a:t>list_resize</a:t>
            </a:r>
            <a:r>
              <a:rPr lang="en-US" sz="2000" b="0" dirty="0">
                <a:solidFill>
                  <a:schemeClr val="tx1"/>
                </a:solidFill>
              </a:rPr>
              <a:t> to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resize array if needed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65</a:t>
            </a:fld>
            <a:endParaRPr lang="en-US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are Python Lists Implemented?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226300" cy="6896100"/>
          </a:xfrm>
        </p:spPr>
        <p:txBody>
          <a:bodyPr/>
          <a:lstStyle/>
          <a:p>
            <a:r>
              <a:rPr lang="en-US" dirty="0"/>
              <a:t>Let’s look at the code of </a:t>
            </a:r>
            <a:r>
              <a:rPr lang="en-US" dirty="0" err="1">
                <a:solidFill>
                  <a:srgbClr val="7030A0"/>
                </a:solidFill>
              </a:rPr>
              <a:t>list_resize</a:t>
            </a:r>
            <a:endParaRPr lang="en-US" dirty="0">
              <a:solidFill>
                <a:srgbClr val="7030A0"/>
              </a:solidFill>
            </a:endParaRP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74850" y="2819400"/>
            <a:ext cx="10518550" cy="6824092"/>
            <a:chOff x="98650" y="2895600"/>
            <a:chExt cx="10518550" cy="6824092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6FDD8047-D0A2-4699-BA2F-3C4430B23D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8650" y="4506364"/>
              <a:ext cx="10518550" cy="5213328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D59E7EE-A071-47E8-B6C5-0039BBADA7F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8650" y="2895600"/>
              <a:ext cx="7314191" cy="1195291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EB90CDE-4AB8-44C8-88DB-146731342D6E}"/>
                </a:ext>
              </a:extLst>
            </p:cNvPr>
            <p:cNvSpPr txBox="1"/>
            <p:nvPr/>
          </p:nvSpPr>
          <p:spPr>
            <a:xfrm>
              <a:off x="500298" y="3736923"/>
              <a:ext cx="144534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…</a:t>
              </a:r>
            </a:p>
          </p:txBody>
        </p:sp>
      </p:grpSp>
      <p:sp>
        <p:nvSpPr>
          <p:cNvPr id="8" name="Rectangle 7"/>
          <p:cNvSpPr/>
          <p:nvPr/>
        </p:nvSpPr>
        <p:spPr bwMode="auto">
          <a:xfrm>
            <a:off x="76200" y="2819400"/>
            <a:ext cx="10464800" cy="685800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3835400" y="3810000"/>
            <a:ext cx="2115323" cy="400110"/>
          </a:xfrm>
          <a:prstGeom prst="wedgeRectCallout">
            <a:avLst>
              <a:gd name="adj1" fmla="val -150608"/>
              <a:gd name="adj2" fmla="val 4285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unimportant code</a:t>
            </a:r>
            <a:endParaRPr lang="en-US" sz="2000" b="0" dirty="0">
              <a:solidFill>
                <a:srgbClr val="7030A0"/>
              </a:solidFill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939800" y="7696200"/>
            <a:ext cx="10439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Rectangle 11"/>
          <p:cNvSpPr/>
          <p:nvPr/>
        </p:nvSpPr>
        <p:spPr bwMode="auto">
          <a:xfrm>
            <a:off x="3683000" y="5257800"/>
            <a:ext cx="5410200" cy="228600"/>
          </a:xfrm>
          <a:prstGeom prst="rect">
            <a:avLst/>
          </a:prstGeom>
          <a:solidFill>
            <a:srgbClr val="FFFF00">
              <a:alpha val="25098"/>
            </a:srgbClr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854200" y="5638800"/>
            <a:ext cx="2667000" cy="228600"/>
          </a:xfrm>
          <a:prstGeom prst="rect">
            <a:avLst/>
          </a:prstGeom>
          <a:solidFill>
            <a:srgbClr val="FFFF00">
              <a:alpha val="25098"/>
            </a:srgbClr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10922000" y="5638800"/>
            <a:ext cx="1579920" cy="369332"/>
          </a:xfrm>
          <a:prstGeom prst="wedgeRectCallout">
            <a:avLst>
              <a:gd name="adj1" fmla="val -274071"/>
              <a:gd name="adj2" fmla="val 54114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</a:rPr>
              <a:t>== </a:t>
            </a:r>
            <a:r>
              <a:rPr lang="en-US" sz="1800" b="0" dirty="0" err="1">
                <a:solidFill>
                  <a:schemeClr val="tx1"/>
                </a:solidFill>
              </a:rPr>
              <a:t>newsize</a:t>
            </a:r>
            <a:r>
              <a:rPr lang="en-US" sz="1800" b="0" dirty="0">
                <a:solidFill>
                  <a:schemeClr val="tx1"/>
                </a:solidFill>
              </a:rPr>
              <a:t> / 8</a:t>
            </a:r>
            <a:endParaRPr lang="en-US" sz="1800" b="0" dirty="0">
              <a:solidFill>
                <a:srgbClr val="7030A0"/>
              </a:solidFill>
            </a:endParaRP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10845800" y="6620470"/>
            <a:ext cx="1919756" cy="923330"/>
          </a:xfrm>
          <a:prstGeom prst="wedgeRectCallout">
            <a:avLst>
              <a:gd name="adj1" fmla="val -60660"/>
              <a:gd name="adj2" fmla="val 7419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 err="1">
                <a:solidFill>
                  <a:schemeClr val="tx1"/>
                </a:solidFill>
              </a:rPr>
              <a:t>new_allocated</a:t>
            </a:r>
            <a:endParaRPr lang="en-US" sz="1800" b="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</a:rPr>
              <a:t>= 1.125 * </a:t>
            </a:r>
            <a:r>
              <a:rPr lang="en-US" sz="1800" b="0" dirty="0" err="1">
                <a:solidFill>
                  <a:schemeClr val="tx1"/>
                </a:solidFill>
              </a:rPr>
              <a:t>newsize</a:t>
            </a:r>
            <a:br>
              <a:rPr lang="en-US" sz="1800" b="0" dirty="0">
                <a:solidFill>
                  <a:schemeClr val="tx1"/>
                </a:solidFill>
              </a:rPr>
            </a:br>
            <a:r>
              <a:rPr lang="en-US" sz="1800" b="0" dirty="0">
                <a:solidFill>
                  <a:schemeClr val="tx1"/>
                </a:solidFill>
              </a:rPr>
              <a:t>+ </a:t>
            </a:r>
            <a:r>
              <a:rPr lang="en-US" sz="1800" b="0" i="1" dirty="0">
                <a:solidFill>
                  <a:schemeClr val="tx1"/>
                </a:solidFill>
              </a:rPr>
              <a:t>change</a:t>
            </a:r>
            <a:endParaRPr lang="en-US" sz="1800" b="0" i="1" dirty="0">
              <a:solidFill>
                <a:srgbClr val="7030A0"/>
              </a:solidFill>
            </a:endParaRP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11379200" y="8305800"/>
            <a:ext cx="1472519" cy="1323439"/>
          </a:xfrm>
          <a:prstGeom prst="wedgeRectCallout">
            <a:avLst>
              <a:gd name="adj1" fmla="val -20568"/>
              <a:gd name="adj2" fmla="val -102678"/>
            </a:avLst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doesn’t quite</a:t>
            </a:r>
            <a:br>
              <a:rPr lang="en-US" sz="1600" b="0" dirty="0">
                <a:solidFill>
                  <a:schemeClr val="tx1"/>
                </a:solidFill>
              </a:rPr>
            </a:br>
            <a:r>
              <a:rPr lang="en-US" sz="1600" b="0" dirty="0">
                <a:solidFill>
                  <a:schemeClr val="tx1"/>
                </a:solidFill>
              </a:rPr>
              <a:t>double the</a:t>
            </a:r>
            <a:br>
              <a:rPr lang="en-US" sz="1600" b="0" dirty="0">
                <a:solidFill>
                  <a:schemeClr val="tx1"/>
                </a:solidFill>
              </a:rPr>
            </a:br>
            <a:r>
              <a:rPr lang="en-US" sz="1600" b="0" dirty="0">
                <a:solidFill>
                  <a:schemeClr val="tx1"/>
                </a:solidFill>
              </a:rPr>
              <a:t>size, but grows</a:t>
            </a:r>
            <a:br>
              <a:rPr lang="en-US" sz="1600" b="0" dirty="0">
                <a:solidFill>
                  <a:schemeClr val="tx1"/>
                </a:solidFill>
              </a:rPr>
            </a:br>
            <a:r>
              <a:rPr lang="en-US" sz="1600" b="0" dirty="0">
                <a:solidFill>
                  <a:schemeClr val="tx1"/>
                </a:solidFill>
              </a:rPr>
              <a:t>as a multiple of</a:t>
            </a:r>
            <a:br>
              <a:rPr lang="en-US" sz="1600" b="0" dirty="0">
                <a:solidFill>
                  <a:schemeClr val="tx1"/>
                </a:solidFill>
              </a:rPr>
            </a:br>
            <a:r>
              <a:rPr lang="en-US" sz="1600" b="0" dirty="0" err="1">
                <a:solidFill>
                  <a:schemeClr val="tx1"/>
                </a:solidFill>
              </a:rPr>
              <a:t>newsize</a:t>
            </a:r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5816600" y="9220200"/>
            <a:ext cx="4750659" cy="338554"/>
          </a:xfrm>
          <a:prstGeom prst="wedgeRectCallout">
            <a:avLst>
              <a:gd name="adj1" fmla="val 65943"/>
              <a:gd name="adj2" fmla="val -63065"/>
            </a:avLst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chemeClr val="tx1"/>
                </a:solidFill>
              </a:rPr>
              <a:t>Exercise</a:t>
            </a:r>
            <a:r>
              <a:rPr lang="en-US" sz="1600" b="0" dirty="0">
                <a:solidFill>
                  <a:schemeClr val="tx1"/>
                </a:solidFill>
              </a:rPr>
              <a:t>: check that the amortized cost is still O(1)</a:t>
            </a:r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66</a:t>
            </a:fld>
            <a:endParaRPr lang="en-US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Wrap 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2522200" y="929640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Have We Done Over this And Past Lectures?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introduced </a:t>
            </a:r>
            <a:r>
              <a:rPr lang="en-US" b="1" dirty="0"/>
              <a:t>amortized complexity</a:t>
            </a:r>
          </a:p>
          <a:p>
            <a:pPr lvl="1"/>
            <a:r>
              <a:rPr lang="en-US" dirty="0"/>
              <a:t>Average cost over a sequence of operations</a:t>
            </a:r>
          </a:p>
          <a:p>
            <a:pPr>
              <a:spcBef>
                <a:spcPts val="1800"/>
              </a:spcBef>
            </a:pPr>
            <a:r>
              <a:rPr lang="en-US" dirty="0"/>
              <a:t>We learned how to determine the amortized complexity</a:t>
            </a:r>
          </a:p>
          <a:p>
            <a:pPr lvl="1"/>
            <a:r>
              <a:rPr lang="en-US" b="1" dirty="0"/>
              <a:t>Amortized analysis </a:t>
            </a:r>
            <a:r>
              <a:rPr lang="en-US" dirty="0"/>
              <a:t>using the accounting method</a:t>
            </a:r>
          </a:p>
          <a:p>
            <a:pPr>
              <a:spcBef>
                <a:spcPts val="1800"/>
              </a:spcBef>
            </a:pPr>
            <a:r>
              <a:rPr lang="en-US" dirty="0"/>
              <a:t>We used it to analyze </a:t>
            </a:r>
            <a:r>
              <a:rPr lang="en-US" b="1" dirty="0"/>
              <a:t>unbounded arrays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We implemented unbounded arrays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854200" y="5105400"/>
          <a:ext cx="8382000" cy="3322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84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8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650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 Operation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/>
                        <a:t>Worst-case complexity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/>
                        <a:t>Amortized complexity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err="1">
                          <a:solidFill>
                            <a:srgbClr val="7030A0"/>
                          </a:solidFill>
                        </a:rPr>
                        <a:t>uba_len</a:t>
                      </a:r>
                      <a:endParaRPr lang="en-US" sz="2000" b="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O(1)</a:t>
                      </a:r>
                    </a:p>
                  </a:txBody>
                  <a:tcPr marT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(same)</a:t>
                      </a:r>
                    </a:p>
                  </a:txBody>
                  <a:tcPr marT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err="1">
                          <a:solidFill>
                            <a:srgbClr val="7030A0"/>
                          </a:solidFill>
                        </a:rPr>
                        <a:t>uba_new</a:t>
                      </a:r>
                      <a:endParaRPr lang="en-US" sz="2000" b="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O(n)</a:t>
                      </a:r>
                    </a:p>
                  </a:txBody>
                  <a:tcPr marT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err="1">
                          <a:solidFill>
                            <a:srgbClr val="7030A0"/>
                          </a:solidFill>
                        </a:rPr>
                        <a:t>uba_get</a:t>
                      </a:r>
                      <a:endParaRPr lang="en-US" sz="2000" b="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O(1)</a:t>
                      </a:r>
                    </a:p>
                  </a:txBody>
                  <a:tcPr marT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err="1">
                          <a:solidFill>
                            <a:srgbClr val="7030A0"/>
                          </a:solidFill>
                        </a:rPr>
                        <a:t>uba_set</a:t>
                      </a:r>
                      <a:endParaRPr lang="en-US" sz="2000" b="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O(1)</a:t>
                      </a:r>
                    </a:p>
                  </a:txBody>
                  <a:tcPr marT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err="1">
                          <a:solidFill>
                            <a:srgbClr val="7030A0"/>
                          </a:solidFill>
                        </a:rPr>
                        <a:t>uba_add</a:t>
                      </a:r>
                      <a:endParaRPr lang="en-US" sz="2000" b="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O(n)</a:t>
                      </a:r>
                    </a:p>
                  </a:txBody>
                  <a:tcPr marT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O(1)</a:t>
                      </a:r>
                    </a:p>
                  </a:txBody>
                  <a:tcPr marT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err="1">
                          <a:solidFill>
                            <a:srgbClr val="7030A0"/>
                          </a:solidFill>
                        </a:rPr>
                        <a:t>uba_rem</a:t>
                      </a:r>
                      <a:endParaRPr lang="en-US" sz="2000" b="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O(n)</a:t>
                      </a:r>
                    </a:p>
                  </a:txBody>
                  <a:tcPr marT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O(1)</a:t>
                      </a:r>
                    </a:p>
                  </a:txBody>
                  <a:tcPr marT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ectangular Callout 5"/>
          <p:cNvSpPr/>
          <p:nvPr/>
        </p:nvSpPr>
        <p:spPr bwMode="auto">
          <a:xfrm>
            <a:off x="11064623" y="8058090"/>
            <a:ext cx="1076577" cy="400110"/>
          </a:xfrm>
          <a:prstGeom prst="wedgeRectCallout">
            <a:avLst>
              <a:gd name="adj1" fmla="val -120648"/>
              <a:gd name="adj2" fmla="val -1353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Exercise</a:t>
            </a:r>
            <a:endParaRPr lang="en-US" sz="2000" b="0" dirty="0">
              <a:solidFill>
                <a:srgbClr val="7030A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835900" cy="1498600"/>
          </a:xfrm>
        </p:spPr>
        <p:txBody>
          <a:bodyPr/>
          <a:lstStyle/>
          <a:p>
            <a:r>
              <a:rPr lang="en-US" dirty="0"/>
              <a:t>Towards an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add “c” to it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Copying the old elements to the new array is expensive</a:t>
            </a:r>
          </a:p>
          <a:p>
            <a:pPr lvl="2"/>
            <a:r>
              <a:rPr lang="en-US" dirty="0"/>
              <a:t>O(n) for an n-element array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Next, let’s remove the last element</a:t>
            </a:r>
          </a:p>
        </p:txBody>
      </p:sp>
      <p:cxnSp>
        <p:nvCxnSpPr>
          <p:cNvPr id="17" name="Elbow Connector 19"/>
          <p:cNvCxnSpPr>
            <a:stCxn id="16" idx="6"/>
            <a:endCxn id="40" idx="1"/>
          </p:cNvCxnSpPr>
          <p:nvPr/>
        </p:nvCxnSpPr>
        <p:spPr bwMode="auto">
          <a:xfrm>
            <a:off x="7950392" y="3790890"/>
            <a:ext cx="961218" cy="64953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0" name="Striped Right Arrow 19"/>
          <p:cNvSpPr/>
          <p:nvPr/>
        </p:nvSpPr>
        <p:spPr bwMode="auto">
          <a:xfrm rot="8100000">
            <a:off x="10157207" y="1082295"/>
            <a:ext cx="978408" cy="1094232"/>
          </a:xfrm>
          <a:prstGeom prst="striped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Cloud 22"/>
          <p:cNvSpPr/>
          <p:nvPr/>
        </p:nvSpPr>
        <p:spPr bwMode="auto">
          <a:xfrm>
            <a:off x="10537975" y="76200"/>
            <a:ext cx="2362200" cy="1143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10842775" y="381000"/>
          <a:ext cx="164592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"c"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251884"/>
              </p:ext>
            </p:extLst>
          </p:nvPr>
        </p:nvGraphicFramePr>
        <p:xfrm>
          <a:off x="7079507" y="3105090"/>
          <a:ext cx="1099485" cy="9144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length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369156"/>
              </p:ext>
            </p:extLst>
          </p:nvPr>
        </p:nvGraphicFramePr>
        <p:xfrm>
          <a:off x="8873677" y="3562290"/>
          <a:ext cx="109728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Oval 14"/>
          <p:cNvSpPr/>
          <p:nvPr/>
        </p:nvSpPr>
        <p:spPr bwMode="auto">
          <a:xfrm>
            <a:off x="8873677" y="371469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7797992" y="371469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2" name="Elbow Connector 19"/>
          <p:cNvCxnSpPr>
            <a:stCxn id="43" idx="3"/>
          </p:cNvCxnSpPr>
          <p:nvPr/>
        </p:nvCxnSpPr>
        <p:spPr bwMode="auto">
          <a:xfrm flipV="1">
            <a:off x="6672727" y="3200400"/>
            <a:ext cx="105795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6282877" y="29718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cxnSp>
        <p:nvCxnSpPr>
          <p:cNvPr id="44" name="Elbow Connector 19"/>
          <p:cNvCxnSpPr>
            <a:stCxn id="45" idx="3"/>
          </p:cNvCxnSpPr>
          <p:nvPr/>
        </p:nvCxnSpPr>
        <p:spPr bwMode="auto">
          <a:xfrm flipV="1">
            <a:off x="10092650" y="628710"/>
            <a:ext cx="76574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9702800" y="40011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249060"/>
              </p:ext>
            </p:extLst>
          </p:nvPr>
        </p:nvGraphicFramePr>
        <p:xfrm>
          <a:off x="8889292" y="4265711"/>
          <a:ext cx="164592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"c"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" name="Oval 39"/>
          <p:cNvSpPr/>
          <p:nvPr/>
        </p:nvSpPr>
        <p:spPr bwMode="auto">
          <a:xfrm>
            <a:off x="8889292" y="4418111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8" name="Down Arrow 47"/>
          <p:cNvSpPr/>
          <p:nvPr/>
        </p:nvSpPr>
        <p:spPr bwMode="auto">
          <a:xfrm rot="16200000">
            <a:off x="3955366" y="3606202"/>
            <a:ext cx="3179801" cy="518795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dirty="0" err="1"/>
              <a:t>uba_add</a:t>
            </a:r>
            <a:r>
              <a:rPr lang="en-US" sz="1800" dirty="0"/>
              <a:t>(A, </a:t>
            </a:r>
            <a:r>
              <a:rPr lang="en-US" sz="1800" dirty="0">
                <a:solidFill>
                  <a:schemeClr val="tx1"/>
                </a:solidFill>
              </a:rPr>
              <a:t>"</a:t>
            </a:r>
            <a:r>
              <a:rPr lang="en-US" sz="1800" dirty="0"/>
              <a:t>c</a:t>
            </a:r>
            <a:r>
              <a:rPr lang="en-US" sz="1800" dirty="0">
                <a:solidFill>
                  <a:schemeClr val="tx1"/>
                </a:solidFill>
              </a:rPr>
              <a:t>")</a:t>
            </a:r>
            <a:endParaRPr kumimoji="0" lang="en-US" sz="18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sym typeface="Helvetica Neue" charset="0"/>
            </a:endParaRPr>
          </a:p>
        </p:txBody>
      </p:sp>
      <p:sp>
        <p:nvSpPr>
          <p:cNvPr id="49" name="Pie 48"/>
          <p:cNvSpPr/>
          <p:nvPr/>
        </p:nvSpPr>
        <p:spPr>
          <a:xfrm flipH="1" flipV="1">
            <a:off x="9849412" y="3276600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Rectangular Callout 49"/>
          <p:cNvSpPr/>
          <p:nvPr/>
        </p:nvSpPr>
        <p:spPr bwMode="auto">
          <a:xfrm>
            <a:off x="9262728" y="5138357"/>
            <a:ext cx="3191323" cy="923330"/>
          </a:xfrm>
          <a:prstGeom prst="wedgeRectCallout">
            <a:avLst>
              <a:gd name="adj1" fmla="val -25231"/>
              <a:gd name="adj2" fmla="val -7377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Create a new 3-element array,</a:t>
            </a:r>
            <a:br>
              <a:rPr lang="en-US" sz="1800" b="0" dirty="0"/>
            </a:br>
            <a:r>
              <a:rPr lang="en-US" sz="1800" b="0" dirty="0"/>
              <a:t>copy “a” and “b” over,</a:t>
            </a:r>
          </a:p>
          <a:p>
            <a:pPr>
              <a:defRPr/>
            </a:pPr>
            <a:r>
              <a:rPr lang="en-US" sz="1800" b="0" dirty="0"/>
              <a:t>and write “c”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cxnSp>
        <p:nvCxnSpPr>
          <p:cNvPr id="4" name="Elbow Connector 19">
            <a:extLst>
              <a:ext uri="{FF2B5EF4-FFF2-40B4-BE49-F238E27FC236}">
                <a16:creationId xmlns:a16="http://schemas.microsoft.com/office/drawing/2014/main" id="{AC4702D0-3238-3D57-FE15-C2BFED7B2F77}"/>
              </a:ext>
            </a:extLst>
          </p:cNvPr>
          <p:cNvCxnSpPr>
            <a:stCxn id="8" idx="6"/>
            <a:endCxn id="7" idx="2"/>
          </p:cNvCxnSpPr>
          <p:nvPr/>
        </p:nvCxnSpPr>
        <p:spPr bwMode="auto">
          <a:xfrm>
            <a:off x="2619416" y="3789401"/>
            <a:ext cx="919545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39C2A94-F05A-810D-0C58-6E1552375F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90296"/>
              </p:ext>
            </p:extLst>
          </p:nvPr>
        </p:nvGraphicFramePr>
        <p:xfrm>
          <a:off x="1748531" y="3103601"/>
          <a:ext cx="1099485" cy="9144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length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ABE9EDF-4DDB-153A-B150-295A1A3FAD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832811"/>
              </p:ext>
            </p:extLst>
          </p:nvPr>
        </p:nvGraphicFramePr>
        <p:xfrm>
          <a:off x="3538961" y="3560801"/>
          <a:ext cx="109728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2B769B85-F80A-65B6-785D-CFEF5C3A1342}"/>
              </a:ext>
            </a:extLst>
          </p:cNvPr>
          <p:cNvSpPr/>
          <p:nvPr/>
        </p:nvSpPr>
        <p:spPr bwMode="auto">
          <a:xfrm>
            <a:off x="3538961" y="3713201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BEB71AB-0F14-09C7-E968-5D856A8BBD7B}"/>
              </a:ext>
            </a:extLst>
          </p:cNvPr>
          <p:cNvSpPr/>
          <p:nvPr/>
        </p:nvSpPr>
        <p:spPr bwMode="auto">
          <a:xfrm>
            <a:off x="2467016" y="3713201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9" name="Elbow Connector 19">
            <a:extLst>
              <a:ext uri="{FF2B5EF4-FFF2-40B4-BE49-F238E27FC236}">
                <a16:creationId xmlns:a16="http://schemas.microsoft.com/office/drawing/2014/main" id="{876627E7-58D8-99DD-C1AC-3C890229FE56}"/>
              </a:ext>
            </a:extLst>
          </p:cNvPr>
          <p:cNvCxnSpPr>
            <a:stCxn id="10" idx="3"/>
          </p:cNvCxnSpPr>
          <p:nvPr/>
        </p:nvCxnSpPr>
        <p:spPr bwMode="auto">
          <a:xfrm flipV="1">
            <a:off x="1341751" y="3198911"/>
            <a:ext cx="105421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0B6B39-7964-476E-CFAF-0FBD225079C0}"/>
              </a:ext>
            </a:extLst>
          </p:cNvPr>
          <p:cNvSpPr txBox="1"/>
          <p:nvPr/>
        </p:nvSpPr>
        <p:spPr>
          <a:xfrm>
            <a:off x="951901" y="2970311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43" grpId="0"/>
      <p:bldP spid="40" grpId="0"/>
      <p:bldP spid="48" grpId="0" animBg="1"/>
      <p:bldP spid="49" grpId="0" animBg="1"/>
      <p:bldP spid="5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835900" cy="1498600"/>
          </a:xfrm>
        </p:spPr>
        <p:txBody>
          <a:bodyPr/>
          <a:lstStyle/>
          <a:p>
            <a:r>
              <a:rPr lang="en-US" dirty="0"/>
              <a:t>Towards an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Next, let’s remove the last element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Copying the remaining elements to the new array is expensive</a:t>
            </a:r>
          </a:p>
          <a:p>
            <a:pPr lvl="2"/>
            <a:r>
              <a:rPr lang="en-US" dirty="0"/>
              <a:t>Again, O(n)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3" name="Cloud 22"/>
          <p:cNvSpPr/>
          <p:nvPr/>
        </p:nvSpPr>
        <p:spPr bwMode="auto">
          <a:xfrm>
            <a:off x="11058785" y="76200"/>
            <a:ext cx="1844415" cy="1143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11363585" y="381000"/>
          <a:ext cx="109728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652633"/>
              </p:ext>
            </p:extLst>
          </p:nvPr>
        </p:nvGraphicFramePr>
        <p:xfrm>
          <a:off x="7460507" y="3105090"/>
          <a:ext cx="1099485" cy="9144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length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699856"/>
              </p:ext>
            </p:extLst>
          </p:nvPr>
        </p:nvGraphicFramePr>
        <p:xfrm>
          <a:off x="9254677" y="4267200"/>
          <a:ext cx="109728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Oval 15"/>
          <p:cNvSpPr/>
          <p:nvPr/>
        </p:nvSpPr>
        <p:spPr bwMode="auto">
          <a:xfrm>
            <a:off x="8178992" y="371469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2" name="Elbow Connector 19"/>
          <p:cNvCxnSpPr>
            <a:stCxn id="43" idx="3"/>
          </p:cNvCxnSpPr>
          <p:nvPr/>
        </p:nvCxnSpPr>
        <p:spPr bwMode="auto">
          <a:xfrm flipV="1">
            <a:off x="7053727" y="3200400"/>
            <a:ext cx="105795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6663877" y="29718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cxnSp>
        <p:nvCxnSpPr>
          <p:cNvPr id="44" name="Elbow Connector 19"/>
          <p:cNvCxnSpPr>
            <a:stCxn id="45" idx="3"/>
          </p:cNvCxnSpPr>
          <p:nvPr/>
        </p:nvCxnSpPr>
        <p:spPr bwMode="auto">
          <a:xfrm flipV="1">
            <a:off x="10613460" y="628710"/>
            <a:ext cx="76574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10223610" y="40011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594109"/>
              </p:ext>
            </p:extLst>
          </p:nvPr>
        </p:nvGraphicFramePr>
        <p:xfrm>
          <a:off x="9270292" y="3561111"/>
          <a:ext cx="164592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"c"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" name="Oval 39"/>
          <p:cNvSpPr/>
          <p:nvPr/>
        </p:nvSpPr>
        <p:spPr bwMode="auto">
          <a:xfrm>
            <a:off x="9258417" y="441960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8" name="Down Arrow 47"/>
          <p:cNvSpPr/>
          <p:nvPr/>
        </p:nvSpPr>
        <p:spPr bwMode="auto">
          <a:xfrm rot="16200000">
            <a:off x="4620079" y="3760092"/>
            <a:ext cx="2819400" cy="518795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dirty="0" err="1"/>
              <a:t>uba_rem</a:t>
            </a:r>
            <a:r>
              <a:rPr lang="en-US" sz="1800" dirty="0"/>
              <a:t>(A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  <a:endParaRPr kumimoji="0" lang="en-US" sz="18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sym typeface="Helvetica Neue" charset="0"/>
            </a:endParaRPr>
          </a:p>
        </p:txBody>
      </p:sp>
      <p:sp>
        <p:nvSpPr>
          <p:cNvPr id="49" name="Pie 48"/>
          <p:cNvSpPr/>
          <p:nvPr/>
        </p:nvSpPr>
        <p:spPr>
          <a:xfrm flipH="1" flipV="1">
            <a:off x="10819723" y="3237689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Rectangular Callout 49"/>
          <p:cNvSpPr/>
          <p:nvPr/>
        </p:nvSpPr>
        <p:spPr bwMode="auto">
          <a:xfrm>
            <a:off x="8218679" y="5027712"/>
            <a:ext cx="3191323" cy="923330"/>
          </a:xfrm>
          <a:prstGeom prst="wedgeRectCallout">
            <a:avLst>
              <a:gd name="adj1" fmla="val 11607"/>
              <a:gd name="adj2" fmla="val -7136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Create a new 2-element array,</a:t>
            </a:r>
            <a:br>
              <a:rPr lang="en-US" sz="1800" b="0" dirty="0"/>
            </a:br>
            <a:r>
              <a:rPr lang="en-US" sz="1800" b="0" dirty="0"/>
              <a:t>copy “a” and “b” over,</a:t>
            </a:r>
          </a:p>
          <a:p>
            <a:pPr>
              <a:defRPr/>
            </a:pPr>
            <a:r>
              <a:rPr lang="en-US" sz="1800" b="0" dirty="0"/>
              <a:t>and return “c”</a:t>
            </a:r>
          </a:p>
        </p:txBody>
      </p:sp>
      <p:cxnSp>
        <p:nvCxnSpPr>
          <p:cNvPr id="17" name="Elbow Connector 19"/>
          <p:cNvCxnSpPr>
            <a:stCxn id="16" idx="6"/>
            <a:endCxn id="40" idx="1"/>
          </p:cNvCxnSpPr>
          <p:nvPr/>
        </p:nvCxnSpPr>
        <p:spPr bwMode="auto">
          <a:xfrm>
            <a:off x="8331392" y="3790890"/>
            <a:ext cx="949343" cy="65102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37" name="Striped Right Arrow 36"/>
          <p:cNvSpPr/>
          <p:nvPr/>
        </p:nvSpPr>
        <p:spPr bwMode="auto">
          <a:xfrm rot="8100000">
            <a:off x="10403585" y="1082295"/>
            <a:ext cx="978408" cy="1094232"/>
          </a:xfrm>
          <a:prstGeom prst="striped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cxnSp>
        <p:nvCxnSpPr>
          <p:cNvPr id="4" name="Elbow Connector 19">
            <a:extLst>
              <a:ext uri="{FF2B5EF4-FFF2-40B4-BE49-F238E27FC236}">
                <a16:creationId xmlns:a16="http://schemas.microsoft.com/office/drawing/2014/main" id="{08E9A6D5-8D8B-5868-9B5C-B43B0E68DAA3}"/>
              </a:ext>
            </a:extLst>
          </p:cNvPr>
          <p:cNvCxnSpPr>
            <a:stCxn id="8" idx="6"/>
            <a:endCxn id="12" idx="1"/>
          </p:cNvCxnSpPr>
          <p:nvPr/>
        </p:nvCxnSpPr>
        <p:spPr bwMode="auto">
          <a:xfrm>
            <a:off x="2622180" y="3790890"/>
            <a:ext cx="961218" cy="64953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9080F4B-34AB-5144-AEEB-EBE148D255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505436"/>
              </p:ext>
            </p:extLst>
          </p:nvPr>
        </p:nvGraphicFramePr>
        <p:xfrm>
          <a:off x="1751295" y="3105090"/>
          <a:ext cx="1099485" cy="9144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length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AD70273-7A45-6FBD-2AC4-AB9BA22A10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946820"/>
              </p:ext>
            </p:extLst>
          </p:nvPr>
        </p:nvGraphicFramePr>
        <p:xfrm>
          <a:off x="3545465" y="3562290"/>
          <a:ext cx="109728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16CBC311-0963-C10D-DC22-4AFE5056756F}"/>
              </a:ext>
            </a:extLst>
          </p:cNvPr>
          <p:cNvSpPr/>
          <p:nvPr/>
        </p:nvSpPr>
        <p:spPr bwMode="auto">
          <a:xfrm>
            <a:off x="3545465" y="371469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198DC67-D8D3-FEAC-A564-488A0C6289C1}"/>
              </a:ext>
            </a:extLst>
          </p:cNvPr>
          <p:cNvSpPr/>
          <p:nvPr/>
        </p:nvSpPr>
        <p:spPr bwMode="auto">
          <a:xfrm>
            <a:off x="2469780" y="371469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9" name="Elbow Connector 19">
            <a:extLst>
              <a:ext uri="{FF2B5EF4-FFF2-40B4-BE49-F238E27FC236}">
                <a16:creationId xmlns:a16="http://schemas.microsoft.com/office/drawing/2014/main" id="{5769CC78-2523-F36B-199E-2DDBE6552829}"/>
              </a:ext>
            </a:extLst>
          </p:cNvPr>
          <p:cNvCxnSpPr>
            <a:stCxn id="10" idx="3"/>
          </p:cNvCxnSpPr>
          <p:nvPr/>
        </p:nvCxnSpPr>
        <p:spPr bwMode="auto">
          <a:xfrm flipV="1">
            <a:off x="1344515" y="3200400"/>
            <a:ext cx="105795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213DD31-CAC8-E942-1AC6-F471E7FC30DD}"/>
              </a:ext>
            </a:extLst>
          </p:cNvPr>
          <p:cNvSpPr txBox="1"/>
          <p:nvPr/>
        </p:nvSpPr>
        <p:spPr>
          <a:xfrm>
            <a:off x="954665" y="29718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582E621-834F-93C1-EA27-D44D5EFDB0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629075"/>
              </p:ext>
            </p:extLst>
          </p:nvPr>
        </p:nvGraphicFramePr>
        <p:xfrm>
          <a:off x="3561080" y="4265711"/>
          <a:ext cx="164592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"c"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Oval 11">
            <a:extLst>
              <a:ext uri="{FF2B5EF4-FFF2-40B4-BE49-F238E27FC236}">
                <a16:creationId xmlns:a16="http://schemas.microsoft.com/office/drawing/2014/main" id="{5087C538-1E9B-F94E-88AB-59F2F153ABFB}"/>
              </a:ext>
            </a:extLst>
          </p:cNvPr>
          <p:cNvSpPr/>
          <p:nvPr/>
        </p:nvSpPr>
        <p:spPr bwMode="auto">
          <a:xfrm>
            <a:off x="3561080" y="4418111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Pie 12">
            <a:extLst>
              <a:ext uri="{FF2B5EF4-FFF2-40B4-BE49-F238E27FC236}">
                <a16:creationId xmlns:a16="http://schemas.microsoft.com/office/drawing/2014/main" id="{6A3A86BD-E48B-BEBB-C38D-4444FEF1FF7C}"/>
              </a:ext>
            </a:extLst>
          </p:cNvPr>
          <p:cNvSpPr/>
          <p:nvPr/>
        </p:nvSpPr>
        <p:spPr>
          <a:xfrm flipH="1" flipV="1">
            <a:off x="4521200" y="3276600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43" grpId="0"/>
      <p:bldP spid="40" grpId="0"/>
      <p:bldP spid="48" grpId="0" animBg="1"/>
      <p:bldP spid="49" grpId="0" animBg="1"/>
      <p:bldP spid="5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835900" cy="1498600"/>
          </a:xfrm>
        </p:spPr>
        <p:txBody>
          <a:bodyPr/>
          <a:lstStyle/>
          <a:p>
            <a:r>
              <a:rPr lang="en-US" dirty="0"/>
              <a:t>Towards an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we do better?</a:t>
            </a:r>
          </a:p>
          <a:p>
            <a:pPr lvl="1"/>
            <a:r>
              <a:rPr lang="en-US" dirty="0"/>
              <a:t>Maybe leave the array alone and just change the length!</a:t>
            </a: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We did not do any copying, just updated the length</a:t>
            </a:r>
          </a:p>
          <a:p>
            <a:pPr lvl="2"/>
            <a:r>
              <a:rPr lang="en-US" dirty="0"/>
              <a:t>O(1) for an n-element array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Let’s continue by adding “d”</a:t>
            </a: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614004"/>
              </p:ext>
            </p:extLst>
          </p:nvPr>
        </p:nvGraphicFramePr>
        <p:xfrm>
          <a:off x="7010963" y="3429000"/>
          <a:ext cx="1099485" cy="9144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length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Oval 15"/>
          <p:cNvSpPr/>
          <p:nvPr/>
        </p:nvSpPr>
        <p:spPr bwMode="auto">
          <a:xfrm>
            <a:off x="7729448" y="40386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2" name="Elbow Connector 19"/>
          <p:cNvCxnSpPr>
            <a:stCxn id="43" idx="3"/>
          </p:cNvCxnSpPr>
          <p:nvPr/>
        </p:nvCxnSpPr>
        <p:spPr bwMode="auto">
          <a:xfrm flipV="1">
            <a:off x="6604183" y="3524310"/>
            <a:ext cx="105795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6214333" y="329571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925356"/>
              </p:ext>
            </p:extLst>
          </p:nvPr>
        </p:nvGraphicFramePr>
        <p:xfrm>
          <a:off x="8820748" y="3873146"/>
          <a:ext cx="164592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" name="Oval 39"/>
          <p:cNvSpPr/>
          <p:nvPr/>
        </p:nvSpPr>
        <p:spPr bwMode="auto">
          <a:xfrm>
            <a:off x="8832623" y="4035449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0" name="Rectangular Callout 49"/>
          <p:cNvSpPr/>
          <p:nvPr/>
        </p:nvSpPr>
        <p:spPr bwMode="auto">
          <a:xfrm>
            <a:off x="9590182" y="3139709"/>
            <a:ext cx="3259867" cy="369332"/>
          </a:xfrm>
          <a:prstGeom prst="wedgeRectCallout">
            <a:avLst>
              <a:gd name="adj1" fmla="val -41661"/>
              <a:gd name="adj2" fmla="val 10161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No need to create a new array!</a:t>
            </a:r>
          </a:p>
        </p:txBody>
      </p:sp>
      <p:cxnSp>
        <p:nvCxnSpPr>
          <p:cNvPr id="17" name="Elbow Connector 19"/>
          <p:cNvCxnSpPr>
            <a:stCxn id="16" idx="6"/>
            <a:endCxn id="40" idx="2"/>
          </p:cNvCxnSpPr>
          <p:nvPr/>
        </p:nvCxnSpPr>
        <p:spPr bwMode="auto">
          <a:xfrm flipV="1">
            <a:off x="7881848" y="4111649"/>
            <a:ext cx="950775" cy="315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36" name="Rectangular Callout 35"/>
          <p:cNvSpPr/>
          <p:nvPr/>
        </p:nvSpPr>
        <p:spPr bwMode="auto">
          <a:xfrm>
            <a:off x="8350885" y="5055632"/>
            <a:ext cx="2887970" cy="646331"/>
          </a:xfrm>
          <a:prstGeom prst="wedgeRectCallout">
            <a:avLst>
              <a:gd name="adj1" fmla="val 8492"/>
              <a:gd name="adj2" fmla="val -15100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The last position is unused:</a:t>
            </a:r>
            <a:br>
              <a:rPr lang="en-US" sz="1800" b="0" dirty="0"/>
            </a:br>
            <a:r>
              <a:rPr lang="en-US" sz="1800" b="0" dirty="0"/>
              <a:t>We can recycle it</a:t>
            </a:r>
          </a:p>
        </p:txBody>
      </p:sp>
      <p:sp>
        <p:nvSpPr>
          <p:cNvPr id="37" name="Oval 36"/>
          <p:cNvSpPr>
            <a:spLocks noChangeArrowheads="1"/>
          </p:cNvSpPr>
          <p:nvPr/>
        </p:nvSpPr>
        <p:spPr bwMode="auto">
          <a:xfrm>
            <a:off x="7612146" y="3390900"/>
            <a:ext cx="524515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38" name="Rectangular Callout 37"/>
          <p:cNvSpPr/>
          <p:nvPr/>
        </p:nvSpPr>
        <p:spPr bwMode="auto">
          <a:xfrm>
            <a:off x="8712200" y="6781800"/>
            <a:ext cx="925896" cy="369332"/>
          </a:xfrm>
          <a:prstGeom prst="wedgeRectCallout">
            <a:avLst>
              <a:gd name="adj1" fmla="val -60632"/>
              <a:gd name="adj2" fmla="val -11697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Sneaky!</a:t>
            </a:r>
          </a:p>
        </p:txBody>
      </p:sp>
      <p:sp>
        <p:nvSpPr>
          <p:cNvPr id="53" name="Cloud 52"/>
          <p:cNvSpPr/>
          <p:nvPr/>
        </p:nvSpPr>
        <p:spPr bwMode="auto">
          <a:xfrm>
            <a:off x="11058785" y="76200"/>
            <a:ext cx="1844415" cy="1143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11363585" y="381000"/>
          <a:ext cx="109728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9" name="Elbow Connector 19"/>
          <p:cNvCxnSpPr>
            <a:stCxn id="60" idx="3"/>
          </p:cNvCxnSpPr>
          <p:nvPr/>
        </p:nvCxnSpPr>
        <p:spPr bwMode="auto">
          <a:xfrm flipV="1">
            <a:off x="10613460" y="628710"/>
            <a:ext cx="76574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10223610" y="40011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68" name="Striped Right Arrow 67"/>
          <p:cNvSpPr/>
          <p:nvPr/>
        </p:nvSpPr>
        <p:spPr bwMode="auto">
          <a:xfrm rot="8100000">
            <a:off x="10403585" y="1082295"/>
            <a:ext cx="978408" cy="1094232"/>
          </a:xfrm>
          <a:prstGeom prst="striped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cxnSp>
        <p:nvCxnSpPr>
          <p:cNvPr id="5" name="Elbow Connector 19">
            <a:extLst>
              <a:ext uri="{FF2B5EF4-FFF2-40B4-BE49-F238E27FC236}">
                <a16:creationId xmlns:a16="http://schemas.microsoft.com/office/drawing/2014/main" id="{D4DC4935-B7B5-42B7-460B-BB16CA942EAE}"/>
              </a:ext>
            </a:extLst>
          </p:cNvPr>
          <p:cNvCxnSpPr>
            <a:stCxn id="9" idx="6"/>
            <a:endCxn id="13" idx="1"/>
          </p:cNvCxnSpPr>
          <p:nvPr/>
        </p:nvCxnSpPr>
        <p:spPr bwMode="auto">
          <a:xfrm>
            <a:off x="2653245" y="4100512"/>
            <a:ext cx="961218" cy="64953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0BAC5C4-12C8-335A-1651-8653E554CD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055795"/>
              </p:ext>
            </p:extLst>
          </p:nvPr>
        </p:nvGraphicFramePr>
        <p:xfrm>
          <a:off x="1782360" y="3414712"/>
          <a:ext cx="1099485" cy="9144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length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8F3C188-ECA6-821A-0BFF-2C2EE73F20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230447"/>
              </p:ext>
            </p:extLst>
          </p:nvPr>
        </p:nvGraphicFramePr>
        <p:xfrm>
          <a:off x="3576530" y="3871912"/>
          <a:ext cx="109728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Oval 7">
            <a:extLst>
              <a:ext uri="{FF2B5EF4-FFF2-40B4-BE49-F238E27FC236}">
                <a16:creationId xmlns:a16="http://schemas.microsoft.com/office/drawing/2014/main" id="{AFCF8328-F335-7763-84FA-7DB57695564D}"/>
              </a:ext>
            </a:extLst>
          </p:cNvPr>
          <p:cNvSpPr/>
          <p:nvPr/>
        </p:nvSpPr>
        <p:spPr bwMode="auto">
          <a:xfrm>
            <a:off x="3576530" y="4024312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2B14AFB-2CD0-670D-63C8-A59C8F9B3605}"/>
              </a:ext>
            </a:extLst>
          </p:cNvPr>
          <p:cNvSpPr/>
          <p:nvPr/>
        </p:nvSpPr>
        <p:spPr bwMode="auto">
          <a:xfrm>
            <a:off x="2500845" y="402431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0" name="Elbow Connector 19">
            <a:extLst>
              <a:ext uri="{FF2B5EF4-FFF2-40B4-BE49-F238E27FC236}">
                <a16:creationId xmlns:a16="http://schemas.microsoft.com/office/drawing/2014/main" id="{15539050-86EF-082C-D032-C9E50603DADC}"/>
              </a:ext>
            </a:extLst>
          </p:cNvPr>
          <p:cNvCxnSpPr>
            <a:stCxn id="11" idx="3"/>
          </p:cNvCxnSpPr>
          <p:nvPr/>
        </p:nvCxnSpPr>
        <p:spPr bwMode="auto">
          <a:xfrm flipV="1">
            <a:off x="1375580" y="3510022"/>
            <a:ext cx="105795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4759FE0-1F86-4EB1-2094-2598877A1DB6}"/>
              </a:ext>
            </a:extLst>
          </p:cNvPr>
          <p:cNvSpPr txBox="1"/>
          <p:nvPr/>
        </p:nvSpPr>
        <p:spPr>
          <a:xfrm>
            <a:off x="985730" y="3281422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AC2C6593-EE34-80D8-3012-67E91F758D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220532"/>
              </p:ext>
            </p:extLst>
          </p:nvPr>
        </p:nvGraphicFramePr>
        <p:xfrm>
          <a:off x="3592145" y="4575333"/>
          <a:ext cx="164592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"c"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Oval 12">
            <a:extLst>
              <a:ext uri="{FF2B5EF4-FFF2-40B4-BE49-F238E27FC236}">
                <a16:creationId xmlns:a16="http://schemas.microsoft.com/office/drawing/2014/main" id="{AF7EEB35-0A4E-C5E6-4C16-2A3CB2397174}"/>
              </a:ext>
            </a:extLst>
          </p:cNvPr>
          <p:cNvSpPr/>
          <p:nvPr/>
        </p:nvSpPr>
        <p:spPr bwMode="auto">
          <a:xfrm>
            <a:off x="3592145" y="4727733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Pie 13">
            <a:extLst>
              <a:ext uri="{FF2B5EF4-FFF2-40B4-BE49-F238E27FC236}">
                <a16:creationId xmlns:a16="http://schemas.microsoft.com/office/drawing/2014/main" id="{100CE8ED-A42E-4ACF-A4EC-3B1640429F71}"/>
              </a:ext>
            </a:extLst>
          </p:cNvPr>
          <p:cNvSpPr/>
          <p:nvPr/>
        </p:nvSpPr>
        <p:spPr>
          <a:xfrm flipH="1" flipV="1">
            <a:off x="4552265" y="3586222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Down Arrow 14">
            <a:extLst>
              <a:ext uri="{FF2B5EF4-FFF2-40B4-BE49-F238E27FC236}">
                <a16:creationId xmlns:a16="http://schemas.microsoft.com/office/drawing/2014/main" id="{63DAA7AD-A350-7678-676D-6B5806588EB3}"/>
              </a:ext>
            </a:extLst>
          </p:cNvPr>
          <p:cNvSpPr/>
          <p:nvPr/>
        </p:nvSpPr>
        <p:spPr bwMode="auto">
          <a:xfrm rot="16200000">
            <a:off x="4489522" y="4181031"/>
            <a:ext cx="2628780" cy="518795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dirty="0" err="1"/>
              <a:t>uba_rem</a:t>
            </a:r>
            <a:r>
              <a:rPr lang="en-US" sz="1800" dirty="0"/>
              <a:t>(A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  <a:endParaRPr kumimoji="0" lang="en-US" sz="18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43" grpId="0"/>
      <p:bldP spid="40" grpId="0"/>
      <p:bldP spid="50" grpId="0" animBg="1"/>
      <p:bldP spid="36" grpId="0" animBg="1"/>
      <p:bldP spid="37" grpId="0" animBg="1"/>
      <p:bldP spid="38" grpId="0" animBg="1"/>
      <p:bldP spid="8" grpId="0"/>
      <p:bldP spid="9" grpId="0"/>
      <p:bldP spid="11" grpId="0"/>
      <p:bldP spid="13" grpId="0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26946</TotalTime>
  <Words>12919</Words>
  <Application>Microsoft Macintosh PowerPoint</Application>
  <PresentationFormat>Custom</PresentationFormat>
  <Paragraphs>3980</Paragraphs>
  <Slides>69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80" baseType="lpstr">
      <vt:lpstr>Arial</vt:lpstr>
      <vt:lpstr>Calibri</vt:lpstr>
      <vt:lpstr>Courier New</vt:lpstr>
      <vt:lpstr>Helvetica</vt:lpstr>
      <vt:lpstr>Helvetica Neue</vt:lpstr>
      <vt:lpstr>Helvetica Neue Light</vt:lpstr>
      <vt:lpstr>Helvetica Neue Medium</vt:lpstr>
      <vt:lpstr>Menlo</vt:lpstr>
      <vt:lpstr>Wingdings</vt:lpstr>
      <vt:lpstr>Wingdings 2</vt:lpstr>
      <vt:lpstr>White</vt:lpstr>
      <vt:lpstr>15-122: Principles of  Imperative Computation</vt:lpstr>
      <vt:lpstr>Today…</vt:lpstr>
      <vt:lpstr>Another Problem</vt:lpstr>
      <vt:lpstr>Another Problem</vt:lpstr>
      <vt:lpstr>The Unbounded Array Interface</vt:lpstr>
      <vt:lpstr>Towards an Implementation</vt:lpstr>
      <vt:lpstr>Towards an Implementation</vt:lpstr>
      <vt:lpstr>Towards an Implementation</vt:lpstr>
      <vt:lpstr>Towards an Implementation</vt:lpstr>
      <vt:lpstr>Towards an Implementation</vt:lpstr>
      <vt:lpstr>Towards an Implementation</vt:lpstr>
      <vt:lpstr>Towards an Implementation</vt:lpstr>
      <vt:lpstr>Towards an Implementation</vt:lpstr>
      <vt:lpstr>Towards an Implementation</vt:lpstr>
      <vt:lpstr>Towards an Implementation</vt:lpstr>
      <vt:lpstr>Resizing the Array</vt:lpstr>
      <vt:lpstr>Resizing the Array</vt:lpstr>
      <vt:lpstr>Resizing the Array</vt:lpstr>
      <vt:lpstr>Resizing the Array</vt:lpstr>
      <vt:lpstr>PowerPoint Presentation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What About the Other Operations?</vt:lpstr>
      <vt:lpstr>PowerPoint Presentation</vt:lpstr>
      <vt:lpstr>Let’s Implement them!</vt:lpstr>
      <vt:lpstr>Concrete Type</vt:lpstr>
      <vt:lpstr>Representation Invariants</vt:lpstr>
      <vt:lpstr>Basic Array Operations</vt:lpstr>
      <vt:lpstr>Adding an Element</vt:lpstr>
      <vt:lpstr>Resizing the Array</vt:lpstr>
      <vt:lpstr>PowerPoint Presentation</vt:lpstr>
      <vt:lpstr>Python “Lists”</vt:lpstr>
      <vt:lpstr>How are Python Lists Implemented?</vt:lpstr>
      <vt:lpstr>How are Python Lists Implemented?</vt:lpstr>
      <vt:lpstr>How are Python Lists Implemented?</vt:lpstr>
      <vt:lpstr>PowerPoint Presentation</vt:lpstr>
      <vt:lpstr>What Have We Done Over this And Past Lectures?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Amortized Analysis</dc:title>
  <cp:lastModifiedBy>Mohammad Hammoud</cp:lastModifiedBy>
  <cp:revision>1013</cp:revision>
  <dcterms:modified xsi:type="dcterms:W3CDTF">2024-02-25T19:25:56Z</dcterms:modified>
</cp:coreProperties>
</file>