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p:sldMasterIdLst>
    <p:sldMasterId id="2147483648" r:id="rId1"/>
  </p:sldMasterIdLst>
  <p:notesMasterIdLst>
    <p:notesMasterId r:id="rId66"/>
  </p:notesMasterIdLst>
  <p:handoutMasterIdLst>
    <p:handoutMasterId r:id="rId67"/>
  </p:handoutMasterIdLst>
  <p:sldIdLst>
    <p:sldId id="488" r:id="rId2"/>
    <p:sldId id="521" r:id="rId3"/>
    <p:sldId id="483" r:id="rId4"/>
    <p:sldId id="486" r:id="rId5"/>
    <p:sldId id="648" r:id="rId6"/>
    <p:sldId id="487" r:id="rId7"/>
    <p:sldId id="510" r:id="rId8"/>
    <p:sldId id="614" r:id="rId9"/>
    <p:sldId id="615" r:id="rId10"/>
    <p:sldId id="617" r:id="rId11"/>
    <p:sldId id="618" r:id="rId12"/>
    <p:sldId id="619" r:id="rId13"/>
    <p:sldId id="620" r:id="rId14"/>
    <p:sldId id="621" r:id="rId15"/>
    <p:sldId id="622" r:id="rId16"/>
    <p:sldId id="616" r:id="rId17"/>
    <p:sldId id="511" r:id="rId18"/>
    <p:sldId id="512" r:id="rId19"/>
    <p:sldId id="623" r:id="rId20"/>
    <p:sldId id="624" r:id="rId21"/>
    <p:sldId id="626" r:id="rId22"/>
    <p:sldId id="515" r:id="rId23"/>
    <p:sldId id="514" r:id="rId24"/>
    <p:sldId id="628" r:id="rId25"/>
    <p:sldId id="630" r:id="rId26"/>
    <p:sldId id="516" r:id="rId27"/>
    <p:sldId id="545" r:id="rId28"/>
    <p:sldId id="517" r:id="rId29"/>
    <p:sldId id="519" r:id="rId30"/>
    <p:sldId id="518" r:id="rId31"/>
    <p:sldId id="631" r:id="rId32"/>
    <p:sldId id="634" r:id="rId33"/>
    <p:sldId id="635" r:id="rId34"/>
    <p:sldId id="636" r:id="rId35"/>
    <p:sldId id="637" r:id="rId36"/>
    <p:sldId id="639" r:id="rId37"/>
    <p:sldId id="640" r:id="rId38"/>
    <p:sldId id="638" r:id="rId39"/>
    <p:sldId id="633" r:id="rId40"/>
    <p:sldId id="522" r:id="rId41"/>
    <p:sldId id="523" r:id="rId42"/>
    <p:sldId id="530" r:id="rId43"/>
    <p:sldId id="645" r:id="rId44"/>
    <p:sldId id="525" r:id="rId45"/>
    <p:sldId id="528" r:id="rId46"/>
    <p:sldId id="527" r:id="rId47"/>
    <p:sldId id="535" r:id="rId48"/>
    <p:sldId id="529" r:id="rId49"/>
    <p:sldId id="485" r:id="rId50"/>
    <p:sldId id="531" r:id="rId51"/>
    <p:sldId id="539" r:id="rId52"/>
    <p:sldId id="612" r:id="rId53"/>
    <p:sldId id="532" r:id="rId54"/>
    <p:sldId id="540" r:id="rId55"/>
    <p:sldId id="541" r:id="rId56"/>
    <p:sldId id="542" r:id="rId57"/>
    <p:sldId id="533" r:id="rId58"/>
    <p:sldId id="534" r:id="rId59"/>
    <p:sldId id="544" r:id="rId60"/>
    <p:sldId id="641" r:id="rId61"/>
    <p:sldId id="642" r:id="rId62"/>
    <p:sldId id="643" r:id="rId63"/>
    <p:sldId id="644" r:id="rId64"/>
    <p:sldId id="611" r:id="rId65"/>
  </p:sldIdLst>
  <p:sldSz cx="13004800" cy="9753600"/>
  <p:notesSz cx="7010400" cy="9296400"/>
  <p:defaultTextStyle>
    <a:defPPr>
      <a:defRPr lang="en-US"/>
    </a:defPPr>
    <a:lvl1pPr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1pPr>
    <a:lvl2pPr marL="457200" indent="-2286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2pPr>
    <a:lvl3pPr marL="914400" indent="-4572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3pPr>
    <a:lvl4pPr marL="1371600" indent="-6858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4pPr>
    <a:lvl5pPr marL="1828800" indent="-9144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6pPr>
    <a:lvl7pPr marL="27432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7pPr>
    <a:lvl8pPr marL="32004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8pPr>
    <a:lvl9pPr marL="36576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E6F"/>
    <a:srgbClr val="77E0FF"/>
    <a:srgbClr val="FF0000"/>
    <a:srgbClr val="FFFF00"/>
    <a:srgbClr val="FFF3F3"/>
    <a:srgbClr val="FF9933"/>
    <a:srgbClr val="FFE5E5"/>
    <a:srgbClr val="FFCC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80"/>
    <p:restoredTop sz="85034"/>
  </p:normalViewPr>
  <p:slideViewPr>
    <p:cSldViewPr>
      <p:cViewPr varScale="1">
        <p:scale>
          <a:sx n="76" d="100"/>
          <a:sy n="76" d="100"/>
        </p:scale>
        <p:origin x="2176" y="192"/>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1"/>
          <c:order val="0"/>
          <c:tx>
            <c:v>Actual cost of operation</c:v>
          </c:tx>
          <c:spPr>
            <a:solidFill>
              <a:srgbClr val="FF0000"/>
            </a:solidFill>
            <a:ln>
              <a:noFill/>
            </a:ln>
          </c:spPr>
          <c:invertIfNegative val="1"/>
          <c:cat>
            <c:numRef>
              <c:f>Sheet1!$A$3:$A$34</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Sheet1!$I$3:$I$34</c:f>
              <c:numCache>
                <c:formatCode>General</c:formatCode>
                <c:ptCount val="32"/>
                <c:pt idx="0">
                  <c:v>1</c:v>
                </c:pt>
                <c:pt idx="1">
                  <c:v>2</c:v>
                </c:pt>
                <c:pt idx="2">
                  <c:v>1</c:v>
                </c:pt>
                <c:pt idx="3">
                  <c:v>3</c:v>
                </c:pt>
                <c:pt idx="4">
                  <c:v>1</c:v>
                </c:pt>
                <c:pt idx="5">
                  <c:v>2</c:v>
                </c:pt>
                <c:pt idx="6">
                  <c:v>1</c:v>
                </c:pt>
                <c:pt idx="7">
                  <c:v>4</c:v>
                </c:pt>
                <c:pt idx="8">
                  <c:v>1</c:v>
                </c:pt>
                <c:pt idx="9">
                  <c:v>2</c:v>
                </c:pt>
                <c:pt idx="10">
                  <c:v>1</c:v>
                </c:pt>
                <c:pt idx="11">
                  <c:v>3</c:v>
                </c:pt>
                <c:pt idx="12">
                  <c:v>1</c:v>
                </c:pt>
                <c:pt idx="13">
                  <c:v>2</c:v>
                </c:pt>
                <c:pt idx="14">
                  <c:v>1</c:v>
                </c:pt>
                <c:pt idx="15">
                  <c:v>5</c:v>
                </c:pt>
                <c:pt idx="16">
                  <c:v>1</c:v>
                </c:pt>
                <c:pt idx="17">
                  <c:v>2</c:v>
                </c:pt>
                <c:pt idx="18">
                  <c:v>1</c:v>
                </c:pt>
                <c:pt idx="19">
                  <c:v>3</c:v>
                </c:pt>
                <c:pt idx="20">
                  <c:v>1</c:v>
                </c:pt>
                <c:pt idx="21">
                  <c:v>2</c:v>
                </c:pt>
                <c:pt idx="22">
                  <c:v>1</c:v>
                </c:pt>
                <c:pt idx="23">
                  <c:v>4</c:v>
                </c:pt>
                <c:pt idx="24">
                  <c:v>1</c:v>
                </c:pt>
                <c:pt idx="25">
                  <c:v>2</c:v>
                </c:pt>
                <c:pt idx="26">
                  <c:v>1</c:v>
                </c:pt>
                <c:pt idx="27">
                  <c:v>3</c:v>
                </c:pt>
                <c:pt idx="28">
                  <c:v>1</c:v>
                </c:pt>
                <c:pt idx="29">
                  <c:v>2</c:v>
                </c:pt>
                <c:pt idx="30">
                  <c:v>1</c:v>
                </c:pt>
                <c:pt idx="31">
                  <c:v>6</c:v>
                </c:pt>
              </c:numCache>
            </c:numRef>
          </c:val>
          <c:extLst>
            <c:ext xmlns:c14="http://schemas.microsoft.com/office/drawing/2007/8/2/chart" uri="{6F2FDCE9-48DA-4B69-8628-5D25D57E5C99}">
              <c14:invertSolidFillFmt>
                <c14:spPr xmlns:c14="http://schemas.microsoft.com/office/drawing/2007/8/2/chart">
                  <a:solidFill>
                    <a:srgbClr val="FFFFFF"/>
                  </a:solidFill>
                  <a:ln>
                    <a:noFill/>
                  </a:ln>
                </c14:spPr>
              </c14:invertSolidFillFmt>
            </c:ext>
            <c:ext xmlns:c16="http://schemas.microsoft.com/office/drawing/2014/chart" uri="{C3380CC4-5D6E-409C-BE32-E72D297353CC}">
              <c16:uniqueId val="{00000000-9279-AC46-A60B-ABCCA6B74139}"/>
            </c:ext>
          </c:extLst>
        </c:ser>
        <c:dLbls>
          <c:showLegendKey val="0"/>
          <c:showVal val="0"/>
          <c:showCatName val="0"/>
          <c:showSerName val="0"/>
          <c:showPercent val="0"/>
          <c:showBubbleSize val="0"/>
        </c:dLbls>
        <c:gapWidth val="99"/>
        <c:axId val="63414272"/>
        <c:axId val="63415808"/>
      </c:barChart>
      <c:lineChart>
        <c:grouping val="standard"/>
        <c:varyColors val="1"/>
        <c:ser>
          <c:idx val="2"/>
          <c:order val="1"/>
          <c:tx>
            <c:v>Amortized cost</c:v>
          </c:tx>
          <c:spPr>
            <a:ln w="38100">
              <a:solidFill>
                <a:srgbClr val="00B0F0"/>
              </a:solidFill>
            </a:ln>
          </c:spPr>
          <c:marker>
            <c:symbol val="none"/>
          </c:marker>
          <c:val>
            <c:numRef>
              <c:f>Sheet1!$N$3:$N$34</c:f>
              <c:numCache>
                <c:formatCode>General</c:formatCode>
                <c:ptCount val="32"/>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pt idx="24">
                  <c:v>2</c:v>
                </c:pt>
                <c:pt idx="25">
                  <c:v>2</c:v>
                </c:pt>
                <c:pt idx="26">
                  <c:v>2</c:v>
                </c:pt>
                <c:pt idx="27">
                  <c:v>2</c:v>
                </c:pt>
                <c:pt idx="28">
                  <c:v>2</c:v>
                </c:pt>
                <c:pt idx="29">
                  <c:v>2</c:v>
                </c:pt>
                <c:pt idx="30">
                  <c:v>2</c:v>
                </c:pt>
                <c:pt idx="31">
                  <c:v>2</c:v>
                </c:pt>
              </c:numCache>
            </c:numRef>
          </c:val>
          <c:smooth val="1"/>
          <c:extLst>
            <c:ext xmlns:c16="http://schemas.microsoft.com/office/drawing/2014/chart" uri="{C3380CC4-5D6E-409C-BE32-E72D297353CC}">
              <c16:uniqueId val="{00000001-9279-AC46-A60B-ABCCA6B74139}"/>
            </c:ext>
          </c:extLst>
        </c:ser>
        <c:dLbls>
          <c:showLegendKey val="0"/>
          <c:showVal val="0"/>
          <c:showCatName val="0"/>
          <c:showSerName val="0"/>
          <c:showPercent val="0"/>
          <c:showBubbleSize val="0"/>
        </c:dLbls>
        <c:marker val="1"/>
        <c:smooth val="0"/>
        <c:axId val="63414272"/>
        <c:axId val="63415808"/>
      </c:lineChart>
      <c:catAx>
        <c:axId val="63414272"/>
        <c:scaling>
          <c:orientation val="minMax"/>
        </c:scaling>
        <c:delete val="1"/>
        <c:axPos val="b"/>
        <c:numFmt formatCode="General" sourceLinked="1"/>
        <c:majorTickMark val="cross"/>
        <c:minorTickMark val="cross"/>
        <c:tickLblPos val="nextTo"/>
        <c:crossAx val="63415808"/>
        <c:crosses val="autoZero"/>
        <c:auto val="1"/>
        <c:lblAlgn val="ctr"/>
        <c:lblOffset val="0"/>
        <c:noMultiLvlLbl val="1"/>
      </c:catAx>
      <c:valAx>
        <c:axId val="63415808"/>
        <c:scaling>
          <c:orientation val="minMax"/>
          <c:max val="6"/>
        </c:scaling>
        <c:delete val="1"/>
        <c:axPos val="l"/>
        <c:majorGridlines/>
        <c:numFmt formatCode="General" sourceLinked="1"/>
        <c:majorTickMark val="cross"/>
        <c:minorTickMark val="cross"/>
        <c:tickLblPos val="nextTo"/>
        <c:crossAx val="63414272"/>
        <c:crosses val="autoZero"/>
        <c:crossBetween val="between"/>
      </c:valAx>
      <c:spPr>
        <a:solidFill>
          <a:srgbClr val="EAEAEA"/>
        </a:solidFill>
      </c:spPr>
    </c:plotArea>
    <c:legend>
      <c:legendPos val="t"/>
      <c:layout>
        <c:manualLayout>
          <c:xMode val="edge"/>
          <c:yMode val="edge"/>
          <c:x val="0.23084224228069125"/>
          <c:y val="7.8703703703703998E-2"/>
          <c:w val="0.538315515438619"/>
          <c:h val="8.3717191601050067E-2"/>
        </c:manualLayout>
      </c:layout>
      <c:overlay val="1"/>
    </c:legend>
    <c:plotVisOnly val="1"/>
    <c:dispBlanksAs val="gap"/>
    <c:showDLblsOverMax val="1"/>
  </c:chart>
  <c:externalData r:id="rId1">
    <c:autoUpdate val="1"/>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4" cy="465138"/>
          </a:xfrm>
          <a:prstGeom prst="rect">
            <a:avLst/>
          </a:prstGeom>
        </p:spPr>
        <p:txBody>
          <a:bodyPr vert="horz" lIns="93159" tIns="46580" rIns="93159" bIns="46580" rtlCol="0"/>
          <a:lstStyle>
            <a:lvl1pPr algn="l">
              <a:defRPr sz="1200"/>
            </a:lvl1pPr>
          </a:lstStyle>
          <a:p>
            <a:pPr>
              <a:defRPr/>
            </a:pPr>
            <a:endParaRPr lang="en-US"/>
          </a:p>
        </p:txBody>
      </p:sp>
      <p:sp>
        <p:nvSpPr>
          <p:cNvPr id="3" name="Date Placeholder 2"/>
          <p:cNvSpPr>
            <a:spLocks noGrp="1"/>
          </p:cNvSpPr>
          <p:nvPr>
            <p:ph type="dt" sz="quarter" idx="1"/>
          </p:nvPr>
        </p:nvSpPr>
        <p:spPr>
          <a:xfrm>
            <a:off x="3970548" y="0"/>
            <a:ext cx="3038264" cy="465138"/>
          </a:xfrm>
          <a:prstGeom prst="rect">
            <a:avLst/>
          </a:prstGeom>
        </p:spPr>
        <p:txBody>
          <a:bodyPr vert="horz" lIns="93159" tIns="46580" rIns="93159" bIns="46580" rtlCol="0"/>
          <a:lstStyle>
            <a:lvl1pPr algn="r">
              <a:defRPr sz="1200"/>
            </a:lvl1pPr>
          </a:lstStyle>
          <a:p>
            <a:pPr>
              <a:defRPr/>
            </a:pPr>
            <a:fld id="{231B3D12-EB5E-4DBD-B1D2-B9BE0915A721}" type="datetimeFigureOut">
              <a:rPr lang="en-US"/>
              <a:pPr>
                <a:defRPr/>
              </a:pPr>
              <a:t>2/25/24</a:t>
            </a:fld>
            <a:endParaRPr lang="en-US"/>
          </a:p>
        </p:txBody>
      </p:sp>
      <p:sp>
        <p:nvSpPr>
          <p:cNvPr id="4" name="Footer Placeholder 3"/>
          <p:cNvSpPr>
            <a:spLocks noGrp="1"/>
          </p:cNvSpPr>
          <p:nvPr>
            <p:ph type="ftr" sz="quarter" idx="2"/>
          </p:nvPr>
        </p:nvSpPr>
        <p:spPr>
          <a:xfrm>
            <a:off x="0" y="8829675"/>
            <a:ext cx="3038264" cy="465138"/>
          </a:xfrm>
          <a:prstGeom prst="rect">
            <a:avLst/>
          </a:prstGeom>
        </p:spPr>
        <p:txBody>
          <a:bodyPr vert="horz" lIns="93159" tIns="46580" rIns="93159" bIns="4658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548" y="8829675"/>
            <a:ext cx="3038264" cy="465138"/>
          </a:xfrm>
          <a:prstGeom prst="rect">
            <a:avLst/>
          </a:prstGeom>
        </p:spPr>
        <p:txBody>
          <a:bodyPr vert="horz" lIns="93159" tIns="46580" rIns="93159" bIns="46580" rtlCol="0" anchor="b"/>
          <a:lstStyle>
            <a:lvl1pPr algn="r">
              <a:defRPr sz="1200"/>
            </a:lvl1pPr>
          </a:lstStyle>
          <a:p>
            <a:pPr>
              <a:defRPr/>
            </a:pPr>
            <a:fld id="{9689D15F-4C94-4BB4-A061-5F06739A4601}"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p:cNvSpPr>
          <p:nvPr>
            <p:ph type="sldImg"/>
          </p:nvPr>
        </p:nvSpPr>
        <p:spPr bwMode="auto">
          <a:xfrm>
            <a:off x="1181100" y="696913"/>
            <a:ext cx="4648200" cy="3486150"/>
          </a:xfrm>
          <a:prstGeom prst="rect">
            <a:avLst/>
          </a:prstGeom>
          <a:noFill/>
          <a:ln w="9525">
            <a:noFill/>
            <a:round/>
            <a:headEnd/>
            <a:tailEnd/>
          </a:ln>
        </p:spPr>
      </p:sp>
      <p:sp>
        <p:nvSpPr>
          <p:cNvPr id="2050" name="Rectangle 2"/>
          <p:cNvSpPr>
            <a:spLocks noGrp="1"/>
          </p:cNvSpPr>
          <p:nvPr>
            <p:ph type="body" sz="quarter" idx="1"/>
          </p:nvPr>
        </p:nvSpPr>
        <p:spPr bwMode="auto">
          <a:xfrm>
            <a:off x="935462" y="4416430"/>
            <a:ext cx="5139478" cy="4183063"/>
          </a:xfrm>
          <a:prstGeom prst="rect">
            <a:avLst/>
          </a:prstGeom>
          <a:noFill/>
          <a:ln w="9525" cap="flat" cmpd="sng">
            <a:noFill/>
            <a:prstDash val="solid"/>
            <a:round/>
            <a:headEnd type="none" w="med" len="med"/>
            <a:tailEnd type="none" w="med" len="med"/>
          </a:ln>
          <a:effectLst/>
        </p:spPr>
        <p:txBody>
          <a:bodyPr vert="horz" wrap="square" lIns="93159" tIns="46580" rIns="93159" bIns="46580" numCol="1" anchor="t" anchorCtr="0" compatLnSpc="1">
            <a:prstTxWarp prst="textNoShape">
              <a:avLst/>
            </a:prstTxWarp>
          </a:bodyPr>
          <a:lstStyle/>
          <a:p>
            <a:pPr lvl="0"/>
            <a:r>
              <a:rPr lang="en-US" noProof="0">
                <a:sym typeface="Helvetica Neue" charset="0"/>
              </a:rPr>
              <a:t>Click to edit Master text styles</a:t>
            </a:r>
          </a:p>
          <a:p>
            <a:pPr lvl="1"/>
            <a:r>
              <a:rPr lang="en-US" noProof="0">
                <a:sym typeface="Helvetica Neue" charset="0"/>
              </a:rPr>
              <a:t>Second level</a:t>
            </a:r>
          </a:p>
          <a:p>
            <a:pPr lvl="2"/>
            <a:r>
              <a:rPr lang="en-US" noProof="0">
                <a:sym typeface="Helvetica Neue" charset="0"/>
              </a:rPr>
              <a:t>Third level</a:t>
            </a:r>
          </a:p>
          <a:p>
            <a:pPr lvl="3"/>
            <a:r>
              <a:rPr lang="en-US" noProof="0">
                <a:sym typeface="Helvetica Neue" charset="0"/>
              </a:rPr>
              <a:t>Fourth level</a:t>
            </a:r>
          </a:p>
          <a:p>
            <a:pPr lvl="4"/>
            <a:r>
              <a:rPr lang="en-US"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0A1846-15C1-4F35-AD6E-2FC96FAC81C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that if savings are equal to the number of 1-bits </a:t>
            </a:r>
            <a:r>
              <a:rPr lang="en-US" b="1" i="1" dirty="0"/>
              <a:t>before</a:t>
            </a:r>
            <a:r>
              <a:rPr lang="en-US" dirty="0"/>
              <a:t>, then savings are equal to the number of 1-bits </a:t>
            </a:r>
            <a:r>
              <a:rPr lang="en-US" b="1" i="1" dirty="0"/>
              <a:t>after</a:t>
            </a:r>
            <a:r>
              <a:rPr lang="en-US" dirty="0"/>
              <a:t>  </a:t>
            </a:r>
          </a:p>
        </p:txBody>
      </p:sp>
    </p:spTree>
    <p:extLst>
      <p:ext uri="{BB962C8B-B14F-4D97-AF65-F5344CB8AC3E}">
        <p14:creationId xmlns:p14="http://schemas.microsoft.com/office/powerpoint/2010/main" val="4270702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p:cNvSpPr>
          <p:nvPr>
            <p:ph type="sldNum" sz="quarter" idx="10"/>
          </p:nvPr>
        </p:nvSpPr>
        <p:spPr/>
        <p:txBody>
          <a:bodyPr/>
          <a:lstStyle>
            <a:lvl1pPr>
              <a:defRPr/>
            </a:lvl1pPr>
          </a:lstStyle>
          <a:p>
            <a:pPr>
              <a:defRPr/>
            </a:pPr>
            <a:fld id="{B211BF73-A674-4D7B-B1DA-2178CF8CE3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a:xfrm>
            <a:off x="952500" y="254000"/>
            <a:ext cx="11099800" cy="1498600"/>
          </a:xfrm>
        </p:spPr>
        <p:txBody>
          <a:bodyPr/>
          <a:lstStyle>
            <a:lvl1pPr>
              <a:defRPr sz="4800" b="0"/>
            </a:lvl1pPr>
          </a:lstStyle>
          <a:p>
            <a:r>
              <a:rPr lang="en-US" dirty="0"/>
              <a:t>Click to edit Master title style</a:t>
            </a:r>
          </a:p>
        </p:txBody>
      </p:sp>
      <p:sp>
        <p:nvSpPr>
          <p:cNvPr id="3" name="Content Placeholder 2"/>
          <p:cNvSpPr>
            <a:spLocks noGrp="1"/>
          </p:cNvSpPr>
          <p:nvPr>
            <p:ph idx="1"/>
          </p:nvPr>
        </p:nvSpPr>
        <p:spPr>
          <a:xfrm>
            <a:off x="952500" y="1981200"/>
            <a:ext cx="11099800" cy="6896100"/>
          </a:xfrm>
        </p:spPr>
        <p:txBody>
          <a:bodyPr anchor="t"/>
          <a:lstStyle>
            <a:lvl1pPr marL="457200" indent="-457200">
              <a:spcBef>
                <a:spcPts val="800"/>
              </a:spcBef>
              <a:buSzPct val="100000"/>
              <a:buFont typeface="Wingdings" pitchFamily="2" charset="2"/>
              <a:buChar char="l"/>
              <a:defRPr/>
            </a:lvl1pPr>
            <a:lvl2pPr marL="800100" indent="-342900">
              <a:spcBef>
                <a:spcPts val="700"/>
              </a:spcBef>
              <a:buSzPct val="125000"/>
              <a:buFont typeface="Courier New" pitchFamily="49" charset="0"/>
              <a:buChar char="o"/>
              <a:defRPr sz="2800"/>
            </a:lvl2pPr>
            <a:lvl3pPr marL="1092200" indent="-292100" defTabSz="622300">
              <a:spcBef>
                <a:spcPts val="600"/>
              </a:spcBef>
              <a:buSzPct val="100000"/>
              <a:buFont typeface="Wingdings" pitchFamily="2" charset="2"/>
              <a:buChar char="Ø"/>
              <a:defRPr sz="2400"/>
            </a:lvl3pPr>
            <a:lvl4pPr marL="1435100" indent="-342900">
              <a:spcBef>
                <a:spcPts val="480"/>
              </a:spcBef>
              <a:buSzPct val="90000"/>
              <a:buFont typeface="Wingdings" pitchFamily="2" charset="2"/>
              <a:buChar char="q"/>
              <a:defRPr sz="2000"/>
            </a:lvl4pPr>
            <a:lvl5pPr marL="1663700" indent="-228600">
              <a:spcBef>
                <a:spcPts val="480"/>
              </a:spcBef>
              <a:buSzPct val="100000"/>
              <a:buFont typeface="Wingdings" pitchFamily="2" charset="2"/>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
        <p:nvSpPr>
          <p:cNvPr id="2" name="Title 1"/>
          <p:cNvSpPr>
            <a:spLocks noGrp="1"/>
          </p:cNvSpPr>
          <p:nvPr>
            <p:ph type="title"/>
          </p:nvPr>
        </p:nvSpPr>
        <p:spPr>
          <a:xfrm>
            <a:off x="1027113" y="4083050"/>
            <a:ext cx="11053762" cy="1936750"/>
          </a:xfrm>
        </p:spPr>
        <p:txBody>
          <a:bodyPr anchor="t"/>
          <a:lstStyle>
            <a:lvl1pPr algn="ctr">
              <a:defRPr sz="4400" b="1" cap="none" baseline="0"/>
            </a:lvl1pPr>
          </a:lstStyle>
          <a:p>
            <a:r>
              <a:rPr lang="en-US" dirty="0"/>
              <a:t>Click to edit Master title style</a:t>
            </a:r>
          </a:p>
        </p:txBody>
      </p:sp>
      <p:sp>
        <p:nvSpPr>
          <p:cNvPr id="3" name="Text Placeholder 2"/>
          <p:cNvSpPr>
            <a:spLocks noGrp="1"/>
          </p:cNvSpPr>
          <p:nvPr>
            <p:ph type="body" idx="1"/>
          </p:nvPr>
        </p:nvSpPr>
        <p:spPr>
          <a:xfrm>
            <a:off x="1027113" y="594360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525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952500" y="2540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Medium" charset="0"/>
              </a:rPr>
              <a:t>Click to edit Master title style</a:t>
            </a:r>
          </a:p>
        </p:txBody>
      </p:sp>
      <p:sp>
        <p:nvSpPr>
          <p:cNvPr id="1027" name="Rectangle 2"/>
          <p:cNvSpPr>
            <a:spLocks noGrp="1"/>
          </p:cNvSpPr>
          <p:nvPr>
            <p:ph type="body" idx="1"/>
          </p:nvPr>
        </p:nvSpPr>
        <p:spPr bwMode="auto">
          <a:xfrm>
            <a:off x="952500" y="25908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2" name="Rectangle 3"/>
          <p:cNvSpPr>
            <a:spLocks noGrp="1"/>
          </p:cNvSpPr>
          <p:nvPr>
            <p:ph type="sldNum" sz="quarter" idx="2"/>
          </p:nvPr>
        </p:nvSpPr>
        <p:spPr bwMode="auto">
          <a:xfrm>
            <a:off x="6327775" y="929640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lvl1pPr>
              <a:defRPr sz="1600" b="0">
                <a:latin typeface="Helvetica Neue Light" charset="0"/>
                <a:ea typeface="Helvetica Neue Light" charset="0"/>
                <a:cs typeface="Helvetica Neue Light" charset="0"/>
                <a:sym typeface="Helvetica Neue Light" charset="0"/>
              </a:defRPr>
            </a:lvl1pPr>
          </a:lstStyle>
          <a:p>
            <a:pPr>
              <a:defRPr/>
            </a:pPr>
            <a:fld id="{25C490D4-7A1B-45D2-B551-E1B1E148D9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84" r:id="rId2"/>
    <p:sldLayoutId id="2147483685" r:id="rId3"/>
    <p:sldLayoutId id="2147483676" r:id="rId4"/>
    <p:sldLayoutId id="2147483677" r:id="rId5"/>
    <p:sldLayoutId id="2147483678" r:id="rId6"/>
    <p:sldLayoutId id="2147483679" r:id="rId7"/>
  </p:sldLayoutIdLst>
  <p:hf hdr="0" ftr="0" dt="0"/>
  <p:txStyles>
    <p:titleStyle>
      <a:lvl1pPr algn="ctr" defTabSz="584200" rtl="0" eaLnBrk="0" fontAlgn="base" hangingPunct="0">
        <a:spcBef>
          <a:spcPct val="0"/>
        </a:spcBef>
        <a:spcAft>
          <a:spcPct val="0"/>
        </a:spcAft>
        <a:defRPr sz="8000">
          <a:solidFill>
            <a:srgbClr val="000000"/>
          </a:solidFill>
          <a:latin typeface="+mj-lt"/>
          <a:ea typeface="+mj-ea"/>
          <a:cs typeface="+mj-cs"/>
          <a:sym typeface="Helvetica Neue Medium" charset="0"/>
        </a:defRPr>
      </a:lvl1pPr>
      <a:lvl2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2pPr>
      <a:lvl3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3pPr>
      <a:lvl4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4pPr>
      <a:lvl5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5pPr>
      <a:lvl6pPr marL="4572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6pPr>
      <a:lvl7pPr marL="9144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7pPr>
      <a:lvl8pPr marL="13716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8pPr>
      <a:lvl9pPr marL="18288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9pPr>
    </p:titleStyle>
    <p:bodyStyle>
      <a:lvl1pPr marL="444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1pPr>
      <a:lvl2pPr marL="889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2pPr>
      <a:lvl3pPr marL="1333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3pPr>
      <a:lvl4pPr marL="1778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4pPr>
      <a:lvl5pPr marL="2222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5pPr>
      <a:lvl6pPr marL="26797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6pPr>
      <a:lvl7pPr marL="31369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7pPr>
      <a:lvl8pPr marL="35941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8pPr>
      <a:lvl9pPr marL="40513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latin typeface="Helvetica Neue" panose="02000503000000020004" pitchFamily="2" charset="0"/>
                <a:ea typeface="Helvetica Neue" panose="02000503000000020004" pitchFamily="2" charset="0"/>
                <a:cs typeface="Helvetica Neue" panose="02000503000000020004" pitchFamily="2" charset="0"/>
              </a:rPr>
              <a:t>15-122: Principles of </a:t>
            </a:r>
            <a:br>
              <a:rPr lang="en-US" sz="6000" dirty="0">
                <a:latin typeface="Helvetica Neue" panose="02000503000000020004" pitchFamily="2" charset="0"/>
                <a:ea typeface="Helvetica Neue" panose="02000503000000020004" pitchFamily="2" charset="0"/>
                <a:cs typeface="Helvetica Neue" panose="02000503000000020004" pitchFamily="2" charset="0"/>
              </a:rPr>
            </a:br>
            <a:r>
              <a:rPr lang="en-US" sz="6000" dirty="0">
                <a:latin typeface="Helvetica Neue" panose="02000503000000020004" pitchFamily="2" charset="0"/>
                <a:ea typeface="Helvetica Neue" panose="02000503000000020004" pitchFamily="2" charset="0"/>
                <a:cs typeface="Helvetica Neue" panose="02000503000000020004" pitchFamily="2" charset="0"/>
              </a:rPr>
              <a:t>Imperative Computation</a:t>
            </a:r>
          </a:p>
        </p:txBody>
      </p:sp>
      <p:sp>
        <p:nvSpPr>
          <p:cNvPr id="3" name="Subtitle 2"/>
          <p:cNvSpPr>
            <a:spLocks noGrp="1"/>
          </p:cNvSpPr>
          <p:nvPr>
            <p:ph type="subTitle" idx="1"/>
          </p:nvPr>
        </p:nvSpPr>
        <p:spPr>
          <a:xfrm>
            <a:off x="0" y="5527039"/>
            <a:ext cx="13004800" cy="3579331"/>
          </a:xfrm>
        </p:spPr>
        <p:txBody>
          <a:bodyPr>
            <a:normAutofit/>
          </a:bodyPr>
          <a:lstStyle/>
          <a:p>
            <a:r>
              <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Lecture 11: Amortized Analysis</a:t>
            </a:r>
          </a:p>
          <a:p>
            <a:endPar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3413" b="1" dirty="0">
                <a:solidFill>
                  <a:srgbClr val="ED7273"/>
                </a:solidFill>
                <a:latin typeface="Helvetica Neue" panose="02000503000000020004" pitchFamily="2" charset="0"/>
                <a:ea typeface="Helvetica Neue" panose="02000503000000020004" pitchFamily="2" charset="0"/>
                <a:cs typeface="Helvetica Neue" panose="02000503000000020004" pitchFamily="2" charset="0"/>
              </a:rPr>
              <a:t>February 20, 2024</a:t>
            </a:r>
            <a:r>
              <a:rPr lang="en-US" sz="3413" b="1" dirty="0">
                <a:solidFill>
                  <a:srgbClr val="ED7273"/>
                </a:solidFill>
                <a:latin typeface="Helvetica" pitchFamily="2" charset="0"/>
              </a:rPr>
              <a:t> </a:t>
            </a:r>
          </a:p>
          <a:p>
            <a:endParaRPr lang="en-US" dirty="0"/>
          </a:p>
        </p:txBody>
      </p:sp>
    </p:spTree>
    <p:extLst>
      <p:ext uri="{BB962C8B-B14F-4D97-AF65-F5344CB8AC3E}">
        <p14:creationId xmlns:p14="http://schemas.microsoft.com/office/powerpoint/2010/main" val="153144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66600484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9</a:t>
            </a:fld>
            <a:endParaRPr lang="en-US" dirty="0"/>
          </a:p>
        </p:txBody>
      </p:sp>
    </p:spTree>
    <p:extLst>
      <p:ext uri="{BB962C8B-B14F-4D97-AF65-F5344CB8AC3E}">
        <p14:creationId xmlns:p14="http://schemas.microsoft.com/office/powerpoint/2010/main" val="238129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2316604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10</a:t>
            </a:fld>
            <a:endParaRPr lang="en-US" dirty="0"/>
          </a:p>
        </p:txBody>
      </p:sp>
    </p:spTree>
    <p:extLst>
      <p:ext uri="{BB962C8B-B14F-4D97-AF65-F5344CB8AC3E}">
        <p14:creationId xmlns:p14="http://schemas.microsoft.com/office/powerpoint/2010/main" val="91412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19325706"/>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11</a:t>
            </a:fld>
            <a:endParaRPr lang="en-US" dirty="0"/>
          </a:p>
        </p:txBody>
      </p:sp>
    </p:spTree>
    <p:extLst>
      <p:ext uri="{BB962C8B-B14F-4D97-AF65-F5344CB8AC3E}">
        <p14:creationId xmlns:p14="http://schemas.microsoft.com/office/powerpoint/2010/main" val="3155345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305134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12</a:t>
            </a:fld>
            <a:endParaRPr lang="en-US" dirty="0"/>
          </a:p>
        </p:txBody>
      </p:sp>
    </p:spTree>
    <p:extLst>
      <p:ext uri="{BB962C8B-B14F-4D97-AF65-F5344CB8AC3E}">
        <p14:creationId xmlns:p14="http://schemas.microsoft.com/office/powerpoint/2010/main" val="2917306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99124041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13</a:t>
            </a:fld>
            <a:endParaRPr lang="en-US" dirty="0"/>
          </a:p>
        </p:txBody>
      </p:sp>
    </p:spTree>
    <p:extLst>
      <p:ext uri="{BB962C8B-B14F-4D97-AF65-F5344CB8AC3E}">
        <p14:creationId xmlns:p14="http://schemas.microsoft.com/office/powerpoint/2010/main" val="1945206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a:t>
                      </a:r>
                      <a:r>
                        <a:rPr lang="en-US" b="1" dirty="0">
                          <a:solidFill>
                            <a:srgbClr val="FF0000"/>
                          </a:solidFill>
                          <a:latin typeface="Courier New" pitchFamily="49" charset="0"/>
                          <a:cs typeface="Courier New" pitchFamily="49" charset="0"/>
                        </a:rPr>
                        <a:t>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3" name="Curved Left Arrow 12"/>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14</a:t>
            </a:fld>
            <a:endParaRPr lang="en-US" dirty="0"/>
          </a:p>
        </p:txBody>
      </p:sp>
    </p:spTree>
    <p:extLst>
      <p:ext uri="{BB962C8B-B14F-4D97-AF65-F5344CB8AC3E}">
        <p14:creationId xmlns:p14="http://schemas.microsoft.com/office/powerpoint/2010/main" val="893257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1">
              <a:buClr>
                <a:schemeClr val="tx1"/>
              </a:buClr>
            </a:pPr>
            <a:r>
              <a:rPr lang="en-US" dirty="0"/>
              <a:t>Sign-up expense varies</a:t>
            </a:r>
          </a:p>
          <a:p>
            <a:pPr lvl="4">
              <a:buClr>
                <a:schemeClr val="tx1"/>
              </a:buClr>
            </a:pPr>
            <a:endParaRPr lang="en-US" dirty="0"/>
          </a:p>
          <a:p>
            <a:pPr lvl="2">
              <a:buClr>
                <a:schemeClr val="tx1"/>
              </a:buClr>
            </a:pPr>
            <a:r>
              <a:rPr lang="en-US" dirty="0"/>
              <a:t>Many as low as </a:t>
            </a:r>
            <a:r>
              <a:rPr lang="en-US" dirty="0">
                <a:solidFill>
                  <a:schemeClr val="tx1"/>
                </a:solidFill>
              </a:rPr>
              <a:t>$1</a:t>
            </a:r>
          </a:p>
          <a:p>
            <a:pPr lvl="4">
              <a:buClr>
                <a:schemeClr val="tx1"/>
              </a:buClr>
            </a:pPr>
            <a:endParaRPr lang="en-US" dirty="0"/>
          </a:p>
          <a:p>
            <a:pPr lvl="2">
              <a:buClr>
                <a:schemeClr val="tx1"/>
              </a:buClr>
            </a:pPr>
            <a:r>
              <a:rPr lang="en-US" dirty="0"/>
              <a:t>Maximum gets higher and higher</a:t>
            </a:r>
          </a:p>
          <a:p>
            <a:pPr lvl="3">
              <a:buClr>
                <a:schemeClr val="tx1"/>
              </a:buClr>
            </a:pPr>
            <a:r>
              <a:rPr lang="en-US" dirty="0"/>
              <a:t>and further apart</a:t>
            </a:r>
          </a:p>
          <a:p>
            <a:pPr lvl="2">
              <a:buClr>
                <a:schemeClr val="tx1"/>
              </a:buClr>
            </a:pPr>
            <a:endParaRPr lang="en-US" dirty="0"/>
          </a:p>
        </p:txBody>
      </p:sp>
      <p:graphicFrame>
        <p:nvGraphicFramePr>
          <p:cNvPr id="5"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a:t>
                      </a:r>
                      <a:r>
                        <a:rPr lang="en-US" b="1" dirty="0">
                          <a:solidFill>
                            <a:srgbClr val="FF0000"/>
                          </a:solidFill>
                          <a:latin typeface="Courier New" pitchFamily="49" charset="0"/>
                          <a:cs typeface="Courier New" pitchFamily="49" charset="0"/>
                        </a:rPr>
                        <a:t>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3" name="Curved Left Arrow 12"/>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cxnSp>
        <p:nvCxnSpPr>
          <p:cNvPr id="16" name="Straight Arrow Connector 15"/>
          <p:cNvCxnSpPr>
            <a:stCxn id="39" idx="2"/>
            <a:endCxn id="45" idx="5"/>
          </p:cNvCxnSpPr>
          <p:nvPr/>
        </p:nvCxnSpPr>
        <p:spPr bwMode="auto">
          <a:xfrm rot="10800000">
            <a:off x="4879882" y="4016282"/>
            <a:ext cx="1165318" cy="9367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17" name="Straight Arrow Connector 16"/>
          <p:cNvCxnSpPr>
            <a:stCxn id="39" idx="2"/>
            <a:endCxn id="48" idx="7"/>
          </p:cNvCxnSpPr>
          <p:nvPr/>
        </p:nvCxnSpPr>
        <p:spPr bwMode="auto">
          <a:xfrm rot="10800000" flipV="1">
            <a:off x="4879882" y="4953000"/>
            <a:ext cx="1165318" cy="4795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0" name="Straight Arrow Connector 19"/>
          <p:cNvCxnSpPr>
            <a:stCxn id="39" idx="2"/>
            <a:endCxn id="50" idx="7"/>
          </p:cNvCxnSpPr>
          <p:nvPr/>
        </p:nvCxnSpPr>
        <p:spPr bwMode="auto">
          <a:xfrm rot="10800000" flipV="1">
            <a:off x="4879882" y="4953000"/>
            <a:ext cx="1165318" cy="19273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3" name="Straight Arrow Connector 22"/>
          <p:cNvCxnSpPr>
            <a:stCxn id="39" idx="2"/>
            <a:endCxn id="53" idx="7"/>
          </p:cNvCxnSpPr>
          <p:nvPr/>
        </p:nvCxnSpPr>
        <p:spPr bwMode="auto">
          <a:xfrm rot="10800000" flipV="1">
            <a:off x="4879882" y="4953000"/>
            <a:ext cx="1165318" cy="33751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6" name="Straight Arrow Connector 25"/>
          <p:cNvCxnSpPr>
            <a:stCxn id="29" idx="2"/>
          </p:cNvCxnSpPr>
          <p:nvPr/>
        </p:nvCxnSpPr>
        <p:spPr bwMode="auto">
          <a:xfrm rot="10800000">
            <a:off x="4879882" y="4778282"/>
            <a:ext cx="1165318" cy="10129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9" name="Oval 28"/>
          <p:cNvSpPr/>
          <p:nvPr/>
        </p:nvSpPr>
        <p:spPr bwMode="auto">
          <a:xfrm>
            <a:off x="6045200" y="5715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33" name="Straight Arrow Connector 32"/>
          <p:cNvCxnSpPr>
            <a:stCxn id="29" idx="2"/>
          </p:cNvCxnSpPr>
          <p:nvPr/>
        </p:nvCxnSpPr>
        <p:spPr bwMode="auto">
          <a:xfrm rot="10800000" flipV="1">
            <a:off x="4879882" y="5791200"/>
            <a:ext cx="1165318" cy="4033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cxnSp>
        <p:nvCxnSpPr>
          <p:cNvPr id="36" name="Straight Arrow Connector 35"/>
          <p:cNvCxnSpPr>
            <a:stCxn id="29" idx="2"/>
            <a:endCxn id="64" idx="7"/>
          </p:cNvCxnSpPr>
          <p:nvPr/>
        </p:nvCxnSpPr>
        <p:spPr bwMode="auto">
          <a:xfrm rot="10800000" flipV="1">
            <a:off x="4879882" y="5791200"/>
            <a:ext cx="1165318" cy="32227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39" name="Oval 38"/>
          <p:cNvSpPr/>
          <p:nvPr/>
        </p:nvSpPr>
        <p:spPr bwMode="auto">
          <a:xfrm>
            <a:off x="6045200" y="48768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5" name="Oval 44"/>
          <p:cNvSpPr/>
          <p:nvPr/>
        </p:nvSpPr>
        <p:spPr bwMode="auto">
          <a:xfrm>
            <a:off x="4749800" y="3886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8" name="Oval 47"/>
          <p:cNvSpPr/>
          <p:nvPr/>
        </p:nvSpPr>
        <p:spPr bwMode="auto">
          <a:xfrm>
            <a:off x="4749800" y="5410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0" name="Oval 49"/>
          <p:cNvSpPr/>
          <p:nvPr/>
        </p:nvSpPr>
        <p:spPr bwMode="auto">
          <a:xfrm>
            <a:off x="4749800" y="6858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3" name="Oval 52"/>
          <p:cNvSpPr/>
          <p:nvPr/>
        </p:nvSpPr>
        <p:spPr bwMode="auto">
          <a:xfrm>
            <a:off x="4749800" y="83058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9" name="Oval 58"/>
          <p:cNvSpPr/>
          <p:nvPr/>
        </p:nvSpPr>
        <p:spPr bwMode="auto">
          <a:xfrm>
            <a:off x="4749800" y="4648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1" name="Oval 60"/>
          <p:cNvSpPr/>
          <p:nvPr/>
        </p:nvSpPr>
        <p:spPr bwMode="auto">
          <a:xfrm>
            <a:off x="4749800" y="6172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4" name="Oval 63"/>
          <p:cNvSpPr/>
          <p:nvPr/>
        </p:nvSpPr>
        <p:spPr bwMode="auto">
          <a:xfrm>
            <a:off x="4749800" y="89916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15</a:t>
            </a:fld>
            <a:endParaRPr lang="en-US" dirty="0"/>
          </a:p>
        </p:txBody>
      </p:sp>
    </p:spTree>
    <p:extLst>
      <p:ext uri="{BB962C8B-B14F-4D97-AF65-F5344CB8AC3E}">
        <p14:creationId xmlns:p14="http://schemas.microsoft.com/office/powerpoint/2010/main" val="4288867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idx="1"/>
          </p:nvPr>
        </p:nvSpPr>
        <p:spPr/>
        <p:txBody>
          <a:bodyPr/>
          <a:lstStyle/>
          <a:p>
            <a:r>
              <a:rPr lang="en-US" dirty="0"/>
              <a:t>Charge each user the </a:t>
            </a:r>
            <a:r>
              <a:rPr lang="en-US" dirty="0">
                <a:solidFill>
                  <a:srgbClr val="FF0000"/>
                </a:solidFill>
              </a:rPr>
              <a:t>actual cost</a:t>
            </a:r>
            <a:endParaRPr lang="en-US" dirty="0"/>
          </a:p>
          <a:p>
            <a:pPr lvl="1"/>
            <a:r>
              <a:rPr lang="en-US" dirty="0"/>
              <a:t>Omar can’t charge different users different costs</a:t>
            </a:r>
          </a:p>
          <a:p>
            <a:pPr lvl="2"/>
            <a:endParaRPr lang="en-US" dirty="0"/>
          </a:p>
          <a:p>
            <a:pPr lvl="1"/>
            <a:endParaRPr lang="en-US" dirty="0"/>
          </a:p>
          <a:p>
            <a:endParaRPr lang="en-US" dirty="0"/>
          </a:p>
          <a:p>
            <a:endParaRPr lang="en-US" dirty="0"/>
          </a:p>
          <a:p>
            <a:endParaRPr lang="en-US" dirty="0"/>
          </a:p>
          <a:p>
            <a:endParaRPr lang="en-US" dirty="0"/>
          </a:p>
          <a:p>
            <a:r>
              <a:rPr lang="en-US" dirty="0"/>
              <a:t>Implicit requirements:</a:t>
            </a:r>
          </a:p>
          <a:p>
            <a:pPr lvl="1"/>
            <a:r>
              <a:rPr lang="en-US" dirty="0"/>
              <a:t>Always have enough cash to pay the power bill (</a:t>
            </a:r>
            <a:r>
              <a:rPr lang="en-US" i="1" dirty="0"/>
              <a:t>from before</a:t>
            </a:r>
            <a:r>
              <a:rPr lang="en-US" dirty="0"/>
              <a:t>)</a:t>
            </a:r>
          </a:p>
          <a:p>
            <a:pPr lvl="1"/>
            <a:r>
              <a:rPr lang="en-US" dirty="0"/>
              <a:t>Charge every user the same amount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1" name="TextBox 10"/>
          <p:cNvSpPr txBox="1"/>
          <p:nvPr/>
        </p:nvSpPr>
        <p:spPr>
          <a:xfrm>
            <a:off x="4140200" y="4057710"/>
            <a:ext cx="780984" cy="1200329"/>
          </a:xfrm>
          <a:prstGeom prst="rect">
            <a:avLst/>
          </a:prstGeom>
          <a:noFill/>
        </p:spPr>
        <p:txBody>
          <a:bodyPr wrap="none" rtlCol="0">
            <a:spAutoFit/>
          </a:bodyPr>
          <a:lstStyle/>
          <a:p>
            <a:r>
              <a:rPr lang="en-US" sz="7200" dirty="0">
                <a:solidFill>
                  <a:srgbClr val="FF0000"/>
                </a:solidFill>
                <a:sym typeface="Wingdings 2"/>
              </a:rPr>
              <a:t></a:t>
            </a:r>
            <a:endParaRPr lang="en-US" sz="7200" dirty="0">
              <a:solidFill>
                <a:srgbClr val="FF0000"/>
              </a:solidFill>
            </a:endParaRPr>
          </a:p>
        </p:txBody>
      </p:sp>
      <p:sp>
        <p:nvSpPr>
          <p:cNvPr id="12" name="Rectangular Callout 11"/>
          <p:cNvSpPr/>
          <p:nvPr/>
        </p:nvSpPr>
        <p:spPr bwMode="auto">
          <a:xfrm>
            <a:off x="7540756" y="3657600"/>
            <a:ext cx="3138103" cy="400110"/>
          </a:xfrm>
          <a:prstGeom prst="wedgeRectCallout">
            <a:avLst>
              <a:gd name="adj1" fmla="val -57392"/>
              <a:gd name="adj2" fmla="val -1634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He’s not running an airline!</a:t>
            </a:r>
          </a:p>
        </p:txBody>
      </p:sp>
      <p:sp>
        <p:nvSpPr>
          <p:cNvPr id="13" name="Right Arrow 12"/>
          <p:cNvSpPr/>
          <p:nvPr/>
        </p:nvSpPr>
        <p:spPr bwMode="auto">
          <a:xfrm>
            <a:off x="609600" y="7505700"/>
            <a:ext cx="685800" cy="533400"/>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600" b="0" i="1"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New</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#2</a:t>
            </a:r>
          </a:p>
        </p:txBody>
      </p:sp>
      <p:sp>
        <p:nvSpPr>
          <p:cNvPr id="3" name="Content Placeholder 2"/>
          <p:cNvSpPr>
            <a:spLocks noGrp="1"/>
          </p:cNvSpPr>
          <p:nvPr>
            <p:ph idx="1"/>
          </p:nvPr>
        </p:nvSpPr>
        <p:spPr/>
        <p:txBody>
          <a:bodyPr/>
          <a:lstStyle/>
          <a:p>
            <a:r>
              <a:rPr lang="en-US" dirty="0"/>
              <a:t>Charge each user the maximum possible </a:t>
            </a:r>
            <a:r>
              <a:rPr lang="en-US" dirty="0">
                <a:solidFill>
                  <a:srgbClr val="FF0000"/>
                </a:solidFill>
              </a:rPr>
              <a:t>cost</a:t>
            </a:r>
          </a:p>
          <a:p>
            <a:pPr lvl="1"/>
            <a:r>
              <a:rPr lang="en-US" dirty="0"/>
              <a:t>How much would that be?</a:t>
            </a:r>
          </a:p>
          <a:p>
            <a:pPr lvl="2"/>
            <a:r>
              <a:rPr lang="en-US" dirty="0"/>
              <a:t>6 bits, so </a:t>
            </a:r>
            <a:r>
              <a:rPr lang="en-US" dirty="0">
                <a:solidFill>
                  <a:srgbClr val="00B0F0"/>
                </a:solidFill>
              </a:rPr>
              <a:t>$6</a:t>
            </a:r>
          </a:p>
          <a:p>
            <a:pPr lvl="2"/>
            <a:r>
              <a:rPr lang="en-US" dirty="0"/>
              <a:t>In general, for an </a:t>
            </a:r>
            <a:r>
              <a:rPr lang="en-US" b="1" i="1" dirty="0"/>
              <a:t>n</a:t>
            </a:r>
            <a:r>
              <a:rPr lang="en-US" dirty="0"/>
              <a:t> bit counter, cost is </a:t>
            </a:r>
            <a:r>
              <a:rPr lang="en-US" dirty="0">
                <a:solidFill>
                  <a:srgbClr val="00B0F0"/>
                </a:solidFill>
              </a:rPr>
              <a:t>$</a:t>
            </a:r>
            <a:r>
              <a:rPr lang="en-US" b="1" i="1" dirty="0">
                <a:solidFill>
                  <a:srgbClr val="00B0F0"/>
                </a:solidFill>
              </a:rPr>
              <a:t>n</a:t>
            </a:r>
            <a:endParaRPr lang="en-US" b="1" i="1" dirty="0"/>
          </a:p>
          <a:p>
            <a:pPr lvl="3"/>
            <a:endParaRPr lang="en-US" dirty="0"/>
          </a:p>
          <a:p>
            <a:pPr lvl="1"/>
            <a:r>
              <a:rPr lang="en-US" dirty="0"/>
              <a:t>This is too much</a:t>
            </a:r>
          </a:p>
          <a:p>
            <a:pPr lvl="2"/>
            <a:r>
              <a:rPr lang="en-US" dirty="0"/>
              <a:t>Omar would be making a big profit, but only if users sign up </a:t>
            </a:r>
          </a:p>
          <a:p>
            <a:pPr lvl="1"/>
            <a:endParaRPr lang="en-US" dirty="0"/>
          </a:p>
          <a:p>
            <a:endParaRPr lang="en-US" dirty="0"/>
          </a:p>
          <a:p>
            <a:endParaRPr lang="en-US" dirty="0"/>
          </a:p>
          <a:p>
            <a:r>
              <a:rPr lang="en-US" dirty="0"/>
              <a:t>Implicit requirements:</a:t>
            </a:r>
          </a:p>
          <a:p>
            <a:pPr lvl="1"/>
            <a:r>
              <a:rPr lang="en-US" dirty="0"/>
              <a:t>Always have enough cash to pay the power bill (</a:t>
            </a:r>
            <a:r>
              <a:rPr lang="en-US" i="1" dirty="0"/>
              <a:t>from before</a:t>
            </a:r>
            <a:r>
              <a:rPr lang="en-US" dirty="0"/>
              <a:t>)</a:t>
            </a:r>
          </a:p>
          <a:p>
            <a:pPr lvl="1"/>
            <a:r>
              <a:rPr lang="en-US" dirty="0"/>
              <a:t>Charge every user the same amount (</a:t>
            </a:r>
            <a:r>
              <a:rPr lang="en-US" i="1" dirty="0"/>
              <a:t>from before</a:t>
            </a:r>
            <a:r>
              <a:rPr lang="en-US" dirty="0"/>
              <a:t>)</a:t>
            </a:r>
          </a:p>
          <a:p>
            <a:pPr lvl="1"/>
            <a:r>
              <a:rPr lang="en-US" dirty="0"/>
              <a:t>Don’t bother making a big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5104537" y="4343400"/>
            <a:ext cx="3947556" cy="400110"/>
          </a:xfrm>
          <a:prstGeom prst="wedgeRectCallout">
            <a:avLst>
              <a:gd name="adj1" fmla="val -65668"/>
              <a:gd name="adj2" fmla="val 2411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Potentially nobody would sign up</a:t>
            </a:r>
          </a:p>
        </p:txBody>
      </p:sp>
      <p:sp>
        <p:nvSpPr>
          <p:cNvPr id="15" name="TextBox 14"/>
          <p:cNvSpPr txBox="1"/>
          <p:nvPr/>
        </p:nvSpPr>
        <p:spPr>
          <a:xfrm>
            <a:off x="3911600" y="5493603"/>
            <a:ext cx="780983" cy="1200329"/>
          </a:xfrm>
          <a:prstGeom prst="rect">
            <a:avLst/>
          </a:prstGeom>
          <a:noFill/>
        </p:spPr>
        <p:txBody>
          <a:bodyPr wrap="none" rtlCol="0">
            <a:spAutoFit/>
          </a:bodyPr>
          <a:lstStyle/>
          <a:p>
            <a:r>
              <a:rPr lang="en-US" sz="7200" dirty="0">
                <a:solidFill>
                  <a:srgbClr val="FF0000"/>
                </a:solidFill>
                <a:sym typeface="Wingdings 2"/>
              </a:rPr>
              <a:t></a:t>
            </a:r>
            <a:endParaRPr lang="en-US" sz="7200" dirty="0">
              <a:solidFill>
                <a:srgbClr val="FF0000"/>
              </a:solidFill>
            </a:endParaRPr>
          </a:p>
        </p:txBody>
      </p:sp>
      <p:sp>
        <p:nvSpPr>
          <p:cNvPr id="18" name="Right Arrow 17"/>
          <p:cNvSpPr/>
          <p:nvPr/>
        </p:nvSpPr>
        <p:spPr bwMode="auto">
          <a:xfrm>
            <a:off x="711200" y="8634350"/>
            <a:ext cx="685800" cy="533400"/>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600" b="0" i="1"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New</a:t>
            </a:r>
          </a:p>
        </p:txBody>
      </p:sp>
      <p:sp>
        <p:nvSpPr>
          <p:cNvPr id="19" name="Rectangular Callout 18"/>
          <p:cNvSpPr/>
          <p:nvPr/>
        </p:nvSpPr>
        <p:spPr bwMode="auto">
          <a:xfrm>
            <a:off x="7340600" y="8953440"/>
            <a:ext cx="2811026" cy="400110"/>
          </a:xfrm>
          <a:prstGeom prst="wedgeRectCallout">
            <a:avLst>
              <a:gd name="adj1" fmla="val -65618"/>
              <a:gd name="adj2" fmla="val -625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 startup after all</a:t>
            </a:r>
          </a:p>
        </p:txBody>
      </p:sp>
      <p:sp>
        <p:nvSpPr>
          <p:cNvPr id="16" name="Slide Number Placeholder 15"/>
          <p:cNvSpPr>
            <a:spLocks noGrp="1"/>
          </p:cNvSpPr>
          <p:nvPr>
            <p:ph type="sldNum" sz="quarter" idx="10"/>
          </p:nvPr>
        </p:nvSpPr>
        <p:spPr/>
        <p:txBody>
          <a:bodyPr/>
          <a:lstStyle/>
          <a:p>
            <a:pPr>
              <a:defRPr/>
            </a:pPr>
            <a:fld id="{25C490D4-7A1B-45D2-B551-E1B1E148D9B2}"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p:bldP spid="18" grpId="0" animBg="1"/>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C66ED695-578A-CB0F-C3B7-5427D955E8AC}"/>
              </a:ext>
            </a:extLst>
          </p:cNvPr>
          <p:cNvGrpSpPr/>
          <p:nvPr/>
        </p:nvGrpSpPr>
        <p:grpSpPr>
          <a:xfrm>
            <a:off x="939800" y="2809240"/>
            <a:ext cx="5486400" cy="6944360"/>
            <a:chOff x="939800" y="2809240"/>
            <a:chExt cx="5486400" cy="6944360"/>
          </a:xfrm>
        </p:grpSpPr>
        <p:graphicFrame>
          <p:nvGraphicFramePr>
            <p:cNvPr id="38" name="Content Placeholder 3"/>
            <p:cNvGraphicFramePr>
              <a:graphicFrameLocks/>
            </p:cNvGraphicFramePr>
            <p:nvPr>
              <p:extLst>
                <p:ext uri="{D42A27DB-BD31-4B8C-83A1-F6EECF244321}">
                  <p14:modId xmlns:p14="http://schemas.microsoft.com/office/powerpoint/2010/main" val="13202259"/>
                </p:ext>
              </p:extLst>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chemeClr val="bg1"/>
                            </a:solidFill>
                          </a:rPr>
                          <a:t>Total</a:t>
                        </a:r>
                        <a:br>
                          <a:rPr lang="en-US" b="1" dirty="0">
                            <a:solidFill>
                              <a:schemeClr val="bg1"/>
                            </a:solidFill>
                          </a:rPr>
                        </a:br>
                        <a:r>
                          <a:rPr lang="en-US" b="1" dirty="0">
                            <a:solidFill>
                              <a:schemeClr val="bg1"/>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18</a:t>
            </a:fld>
            <a:endParaRPr lang="en-US" dirty="0"/>
          </a:p>
        </p:txBody>
      </p:sp>
    </p:spTree>
    <p:extLst>
      <p:ext uri="{BB962C8B-B14F-4D97-AF65-F5344CB8AC3E}">
        <p14:creationId xmlns:p14="http://schemas.microsoft.com/office/powerpoint/2010/main" val="264406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952500" y="1981200"/>
            <a:ext cx="11341100" cy="7372350"/>
          </a:xfrm>
        </p:spPr>
        <p:txBody>
          <a:bodyPr/>
          <a:lstStyle/>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Last Session</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Midterm</a:t>
            </a:r>
          </a:p>
          <a:p>
            <a:pPr marL="457200" lvl="1" indent="0">
              <a:buNone/>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lvl="1">
              <a:buFont typeface="Arial" panose="020B0604020202020204" pitchFamily="34" charset="0"/>
              <a:buChar char="•"/>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Today’s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Amortized Analysis</a:t>
            </a:r>
          </a:p>
          <a:p>
            <a:pPr lvl="1">
              <a:buFont typeface="Arial" panose="020B0604020202020204" pitchFamily="34" charset="0"/>
              <a:buChar char="•"/>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Announcements</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Written assignment 6 is due tomorrow by 9:00PM</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Programming assignment 5 is due on Feb 23 by 9:00PM</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There will be a makeup lecture on Sunday, March 03 (same classroom, same time) </a:t>
            </a:r>
          </a:p>
          <a:p>
            <a:pPr marL="457200" lvl="1" indent="0">
              <a:buNone/>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marL="457200" lvl="1" indent="0">
              <a:buNone/>
            </a:pPr>
            <a:endParaRPr lang="en-US" i="1" dirty="0"/>
          </a:p>
          <a:p>
            <a:pPr lvl="1"/>
            <a:endParaRPr lang="en-US" i="1" dirty="0"/>
          </a:p>
          <a:p>
            <a:pPr>
              <a:buNone/>
            </a:pPr>
            <a:endParaRPr lang="en-US" dirty="0"/>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1</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aphicFrame>
        <p:nvGraphicFramePr>
          <p:cNvPr id="38" name="Content Placeholder 3"/>
          <p:cNvGraphicFramePr>
            <a:graphicFrameLocks/>
          </p:cNvGraphicFramePr>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19</a:t>
            </a:fld>
            <a:endParaRPr lang="en-US" dirty="0"/>
          </a:p>
        </p:txBody>
      </p:sp>
      <p:sp>
        <p:nvSpPr>
          <p:cNvPr id="5" name="Rectangle 4">
            <a:extLst>
              <a:ext uri="{FF2B5EF4-FFF2-40B4-BE49-F238E27FC236}">
                <a16:creationId xmlns:a16="http://schemas.microsoft.com/office/drawing/2014/main" id="{4563F0AC-399E-5F0D-2CCC-9BFF0AADBF31}"/>
              </a:ext>
            </a:extLst>
          </p:cNvPr>
          <p:cNvSpPr/>
          <p:nvPr/>
        </p:nvSpPr>
        <p:spPr bwMode="auto">
          <a:xfrm>
            <a:off x="4445000" y="2895600"/>
            <a:ext cx="685800" cy="6781800"/>
          </a:xfrm>
          <a:prstGeom prst="rect">
            <a:avLst/>
          </a:prstGeom>
          <a:solidFill>
            <a:schemeClr val="bg1"/>
          </a:solidFill>
          <a:ln w="25400" cap="flat" cmpd="sng" algn="ctr">
            <a:solidFill>
              <a:schemeClr val="bg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7" name="Rectangular Callout 6">
            <a:extLst>
              <a:ext uri="{FF2B5EF4-FFF2-40B4-BE49-F238E27FC236}">
                <a16:creationId xmlns:a16="http://schemas.microsoft.com/office/drawing/2014/main" id="{B2AE79C1-C5BE-3589-ACC1-2BBD4F866C05}"/>
              </a:ext>
            </a:extLst>
          </p:cNvPr>
          <p:cNvSpPr/>
          <p:nvPr/>
        </p:nvSpPr>
        <p:spPr bwMode="auto">
          <a:xfrm>
            <a:off x="7801987" y="5391150"/>
            <a:ext cx="2229136" cy="400110"/>
          </a:xfrm>
          <a:prstGeom prst="wedgeRectCallout">
            <a:avLst>
              <a:gd name="adj1" fmla="val -98387"/>
              <a:gd name="adj2" fmla="val -1122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  Any observation?</a:t>
            </a:r>
          </a:p>
        </p:txBody>
      </p:sp>
    </p:spTree>
    <p:extLst>
      <p:ext uri="{BB962C8B-B14F-4D97-AF65-F5344CB8AC3E}">
        <p14:creationId xmlns:p14="http://schemas.microsoft.com/office/powerpoint/2010/main" val="30387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1">
              <a:buClr>
                <a:schemeClr val="tx1"/>
              </a:buClr>
            </a:pPr>
            <a:r>
              <a:rPr lang="en-US" dirty="0"/>
              <a:t>Observation:</a:t>
            </a:r>
          </a:p>
          <a:p>
            <a:pPr lvl="2">
              <a:buClr>
                <a:schemeClr val="tx1"/>
              </a:buClr>
            </a:pPr>
            <a:r>
              <a:rPr lang="en-US" dirty="0" err="1">
                <a:solidFill>
                  <a:srgbClr val="C00000"/>
                </a:solidFill>
              </a:rPr>
              <a:t>Total_Cost</a:t>
            </a:r>
            <a:r>
              <a:rPr lang="en-US" dirty="0"/>
              <a:t> &lt; 2 * user#</a:t>
            </a:r>
          </a:p>
          <a:p>
            <a:pPr lvl="3">
              <a:buClr>
                <a:schemeClr val="tx1"/>
              </a:buClr>
            </a:pPr>
            <a:r>
              <a:rPr lang="en-US" dirty="0"/>
              <a:t>At most,</a:t>
            </a:r>
            <a:br>
              <a:rPr lang="en-US" dirty="0"/>
            </a:br>
            <a:r>
              <a:rPr lang="en-US" dirty="0"/>
              <a:t>	</a:t>
            </a:r>
            <a:r>
              <a:rPr lang="en-US" dirty="0" err="1">
                <a:solidFill>
                  <a:srgbClr val="C00000"/>
                </a:solidFill>
              </a:rPr>
              <a:t>Total_Cost</a:t>
            </a:r>
            <a:r>
              <a:rPr lang="en-US" dirty="0"/>
              <a:t> = 2 * user# - 1</a:t>
            </a:r>
            <a:br>
              <a:rPr lang="en-US" dirty="0"/>
            </a:br>
            <a:r>
              <a:rPr lang="en-US" dirty="0"/>
              <a:t>for most expensive increments</a:t>
            </a:r>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aphicFrame>
        <p:nvGraphicFramePr>
          <p:cNvPr id="38" name="Content Placeholder 3"/>
          <p:cNvGraphicFramePr>
            <a:graphicFrameLocks/>
          </p:cNvGraphicFramePr>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51" name="Rectangular Callout 50"/>
          <p:cNvSpPr/>
          <p:nvPr/>
        </p:nvSpPr>
        <p:spPr bwMode="auto">
          <a:xfrm>
            <a:off x="8142044" y="7369314"/>
            <a:ext cx="2036007" cy="707886"/>
          </a:xfrm>
          <a:prstGeom prst="wedgeRectCallout">
            <a:avLst>
              <a:gd name="adj1" fmla="val -21279"/>
              <a:gd name="adj2" fmla="val -14411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defRPr/>
            </a:pPr>
            <a:r>
              <a:rPr lang="en-US" sz="2000" dirty="0"/>
              <a:t>Idea:</a:t>
            </a:r>
          </a:p>
          <a:p>
            <a:pPr marL="166688" indent="-166688">
              <a:defRPr/>
            </a:pPr>
            <a:r>
              <a:rPr lang="en-US" sz="2000" b="0" dirty="0"/>
              <a:t>Charge users </a:t>
            </a:r>
            <a:r>
              <a:rPr lang="en-US" sz="2000" b="0" dirty="0">
                <a:solidFill>
                  <a:srgbClr val="00B0F0"/>
                </a:solidFill>
              </a:rPr>
              <a:t>$2</a:t>
            </a:r>
            <a:r>
              <a:rPr lang="en-US" sz="2000" b="0" dirty="0"/>
              <a:t>!</a:t>
            </a:r>
          </a:p>
        </p:txBody>
      </p:sp>
      <p:cxnSp>
        <p:nvCxnSpPr>
          <p:cNvPr id="23" name="Straight Arrow Connector 22"/>
          <p:cNvCxnSpPr>
            <a:stCxn id="24" idx="2"/>
            <a:endCxn id="27" idx="5"/>
          </p:cNvCxnSpPr>
          <p:nvPr/>
        </p:nvCxnSpPr>
        <p:spPr bwMode="auto">
          <a:xfrm rot="10800000">
            <a:off x="6022882" y="4854482"/>
            <a:ext cx="1393918" cy="9367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4" name="Oval 23"/>
          <p:cNvSpPr/>
          <p:nvPr/>
        </p:nvSpPr>
        <p:spPr bwMode="auto">
          <a:xfrm>
            <a:off x="7416800" y="5715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25" name="Straight Arrow Connector 24"/>
          <p:cNvCxnSpPr>
            <a:stCxn id="24" idx="2"/>
            <a:endCxn id="28" idx="7"/>
          </p:cNvCxnSpPr>
          <p:nvPr/>
        </p:nvCxnSpPr>
        <p:spPr bwMode="auto">
          <a:xfrm rot="10800000" flipV="1">
            <a:off x="6022882" y="5791200"/>
            <a:ext cx="1393918" cy="4508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cxnSp>
        <p:nvCxnSpPr>
          <p:cNvPr id="26" name="Straight Arrow Connector 25"/>
          <p:cNvCxnSpPr>
            <a:stCxn id="24" idx="2"/>
            <a:endCxn id="29" idx="7"/>
          </p:cNvCxnSpPr>
          <p:nvPr/>
        </p:nvCxnSpPr>
        <p:spPr bwMode="auto">
          <a:xfrm rot="10800000" flipV="1">
            <a:off x="6046632" y="5791200"/>
            <a:ext cx="1370168" cy="327516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7" name="Oval 26"/>
          <p:cNvSpPr/>
          <p:nvPr/>
        </p:nvSpPr>
        <p:spPr bwMode="auto">
          <a:xfrm>
            <a:off x="5892800" y="47244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8" name="Oval 27"/>
          <p:cNvSpPr/>
          <p:nvPr/>
        </p:nvSpPr>
        <p:spPr bwMode="auto">
          <a:xfrm>
            <a:off x="5892800" y="62197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9" name="Oval 28"/>
          <p:cNvSpPr/>
          <p:nvPr/>
        </p:nvSpPr>
        <p:spPr bwMode="auto">
          <a:xfrm>
            <a:off x="5916550" y="904405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20</a:t>
            </a:fld>
            <a:endParaRPr lang="en-US" dirty="0"/>
          </a:p>
        </p:txBody>
      </p:sp>
      <p:sp>
        <p:nvSpPr>
          <p:cNvPr id="5" name="Rectangle 4">
            <a:extLst>
              <a:ext uri="{FF2B5EF4-FFF2-40B4-BE49-F238E27FC236}">
                <a16:creationId xmlns:a16="http://schemas.microsoft.com/office/drawing/2014/main" id="{4563F0AC-399E-5F0D-2CCC-9BFF0AADBF31}"/>
              </a:ext>
            </a:extLst>
          </p:cNvPr>
          <p:cNvSpPr/>
          <p:nvPr/>
        </p:nvSpPr>
        <p:spPr bwMode="auto">
          <a:xfrm>
            <a:off x="4445000" y="2895600"/>
            <a:ext cx="685800" cy="6781800"/>
          </a:xfrm>
          <a:prstGeom prst="rect">
            <a:avLst/>
          </a:prstGeom>
          <a:solidFill>
            <a:schemeClr val="bg1"/>
          </a:solidFill>
          <a:ln w="25400" cap="flat" cmpd="sng" algn="ctr">
            <a:solidFill>
              <a:schemeClr val="bg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Tree>
    <p:extLst>
      <p:ext uri="{BB962C8B-B14F-4D97-AF65-F5344CB8AC3E}">
        <p14:creationId xmlns:p14="http://schemas.microsoft.com/office/powerpoint/2010/main" val="191328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p:txBody>
          <a:bodyPr/>
          <a:lstStyle/>
          <a:p>
            <a:r>
              <a:rPr lang="en-US" dirty="0"/>
              <a:t>Charge each user </a:t>
            </a:r>
            <a:r>
              <a:rPr lang="en-US" dirty="0">
                <a:solidFill>
                  <a:srgbClr val="00B0F0"/>
                </a:solidFill>
              </a:rPr>
              <a:t>$2</a:t>
            </a:r>
            <a:endParaRPr lang="en-US" dirty="0"/>
          </a:p>
          <a:p>
            <a:pPr lvl="1"/>
            <a:r>
              <a:rPr lang="en-US" dirty="0"/>
              <a:t>If the </a:t>
            </a:r>
            <a:r>
              <a:rPr lang="en-US" dirty="0">
                <a:solidFill>
                  <a:srgbClr val="FF0000"/>
                </a:solidFill>
              </a:rPr>
              <a:t>actual cost </a:t>
            </a:r>
            <a:r>
              <a:rPr lang="en-US" dirty="0"/>
              <a:t>is less, put the difference in a </a:t>
            </a:r>
            <a:r>
              <a:rPr lang="en-US" dirty="0">
                <a:solidFill>
                  <a:srgbClr val="00B050"/>
                </a:solidFill>
              </a:rPr>
              <a:t>savings</a:t>
            </a:r>
            <a:r>
              <a:rPr lang="en-US" dirty="0"/>
              <a:t> account</a:t>
            </a:r>
          </a:p>
          <a:p>
            <a:pPr lvl="1"/>
            <a:r>
              <a:rPr lang="en-US" dirty="0"/>
              <a:t>If the </a:t>
            </a:r>
            <a:r>
              <a:rPr lang="en-US" dirty="0">
                <a:solidFill>
                  <a:srgbClr val="FF0000"/>
                </a:solidFill>
              </a:rPr>
              <a:t>actual cost </a:t>
            </a:r>
            <a:r>
              <a:rPr lang="en-US" dirty="0"/>
              <a:t>is more, pay the difference from these </a:t>
            </a:r>
            <a:r>
              <a:rPr lang="en-US" dirty="0">
                <a:solidFill>
                  <a:srgbClr val="00B050"/>
                </a:solidFill>
              </a:rPr>
              <a:t>savings</a:t>
            </a:r>
          </a:p>
          <a:p>
            <a:pPr lvl="3"/>
            <a:endParaRPr lang="en-US" dirty="0"/>
          </a:p>
          <a:p>
            <a:r>
              <a:rPr lang="en-US" dirty="0"/>
              <a:t>Does this work?</a:t>
            </a:r>
          </a:p>
          <a:p>
            <a:pPr lvl="1"/>
            <a:r>
              <a:rPr lang="en-US" dirty="0"/>
              <a:t>Does Omar always have enough cash to pay the power bill?</a:t>
            </a:r>
          </a:p>
          <a:p>
            <a:pPr lvl="1"/>
            <a:r>
              <a:rPr lang="en-US" dirty="0"/>
              <a:t>Are the savings growing into unreasonable profit?</a:t>
            </a:r>
          </a:p>
          <a:p>
            <a:pPr marL="457200" lvl="1" indent="0">
              <a:buNone/>
            </a:pPr>
            <a:endParaRPr lang="en-US" dirty="0"/>
          </a:p>
          <a:p>
            <a:r>
              <a:rPr lang="en-US" b="1" i="1" dirty="0"/>
              <a:t>Recall</a:t>
            </a:r>
            <a:r>
              <a:rPr lang="en-US" i="1" dirty="0"/>
              <a:t>: Implicit requirements</a:t>
            </a:r>
          </a:p>
          <a:p>
            <a:pPr lvl="1"/>
            <a:r>
              <a:rPr lang="en-US" i="1" dirty="0"/>
              <a:t>Always have enough cash to pay the power bill</a:t>
            </a:r>
          </a:p>
          <a:p>
            <a:pPr lvl="1"/>
            <a:r>
              <a:rPr lang="en-US" i="1" dirty="0"/>
              <a:t>Charge every user the same amount</a:t>
            </a:r>
          </a:p>
          <a:p>
            <a:pPr lvl="1"/>
            <a:r>
              <a:rPr lang="en-US" i="1" dirty="0"/>
              <a:t>Don’t bother making a big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6197600" y="2062222"/>
            <a:ext cx="3240631" cy="400110"/>
          </a:xfrm>
          <a:prstGeom prst="wedgeRectCallout">
            <a:avLst>
              <a:gd name="adj1" fmla="val -71459"/>
              <a:gd name="adj2" fmla="val 205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reasonable for users</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3040903520"/>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r>
              <a:rPr lang="en-US" b="1" dirty="0">
                <a:solidFill>
                  <a:srgbClr val="00B050"/>
                </a:solidFill>
              </a:rPr>
              <a:t>Savings</a:t>
            </a:r>
            <a:r>
              <a:rPr lang="en-US" dirty="0"/>
              <a:t> = </a:t>
            </a:r>
            <a:r>
              <a:rPr lang="en-US" dirty="0" err="1">
                <a:solidFill>
                  <a:srgbClr val="0070C0"/>
                </a:solidFill>
              </a:rPr>
              <a:t>Total_Income</a:t>
            </a:r>
            <a:r>
              <a:rPr lang="en-US" dirty="0"/>
              <a:t> – </a:t>
            </a:r>
            <a:r>
              <a:rPr lang="en-US" dirty="0" err="1">
                <a:solidFill>
                  <a:srgbClr val="C00000"/>
                </a:solidFill>
              </a:rPr>
              <a:t>Total_Cost</a:t>
            </a:r>
            <a:endParaRPr lang="en-US" dirty="0">
              <a:solidFill>
                <a:srgbClr val="C00000"/>
              </a:solidFill>
            </a:endParaRPr>
          </a:p>
          <a:p>
            <a:pPr marL="0" indent="0">
              <a:buClr>
                <a:schemeClr val="tx1"/>
              </a:buClr>
              <a:buNone/>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3079321227"/>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23</a:t>
            </a:fld>
            <a:endParaRPr lang="en-US" dirty="0"/>
          </a:p>
        </p:txBody>
      </p:sp>
    </p:spTree>
    <p:extLst>
      <p:ext uri="{BB962C8B-B14F-4D97-AF65-F5344CB8AC3E}">
        <p14:creationId xmlns:p14="http://schemas.microsoft.com/office/powerpoint/2010/main" val="41621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r>
              <a:rPr lang="en-US" b="1" dirty="0">
                <a:solidFill>
                  <a:srgbClr val="00B050"/>
                </a:solidFill>
              </a:rPr>
              <a:t>Savings</a:t>
            </a:r>
            <a:r>
              <a:rPr lang="en-US" dirty="0"/>
              <a:t> = </a:t>
            </a:r>
            <a:r>
              <a:rPr lang="en-US" dirty="0" err="1">
                <a:solidFill>
                  <a:srgbClr val="0070C0"/>
                </a:solidFill>
              </a:rPr>
              <a:t>Total_Income</a:t>
            </a:r>
            <a:r>
              <a:rPr lang="en-US" dirty="0"/>
              <a:t> – </a:t>
            </a:r>
            <a:r>
              <a:rPr lang="en-US" dirty="0" err="1">
                <a:solidFill>
                  <a:srgbClr val="C00000"/>
                </a:solidFill>
              </a:rPr>
              <a:t>Total_Cost</a:t>
            </a:r>
            <a:endParaRPr lang="en-US" dirty="0">
              <a:solidFill>
                <a:srgbClr val="C00000"/>
              </a:solidFill>
            </a:endParaRPr>
          </a:p>
          <a:p>
            <a:pPr>
              <a:buClr>
                <a:schemeClr val="tx1"/>
              </a:buClr>
            </a:pPr>
            <a:endParaRPr lang="en-US" dirty="0"/>
          </a:p>
          <a:p>
            <a:pPr lvl="1">
              <a:buClr>
                <a:schemeClr val="tx1"/>
              </a:buClr>
            </a:pPr>
            <a:r>
              <a:rPr lang="en-US" dirty="0"/>
              <a:t>Enough to pay bills</a:t>
            </a:r>
          </a:p>
          <a:p>
            <a:pPr lvl="2">
              <a:buClr>
                <a:schemeClr val="tx1"/>
              </a:buClr>
            </a:pPr>
            <a:r>
              <a:rPr lang="en-US" dirty="0">
                <a:solidFill>
                  <a:srgbClr val="00B050"/>
                </a:solidFill>
              </a:rPr>
              <a:t>Savings</a:t>
            </a:r>
            <a:r>
              <a:rPr lang="en-US" dirty="0"/>
              <a:t> + </a:t>
            </a:r>
            <a:r>
              <a:rPr lang="en-US" dirty="0">
                <a:solidFill>
                  <a:srgbClr val="00B0F0"/>
                </a:solidFill>
              </a:rPr>
              <a:t>$2 </a:t>
            </a:r>
            <a:r>
              <a:rPr lang="en-US" dirty="0"/>
              <a:t>≥ </a:t>
            </a:r>
            <a:r>
              <a:rPr lang="en-US" dirty="0">
                <a:solidFill>
                  <a:srgbClr val="FF0000"/>
                </a:solidFill>
              </a:rPr>
              <a:t>Next Cost</a:t>
            </a:r>
          </a:p>
          <a:p>
            <a:pPr lvl="2">
              <a:buClr>
                <a:schemeClr val="tx1"/>
              </a:buClr>
            </a:pPr>
            <a:r>
              <a:rPr lang="en-US" dirty="0"/>
              <a:t>No big profits</a:t>
            </a:r>
          </a:p>
          <a:p>
            <a:pPr lvl="1">
              <a:spcBef>
                <a:spcPts val="1800"/>
              </a:spcBef>
              <a:buClr>
                <a:schemeClr val="tx1"/>
              </a:buClr>
            </a:pPr>
            <a:r>
              <a:rPr lang="en-US" dirty="0"/>
              <a:t>No need to borrow</a:t>
            </a:r>
          </a:p>
          <a:p>
            <a:pPr lvl="2">
              <a:buClr>
                <a:schemeClr val="tx1"/>
              </a:buClr>
            </a:pPr>
            <a:r>
              <a:rPr lang="en-US" dirty="0">
                <a:solidFill>
                  <a:srgbClr val="00B050"/>
                </a:solidFill>
              </a:rPr>
              <a:t>Savings</a:t>
            </a:r>
            <a:r>
              <a:rPr lang="en-US" dirty="0"/>
              <a:t> ≥ 0</a:t>
            </a:r>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1897353519"/>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24</a:t>
            </a:fld>
            <a:endParaRPr lang="en-US" dirty="0"/>
          </a:p>
        </p:txBody>
      </p:sp>
    </p:spTree>
    <p:extLst>
      <p:ext uri="{BB962C8B-B14F-4D97-AF65-F5344CB8AC3E}">
        <p14:creationId xmlns:p14="http://schemas.microsoft.com/office/powerpoint/2010/main" val="39842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Solved?</a:t>
            </a:r>
          </a:p>
        </p:txBody>
      </p:sp>
      <p:sp>
        <p:nvSpPr>
          <p:cNvPr id="3" name="Content Placeholder 2"/>
          <p:cNvSpPr>
            <a:spLocks noGrp="1"/>
          </p:cNvSpPr>
          <p:nvPr>
            <p:ph idx="1"/>
          </p:nvPr>
        </p:nvSpPr>
        <p:spPr/>
        <p:txBody>
          <a:bodyPr/>
          <a:lstStyle/>
          <a:p>
            <a:r>
              <a:rPr lang="en-US" dirty="0"/>
              <a:t>Charging users </a:t>
            </a:r>
            <a:r>
              <a:rPr lang="en-US" dirty="0">
                <a:solidFill>
                  <a:srgbClr val="00B0F0"/>
                </a:solidFill>
              </a:rPr>
              <a:t>$2</a:t>
            </a:r>
            <a:r>
              <a:rPr lang="en-US" dirty="0"/>
              <a:t> seems to work</a:t>
            </a:r>
          </a:p>
          <a:p>
            <a:pPr lvl="2"/>
            <a:r>
              <a:rPr lang="en-US" dirty="0"/>
              <a:t>It works for the first 8 users!</a:t>
            </a:r>
          </a:p>
          <a:p>
            <a:pPr lvl="4"/>
            <a:endParaRPr lang="en-US" dirty="0"/>
          </a:p>
          <a:p>
            <a:r>
              <a:rPr lang="en-US" dirty="0"/>
              <a:t>But how can we be sure?</a:t>
            </a:r>
          </a:p>
          <a:p>
            <a:pPr lvl="1"/>
            <a:r>
              <a:rPr lang="en-US" dirty="0"/>
              <a:t>At some point,</a:t>
            </a:r>
          </a:p>
          <a:p>
            <a:pPr lvl="2"/>
            <a:r>
              <a:rPr lang="en-US" dirty="0"/>
              <a:t>Omar may not have enough cash to cover the </a:t>
            </a:r>
            <a:r>
              <a:rPr lang="en-US" dirty="0">
                <a:solidFill>
                  <a:srgbClr val="FF0000"/>
                </a:solidFill>
              </a:rPr>
              <a:t>costs</a:t>
            </a:r>
          </a:p>
          <a:p>
            <a:pPr lvl="2"/>
            <a:r>
              <a:rPr lang="en-US" dirty="0"/>
              <a:t>Or he may make a big profit</a:t>
            </a:r>
          </a:p>
          <a:p>
            <a:pPr lvl="1"/>
            <a:r>
              <a:rPr lang="en-US" dirty="0"/>
              <a:t>Or both at different times</a:t>
            </a:r>
          </a:p>
          <a:p>
            <a:endParaRPr lang="en-US" dirty="0"/>
          </a:p>
          <a:p>
            <a:r>
              <a:rPr lang="en-US" dirty="0"/>
              <a:t>Let’s turn this into a </a:t>
            </a:r>
            <a:r>
              <a:rPr lang="en-US" i="1" dirty="0"/>
              <a:t>computer science problem</a:t>
            </a:r>
          </a:p>
          <a:p>
            <a:pPr lvl="2"/>
            <a:endParaRPr lang="en-US" dirty="0"/>
          </a:p>
          <a:p>
            <a:endParaRPr lang="en-US" dirty="0"/>
          </a:p>
        </p:txBody>
      </p:sp>
      <p:grpSp>
        <p:nvGrpSpPr>
          <p:cNvPr id="4" name="Group 66"/>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Solved?</a:t>
            </a:r>
          </a:p>
        </p:txBody>
      </p:sp>
      <p:cxnSp>
        <p:nvCxnSpPr>
          <p:cNvPr id="15" name="Straight Connector 14">
            <a:extLst>
              <a:ext uri="{FF2B5EF4-FFF2-40B4-BE49-F238E27FC236}">
                <a16:creationId xmlns:a16="http://schemas.microsoft.com/office/drawing/2014/main" id="{E1710AE1-0C3C-4E87-AB48-BEEAA68D32E9}"/>
              </a:ext>
            </a:extLst>
          </p:cNvPr>
          <p:cNvCxnSpPr/>
          <p:nvPr/>
        </p:nvCxnSpPr>
        <p:spPr>
          <a:xfrm flipV="1">
            <a:off x="2794657" y="3980190"/>
            <a:ext cx="5753100" cy="3962400"/>
          </a:xfrm>
          <a:prstGeom prst="line">
            <a:avLst/>
          </a:prstGeom>
          <a:noFill/>
          <a:ln w="38100" cap="flat" cmpd="sng" algn="ctr">
            <a:solidFill>
              <a:srgbClr val="00B0F0"/>
            </a:solidFill>
            <a:prstDash val="solid"/>
          </a:ln>
          <a:effectLst/>
        </p:spPr>
      </p:cxnSp>
      <p:sp>
        <p:nvSpPr>
          <p:cNvPr id="16" name="Freeform 17">
            <a:extLst>
              <a:ext uri="{FF2B5EF4-FFF2-40B4-BE49-F238E27FC236}">
                <a16:creationId xmlns:a16="http://schemas.microsoft.com/office/drawing/2014/main" id="{A16B0438-D50C-4DA1-B402-9948182DFD27}"/>
              </a:ext>
            </a:extLst>
          </p:cNvPr>
          <p:cNvSpPr/>
          <p:nvPr/>
        </p:nvSpPr>
        <p:spPr>
          <a:xfrm>
            <a:off x="2781957" y="4145290"/>
            <a:ext cx="5765800" cy="3784600"/>
          </a:xfrm>
          <a:custGeom>
            <a:avLst/>
            <a:gdLst>
              <a:gd name="connsiteX0" fmla="*/ 0 w 5765800"/>
              <a:gd name="connsiteY0" fmla="*/ 3784600 h 3784600"/>
              <a:gd name="connsiteX1" fmla="*/ 381000 w 5765800"/>
              <a:gd name="connsiteY1" fmla="*/ 3683000 h 3784600"/>
              <a:gd name="connsiteX2" fmla="*/ 736600 w 5765800"/>
              <a:gd name="connsiteY2" fmla="*/ 3416300 h 3784600"/>
              <a:gd name="connsiteX3" fmla="*/ 1092200 w 5765800"/>
              <a:gd name="connsiteY3" fmla="*/ 3302000 h 3784600"/>
              <a:gd name="connsiteX4" fmla="*/ 1435100 w 5765800"/>
              <a:gd name="connsiteY4" fmla="*/ 2933700 h 3784600"/>
              <a:gd name="connsiteX5" fmla="*/ 1790700 w 5765800"/>
              <a:gd name="connsiteY5" fmla="*/ 2806700 h 3784600"/>
              <a:gd name="connsiteX6" fmla="*/ 2171700 w 5765800"/>
              <a:gd name="connsiteY6" fmla="*/ 2565400 h 3784600"/>
              <a:gd name="connsiteX7" fmla="*/ 2514600 w 5765800"/>
              <a:gd name="connsiteY7" fmla="*/ 2413000 h 3784600"/>
              <a:gd name="connsiteX8" fmla="*/ 2882900 w 5765800"/>
              <a:gd name="connsiteY8" fmla="*/ 1943100 h 3784600"/>
              <a:gd name="connsiteX9" fmla="*/ 3238500 w 5765800"/>
              <a:gd name="connsiteY9" fmla="*/ 1816100 h 3784600"/>
              <a:gd name="connsiteX10" fmla="*/ 3581400 w 5765800"/>
              <a:gd name="connsiteY10" fmla="*/ 1562100 h 3784600"/>
              <a:gd name="connsiteX11" fmla="*/ 3949700 w 5765800"/>
              <a:gd name="connsiteY11" fmla="*/ 1435100 h 3784600"/>
              <a:gd name="connsiteX12" fmla="*/ 4318000 w 5765800"/>
              <a:gd name="connsiteY12" fmla="*/ 1066800 h 3784600"/>
              <a:gd name="connsiteX13" fmla="*/ 4673600 w 5765800"/>
              <a:gd name="connsiteY13" fmla="*/ 977900 h 3784600"/>
              <a:gd name="connsiteX14" fmla="*/ 5029200 w 5765800"/>
              <a:gd name="connsiteY14" fmla="*/ 723900 h 3784600"/>
              <a:gd name="connsiteX15" fmla="*/ 5384800 w 5765800"/>
              <a:gd name="connsiteY15" fmla="*/ 584200 h 3784600"/>
              <a:gd name="connsiteX16" fmla="*/ 5765800 w 5765800"/>
              <a:gd name="connsiteY16" fmla="*/ 0 h 378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5800" h="3784600">
                <a:moveTo>
                  <a:pt x="0" y="3784600"/>
                </a:moveTo>
                <a:lnTo>
                  <a:pt x="381000" y="3683000"/>
                </a:lnTo>
                <a:lnTo>
                  <a:pt x="736600" y="3416300"/>
                </a:lnTo>
                <a:lnTo>
                  <a:pt x="1092200" y="3302000"/>
                </a:lnTo>
                <a:lnTo>
                  <a:pt x="1435100" y="2933700"/>
                </a:lnTo>
                <a:lnTo>
                  <a:pt x="1790700" y="2806700"/>
                </a:lnTo>
                <a:lnTo>
                  <a:pt x="2171700" y="2565400"/>
                </a:lnTo>
                <a:lnTo>
                  <a:pt x="2514600" y="2413000"/>
                </a:lnTo>
                <a:lnTo>
                  <a:pt x="2882900" y="1943100"/>
                </a:lnTo>
                <a:lnTo>
                  <a:pt x="3238500" y="1816100"/>
                </a:lnTo>
                <a:lnTo>
                  <a:pt x="3581400" y="1562100"/>
                </a:lnTo>
                <a:lnTo>
                  <a:pt x="3949700" y="1435100"/>
                </a:lnTo>
                <a:lnTo>
                  <a:pt x="4318000" y="1066800"/>
                </a:lnTo>
                <a:lnTo>
                  <a:pt x="4673600" y="977900"/>
                </a:lnTo>
                <a:lnTo>
                  <a:pt x="5029200" y="723900"/>
                </a:lnTo>
                <a:lnTo>
                  <a:pt x="5384800" y="584200"/>
                </a:lnTo>
                <a:lnTo>
                  <a:pt x="5765800" y="0"/>
                </a:lnTo>
              </a:path>
            </a:pathLst>
          </a:custGeom>
          <a:noFill/>
          <a:ln w="38100" cap="flat" cmpd="sng" algn="ctr">
            <a:solidFill>
              <a:srgbClr val="C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black"/>
              </a:solidFill>
              <a:effectLst/>
              <a:uLnTx/>
              <a:uFillTx/>
              <a:latin typeface="Calibri"/>
              <a:ea typeface="+mn-ea"/>
              <a:cs typeface="+mn-cs"/>
            </a:endParaRPr>
          </a:p>
        </p:txBody>
      </p:sp>
      <p:sp>
        <p:nvSpPr>
          <p:cNvPr id="17" name="Rectangle 16">
            <a:extLst>
              <a:ext uri="{FF2B5EF4-FFF2-40B4-BE49-F238E27FC236}">
                <a16:creationId xmlns:a16="http://schemas.microsoft.com/office/drawing/2014/main" id="{9AFD00A5-F9CC-4FA8-A662-9D3532662B39}"/>
              </a:ext>
            </a:extLst>
          </p:cNvPr>
          <p:cNvSpPr/>
          <p:nvPr/>
        </p:nvSpPr>
        <p:spPr>
          <a:xfrm>
            <a:off x="2299357" y="7498090"/>
            <a:ext cx="889000" cy="774700"/>
          </a:xfrm>
          <a:prstGeom prst="rect">
            <a:avLst/>
          </a:prstGeom>
          <a:solidFill>
            <a:sysClr val="window" lastClr="FFFFFF"/>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Calibri"/>
              <a:ea typeface="+mn-ea"/>
              <a:cs typeface="+mn-cs"/>
            </a:endParaRPr>
          </a:p>
        </p:txBody>
      </p:sp>
      <p:cxnSp>
        <p:nvCxnSpPr>
          <p:cNvPr id="18" name="Straight Connector 17">
            <a:extLst>
              <a:ext uri="{FF2B5EF4-FFF2-40B4-BE49-F238E27FC236}">
                <a16:creationId xmlns:a16="http://schemas.microsoft.com/office/drawing/2014/main" id="{D6E2CEC9-757C-443B-ABEC-3B3B5D84D739}"/>
              </a:ext>
            </a:extLst>
          </p:cNvPr>
          <p:cNvCxnSpPr/>
          <p:nvPr/>
        </p:nvCxnSpPr>
        <p:spPr>
          <a:xfrm rot="10800000">
            <a:off x="2616200" y="7924800"/>
            <a:ext cx="8839202" cy="1588"/>
          </a:xfrm>
          <a:prstGeom prst="line">
            <a:avLst/>
          </a:prstGeom>
          <a:noFill/>
          <a:ln w="25400" cap="flat" cmpd="sng" algn="ctr">
            <a:solidFill>
              <a:schemeClr val="tx1"/>
            </a:solidFill>
            <a:prstDash val="solid"/>
            <a:headEnd type="arrow" w="med" len="med"/>
            <a:tailEnd type="none" w="med" len="med"/>
          </a:ln>
          <a:effectLst/>
        </p:spPr>
      </p:cxnSp>
      <p:cxnSp>
        <p:nvCxnSpPr>
          <p:cNvPr id="19" name="Straight Connector 18">
            <a:extLst>
              <a:ext uri="{FF2B5EF4-FFF2-40B4-BE49-F238E27FC236}">
                <a16:creationId xmlns:a16="http://schemas.microsoft.com/office/drawing/2014/main" id="{EDC5B1AB-9B4D-4646-A81D-8F74537E4E28}"/>
              </a:ext>
            </a:extLst>
          </p:cNvPr>
          <p:cNvCxnSpPr/>
          <p:nvPr/>
        </p:nvCxnSpPr>
        <p:spPr>
          <a:xfrm rot="16200000" flipH="1">
            <a:off x="101599" y="5410199"/>
            <a:ext cx="5334002" cy="3"/>
          </a:xfrm>
          <a:prstGeom prst="line">
            <a:avLst/>
          </a:prstGeom>
          <a:noFill/>
          <a:ln w="25400" cap="flat" cmpd="sng" algn="ctr">
            <a:solidFill>
              <a:schemeClr val="tx1"/>
            </a:solidFill>
            <a:prstDash val="solid"/>
            <a:headEnd type="arrow" w="med" len="med"/>
            <a:tailEnd type="none" w="med" len="med"/>
          </a:ln>
          <a:effectLst/>
        </p:spPr>
      </p:cxnSp>
      <p:sp>
        <p:nvSpPr>
          <p:cNvPr id="20" name="TextBox 19">
            <a:extLst>
              <a:ext uri="{FF2B5EF4-FFF2-40B4-BE49-F238E27FC236}">
                <a16:creationId xmlns:a16="http://schemas.microsoft.com/office/drawing/2014/main" id="{8EDC4AC7-E12F-46E8-9DFE-F8E3B31501C4}"/>
              </a:ext>
            </a:extLst>
          </p:cNvPr>
          <p:cNvSpPr txBox="1"/>
          <p:nvPr/>
        </p:nvSpPr>
        <p:spPr>
          <a:xfrm>
            <a:off x="5054600" y="8011180"/>
            <a:ext cx="4343400" cy="52322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rPr>
              <a:t># of increments</a:t>
            </a:r>
          </a:p>
        </p:txBody>
      </p:sp>
      <p:sp>
        <p:nvSpPr>
          <p:cNvPr id="21" name="TextBox 20">
            <a:extLst>
              <a:ext uri="{FF2B5EF4-FFF2-40B4-BE49-F238E27FC236}">
                <a16:creationId xmlns:a16="http://schemas.microsoft.com/office/drawing/2014/main" id="{C8EFEED2-E6D4-4A9C-BEF2-ADCEAAA38475}"/>
              </a:ext>
            </a:extLst>
          </p:cNvPr>
          <p:cNvSpPr txBox="1"/>
          <p:nvPr/>
        </p:nvSpPr>
        <p:spPr>
          <a:xfrm rot="16200000">
            <a:off x="2034985" y="5517540"/>
            <a:ext cx="923651" cy="523220"/>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FF0000"/>
                </a:solidFill>
                <a:effectLst/>
                <a:uLnTx/>
                <a:uFillTx/>
              </a:rPr>
              <a:t>Cost</a:t>
            </a:r>
          </a:p>
        </p:txBody>
      </p:sp>
      <p:sp>
        <p:nvSpPr>
          <p:cNvPr id="22" name="TextBox 21">
            <a:extLst>
              <a:ext uri="{FF2B5EF4-FFF2-40B4-BE49-F238E27FC236}">
                <a16:creationId xmlns:a16="http://schemas.microsoft.com/office/drawing/2014/main" id="{90210CE3-D208-4572-9294-F360205180D2}"/>
              </a:ext>
            </a:extLst>
          </p:cNvPr>
          <p:cNvSpPr txBox="1"/>
          <p:nvPr/>
        </p:nvSpPr>
        <p:spPr>
          <a:xfrm>
            <a:off x="5511800" y="3512403"/>
            <a:ext cx="2705757" cy="83099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00B0F0"/>
                </a:solidFill>
                <a:effectLst/>
                <a:uLnTx/>
                <a:uFillTx/>
              </a:rPr>
              <a:t>Total income</a:t>
            </a:r>
            <a:br>
              <a:rPr kumimoji="0" lang="en-US" sz="2800" i="0" u="none" strike="noStrike" kern="0" cap="none" spc="0" normalizeH="0" baseline="0" noProof="0" dirty="0">
                <a:ln>
                  <a:noFill/>
                </a:ln>
                <a:solidFill>
                  <a:srgbClr val="00B0F0"/>
                </a:solidFill>
                <a:effectLst/>
                <a:uLnTx/>
                <a:uFillTx/>
              </a:rPr>
            </a:br>
            <a:r>
              <a:rPr kumimoji="0" lang="en-US" sz="2000" b="0" i="0" u="none" strike="noStrike" kern="0" cap="none" spc="0" normalizeH="0" baseline="0" noProof="0" dirty="0">
                <a:ln>
                  <a:noFill/>
                </a:ln>
                <a:solidFill>
                  <a:srgbClr val="00B0F0"/>
                </a:solidFill>
                <a:effectLst/>
                <a:uLnTx/>
                <a:uFillTx/>
              </a:rPr>
              <a:t>($2 per increment)</a:t>
            </a:r>
          </a:p>
        </p:txBody>
      </p:sp>
      <p:sp>
        <p:nvSpPr>
          <p:cNvPr id="23" name="TextBox 22">
            <a:extLst>
              <a:ext uri="{FF2B5EF4-FFF2-40B4-BE49-F238E27FC236}">
                <a16:creationId xmlns:a16="http://schemas.microsoft.com/office/drawing/2014/main" id="{E34D76FC-55FB-4513-801B-6D880EFCC05D}"/>
              </a:ext>
            </a:extLst>
          </p:cNvPr>
          <p:cNvSpPr txBox="1"/>
          <p:nvPr/>
        </p:nvSpPr>
        <p:spPr>
          <a:xfrm>
            <a:off x="5740400" y="6106180"/>
            <a:ext cx="1905000" cy="52322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00000"/>
                </a:solidFill>
                <a:effectLst/>
                <a:uLnTx/>
                <a:uFillTx/>
              </a:rPr>
              <a:t>Total cost</a:t>
            </a:r>
          </a:p>
        </p:txBody>
      </p:sp>
      <p:sp>
        <p:nvSpPr>
          <p:cNvPr id="26" name="Rectangular Callout 25"/>
          <p:cNvSpPr/>
          <p:nvPr/>
        </p:nvSpPr>
        <p:spPr bwMode="auto">
          <a:xfrm>
            <a:off x="3835400" y="4572000"/>
            <a:ext cx="2200282" cy="707886"/>
          </a:xfrm>
          <a:prstGeom prst="wedgeRectCallout">
            <a:avLst>
              <a:gd name="adj1" fmla="val 52855"/>
              <a:gd name="adj2" fmla="val 1705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Never bigger than </a:t>
            </a:r>
            <a:br>
              <a:rPr lang="en-US" sz="2000" b="0" dirty="0"/>
            </a:br>
            <a:r>
              <a:rPr lang="en-US" sz="2000" b="0" dirty="0"/>
              <a:t>total income …</a:t>
            </a:r>
          </a:p>
        </p:txBody>
      </p:sp>
      <p:sp>
        <p:nvSpPr>
          <p:cNvPr id="28" name="Rectangular Callout 27"/>
          <p:cNvSpPr/>
          <p:nvPr/>
        </p:nvSpPr>
        <p:spPr bwMode="auto">
          <a:xfrm>
            <a:off x="7112000" y="5311914"/>
            <a:ext cx="2442336" cy="707886"/>
          </a:xfrm>
          <a:prstGeom prst="wedgeRectCallout">
            <a:avLst>
              <a:gd name="adj1" fmla="val 89346"/>
              <a:gd name="adj2" fmla="val -3528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 but what happens</a:t>
            </a:r>
            <a:br>
              <a:rPr lang="en-US" sz="2000" b="0" dirty="0"/>
            </a:br>
            <a:r>
              <a:rPr lang="en-US" sz="2000" b="0" dirty="0"/>
              <a:t>for other sign-ups?</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23" grpId="0"/>
      <p:bldP spid="26" grpId="0" animBg="1"/>
      <p:bldP spid="2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chor="ctr"/>
          <a:lstStyle/>
          <a:p>
            <a:r>
              <a:rPr lang="en-US" sz="4400" b="1" dirty="0">
                <a:solidFill>
                  <a:srgbClr val="77E0FF"/>
                </a:solidFill>
              </a:rPr>
              <a:t>Analyzing the n-bit Counter</a:t>
            </a:r>
          </a:p>
        </p:txBody>
      </p:sp>
      <p:sp>
        <p:nvSpPr>
          <p:cNvPr id="6" name="Slide Number Placeholder 5"/>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27</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436100" cy="1498600"/>
          </a:xfrm>
        </p:spPr>
        <p:txBody>
          <a:bodyPr/>
          <a:lstStyle/>
          <a:p>
            <a:r>
              <a:rPr lang="en-US" dirty="0"/>
              <a:t>The n-bit Counter Revisited</a:t>
            </a:r>
          </a:p>
        </p:txBody>
      </p:sp>
      <p:sp>
        <p:nvSpPr>
          <p:cNvPr id="3" name="Content Placeholder 2"/>
          <p:cNvSpPr>
            <a:spLocks noGrp="1"/>
          </p:cNvSpPr>
          <p:nvPr>
            <p:ph idx="1"/>
          </p:nvPr>
        </p:nvSpPr>
        <p:spPr/>
        <p:txBody>
          <a:bodyPr/>
          <a:lstStyle/>
          <a:p>
            <a:r>
              <a:rPr lang="en-US" dirty="0"/>
              <a:t>View the counter as a </a:t>
            </a:r>
            <a:r>
              <a:rPr lang="en-US" b="1" dirty="0"/>
              <a:t>data structure</a:t>
            </a:r>
          </a:p>
          <a:p>
            <a:pPr lvl="1"/>
            <a:r>
              <a:rPr lang="en-US" dirty="0"/>
              <a:t>With</a:t>
            </a:r>
            <a:r>
              <a:rPr lang="en-US" b="1" i="1" dirty="0"/>
              <a:t> n</a:t>
            </a:r>
            <a:r>
              <a:rPr lang="en-US" dirty="0"/>
              <a:t> bits</a:t>
            </a:r>
          </a:p>
          <a:p>
            <a:pPr lvl="1"/>
            <a:endParaRPr lang="en-US" dirty="0"/>
          </a:p>
          <a:p>
            <a:r>
              <a:rPr lang="en-US" dirty="0"/>
              <a:t>View the user sign-up as an </a:t>
            </a:r>
            <a:r>
              <a:rPr lang="en-US" b="1" dirty="0"/>
              <a:t>operation</a:t>
            </a:r>
          </a:p>
          <a:p>
            <a:pPr lvl="1"/>
            <a:r>
              <a:rPr lang="en-US" dirty="0"/>
              <a:t>The number of bit flips is the </a:t>
            </a:r>
            <a:r>
              <a:rPr lang="en-US" b="1" dirty="0"/>
              <a:t>cost</a:t>
            </a:r>
            <a:r>
              <a:rPr lang="en-US" dirty="0"/>
              <a:t> of performing the operation</a:t>
            </a:r>
          </a:p>
          <a:p>
            <a:pPr lvl="1"/>
            <a:r>
              <a:rPr lang="en-US" dirty="0"/>
              <a:t>Worst-case cost is O(</a:t>
            </a:r>
            <a:r>
              <a:rPr lang="en-US" b="1" i="1" dirty="0"/>
              <a:t>n</a:t>
            </a:r>
            <a:r>
              <a:rPr lang="en-US" dirty="0"/>
              <a:t>)</a:t>
            </a:r>
          </a:p>
          <a:p>
            <a:pPr lvl="2"/>
            <a:r>
              <a:rPr lang="en-US" dirty="0"/>
              <a:t>This occurs when we flip all the </a:t>
            </a:r>
            <a:r>
              <a:rPr lang="en-US" b="1" i="1" dirty="0"/>
              <a:t>n</a:t>
            </a:r>
            <a:r>
              <a:rPr lang="en-US" dirty="0"/>
              <a:t> bits</a:t>
            </a:r>
          </a:p>
          <a:p>
            <a:endParaRPr lang="en-US" dirty="0"/>
          </a:p>
          <a:p>
            <a:r>
              <a:rPr lang="en-US" dirty="0"/>
              <a:t>Then, “</a:t>
            </a:r>
            <a:r>
              <a:rPr lang="en-US" i="1" dirty="0"/>
              <a:t>enough to pay bills</a:t>
            </a:r>
            <a:r>
              <a:rPr lang="en-US" dirty="0"/>
              <a:t>” and “</a:t>
            </a:r>
            <a:r>
              <a:rPr lang="en-US" i="1" dirty="0"/>
              <a:t>savings ≥ 0</a:t>
            </a:r>
            <a:r>
              <a:rPr lang="en-US" dirty="0"/>
              <a:t>” are like</a:t>
            </a:r>
            <a:br>
              <a:rPr lang="en-US" dirty="0"/>
            </a:br>
            <a:r>
              <a:rPr lang="en-US" b="1" dirty="0"/>
              <a:t>data structure invariants</a:t>
            </a:r>
            <a:r>
              <a:rPr lang="en-US" dirty="0"/>
              <a:t> </a:t>
            </a:r>
          </a:p>
          <a:p>
            <a:pPr lvl="1"/>
            <a:r>
              <a:rPr lang="en-US" dirty="0"/>
              <a:t>But here it is about cost</a:t>
            </a:r>
          </a:p>
          <a:p>
            <a:pPr lvl="1"/>
            <a:r>
              <a:rPr lang="en-US" dirty="0"/>
              <a:t>Wait! </a:t>
            </a:r>
          </a:p>
          <a:p>
            <a:pPr lvl="2"/>
            <a:r>
              <a:rPr lang="en-US" dirty="0"/>
              <a:t>What are the </a:t>
            </a:r>
            <a:r>
              <a:rPr lang="en-US" dirty="0">
                <a:solidFill>
                  <a:srgbClr val="00B050"/>
                </a:solidFill>
              </a:rPr>
              <a:t>savings</a:t>
            </a:r>
            <a:r>
              <a:rPr lang="en-US" dirty="0"/>
              <a:t> in the data structure?</a:t>
            </a:r>
          </a:p>
          <a:p>
            <a:pPr lvl="2"/>
            <a:r>
              <a:rPr lang="en-US" dirty="0"/>
              <a:t>What does the </a:t>
            </a:r>
            <a:r>
              <a:rPr lang="en-US" dirty="0">
                <a:solidFill>
                  <a:srgbClr val="00B0F0"/>
                </a:solidFill>
              </a:rPr>
              <a:t>$2</a:t>
            </a:r>
            <a:r>
              <a:rPr lang="en-US" dirty="0"/>
              <a:t> fee represent?</a:t>
            </a:r>
          </a:p>
        </p:txBody>
      </p:sp>
      <p:sp>
        <p:nvSpPr>
          <p:cNvPr id="4" name="Cloud 3"/>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 name="Rectangle 4"/>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6" name="Rectangular Callout 5"/>
          <p:cNvSpPr/>
          <p:nvPr/>
        </p:nvSpPr>
        <p:spPr bwMode="auto">
          <a:xfrm>
            <a:off x="6751619" y="7010400"/>
            <a:ext cx="6075381" cy="1015663"/>
          </a:xfrm>
          <a:prstGeom prst="wedgeRectCallout">
            <a:avLst>
              <a:gd name="adj1" fmla="val -65863"/>
              <a:gd name="adj2" fmla="val 935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So far, data structure invariants have been about the</a:t>
            </a:r>
            <a:br>
              <a:rPr lang="en-US" sz="2000" b="0" dirty="0"/>
            </a:br>
            <a:r>
              <a:rPr lang="en-US" sz="2000" b="0" dirty="0"/>
              <a:t>representations of data structures; but never </a:t>
            </a:r>
            <a:br>
              <a:rPr lang="en-US" sz="2000" b="0" dirty="0"/>
            </a:br>
            <a:r>
              <a:rPr lang="en-US" sz="2000" b="0" dirty="0"/>
              <a:t>about cost</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chor="ctr"/>
          <a:lstStyle/>
          <a:p>
            <a:r>
              <a:rPr lang="en-US" sz="4400" b="1" dirty="0">
                <a:solidFill>
                  <a:srgbClr val="77E0FF"/>
                </a:solidFill>
              </a:rPr>
              <a:t>The n-bit Counter</a:t>
            </a:r>
          </a:p>
        </p:txBody>
      </p:sp>
      <p:sp>
        <p:nvSpPr>
          <p:cNvPr id="6" name="Slide Number Placeholder 5"/>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2</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1677775817"/>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latin typeface="Courier New" pitchFamily="49" charset="0"/>
                          <a:cs typeface="Courier New" pitchFamily="49" charset="0"/>
                        </a:rPr>
                        <a:t>0</a:t>
                      </a:r>
                      <a:r>
                        <a:rPr lang="en-US" b="1" baseline="0" dirty="0">
                          <a:solidFill>
                            <a:schemeClr val="bg1"/>
                          </a:solidFill>
                          <a:latin typeface="Courier New" pitchFamily="49" charset="0"/>
                          <a:cs typeface="Courier New" pitchFamily="49" charset="0"/>
                        </a:rPr>
                        <a:t> 0 0 0 0 1</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307514159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30</a:t>
            </a:fld>
            <a:endParaRPr lang="en-US" dirty="0"/>
          </a:p>
        </p:txBody>
      </p:sp>
    </p:spTree>
    <p:extLst>
      <p:ext uri="{BB962C8B-B14F-4D97-AF65-F5344CB8AC3E}">
        <p14:creationId xmlns:p14="http://schemas.microsoft.com/office/powerpoint/2010/main" val="1948032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770373196"/>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31</a:t>
            </a:fld>
            <a:endParaRPr lang="en-US" dirty="0"/>
          </a:p>
        </p:txBody>
      </p:sp>
    </p:spTree>
    <p:extLst>
      <p:ext uri="{BB962C8B-B14F-4D97-AF65-F5344CB8AC3E}">
        <p14:creationId xmlns:p14="http://schemas.microsoft.com/office/powerpoint/2010/main" val="19619466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69750679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32</a:t>
            </a:fld>
            <a:endParaRPr lang="en-US" dirty="0"/>
          </a:p>
        </p:txBody>
      </p:sp>
    </p:spTree>
    <p:extLst>
      <p:ext uri="{BB962C8B-B14F-4D97-AF65-F5344CB8AC3E}">
        <p14:creationId xmlns:p14="http://schemas.microsoft.com/office/powerpoint/2010/main" val="1922306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440623824"/>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33</a:t>
            </a:fld>
            <a:endParaRPr lang="en-US" dirty="0"/>
          </a:p>
        </p:txBody>
      </p:sp>
    </p:spTree>
    <p:extLst>
      <p:ext uri="{BB962C8B-B14F-4D97-AF65-F5344CB8AC3E}">
        <p14:creationId xmlns:p14="http://schemas.microsoft.com/office/powerpoint/2010/main" val="19903679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350355504"/>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34</a:t>
            </a:fld>
            <a:endParaRPr lang="en-US" dirty="0"/>
          </a:p>
        </p:txBody>
      </p:sp>
    </p:spTree>
    <p:extLst>
      <p:ext uri="{BB962C8B-B14F-4D97-AF65-F5344CB8AC3E}">
        <p14:creationId xmlns:p14="http://schemas.microsoft.com/office/powerpoint/2010/main" val="41529419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26728129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35</a:t>
            </a:fld>
            <a:endParaRPr lang="en-US" dirty="0"/>
          </a:p>
        </p:txBody>
      </p:sp>
    </p:spTree>
    <p:extLst>
      <p:ext uri="{BB962C8B-B14F-4D97-AF65-F5344CB8AC3E}">
        <p14:creationId xmlns:p14="http://schemas.microsoft.com/office/powerpoint/2010/main" val="20993326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421160797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36</a:t>
            </a:fld>
            <a:endParaRPr lang="en-US" dirty="0"/>
          </a:p>
        </p:txBody>
      </p:sp>
    </p:spTree>
    <p:extLst>
      <p:ext uri="{BB962C8B-B14F-4D97-AF65-F5344CB8AC3E}">
        <p14:creationId xmlns:p14="http://schemas.microsoft.com/office/powerpoint/2010/main" val="3880295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1561275" y="92845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37</a:t>
            </a:fld>
            <a:endParaRPr lang="en-US" dirty="0"/>
          </a:p>
        </p:txBody>
      </p:sp>
    </p:spTree>
    <p:extLst>
      <p:ext uri="{BB962C8B-B14F-4D97-AF65-F5344CB8AC3E}">
        <p14:creationId xmlns:p14="http://schemas.microsoft.com/office/powerpoint/2010/main" val="24866257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914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marL="1435100" lvl="4" indent="0">
              <a:buNone/>
            </a:pPr>
            <a:endParaRPr lang="en-US" dirty="0"/>
          </a:p>
          <a:p>
            <a:pPr lvl="1"/>
            <a:r>
              <a:rPr lang="en-US" dirty="0"/>
              <a:t>We </a:t>
            </a:r>
            <a:r>
              <a:rPr lang="en-US" dirty="0">
                <a:solidFill>
                  <a:srgbClr val="00B0F0"/>
                </a:solidFill>
              </a:rPr>
              <a:t>earn</a:t>
            </a:r>
            <a:r>
              <a:rPr lang="en-US" dirty="0"/>
              <a:t> tokens by charging for an increment</a:t>
            </a:r>
          </a:p>
          <a:p>
            <a:pPr lvl="2">
              <a:buClr>
                <a:schemeClr val="tx1"/>
              </a:buClr>
            </a:pPr>
            <a:r>
              <a:rPr lang="en-US" dirty="0">
                <a:solidFill>
                  <a:srgbClr val="00B0F0"/>
                </a:solidFill>
              </a:rPr>
              <a:t>2 tokens </a:t>
            </a:r>
            <a:r>
              <a:rPr lang="en-US" dirty="0"/>
              <a:t>per call to the operation</a:t>
            </a:r>
          </a:p>
          <a:p>
            <a:pPr lvl="3">
              <a:buClr>
                <a:schemeClr val="tx1"/>
              </a:buClr>
            </a:pPr>
            <a:r>
              <a:rPr lang="en-US" dirty="0"/>
              <a:t>No matter how many bits actually get flipped</a:t>
            </a:r>
          </a:p>
          <a:p>
            <a:pPr marL="1092200" lvl="3" indent="0">
              <a:buClr>
                <a:schemeClr val="tx1"/>
              </a:buClr>
              <a:buNone/>
            </a:pPr>
            <a:endParaRPr lang="en-US" dirty="0"/>
          </a:p>
          <a:p>
            <a:pPr lvl="1"/>
            <a:r>
              <a:rPr lang="en-US" dirty="0"/>
              <a:t>We </a:t>
            </a:r>
            <a:r>
              <a:rPr lang="en-US" dirty="0">
                <a:solidFill>
                  <a:srgbClr val="FF0000"/>
                </a:solidFill>
              </a:rPr>
              <a:t>spend</a:t>
            </a:r>
            <a:r>
              <a:rPr lang="en-US" dirty="0"/>
              <a:t> tokens performing the increment</a:t>
            </a:r>
          </a:p>
          <a:p>
            <a:pPr lvl="2">
              <a:buClr>
                <a:schemeClr val="tx1"/>
              </a:buClr>
            </a:pPr>
            <a:r>
              <a:rPr lang="en-US" dirty="0">
                <a:solidFill>
                  <a:srgbClr val="FF0000"/>
                </a:solidFill>
              </a:rPr>
              <a:t>1 token </a:t>
            </a:r>
            <a:r>
              <a:rPr lang="en-US" dirty="0"/>
              <a:t>per actual bit flip</a:t>
            </a:r>
          </a:p>
          <a:p>
            <a:pPr lvl="2">
              <a:buClr>
                <a:schemeClr val="tx1"/>
              </a:buClr>
            </a:pPr>
            <a:r>
              <a:rPr lang="en-US" dirty="0"/>
              <a:t>Variable number of bit flips per increment</a:t>
            </a:r>
          </a:p>
        </p:txBody>
      </p:sp>
      <p:graphicFrame>
        <p:nvGraphicFramePr>
          <p:cNvPr id="22"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1561275" y="92845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1" name="Rectangular Callout 30"/>
          <p:cNvSpPr/>
          <p:nvPr/>
        </p:nvSpPr>
        <p:spPr bwMode="auto">
          <a:xfrm>
            <a:off x="10312400" y="8918257"/>
            <a:ext cx="2169825" cy="400110"/>
          </a:xfrm>
          <a:prstGeom prst="wedgeRectCallout">
            <a:avLst>
              <a:gd name="adj1" fmla="val -66511"/>
              <a:gd name="adj2" fmla="val -12763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O(n) in worst case</a:t>
            </a:r>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38</a:t>
            </a:fld>
            <a:endParaRPr lang="en-US" dirty="0"/>
          </a:p>
        </p:txBody>
      </p:sp>
    </p:spTree>
    <p:extLst>
      <p:ext uri="{BB962C8B-B14F-4D97-AF65-F5344CB8AC3E}">
        <p14:creationId xmlns:p14="http://schemas.microsoft.com/office/powerpoint/2010/main" val="8658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Problem of the Day</a:t>
            </a:r>
          </a:p>
        </p:txBody>
      </p:sp>
      <p:sp>
        <p:nvSpPr>
          <p:cNvPr id="5" name="Content Placeholder 4"/>
          <p:cNvSpPr>
            <a:spLocks noGrp="1"/>
          </p:cNvSpPr>
          <p:nvPr>
            <p:ph idx="1"/>
          </p:nvPr>
        </p:nvSpPr>
        <p:spPr/>
        <p:txBody>
          <a:bodyPr/>
          <a:lstStyle/>
          <a:p>
            <a:pPr algn="just">
              <a:buNone/>
            </a:pPr>
            <a:r>
              <a:rPr lang="en-US" i="1" dirty="0"/>
              <a:t>    Omar has a startup. Each time he gets a new user, he </a:t>
            </a:r>
            <a:r>
              <a:rPr lang="en-US" b="1" i="1" u="sng" dirty="0"/>
              <a:t>increments</a:t>
            </a:r>
            <a:r>
              <a:rPr lang="en-US" i="1" dirty="0"/>
              <a:t> a giant stone counter his investors (VCs) erected at Qatar Science &amp; Technology Park (QSTP)</a:t>
            </a:r>
            <a:r>
              <a:rPr lang="en-US" i="1" dirty="0">
                <a:latin typeface="Helvetica"/>
              </a:rPr>
              <a:t>―</a:t>
            </a:r>
            <a:r>
              <a:rPr lang="en-US" i="1" dirty="0"/>
              <a:t> that's a sequence of 6 stone tablets, each with 0 on one side and 1 on the other side.</a:t>
            </a:r>
          </a:p>
          <a:p>
            <a:pPr>
              <a:buNone/>
            </a:pPr>
            <a:endParaRPr lang="en-US" i="1" dirty="0"/>
          </a:p>
          <a:p>
            <a:pPr algn="just">
              <a:spcBef>
                <a:spcPts val="3000"/>
              </a:spcBef>
              <a:buNone/>
            </a:pPr>
            <a:r>
              <a:rPr lang="en-US" i="1" dirty="0"/>
              <a:t>    </a:t>
            </a:r>
          </a:p>
        </p:txBody>
      </p:sp>
      <p:grpSp>
        <p:nvGrpSpPr>
          <p:cNvPr id="6" name="Group 5"/>
          <p:cNvGrpSpPr/>
          <p:nvPr/>
        </p:nvGrpSpPr>
        <p:grpSpPr>
          <a:xfrm>
            <a:off x="4521200" y="5515583"/>
            <a:ext cx="3962400" cy="1571017"/>
            <a:chOff x="2371035" y="3886200"/>
            <a:chExt cx="8097078" cy="2743200"/>
          </a:xfrm>
        </p:grpSpPr>
        <p:sp>
          <p:nvSpPr>
            <p:cNvPr id="7" name="Cube 6"/>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10" name="Cube 9"/>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1" name="Cube 10"/>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2" name="Cube 11"/>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3</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Token Invariant</a:t>
            </a:r>
          </a:p>
        </p:txBody>
      </p:sp>
      <p:sp>
        <p:nvSpPr>
          <p:cNvPr id="3" name="Content Placeholder 2"/>
          <p:cNvSpPr>
            <a:spLocks noGrp="1"/>
          </p:cNvSpPr>
          <p:nvPr>
            <p:ph idx="1"/>
          </p:nvPr>
        </p:nvSpPr>
        <p:spPr/>
        <p:txBody>
          <a:bodyPr/>
          <a:lstStyle/>
          <a:p>
            <a:r>
              <a:rPr lang="en-US" dirty="0"/>
              <a:t>If we</a:t>
            </a:r>
          </a:p>
          <a:p>
            <a:pPr lvl="1"/>
            <a:r>
              <a:rPr lang="en-US" dirty="0"/>
              <a:t>Earn </a:t>
            </a:r>
            <a:r>
              <a:rPr lang="en-US" dirty="0">
                <a:solidFill>
                  <a:srgbClr val="00B0F0"/>
                </a:solidFill>
              </a:rPr>
              <a:t>2 tokens</a:t>
            </a:r>
            <a:r>
              <a:rPr lang="en-US" dirty="0"/>
              <a:t> per increment and</a:t>
            </a:r>
          </a:p>
          <a:p>
            <a:pPr lvl="1"/>
            <a:r>
              <a:rPr lang="en-US" dirty="0"/>
              <a:t>Spend </a:t>
            </a:r>
            <a:r>
              <a:rPr lang="en-US" dirty="0">
                <a:solidFill>
                  <a:srgbClr val="FF0000"/>
                </a:solidFill>
              </a:rPr>
              <a:t>1 token for each bit flipped</a:t>
            </a:r>
            <a:r>
              <a:rPr lang="en-US" dirty="0"/>
              <a:t> to carry it out</a:t>
            </a:r>
          </a:p>
          <a:p>
            <a:pPr lvl="1"/>
            <a:endParaRPr lang="en-US" dirty="0"/>
          </a:p>
          <a:p>
            <a:r>
              <a:rPr lang="en-US" dirty="0"/>
              <a:t>We claim that</a:t>
            </a:r>
          </a:p>
          <a:p>
            <a:pPr lvl="1"/>
            <a:r>
              <a:rPr lang="en-US" dirty="0"/>
              <a:t>The tokens in </a:t>
            </a:r>
            <a:r>
              <a:rPr lang="en-US" dirty="0">
                <a:solidFill>
                  <a:srgbClr val="00B050"/>
                </a:solidFill>
              </a:rPr>
              <a:t>savings</a:t>
            </a:r>
            <a:r>
              <a:rPr lang="en-US" dirty="0"/>
              <a:t> are always equal to the number of 1-bits</a:t>
            </a:r>
          </a:p>
          <a:p>
            <a:endParaRPr lang="en-US" dirty="0"/>
          </a:p>
          <a:p>
            <a:r>
              <a:rPr lang="en-US" dirty="0"/>
              <a:t>This is our </a:t>
            </a:r>
            <a:r>
              <a:rPr lang="en-US" b="1" dirty="0"/>
              <a:t>token invariant</a:t>
            </a:r>
          </a:p>
          <a:p>
            <a:pPr lvl="1">
              <a:buNone/>
            </a:pPr>
            <a:r>
              <a:rPr lang="en-US" dirty="0"/>
              <a:t>	# tokens = # 1-bits</a:t>
            </a:r>
          </a:p>
          <a:p>
            <a:pPr lvl="1"/>
            <a:r>
              <a:rPr lang="en-US" dirty="0"/>
              <a:t>If valid, then “</a:t>
            </a:r>
            <a:r>
              <a:rPr lang="en-US" i="1" dirty="0"/>
              <a:t>savings ≥ 0</a:t>
            </a:r>
            <a:r>
              <a:rPr lang="en-US" dirty="0"/>
              <a:t>” holds</a:t>
            </a:r>
          </a:p>
          <a:p>
            <a:pPr lvl="2"/>
            <a:r>
              <a:rPr lang="en-US" dirty="0"/>
              <a:t>Because there can’t be a negative number of 1-bits</a:t>
            </a:r>
          </a:p>
          <a:p>
            <a:pPr lvl="1"/>
            <a:endParaRPr lang="en-US" dirty="0"/>
          </a:p>
        </p:txBody>
      </p:sp>
      <p:sp>
        <p:nvSpPr>
          <p:cNvPr id="5" name="Cloud 4"/>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 name="Rectangle 5"/>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7" name="Rectangular Callout 6"/>
          <p:cNvSpPr/>
          <p:nvPr/>
        </p:nvSpPr>
        <p:spPr bwMode="auto">
          <a:xfrm>
            <a:off x="7623389" y="5791200"/>
            <a:ext cx="3976473" cy="707886"/>
          </a:xfrm>
          <a:prstGeom prst="wedgeRectCallout">
            <a:avLst>
              <a:gd name="adj1" fmla="val -78102"/>
              <a:gd name="adj2" fmla="val -563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Well, this is a </a:t>
            </a:r>
            <a:r>
              <a:rPr lang="en-US" sz="2000" i="1" dirty="0"/>
              <a:t>candidate</a:t>
            </a:r>
            <a:r>
              <a:rPr lang="en-US" sz="2000" b="0" dirty="0"/>
              <a:t> invariant:</a:t>
            </a:r>
            <a:br>
              <a:rPr lang="en-US" sz="2000" b="0" dirty="0"/>
            </a:br>
            <a:r>
              <a:rPr lang="en-US" sz="2000" b="0" dirty="0"/>
              <a:t>We still need to show it is valid</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39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r>
              <a:rPr lang="en-US" dirty="0"/>
              <a:t>To prove it is valid, we need to show that it is </a:t>
            </a:r>
            <a:r>
              <a:rPr lang="en-US" b="1" dirty="0"/>
              <a:t>preserved</a:t>
            </a:r>
            <a:r>
              <a:rPr lang="en-US" dirty="0"/>
              <a:t> by the operations</a:t>
            </a:r>
          </a:p>
          <a:p>
            <a:pPr lvl="1"/>
            <a:r>
              <a:rPr lang="en-US" dirty="0"/>
              <a:t>If the invariant holds </a:t>
            </a:r>
            <a:r>
              <a:rPr lang="en-US" i="1" dirty="0"/>
              <a:t>before</a:t>
            </a:r>
            <a:r>
              <a:rPr lang="en-US" dirty="0"/>
              <a:t> the operation, it also holds </a:t>
            </a:r>
            <a:r>
              <a:rPr lang="en-US" i="1" dirty="0"/>
              <a:t>after</a:t>
            </a:r>
          </a:p>
          <a:p>
            <a:endParaRPr lang="en-US" dirty="0"/>
          </a:p>
          <a:p>
            <a:endParaRPr lang="en-US" dirty="0"/>
          </a:p>
          <a:p>
            <a:pPr lvl="1"/>
            <a:endParaRPr lang="en-US" dirty="0"/>
          </a:p>
          <a:p>
            <a:r>
              <a:rPr lang="en-US" b="1" dirty="0"/>
              <a:t>Preservation</a:t>
            </a:r>
            <a:r>
              <a:rPr lang="en-US" dirty="0"/>
              <a:t>:</a:t>
            </a:r>
          </a:p>
          <a:p>
            <a:pPr lvl="1"/>
            <a:r>
              <a:rPr lang="en-US" dirty="0"/>
              <a:t>If </a:t>
            </a:r>
            <a:r>
              <a:rPr lang="en-US" dirty="0">
                <a:solidFill>
                  <a:srgbClr val="C00000"/>
                </a:solidFill>
              </a:rPr>
              <a:t># tokens == # 1-bits </a:t>
            </a:r>
            <a:r>
              <a:rPr lang="en-US" i="1" dirty="0"/>
              <a:t>before</a:t>
            </a:r>
            <a:r>
              <a:rPr lang="en-US" dirty="0"/>
              <a:t> incrementing the counter,</a:t>
            </a:r>
            <a:br>
              <a:rPr lang="en-US" dirty="0"/>
            </a:br>
            <a:r>
              <a:rPr lang="en-US" dirty="0"/>
              <a:t>then </a:t>
            </a:r>
            <a:r>
              <a:rPr lang="en-US" dirty="0">
                <a:solidFill>
                  <a:srgbClr val="C00000"/>
                </a:solidFill>
              </a:rPr>
              <a:t># tokens == # 1-bits </a:t>
            </a:r>
            <a:r>
              <a:rPr lang="en-US" dirty="0"/>
              <a:t>also </a:t>
            </a:r>
            <a:r>
              <a:rPr lang="en-US" i="1" dirty="0"/>
              <a:t>after</a:t>
            </a:r>
          </a:p>
          <a:p>
            <a:pPr lvl="1"/>
            <a:r>
              <a:rPr lang="en-US" dirty="0"/>
              <a:t>If true, then “</a:t>
            </a:r>
            <a:r>
              <a:rPr lang="en-US" i="1" dirty="0"/>
              <a:t>enough savings to pay power bill</a:t>
            </a:r>
            <a:r>
              <a:rPr lang="en-US" dirty="0"/>
              <a:t>” holds</a:t>
            </a:r>
          </a:p>
          <a:p>
            <a:pPr lvl="2"/>
            <a:r>
              <a:rPr lang="en-US" dirty="0"/>
              <a:t>Because the cost (i.e., 1 token) to pay for each 1-bit to flip, if needed, is always available on top of (or </a:t>
            </a:r>
            <a:r>
              <a:rPr lang="en-US" i="1" dirty="0"/>
              <a:t>associated with</a:t>
            </a:r>
            <a:r>
              <a:rPr lang="en-US" dirty="0"/>
              <a:t>) the 1-bit</a:t>
            </a:r>
            <a:endParaRPr lang="en-US" dirty="0">
              <a:latin typeface="Times New Roman"/>
              <a:cs typeface="Times New Roman"/>
            </a:endParaRPr>
          </a:p>
          <a:p>
            <a:pPr lvl="2"/>
            <a:endParaRPr lang="en-US" dirty="0"/>
          </a:p>
          <a:p>
            <a:endParaRPr lang="en-US" dirty="0"/>
          </a:p>
        </p:txBody>
      </p:sp>
      <p:sp>
        <p:nvSpPr>
          <p:cNvPr id="5" name="Rectangular Callout 4"/>
          <p:cNvSpPr/>
          <p:nvPr/>
        </p:nvSpPr>
        <p:spPr bwMode="auto">
          <a:xfrm>
            <a:off x="1701800" y="3907304"/>
            <a:ext cx="4167166" cy="969496"/>
          </a:xfrm>
          <a:prstGeom prst="wedgeRectCallout">
            <a:avLst>
              <a:gd name="adj1" fmla="val 50370"/>
              <a:gd name="adj2" fmla="val -851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Just like loop invariants</a:t>
            </a:r>
          </a:p>
          <a:p>
            <a:pPr algn="l">
              <a:spcBef>
                <a:spcPts val="600"/>
              </a:spcBef>
              <a:tabLst>
                <a:tab pos="285750" algn="l"/>
              </a:tabLst>
              <a:defRPr/>
            </a:pPr>
            <a:r>
              <a:rPr lang="en-US" sz="1600" b="0" dirty="0">
                <a:latin typeface="+mn-lt"/>
              </a:rPr>
              <a:t>	</a:t>
            </a:r>
            <a:r>
              <a:rPr lang="en-US" sz="1600" b="0" dirty="0">
                <a:solidFill>
                  <a:srgbClr val="D03BFF"/>
                </a:solidFill>
                <a:latin typeface="+mn-lt"/>
                <a:ea typeface="Menlo" charset="0"/>
                <a:cs typeface="Menlo" charset="0"/>
                <a:sym typeface="Menlo" charset="0"/>
              </a:rPr>
              <a:t> while</a:t>
            </a:r>
            <a:r>
              <a:rPr lang="en-US" sz="1600" b="0" dirty="0">
                <a:latin typeface="+mn-lt"/>
                <a:ea typeface="Menlo" charset="0"/>
                <a:cs typeface="Menlo" charset="0"/>
                <a:sym typeface="Menlo" charset="0"/>
              </a:rPr>
              <a:t> </a:t>
            </a:r>
            <a:r>
              <a:rPr lang="en-US" sz="1600" b="0" dirty="0">
                <a:latin typeface="+mn-lt"/>
              </a:rPr>
              <a:t>(</a:t>
            </a:r>
            <a:r>
              <a:rPr lang="en-US" sz="1600" b="0" dirty="0" err="1">
                <a:latin typeface="+mn-lt"/>
              </a:rPr>
              <a:t>i</a:t>
            </a:r>
            <a:r>
              <a:rPr lang="en-US" sz="1600" b="0" dirty="0">
                <a:latin typeface="+mn-lt"/>
              </a:rPr>
              <a:t> &lt; n)</a:t>
            </a:r>
          </a:p>
          <a:p>
            <a:pPr algn="l">
              <a:tabLst>
                <a:tab pos="285750" algn="l"/>
              </a:tabLst>
              <a:defRPr/>
            </a:pPr>
            <a:r>
              <a:rPr lang="en-US" sz="1600" b="0" dirty="0">
                <a:solidFill>
                  <a:srgbClr val="C00000"/>
                </a:solidFill>
                <a:latin typeface="+mn-lt"/>
              </a:rPr>
              <a:t>	//@</a:t>
            </a:r>
            <a:r>
              <a:rPr lang="en-US" sz="1600" b="0" dirty="0" err="1">
                <a:solidFill>
                  <a:srgbClr val="C00000"/>
                </a:solidFill>
                <a:latin typeface="+mn-lt"/>
              </a:rPr>
              <a:t>loop_invariant</a:t>
            </a:r>
            <a:r>
              <a:rPr lang="en-US" sz="1600" b="0" dirty="0">
                <a:solidFill>
                  <a:srgbClr val="C00000"/>
                </a:solidFill>
                <a:latin typeface="+mn-lt"/>
              </a:rPr>
              <a:t> 0 &lt;= </a:t>
            </a:r>
            <a:r>
              <a:rPr lang="en-US" sz="1600" b="0" dirty="0" err="1">
                <a:solidFill>
                  <a:srgbClr val="C00000"/>
                </a:solidFill>
                <a:latin typeface="+mn-lt"/>
              </a:rPr>
              <a:t>i</a:t>
            </a:r>
            <a:r>
              <a:rPr lang="en-US" sz="1600" b="0" dirty="0">
                <a:solidFill>
                  <a:srgbClr val="C00000"/>
                </a:solidFill>
                <a:latin typeface="+mn-lt"/>
              </a:rPr>
              <a:t> &amp;&amp; </a:t>
            </a:r>
            <a:r>
              <a:rPr lang="en-US" sz="1600" b="0" dirty="0" err="1">
                <a:solidFill>
                  <a:srgbClr val="C00000"/>
                </a:solidFill>
                <a:latin typeface="+mn-lt"/>
              </a:rPr>
              <a:t>i</a:t>
            </a:r>
            <a:r>
              <a:rPr lang="en-US" sz="1600" b="0" dirty="0">
                <a:solidFill>
                  <a:srgbClr val="C00000"/>
                </a:solidFill>
                <a:latin typeface="+mn-lt"/>
              </a:rPr>
              <a:t> &lt; \length(A);</a:t>
            </a:r>
          </a:p>
        </p:txBody>
      </p:sp>
      <p:sp>
        <p:nvSpPr>
          <p:cNvPr id="6" name="Rectangular Callout 5"/>
          <p:cNvSpPr/>
          <p:nvPr/>
        </p:nvSpPr>
        <p:spPr bwMode="auto">
          <a:xfrm>
            <a:off x="7177111" y="3886200"/>
            <a:ext cx="4659289" cy="1215717"/>
          </a:xfrm>
          <a:prstGeom prst="wedgeRectCallout">
            <a:avLst>
              <a:gd name="adj1" fmla="val -52974"/>
              <a:gd name="adj2" fmla="val -774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In fact, just like data structure invariants!</a:t>
            </a:r>
          </a:p>
          <a:p>
            <a:pPr algn="l">
              <a:spcBef>
                <a:spcPts val="600"/>
              </a:spcBef>
              <a:tabLst>
                <a:tab pos="285750" algn="l"/>
              </a:tabLst>
              <a:defRPr/>
            </a:pPr>
            <a:r>
              <a:rPr lang="en-US" sz="1600" b="0" dirty="0"/>
              <a:t>	</a:t>
            </a:r>
            <a:r>
              <a:rPr lang="en-US" sz="1600" b="0" dirty="0">
                <a:solidFill>
                  <a:srgbClr val="00B050"/>
                </a:solidFill>
              </a:rPr>
              <a:t>void</a:t>
            </a:r>
            <a:r>
              <a:rPr lang="en-US" sz="1600" b="0" dirty="0"/>
              <a:t> </a:t>
            </a:r>
            <a:r>
              <a:rPr lang="en-US" sz="1600" b="0" dirty="0" err="1">
                <a:solidFill>
                  <a:srgbClr val="7030A0"/>
                </a:solidFill>
              </a:rPr>
              <a:t>enq</a:t>
            </a:r>
            <a:r>
              <a:rPr lang="en-US" sz="1600" b="0" dirty="0"/>
              <a:t>(</a:t>
            </a:r>
            <a:r>
              <a:rPr lang="en-US" sz="1600" b="0" dirty="0">
                <a:solidFill>
                  <a:srgbClr val="00B050"/>
                </a:solidFill>
              </a:rPr>
              <a:t>queue*</a:t>
            </a:r>
            <a:r>
              <a:rPr lang="en-US" sz="1600" b="0" dirty="0"/>
              <a:t> </a:t>
            </a:r>
            <a:r>
              <a:rPr lang="en-US" sz="1600" b="0" dirty="0">
                <a:solidFill>
                  <a:srgbClr val="FF9933"/>
                </a:solidFill>
              </a:rPr>
              <a:t>Q</a:t>
            </a:r>
            <a:r>
              <a:rPr lang="en-US" sz="1600" b="0" dirty="0"/>
              <a:t>, </a:t>
            </a:r>
            <a:r>
              <a:rPr lang="en-US" sz="1600" b="0" dirty="0">
                <a:solidFill>
                  <a:srgbClr val="00B050"/>
                </a:solidFill>
              </a:rPr>
              <a:t>string</a:t>
            </a:r>
            <a:r>
              <a:rPr lang="en-US" sz="1600" b="0" dirty="0"/>
              <a:t> </a:t>
            </a:r>
            <a:r>
              <a:rPr lang="en-US" sz="1600" b="0" dirty="0">
                <a:solidFill>
                  <a:srgbClr val="FF9933"/>
                </a:solidFill>
              </a:rPr>
              <a:t>x</a:t>
            </a:r>
            <a:r>
              <a:rPr lang="en-US" sz="1600" b="0" dirty="0"/>
              <a:t>)</a:t>
            </a:r>
          </a:p>
          <a:p>
            <a:pPr algn="l">
              <a:tabLst>
                <a:tab pos="285750" algn="l"/>
              </a:tabLst>
              <a:defRPr/>
            </a:pPr>
            <a:r>
              <a:rPr lang="en-US" sz="1600" b="0" dirty="0">
                <a:solidFill>
                  <a:srgbClr val="C00000"/>
                </a:solidFill>
              </a:rPr>
              <a:t>	//@requires </a:t>
            </a:r>
            <a:r>
              <a:rPr lang="en-US" sz="1600" b="0" dirty="0" err="1">
                <a:solidFill>
                  <a:srgbClr val="C00000"/>
                </a:solidFill>
              </a:rPr>
              <a:t>is_queue</a:t>
            </a:r>
            <a:r>
              <a:rPr lang="en-US" sz="1600" b="0" dirty="0">
                <a:solidFill>
                  <a:srgbClr val="C00000"/>
                </a:solidFill>
              </a:rPr>
              <a:t>(Q);</a:t>
            </a:r>
          </a:p>
          <a:p>
            <a:pPr algn="l">
              <a:tabLst>
                <a:tab pos="285750" algn="l"/>
              </a:tabLst>
              <a:defRPr/>
            </a:pPr>
            <a:r>
              <a:rPr lang="en-US" sz="1600" b="0" dirty="0">
                <a:solidFill>
                  <a:srgbClr val="C00000"/>
                </a:solidFill>
              </a:rPr>
              <a:t>	//@ensures </a:t>
            </a:r>
            <a:r>
              <a:rPr lang="en-US" sz="1600" b="0" dirty="0" err="1">
                <a:solidFill>
                  <a:srgbClr val="C00000"/>
                </a:solidFill>
              </a:rPr>
              <a:t>is_queue</a:t>
            </a:r>
            <a:r>
              <a:rPr lang="en-US" sz="1600" b="0" dirty="0">
                <a:solidFill>
                  <a:srgbClr val="C00000"/>
                </a:solidFill>
              </a:rPr>
              <a:t>(Q);</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r>
              <a:rPr lang="en-US" dirty="0"/>
              <a:t>Should we also prove that it is true </a:t>
            </a:r>
            <a:r>
              <a:rPr lang="en-US" b="1" i="1" dirty="0"/>
              <a:t>initially</a:t>
            </a:r>
            <a:r>
              <a:rPr lang="en-US" dirty="0"/>
              <a:t>?</a:t>
            </a:r>
          </a:p>
          <a:p>
            <a:pPr lvl="2"/>
            <a:r>
              <a:rPr lang="en-US" dirty="0"/>
              <a:t>Kind of …</a:t>
            </a:r>
          </a:p>
          <a:p>
            <a:pPr lvl="1"/>
            <a:r>
              <a:rPr lang="en-US" dirty="0"/>
              <a:t>… We are missing an operation:</a:t>
            </a:r>
          </a:p>
          <a:p>
            <a:pPr lvl="2"/>
            <a:r>
              <a:rPr lang="en-US" dirty="0"/>
              <a:t>Creating a new counter initialized to 0</a:t>
            </a:r>
          </a:p>
          <a:p>
            <a:pPr lvl="3"/>
            <a:endParaRPr lang="en-US" dirty="0"/>
          </a:p>
          <a:p>
            <a:pPr lvl="3"/>
            <a:endParaRPr lang="en-US" dirty="0"/>
          </a:p>
          <a:p>
            <a:pPr lvl="1"/>
            <a:r>
              <a:rPr lang="en-US" dirty="0"/>
              <a:t>Does the token invariant hold for a new counter?</a:t>
            </a:r>
          </a:p>
          <a:p>
            <a:pPr lvl="2">
              <a:buNone/>
            </a:pPr>
            <a:r>
              <a:rPr lang="en-US" dirty="0">
                <a:solidFill>
                  <a:srgbClr val="C00000"/>
                </a:solidFill>
              </a:rPr>
              <a:t>		# tokens == # 1-bits</a:t>
            </a:r>
            <a:endParaRPr lang="en-US" dirty="0"/>
          </a:p>
          <a:p>
            <a:pPr lvl="2"/>
            <a:r>
              <a:rPr lang="en-US" dirty="0"/>
              <a:t>No users yet, so no tokens</a:t>
            </a:r>
          </a:p>
          <a:p>
            <a:pPr lvl="2"/>
            <a:r>
              <a:rPr lang="en-US" dirty="0"/>
              <a:t>No 1-bits</a:t>
            </a:r>
          </a:p>
          <a:p>
            <a:pPr lvl="2"/>
            <a:endParaRPr lang="en-US" dirty="0"/>
          </a:p>
          <a:p>
            <a:r>
              <a:rPr lang="en-US" dirty="0"/>
              <a:t>This is a special case of preservation (no “before”)</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Rectangle 8"/>
          <p:cNvSpPr/>
          <p:nvPr/>
        </p:nvSpPr>
        <p:spPr>
          <a:xfrm>
            <a:off x="5051936" y="4110335"/>
            <a:ext cx="2212464" cy="461665"/>
          </a:xfrm>
          <a:prstGeom prst="rect">
            <a:avLst/>
          </a:prstGeom>
          <a:ln>
            <a:solidFill>
              <a:schemeClr val="tx1"/>
            </a:solidFill>
          </a:ln>
        </p:spPr>
        <p:txBody>
          <a:bodyPr wrap="none">
            <a:spAutoFit/>
          </a:bodyPr>
          <a:lstStyle/>
          <a:p>
            <a:r>
              <a:rPr lang="en-US" dirty="0">
                <a:latin typeface="Courier New" pitchFamily="49" charset="0"/>
                <a:cs typeface="Courier New" pitchFamily="49" charset="0"/>
              </a:rPr>
              <a:t>0 0 0 0 0 0</a:t>
            </a:r>
          </a:p>
        </p:txBody>
      </p:sp>
      <p:sp>
        <p:nvSpPr>
          <p:cNvPr id="10" name="TextBox 9"/>
          <p:cNvSpPr txBox="1"/>
          <p:nvPr/>
        </p:nvSpPr>
        <p:spPr>
          <a:xfrm>
            <a:off x="6635702" y="5509692"/>
            <a:ext cx="628698" cy="769441"/>
          </a:xfrm>
          <a:prstGeom prst="rect">
            <a:avLst/>
          </a:prstGeom>
          <a:noFill/>
        </p:spPr>
        <p:txBody>
          <a:bodyPr wrap="none" rtlCol="0">
            <a:spAutoFit/>
          </a:bodyPr>
          <a:lstStyle/>
          <a:p>
            <a:r>
              <a:rPr lang="en-US" sz="4400" dirty="0">
                <a:solidFill>
                  <a:srgbClr val="00B050"/>
                </a:solidFill>
                <a:sym typeface="Wingdings"/>
              </a:rPr>
              <a:t></a:t>
            </a:r>
            <a:endParaRPr lang="en-US" sz="4400" dirty="0">
              <a:solidFill>
                <a:srgbClr val="00B050"/>
              </a:solidFill>
            </a:endParaRPr>
          </a:p>
        </p:txBody>
      </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41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531DA-06C4-9C7D-F78B-4FA3ED4A2C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C6A4C-6E69-2B70-21E7-FA2EC7B61E21}"/>
              </a:ext>
            </a:extLst>
          </p:cNvPr>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a:extLst>
              <a:ext uri="{FF2B5EF4-FFF2-40B4-BE49-F238E27FC236}">
                <a16:creationId xmlns:a16="http://schemas.microsoft.com/office/drawing/2014/main" id="{F6613CB7-FFB6-5E05-12E5-D53A69D12A47}"/>
              </a:ext>
            </a:extLst>
          </p:cNvPr>
          <p:cNvSpPr>
            <a:spLocks noGrp="1"/>
          </p:cNvSpPr>
          <p:nvPr>
            <p:ph idx="1"/>
          </p:nvPr>
        </p:nvSpPr>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2"/>
            <a:endParaRPr lang="en-US" dirty="0"/>
          </a:p>
          <a:p>
            <a:endParaRPr lang="en-US" dirty="0"/>
          </a:p>
          <a:p>
            <a:r>
              <a:rPr lang="en-US" dirty="0"/>
              <a:t>Let’s check it on an example</a:t>
            </a:r>
          </a:p>
        </p:txBody>
      </p:sp>
      <p:sp>
        <p:nvSpPr>
          <p:cNvPr id="7" name="Cloud 6">
            <a:extLst>
              <a:ext uri="{FF2B5EF4-FFF2-40B4-BE49-F238E27FC236}">
                <a16:creationId xmlns:a16="http://schemas.microsoft.com/office/drawing/2014/main" id="{051543DF-FF69-794C-2B1A-1E35C93F18F3}"/>
              </a:ext>
            </a:extLst>
          </p:cNvPr>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a:extLst>
              <a:ext uri="{FF2B5EF4-FFF2-40B4-BE49-F238E27FC236}">
                <a16:creationId xmlns:a16="http://schemas.microsoft.com/office/drawing/2014/main" id="{F1ED7D63-6FE0-99C3-85D8-0FC45705B299}"/>
              </a:ext>
            </a:extLst>
          </p:cNvPr>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a:extLst>
              <a:ext uri="{FF2B5EF4-FFF2-40B4-BE49-F238E27FC236}">
                <a16:creationId xmlns:a16="http://schemas.microsoft.com/office/drawing/2014/main" id="{D1B4C5E9-CD95-0D8F-8933-DD7CBBA227A8}"/>
              </a:ext>
            </a:extLst>
          </p:cNvPr>
          <p:cNvSpPr txBox="1"/>
          <p:nvPr/>
        </p:nvSpPr>
        <p:spPr>
          <a:xfrm>
            <a:off x="2471371" y="624840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a:extLst>
              <a:ext uri="{FF2B5EF4-FFF2-40B4-BE49-F238E27FC236}">
                <a16:creationId xmlns:a16="http://schemas.microsoft.com/office/drawing/2014/main" id="{BD4104B8-BA99-4643-9E59-C2E3CAB39849}"/>
              </a:ext>
            </a:extLst>
          </p:cNvPr>
          <p:cNvSpPr/>
          <p:nvPr/>
        </p:nvSpPr>
        <p:spPr>
          <a:xfrm>
            <a:off x="4909771" y="6553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971AB169-8088-4DA3-56C0-1897D08AF6DE}"/>
              </a:ext>
            </a:extLst>
          </p:cNvPr>
          <p:cNvSpPr txBox="1"/>
          <p:nvPr/>
        </p:nvSpPr>
        <p:spPr>
          <a:xfrm>
            <a:off x="2471371" y="769173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sp>
        <p:nvSpPr>
          <p:cNvPr id="12" name="Oval 11">
            <a:extLst>
              <a:ext uri="{FF2B5EF4-FFF2-40B4-BE49-F238E27FC236}">
                <a16:creationId xmlns:a16="http://schemas.microsoft.com/office/drawing/2014/main" id="{C28191B8-60C6-4EAB-B36F-01218E60BF16}"/>
              </a:ext>
            </a:extLst>
          </p:cNvPr>
          <p:cNvSpPr/>
          <p:nvPr/>
        </p:nvSpPr>
        <p:spPr>
          <a:xfrm>
            <a:off x="3666822"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a:extLst>
              <a:ext uri="{FF2B5EF4-FFF2-40B4-BE49-F238E27FC236}">
                <a16:creationId xmlns:a16="http://schemas.microsoft.com/office/drawing/2014/main" id="{D4F3BE39-D6BB-BCAE-9B35-A07381CC2B27}"/>
              </a:ext>
            </a:extLst>
          </p:cNvPr>
          <p:cNvSpPr/>
          <p:nvPr/>
        </p:nvSpPr>
        <p:spPr>
          <a:xfrm>
            <a:off x="404287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a:extLst>
              <a:ext uri="{FF2B5EF4-FFF2-40B4-BE49-F238E27FC236}">
                <a16:creationId xmlns:a16="http://schemas.microsoft.com/office/drawing/2014/main" id="{681490A5-55E5-59A7-1DC8-A4C2239672E2}"/>
              </a:ext>
            </a:extLst>
          </p:cNvPr>
          <p:cNvSpPr/>
          <p:nvPr/>
        </p:nvSpPr>
        <p:spPr>
          <a:xfrm>
            <a:off x="440012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a:extLst>
              <a:ext uri="{FF2B5EF4-FFF2-40B4-BE49-F238E27FC236}">
                <a16:creationId xmlns:a16="http://schemas.microsoft.com/office/drawing/2014/main" id="{86FCE5EE-7F69-FCF2-9618-3C8441AC6E4A}"/>
              </a:ext>
            </a:extLst>
          </p:cNvPr>
          <p:cNvSpPr/>
          <p:nvPr/>
        </p:nvSpPr>
        <p:spPr>
          <a:xfrm>
            <a:off x="2588147"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a:extLst>
              <a:ext uri="{FF2B5EF4-FFF2-40B4-BE49-F238E27FC236}">
                <a16:creationId xmlns:a16="http://schemas.microsoft.com/office/drawing/2014/main" id="{EFE21ED7-1BE9-E075-F4FF-2DD18F9581C0}"/>
              </a:ext>
            </a:extLst>
          </p:cNvPr>
          <p:cNvSpPr/>
          <p:nvPr/>
        </p:nvSpPr>
        <p:spPr>
          <a:xfrm>
            <a:off x="3302646"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a:extLst>
              <a:ext uri="{FF2B5EF4-FFF2-40B4-BE49-F238E27FC236}">
                <a16:creationId xmlns:a16="http://schemas.microsoft.com/office/drawing/2014/main" id="{5C9EE0CB-45B8-FF87-C084-66E997E8626E}"/>
              </a:ext>
            </a:extLst>
          </p:cNvPr>
          <p:cNvSpPr/>
          <p:nvPr/>
        </p:nvSpPr>
        <p:spPr>
          <a:xfrm>
            <a:off x="2600021"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a:extLst>
              <a:ext uri="{FF2B5EF4-FFF2-40B4-BE49-F238E27FC236}">
                <a16:creationId xmlns:a16="http://schemas.microsoft.com/office/drawing/2014/main" id="{F44F6060-73A6-B2AA-F3DC-7D8BFDA59EF3}"/>
              </a:ext>
            </a:extLst>
          </p:cNvPr>
          <p:cNvSpPr/>
          <p:nvPr/>
        </p:nvSpPr>
        <p:spPr bwMode="auto">
          <a:xfrm rot="20400000" flipH="1">
            <a:off x="5595571" y="6324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a:extLst>
              <a:ext uri="{FF2B5EF4-FFF2-40B4-BE49-F238E27FC236}">
                <a16:creationId xmlns:a16="http://schemas.microsoft.com/office/drawing/2014/main" id="{479324B4-09C2-0884-04E3-B76CB3206C4C}"/>
              </a:ext>
            </a:extLst>
          </p:cNvPr>
          <p:cNvSpPr/>
          <p:nvPr/>
        </p:nvSpPr>
        <p:spPr bwMode="auto">
          <a:xfrm rot="1200000">
            <a:off x="5706788" y="7439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pSp>
        <p:nvGrpSpPr>
          <p:cNvPr id="23" name="Group 22">
            <a:extLst>
              <a:ext uri="{FF2B5EF4-FFF2-40B4-BE49-F238E27FC236}">
                <a16:creationId xmlns:a16="http://schemas.microsoft.com/office/drawing/2014/main" id="{74BF49A3-3459-0D32-CD6A-B8D3381D4F11}"/>
              </a:ext>
            </a:extLst>
          </p:cNvPr>
          <p:cNvGrpSpPr/>
          <p:nvPr/>
        </p:nvGrpSpPr>
        <p:grpSpPr>
          <a:xfrm rot="20400000">
            <a:off x="5961283" y="6477000"/>
            <a:ext cx="357248" cy="152400"/>
            <a:chOff x="8888351" y="6477000"/>
            <a:chExt cx="357248" cy="152400"/>
          </a:xfrm>
        </p:grpSpPr>
        <p:sp>
          <p:nvSpPr>
            <p:cNvPr id="21" name="Oval 20">
              <a:extLst>
                <a:ext uri="{FF2B5EF4-FFF2-40B4-BE49-F238E27FC236}">
                  <a16:creationId xmlns:a16="http://schemas.microsoft.com/office/drawing/2014/main" id="{EAA847E0-27D2-F23C-E98F-9DBC63BEEA61}"/>
                </a:ext>
              </a:extLst>
            </p:cNvPr>
            <p:cNvSpPr/>
            <p:nvPr/>
          </p:nvSpPr>
          <p:spPr>
            <a:xfrm>
              <a:off x="8888351"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a:extLst>
                <a:ext uri="{FF2B5EF4-FFF2-40B4-BE49-F238E27FC236}">
                  <a16:creationId xmlns:a16="http://schemas.microsoft.com/office/drawing/2014/main" id="{BB1500F7-271A-6D01-C53C-5B13F0670186}"/>
                </a:ext>
              </a:extLst>
            </p:cNvPr>
            <p:cNvSpPr/>
            <p:nvPr/>
          </p:nvSpPr>
          <p:spPr>
            <a:xfrm>
              <a:off x="9093200"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grpSp>
        <p:nvGrpSpPr>
          <p:cNvPr id="37" name="Group 36">
            <a:extLst>
              <a:ext uri="{FF2B5EF4-FFF2-40B4-BE49-F238E27FC236}">
                <a16:creationId xmlns:a16="http://schemas.microsoft.com/office/drawing/2014/main" id="{9AB05E78-B7EB-4030-93F0-0695D53345A0}"/>
              </a:ext>
            </a:extLst>
          </p:cNvPr>
          <p:cNvGrpSpPr/>
          <p:nvPr/>
        </p:nvGrpSpPr>
        <p:grpSpPr>
          <a:xfrm rot="1200000">
            <a:off x="5877838" y="7445067"/>
            <a:ext cx="380999" cy="381000"/>
            <a:chOff x="10083800" y="6629400"/>
            <a:chExt cx="380999" cy="381000"/>
          </a:xfrm>
        </p:grpSpPr>
        <p:sp>
          <p:nvSpPr>
            <p:cNvPr id="32" name="Oval 31">
              <a:extLst>
                <a:ext uri="{FF2B5EF4-FFF2-40B4-BE49-F238E27FC236}">
                  <a16:creationId xmlns:a16="http://schemas.microsoft.com/office/drawing/2014/main" id="{71713B5E-F1FA-B0EF-9EC5-EBFA92091ED5}"/>
                </a:ext>
              </a:extLst>
            </p:cNvPr>
            <p:cNvSpPr/>
            <p:nvPr/>
          </p:nvSpPr>
          <p:spPr>
            <a:xfrm>
              <a:off x="100838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a:extLst>
                <a:ext uri="{FF2B5EF4-FFF2-40B4-BE49-F238E27FC236}">
                  <a16:creationId xmlns:a16="http://schemas.microsoft.com/office/drawing/2014/main" id="{06429A85-A7CD-CB9F-C2C6-D75343A82819}"/>
                </a:ext>
              </a:extLst>
            </p:cNvPr>
            <p:cNvSpPr/>
            <p:nvPr/>
          </p:nvSpPr>
          <p:spPr>
            <a:xfrm>
              <a:off x="103124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a:extLst>
                <a:ext uri="{FF2B5EF4-FFF2-40B4-BE49-F238E27FC236}">
                  <a16:creationId xmlns:a16="http://schemas.microsoft.com/office/drawing/2014/main" id="{5E5B77B7-63C9-6B24-E265-5125EA9794C7}"/>
                </a:ext>
              </a:extLst>
            </p:cNvPr>
            <p:cNvSpPr/>
            <p:nvPr/>
          </p:nvSpPr>
          <p:spPr>
            <a:xfrm>
              <a:off x="100838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a:extLst>
                <a:ext uri="{FF2B5EF4-FFF2-40B4-BE49-F238E27FC236}">
                  <a16:creationId xmlns:a16="http://schemas.microsoft.com/office/drawing/2014/main" id="{43DE8144-6E9F-3987-1F3D-43E3776BEA70}"/>
                </a:ext>
              </a:extLst>
            </p:cNvPr>
            <p:cNvSpPr/>
            <p:nvPr/>
          </p:nvSpPr>
          <p:spPr>
            <a:xfrm>
              <a:off x="103124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sp>
        <p:nvSpPr>
          <p:cNvPr id="38" name="Rectangular Callout 37">
            <a:extLst>
              <a:ext uri="{FF2B5EF4-FFF2-40B4-BE49-F238E27FC236}">
                <a16:creationId xmlns:a16="http://schemas.microsoft.com/office/drawing/2014/main" id="{7E190178-A9B5-E351-6FD7-766307AC678B}"/>
              </a:ext>
            </a:extLst>
          </p:cNvPr>
          <p:cNvSpPr/>
          <p:nvPr/>
        </p:nvSpPr>
        <p:spPr bwMode="auto">
          <a:xfrm>
            <a:off x="4507617" y="4267200"/>
            <a:ext cx="2127121" cy="400110"/>
          </a:xfrm>
          <a:prstGeom prst="wedgeRectCallout">
            <a:avLst>
              <a:gd name="adj1" fmla="val 29714"/>
              <a:gd name="adj2" fmla="val -1249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Tokens from user </a:t>
            </a:r>
          </a:p>
        </p:txBody>
      </p:sp>
      <p:sp>
        <p:nvSpPr>
          <p:cNvPr id="39" name="Rectangular Callout 38">
            <a:extLst>
              <a:ext uri="{FF2B5EF4-FFF2-40B4-BE49-F238E27FC236}">
                <a16:creationId xmlns:a16="http://schemas.microsoft.com/office/drawing/2014/main" id="{68A1BFCE-A734-260F-106B-BD1EAA00453C}"/>
              </a:ext>
            </a:extLst>
          </p:cNvPr>
          <p:cNvSpPr/>
          <p:nvPr/>
        </p:nvSpPr>
        <p:spPr bwMode="auto">
          <a:xfrm>
            <a:off x="7348171" y="5486400"/>
            <a:ext cx="1801134" cy="707886"/>
          </a:xfrm>
          <a:prstGeom prst="wedgeRectCallout">
            <a:avLst>
              <a:gd name="adj1" fmla="val -88551"/>
              <a:gd name="adj2" fmla="val 7321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Earns 2 tokens</a:t>
            </a:r>
            <a:br>
              <a:rPr lang="en-US" sz="2000" b="0" dirty="0"/>
            </a:br>
            <a:r>
              <a:rPr lang="en-US" sz="2000" b="0" dirty="0"/>
              <a:t>from user</a:t>
            </a:r>
          </a:p>
        </p:txBody>
      </p:sp>
      <p:sp>
        <p:nvSpPr>
          <p:cNvPr id="40" name="Rectangular Callout 39">
            <a:extLst>
              <a:ext uri="{FF2B5EF4-FFF2-40B4-BE49-F238E27FC236}">
                <a16:creationId xmlns:a16="http://schemas.microsoft.com/office/drawing/2014/main" id="{F3B1156B-A084-92F1-F496-23A0980DAB38}"/>
              </a:ext>
            </a:extLst>
          </p:cNvPr>
          <p:cNvSpPr/>
          <p:nvPr/>
        </p:nvSpPr>
        <p:spPr bwMode="auto">
          <a:xfrm>
            <a:off x="6793617" y="4267200"/>
            <a:ext cx="2086469" cy="400110"/>
          </a:xfrm>
          <a:prstGeom prst="wedgeRectCallout">
            <a:avLst>
              <a:gd name="adj1" fmla="val -32309"/>
              <a:gd name="adj2" fmla="val -1261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Cost of operation</a:t>
            </a:r>
          </a:p>
        </p:txBody>
      </p:sp>
      <p:sp>
        <p:nvSpPr>
          <p:cNvPr id="41" name="Rectangular Callout 40">
            <a:extLst>
              <a:ext uri="{FF2B5EF4-FFF2-40B4-BE49-F238E27FC236}">
                <a16:creationId xmlns:a16="http://schemas.microsoft.com/office/drawing/2014/main" id="{69BDA171-0F48-A431-3FD6-8A42B5C774E7}"/>
              </a:ext>
            </a:extLst>
          </p:cNvPr>
          <p:cNvSpPr/>
          <p:nvPr/>
        </p:nvSpPr>
        <p:spPr bwMode="auto">
          <a:xfrm>
            <a:off x="7424371" y="8077200"/>
            <a:ext cx="1745029" cy="707886"/>
          </a:xfrm>
          <a:prstGeom prst="wedgeRectCallout">
            <a:avLst>
              <a:gd name="adj1" fmla="val -88551"/>
              <a:gd name="adj2" fmla="val -777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Pays 4 tokens</a:t>
            </a:r>
            <a:br>
              <a:rPr lang="en-US" sz="2000" b="0" dirty="0"/>
            </a:br>
            <a:r>
              <a:rPr lang="en-US" sz="2000" b="0" dirty="0"/>
              <a:t>for flipping bits</a:t>
            </a:r>
          </a:p>
        </p:txBody>
      </p:sp>
      <p:sp>
        <p:nvSpPr>
          <p:cNvPr id="42" name="Rectangular Callout 41">
            <a:extLst>
              <a:ext uri="{FF2B5EF4-FFF2-40B4-BE49-F238E27FC236}">
                <a16:creationId xmlns:a16="http://schemas.microsoft.com/office/drawing/2014/main" id="{5F163CEB-9160-01E0-04E6-3855B8D8C1B9}"/>
              </a:ext>
            </a:extLst>
          </p:cNvPr>
          <p:cNvSpPr/>
          <p:nvPr/>
        </p:nvSpPr>
        <p:spPr bwMode="auto">
          <a:xfrm>
            <a:off x="85095" y="5943600"/>
            <a:ext cx="1802738" cy="400110"/>
          </a:xfrm>
          <a:prstGeom prst="wedgeRectCallout">
            <a:avLst>
              <a:gd name="adj1" fmla="val 84039"/>
              <a:gd name="adj2" fmla="val 2572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Savings before</a:t>
            </a:r>
          </a:p>
        </p:txBody>
      </p:sp>
      <p:sp>
        <p:nvSpPr>
          <p:cNvPr id="43" name="Rectangular Callout 42">
            <a:extLst>
              <a:ext uri="{FF2B5EF4-FFF2-40B4-BE49-F238E27FC236}">
                <a16:creationId xmlns:a16="http://schemas.microsoft.com/office/drawing/2014/main" id="{85545B55-F674-D980-7133-A6B90911D975}"/>
              </a:ext>
            </a:extLst>
          </p:cNvPr>
          <p:cNvSpPr/>
          <p:nvPr/>
        </p:nvSpPr>
        <p:spPr bwMode="auto">
          <a:xfrm>
            <a:off x="287633" y="7600890"/>
            <a:ext cx="1587935" cy="400110"/>
          </a:xfrm>
          <a:prstGeom prst="wedgeRectCallout">
            <a:avLst>
              <a:gd name="adj1" fmla="val 90697"/>
              <a:gd name="adj2" fmla="val -2176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Savings after</a:t>
            </a:r>
          </a:p>
        </p:txBody>
      </p:sp>
      <p:sp>
        <p:nvSpPr>
          <p:cNvPr id="34" name="Rectangular Callout 33">
            <a:extLst>
              <a:ext uri="{FF2B5EF4-FFF2-40B4-BE49-F238E27FC236}">
                <a16:creationId xmlns:a16="http://schemas.microsoft.com/office/drawing/2014/main" id="{4D7AF48B-A429-635E-502C-FDF2C9E30DC8}"/>
              </a:ext>
            </a:extLst>
          </p:cNvPr>
          <p:cNvSpPr/>
          <p:nvPr/>
        </p:nvSpPr>
        <p:spPr bwMode="auto">
          <a:xfrm>
            <a:off x="8999137" y="4267200"/>
            <a:ext cx="2272417" cy="400110"/>
          </a:xfrm>
          <a:prstGeom prst="wedgeRectCallout">
            <a:avLst>
              <a:gd name="adj1" fmla="val -63662"/>
              <a:gd name="adj2" fmla="val -1291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 tokens in savings</a:t>
            </a:r>
          </a:p>
        </p:txBody>
      </p:sp>
      <p:sp>
        <p:nvSpPr>
          <p:cNvPr id="44" name="Rectangular Callout 43">
            <a:extLst>
              <a:ext uri="{FF2B5EF4-FFF2-40B4-BE49-F238E27FC236}">
                <a16:creationId xmlns:a16="http://schemas.microsoft.com/office/drawing/2014/main" id="{7E3E0CFF-6E5B-AD40-51AC-94294FDF9476}"/>
              </a:ext>
            </a:extLst>
          </p:cNvPr>
          <p:cNvSpPr/>
          <p:nvPr/>
        </p:nvSpPr>
        <p:spPr bwMode="auto">
          <a:xfrm>
            <a:off x="2006600" y="4267200"/>
            <a:ext cx="2272417" cy="400110"/>
          </a:xfrm>
          <a:prstGeom prst="wedgeRectCallout">
            <a:avLst>
              <a:gd name="adj1" fmla="val 50550"/>
              <a:gd name="adj2" fmla="val -1291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 tokens in savings</a:t>
            </a:r>
          </a:p>
        </p:txBody>
      </p:sp>
      <p:sp>
        <p:nvSpPr>
          <p:cNvPr id="45" name="Rectangular Callout 44">
            <a:extLst>
              <a:ext uri="{FF2B5EF4-FFF2-40B4-BE49-F238E27FC236}">
                <a16:creationId xmlns:a16="http://schemas.microsoft.com/office/drawing/2014/main" id="{0E96F0F1-C785-F562-697B-A0ACD41793D0}"/>
              </a:ext>
            </a:extLst>
          </p:cNvPr>
          <p:cNvSpPr/>
          <p:nvPr/>
        </p:nvSpPr>
        <p:spPr bwMode="auto">
          <a:xfrm>
            <a:off x="719962" y="8442968"/>
            <a:ext cx="1840697" cy="584775"/>
          </a:xfrm>
          <a:prstGeom prst="wedgeRectCallout">
            <a:avLst>
              <a:gd name="adj1" fmla="val -33047"/>
              <a:gd name="adj2" fmla="val -111709"/>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1600" b="0" dirty="0"/>
              <a:t>There is a token on</a:t>
            </a:r>
            <a:br>
              <a:rPr lang="en-US" sz="1600" b="0" dirty="0"/>
            </a:br>
            <a:r>
              <a:rPr lang="en-US" sz="1600" b="0" dirty="0"/>
              <a:t>top of every 1-bit</a:t>
            </a:r>
          </a:p>
        </p:txBody>
      </p:sp>
      <p:sp>
        <p:nvSpPr>
          <p:cNvPr id="47" name="Slide Number Placeholder 46">
            <a:extLst>
              <a:ext uri="{FF2B5EF4-FFF2-40B4-BE49-F238E27FC236}">
                <a16:creationId xmlns:a16="http://schemas.microsoft.com/office/drawing/2014/main" id="{A653B269-1F4A-E2B9-C274-D4762B98E0E4}"/>
              </a:ext>
            </a:extLst>
          </p:cNvPr>
          <p:cNvSpPr>
            <a:spLocks noGrp="1"/>
          </p:cNvSpPr>
          <p:nvPr>
            <p:ph type="sldNum" sz="quarter" idx="10"/>
          </p:nvPr>
        </p:nvSpPr>
        <p:spPr/>
        <p:txBody>
          <a:bodyPr/>
          <a:lstStyle/>
          <a:p>
            <a:pPr>
              <a:defRPr/>
            </a:pPr>
            <a:fld id="{25C490D4-7A1B-45D2-B551-E1B1E148D9B2}" type="slidenum">
              <a:rPr lang="en-US" smtClean="0"/>
              <a:pPr>
                <a:defRPr/>
              </a:pPr>
              <a:t>42</a:t>
            </a:fld>
            <a:endParaRPr lang="en-US" dirty="0"/>
          </a:p>
        </p:txBody>
      </p:sp>
      <p:sp>
        <p:nvSpPr>
          <p:cNvPr id="4" name="TextBox 3">
            <a:extLst>
              <a:ext uri="{FF2B5EF4-FFF2-40B4-BE49-F238E27FC236}">
                <a16:creationId xmlns:a16="http://schemas.microsoft.com/office/drawing/2014/main" id="{973D523F-66CA-FE89-BEDC-1FC65491233F}"/>
              </a:ext>
            </a:extLst>
          </p:cNvPr>
          <p:cNvSpPr txBox="1"/>
          <p:nvPr/>
        </p:nvSpPr>
        <p:spPr>
          <a:xfrm>
            <a:off x="624826" y="5486400"/>
            <a:ext cx="723276" cy="461665"/>
          </a:xfrm>
          <a:prstGeom prst="rect">
            <a:avLst/>
          </a:prstGeom>
          <a:noFill/>
        </p:spPr>
        <p:txBody>
          <a:bodyPr wrap="none" rtlCol="0">
            <a:spAutoFit/>
          </a:bodyPr>
          <a:lstStyle/>
          <a:p>
            <a:r>
              <a:rPr lang="en-US" dirty="0"/>
              <a:t>(</a:t>
            </a:r>
            <a:r>
              <a:rPr lang="en-US" dirty="0">
                <a:solidFill>
                  <a:srgbClr val="00B050"/>
                </a:solidFill>
              </a:rPr>
              <a:t>+4</a:t>
            </a:r>
            <a:r>
              <a:rPr lang="en-US" dirty="0"/>
              <a:t>)</a:t>
            </a:r>
          </a:p>
        </p:txBody>
      </p:sp>
      <p:sp>
        <p:nvSpPr>
          <p:cNvPr id="6" name="TextBox 5">
            <a:extLst>
              <a:ext uri="{FF2B5EF4-FFF2-40B4-BE49-F238E27FC236}">
                <a16:creationId xmlns:a16="http://schemas.microsoft.com/office/drawing/2014/main" id="{DE43076C-0F10-3799-30F5-A1E715556A0E}"/>
              </a:ext>
            </a:extLst>
          </p:cNvPr>
          <p:cNvSpPr txBox="1"/>
          <p:nvPr/>
        </p:nvSpPr>
        <p:spPr>
          <a:xfrm>
            <a:off x="871580" y="9142484"/>
            <a:ext cx="7738795" cy="461665"/>
          </a:xfrm>
          <a:prstGeom prst="rect">
            <a:avLst/>
          </a:prstGeom>
          <a:noFill/>
        </p:spPr>
        <p:txBody>
          <a:bodyPr wrap="square">
            <a:spAutoFit/>
          </a:bodyPr>
          <a:lstStyle/>
          <a:p>
            <a:pPr lvl="2" algn="l">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 </a:t>
            </a:r>
            <a:r>
              <a:rPr lang="en-US" dirty="0"/>
              <a:t>=</a:t>
            </a:r>
          </a:p>
        </p:txBody>
      </p:sp>
      <p:sp>
        <p:nvSpPr>
          <p:cNvPr id="19" name="TextBox 18">
            <a:extLst>
              <a:ext uri="{FF2B5EF4-FFF2-40B4-BE49-F238E27FC236}">
                <a16:creationId xmlns:a16="http://schemas.microsoft.com/office/drawing/2014/main" id="{F1DBCE9B-A1C8-19AC-BBD9-B76B19E46BF7}"/>
              </a:ext>
            </a:extLst>
          </p:cNvPr>
          <p:cNvSpPr txBox="1"/>
          <p:nvPr/>
        </p:nvSpPr>
        <p:spPr>
          <a:xfrm>
            <a:off x="7887100" y="4993881"/>
            <a:ext cx="723275" cy="461665"/>
          </a:xfrm>
          <a:prstGeom prst="rect">
            <a:avLst/>
          </a:prstGeom>
          <a:noFill/>
        </p:spPr>
        <p:txBody>
          <a:bodyPr wrap="none" rtlCol="0">
            <a:spAutoFit/>
          </a:bodyPr>
          <a:lstStyle/>
          <a:p>
            <a:r>
              <a:rPr lang="en-US" dirty="0"/>
              <a:t>(</a:t>
            </a:r>
            <a:r>
              <a:rPr lang="en-US" dirty="0">
                <a:solidFill>
                  <a:srgbClr val="00B0F0"/>
                </a:solidFill>
              </a:rPr>
              <a:t>+2</a:t>
            </a:r>
            <a:r>
              <a:rPr lang="en-US" dirty="0"/>
              <a:t>)</a:t>
            </a:r>
          </a:p>
        </p:txBody>
      </p:sp>
      <p:sp>
        <p:nvSpPr>
          <p:cNvPr id="24" name="TextBox 23">
            <a:extLst>
              <a:ext uri="{FF2B5EF4-FFF2-40B4-BE49-F238E27FC236}">
                <a16:creationId xmlns:a16="http://schemas.microsoft.com/office/drawing/2014/main" id="{EAB71F06-1AD8-AB8E-2AA4-880A453E847D}"/>
              </a:ext>
            </a:extLst>
          </p:cNvPr>
          <p:cNvSpPr txBox="1"/>
          <p:nvPr/>
        </p:nvSpPr>
        <p:spPr>
          <a:xfrm>
            <a:off x="7964903" y="7523321"/>
            <a:ext cx="663964" cy="461665"/>
          </a:xfrm>
          <a:prstGeom prst="rect">
            <a:avLst/>
          </a:prstGeom>
          <a:noFill/>
        </p:spPr>
        <p:txBody>
          <a:bodyPr wrap="none" rtlCol="0">
            <a:spAutoFit/>
          </a:bodyPr>
          <a:lstStyle/>
          <a:p>
            <a:r>
              <a:rPr lang="en-US" dirty="0"/>
              <a:t>(</a:t>
            </a:r>
            <a:r>
              <a:rPr lang="en-US" dirty="0">
                <a:solidFill>
                  <a:srgbClr val="FF0000"/>
                </a:solidFill>
              </a:rPr>
              <a:t>-4</a:t>
            </a:r>
            <a:r>
              <a:rPr lang="en-US" dirty="0"/>
              <a:t>)</a:t>
            </a:r>
          </a:p>
        </p:txBody>
      </p:sp>
      <p:sp>
        <p:nvSpPr>
          <p:cNvPr id="25" name="TextBox 24">
            <a:extLst>
              <a:ext uri="{FF2B5EF4-FFF2-40B4-BE49-F238E27FC236}">
                <a16:creationId xmlns:a16="http://schemas.microsoft.com/office/drawing/2014/main" id="{41B4B680-9B87-8F64-A293-D5C4CD733C61}"/>
              </a:ext>
            </a:extLst>
          </p:cNvPr>
          <p:cNvSpPr txBox="1"/>
          <p:nvPr/>
        </p:nvSpPr>
        <p:spPr>
          <a:xfrm>
            <a:off x="719962" y="7089755"/>
            <a:ext cx="723275" cy="461665"/>
          </a:xfrm>
          <a:prstGeom prst="rect">
            <a:avLst/>
          </a:prstGeom>
          <a:noFill/>
        </p:spPr>
        <p:txBody>
          <a:bodyPr wrap="none" rtlCol="0">
            <a:spAutoFit/>
          </a:bodyPr>
          <a:lstStyle/>
          <a:p>
            <a:r>
              <a:rPr lang="en-US" dirty="0"/>
              <a:t>(</a:t>
            </a:r>
            <a:r>
              <a:rPr lang="en-US" dirty="0">
                <a:solidFill>
                  <a:srgbClr val="00B050"/>
                </a:solidFill>
              </a:rPr>
              <a:t>+2</a:t>
            </a:r>
            <a:r>
              <a:rPr lang="en-US" dirty="0"/>
              <a:t>)</a:t>
            </a:r>
          </a:p>
        </p:txBody>
      </p:sp>
      <p:sp>
        <p:nvSpPr>
          <p:cNvPr id="26" name="TextBox 25">
            <a:extLst>
              <a:ext uri="{FF2B5EF4-FFF2-40B4-BE49-F238E27FC236}">
                <a16:creationId xmlns:a16="http://schemas.microsoft.com/office/drawing/2014/main" id="{A31A1227-233F-44DC-7FB8-623ED035AF16}"/>
              </a:ext>
            </a:extLst>
          </p:cNvPr>
          <p:cNvSpPr txBox="1"/>
          <p:nvPr/>
        </p:nvSpPr>
        <p:spPr>
          <a:xfrm>
            <a:off x="5990860" y="9142484"/>
            <a:ext cx="356188" cy="461665"/>
          </a:xfrm>
          <a:prstGeom prst="rect">
            <a:avLst/>
          </a:prstGeom>
          <a:noFill/>
        </p:spPr>
        <p:txBody>
          <a:bodyPr wrap="none" rtlCol="0">
            <a:spAutoFit/>
          </a:bodyPr>
          <a:lstStyle/>
          <a:p>
            <a:r>
              <a:rPr lang="en-US" dirty="0">
                <a:solidFill>
                  <a:srgbClr val="00B050"/>
                </a:solidFill>
              </a:rPr>
              <a:t>4</a:t>
            </a:r>
          </a:p>
        </p:txBody>
      </p:sp>
      <p:sp>
        <p:nvSpPr>
          <p:cNvPr id="27" name="TextBox 26">
            <a:extLst>
              <a:ext uri="{FF2B5EF4-FFF2-40B4-BE49-F238E27FC236}">
                <a16:creationId xmlns:a16="http://schemas.microsoft.com/office/drawing/2014/main" id="{1FB2981F-1FB1-875D-3B90-2B21962EE5A2}"/>
              </a:ext>
            </a:extLst>
          </p:cNvPr>
          <p:cNvSpPr txBox="1"/>
          <p:nvPr/>
        </p:nvSpPr>
        <p:spPr>
          <a:xfrm>
            <a:off x="6657752" y="9142484"/>
            <a:ext cx="356188" cy="461665"/>
          </a:xfrm>
          <a:prstGeom prst="rect">
            <a:avLst/>
          </a:prstGeom>
          <a:noFill/>
        </p:spPr>
        <p:txBody>
          <a:bodyPr wrap="none" rtlCol="0">
            <a:spAutoFit/>
          </a:bodyPr>
          <a:lstStyle/>
          <a:p>
            <a:r>
              <a:rPr lang="en-US" dirty="0">
                <a:solidFill>
                  <a:srgbClr val="00B0F0"/>
                </a:solidFill>
              </a:rPr>
              <a:t>2</a:t>
            </a:r>
          </a:p>
        </p:txBody>
      </p:sp>
      <p:sp>
        <p:nvSpPr>
          <p:cNvPr id="28" name="TextBox 27">
            <a:extLst>
              <a:ext uri="{FF2B5EF4-FFF2-40B4-BE49-F238E27FC236}">
                <a16:creationId xmlns:a16="http://schemas.microsoft.com/office/drawing/2014/main" id="{2AB47654-A61F-BCBC-3248-0F0FF20C9633}"/>
              </a:ext>
            </a:extLst>
          </p:cNvPr>
          <p:cNvSpPr txBox="1"/>
          <p:nvPr/>
        </p:nvSpPr>
        <p:spPr>
          <a:xfrm>
            <a:off x="6317894" y="9140452"/>
            <a:ext cx="369012" cy="461665"/>
          </a:xfrm>
          <a:prstGeom prst="rect">
            <a:avLst/>
          </a:prstGeom>
          <a:noFill/>
        </p:spPr>
        <p:txBody>
          <a:bodyPr wrap="none" rtlCol="0">
            <a:spAutoFit/>
          </a:bodyPr>
          <a:lstStyle/>
          <a:p>
            <a:r>
              <a:rPr lang="en-US" dirty="0"/>
              <a:t>+</a:t>
            </a:r>
          </a:p>
        </p:txBody>
      </p:sp>
      <p:sp>
        <p:nvSpPr>
          <p:cNvPr id="29" name="TextBox 28">
            <a:extLst>
              <a:ext uri="{FF2B5EF4-FFF2-40B4-BE49-F238E27FC236}">
                <a16:creationId xmlns:a16="http://schemas.microsoft.com/office/drawing/2014/main" id="{C11EA433-F464-22A8-720D-10EA972D87A6}"/>
              </a:ext>
            </a:extLst>
          </p:cNvPr>
          <p:cNvSpPr txBox="1"/>
          <p:nvPr/>
        </p:nvSpPr>
        <p:spPr>
          <a:xfrm>
            <a:off x="7246277" y="9140452"/>
            <a:ext cx="356188" cy="461665"/>
          </a:xfrm>
          <a:prstGeom prst="rect">
            <a:avLst/>
          </a:prstGeom>
          <a:noFill/>
        </p:spPr>
        <p:txBody>
          <a:bodyPr wrap="none" rtlCol="0">
            <a:spAutoFit/>
          </a:bodyPr>
          <a:lstStyle/>
          <a:p>
            <a:r>
              <a:rPr lang="en-US" dirty="0">
                <a:solidFill>
                  <a:srgbClr val="FF0000"/>
                </a:solidFill>
              </a:rPr>
              <a:t>4</a:t>
            </a:r>
          </a:p>
        </p:txBody>
      </p:sp>
      <p:sp>
        <p:nvSpPr>
          <p:cNvPr id="30" name="TextBox 29">
            <a:extLst>
              <a:ext uri="{FF2B5EF4-FFF2-40B4-BE49-F238E27FC236}">
                <a16:creationId xmlns:a16="http://schemas.microsoft.com/office/drawing/2014/main" id="{BAC2F783-877A-BA26-7A9C-94E6581FF37E}"/>
              </a:ext>
            </a:extLst>
          </p:cNvPr>
          <p:cNvSpPr txBox="1"/>
          <p:nvPr/>
        </p:nvSpPr>
        <p:spPr>
          <a:xfrm>
            <a:off x="6985949" y="9140452"/>
            <a:ext cx="309700" cy="461665"/>
          </a:xfrm>
          <a:prstGeom prst="rect">
            <a:avLst/>
          </a:prstGeom>
          <a:noFill/>
        </p:spPr>
        <p:txBody>
          <a:bodyPr wrap="none" rtlCol="0">
            <a:spAutoFit/>
          </a:bodyPr>
          <a:lstStyle/>
          <a:p>
            <a:r>
              <a:rPr lang="en-US" dirty="0"/>
              <a:t>-</a:t>
            </a:r>
          </a:p>
        </p:txBody>
      </p:sp>
      <p:sp>
        <p:nvSpPr>
          <p:cNvPr id="31" name="TextBox 30">
            <a:extLst>
              <a:ext uri="{FF2B5EF4-FFF2-40B4-BE49-F238E27FC236}">
                <a16:creationId xmlns:a16="http://schemas.microsoft.com/office/drawing/2014/main" id="{1C3CD39C-EEA0-B38C-8139-EC0D6F928658}"/>
              </a:ext>
            </a:extLst>
          </p:cNvPr>
          <p:cNvSpPr txBox="1"/>
          <p:nvPr/>
        </p:nvSpPr>
        <p:spPr>
          <a:xfrm>
            <a:off x="7594692" y="9122717"/>
            <a:ext cx="369012" cy="461665"/>
          </a:xfrm>
          <a:prstGeom prst="rect">
            <a:avLst/>
          </a:prstGeom>
          <a:noFill/>
        </p:spPr>
        <p:txBody>
          <a:bodyPr wrap="none" rtlCol="0">
            <a:spAutoFit/>
          </a:bodyPr>
          <a:lstStyle/>
          <a:p>
            <a:r>
              <a:rPr lang="en-US" dirty="0"/>
              <a:t>=</a:t>
            </a:r>
          </a:p>
        </p:txBody>
      </p:sp>
      <p:sp>
        <p:nvSpPr>
          <p:cNvPr id="48" name="TextBox 47">
            <a:extLst>
              <a:ext uri="{FF2B5EF4-FFF2-40B4-BE49-F238E27FC236}">
                <a16:creationId xmlns:a16="http://schemas.microsoft.com/office/drawing/2014/main" id="{907E27F7-9735-F7A1-905B-FEEB89745A42}"/>
              </a:ext>
            </a:extLst>
          </p:cNvPr>
          <p:cNvSpPr txBox="1"/>
          <p:nvPr/>
        </p:nvSpPr>
        <p:spPr>
          <a:xfrm>
            <a:off x="7930851" y="9140452"/>
            <a:ext cx="356188" cy="461665"/>
          </a:xfrm>
          <a:prstGeom prst="rect">
            <a:avLst/>
          </a:prstGeom>
          <a:noFill/>
        </p:spPr>
        <p:txBody>
          <a:bodyPr wrap="none" rtlCol="0">
            <a:spAutoFit/>
          </a:bodyPr>
          <a:lstStyle/>
          <a:p>
            <a:r>
              <a:rPr lang="en-US" dirty="0">
                <a:solidFill>
                  <a:srgbClr val="00B050"/>
                </a:solidFill>
              </a:rPr>
              <a:t>2</a:t>
            </a:r>
          </a:p>
        </p:txBody>
      </p:sp>
      <p:sp>
        <p:nvSpPr>
          <p:cNvPr id="49" name="TextBox 48">
            <a:extLst>
              <a:ext uri="{FF2B5EF4-FFF2-40B4-BE49-F238E27FC236}">
                <a16:creationId xmlns:a16="http://schemas.microsoft.com/office/drawing/2014/main" id="{F7622E72-36AB-426B-9EEE-2826A9788735}"/>
              </a:ext>
            </a:extLst>
          </p:cNvPr>
          <p:cNvSpPr txBox="1"/>
          <p:nvPr/>
        </p:nvSpPr>
        <p:spPr>
          <a:xfrm>
            <a:off x="8259259" y="9122716"/>
            <a:ext cx="369012" cy="461665"/>
          </a:xfrm>
          <a:prstGeom prst="rect">
            <a:avLst/>
          </a:prstGeom>
          <a:noFill/>
        </p:spPr>
        <p:txBody>
          <a:bodyPr wrap="none" rtlCol="0">
            <a:spAutoFit/>
          </a:bodyPr>
          <a:lstStyle/>
          <a:p>
            <a:r>
              <a:rPr lang="en-US" dirty="0"/>
              <a:t>=</a:t>
            </a:r>
          </a:p>
        </p:txBody>
      </p:sp>
      <p:sp>
        <p:nvSpPr>
          <p:cNvPr id="50" name="TextBox 49">
            <a:extLst>
              <a:ext uri="{FF2B5EF4-FFF2-40B4-BE49-F238E27FC236}">
                <a16:creationId xmlns:a16="http://schemas.microsoft.com/office/drawing/2014/main" id="{B3FFEADE-29A7-58DE-11A4-BC96543D0D59}"/>
              </a:ext>
            </a:extLst>
          </p:cNvPr>
          <p:cNvSpPr txBox="1"/>
          <p:nvPr/>
        </p:nvSpPr>
        <p:spPr>
          <a:xfrm>
            <a:off x="8562368" y="9140452"/>
            <a:ext cx="2048959" cy="461665"/>
          </a:xfrm>
          <a:prstGeom prst="rect">
            <a:avLst/>
          </a:prstGeom>
          <a:noFill/>
        </p:spPr>
        <p:txBody>
          <a:bodyPr wrap="none" rtlCol="0">
            <a:spAutoFit/>
          </a:bodyPr>
          <a:lstStyle/>
          <a:p>
            <a:r>
              <a:rPr lang="en-US" dirty="0">
                <a:solidFill>
                  <a:srgbClr val="00B050"/>
                </a:solidFill>
              </a:rPr>
              <a:t># 1-bits </a:t>
            </a:r>
            <a:r>
              <a:rPr lang="en-US" dirty="0"/>
              <a:t>after</a:t>
            </a:r>
          </a:p>
        </p:txBody>
      </p:sp>
      <p:sp>
        <p:nvSpPr>
          <p:cNvPr id="51" name="Explosion 1 50">
            <a:extLst>
              <a:ext uri="{FF2B5EF4-FFF2-40B4-BE49-F238E27FC236}">
                <a16:creationId xmlns:a16="http://schemas.microsoft.com/office/drawing/2014/main" id="{9681AB1E-2575-586D-D5C5-E17D16031EA9}"/>
              </a:ext>
            </a:extLst>
          </p:cNvPr>
          <p:cNvSpPr/>
          <p:nvPr/>
        </p:nvSpPr>
        <p:spPr bwMode="auto">
          <a:xfrm>
            <a:off x="9312347" y="6033968"/>
            <a:ext cx="3257214" cy="2333863"/>
          </a:xfrm>
          <a:prstGeom prst="irregularSeal1">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91440" tIns="91440" rIns="0" bIns="0" anchor="ctr">
            <a:spAutoFit/>
          </a:bodyPr>
          <a:lstStyle/>
          <a:p>
            <a:pPr marL="0" marR="0" indent="0" eaLnBrk="1" latinLnBrk="0">
              <a:lnSpc>
                <a:spcPct val="100000"/>
              </a:lnSpc>
              <a:buClrTx/>
              <a:buSzTx/>
              <a:buFontTx/>
              <a:buNone/>
              <a:tabLst/>
              <a:defRPr/>
            </a:pPr>
            <a:r>
              <a:rPr lang="en-US" sz="1600" b="0" dirty="0"/>
              <a:t>The token invariant</a:t>
            </a:r>
            <a:br>
              <a:rPr lang="en-US" sz="1600" b="0" dirty="0"/>
            </a:br>
            <a:r>
              <a:rPr lang="en-US" sz="1600" b="0" dirty="0"/>
              <a:t>is preserved in</a:t>
            </a:r>
            <a:br>
              <a:rPr lang="en-US" sz="1600" b="0" dirty="0"/>
            </a:br>
            <a:r>
              <a:rPr lang="en-US" sz="1600" b="0" dirty="0"/>
              <a:t>this example</a:t>
            </a:r>
          </a:p>
        </p:txBody>
      </p:sp>
    </p:spTree>
    <p:extLst>
      <p:ext uri="{BB962C8B-B14F-4D97-AF65-F5344CB8AC3E}">
        <p14:creationId xmlns:p14="http://schemas.microsoft.com/office/powerpoint/2010/main" val="17481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animBg="1"/>
      <p:bldP spid="13" grpId="0" animBg="1"/>
      <p:bldP spid="14" grpId="0" animBg="1"/>
      <p:bldP spid="15" grpId="0" animBg="1"/>
      <p:bldP spid="16" grpId="0" animBg="1"/>
      <p:bldP spid="17" grpId="0" animBg="1"/>
      <p:bldP spid="18" grpId="0" animBg="1"/>
      <p:bldP spid="20" grpId="0" animBg="1"/>
      <p:bldP spid="38" grpId="0" animBg="1"/>
      <p:bldP spid="39" grpId="0" animBg="1"/>
      <p:bldP spid="40" grpId="0" animBg="1"/>
      <p:bldP spid="41" grpId="0" animBg="1"/>
      <p:bldP spid="42" grpId="0" animBg="1"/>
      <p:bldP spid="43" grpId="0" animBg="1"/>
      <p:bldP spid="34" grpId="0" animBg="1"/>
      <p:bldP spid="44" grpId="0" animBg="1"/>
      <p:bldP spid="45" grpId="0" animBg="1"/>
      <p:bldP spid="4" grpId="0"/>
      <p:bldP spid="6" grpId="0"/>
      <p:bldP spid="19" grpId="0"/>
      <p:bldP spid="24" grpId="0"/>
      <p:bldP spid="25" grpId="0"/>
      <p:bldP spid="26" grpId="0"/>
      <p:bldP spid="27" grpId="0"/>
      <p:bldP spid="28" grpId="0"/>
      <p:bldP spid="29" grpId="0"/>
      <p:bldP spid="30" grpId="0"/>
      <p:bldP spid="31" grpId="0"/>
      <p:bldP spid="48" grpId="0"/>
      <p:bldP spid="49" grpId="0"/>
      <p:bldP spid="50" grpId="0"/>
      <p:bldP spid="5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475675" y="769173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cxnSp>
        <p:nvCxnSpPr>
          <p:cNvPr id="34" name="Straight Arrow Connector 33"/>
          <p:cNvCxnSpPr/>
          <p:nvPr/>
        </p:nvCxnSpPr>
        <p:spPr bwMode="auto">
          <a:xfrm rot="5400000">
            <a:off x="4072670"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6" name="Straight Arrow Connector 45"/>
          <p:cNvCxnSpPr/>
          <p:nvPr/>
        </p:nvCxnSpPr>
        <p:spPr bwMode="auto">
          <a:xfrm rot="5400000">
            <a:off x="3708495"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7" name="Straight Arrow Connector 46"/>
          <p:cNvCxnSpPr/>
          <p:nvPr/>
        </p:nvCxnSpPr>
        <p:spPr bwMode="auto">
          <a:xfrm rot="5400000">
            <a:off x="3337782"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8" name="Straight Arrow Connector 47"/>
          <p:cNvCxnSpPr/>
          <p:nvPr/>
        </p:nvCxnSpPr>
        <p:spPr bwMode="auto">
          <a:xfrm rot="5400000">
            <a:off x="2970975" y="712470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grpSp>
        <p:nvGrpSpPr>
          <p:cNvPr id="19" name="Group 18">
            <a:extLst>
              <a:ext uri="{FF2B5EF4-FFF2-40B4-BE49-F238E27FC236}">
                <a16:creationId xmlns:a16="http://schemas.microsoft.com/office/drawing/2014/main" id="{C77BABDE-8562-8F85-9CCC-D027D6E52A6E}"/>
              </a:ext>
            </a:extLst>
          </p:cNvPr>
          <p:cNvGrpSpPr/>
          <p:nvPr/>
        </p:nvGrpSpPr>
        <p:grpSpPr>
          <a:xfrm>
            <a:off x="2475675" y="6172200"/>
            <a:ext cx="4213825" cy="1905000"/>
            <a:chOff x="2475675" y="6172200"/>
            <a:chExt cx="4213825" cy="1905000"/>
          </a:xfrm>
        </p:grpSpPr>
        <p:sp>
          <p:nvSpPr>
            <p:cNvPr id="9" name="TextBox 8"/>
            <p:cNvSpPr txBox="1"/>
            <p:nvPr/>
          </p:nvSpPr>
          <p:spPr>
            <a:xfrm>
              <a:off x="2475675" y="624840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p:cNvSpPr/>
            <p:nvPr/>
          </p:nvSpPr>
          <p:spPr>
            <a:xfrm>
              <a:off x="4914075" y="6553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Oval 11"/>
            <p:cNvSpPr/>
            <p:nvPr/>
          </p:nvSpPr>
          <p:spPr>
            <a:xfrm>
              <a:off x="3671126"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p:cNvSpPr/>
            <p:nvPr/>
          </p:nvSpPr>
          <p:spPr>
            <a:xfrm>
              <a:off x="4047175"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4404425"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259245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3306950"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p:cNvSpPr/>
            <p:nvPr/>
          </p:nvSpPr>
          <p:spPr>
            <a:xfrm>
              <a:off x="2604325"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5599875" y="6324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5711092" y="7439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pSp>
          <p:nvGrpSpPr>
            <p:cNvPr id="4" name="Group 22"/>
            <p:cNvGrpSpPr/>
            <p:nvPr/>
          </p:nvGrpSpPr>
          <p:grpSpPr>
            <a:xfrm rot="20400000">
              <a:off x="5965587" y="6477000"/>
              <a:ext cx="357248" cy="152400"/>
              <a:chOff x="8888351" y="6477000"/>
              <a:chExt cx="357248" cy="152400"/>
            </a:xfrm>
          </p:grpSpPr>
          <p:sp>
            <p:nvSpPr>
              <p:cNvPr id="21" name="Oval 20"/>
              <p:cNvSpPr/>
              <p:nvPr/>
            </p:nvSpPr>
            <p:spPr>
              <a:xfrm>
                <a:off x="8888351"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a:off x="9093200"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grpSp>
          <p:nvGrpSpPr>
            <p:cNvPr id="5" name="Group 36"/>
            <p:cNvGrpSpPr/>
            <p:nvPr/>
          </p:nvGrpSpPr>
          <p:grpSpPr>
            <a:xfrm rot="1200000">
              <a:off x="5882142" y="7445067"/>
              <a:ext cx="380999" cy="381000"/>
              <a:chOff x="10083800" y="6629400"/>
              <a:chExt cx="380999" cy="381000"/>
            </a:xfrm>
          </p:grpSpPr>
          <p:sp>
            <p:nvSpPr>
              <p:cNvPr id="32" name="Oval 31"/>
              <p:cNvSpPr/>
              <p:nvPr/>
            </p:nvSpPr>
            <p:spPr>
              <a:xfrm>
                <a:off x="100838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p:cNvSpPr/>
              <p:nvPr/>
            </p:nvSpPr>
            <p:spPr>
              <a:xfrm>
                <a:off x="103124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p:cNvSpPr/>
              <p:nvPr/>
            </p:nvSpPr>
            <p:spPr>
              <a:xfrm>
                <a:off x="100838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103124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sp>
          <p:nvSpPr>
            <p:cNvPr id="69" name="Oval 68"/>
            <p:cNvSpPr/>
            <p:nvPr/>
          </p:nvSpPr>
          <p:spPr bwMode="auto">
            <a:xfrm>
              <a:off x="3325750" y="631767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1" name="Oval 80"/>
            <p:cNvSpPr/>
            <p:nvPr/>
          </p:nvSpPr>
          <p:spPr bwMode="auto">
            <a:xfrm>
              <a:off x="3302000" y="79248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a:xfrm>
            <a:off x="950976" y="1981200"/>
            <a:ext cx="11099800" cy="6896100"/>
          </a:xfrm>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marL="800100" lvl="2" indent="0">
              <a:buNone/>
            </a:pPr>
            <a:endParaRPr lang="en-US" dirty="0"/>
          </a:p>
          <a:p>
            <a:r>
              <a:rPr lang="en-US" dirty="0"/>
              <a:t>How are the tokens used?</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cxnSp>
        <p:nvCxnSpPr>
          <p:cNvPr id="50" name="Straight Arrow Connector 49"/>
          <p:cNvCxnSpPr/>
          <p:nvPr/>
        </p:nvCxnSpPr>
        <p:spPr bwMode="auto">
          <a:xfrm rot="16200000" flipH="1">
            <a:off x="3023425" y="727710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52" name="Straight Arrow Connector 51"/>
          <p:cNvCxnSpPr/>
          <p:nvPr/>
        </p:nvCxnSpPr>
        <p:spPr bwMode="auto">
          <a:xfrm rot="16200000" flipH="1">
            <a:off x="3123375" y="643890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sp>
        <p:nvSpPr>
          <p:cNvPr id="55" name="Content Placeholder 2"/>
          <p:cNvSpPr txBox="1">
            <a:spLocks/>
          </p:cNvSpPr>
          <p:nvPr/>
        </p:nvSpPr>
        <p:spPr bwMode="auto">
          <a:xfrm>
            <a:off x="6807200" y="5562600"/>
            <a:ext cx="6172200" cy="33147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800100" marR="0" lvl="1" indent="-342900" algn="l" defTabSz="584200" rtl="0" eaLnBrk="0" fontAlgn="base" latinLnBrk="0" hangingPunct="0">
              <a:lnSpc>
                <a:spcPct val="100000"/>
              </a:lnSpc>
              <a:spcBef>
                <a:spcPts val="700"/>
              </a:spcBef>
              <a:spcAft>
                <a:spcPct val="0"/>
              </a:spcAft>
              <a:buClrTx/>
              <a:buSzPct val="125000"/>
              <a:buFont typeface="Courier New" pitchFamily="49" charset="0"/>
              <a:buChar char="o"/>
              <a:tabLst/>
              <a:defRPr/>
            </a:pPr>
            <a:r>
              <a:rPr lang="en-US" sz="2800" b="0" kern="0" dirty="0">
                <a:latin typeface="+mn-lt"/>
                <a:ea typeface="+mn-ea"/>
                <a:cs typeface="+mn-cs"/>
              </a:rPr>
              <a:t>E</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ach 1-bit that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Is paid by an </a:t>
            </a:r>
            <a:r>
              <a:rPr kumimoji="0" lang="en-US" sz="2400" b="0" i="0" u="none" strike="noStrike" kern="0" cap="none" spc="0" normalizeH="0" baseline="0" noProof="0" dirty="0">
                <a:ln>
                  <a:noFill/>
                </a:ln>
                <a:solidFill>
                  <a:srgbClr val="00B050"/>
                </a:solidFill>
                <a:effectLst/>
                <a:uLnTx/>
                <a:uFillTx/>
                <a:latin typeface="+mn-lt"/>
                <a:ea typeface="+mn-ea"/>
                <a:cs typeface="+mn-cs"/>
                <a:sym typeface="Helvetica Neue" charset="0"/>
              </a:rPr>
              <a:t>associated token</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0-bit that 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lang="en-US" b="0" kern="0" dirty="0">
                <a:latin typeface="+mn-lt"/>
                <a:ea typeface="+mn-ea"/>
                <a:cs typeface="+mn-cs"/>
              </a:rPr>
              <a:t>Is p</a:t>
            </a: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aid by </a:t>
            </a: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lang="en-US" sz="2800" b="0" kern="0" dirty="0">
                <a:latin typeface="+mn-lt"/>
                <a:ea typeface="+mn-ea"/>
                <a:cs typeface="+mn-cs"/>
              </a:rPr>
              <a:t>T</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oken</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 for the new 1-bit</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 saved</a:t>
            </a:r>
            <a: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t> on the </a:t>
            </a:r>
            <a:b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br>
            <a: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t>new 1-bit</a:t>
            </a:r>
            <a:endPar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endParaRPr>
          </a:p>
        </p:txBody>
      </p:sp>
      <p:sp>
        <p:nvSpPr>
          <p:cNvPr id="57" name="Right Brace 56"/>
          <p:cNvSpPr/>
          <p:nvPr/>
        </p:nvSpPr>
        <p:spPr bwMode="auto">
          <a:xfrm rot="16200000">
            <a:off x="4047040" y="5552956"/>
            <a:ext cx="152400" cy="933688"/>
          </a:xfrm>
          <a:prstGeom prst="rightBrace">
            <a:avLst>
              <a:gd name="adj1" fmla="val 20333"/>
              <a:gd name="adj2" fmla="val 50000"/>
            </a:avLst>
          </a:prstGeom>
          <a:noFill/>
          <a:ln w="25400" cap="flat" cmpd="sng" algn="ctr">
            <a:solidFill>
              <a:schemeClr val="accent4">
                <a:lumMod val="65000"/>
                <a:lumOff val="35000"/>
              </a:schemeClr>
            </a:solidFill>
            <a:prstDash val="sysDot"/>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59" name="Shape 58"/>
          <p:cNvCxnSpPr>
            <a:stCxn id="65" idx="1"/>
            <a:endCxn id="61" idx="7"/>
          </p:cNvCxnSpPr>
          <p:nvPr/>
        </p:nvCxnSpPr>
        <p:spPr bwMode="auto">
          <a:xfrm rot="16200000" flipH="1" flipV="1">
            <a:off x="5669893" y="4272893"/>
            <a:ext cx="158750" cy="3227300"/>
          </a:xfrm>
          <a:prstGeom prst="curvedConnector3">
            <a:avLst>
              <a:gd name="adj1" fmla="val -262787"/>
            </a:avLst>
          </a:prstGeom>
          <a:solidFill>
            <a:schemeClr val="accent1"/>
          </a:solidFill>
          <a:ln w="25400" cap="flat" cmpd="sng" algn="ctr">
            <a:solidFill>
              <a:schemeClr val="accent4">
                <a:lumMod val="65000"/>
                <a:lumOff val="35000"/>
              </a:schemeClr>
            </a:solidFill>
            <a:prstDash val="sysDot"/>
            <a:miter lim="400000"/>
            <a:headEnd type="none" w="med" len="med"/>
            <a:tailEnd type="none" w="med" len="med"/>
          </a:ln>
          <a:effectLst/>
        </p:spPr>
      </p:cxnSp>
      <p:sp>
        <p:nvSpPr>
          <p:cNvPr id="61" name="Oval 60"/>
          <p:cNvSpPr/>
          <p:nvPr/>
        </p:nvSpPr>
        <p:spPr bwMode="auto">
          <a:xfrm>
            <a:off x="4005536" y="59436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5" name="Oval 64"/>
          <p:cNvSpPr/>
          <p:nvPr/>
        </p:nvSpPr>
        <p:spPr bwMode="auto">
          <a:xfrm>
            <a:off x="7340600" y="578485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70" name="Shape 58"/>
          <p:cNvCxnSpPr>
            <a:cxnSpLocks/>
            <a:stCxn id="72" idx="0"/>
            <a:endCxn id="69" idx="0"/>
          </p:cNvCxnSpPr>
          <p:nvPr/>
        </p:nvCxnSpPr>
        <p:spPr bwMode="auto">
          <a:xfrm rot="16200000" flipV="1">
            <a:off x="5157025" y="4562600"/>
            <a:ext cx="552200" cy="4062350"/>
          </a:xfrm>
          <a:prstGeom prst="curvedConnector3">
            <a:avLst>
              <a:gd name="adj1" fmla="val 287635"/>
            </a:avLst>
          </a:prstGeom>
          <a:solidFill>
            <a:schemeClr val="accent1"/>
          </a:solidFill>
          <a:ln w="25400" cap="flat" cmpd="sng" algn="ctr">
            <a:solidFill>
              <a:srgbClr val="7030A0"/>
            </a:solidFill>
            <a:prstDash val="dash"/>
            <a:miter lim="400000"/>
            <a:headEnd type="none" w="med" len="med"/>
            <a:tailEnd type="none" w="med" len="med"/>
          </a:ln>
          <a:effectLst/>
        </p:spPr>
      </p:cxnSp>
      <p:sp>
        <p:nvSpPr>
          <p:cNvPr id="72" name="Oval 71"/>
          <p:cNvSpPr/>
          <p:nvPr/>
        </p:nvSpPr>
        <p:spPr bwMode="auto">
          <a:xfrm>
            <a:off x="7388100" y="686987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0" name="Oval 79"/>
          <p:cNvSpPr/>
          <p:nvPr/>
        </p:nvSpPr>
        <p:spPr bwMode="auto">
          <a:xfrm>
            <a:off x="7357425" y="798912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82" name="Shape 58"/>
          <p:cNvCxnSpPr>
            <a:cxnSpLocks/>
            <a:stCxn id="80" idx="4"/>
            <a:endCxn id="81" idx="4"/>
          </p:cNvCxnSpPr>
          <p:nvPr/>
        </p:nvCxnSpPr>
        <p:spPr bwMode="auto">
          <a:xfrm rot="5400000" flipH="1">
            <a:off x="5373750" y="6081651"/>
            <a:ext cx="64325" cy="4055425"/>
          </a:xfrm>
          <a:prstGeom prst="curvedConnector3">
            <a:avLst>
              <a:gd name="adj1" fmla="val -853841"/>
            </a:avLst>
          </a:prstGeom>
          <a:solidFill>
            <a:schemeClr val="accent1"/>
          </a:solidFill>
          <a:ln w="25400" cap="flat" cmpd="sng" algn="ctr">
            <a:solidFill>
              <a:schemeClr val="accent5">
                <a:lumMod val="50000"/>
              </a:schemeClr>
            </a:solidFill>
            <a:prstDash val="lgDashDot"/>
            <a:miter lim="400000"/>
            <a:headEnd type="none" w="med" len="med"/>
            <a:tailEnd type="none" w="med" len="med"/>
          </a:ln>
          <a:effectLst/>
        </p:spPr>
      </p:cxnSp>
      <p:sp>
        <p:nvSpPr>
          <p:cNvPr id="43" name="Rectangular Callout 42"/>
          <p:cNvSpPr/>
          <p:nvPr/>
        </p:nvSpPr>
        <p:spPr bwMode="auto">
          <a:xfrm>
            <a:off x="10621165" y="4191000"/>
            <a:ext cx="2282035" cy="1015663"/>
          </a:xfrm>
          <a:prstGeom prst="wedgeRectCallout">
            <a:avLst>
              <a:gd name="adj1" fmla="val -116437"/>
              <a:gd name="adj2" fmla="val 8724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These are all the</a:t>
            </a:r>
            <a:br>
              <a:rPr lang="en-US" sz="2000" b="0" dirty="0"/>
            </a:br>
            <a:r>
              <a:rPr lang="en-US" sz="2000" b="0" dirty="0"/>
              <a:t>1-bits to the right of</a:t>
            </a:r>
          </a:p>
          <a:p>
            <a:pPr algn="l">
              <a:defRPr/>
            </a:pPr>
            <a:r>
              <a:rPr lang="en-US" sz="2000" b="0" dirty="0"/>
              <a:t>the rightmost 0-bit</a:t>
            </a:r>
          </a:p>
        </p:txBody>
      </p:sp>
      <p:sp>
        <p:nvSpPr>
          <p:cNvPr id="44" name="Slide Number Placeholder 43"/>
          <p:cNvSpPr>
            <a:spLocks noGrp="1"/>
          </p:cNvSpPr>
          <p:nvPr>
            <p:ph type="sldNum" sz="quarter" idx="10"/>
          </p:nvPr>
        </p:nvSpPr>
        <p:spPr/>
        <p:txBody>
          <a:bodyPr/>
          <a:lstStyle/>
          <a:p>
            <a:pPr>
              <a:defRPr/>
            </a:pPr>
            <a:fld id="{25C490D4-7A1B-45D2-B551-E1B1E148D9B2}" type="slidenum">
              <a:rPr lang="en-US" smtClean="0"/>
              <a:pPr>
                <a:defRPr/>
              </a:pP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5">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5">
                                            <p:txEl>
                                              <p:pRg st="4" end="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5">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7" grpId="0" animBg="1"/>
      <p:bldP spid="4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a:xfrm>
            <a:off x="950976" y="1981200"/>
            <a:ext cx="11099800" cy="6896100"/>
          </a:xfrm>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2"/>
            <a:endParaRPr lang="en-US" dirty="0"/>
          </a:p>
          <a:p>
            <a:r>
              <a:rPr lang="en-US" dirty="0"/>
              <a:t>How are the tokens used?</a:t>
            </a:r>
          </a:p>
          <a:p>
            <a:pPr lvl="1">
              <a:buClr>
                <a:schemeClr val="tx1"/>
              </a:buClr>
            </a:pPr>
            <a:r>
              <a:rPr lang="en-US" dirty="0">
                <a:solidFill>
                  <a:srgbClr val="00B050"/>
                </a:solidFill>
              </a:rPr>
              <a:t>Tokens associated to bits</a:t>
            </a:r>
            <a:r>
              <a:rPr lang="en-US" dirty="0"/>
              <a:t>:</a:t>
            </a:r>
          </a:p>
          <a:p>
            <a:pPr lvl="2">
              <a:buClr>
                <a:schemeClr val="tx1"/>
              </a:buClr>
            </a:pPr>
            <a:r>
              <a:rPr lang="en-US" dirty="0"/>
              <a:t>Are used to flip bits from 1 to 0</a:t>
            </a:r>
          </a:p>
          <a:p>
            <a:pPr lvl="1">
              <a:buClr>
                <a:schemeClr val="tx1"/>
              </a:buClr>
            </a:pPr>
            <a:r>
              <a:rPr lang="en-US" dirty="0">
                <a:solidFill>
                  <a:srgbClr val="00B0F0"/>
                </a:solidFill>
              </a:rPr>
              <a:t>2 tokens from user</a:t>
            </a:r>
          </a:p>
          <a:p>
            <a:pPr lvl="2">
              <a:buClr>
                <a:schemeClr val="tx1"/>
              </a:buClr>
            </a:pPr>
            <a:r>
              <a:rPr lang="en-US" dirty="0"/>
              <a:t>1 token is used to flip the rightmost 0-bit to 1</a:t>
            </a:r>
          </a:p>
          <a:p>
            <a:pPr lvl="2">
              <a:buClr>
                <a:schemeClr val="tx1"/>
              </a:buClr>
            </a:pPr>
            <a:r>
              <a:rPr lang="en-US" dirty="0"/>
              <a:t>1 token is saved for later on top of the new</a:t>
            </a:r>
            <a:br>
              <a:rPr lang="en-US" dirty="0"/>
            </a:br>
            <a:r>
              <a:rPr lang="en-US" dirty="0"/>
              <a:t>rightmost 1-bit</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p:cNvSpPr txBox="1"/>
          <p:nvPr/>
        </p:nvSpPr>
        <p:spPr>
          <a:xfrm>
            <a:off x="8524175" y="701675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p:cNvSpPr/>
          <p:nvPr/>
        </p:nvSpPr>
        <p:spPr>
          <a:xfrm>
            <a:off x="10962575" y="732155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p:cNvSpPr txBox="1"/>
          <p:nvPr/>
        </p:nvSpPr>
        <p:spPr>
          <a:xfrm>
            <a:off x="8524175" y="846008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sp>
        <p:nvSpPr>
          <p:cNvPr id="12" name="Oval 11"/>
          <p:cNvSpPr/>
          <p:nvPr/>
        </p:nvSpPr>
        <p:spPr>
          <a:xfrm>
            <a:off x="9719626"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p:cNvSpPr/>
          <p:nvPr/>
        </p:nvSpPr>
        <p:spPr>
          <a:xfrm>
            <a:off x="10095675"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10452925"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8640951"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9355450" y="8388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p:cNvSpPr/>
          <p:nvPr/>
        </p:nvSpPr>
        <p:spPr>
          <a:xfrm>
            <a:off x="8652825" y="8388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11648375" y="709295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11759592" y="820821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Oval 20"/>
          <p:cNvSpPr/>
          <p:nvPr/>
        </p:nvSpPr>
        <p:spPr>
          <a:xfrm rot="20400000">
            <a:off x="12020264" y="7280381"/>
            <a:ext cx="152399" cy="152400"/>
          </a:xfrm>
          <a:prstGeom prst="ellipse">
            <a:avLst/>
          </a:prstGeom>
          <a:solidFill>
            <a:srgbClr val="FFC000"/>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rot="20400000">
            <a:off x="12212759" y="721031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Oval 31"/>
          <p:cNvSpPr/>
          <p:nvPr/>
        </p:nvSpPr>
        <p:spPr>
          <a:xfrm rot="1200000">
            <a:off x="11976628" y="8181217"/>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p:cNvSpPr/>
          <p:nvPr/>
        </p:nvSpPr>
        <p:spPr>
          <a:xfrm rot="1200000">
            <a:off x="12191442" y="8259403"/>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p:cNvSpPr/>
          <p:nvPr/>
        </p:nvSpPr>
        <p:spPr>
          <a:xfrm rot="1200000">
            <a:off x="11898442" y="839603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rot="1200000">
            <a:off x="12113256" y="8474217"/>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cxnSp>
        <p:nvCxnSpPr>
          <p:cNvPr id="34" name="Straight Arrow Connector 33"/>
          <p:cNvCxnSpPr/>
          <p:nvPr/>
        </p:nvCxnSpPr>
        <p:spPr bwMode="auto">
          <a:xfrm rot="5400000">
            <a:off x="10121170"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6" name="Straight Arrow Connector 45"/>
          <p:cNvCxnSpPr/>
          <p:nvPr/>
        </p:nvCxnSpPr>
        <p:spPr bwMode="auto">
          <a:xfrm rot="5400000">
            <a:off x="9756995"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7" name="Straight Arrow Connector 46"/>
          <p:cNvCxnSpPr/>
          <p:nvPr/>
        </p:nvCxnSpPr>
        <p:spPr bwMode="auto">
          <a:xfrm rot="5400000">
            <a:off x="9386282"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8" name="Straight Arrow Connector 47"/>
          <p:cNvCxnSpPr/>
          <p:nvPr/>
        </p:nvCxnSpPr>
        <p:spPr bwMode="auto">
          <a:xfrm rot="5400000">
            <a:off x="9019475" y="789305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50" name="Straight Arrow Connector 49"/>
          <p:cNvCxnSpPr/>
          <p:nvPr/>
        </p:nvCxnSpPr>
        <p:spPr bwMode="auto">
          <a:xfrm rot="16200000" flipH="1">
            <a:off x="9071925" y="804545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52" name="Straight Arrow Connector 51"/>
          <p:cNvCxnSpPr/>
          <p:nvPr/>
        </p:nvCxnSpPr>
        <p:spPr bwMode="auto">
          <a:xfrm rot="16200000" flipH="1">
            <a:off x="9171875" y="720725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sp>
        <p:nvSpPr>
          <p:cNvPr id="65" name="Oval 64"/>
          <p:cNvSpPr/>
          <p:nvPr/>
        </p:nvSpPr>
        <p:spPr bwMode="auto">
          <a:xfrm>
            <a:off x="13389100" y="65532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9" name="Oval 68"/>
          <p:cNvSpPr/>
          <p:nvPr/>
        </p:nvSpPr>
        <p:spPr bwMode="auto">
          <a:xfrm>
            <a:off x="9111308" y="7937622"/>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70" name="Shape 58"/>
          <p:cNvCxnSpPr>
            <a:stCxn id="21" idx="0"/>
            <a:endCxn id="53" idx="0"/>
          </p:cNvCxnSpPr>
          <p:nvPr/>
        </p:nvCxnSpPr>
        <p:spPr bwMode="auto">
          <a:xfrm rot="16200000" flipV="1">
            <a:off x="10583712" y="5798285"/>
            <a:ext cx="113122" cy="2860259"/>
          </a:xfrm>
          <a:prstGeom prst="curvedConnector3">
            <a:avLst>
              <a:gd name="adj1" fmla="val 478153"/>
            </a:avLst>
          </a:prstGeom>
          <a:solidFill>
            <a:schemeClr val="accent1"/>
          </a:solidFill>
          <a:ln w="25400" cap="flat" cmpd="sng" algn="ctr">
            <a:solidFill>
              <a:srgbClr val="7030A0"/>
            </a:solidFill>
            <a:prstDash val="solid"/>
            <a:miter lim="400000"/>
            <a:headEnd type="none" w="med" len="med"/>
            <a:tailEnd type="none" w="med" len="med"/>
          </a:ln>
          <a:effectLst/>
        </p:spPr>
      </p:cxnSp>
      <p:cxnSp>
        <p:nvCxnSpPr>
          <p:cNvPr id="82" name="Shape 58"/>
          <p:cNvCxnSpPr>
            <a:stCxn id="22" idx="0"/>
            <a:endCxn id="69" idx="2"/>
          </p:cNvCxnSpPr>
          <p:nvPr/>
        </p:nvCxnSpPr>
        <p:spPr bwMode="auto">
          <a:xfrm rot="16200000" flipH="1" flipV="1">
            <a:off x="10287649" y="6038573"/>
            <a:ext cx="798908" cy="3151589"/>
          </a:xfrm>
          <a:prstGeom prst="curvedConnector4">
            <a:avLst>
              <a:gd name="adj1" fmla="val -109082"/>
              <a:gd name="adj2" fmla="val 122047"/>
            </a:avLst>
          </a:prstGeom>
          <a:solidFill>
            <a:schemeClr val="accent1"/>
          </a:solidFill>
          <a:ln w="25400" cap="flat" cmpd="sng" algn="ctr">
            <a:solidFill>
              <a:srgbClr val="FF9933"/>
            </a:solidFill>
            <a:prstDash val="solid"/>
            <a:miter lim="400000"/>
            <a:headEnd type="none" w="med" len="med"/>
            <a:tailEnd type="none" w="med" len="med"/>
          </a:ln>
          <a:effectLst/>
        </p:spPr>
      </p:cxnSp>
      <p:sp>
        <p:nvSpPr>
          <p:cNvPr id="53" name="Oval 52"/>
          <p:cNvSpPr/>
          <p:nvPr/>
        </p:nvSpPr>
        <p:spPr bwMode="auto">
          <a:xfrm>
            <a:off x="9133943" y="7171854"/>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1" name="Slide Number Placeholder 40"/>
          <p:cNvSpPr>
            <a:spLocks noGrp="1"/>
          </p:cNvSpPr>
          <p:nvPr>
            <p:ph type="sldNum" sz="quarter" idx="10"/>
          </p:nvPr>
        </p:nvSpPr>
        <p:spPr/>
        <p:txBody>
          <a:bodyPr/>
          <a:lstStyle/>
          <a:p>
            <a:pPr>
              <a:defRPr/>
            </a:pPr>
            <a:fld id="{25C490D4-7A1B-45D2-B551-E1B1E148D9B2}" type="slidenum">
              <a:rPr lang="en-US" smtClean="0"/>
              <a:pPr>
                <a:defRPr/>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32" grpId="0" animBg="1"/>
      <p:bldP spid="33" grpId="0" animBg="1"/>
      <p:bldP spid="35" grpId="0" animBg="1"/>
      <p:bldP spid="3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pPr>
              <a:buClr>
                <a:schemeClr val="tx1"/>
              </a:buClr>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1"/>
            <a:endParaRPr lang="en-US" dirty="0"/>
          </a:p>
          <a:p>
            <a:r>
              <a:rPr lang="en-US" dirty="0"/>
              <a:t>General situation:</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p:cNvSpPr txBox="1"/>
          <p:nvPr/>
        </p:nvSpPr>
        <p:spPr>
          <a:xfrm>
            <a:off x="1356425" y="5486400"/>
            <a:ext cx="2581155" cy="461665"/>
          </a:xfrm>
          <a:prstGeom prst="rect">
            <a:avLst/>
          </a:prstGeom>
          <a:noFill/>
        </p:spPr>
        <p:txBody>
          <a:bodyPr wrap="none" rtlCol="0">
            <a:spAutoFit/>
          </a:bodyPr>
          <a:lstStyle/>
          <a:p>
            <a:r>
              <a:rPr lang="en-US" dirty="0">
                <a:latin typeface="Courier New" pitchFamily="49" charset="0"/>
                <a:cs typeface="Courier New" pitchFamily="49" charset="0"/>
              </a:rPr>
              <a:t>b … b 0 1 … 1</a:t>
            </a:r>
          </a:p>
        </p:txBody>
      </p:sp>
      <p:sp>
        <p:nvSpPr>
          <p:cNvPr id="10" name="Curved Left Arrow 9"/>
          <p:cNvSpPr/>
          <p:nvPr/>
        </p:nvSpPr>
        <p:spPr>
          <a:xfrm>
            <a:off x="4147771" y="5791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p:cNvSpPr txBox="1"/>
          <p:nvPr/>
        </p:nvSpPr>
        <p:spPr>
          <a:xfrm>
            <a:off x="1356425" y="6929735"/>
            <a:ext cx="2581156" cy="461665"/>
          </a:xfrm>
          <a:prstGeom prst="rect">
            <a:avLst/>
          </a:prstGeom>
          <a:noFill/>
        </p:spPr>
        <p:txBody>
          <a:bodyPr wrap="none" rtlCol="0">
            <a:spAutoFit/>
          </a:bodyPr>
          <a:lstStyle/>
          <a:p>
            <a:r>
              <a:rPr lang="en-US" dirty="0">
                <a:latin typeface="Courier New" pitchFamily="49" charset="0"/>
                <a:cs typeface="Courier New" pitchFamily="49" charset="0"/>
              </a:rPr>
              <a:t>b … b 1 0 … 0</a:t>
            </a:r>
          </a:p>
        </p:txBody>
      </p:sp>
      <p:sp>
        <p:nvSpPr>
          <p:cNvPr id="12" name="Oval 11"/>
          <p:cNvSpPr/>
          <p:nvPr/>
        </p:nvSpPr>
        <p:spPr>
          <a:xfrm>
            <a:off x="2904822"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3638121"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1731147"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2540646"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4833571" y="5562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4944788" y="6677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Oval 20"/>
          <p:cNvSpPr/>
          <p:nvPr/>
        </p:nvSpPr>
        <p:spPr>
          <a:xfrm rot="20400000">
            <a:off x="5205460" y="575003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rot="20400000">
            <a:off x="5397955" y="567996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Rectangular Callout 38"/>
          <p:cNvSpPr/>
          <p:nvPr/>
        </p:nvSpPr>
        <p:spPr bwMode="auto">
          <a:xfrm>
            <a:off x="6430116" y="3254514"/>
            <a:ext cx="1801134" cy="707886"/>
          </a:xfrm>
          <a:prstGeom prst="wedgeRectCallout">
            <a:avLst>
              <a:gd name="adj1" fmla="val -88550"/>
              <a:gd name="adj2" fmla="val 24768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Earns </a:t>
            </a:r>
            <a:r>
              <a:rPr lang="en-US" sz="2000" b="0" dirty="0">
                <a:solidFill>
                  <a:srgbClr val="00B0F0"/>
                </a:solidFill>
              </a:rPr>
              <a:t>2</a:t>
            </a:r>
            <a:r>
              <a:rPr lang="en-US" sz="2000" b="0" dirty="0"/>
              <a:t> tokens</a:t>
            </a:r>
            <a:br>
              <a:rPr lang="en-US" sz="2000" b="0" dirty="0"/>
            </a:br>
            <a:r>
              <a:rPr lang="en-US" sz="2000" b="0" dirty="0"/>
              <a:t>from user</a:t>
            </a:r>
          </a:p>
        </p:txBody>
      </p:sp>
      <p:sp>
        <p:nvSpPr>
          <p:cNvPr id="41" name="Rectangular Callout 40"/>
          <p:cNvSpPr/>
          <p:nvPr/>
        </p:nvSpPr>
        <p:spPr bwMode="auto">
          <a:xfrm>
            <a:off x="6426200" y="8763000"/>
            <a:ext cx="1935786" cy="707886"/>
          </a:xfrm>
          <a:prstGeom prst="wedgeRectCallout">
            <a:avLst>
              <a:gd name="adj1" fmla="val -87937"/>
              <a:gd name="adj2" fmla="val -25223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Pays </a:t>
            </a:r>
            <a:r>
              <a:rPr lang="en-US" sz="2000" b="0" dirty="0">
                <a:solidFill>
                  <a:srgbClr val="FF0000"/>
                </a:solidFill>
              </a:rPr>
              <a:t>r+1</a:t>
            </a:r>
            <a:r>
              <a:rPr lang="en-US" sz="2000" b="0" dirty="0"/>
              <a:t> tokens</a:t>
            </a:r>
            <a:br>
              <a:rPr lang="en-US" sz="2000" b="0" dirty="0"/>
            </a:br>
            <a:r>
              <a:rPr lang="en-US" sz="2000" b="0" dirty="0"/>
              <a:t>for flipping bits</a:t>
            </a:r>
          </a:p>
        </p:txBody>
      </p:sp>
      <p:sp>
        <p:nvSpPr>
          <p:cNvPr id="59" name="TextBox 58"/>
          <p:cNvSpPr txBox="1"/>
          <p:nvPr/>
        </p:nvSpPr>
        <p:spPr>
          <a:xfrm>
            <a:off x="10514002" y="8458200"/>
            <a:ext cx="788998" cy="1015663"/>
          </a:xfrm>
          <a:prstGeom prst="rect">
            <a:avLst/>
          </a:prstGeom>
          <a:noFill/>
        </p:spPr>
        <p:txBody>
          <a:bodyPr wrap="none" rtlCol="0">
            <a:spAutoFit/>
          </a:bodyPr>
          <a:lstStyle/>
          <a:p>
            <a:r>
              <a:rPr lang="en-US" sz="6000" dirty="0">
                <a:solidFill>
                  <a:srgbClr val="00B050"/>
                </a:solidFill>
                <a:sym typeface="Wingdings"/>
              </a:rPr>
              <a:t></a:t>
            </a:r>
            <a:endParaRPr lang="en-US" sz="6000" dirty="0">
              <a:solidFill>
                <a:srgbClr val="00B050"/>
              </a:solidFill>
            </a:endParaRPr>
          </a:p>
        </p:txBody>
      </p:sp>
      <p:sp>
        <p:nvSpPr>
          <p:cNvPr id="37" name="Oval 36"/>
          <p:cNvSpPr/>
          <p:nvPr/>
        </p:nvSpPr>
        <p:spPr>
          <a:xfrm>
            <a:off x="1911601"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738072"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906651"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3185872"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3276099"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9" name="Oval 48"/>
          <p:cNvSpPr/>
          <p:nvPr/>
        </p:nvSpPr>
        <p:spPr>
          <a:xfrm>
            <a:off x="3366326"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3" name="Oval 52"/>
          <p:cNvSpPr/>
          <p:nvPr/>
        </p:nvSpPr>
        <p:spPr>
          <a:xfrm rot="1200000">
            <a:off x="5037793" y="663738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4" name="Oval 53"/>
          <p:cNvSpPr/>
          <p:nvPr/>
        </p:nvSpPr>
        <p:spPr>
          <a:xfrm rot="1200000">
            <a:off x="5604122" y="684351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5" name="Oval 54"/>
          <p:cNvSpPr/>
          <p:nvPr/>
        </p:nvSpPr>
        <p:spPr>
          <a:xfrm rot="1200000">
            <a:off x="5234941" y="670914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6" name="Oval 55"/>
          <p:cNvSpPr/>
          <p:nvPr/>
        </p:nvSpPr>
        <p:spPr>
          <a:xfrm rot="1200000">
            <a:off x="5319726" y="674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7" name="Oval 56"/>
          <p:cNvSpPr/>
          <p:nvPr/>
        </p:nvSpPr>
        <p:spPr>
          <a:xfrm rot="1200000">
            <a:off x="5404512" y="677085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8" name="Oval 57"/>
          <p:cNvSpPr/>
          <p:nvPr/>
        </p:nvSpPr>
        <p:spPr>
          <a:xfrm rot="1200000">
            <a:off x="5240527" y="692917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64" name="Rectangular Callout 63"/>
          <p:cNvSpPr/>
          <p:nvPr/>
        </p:nvSpPr>
        <p:spPr bwMode="auto">
          <a:xfrm>
            <a:off x="3149600" y="7848600"/>
            <a:ext cx="1275349" cy="707886"/>
          </a:xfrm>
          <a:prstGeom prst="wedgeRectCallout">
            <a:avLst>
              <a:gd name="adj1" fmla="val -45835"/>
              <a:gd name="adj2" fmla="val -777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These bits</a:t>
            </a:r>
            <a:br>
              <a:rPr lang="en-US" sz="2000" b="0" dirty="0"/>
            </a:br>
            <a:r>
              <a:rPr lang="en-US" sz="2000" b="0" dirty="0"/>
              <a:t>get flipped</a:t>
            </a:r>
          </a:p>
        </p:txBody>
      </p:sp>
      <p:sp>
        <p:nvSpPr>
          <p:cNvPr id="65" name="Rectangular Callout 64"/>
          <p:cNvSpPr/>
          <p:nvPr/>
        </p:nvSpPr>
        <p:spPr bwMode="auto">
          <a:xfrm>
            <a:off x="1651123" y="4324290"/>
            <a:ext cx="1943802" cy="400110"/>
          </a:xfrm>
          <a:prstGeom prst="wedgeRectCallout">
            <a:avLst>
              <a:gd name="adj1" fmla="val -1525"/>
              <a:gd name="adj2" fmla="val 24987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0-bit</a:t>
            </a:r>
          </a:p>
        </p:txBody>
      </p:sp>
      <p:sp>
        <p:nvSpPr>
          <p:cNvPr id="66" name="Right Brace 65"/>
          <p:cNvSpPr/>
          <p:nvPr/>
        </p:nvSpPr>
        <p:spPr bwMode="auto">
          <a:xfrm rot="5400000" flipV="1">
            <a:off x="3109073" y="6822325"/>
            <a:ext cx="152401" cy="1290547"/>
          </a:xfrm>
          <a:prstGeom prst="rightBrace">
            <a:avLst>
              <a:gd name="adj1" fmla="val 20333"/>
              <a:gd name="adj2" fmla="val 50000"/>
            </a:avLst>
          </a:prstGeom>
          <a:noFill/>
          <a:ln w="25400" cap="flat" cmpd="sng" algn="ctr">
            <a:solidFill>
              <a:schemeClr val="tx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7" name="Right Brace 66"/>
          <p:cNvSpPr/>
          <p:nvPr/>
        </p:nvSpPr>
        <p:spPr bwMode="auto">
          <a:xfrm rot="5400000" flipV="1">
            <a:off x="1787644" y="7000756"/>
            <a:ext cx="152400" cy="933688"/>
          </a:xfrm>
          <a:prstGeom prst="rightBrace">
            <a:avLst>
              <a:gd name="adj1" fmla="val 20333"/>
              <a:gd name="adj2" fmla="val 50000"/>
            </a:avLst>
          </a:prstGeom>
          <a:noFill/>
          <a:ln w="25400" cap="flat" cmpd="sng" algn="ctr">
            <a:solidFill>
              <a:schemeClr val="tx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8" name="Rectangular Callout 67"/>
          <p:cNvSpPr/>
          <p:nvPr/>
        </p:nvSpPr>
        <p:spPr bwMode="auto">
          <a:xfrm>
            <a:off x="330200" y="7848600"/>
            <a:ext cx="1560684" cy="707886"/>
          </a:xfrm>
          <a:prstGeom prst="wedgeRectCallout">
            <a:avLst>
              <a:gd name="adj1" fmla="val 43531"/>
              <a:gd name="adj2" fmla="val -8280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These bits</a:t>
            </a:r>
            <a:br>
              <a:rPr lang="en-US" sz="2000" b="0" dirty="0"/>
            </a:br>
            <a:r>
              <a:rPr lang="en-US" sz="2000" b="0" dirty="0"/>
              <a:t>don’t change</a:t>
            </a:r>
          </a:p>
        </p:txBody>
      </p:sp>
      <p:cxnSp>
        <p:nvCxnSpPr>
          <p:cNvPr id="70" name="Straight Arrow Connector 69"/>
          <p:cNvCxnSpPr/>
          <p:nvPr/>
        </p:nvCxnSpPr>
        <p:spPr bwMode="auto">
          <a:xfrm>
            <a:off x="2909125" y="5257800"/>
            <a:ext cx="914400" cy="1588"/>
          </a:xfrm>
          <a:prstGeom prst="straightConnector1">
            <a:avLst/>
          </a:prstGeom>
          <a:solidFill>
            <a:schemeClr val="accent1"/>
          </a:solidFill>
          <a:ln w="25400" cap="flat" cmpd="sng" algn="ctr">
            <a:solidFill>
              <a:srgbClr val="000000"/>
            </a:solidFill>
            <a:prstDash val="solid"/>
            <a:miter lim="400000"/>
            <a:headEnd type="arrow"/>
            <a:tailEnd type="arrow"/>
          </a:ln>
          <a:effectLst/>
        </p:spPr>
      </p:cxnSp>
      <p:sp>
        <p:nvSpPr>
          <p:cNvPr id="74" name="TextBox 73"/>
          <p:cNvSpPr txBox="1"/>
          <p:nvPr/>
        </p:nvSpPr>
        <p:spPr>
          <a:xfrm>
            <a:off x="3039875" y="4953000"/>
            <a:ext cx="655949" cy="338554"/>
          </a:xfrm>
          <a:prstGeom prst="rect">
            <a:avLst/>
          </a:prstGeom>
          <a:noFill/>
        </p:spPr>
        <p:txBody>
          <a:bodyPr wrap="none" rtlCol="0">
            <a:spAutoFit/>
          </a:bodyPr>
          <a:lstStyle/>
          <a:p>
            <a:r>
              <a:rPr lang="en-US" sz="1600" dirty="0">
                <a:solidFill>
                  <a:srgbClr val="FF0000"/>
                </a:solidFill>
              </a:rPr>
              <a:t>r</a:t>
            </a:r>
            <a:r>
              <a:rPr lang="en-US" sz="1600" b="0" dirty="0"/>
              <a:t> bits</a:t>
            </a:r>
          </a:p>
        </p:txBody>
      </p:sp>
      <p:sp>
        <p:nvSpPr>
          <p:cNvPr id="75" name="Content Placeholder 2"/>
          <p:cNvSpPr txBox="1">
            <a:spLocks/>
          </p:cNvSpPr>
          <p:nvPr/>
        </p:nvSpPr>
        <p:spPr bwMode="auto">
          <a:xfrm>
            <a:off x="6654800" y="4419600"/>
            <a:ext cx="6273800" cy="38862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800100" marR="0" lvl="1" indent="-342900" algn="l" defTabSz="584200" rtl="0" eaLnBrk="0" fontAlgn="base" latinLnBrk="0" hangingPunct="0">
              <a:lnSpc>
                <a:spcPct val="100000"/>
              </a:lnSpc>
              <a:spcBef>
                <a:spcPts val="700"/>
              </a:spcBef>
              <a:spcAft>
                <a:spcPct val="0"/>
              </a:spcAft>
              <a:buClrTx/>
              <a:buSzPct val="125000"/>
              <a:buFont typeface="Courier New" pitchFamily="49" charset="0"/>
              <a:buChar char="o"/>
              <a:tabLst/>
              <a:defRPr/>
            </a:pPr>
            <a:r>
              <a:rPr lang="en-US" sz="2800" b="0" kern="0" dirty="0">
                <a:latin typeface="+mn-lt"/>
                <a:ea typeface="+mn-ea"/>
                <a:cs typeface="+mn-cs"/>
              </a:rPr>
              <a:t>R</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ightmost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1-bits are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Paid by </a:t>
            </a:r>
            <a:r>
              <a:rPr kumimoji="0" lang="en-US" sz="2400" b="0" i="0" u="none" strike="noStrike" kern="0" cap="none" spc="0" normalizeH="0" baseline="0" noProof="0" dirty="0">
                <a:ln>
                  <a:noFill/>
                </a:ln>
                <a:solidFill>
                  <a:srgbClr val="00B050"/>
                </a:solidFill>
                <a:effectLst/>
                <a:uLnTx/>
                <a:uFillTx/>
                <a:latin typeface="+mn-lt"/>
                <a:ea typeface="+mn-ea"/>
                <a:cs typeface="+mn-cs"/>
                <a:sym typeface="Helvetica Neue" charset="0"/>
              </a:rPr>
              <a:t>associated tokens in savings</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lang="en-US" sz="2800" b="0" kern="0" dirty="0">
                <a:latin typeface="+mn-lt"/>
                <a:ea typeface="+mn-ea"/>
                <a:cs typeface="+mn-cs"/>
              </a:rPr>
              <a:t>R</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ightmost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0-bit 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Paid by </a:t>
            </a: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Token for the new rightmost 1-bit</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 </a:t>
            </a:r>
            <a:r>
              <a:rPr kumimoji="0" lang="en-US" sz="2400" b="0" i="0" u="none" strike="noStrike" kern="0" cap="none" spc="0" normalizeH="0" baseline="0" noProof="0" dirty="0">
                <a:ln>
                  <a:noFill/>
                </a:ln>
                <a:solidFill>
                  <a:schemeClr val="tx1"/>
                </a:solidFill>
                <a:effectLst/>
                <a:uLnTx/>
                <a:uFillTx/>
                <a:latin typeface="+mn-lt"/>
                <a:ea typeface="+mn-ea"/>
                <a:cs typeface="+mn-cs"/>
                <a:sym typeface="Helvetica Neue" charset="0"/>
              </a:rPr>
              <a:t>saved on it</a:t>
            </a:r>
          </a:p>
          <a:p>
            <a:pPr marL="800100" lvl="1" indent="-342900" algn="l" eaLnBrk="0">
              <a:spcBef>
                <a:spcPts val="1800"/>
              </a:spcBef>
              <a:buSzPct val="125000"/>
              <a:buFont typeface="Courier New" pitchFamily="49" charset="0"/>
              <a:buChar char="o"/>
              <a:defRPr/>
            </a:pPr>
            <a:r>
              <a:rPr lang="en-US" sz="2800" b="0" kern="0" dirty="0">
                <a:latin typeface="+mn-lt"/>
                <a:ea typeface="+mn-ea"/>
                <a:cs typeface="+mn-cs"/>
              </a:rPr>
              <a:t>Other bits don’t change</a:t>
            </a:r>
          </a:p>
        </p:txBody>
      </p:sp>
      <p:cxnSp>
        <p:nvCxnSpPr>
          <p:cNvPr id="76" name="Straight Arrow Connector 75"/>
          <p:cNvCxnSpPr/>
          <p:nvPr/>
        </p:nvCxnSpPr>
        <p:spPr bwMode="auto">
          <a:xfrm rot="5400000">
            <a:off x="3310670"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7" name="Straight Arrow Connector 76"/>
          <p:cNvCxnSpPr/>
          <p:nvPr/>
        </p:nvCxnSpPr>
        <p:spPr bwMode="auto">
          <a:xfrm rot="5400000">
            <a:off x="2946495"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8" name="Straight Arrow Connector 77"/>
          <p:cNvCxnSpPr/>
          <p:nvPr/>
        </p:nvCxnSpPr>
        <p:spPr bwMode="auto">
          <a:xfrm rot="5400000">
            <a:off x="2575782"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9" name="Straight Arrow Connector 78"/>
          <p:cNvCxnSpPr/>
          <p:nvPr/>
        </p:nvCxnSpPr>
        <p:spPr bwMode="auto">
          <a:xfrm rot="5400000">
            <a:off x="2208975" y="636270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80" name="Straight Arrow Connector 79"/>
          <p:cNvCxnSpPr/>
          <p:nvPr/>
        </p:nvCxnSpPr>
        <p:spPr bwMode="auto">
          <a:xfrm rot="16200000" flipH="1">
            <a:off x="2261425" y="651510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81" name="Straight Arrow Connector 80"/>
          <p:cNvCxnSpPr/>
          <p:nvPr/>
        </p:nvCxnSpPr>
        <p:spPr bwMode="auto">
          <a:xfrm rot="16200000" flipH="1">
            <a:off x="2361375" y="567690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82" name="Straight Arrow Connector 81"/>
          <p:cNvCxnSpPr/>
          <p:nvPr/>
        </p:nvCxnSpPr>
        <p:spPr bwMode="auto">
          <a:xfrm rot="5400000">
            <a:off x="2993995"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83" name="Straight Arrow Connector 82"/>
          <p:cNvCxnSpPr/>
          <p:nvPr/>
        </p:nvCxnSpPr>
        <p:spPr bwMode="auto">
          <a:xfrm rot="5400000">
            <a:off x="2897407"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sp>
        <p:nvSpPr>
          <p:cNvPr id="50" name="Slide Number Placeholder 49"/>
          <p:cNvSpPr>
            <a:spLocks noGrp="1"/>
          </p:cNvSpPr>
          <p:nvPr>
            <p:ph type="sldNum" sz="quarter" idx="10"/>
          </p:nvPr>
        </p:nvSpPr>
        <p:spPr/>
        <p:txBody>
          <a:bodyPr/>
          <a:lstStyle/>
          <a:p>
            <a:pPr>
              <a:defRPr/>
            </a:pPr>
            <a:fld id="{25C490D4-7A1B-45D2-B551-E1B1E148D9B2}" type="slidenum">
              <a:rPr lang="en-US" smtClean="0"/>
              <a:pPr>
                <a:defRPr/>
              </a:pPr>
              <a:t>45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5">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5">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5">
                                            <p:txEl>
                                              <p:pRg st="5" end="5"/>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8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75">
                                            <p:txEl>
                                              <p:pRg st="6" end="6"/>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39" grpId="0" animBg="1"/>
      <p:bldP spid="41" grpId="0" animBg="1"/>
      <p:bldP spid="59" grpId="0"/>
      <p:bldP spid="53" grpId="0" animBg="1"/>
      <p:bldP spid="54" grpId="0" animBg="1"/>
      <p:bldP spid="55" grpId="0" animBg="1"/>
      <p:bldP spid="56" grpId="0" animBg="1"/>
      <p:bldP spid="57" grpId="0" animBg="1"/>
      <p:bldP spid="58" grpId="0" animBg="1"/>
      <p:bldP spid="64" grpId="0" animBg="1"/>
      <p:bldP spid="65" grpId="0" animBg="1"/>
      <p:bldP spid="66" grpId="0" animBg="1"/>
      <p:bldP spid="67" grpId="0" animBg="1"/>
      <p:bldP spid="68" grpId="0" animBg="1"/>
      <p:bldP spid="7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p:txBody>
          <a:bodyPr/>
          <a:lstStyle/>
          <a:p>
            <a:r>
              <a:rPr lang="en-US" dirty="0"/>
              <a:t>Charge each user </a:t>
            </a:r>
            <a:r>
              <a:rPr lang="en-US" dirty="0">
                <a:solidFill>
                  <a:srgbClr val="00B0F0"/>
                </a:solidFill>
              </a:rPr>
              <a:t>$2</a:t>
            </a:r>
            <a:endParaRPr lang="en-US" dirty="0"/>
          </a:p>
          <a:p>
            <a:pPr lvl="1"/>
            <a:r>
              <a:rPr lang="en-US" dirty="0"/>
              <a:t>If the </a:t>
            </a:r>
            <a:r>
              <a:rPr lang="en-US" dirty="0">
                <a:solidFill>
                  <a:srgbClr val="FF0000"/>
                </a:solidFill>
              </a:rPr>
              <a:t>actual cost </a:t>
            </a:r>
            <a:r>
              <a:rPr lang="en-US" dirty="0"/>
              <a:t>is less, put the difference in a </a:t>
            </a:r>
            <a:r>
              <a:rPr lang="en-US" dirty="0">
                <a:solidFill>
                  <a:srgbClr val="00B050"/>
                </a:solidFill>
              </a:rPr>
              <a:t>savings</a:t>
            </a:r>
            <a:r>
              <a:rPr lang="en-US" dirty="0"/>
              <a:t> account</a:t>
            </a:r>
          </a:p>
          <a:p>
            <a:pPr lvl="1"/>
            <a:r>
              <a:rPr lang="en-US" dirty="0"/>
              <a:t>If the </a:t>
            </a:r>
            <a:r>
              <a:rPr lang="en-US" dirty="0">
                <a:solidFill>
                  <a:srgbClr val="FF0000"/>
                </a:solidFill>
              </a:rPr>
              <a:t>actual cost </a:t>
            </a:r>
            <a:r>
              <a:rPr lang="en-US" dirty="0"/>
              <a:t>is more, pay the difference from these </a:t>
            </a:r>
            <a:r>
              <a:rPr lang="en-US" dirty="0">
                <a:solidFill>
                  <a:srgbClr val="00B050"/>
                </a:solidFill>
              </a:rPr>
              <a:t>savings</a:t>
            </a:r>
          </a:p>
          <a:p>
            <a:pPr lvl="3"/>
            <a:endParaRPr lang="en-US" dirty="0"/>
          </a:p>
          <a:p>
            <a:r>
              <a:rPr lang="en-US" dirty="0"/>
              <a:t>Does this work?</a:t>
            </a:r>
          </a:p>
          <a:p>
            <a:pPr lvl="1"/>
            <a:r>
              <a:rPr lang="en-US" dirty="0"/>
              <a:t>YES!</a:t>
            </a:r>
          </a:p>
          <a:p>
            <a:pPr marL="457200" lvl="1" indent="0">
              <a:buNone/>
            </a:pPr>
            <a:endParaRPr lang="en-US" dirty="0"/>
          </a:p>
          <a:p>
            <a:r>
              <a:rPr lang="en-US" dirty="0"/>
              <a:t>Implicit requirements:</a:t>
            </a:r>
          </a:p>
          <a:p>
            <a:pPr lvl="1"/>
            <a:r>
              <a:rPr lang="en-US" dirty="0"/>
              <a:t>Always have enough cash to pay the power bill</a:t>
            </a:r>
          </a:p>
          <a:p>
            <a:pPr lvl="1"/>
            <a:r>
              <a:rPr lang="en-US" dirty="0"/>
              <a:t>Charge every user the same amount</a:t>
            </a:r>
          </a:p>
          <a:p>
            <a:pPr lvl="1"/>
            <a:r>
              <a:rPr lang="en-US" dirty="0"/>
              <a:t>Don’t bother making a big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6197600" y="1981200"/>
            <a:ext cx="3240631" cy="400110"/>
          </a:xfrm>
          <a:prstGeom prst="wedgeRectCallout">
            <a:avLst>
              <a:gd name="adj1" fmla="val -71459"/>
              <a:gd name="adj2" fmla="val 205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reasonable for users</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46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436100" cy="1498600"/>
          </a:xfrm>
        </p:spPr>
        <p:txBody>
          <a:bodyPr/>
          <a:lstStyle/>
          <a:p>
            <a:r>
              <a:rPr lang="en-US" dirty="0"/>
              <a:t>What Does the $2 Fee Represent?</a:t>
            </a:r>
          </a:p>
        </p:txBody>
      </p:sp>
      <p:sp>
        <p:nvSpPr>
          <p:cNvPr id="3" name="Content Placeholder 2"/>
          <p:cNvSpPr>
            <a:spLocks noGrp="1"/>
          </p:cNvSpPr>
          <p:nvPr>
            <p:ph idx="1"/>
          </p:nvPr>
        </p:nvSpPr>
        <p:spPr>
          <a:xfrm>
            <a:off x="952500" y="1981200"/>
            <a:ext cx="11341100" cy="6896100"/>
          </a:xfrm>
        </p:spPr>
        <p:txBody>
          <a:bodyPr/>
          <a:lstStyle/>
          <a:p>
            <a:r>
              <a:rPr lang="en-US" dirty="0"/>
              <a:t>We </a:t>
            </a:r>
            <a:r>
              <a:rPr lang="en-US" b="1" dirty="0"/>
              <a:t>pretend</a:t>
            </a:r>
            <a:r>
              <a:rPr lang="en-US" dirty="0"/>
              <a:t> that each increment costs </a:t>
            </a:r>
            <a:r>
              <a:rPr lang="en-US" dirty="0">
                <a:solidFill>
                  <a:srgbClr val="00B0F0"/>
                </a:solidFill>
              </a:rPr>
              <a:t>2 tokens</a:t>
            </a:r>
          </a:p>
          <a:p>
            <a:pPr lvl="1"/>
            <a:r>
              <a:rPr lang="en-US" dirty="0"/>
              <a:t>Even though it may cost as much as </a:t>
            </a:r>
            <a:r>
              <a:rPr lang="en-US" dirty="0">
                <a:solidFill>
                  <a:srgbClr val="00B0F0"/>
                </a:solidFill>
              </a:rPr>
              <a:t>n</a:t>
            </a:r>
            <a:r>
              <a:rPr lang="en-US" dirty="0"/>
              <a:t>, or as little as </a:t>
            </a:r>
            <a:r>
              <a:rPr lang="en-US" dirty="0">
                <a:solidFill>
                  <a:srgbClr val="00B0F0"/>
                </a:solidFill>
              </a:rPr>
              <a:t>1</a:t>
            </a:r>
            <a:endParaRPr lang="en-US" dirty="0"/>
          </a:p>
          <a:p>
            <a:pPr lvl="4"/>
            <a:endParaRPr lang="en-US" dirty="0"/>
          </a:p>
          <a:p>
            <a:r>
              <a:rPr lang="en-US" dirty="0"/>
              <a:t>This is the </a:t>
            </a:r>
            <a:r>
              <a:rPr lang="en-US" b="1" dirty="0"/>
              <a:t>amortized cost </a:t>
            </a:r>
            <a:r>
              <a:rPr lang="en-US" dirty="0"/>
              <a:t>of an increment</a:t>
            </a:r>
          </a:p>
          <a:p>
            <a:pPr lvl="1"/>
            <a:r>
              <a:rPr lang="en-US" dirty="0"/>
              <a:t>Not the </a:t>
            </a:r>
            <a:r>
              <a:rPr lang="en-US" dirty="0">
                <a:solidFill>
                  <a:srgbClr val="FF0000"/>
                </a:solidFill>
              </a:rPr>
              <a:t>actual cost </a:t>
            </a:r>
            <a:r>
              <a:rPr lang="en-US" dirty="0"/>
              <a:t>of an increment (which varies)</a:t>
            </a:r>
          </a:p>
          <a:p>
            <a:pPr lvl="1"/>
            <a:r>
              <a:rPr lang="en-US" dirty="0"/>
              <a:t>But enough to cover the </a:t>
            </a:r>
            <a:r>
              <a:rPr lang="en-US" dirty="0">
                <a:solidFill>
                  <a:srgbClr val="FF0000"/>
                </a:solidFill>
              </a:rPr>
              <a:t>actual cost </a:t>
            </a:r>
            <a:r>
              <a:rPr lang="en-US" dirty="0"/>
              <a:t>over a </a:t>
            </a:r>
            <a:r>
              <a:rPr lang="en-US" b="1" dirty="0"/>
              <a:t>sequence</a:t>
            </a:r>
            <a:r>
              <a:rPr lang="en-US" dirty="0"/>
              <a:t> of operations</a:t>
            </a:r>
          </a:p>
          <a:p>
            <a:pPr lvl="2"/>
            <a:r>
              <a:rPr lang="en-US" dirty="0"/>
              <a:t>Inexpensive increments pay for </a:t>
            </a:r>
            <a:r>
              <a:rPr lang="en-US" i="1" dirty="0"/>
              <a:t>future</a:t>
            </a:r>
            <a:r>
              <a:rPr lang="en-US" dirty="0"/>
              <a:t> expensive ones</a:t>
            </a:r>
          </a:p>
          <a:p>
            <a:pPr lvl="1"/>
            <a:r>
              <a:rPr lang="en-US" dirty="0"/>
              <a:t>Note that </a:t>
            </a:r>
            <a:r>
              <a:rPr lang="en-US" dirty="0">
                <a:solidFill>
                  <a:srgbClr val="00B0F0"/>
                </a:solidFill>
              </a:rPr>
              <a:t>2</a:t>
            </a:r>
            <a:r>
              <a:rPr lang="en-US" dirty="0"/>
              <a:t> is in O(1)</a:t>
            </a:r>
          </a:p>
          <a:p>
            <a:pPr lvl="3"/>
            <a:endParaRPr lang="en-US" dirty="0"/>
          </a:p>
          <a:p>
            <a:r>
              <a:rPr lang="en-US" b="1" dirty="0"/>
              <a:t>Worst case cost</a:t>
            </a:r>
            <a:r>
              <a:rPr lang="en-US" dirty="0"/>
              <a:t> of increment:	</a:t>
            </a:r>
            <a:r>
              <a:rPr lang="en-US" b="1" dirty="0"/>
              <a:t>O(n)</a:t>
            </a:r>
          </a:p>
          <a:p>
            <a:r>
              <a:rPr lang="en-US" b="1" dirty="0"/>
              <a:t>Amortized cost </a:t>
            </a:r>
            <a:r>
              <a:rPr lang="en-US" dirty="0"/>
              <a:t>of increment:	</a:t>
            </a:r>
            <a:r>
              <a:rPr lang="en-US" b="1" dirty="0"/>
              <a:t>O(1)</a:t>
            </a:r>
          </a:p>
        </p:txBody>
      </p:sp>
      <p:sp>
        <p:nvSpPr>
          <p:cNvPr id="4" name="Cloud 3"/>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 name="Rectangle 4"/>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6" name="Rectangular Callout 5"/>
          <p:cNvSpPr/>
          <p:nvPr/>
        </p:nvSpPr>
        <p:spPr bwMode="auto">
          <a:xfrm>
            <a:off x="9380155" y="6172200"/>
            <a:ext cx="2660536" cy="707886"/>
          </a:xfrm>
          <a:prstGeom prst="wedgeRectCallout">
            <a:avLst>
              <a:gd name="adj1" fmla="val -86976"/>
              <a:gd name="adj2" fmla="val 8327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An increment can cost</a:t>
            </a:r>
            <a:br>
              <a:rPr lang="en-US" sz="2000" b="0" dirty="0"/>
            </a:br>
            <a:r>
              <a:rPr lang="en-US" sz="2000" b="0" dirty="0"/>
              <a:t>as much as O(n)</a:t>
            </a:r>
          </a:p>
        </p:txBody>
      </p:sp>
      <p:sp>
        <p:nvSpPr>
          <p:cNvPr id="7" name="Rectangular Callout 6"/>
          <p:cNvSpPr/>
          <p:nvPr/>
        </p:nvSpPr>
        <p:spPr bwMode="auto">
          <a:xfrm>
            <a:off x="9232542" y="7924800"/>
            <a:ext cx="3365858" cy="707886"/>
          </a:xfrm>
          <a:prstGeom prst="wedgeRectCallout">
            <a:avLst>
              <a:gd name="adj1" fmla="val -76032"/>
              <a:gd name="adj2" fmla="val -6434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But it is </a:t>
            </a:r>
            <a:r>
              <a:rPr lang="en-US" sz="2000" dirty="0"/>
              <a:t>as if </a:t>
            </a:r>
            <a:r>
              <a:rPr lang="en-US" sz="2000" b="0" dirty="0"/>
              <a:t>each increment</a:t>
            </a:r>
          </a:p>
          <a:p>
            <a:pPr>
              <a:defRPr/>
            </a:pPr>
            <a:r>
              <a:rPr lang="en-US" sz="2000" b="0" dirty="0"/>
              <a:t>in the sequence costs O(1)</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47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Amortized Complexity Analysis</a:t>
            </a:r>
          </a:p>
        </p:txBody>
      </p:sp>
      <p:sp>
        <p:nvSpPr>
          <p:cNvPr id="4" name="Slide Number Placeholder 3"/>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48</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C9F62-3F14-1CCF-CD8D-A19087ED15C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3EE0077-804B-8B97-1D1D-D76AE80610D7}"/>
              </a:ext>
            </a:extLst>
          </p:cNvPr>
          <p:cNvSpPr>
            <a:spLocks noGrp="1"/>
          </p:cNvSpPr>
          <p:nvPr>
            <p:ph type="title"/>
          </p:nvPr>
        </p:nvSpPr>
        <p:spPr/>
        <p:txBody>
          <a:bodyPr/>
          <a:lstStyle/>
          <a:p>
            <a:r>
              <a:rPr lang="en-US" dirty="0"/>
              <a:t>The Problem of the Day</a:t>
            </a:r>
          </a:p>
        </p:txBody>
      </p:sp>
      <p:sp>
        <p:nvSpPr>
          <p:cNvPr id="5" name="Content Placeholder 4">
            <a:extLst>
              <a:ext uri="{FF2B5EF4-FFF2-40B4-BE49-F238E27FC236}">
                <a16:creationId xmlns:a16="http://schemas.microsoft.com/office/drawing/2014/main" id="{545DC414-09A2-F8AB-05AE-4407FC6C7AFF}"/>
              </a:ext>
            </a:extLst>
          </p:cNvPr>
          <p:cNvSpPr>
            <a:spLocks noGrp="1"/>
          </p:cNvSpPr>
          <p:nvPr>
            <p:ph idx="1"/>
          </p:nvPr>
        </p:nvSpPr>
        <p:spPr/>
        <p:txBody>
          <a:bodyPr/>
          <a:lstStyle/>
          <a:p>
            <a:pPr algn="just">
              <a:buNone/>
            </a:pPr>
            <a:r>
              <a:rPr lang="en-US" i="1" dirty="0"/>
              <a:t>    Every time Omar turns a tablet (i.e., increments the counter), the power company charges him $1.  He is tight on venture capital, so he needs to pass that cost to the users.  He wants to charge users as little as possible to cover his cost (the VCs promised to erect new tablets as his user base grows).</a:t>
            </a:r>
          </a:p>
          <a:p>
            <a:pPr>
              <a:buNone/>
            </a:pPr>
            <a:endParaRPr lang="en-US" i="1" dirty="0"/>
          </a:p>
          <a:p>
            <a:pPr algn="just">
              <a:spcBef>
                <a:spcPts val="3000"/>
              </a:spcBef>
              <a:buNone/>
            </a:pPr>
            <a:r>
              <a:rPr lang="en-US" i="1" dirty="0"/>
              <a:t>    </a:t>
            </a:r>
          </a:p>
        </p:txBody>
      </p:sp>
      <p:grpSp>
        <p:nvGrpSpPr>
          <p:cNvPr id="6" name="Group 5">
            <a:extLst>
              <a:ext uri="{FF2B5EF4-FFF2-40B4-BE49-F238E27FC236}">
                <a16:creationId xmlns:a16="http://schemas.microsoft.com/office/drawing/2014/main" id="{1D7E92CF-BFEF-55AD-1D81-1F991F7610C7}"/>
              </a:ext>
            </a:extLst>
          </p:cNvPr>
          <p:cNvGrpSpPr/>
          <p:nvPr/>
        </p:nvGrpSpPr>
        <p:grpSpPr>
          <a:xfrm>
            <a:off x="4521200" y="5515583"/>
            <a:ext cx="3962400" cy="1571017"/>
            <a:chOff x="2371035" y="3886200"/>
            <a:chExt cx="8097078" cy="2743200"/>
          </a:xfrm>
        </p:grpSpPr>
        <p:sp>
          <p:nvSpPr>
            <p:cNvPr id="7" name="Cube 6">
              <a:extLst>
                <a:ext uri="{FF2B5EF4-FFF2-40B4-BE49-F238E27FC236}">
                  <a16:creationId xmlns:a16="http://schemas.microsoft.com/office/drawing/2014/main" id="{C975DED4-7C9B-2B95-51CF-C3E483792ECD}"/>
                </a:ext>
              </a:extLst>
            </p:cNvPr>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a:extLst>
                <a:ext uri="{FF2B5EF4-FFF2-40B4-BE49-F238E27FC236}">
                  <a16:creationId xmlns:a16="http://schemas.microsoft.com/office/drawing/2014/main" id="{32772C99-90C3-C226-B8CC-D5E5F64970B0}"/>
                </a:ext>
              </a:extLst>
            </p:cNvPr>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a:extLst>
                <a:ext uri="{FF2B5EF4-FFF2-40B4-BE49-F238E27FC236}">
                  <a16:creationId xmlns:a16="http://schemas.microsoft.com/office/drawing/2014/main" id="{F595943C-5069-9B51-D50A-5159A984391C}"/>
                </a:ext>
              </a:extLst>
            </p:cNvPr>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10" name="Cube 9">
              <a:extLst>
                <a:ext uri="{FF2B5EF4-FFF2-40B4-BE49-F238E27FC236}">
                  <a16:creationId xmlns:a16="http://schemas.microsoft.com/office/drawing/2014/main" id="{8F7A3A30-74A8-695A-5122-10725F954AE7}"/>
                </a:ext>
              </a:extLst>
            </p:cNvPr>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1" name="Cube 10">
              <a:extLst>
                <a:ext uri="{FF2B5EF4-FFF2-40B4-BE49-F238E27FC236}">
                  <a16:creationId xmlns:a16="http://schemas.microsoft.com/office/drawing/2014/main" id="{7B1AC761-8FEF-2E57-19DE-806F6FC23737}"/>
                </a:ext>
              </a:extLst>
            </p:cNvPr>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2" name="Cube 11">
              <a:extLst>
                <a:ext uri="{FF2B5EF4-FFF2-40B4-BE49-F238E27FC236}">
                  <a16:creationId xmlns:a16="http://schemas.microsoft.com/office/drawing/2014/main" id="{DB424AA9-EC6E-E232-0C8A-7BAE49B856CA}"/>
                </a:ext>
              </a:extLst>
            </p:cNvPr>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ctr"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3" name="Slide Number Placeholder 12">
            <a:extLst>
              <a:ext uri="{FF2B5EF4-FFF2-40B4-BE49-F238E27FC236}">
                <a16:creationId xmlns:a16="http://schemas.microsoft.com/office/drawing/2014/main" id="{71A46346-A204-5C6C-112A-6DD39B054976}"/>
              </a:ext>
            </a:extLst>
          </p:cNvPr>
          <p:cNvSpPr>
            <a:spLocks noGrp="1"/>
          </p:cNvSpPr>
          <p:nvPr>
            <p:ph type="sldNum" sz="quarter" idx="10"/>
          </p:nvPr>
        </p:nvSpPr>
        <p:spPr/>
        <p:txBody>
          <a:bodyPr/>
          <a:lstStyle/>
          <a:p>
            <a:pPr>
              <a:defRPr/>
            </a:pPr>
            <a:fld id="{25C490D4-7A1B-45D2-B551-E1B1E148D9B2}" type="slidenum">
              <a:rPr lang="en-US" smtClean="0"/>
              <a:pPr>
                <a:defRPr/>
              </a:pPr>
              <a:t>4</a:t>
            </a:fld>
            <a:endParaRPr lang="en-US" dirty="0"/>
          </a:p>
        </p:txBody>
      </p:sp>
      <p:sp>
        <p:nvSpPr>
          <p:cNvPr id="2" name="Rounded Rectangle 1">
            <a:extLst>
              <a:ext uri="{FF2B5EF4-FFF2-40B4-BE49-F238E27FC236}">
                <a16:creationId xmlns:a16="http://schemas.microsoft.com/office/drawing/2014/main" id="{D203DF0A-FBCC-24A0-DCA0-1FE99428E477}"/>
              </a:ext>
            </a:extLst>
          </p:cNvPr>
          <p:cNvSpPr/>
          <p:nvPr/>
        </p:nvSpPr>
        <p:spPr bwMode="auto">
          <a:xfrm>
            <a:off x="1467525" y="7677150"/>
            <a:ext cx="10744200" cy="990600"/>
          </a:xfrm>
          <a:prstGeom prst="roundRect">
            <a:avLst/>
          </a:prstGeom>
          <a:solidFill>
            <a:srgbClr val="FFDE6F"/>
          </a:solid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a:spcBef>
                <a:spcPts val="1800"/>
              </a:spcBef>
              <a:buNone/>
            </a:pPr>
            <a:r>
              <a:rPr lang="en-US" sz="2800" b="0" dirty="0"/>
              <a:t>How much should Omar charge each new user?</a:t>
            </a:r>
          </a:p>
        </p:txBody>
      </p:sp>
    </p:spTree>
    <p:extLst>
      <p:ext uri="{BB962C8B-B14F-4D97-AF65-F5344CB8AC3E}">
        <p14:creationId xmlns:p14="http://schemas.microsoft.com/office/powerpoint/2010/main" val="279301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2500" y="254000"/>
            <a:ext cx="10426700" cy="1498600"/>
          </a:xfrm>
        </p:spPr>
        <p:txBody>
          <a:bodyPr/>
          <a:lstStyle/>
          <a:p>
            <a:r>
              <a:rPr lang="en-US" dirty="0"/>
              <a:t>Sequences of Operations</a:t>
            </a:r>
          </a:p>
        </p:txBody>
      </p:sp>
      <p:sp>
        <p:nvSpPr>
          <p:cNvPr id="5" name="Content Placeholder 4"/>
          <p:cNvSpPr>
            <a:spLocks noGrp="1"/>
          </p:cNvSpPr>
          <p:nvPr>
            <p:ph idx="1"/>
          </p:nvPr>
        </p:nvSpPr>
        <p:spPr>
          <a:xfrm>
            <a:off x="952500" y="1981200"/>
            <a:ext cx="10274300" cy="6896100"/>
          </a:xfrm>
        </p:spPr>
        <p:txBody>
          <a:bodyPr/>
          <a:lstStyle/>
          <a:p>
            <a:pPr>
              <a:buClr>
                <a:schemeClr val="tx1"/>
              </a:buClr>
            </a:pPr>
            <a:r>
              <a:rPr lang="en-US" dirty="0"/>
              <a:t>We have a </a:t>
            </a:r>
            <a:r>
              <a:rPr lang="en-US" b="1" dirty="0"/>
              <a:t>data structure </a:t>
            </a:r>
            <a:r>
              <a:rPr lang="en-US" dirty="0"/>
              <a:t>on which</a:t>
            </a:r>
            <a:br>
              <a:rPr lang="en-US" dirty="0"/>
            </a:br>
            <a:r>
              <a:rPr lang="en-US" dirty="0"/>
              <a:t>we perform a </a:t>
            </a:r>
            <a:r>
              <a:rPr lang="en-US" b="1" dirty="0"/>
              <a:t>sequence of </a:t>
            </a:r>
            <a:r>
              <a:rPr lang="en-US" dirty="0"/>
              <a:t>k</a:t>
            </a:r>
            <a:r>
              <a:rPr lang="en-US" b="1" dirty="0"/>
              <a:t> operations</a:t>
            </a:r>
          </a:p>
          <a:p>
            <a:pPr lvl="4">
              <a:buClr>
                <a:schemeClr val="tx1"/>
              </a:buClr>
            </a:pPr>
            <a:endParaRPr lang="en-US" dirty="0"/>
          </a:p>
          <a:p>
            <a:pPr>
              <a:buClr>
                <a:schemeClr val="tx1"/>
              </a:buClr>
            </a:pPr>
            <a:r>
              <a:rPr lang="en-US" dirty="0"/>
              <a:t>Normal complexity analysis tells us that the</a:t>
            </a:r>
            <a:br>
              <a:rPr lang="en-US" dirty="0"/>
            </a:br>
            <a:r>
              <a:rPr lang="en-US" dirty="0"/>
              <a:t>cost of the sequence is bounded by k times</a:t>
            </a:r>
            <a:br>
              <a:rPr lang="en-US" dirty="0"/>
            </a:br>
            <a:r>
              <a:rPr lang="en-US" dirty="0"/>
              <a:t>the worst-case complexity of the operations</a:t>
            </a:r>
          </a:p>
          <a:p>
            <a:pPr lvl="4">
              <a:buClr>
                <a:schemeClr val="tx1"/>
              </a:buClr>
            </a:pPr>
            <a:endParaRPr lang="en-US" dirty="0"/>
          </a:p>
          <a:p>
            <a:pPr>
              <a:buClr>
                <a:schemeClr val="tx1"/>
              </a:buClr>
            </a:pPr>
            <a:r>
              <a:rPr lang="en-US" dirty="0"/>
              <a:t>The overall </a:t>
            </a:r>
            <a:r>
              <a:rPr lang="en-US" b="1" dirty="0"/>
              <a:t>actual cost </a:t>
            </a:r>
            <a:r>
              <a:rPr lang="en-US" dirty="0"/>
              <a:t>of the sequence may</a:t>
            </a:r>
            <a:br>
              <a:rPr lang="en-US" dirty="0"/>
            </a:br>
            <a:r>
              <a:rPr lang="en-US" dirty="0"/>
              <a:t>be much less</a:t>
            </a:r>
          </a:p>
          <a:p>
            <a:pPr lvl="1">
              <a:buClr>
                <a:schemeClr val="tx1"/>
              </a:buClr>
            </a:pPr>
            <a:r>
              <a:rPr lang="en-US" dirty="0" err="1">
                <a:solidFill>
                  <a:srgbClr val="C00000"/>
                </a:solidFill>
              </a:rPr>
              <a:t>Actual_Cost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endParaRPr lang="en-US" i="1" dirty="0">
              <a:solidFill>
                <a:srgbClr val="FF0000"/>
              </a:solidFill>
            </a:endParaRPr>
          </a:p>
          <a:p>
            <a:pPr lvl="4">
              <a:buClr>
                <a:schemeClr val="tx1"/>
              </a:buClr>
            </a:pPr>
            <a:endParaRPr lang="en-US" dirty="0"/>
          </a:p>
          <a:p>
            <a:pPr>
              <a:buClr>
                <a:schemeClr val="tx1"/>
              </a:buClr>
            </a:pPr>
            <a:r>
              <a:rPr lang="en-US" dirty="0"/>
              <a:t>The </a:t>
            </a:r>
            <a:r>
              <a:rPr lang="en-US" b="1" dirty="0"/>
              <a:t>amortized cost </a:t>
            </a:r>
            <a:r>
              <a:rPr lang="en-US" dirty="0"/>
              <a:t>can be defined as the overall</a:t>
            </a:r>
            <a:br>
              <a:rPr lang="en-US" dirty="0"/>
            </a:br>
            <a:r>
              <a:rPr lang="en-US" dirty="0"/>
              <a:t>actual cost divided by the length of the sequence</a:t>
            </a:r>
          </a:p>
          <a:p>
            <a:pPr lvl="1">
              <a:buClr>
                <a:schemeClr val="tx1"/>
              </a:buClr>
            </a:pPr>
            <a:r>
              <a:rPr lang="en-US" dirty="0" err="1">
                <a:solidFill>
                  <a:srgbClr val="00B0F0"/>
                </a:solidFill>
              </a:rPr>
              <a:t>Amortized_Cost</a:t>
            </a:r>
            <a:r>
              <a:rPr lang="en-US" dirty="0"/>
              <a:t> = </a:t>
            </a:r>
            <a:r>
              <a:rPr lang="en-US" dirty="0" err="1">
                <a:solidFill>
                  <a:srgbClr val="C00000"/>
                </a:solidFill>
              </a:rPr>
              <a:t>Actual_Cost</a:t>
            </a:r>
            <a:r>
              <a:rPr lang="en-US" dirty="0"/>
              <a:t> / k</a:t>
            </a:r>
          </a:p>
          <a:p>
            <a:pPr lvl="2">
              <a:buClr>
                <a:schemeClr val="tx1"/>
              </a:buClr>
            </a:pPr>
            <a:r>
              <a:rPr lang="en-US" i="1" dirty="0"/>
              <a:t>Rounded up</a:t>
            </a:r>
          </a:p>
        </p:txBody>
      </p:sp>
      <p:sp>
        <p:nvSpPr>
          <p:cNvPr id="13" name="Rectangular Callout 12"/>
          <p:cNvSpPr/>
          <p:nvPr/>
        </p:nvSpPr>
        <p:spPr bwMode="auto">
          <a:xfrm>
            <a:off x="11235000" y="1981200"/>
            <a:ext cx="1515800" cy="400110"/>
          </a:xfrm>
          <a:prstGeom prst="wedgeRectCallout">
            <a:avLst>
              <a:gd name="adj1" fmla="val -260115"/>
              <a:gd name="adj2" fmla="val 2688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n-bit counter</a:t>
            </a:r>
          </a:p>
        </p:txBody>
      </p:sp>
      <p:sp>
        <p:nvSpPr>
          <p:cNvPr id="14" name="Rectangular Callout 13"/>
          <p:cNvSpPr/>
          <p:nvPr/>
        </p:nvSpPr>
        <p:spPr bwMode="auto">
          <a:xfrm>
            <a:off x="11206146" y="2514600"/>
            <a:ext cx="1544654" cy="400110"/>
          </a:xfrm>
          <a:prstGeom prst="wedgeRectCallout">
            <a:avLst>
              <a:gd name="adj1" fmla="val -196914"/>
              <a:gd name="adj2" fmla="val 1501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k increments</a:t>
            </a:r>
          </a:p>
        </p:txBody>
      </p:sp>
      <p:sp>
        <p:nvSpPr>
          <p:cNvPr id="16" name="Rectangular Callout 15"/>
          <p:cNvSpPr/>
          <p:nvPr/>
        </p:nvSpPr>
        <p:spPr bwMode="auto">
          <a:xfrm>
            <a:off x="11194925" y="3810000"/>
            <a:ext cx="1555875" cy="707886"/>
          </a:xfrm>
          <a:prstGeom prst="wedgeRectCallout">
            <a:avLst>
              <a:gd name="adj1" fmla="val -114746"/>
              <a:gd name="adj2" fmla="val 239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k times O(n):</a:t>
            </a:r>
          </a:p>
          <a:p>
            <a:pPr>
              <a:defRPr/>
            </a:pPr>
            <a:r>
              <a:rPr lang="en-US" sz="2000" b="0" dirty="0"/>
              <a:t>that’s O(</a:t>
            </a:r>
            <a:r>
              <a:rPr lang="en-US" sz="2000" b="0" dirty="0" err="1"/>
              <a:t>kn</a:t>
            </a:r>
            <a:r>
              <a:rPr lang="en-US" sz="2000" b="0" dirty="0"/>
              <a:t>)</a:t>
            </a:r>
          </a:p>
        </p:txBody>
      </p:sp>
      <p:sp>
        <p:nvSpPr>
          <p:cNvPr id="17" name="Rectangular Callout 16"/>
          <p:cNvSpPr/>
          <p:nvPr/>
        </p:nvSpPr>
        <p:spPr bwMode="auto">
          <a:xfrm>
            <a:off x="11007374" y="8153400"/>
            <a:ext cx="1815561" cy="707886"/>
          </a:xfrm>
          <a:prstGeom prst="wedgeRectCallout">
            <a:avLst>
              <a:gd name="adj1" fmla="val -249623"/>
              <a:gd name="adj2" fmla="val 2425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O(k) divided by</a:t>
            </a:r>
            <a:br>
              <a:rPr lang="en-US" sz="2000" b="0" dirty="0"/>
            </a:br>
            <a:r>
              <a:rPr lang="en-US" sz="2000" b="0" dirty="0"/>
              <a:t>k: that’s O(1)</a:t>
            </a:r>
          </a:p>
        </p:txBody>
      </p:sp>
      <p:sp>
        <p:nvSpPr>
          <p:cNvPr id="18" name="Rectangular Callout 17"/>
          <p:cNvSpPr/>
          <p:nvPr/>
        </p:nvSpPr>
        <p:spPr bwMode="auto">
          <a:xfrm>
            <a:off x="10803792" y="6248400"/>
            <a:ext cx="1947008" cy="707886"/>
          </a:xfrm>
          <a:prstGeom prst="wedgeRectCallout">
            <a:avLst>
              <a:gd name="adj1" fmla="val -105692"/>
              <a:gd name="adj2" fmla="val 2520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O(k) for the</a:t>
            </a:r>
            <a:br>
              <a:rPr lang="en-US" sz="2000" b="0" dirty="0"/>
            </a:br>
            <a:r>
              <a:rPr lang="en-US" sz="2000" b="0" dirty="0"/>
              <a:t>whole sequence</a:t>
            </a:r>
          </a:p>
        </p:txBody>
      </p:sp>
      <p:sp>
        <p:nvSpPr>
          <p:cNvPr id="19" name="Down Arrow 18"/>
          <p:cNvSpPr/>
          <p:nvPr/>
        </p:nvSpPr>
        <p:spPr bwMode="auto">
          <a:xfrm>
            <a:off x="10922000" y="685800"/>
            <a:ext cx="1981200" cy="911920"/>
          </a:xfrm>
          <a:prstGeom prst="downArrow">
            <a:avLst>
              <a:gd name="adj1" fmla="val 54840"/>
              <a:gd name="adj2" fmla="val 50000"/>
            </a:avLst>
          </a:prstGeom>
          <a:solidFill>
            <a:schemeClr val="accent6">
              <a:lumMod val="40000"/>
              <a:lumOff val="60000"/>
            </a:schemeClr>
          </a:solidFill>
          <a:ln w="25400" cap="flat" cmpd="sng" algn="ctr">
            <a:solidFill>
              <a:srgbClr val="000000"/>
            </a:solidFill>
            <a:prstDash val="solid"/>
            <a:miter lim="400000"/>
            <a:headEnd type="none" w="med" len="med"/>
            <a:tailEnd type="none" w="med" len="med"/>
          </a:ln>
          <a:effectLst/>
        </p:spPr>
        <p:txBody>
          <a:bodyPr vert="horz" wrap="square" lIns="50800" tIns="50800" rIns="5080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Our</a:t>
            </a:r>
            <a:b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example</a:t>
            </a:r>
          </a:p>
        </p:txBody>
      </p:sp>
      <p:sp>
        <p:nvSpPr>
          <p:cNvPr id="20" name="Rectangular Callout 19"/>
          <p:cNvSpPr/>
          <p:nvPr/>
        </p:nvSpPr>
        <p:spPr bwMode="auto">
          <a:xfrm>
            <a:off x="11071655" y="7162800"/>
            <a:ext cx="1709443" cy="584775"/>
          </a:xfrm>
          <a:prstGeom prst="wedgeRectCallout">
            <a:avLst>
              <a:gd name="adj1" fmla="val -23603"/>
              <a:gd name="adj2" fmla="val -83991"/>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1600" b="0" dirty="0"/>
              <a:t>In the table,</a:t>
            </a:r>
            <a:br>
              <a:rPr lang="en-US" sz="1600" b="0" dirty="0"/>
            </a:br>
            <a:r>
              <a:rPr lang="en-US" sz="1600" b="0" dirty="0" err="1">
                <a:solidFill>
                  <a:srgbClr val="C00000"/>
                </a:solidFill>
              </a:rPr>
              <a:t>Total_Cost</a:t>
            </a:r>
            <a:r>
              <a:rPr lang="en-US" sz="1600" b="0" dirty="0"/>
              <a:t> ≤ 2k-1</a:t>
            </a:r>
          </a:p>
        </p:txBody>
      </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49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18" grpId="0" animBg="1"/>
      <p:bldP spid="19" grpId="0" animBg="1"/>
      <p:bldP spid="2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Cost</a:t>
            </a:r>
          </a:p>
        </p:txBody>
      </p:sp>
      <p:sp>
        <p:nvSpPr>
          <p:cNvPr id="3" name="Content Placeholder 2"/>
          <p:cNvSpPr>
            <a:spLocks noGrp="1"/>
          </p:cNvSpPr>
          <p:nvPr>
            <p:ph idx="1"/>
          </p:nvPr>
        </p:nvSpPr>
        <p:spPr>
          <a:xfrm>
            <a:off x="952500" y="1981200"/>
            <a:ext cx="11722100" cy="6896100"/>
          </a:xfrm>
        </p:spPr>
        <p:txBody>
          <a:bodyPr/>
          <a:lstStyle/>
          <a:p>
            <a:pPr>
              <a:buClr>
                <a:schemeClr val="tx1"/>
              </a:buClr>
            </a:pPr>
            <a:r>
              <a:rPr lang="en-US" dirty="0"/>
              <a:t>This is the </a:t>
            </a:r>
            <a:r>
              <a:rPr lang="en-US" b="1" dirty="0"/>
              <a:t>average</a:t>
            </a:r>
            <a:r>
              <a:rPr lang="en-US" dirty="0"/>
              <a:t> of the </a:t>
            </a:r>
            <a:r>
              <a:rPr lang="en-US" dirty="0">
                <a:solidFill>
                  <a:srgbClr val="C00000"/>
                </a:solidFill>
              </a:rPr>
              <a:t>actual cost </a:t>
            </a:r>
            <a:r>
              <a:rPr lang="en-US" dirty="0"/>
              <a:t>of each operation </a:t>
            </a:r>
            <a:br>
              <a:rPr lang="en-US" dirty="0"/>
            </a:br>
            <a:r>
              <a:rPr lang="en-US" dirty="0"/>
              <a:t>over the sequence</a:t>
            </a:r>
          </a:p>
          <a:p>
            <a:pPr lvl="1">
              <a:buClr>
                <a:schemeClr val="tx1"/>
              </a:buClr>
            </a:pPr>
            <a:r>
              <a:rPr lang="en-US" dirty="0" err="1">
                <a:solidFill>
                  <a:srgbClr val="00B0F0"/>
                </a:solidFill>
              </a:rPr>
              <a:t>Amortized_cost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r>
              <a:rPr lang="en-US" dirty="0"/>
              <a:t>) / k</a:t>
            </a:r>
          </a:p>
          <a:p>
            <a:pPr lvl="2">
              <a:buClr>
                <a:schemeClr val="tx1"/>
              </a:buClr>
            </a:pPr>
            <a:r>
              <a:rPr lang="en-US" i="1" dirty="0"/>
              <a:t>Rounded up</a:t>
            </a:r>
          </a:p>
          <a:p>
            <a:pPr lvl="4">
              <a:buClr>
                <a:schemeClr val="tx1"/>
              </a:buClr>
            </a:pPr>
            <a:endParaRPr lang="en-US" i="1" dirty="0"/>
          </a:p>
          <a:p>
            <a:pPr>
              <a:buClr>
                <a:schemeClr val="tx1"/>
              </a:buClr>
            </a:pPr>
            <a:r>
              <a:rPr lang="en-US" b="1" dirty="0">
                <a:solidFill>
                  <a:schemeClr val="tx1"/>
                </a:solidFill>
              </a:rPr>
              <a:t>As if </a:t>
            </a:r>
            <a:r>
              <a:rPr lang="en-US" dirty="0"/>
              <a:t>every operation in the sequence costs the same amount</a:t>
            </a:r>
          </a:p>
          <a:p>
            <a:pPr lvl="1">
              <a:buClr>
                <a:schemeClr val="tx1"/>
              </a:buClr>
            </a:pPr>
            <a:r>
              <a:rPr lang="en-US" dirty="0"/>
              <a:t>This amount is the </a:t>
            </a:r>
            <a:r>
              <a:rPr lang="en-US" dirty="0">
                <a:solidFill>
                  <a:srgbClr val="00B0F0"/>
                </a:solidFill>
              </a:rPr>
              <a:t>amortized cost</a:t>
            </a:r>
          </a:p>
          <a:p>
            <a:pPr lvl="4">
              <a:buClr>
                <a:schemeClr val="tx1"/>
              </a:buClr>
            </a:pPr>
            <a:endParaRPr lang="en-US" dirty="0"/>
          </a:p>
          <a:p>
            <a:pPr>
              <a:buClr>
                <a:schemeClr val="tx1"/>
              </a:buClr>
            </a:pPr>
            <a:r>
              <a:rPr lang="en-US" dirty="0"/>
              <a:t>Just looking at the worst-case complexity is too pessimistic</a:t>
            </a:r>
          </a:p>
          <a:p>
            <a:pPr lvl="1">
              <a:buClr>
                <a:schemeClr val="tx1"/>
              </a:buClr>
            </a:pPr>
            <a:r>
              <a:rPr lang="en-US" dirty="0"/>
              <a:t>It tells us about the cost of an operation </a:t>
            </a:r>
            <a:r>
              <a:rPr lang="en-US" i="1" dirty="0"/>
              <a:t>in isolation</a:t>
            </a:r>
          </a:p>
          <a:p>
            <a:pPr lvl="1">
              <a:buClr>
                <a:schemeClr val="tx1"/>
              </a:buClr>
            </a:pPr>
            <a:r>
              <a:rPr lang="en-US" dirty="0"/>
              <a:t>But here the operation is part of a sequence</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50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Cost</a:t>
            </a:r>
          </a:p>
        </p:txBody>
      </p:sp>
      <p:sp>
        <p:nvSpPr>
          <p:cNvPr id="3" name="Content Placeholder 2"/>
          <p:cNvSpPr>
            <a:spLocks noGrp="1"/>
          </p:cNvSpPr>
          <p:nvPr>
            <p:ph idx="1"/>
          </p:nvPr>
        </p:nvSpPr>
        <p:spPr>
          <a:xfrm>
            <a:off x="952500" y="1981200"/>
            <a:ext cx="11493500" cy="6896100"/>
          </a:xfrm>
        </p:spPr>
        <p:txBody>
          <a:bodyPr/>
          <a:lstStyle/>
          <a:p>
            <a:pPr>
              <a:buClr>
                <a:schemeClr val="tx1"/>
              </a:buClr>
            </a:pPr>
            <a:r>
              <a:rPr lang="en-US" dirty="0"/>
              <a:t>This is the </a:t>
            </a:r>
            <a:r>
              <a:rPr lang="en-US" b="1" dirty="0"/>
              <a:t>average</a:t>
            </a:r>
            <a:r>
              <a:rPr lang="en-US" dirty="0"/>
              <a:t> of the </a:t>
            </a:r>
            <a:r>
              <a:rPr lang="en-US" dirty="0">
                <a:solidFill>
                  <a:srgbClr val="C00000"/>
                </a:solidFill>
              </a:rPr>
              <a:t>actual cost </a:t>
            </a:r>
            <a:r>
              <a:rPr lang="en-US" dirty="0"/>
              <a:t>of each operation over the sequence</a:t>
            </a:r>
          </a:p>
          <a:p>
            <a:pPr lvl="1">
              <a:buClr>
                <a:schemeClr val="tx1"/>
              </a:buClr>
            </a:pPr>
            <a:r>
              <a:rPr lang="en-US" dirty="0" err="1">
                <a:solidFill>
                  <a:srgbClr val="00B0F0"/>
                </a:solidFill>
              </a:rPr>
              <a:t>Amortized_cost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r>
              <a:rPr lang="en-US" dirty="0"/>
              <a:t>) / k</a:t>
            </a:r>
          </a:p>
          <a:p>
            <a:pPr lvl="2">
              <a:buClr>
                <a:schemeClr val="tx1"/>
              </a:buClr>
            </a:pPr>
            <a:r>
              <a:rPr lang="en-US" i="1" dirty="0"/>
              <a:t>Rounded up</a:t>
            </a:r>
          </a:p>
          <a:p>
            <a:pPr marL="457200" lvl="1" indent="0">
              <a:buClr>
                <a:schemeClr val="tx1"/>
              </a:buClr>
              <a:buNone/>
            </a:pPr>
            <a:endParaRPr lang="en-US" dirty="0"/>
          </a:p>
        </p:txBody>
      </p:sp>
      <p:graphicFrame>
        <p:nvGraphicFramePr>
          <p:cNvPr id="5" name="Chart 4"/>
          <p:cNvGraphicFramePr/>
          <p:nvPr>
            <p:extLst>
              <p:ext uri="{D42A27DB-BD31-4B8C-83A1-F6EECF244321}">
                <p14:modId xmlns:p14="http://schemas.microsoft.com/office/powerpoint/2010/main" val="486752444"/>
              </p:ext>
            </p:extLst>
          </p:nvPr>
        </p:nvGraphicFramePr>
        <p:xfrm>
          <a:off x="2044700" y="4038600"/>
          <a:ext cx="8915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51</a:t>
            </a:fld>
            <a:endParaRPr lang="en-US" dirty="0"/>
          </a:p>
        </p:txBody>
      </p:sp>
      <p:sp>
        <p:nvSpPr>
          <p:cNvPr id="4" name="Rectangular Callout 3">
            <a:extLst>
              <a:ext uri="{FF2B5EF4-FFF2-40B4-BE49-F238E27FC236}">
                <a16:creationId xmlns:a16="http://schemas.microsoft.com/office/drawing/2014/main" id="{56CAD339-5A81-1467-E9ED-15C1D76C2906}"/>
              </a:ext>
            </a:extLst>
          </p:cNvPr>
          <p:cNvSpPr/>
          <p:nvPr/>
        </p:nvSpPr>
        <p:spPr bwMode="auto">
          <a:xfrm>
            <a:off x="7943883" y="8807589"/>
            <a:ext cx="4494179" cy="707886"/>
          </a:xfrm>
          <a:prstGeom prst="wedgeRectCallout">
            <a:avLst>
              <a:gd name="adj1" fmla="val 11304"/>
              <a:gd name="adj2" fmla="val -1108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Each one operation may be expensive,</a:t>
            </a:r>
            <a:br>
              <a:rPr lang="en-US" sz="2000" b="0" dirty="0"/>
            </a:br>
            <a:r>
              <a:rPr lang="en-US" sz="2000" b="0" dirty="0"/>
              <a:t>but </a:t>
            </a:r>
            <a:r>
              <a:rPr lang="en-US" sz="2000" i="1" u="sng" dirty="0"/>
              <a:t>on average</a:t>
            </a:r>
            <a:r>
              <a:rPr lang="en-US" sz="2000" i="1" dirty="0"/>
              <a:t> </a:t>
            </a:r>
            <a:r>
              <a:rPr lang="en-US" sz="2000" b="0" dirty="0"/>
              <a:t>they are pretty cheap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Old Notion of “Average”</a:t>
            </a:r>
          </a:p>
        </p:txBody>
      </p:sp>
      <p:sp>
        <p:nvSpPr>
          <p:cNvPr id="3" name="Content Placeholder 2"/>
          <p:cNvSpPr>
            <a:spLocks noGrp="1"/>
          </p:cNvSpPr>
          <p:nvPr>
            <p:ph idx="1"/>
          </p:nvPr>
        </p:nvSpPr>
        <p:spPr/>
        <p:txBody>
          <a:bodyPr/>
          <a:lstStyle/>
          <a:p>
            <a:r>
              <a:rPr lang="en-US" dirty="0"/>
              <a:t>Recall </a:t>
            </a:r>
            <a:r>
              <a:rPr lang="en-US" dirty="0" err="1"/>
              <a:t>Quicksort</a:t>
            </a:r>
            <a:endParaRPr lang="en-US" dirty="0"/>
          </a:p>
          <a:p>
            <a:pPr lvl="1"/>
            <a:r>
              <a:rPr lang="en-US" dirty="0"/>
              <a:t>Worst-case complexity: O(n</a:t>
            </a:r>
            <a:r>
              <a:rPr lang="en-US" baseline="30000" dirty="0"/>
              <a:t>2</a:t>
            </a:r>
            <a:r>
              <a:rPr lang="en-US" dirty="0"/>
              <a:t>)</a:t>
            </a:r>
          </a:p>
          <a:p>
            <a:pPr lvl="2"/>
            <a:r>
              <a:rPr lang="en-US" dirty="0"/>
              <a:t>When we were really unlucky and systematically picked bad pivots</a:t>
            </a:r>
          </a:p>
          <a:p>
            <a:pPr lvl="1"/>
            <a:r>
              <a:rPr lang="en-US" b="1" i="1" dirty="0"/>
              <a:t>Average-case complexity: </a:t>
            </a:r>
            <a:r>
              <a:rPr lang="en-US" dirty="0"/>
              <a:t>O(n log n)</a:t>
            </a:r>
          </a:p>
          <a:p>
            <a:pPr lvl="2"/>
            <a:r>
              <a:rPr lang="en-US" dirty="0"/>
              <a:t>What we expected on average</a:t>
            </a:r>
          </a:p>
          <a:p>
            <a:pPr lvl="3"/>
            <a:r>
              <a:rPr lang="en-US" dirty="0"/>
              <a:t>Very unlikely that all pivots are bad </a:t>
            </a:r>
          </a:p>
          <a:p>
            <a:pPr lvl="4"/>
            <a:endParaRPr lang="en-US" dirty="0"/>
          </a:p>
          <a:p>
            <a:r>
              <a:rPr lang="en-US" dirty="0"/>
              <a:t>What were we averaging over?</a:t>
            </a:r>
          </a:p>
          <a:p>
            <a:pPr lvl="1"/>
            <a:r>
              <a:rPr lang="en-US" dirty="0"/>
              <a:t>The likelihood of a series of bad pivots in all possible arrays</a:t>
            </a:r>
          </a:p>
          <a:p>
            <a:pPr lvl="2"/>
            <a:r>
              <a:rPr lang="en-US" dirty="0"/>
              <a:t>A probability distribution</a:t>
            </a:r>
          </a:p>
          <a:p>
            <a:pPr lvl="2"/>
            <a:endParaRPr lang="en-US" dirty="0"/>
          </a:p>
          <a:p>
            <a:r>
              <a:rPr lang="en-US" dirty="0"/>
              <a:t>Average-case complexity has to do with </a:t>
            </a:r>
            <a:r>
              <a:rPr lang="en-US" b="1" dirty="0"/>
              <a:t>chance</a:t>
            </a:r>
          </a:p>
          <a:p>
            <a:pPr lvl="1"/>
            <a:r>
              <a:rPr lang="en-US" dirty="0"/>
              <a:t>There is a very low probability that the actual cost will be O(n</a:t>
            </a:r>
            <a:r>
              <a:rPr lang="en-US" baseline="30000" dirty="0"/>
              <a:t>2</a:t>
            </a:r>
            <a:r>
              <a:rPr lang="en-US" dirty="0"/>
              <a:t>) on any given input, but it may happen</a:t>
            </a:r>
          </a:p>
          <a:p>
            <a:pPr lvl="2"/>
            <a:r>
              <a:rPr lang="en-US" dirty="0"/>
              <a:t>The actual cost depends on what array we are handed</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New Notion of “Average”</a:t>
            </a:r>
          </a:p>
        </p:txBody>
      </p:sp>
      <p:sp>
        <p:nvSpPr>
          <p:cNvPr id="3" name="Content Placeholder 2"/>
          <p:cNvSpPr>
            <a:spLocks noGrp="1"/>
          </p:cNvSpPr>
          <p:nvPr>
            <p:ph idx="1"/>
          </p:nvPr>
        </p:nvSpPr>
        <p:spPr/>
        <p:txBody>
          <a:bodyPr/>
          <a:lstStyle/>
          <a:p>
            <a:r>
              <a:rPr lang="en-US" dirty="0"/>
              <a:t>Amortized complexity: </a:t>
            </a:r>
          </a:p>
          <a:p>
            <a:pPr lvl="1"/>
            <a:r>
              <a:rPr lang="en-US" dirty="0"/>
              <a:t>Average over a sequence of operations</a:t>
            </a:r>
          </a:p>
          <a:p>
            <a:pPr lvl="1"/>
            <a:r>
              <a:rPr lang="en-US" dirty="0"/>
              <a:t>We know the exact cost of every operation</a:t>
            </a:r>
          </a:p>
          <a:p>
            <a:pPr lvl="2"/>
            <a:r>
              <a:rPr lang="en-US" dirty="0"/>
              <a:t>So we know the exact cost of the sequence overall</a:t>
            </a:r>
          </a:p>
          <a:p>
            <a:pPr lvl="2"/>
            <a:r>
              <a:rPr lang="en-US" dirty="0"/>
              <a:t>This is an </a:t>
            </a:r>
            <a:r>
              <a:rPr lang="en-US" b="1" i="1" dirty="0"/>
              <a:t>exact</a:t>
            </a:r>
            <a:r>
              <a:rPr lang="en-US" dirty="0"/>
              <a:t> calculation</a:t>
            </a:r>
          </a:p>
          <a:p>
            <a:pPr lvl="3"/>
            <a:r>
              <a:rPr lang="en-US" dirty="0"/>
              <a:t>No chance is involved</a:t>
            </a:r>
          </a:p>
          <a:p>
            <a:pPr lvl="2">
              <a:buNone/>
            </a:pPr>
            <a:endParaRPr lang="en-US" dirty="0"/>
          </a:p>
          <a:p>
            <a:r>
              <a:rPr lang="en-US" dirty="0"/>
              <a:t>Difference between old and new notions of “average”</a:t>
            </a:r>
          </a:p>
          <a:p>
            <a:pPr lvl="1"/>
            <a:r>
              <a:rPr lang="en-US" dirty="0"/>
              <a:t>Average </a:t>
            </a:r>
            <a:r>
              <a:rPr lang="en-US" i="1" dirty="0"/>
              <a:t>over time</a:t>
            </a:r>
            <a:r>
              <a:rPr lang="en-US" dirty="0"/>
              <a:t>: </a:t>
            </a:r>
            <a:r>
              <a:rPr lang="en-US" i="1" dirty="0"/>
              <a:t>amortized</a:t>
            </a:r>
            <a:r>
              <a:rPr lang="en-US" dirty="0"/>
              <a:t> complexity </a:t>
            </a:r>
          </a:p>
          <a:p>
            <a:pPr lvl="1"/>
            <a:r>
              <a:rPr lang="en-US" dirty="0"/>
              <a:t>Average </a:t>
            </a:r>
            <a:r>
              <a:rPr lang="en-US" i="1" dirty="0"/>
              <a:t>over chance</a:t>
            </a:r>
            <a:r>
              <a:rPr lang="en-US" dirty="0"/>
              <a:t>: </a:t>
            </a:r>
            <a:r>
              <a:rPr lang="en-US" i="1" dirty="0"/>
              <a:t>average</a:t>
            </a:r>
            <a:r>
              <a:rPr lang="en-US" dirty="0"/>
              <a:t> complexity </a:t>
            </a:r>
          </a:p>
        </p:txBody>
      </p:sp>
      <p:sp>
        <p:nvSpPr>
          <p:cNvPr id="4" name="Rectangular Callout 3"/>
          <p:cNvSpPr/>
          <p:nvPr/>
        </p:nvSpPr>
        <p:spPr bwMode="auto">
          <a:xfrm>
            <a:off x="9901237" y="2438400"/>
            <a:ext cx="2142574" cy="707886"/>
          </a:xfrm>
          <a:prstGeom prst="wedgeRectCallout">
            <a:avLst>
              <a:gd name="adj1" fmla="val -132773"/>
              <a:gd name="adj2" fmla="val 76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Basically an</a:t>
            </a:r>
            <a:br>
              <a:rPr lang="en-US" sz="2000" b="0" dirty="0"/>
            </a:br>
            <a:r>
              <a:rPr lang="en-US" sz="2000" b="0" dirty="0"/>
              <a:t>average over time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53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Amortization in Practice (I)</a:t>
            </a:r>
          </a:p>
        </p:txBody>
      </p:sp>
      <p:sp>
        <p:nvSpPr>
          <p:cNvPr id="3" name="Content Placeholder 2"/>
          <p:cNvSpPr>
            <a:spLocks noGrp="1"/>
          </p:cNvSpPr>
          <p:nvPr>
            <p:ph idx="1"/>
          </p:nvPr>
        </p:nvSpPr>
        <p:spPr/>
        <p:txBody>
          <a:bodyPr/>
          <a:lstStyle/>
          <a:p>
            <a:r>
              <a:rPr lang="en-US" dirty="0"/>
              <a:t>A baker buys a $100 sack of flour every 100 loaves of bread</a:t>
            </a:r>
          </a:p>
          <a:p>
            <a:pPr lvl="1"/>
            <a:r>
              <a:rPr lang="en-US" dirty="0"/>
              <a:t>1</a:t>
            </a:r>
            <a:r>
              <a:rPr lang="en-US" baseline="30000" dirty="0"/>
              <a:t>st</a:t>
            </a:r>
            <a:r>
              <a:rPr lang="en-US" dirty="0"/>
              <a:t> loaf costs $100</a:t>
            </a:r>
          </a:p>
          <a:p>
            <a:pPr lvl="1"/>
            <a:r>
              <a:rPr lang="en-US" dirty="0"/>
              <a:t>2</a:t>
            </a:r>
            <a:r>
              <a:rPr lang="en-US" baseline="30000" dirty="0"/>
              <a:t>nd</a:t>
            </a:r>
            <a:r>
              <a:rPr lang="en-US" dirty="0"/>
              <a:t>, 3</a:t>
            </a:r>
            <a:r>
              <a:rPr lang="en-US" baseline="30000" dirty="0"/>
              <a:t>rd</a:t>
            </a:r>
            <a:r>
              <a:rPr lang="en-US" dirty="0"/>
              <a:t>, …, 100</a:t>
            </a:r>
            <a:r>
              <a:rPr lang="en-US" baseline="30000" dirty="0"/>
              <a:t>th</a:t>
            </a:r>
            <a:r>
              <a:rPr lang="en-US" dirty="0"/>
              <a:t> costs nothing</a:t>
            </a:r>
          </a:p>
          <a:p>
            <a:endParaRPr lang="en-US" dirty="0"/>
          </a:p>
          <a:p>
            <a:r>
              <a:rPr lang="en-US" dirty="0"/>
              <a:t>The baker charges $1 for each loaf</a:t>
            </a:r>
          </a:p>
          <a:p>
            <a:pPr lvl="1"/>
            <a:r>
              <a:rPr lang="en-US" dirty="0"/>
              <a:t>Average cost over all 100 loafs</a:t>
            </a:r>
          </a:p>
          <a:p>
            <a:pPr lvl="1"/>
            <a:r>
              <a:rPr lang="en-US" dirty="0"/>
              <a:t>Here, both worst case ($100) and amortized cost ($1) are O(1)</a:t>
            </a:r>
          </a:p>
          <a:p>
            <a:pPr lvl="1"/>
            <a:r>
              <a:rPr lang="en-US" dirty="0"/>
              <a:t>Not as dramatic as O(n) vs. O(1)</a:t>
            </a:r>
          </a:p>
        </p:txBody>
      </p:sp>
      <p:sp>
        <p:nvSpPr>
          <p:cNvPr id="4" name="Rectangular Callout 3"/>
          <p:cNvSpPr/>
          <p:nvPr/>
        </p:nvSpPr>
        <p:spPr bwMode="auto">
          <a:xfrm>
            <a:off x="10814050" y="3017907"/>
            <a:ext cx="1629613" cy="707886"/>
          </a:xfrm>
          <a:prstGeom prst="wedgeRectCallout">
            <a:avLst>
              <a:gd name="adj1" fmla="val -292288"/>
              <a:gd name="adj2" fmla="val 1423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Actual cost to</a:t>
            </a:r>
            <a:br>
              <a:rPr lang="en-US" sz="2000" b="0" dirty="0"/>
            </a:br>
            <a:r>
              <a:rPr lang="en-US" sz="2000" b="0" dirty="0"/>
              <a:t>the baker</a:t>
            </a:r>
          </a:p>
        </p:txBody>
      </p:sp>
      <p:sp>
        <p:nvSpPr>
          <p:cNvPr id="5" name="Rectangular Callout 4"/>
          <p:cNvSpPr/>
          <p:nvPr/>
        </p:nvSpPr>
        <p:spPr bwMode="auto">
          <a:xfrm>
            <a:off x="10845800" y="4623137"/>
            <a:ext cx="1844416" cy="1015663"/>
          </a:xfrm>
          <a:prstGeom prst="wedgeRectCallout">
            <a:avLst>
              <a:gd name="adj1" fmla="val -205016"/>
              <a:gd name="adj2" fmla="val 366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 baker</a:t>
            </a:r>
          </a:p>
          <a:p>
            <a:pPr>
              <a:defRPr/>
            </a:pPr>
            <a:r>
              <a:rPr lang="en-US" sz="2000" b="0" dirty="0"/>
              <a:t>charges you an</a:t>
            </a:r>
          </a:p>
          <a:p>
            <a:pPr>
              <a:defRPr/>
            </a:pPr>
            <a:r>
              <a:rPr lang="en-US" sz="2000" b="0" dirty="0"/>
              <a:t>amortized cost</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54</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Amortization in Practice (II)</a:t>
            </a:r>
          </a:p>
        </p:txBody>
      </p:sp>
      <p:sp>
        <p:nvSpPr>
          <p:cNvPr id="3" name="Content Placeholder 2"/>
          <p:cNvSpPr>
            <a:spLocks noGrp="1"/>
          </p:cNvSpPr>
          <p:nvPr>
            <p:ph idx="1"/>
          </p:nvPr>
        </p:nvSpPr>
        <p:spPr/>
        <p:txBody>
          <a:bodyPr/>
          <a:lstStyle/>
          <a:p>
            <a:r>
              <a:rPr lang="en-US" dirty="0"/>
              <a:t>Your </a:t>
            </a:r>
            <a:r>
              <a:rPr lang="en-US" dirty="0" err="1"/>
              <a:t>smartphone</a:t>
            </a:r>
            <a:r>
              <a:rPr lang="en-US" dirty="0"/>
              <a:t> use varies over time</a:t>
            </a:r>
          </a:p>
          <a:p>
            <a:pPr lvl="1"/>
            <a:r>
              <a:rPr lang="en-US" dirty="0"/>
              <a:t>Some days you barely go online</a:t>
            </a:r>
          </a:p>
          <a:p>
            <a:pPr lvl="1"/>
            <a:r>
              <a:rPr lang="en-US" dirty="0"/>
              <a:t>Other days you binge-watch movies for hours on end</a:t>
            </a:r>
          </a:p>
          <a:p>
            <a:pPr lvl="4"/>
            <a:endParaRPr lang="en-US" dirty="0"/>
          </a:p>
          <a:p>
            <a:r>
              <a:rPr lang="en-US" dirty="0"/>
              <a:t>Your provider charges you a fixed monthly cost</a:t>
            </a:r>
          </a:p>
          <a:p>
            <a:pPr lvl="1"/>
            <a:r>
              <a:rPr lang="en-US" dirty="0"/>
              <a:t>Average cost over time and over all customers</a:t>
            </a:r>
          </a:p>
          <a:p>
            <a:pPr lvl="1">
              <a:buNone/>
            </a:pPr>
            <a:r>
              <a:rPr lang="en-US" dirty="0"/>
              <a:t>	(+ profit)</a:t>
            </a:r>
          </a:p>
        </p:txBody>
      </p:sp>
      <p:sp>
        <p:nvSpPr>
          <p:cNvPr id="4" name="Rectangular Callout 3"/>
          <p:cNvSpPr/>
          <p:nvPr/>
        </p:nvSpPr>
        <p:spPr bwMode="auto">
          <a:xfrm>
            <a:off x="11060602" y="2568714"/>
            <a:ext cx="1629613" cy="707886"/>
          </a:xfrm>
          <a:prstGeom prst="wedgeRectCallout">
            <a:avLst>
              <a:gd name="adj1" fmla="val -112186"/>
              <a:gd name="adj2" fmla="val -253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Actual cost to</a:t>
            </a:r>
            <a:br>
              <a:rPr lang="en-US" sz="2000" b="0" dirty="0"/>
            </a:br>
            <a:r>
              <a:rPr lang="en-US" sz="2000" b="0" dirty="0"/>
              <a:t>your provider</a:t>
            </a:r>
          </a:p>
        </p:txBody>
      </p:sp>
      <p:sp>
        <p:nvSpPr>
          <p:cNvPr id="5" name="Rectangular Callout 4"/>
          <p:cNvSpPr/>
          <p:nvPr/>
        </p:nvSpPr>
        <p:spPr bwMode="auto">
          <a:xfrm>
            <a:off x="10845800" y="4191000"/>
            <a:ext cx="1844415" cy="1015663"/>
          </a:xfrm>
          <a:prstGeom prst="wedgeRectCallout">
            <a:avLst>
              <a:gd name="adj1" fmla="val -104313"/>
              <a:gd name="adj2" fmla="val 2054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Your provider</a:t>
            </a:r>
            <a:br>
              <a:rPr lang="en-US" sz="2000" b="0" dirty="0"/>
            </a:br>
            <a:r>
              <a:rPr lang="en-US" sz="2000" b="0" dirty="0"/>
              <a:t>charges you an</a:t>
            </a:r>
            <a:br>
              <a:rPr lang="en-US" sz="2000" b="0" dirty="0"/>
            </a:br>
            <a:r>
              <a:rPr lang="en-US" sz="2000" b="0" dirty="0"/>
              <a:t>amortized cost</a:t>
            </a:r>
          </a:p>
        </p:txBody>
      </p:sp>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55</a:t>
            </a:fld>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Amortized Analysis?</a:t>
            </a:r>
          </a:p>
        </p:txBody>
      </p:sp>
      <p:sp>
        <p:nvSpPr>
          <p:cNvPr id="3" name="Content Placeholder 2"/>
          <p:cNvSpPr>
            <a:spLocks noGrp="1"/>
          </p:cNvSpPr>
          <p:nvPr>
            <p:ph idx="1"/>
          </p:nvPr>
        </p:nvSpPr>
        <p:spPr/>
        <p:txBody>
          <a:bodyPr/>
          <a:lstStyle/>
          <a:p>
            <a:r>
              <a:rPr lang="en-US" dirty="0"/>
              <a:t>We have a </a:t>
            </a:r>
            <a:r>
              <a:rPr lang="en-US" b="1" dirty="0"/>
              <a:t>sequence</a:t>
            </a:r>
            <a:r>
              <a:rPr lang="en-US" dirty="0"/>
              <a:t> of k operations on a data structure</a:t>
            </a:r>
          </a:p>
          <a:p>
            <a:pPr lvl="1"/>
            <a:r>
              <a:rPr lang="en-US" dirty="0"/>
              <a:t>The sequence starts from a well-defined state</a:t>
            </a:r>
          </a:p>
          <a:p>
            <a:pPr lvl="1"/>
            <a:r>
              <a:rPr lang="en-US" dirty="0"/>
              <a:t>Each operation changes the data structure</a:t>
            </a:r>
          </a:p>
          <a:p>
            <a:pPr lvl="1"/>
            <a:endParaRPr lang="en-US" dirty="0"/>
          </a:p>
          <a:p>
            <a:r>
              <a:rPr lang="en-US" dirty="0"/>
              <a:t>We expect the actual cost of the whole sequence to be </a:t>
            </a:r>
            <a:r>
              <a:rPr lang="en-US" b="1" dirty="0"/>
              <a:t>much less </a:t>
            </a:r>
            <a:r>
              <a:rPr lang="en-US" dirty="0"/>
              <a:t>than k times the worst-case complexity of the operations</a:t>
            </a:r>
          </a:p>
          <a:p>
            <a:pPr lvl="1"/>
            <a:r>
              <a:rPr lang="en-US" dirty="0"/>
              <a:t>A few operations are expensive</a:t>
            </a:r>
          </a:p>
          <a:p>
            <a:pPr lvl="1"/>
            <a:r>
              <a:rPr lang="en-US" dirty="0"/>
              <a:t>Many are cheap</a:t>
            </a:r>
          </a:p>
          <a:p>
            <a:pPr lvl="2"/>
            <a:r>
              <a:rPr lang="en-US" b="1" dirty="0"/>
              <a:t>Use the inexpensive operations to pay for the expensive operations</a:t>
            </a:r>
          </a:p>
          <a:p>
            <a:pPr lvl="1"/>
            <a:endParaRPr lang="en-US" dirty="0"/>
          </a:p>
          <a:p>
            <a:pPr algn="ctr">
              <a:buNone/>
            </a:pPr>
            <a:r>
              <a:rPr lang="en-US" b="1" dirty="0"/>
              <a:t>We prepay for future costs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Do Amortized Analysis?</a:t>
            </a:r>
          </a:p>
        </p:txBody>
      </p:sp>
      <p:sp>
        <p:nvSpPr>
          <p:cNvPr id="3" name="Content Placeholder 2"/>
          <p:cNvSpPr>
            <a:spLocks noGrp="1"/>
          </p:cNvSpPr>
          <p:nvPr>
            <p:ph idx="1"/>
          </p:nvPr>
        </p:nvSpPr>
        <p:spPr/>
        <p:txBody>
          <a:bodyPr/>
          <a:lstStyle/>
          <a:p>
            <a:r>
              <a:rPr lang="en-US" dirty="0"/>
              <a:t>Invent a notion of </a:t>
            </a:r>
            <a:r>
              <a:rPr lang="en-US" b="1" dirty="0"/>
              <a:t>token</a:t>
            </a:r>
          </a:p>
          <a:p>
            <a:pPr lvl="1"/>
            <a:r>
              <a:rPr lang="en-US" dirty="0"/>
              <a:t>Represents a unit of </a:t>
            </a:r>
            <a:r>
              <a:rPr lang="en-US" dirty="0">
                <a:solidFill>
                  <a:srgbClr val="FF0000"/>
                </a:solidFill>
              </a:rPr>
              <a:t>cost</a:t>
            </a:r>
          </a:p>
          <a:p>
            <a:pPr lvl="2"/>
            <a:endParaRPr lang="en-US" dirty="0"/>
          </a:p>
          <a:p>
            <a:r>
              <a:rPr lang="en-US" dirty="0"/>
              <a:t>Determine how many tokens to charge for each operation</a:t>
            </a:r>
          </a:p>
          <a:p>
            <a:pPr lvl="2"/>
            <a:r>
              <a:rPr lang="en-US" dirty="0"/>
              <a:t>This is the candidate </a:t>
            </a:r>
            <a:r>
              <a:rPr lang="en-US" b="1" dirty="0">
                <a:solidFill>
                  <a:srgbClr val="00B0F0"/>
                </a:solidFill>
              </a:rPr>
              <a:t>amortized cost</a:t>
            </a:r>
          </a:p>
          <a:p>
            <a:pPr marL="800100" lvl="2" indent="0">
              <a:buNone/>
            </a:pPr>
            <a:endParaRPr lang="en-US" dirty="0"/>
          </a:p>
          <a:p>
            <a:r>
              <a:rPr lang="en-US" dirty="0"/>
              <a:t>Specify the </a:t>
            </a:r>
            <a:r>
              <a:rPr lang="en-US" b="1" dirty="0"/>
              <a:t>token invariant</a:t>
            </a:r>
          </a:p>
          <a:p>
            <a:pPr lvl="1"/>
            <a:r>
              <a:rPr lang="en-US" dirty="0"/>
              <a:t>For any instance of the data structure, how many tokens need to be </a:t>
            </a:r>
            <a:r>
              <a:rPr lang="en-US" dirty="0">
                <a:solidFill>
                  <a:srgbClr val="00B050"/>
                </a:solidFill>
              </a:rPr>
              <a:t>saved</a:t>
            </a:r>
          </a:p>
          <a:p>
            <a:pPr lvl="2"/>
            <a:endParaRPr lang="en-US" dirty="0"/>
          </a:p>
          <a:p>
            <a:r>
              <a:rPr lang="en-US" dirty="0"/>
              <a:t>Prove that every operation </a:t>
            </a:r>
            <a:r>
              <a:rPr lang="en-US" b="1" dirty="0"/>
              <a:t>preserves</a:t>
            </a:r>
            <a:r>
              <a:rPr lang="en-US" dirty="0"/>
              <a:t> the token invariant</a:t>
            </a:r>
          </a:p>
          <a:p>
            <a:pPr lvl="1"/>
            <a:r>
              <a:rPr lang="en-US" dirty="0"/>
              <a:t>If the invariant holds before, it also holds after</a:t>
            </a:r>
          </a:p>
          <a:p>
            <a:pPr lvl="2">
              <a:buClr>
                <a:schemeClr val="tx1"/>
              </a:buClr>
            </a:pPr>
            <a:r>
              <a:rPr lang="en-US" dirty="0">
                <a:solidFill>
                  <a:srgbClr val="00B050"/>
                </a:solidFill>
              </a:rPr>
              <a:t>Saved tokens </a:t>
            </a:r>
            <a:r>
              <a:rPr lang="en-US" dirty="0"/>
              <a:t>before + </a:t>
            </a:r>
            <a:r>
              <a:rPr lang="en-US" dirty="0">
                <a:solidFill>
                  <a:srgbClr val="00B0F0"/>
                </a:solidFill>
              </a:rPr>
              <a:t>amortized cost </a:t>
            </a:r>
            <a:r>
              <a:rPr lang="en-US" dirty="0"/>
              <a:t>– </a:t>
            </a:r>
            <a:r>
              <a:rPr lang="en-US" dirty="0">
                <a:solidFill>
                  <a:srgbClr val="FF0000"/>
                </a:solidFill>
              </a:rPr>
              <a:t>actual cost</a:t>
            </a:r>
            <a:r>
              <a:rPr lang="en-US" dirty="0"/>
              <a:t> = </a:t>
            </a:r>
            <a:r>
              <a:rPr lang="en-US" dirty="0">
                <a:solidFill>
                  <a:srgbClr val="00B050"/>
                </a:solidFill>
              </a:rPr>
              <a:t>saved tokens</a:t>
            </a:r>
            <a:r>
              <a:rPr lang="en-US" dirty="0"/>
              <a:t> after</a:t>
            </a:r>
          </a:p>
        </p:txBody>
      </p:sp>
      <p:sp>
        <p:nvSpPr>
          <p:cNvPr id="5" name="Rectangular Callout 4"/>
          <p:cNvSpPr/>
          <p:nvPr/>
        </p:nvSpPr>
        <p:spPr bwMode="auto">
          <a:xfrm>
            <a:off x="8548482" y="4343400"/>
            <a:ext cx="2477794" cy="707886"/>
          </a:xfrm>
          <a:prstGeom prst="wedgeRectCallout">
            <a:avLst>
              <a:gd name="adj1" fmla="val -95607"/>
              <a:gd name="adj2" fmla="val -4991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What we pretend the</a:t>
            </a:r>
            <a:br>
              <a:rPr lang="en-US" sz="2000" b="0" dirty="0"/>
            </a:br>
            <a:r>
              <a:rPr lang="en-US" sz="2000" b="0" dirty="0"/>
              <a:t>operation costs</a:t>
            </a:r>
          </a:p>
        </p:txBody>
      </p:sp>
      <p:sp>
        <p:nvSpPr>
          <p:cNvPr id="6" name="Rectangular Callout 5"/>
          <p:cNvSpPr/>
          <p:nvPr/>
        </p:nvSpPr>
        <p:spPr bwMode="auto">
          <a:xfrm>
            <a:off x="34925" y="5791200"/>
            <a:ext cx="1291379" cy="1015663"/>
          </a:xfrm>
          <a:prstGeom prst="wedgeRectCallout">
            <a:avLst>
              <a:gd name="adj1" fmla="val 69612"/>
              <a:gd name="adj2" fmla="val -7512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like</a:t>
            </a:r>
            <a:br>
              <a:rPr lang="en-US" sz="2000" b="0" dirty="0"/>
            </a:br>
            <a:r>
              <a:rPr lang="en-US" sz="2000" b="0" dirty="0"/>
              <a:t>point-to</a:t>
            </a:r>
            <a:br>
              <a:rPr lang="en-US" sz="2000" b="0" dirty="0"/>
            </a:br>
            <a:r>
              <a:rPr lang="en-US" sz="2000" b="0" dirty="0"/>
              <a:t>reasoning</a:t>
            </a:r>
          </a:p>
        </p:txBody>
      </p:sp>
      <p:sp>
        <p:nvSpPr>
          <p:cNvPr id="7" name="Rectangular Callout 6"/>
          <p:cNvSpPr/>
          <p:nvPr/>
        </p:nvSpPr>
        <p:spPr bwMode="auto">
          <a:xfrm>
            <a:off x="40429" y="5791200"/>
            <a:ext cx="1291379" cy="1015663"/>
          </a:xfrm>
          <a:prstGeom prst="wedgeRectCallout">
            <a:avLst>
              <a:gd name="adj1" fmla="val 67724"/>
              <a:gd name="adj2" fmla="val 7372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like</a:t>
            </a:r>
            <a:br>
              <a:rPr lang="en-US" sz="2000" b="0" dirty="0"/>
            </a:br>
            <a:r>
              <a:rPr lang="en-US" sz="2000" b="0" dirty="0"/>
              <a:t>point-to</a:t>
            </a:r>
            <a:br>
              <a:rPr lang="en-US" sz="2000" b="0" dirty="0"/>
            </a:br>
            <a:r>
              <a:rPr lang="en-US" sz="2000" b="0" dirty="0"/>
              <a:t>reasoning</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57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4112894870"/>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58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p:txBody>
          <a:bodyPr/>
          <a:lstStyle/>
          <a:p>
            <a:r>
              <a:rPr lang="en-US" dirty="0"/>
              <a:t>Each time a user signs up, increment the counter</a:t>
            </a:r>
          </a:p>
          <a:p>
            <a:pPr lvl="1"/>
            <a:r>
              <a:rPr lang="en-US" dirty="0"/>
              <a:t>Pay the power company </a:t>
            </a:r>
            <a:r>
              <a:rPr lang="en-US" dirty="0">
                <a:solidFill>
                  <a:srgbClr val="FF0000"/>
                </a:solidFill>
              </a:rPr>
              <a:t>$1</a:t>
            </a:r>
            <a:r>
              <a:rPr lang="en-US" dirty="0"/>
              <a:t> per a flipped bit</a:t>
            </a:r>
          </a:p>
          <a:p>
            <a:pPr lvl="1"/>
            <a:r>
              <a:rPr lang="en-US" dirty="0"/>
              <a:t>Charge the user </a:t>
            </a:r>
            <a:r>
              <a:rPr lang="en-US" dirty="0">
                <a:solidFill>
                  <a:srgbClr val="00B0F0"/>
                </a:solidFill>
              </a:rPr>
              <a:t>$x </a:t>
            </a:r>
            <a:r>
              <a:rPr lang="en-US" dirty="0"/>
              <a:t>to cover the cost</a:t>
            </a:r>
          </a:p>
          <a:p>
            <a:pPr lvl="2"/>
            <a:r>
              <a:rPr lang="en-US" dirty="0"/>
              <a:t>Make </a:t>
            </a:r>
            <a:r>
              <a:rPr lang="en-US" dirty="0">
                <a:solidFill>
                  <a:srgbClr val="00B0F0"/>
                </a:solidFill>
              </a:rPr>
              <a:t>x</a:t>
            </a:r>
            <a:r>
              <a:rPr lang="en-US" dirty="0"/>
              <a:t> as little as possible</a:t>
            </a:r>
          </a:p>
          <a:p>
            <a:endParaRPr lang="en-US" dirty="0"/>
          </a:p>
          <a:p>
            <a:r>
              <a:rPr lang="en-US" dirty="0"/>
              <a:t>Cash flow:</a:t>
            </a:r>
          </a:p>
          <a:p>
            <a:endParaRPr lang="en-US" dirty="0"/>
          </a:p>
          <a:p>
            <a:endParaRPr lang="en-US" dirty="0"/>
          </a:p>
          <a:p>
            <a:endParaRPr lang="en-US" dirty="0"/>
          </a:p>
          <a:p>
            <a:r>
              <a:rPr lang="en-US" dirty="0"/>
              <a:t>Implicit requirements:</a:t>
            </a:r>
          </a:p>
          <a:p>
            <a:pPr lvl="1"/>
            <a:r>
              <a:rPr lang="en-US" dirty="0"/>
              <a:t>Always have enough cash to pay the power bill</a:t>
            </a:r>
          </a:p>
        </p:txBody>
      </p:sp>
      <p:sp>
        <p:nvSpPr>
          <p:cNvPr id="12" name="Rectangular Callout 11"/>
          <p:cNvSpPr/>
          <p:nvPr/>
        </p:nvSpPr>
        <p:spPr bwMode="auto">
          <a:xfrm>
            <a:off x="10139061" y="2514600"/>
            <a:ext cx="2230739" cy="400110"/>
          </a:xfrm>
          <a:prstGeom prst="wedgeRectCallout">
            <a:avLst>
              <a:gd name="adj1" fmla="val -108506"/>
              <a:gd name="adj2" fmla="val 316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an </a:t>
            </a:r>
            <a:r>
              <a:rPr lang="en-US" sz="2000" b="0" dirty="0">
                <a:solidFill>
                  <a:srgbClr val="FF0000"/>
                </a:solidFill>
              </a:rPr>
              <a:t>expense</a:t>
            </a:r>
          </a:p>
        </p:txBody>
      </p:sp>
      <p:sp>
        <p:nvSpPr>
          <p:cNvPr id="13" name="Rectangular Callout 12"/>
          <p:cNvSpPr/>
          <p:nvPr/>
        </p:nvSpPr>
        <p:spPr bwMode="auto">
          <a:xfrm>
            <a:off x="9779000" y="3352800"/>
            <a:ext cx="2088072" cy="400110"/>
          </a:xfrm>
          <a:prstGeom prst="wedgeRectCallout">
            <a:avLst>
              <a:gd name="adj1" fmla="val -150706"/>
              <a:gd name="adj2" fmla="val -4049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an </a:t>
            </a:r>
            <a:r>
              <a:rPr lang="en-US" sz="2000" b="0" dirty="0">
                <a:solidFill>
                  <a:srgbClr val="00B0F0"/>
                </a:solidFill>
              </a:rPr>
              <a:t>income</a:t>
            </a:r>
          </a:p>
        </p:txBody>
      </p:sp>
      <p:sp>
        <p:nvSpPr>
          <p:cNvPr id="14" name="TextBox 13"/>
          <p:cNvSpPr txBox="1"/>
          <p:nvPr/>
        </p:nvSpPr>
        <p:spPr>
          <a:xfrm>
            <a:off x="2005427" y="5556389"/>
            <a:ext cx="1484702" cy="461665"/>
          </a:xfrm>
          <a:prstGeom prst="rect">
            <a:avLst/>
          </a:prstGeom>
          <a:noFill/>
        </p:spPr>
        <p:txBody>
          <a:bodyPr wrap="none" rtlCol="0">
            <a:spAutoFit/>
          </a:bodyPr>
          <a:lstStyle/>
          <a:p>
            <a:r>
              <a:rPr lang="en-US" b="0" dirty="0"/>
              <a:t>New user</a:t>
            </a:r>
          </a:p>
        </p:txBody>
      </p:sp>
      <p:sp>
        <p:nvSpPr>
          <p:cNvPr id="15" name="TextBox 14"/>
          <p:cNvSpPr txBox="1"/>
          <p:nvPr/>
        </p:nvSpPr>
        <p:spPr>
          <a:xfrm>
            <a:off x="5729522" y="5556389"/>
            <a:ext cx="949299" cy="461665"/>
          </a:xfrm>
          <a:prstGeom prst="rect">
            <a:avLst/>
          </a:prstGeom>
          <a:noFill/>
        </p:spPr>
        <p:txBody>
          <a:bodyPr wrap="none" rtlCol="0">
            <a:spAutoFit/>
          </a:bodyPr>
          <a:lstStyle/>
          <a:p>
            <a:r>
              <a:rPr lang="en-US" b="0" dirty="0"/>
              <a:t>Omar</a:t>
            </a:r>
          </a:p>
        </p:txBody>
      </p:sp>
      <p:sp>
        <p:nvSpPr>
          <p:cNvPr id="16" name="TextBox 15"/>
          <p:cNvSpPr txBox="1"/>
          <p:nvPr/>
        </p:nvSpPr>
        <p:spPr>
          <a:xfrm>
            <a:off x="8882144" y="5556389"/>
            <a:ext cx="2481770" cy="461665"/>
          </a:xfrm>
          <a:prstGeom prst="rect">
            <a:avLst/>
          </a:prstGeom>
          <a:noFill/>
        </p:spPr>
        <p:txBody>
          <a:bodyPr wrap="none" rtlCol="0">
            <a:spAutoFit/>
          </a:bodyPr>
          <a:lstStyle/>
          <a:p>
            <a:r>
              <a:rPr lang="en-US" b="0" dirty="0"/>
              <a:t>Power Company</a:t>
            </a:r>
          </a:p>
        </p:txBody>
      </p:sp>
      <p:sp>
        <p:nvSpPr>
          <p:cNvPr id="17" name="Right Arrow 16"/>
          <p:cNvSpPr/>
          <p:nvPr/>
        </p:nvSpPr>
        <p:spPr bwMode="auto">
          <a:xfrm>
            <a:off x="6846847" y="5410200"/>
            <a:ext cx="1828800" cy="754043"/>
          </a:xfrm>
          <a:prstGeom prst="rightArrow">
            <a:avLst/>
          </a:prstGeom>
          <a:solidFill>
            <a:schemeClr val="tx1">
              <a:lumMod val="65000"/>
              <a:lumOff val="35000"/>
            </a:schemeClr>
          </a:solidFill>
          <a:ln w="12700" cap="flat" cmpd="sng" algn="ctr">
            <a:solidFill>
              <a:srgbClr val="000000"/>
            </a:solidFill>
            <a:prstDash val="solid"/>
            <a:miter lim="400000"/>
            <a:headEnd type="none" w="med" len="med"/>
            <a:tailEnd type="none" w="med" len="med"/>
          </a:ln>
          <a:effectLst/>
        </p:spPr>
        <p:txBody>
          <a:bodyPr vert="horz" wrap="none" lIns="182880" tIns="50800" rIns="18288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lumMod val="95000"/>
                  </a:schemeClr>
                </a:solidFill>
                <a:effectLst/>
                <a:latin typeface="Helvetica Neue" charset="0"/>
                <a:ea typeface="Helvetica Neue" charset="0"/>
                <a:cs typeface="Helvetica Neue" charset="0"/>
                <a:sym typeface="Helvetica Neue" charset="0"/>
              </a:rPr>
              <a:t>Actual cost</a:t>
            </a:r>
          </a:p>
        </p:txBody>
      </p:sp>
      <p:sp>
        <p:nvSpPr>
          <p:cNvPr id="18" name="Right Arrow 17"/>
          <p:cNvSpPr/>
          <p:nvPr/>
        </p:nvSpPr>
        <p:spPr bwMode="auto">
          <a:xfrm>
            <a:off x="3732695" y="5410200"/>
            <a:ext cx="1828800" cy="754043"/>
          </a:xfrm>
          <a:prstGeom prst="rightArrow">
            <a:avLst/>
          </a:prstGeom>
          <a:solidFill>
            <a:schemeClr val="tx1">
              <a:lumMod val="65000"/>
              <a:lumOff val="35000"/>
            </a:schemeClr>
          </a:solidFill>
          <a:ln w="12700" cap="flat" cmpd="sng" algn="ctr">
            <a:solidFill>
              <a:srgbClr val="000000"/>
            </a:solidFill>
            <a:prstDash val="solid"/>
            <a:miter lim="400000"/>
            <a:headEnd type="none" w="med" len="med"/>
            <a:tailEnd type="none" w="med" len="med"/>
          </a:ln>
          <a:effectLst/>
        </p:spPr>
        <p:txBody>
          <a:bodyPr vert="horz" wrap="none" lIns="182880" tIns="50800" rIns="182880" bIns="50800" numCol="1" rtlCol="0" anchor="ctr" anchorCtr="0" compatLnSpc="1">
            <a:prstTxWarp prst="textNoShape">
              <a:avLst/>
            </a:prstTxWarp>
            <a:spAutoFit/>
          </a:bodyPr>
          <a:lstStyle/>
          <a:p>
            <a:r>
              <a:rPr lang="en-US" sz="1800" b="0" dirty="0">
                <a:solidFill>
                  <a:schemeClr val="bg1">
                    <a:lumMod val="95000"/>
                  </a:schemeClr>
                </a:solidFill>
              </a:rPr>
              <a:t>Sign-up fee</a:t>
            </a:r>
          </a:p>
        </p:txBody>
      </p:sp>
      <p:sp>
        <p:nvSpPr>
          <p:cNvPr id="19" name="TextBox 18"/>
          <p:cNvSpPr txBox="1"/>
          <p:nvPr/>
        </p:nvSpPr>
        <p:spPr>
          <a:xfrm>
            <a:off x="6859650" y="5943967"/>
            <a:ext cx="1444752" cy="338554"/>
          </a:xfrm>
          <a:prstGeom prst="rect">
            <a:avLst/>
          </a:prstGeom>
          <a:noFill/>
          <a:ln>
            <a:noFill/>
          </a:ln>
        </p:spPr>
        <p:txBody>
          <a:bodyPr wrap="square" rtlCol="0">
            <a:spAutoFit/>
          </a:bodyPr>
          <a:lstStyle/>
          <a:p>
            <a:r>
              <a:rPr lang="en-US" sz="1600" b="0" dirty="0">
                <a:solidFill>
                  <a:srgbClr val="FF0000"/>
                </a:solidFill>
              </a:rPr>
              <a:t>Expense</a:t>
            </a:r>
          </a:p>
        </p:txBody>
      </p:sp>
      <p:sp>
        <p:nvSpPr>
          <p:cNvPr id="20" name="TextBox 19"/>
          <p:cNvSpPr txBox="1"/>
          <p:nvPr/>
        </p:nvSpPr>
        <p:spPr>
          <a:xfrm>
            <a:off x="3735450" y="5943967"/>
            <a:ext cx="1447800" cy="338554"/>
          </a:xfrm>
          <a:prstGeom prst="rect">
            <a:avLst/>
          </a:prstGeom>
          <a:noFill/>
          <a:ln>
            <a:noFill/>
          </a:ln>
        </p:spPr>
        <p:txBody>
          <a:bodyPr wrap="square" rtlCol="0">
            <a:spAutoFit/>
          </a:bodyPr>
          <a:lstStyle/>
          <a:p>
            <a:r>
              <a:rPr lang="en-US" sz="1600" b="0" dirty="0">
                <a:solidFill>
                  <a:srgbClr val="00B0F0"/>
                </a:solidFill>
              </a:rPr>
              <a:t>Income</a:t>
            </a:r>
          </a:p>
        </p:txBody>
      </p:sp>
      <p:grpSp>
        <p:nvGrpSpPr>
          <p:cNvPr id="21" name="Group 20"/>
          <p:cNvGrpSpPr/>
          <p:nvPr/>
        </p:nvGrpSpPr>
        <p:grpSpPr>
          <a:xfrm>
            <a:off x="10352892" y="152401"/>
            <a:ext cx="2474107" cy="838200"/>
            <a:chOff x="2371035" y="3886200"/>
            <a:chExt cx="8097078" cy="2743200"/>
          </a:xfrm>
        </p:grpSpPr>
        <p:sp>
          <p:nvSpPr>
            <p:cNvPr id="22" name="Cube 21"/>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23" name="Cube 22"/>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4" name="Cube 23"/>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25" name="Cube 24"/>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6" name="Cube 25"/>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7" name="Cube 26"/>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28" name="Slide Number Placeholder 27"/>
          <p:cNvSpPr>
            <a:spLocks noGrp="1"/>
          </p:cNvSpPr>
          <p:nvPr>
            <p:ph type="sldNum" sz="quarter" idx="10"/>
          </p:nvPr>
        </p:nvSpPr>
        <p:spPr/>
        <p:txBody>
          <a:bodyPr/>
          <a:lstStyle/>
          <a:p>
            <a:pPr>
              <a:defRPr/>
            </a:pPr>
            <a:fld id="{25C490D4-7A1B-45D2-B551-E1B1E148D9B2}"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500"/>
                                        <p:tgtEl>
                                          <p:spTgt spid="19"/>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left)">
                                      <p:cBhvr>
                                        <p:cTn id="54" dur="5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p:bldP spid="17" grpId="0" animBg="1"/>
      <p:bldP spid="18" grpId="0" animBg="1"/>
      <p:bldP spid="19" grpId="0"/>
      <p:bldP spid="2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FF0000"/>
              </a:buClr>
              <a:buSzPct val="100000"/>
              <a:buFont typeface="+mj-lt"/>
              <a:buAutoNum type="arabicPeriod"/>
            </a:pPr>
            <a:endParaRPr lang="en-US" dirty="0"/>
          </a:p>
          <a:p>
            <a:pPr lvl="2"/>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3759249103"/>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59</a:t>
            </a:fld>
            <a:endParaRPr lang="en-US" dirty="0"/>
          </a:p>
        </p:txBody>
      </p:sp>
    </p:spTree>
    <p:extLst>
      <p:ext uri="{BB962C8B-B14F-4D97-AF65-F5344CB8AC3E}">
        <p14:creationId xmlns:p14="http://schemas.microsoft.com/office/powerpoint/2010/main" val="20459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2576750876"/>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60</a:t>
            </a:fld>
            <a:endParaRPr lang="en-US" dirty="0"/>
          </a:p>
        </p:txBody>
      </p:sp>
    </p:spTree>
    <p:extLst>
      <p:ext uri="{BB962C8B-B14F-4D97-AF65-F5344CB8AC3E}">
        <p14:creationId xmlns:p14="http://schemas.microsoft.com/office/powerpoint/2010/main" val="32629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971550" lvl="1" indent="-514350">
              <a:buClr>
                <a:srgbClr val="0070C0"/>
              </a:buClr>
              <a:buSzPct val="100000"/>
              <a:buFont typeface="+mj-lt"/>
              <a:buAutoNum type="arabicPeriod"/>
            </a:pPr>
            <a:r>
              <a:rPr lang="en-US" dirty="0"/>
              <a:t>Divide the total cost of the most expensive operations by the operation number in the sequence</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1061836320"/>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7030A0"/>
                          </a:solidFill>
                        </a:rPr>
                        <a:t>Total</a:t>
                      </a:r>
                      <a:br>
                        <a:rPr lang="en-US" sz="1600" b="1" dirty="0">
                          <a:solidFill>
                            <a:srgbClr val="7030A0"/>
                          </a:solidFill>
                        </a:rPr>
                      </a:br>
                      <a:r>
                        <a:rPr lang="en-US" sz="1600" b="1" dirty="0">
                          <a:solidFill>
                            <a:srgbClr val="7030A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6" name="Oval 25"/>
          <p:cNvSpPr/>
          <p:nvPr/>
        </p:nvSpPr>
        <p:spPr bwMode="auto">
          <a:xfrm>
            <a:off x="11818112" y="1706880"/>
            <a:ext cx="274320" cy="274320"/>
          </a:xfrm>
          <a:prstGeom prst="ellipse">
            <a:avLst/>
          </a:prstGeom>
          <a:solidFill>
            <a:srgbClr val="FFF3F3"/>
          </a:solidFill>
          <a:ln w="12700" cap="flat" cmpd="sng" algn="ctr">
            <a:solidFill>
              <a:srgbClr val="7030A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4</a:t>
            </a: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61</a:t>
            </a:fld>
            <a:endParaRPr lang="en-US" dirty="0"/>
          </a:p>
        </p:txBody>
      </p:sp>
    </p:spTree>
    <p:extLst>
      <p:ext uri="{BB962C8B-B14F-4D97-AF65-F5344CB8AC3E}">
        <p14:creationId xmlns:p14="http://schemas.microsoft.com/office/powerpoint/2010/main" val="433035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971550" lvl="1" indent="-514350">
              <a:buClr>
                <a:srgbClr val="0070C0"/>
              </a:buClr>
              <a:buSzPct val="100000"/>
              <a:buFont typeface="+mj-lt"/>
              <a:buAutoNum type="arabicPeriod"/>
            </a:pPr>
            <a:r>
              <a:rPr lang="en-US" dirty="0"/>
              <a:t>Divide the total cost of the most expensive operations by the operation number in the sequence</a:t>
            </a:r>
          </a:p>
          <a:p>
            <a:pPr marL="971550" lvl="1" indent="-514350">
              <a:buClr>
                <a:srgbClr val="00B0F0"/>
              </a:buClr>
              <a:buSzPct val="100000"/>
              <a:buFont typeface="+mj-lt"/>
              <a:buAutoNum type="arabicPeriod"/>
            </a:pPr>
            <a:r>
              <a:rPr lang="en-US" dirty="0"/>
              <a:t>Round up — that’s the candidate amortized cost</a:t>
            </a:r>
          </a:p>
          <a:p>
            <a:pPr lvl="2"/>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1581870914"/>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7030A0"/>
                          </a:solidFill>
                        </a:rPr>
                        <a:t>Total</a:t>
                      </a:r>
                      <a:br>
                        <a:rPr lang="en-US" sz="1600" b="1" dirty="0">
                          <a:solidFill>
                            <a:srgbClr val="7030A0"/>
                          </a:solidFill>
                        </a:rPr>
                      </a:br>
                      <a:r>
                        <a:rPr lang="en-US" sz="1600" b="1" dirty="0">
                          <a:solidFill>
                            <a:srgbClr val="7030A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0070C0"/>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1" name="Down Arrow 20"/>
          <p:cNvSpPr/>
          <p:nvPr/>
        </p:nvSpPr>
        <p:spPr bwMode="auto">
          <a:xfrm>
            <a:off x="12324080" y="8229600"/>
            <a:ext cx="558800" cy="762000"/>
          </a:xfrm>
          <a:prstGeom prst="downArrow">
            <a:avLst/>
          </a:prstGeom>
          <a:solidFill>
            <a:srgbClr val="00B0F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2" name="TextBox 21"/>
          <p:cNvSpPr txBox="1"/>
          <p:nvPr/>
        </p:nvSpPr>
        <p:spPr>
          <a:xfrm>
            <a:off x="12424030" y="9001500"/>
            <a:ext cx="356188" cy="461665"/>
          </a:xfrm>
          <a:prstGeom prst="rect">
            <a:avLst/>
          </a:prstGeom>
          <a:noFill/>
        </p:spPr>
        <p:txBody>
          <a:bodyPr wrap="none" rtlCol="0">
            <a:spAutoFit/>
          </a:bodyPr>
          <a:lstStyle/>
          <a:p>
            <a:r>
              <a:rPr lang="en-US" dirty="0">
                <a:solidFill>
                  <a:srgbClr val="00B0F0"/>
                </a:solidFill>
              </a:rPr>
              <a:t>2</a:t>
            </a: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6" name="Oval 25"/>
          <p:cNvSpPr/>
          <p:nvPr/>
        </p:nvSpPr>
        <p:spPr bwMode="auto">
          <a:xfrm>
            <a:off x="11818112" y="1706880"/>
            <a:ext cx="274320" cy="274320"/>
          </a:xfrm>
          <a:prstGeom prst="ellipse">
            <a:avLst/>
          </a:prstGeom>
          <a:solidFill>
            <a:srgbClr val="FFF3F3"/>
          </a:solidFill>
          <a:ln w="12700" cap="flat" cmpd="sng" algn="ctr">
            <a:solidFill>
              <a:srgbClr val="7030A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4</a:t>
            </a:r>
          </a:p>
        </p:txBody>
      </p:sp>
      <p:sp>
        <p:nvSpPr>
          <p:cNvPr id="27" name="Oval 26"/>
          <p:cNvSpPr/>
          <p:nvPr/>
        </p:nvSpPr>
        <p:spPr bwMode="auto">
          <a:xfrm>
            <a:off x="12452096" y="1706880"/>
            <a:ext cx="274320" cy="274320"/>
          </a:xfrm>
          <a:prstGeom prst="ellipse">
            <a:avLst/>
          </a:prstGeom>
          <a:solidFill>
            <a:srgbClr val="FFF3F3"/>
          </a:solidFill>
          <a:ln w="12700" cap="flat" cmpd="sng" algn="ctr">
            <a:solidFill>
              <a:srgbClr val="0070C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5</a:t>
            </a: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1" name="Oval 30"/>
          <p:cNvSpPr/>
          <p:nvPr/>
        </p:nvSpPr>
        <p:spPr bwMode="auto">
          <a:xfrm>
            <a:off x="12705080" y="8458200"/>
            <a:ext cx="274320" cy="274320"/>
          </a:xfrm>
          <a:prstGeom prst="ellipse">
            <a:avLst/>
          </a:prstGeom>
          <a:solidFill>
            <a:srgbClr val="FFF3F3"/>
          </a:solidFill>
          <a:ln w="12700" cap="flat" cmpd="sng" algn="ctr">
            <a:solidFill>
              <a:srgbClr val="00B0F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00B0F0"/>
                </a:solidFill>
                <a:effectLst/>
                <a:latin typeface="Helvetica Neue" charset="0"/>
                <a:ea typeface="Helvetica Neue" charset="0"/>
                <a:cs typeface="Helvetica Neue" charset="0"/>
                <a:sym typeface="Helvetica Neue" charset="0"/>
              </a:rPr>
              <a:t>6</a:t>
            </a:r>
          </a:p>
        </p:txBody>
      </p:sp>
      <p:sp>
        <p:nvSpPr>
          <p:cNvPr id="32" name="Rectangular Callout 31"/>
          <p:cNvSpPr/>
          <p:nvPr/>
        </p:nvSpPr>
        <p:spPr bwMode="auto">
          <a:xfrm>
            <a:off x="2540000" y="8820090"/>
            <a:ext cx="4439677" cy="400110"/>
          </a:xfrm>
          <a:prstGeom prst="wedgeRectCallout">
            <a:avLst>
              <a:gd name="adj1" fmla="val -21630"/>
              <a:gd name="adj2" fmla="val -2309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called the </a:t>
            </a:r>
            <a:r>
              <a:rPr lang="en-US" sz="2000" dirty="0"/>
              <a:t>accounting method</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62</a:t>
            </a:fld>
            <a:endParaRPr lang="en-US" dirty="0"/>
          </a:p>
        </p:txBody>
      </p:sp>
    </p:spTree>
    <p:extLst>
      <p:ext uri="{BB962C8B-B14F-4D97-AF65-F5344CB8AC3E}">
        <p14:creationId xmlns:p14="http://schemas.microsoft.com/office/powerpoint/2010/main" val="49723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31" grpId="0" animBg="1"/>
      <p:bldP spid="3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Lecture…</a:t>
            </a:r>
          </a:p>
        </p:txBody>
      </p:sp>
      <p:sp>
        <p:nvSpPr>
          <p:cNvPr id="3" name="Content Placeholder 2"/>
          <p:cNvSpPr>
            <a:spLocks noGrp="1"/>
          </p:cNvSpPr>
          <p:nvPr>
            <p:ph idx="1"/>
          </p:nvPr>
        </p:nvSpPr>
        <p:spPr/>
        <p:txBody>
          <a:bodyPr/>
          <a:lstStyle/>
          <a:p>
            <a:r>
              <a:rPr lang="en-US" b="1" dirty="0">
                <a:solidFill>
                  <a:srgbClr val="77E0FF"/>
                </a:solidFill>
              </a:rPr>
              <a:t>Unbounded Arrays</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63</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20354020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latin typeface="Courier New" pitchFamily="49" charset="0"/>
                          <a:cs typeface="Courier New" pitchFamily="49" charset="0"/>
                        </a:rPr>
                        <a:t>0</a:t>
                      </a:r>
                      <a:r>
                        <a:rPr lang="en-US" b="1" baseline="0" dirty="0">
                          <a:solidFill>
                            <a:schemeClr val="bg1"/>
                          </a:solidFill>
                          <a:latin typeface="Courier New" pitchFamily="49" charset="0"/>
                          <a:cs typeface="Courier New" pitchFamily="49" charset="0"/>
                        </a:rPr>
                        <a:t> 0 0 0 0 1</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5" name="Oval 44"/>
          <p:cNvSpPr/>
          <p:nvPr/>
        </p:nvSpPr>
        <p:spPr bwMode="auto">
          <a:xfrm>
            <a:off x="4749800" y="3886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09471872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7</a:t>
            </a:fld>
            <a:endParaRPr lang="en-US" dirty="0"/>
          </a:p>
        </p:txBody>
      </p:sp>
    </p:spTree>
    <p:extLst>
      <p:ext uri="{BB962C8B-B14F-4D97-AF65-F5344CB8AC3E}">
        <p14:creationId xmlns:p14="http://schemas.microsoft.com/office/powerpoint/2010/main" val="140074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95837593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8</a:t>
            </a:fld>
            <a:endParaRPr lang="en-US" dirty="0"/>
          </a:p>
        </p:txBody>
      </p:sp>
    </p:spTree>
    <p:extLst>
      <p:ext uri="{BB962C8B-B14F-4D97-AF65-F5344CB8AC3E}">
        <p14:creationId xmlns:p14="http://schemas.microsoft.com/office/powerpoint/2010/main" val="3326722483"/>
      </p:ext>
    </p:extLst>
  </p:cSld>
  <p:clrMapOvr>
    <a:masterClrMapping/>
  </p:clrMapOvr>
</p:sld>
</file>

<file path=ppt/theme/theme1.xml><?xml version="1.0" encoding="utf-8"?>
<a:theme xmlns:a="http://schemas.openxmlformats.org/drawingml/2006/main" name="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000000"/>
          </a:solidFill>
          <a:prstDash val="solid"/>
          <a:miter lim="400000"/>
          <a:headEnd type="none" w="med" len="med"/>
          <a:tailEnd type="none" w="med" len="med"/>
        </a:ln>
        <a:effectLst/>
      </a:spPr>
      <a:bodyPr vert="horz" wrap="square" lIns="50800" tIns="50800" rIns="50800" bIns="50800" numCol="1" rtlCol="0" anchor="ctr" anchorCtr="0" compatLnSpc="1">
        <a:prstTxWarp prst="textNoShape">
          <a:avLst/>
        </a:prstTxWarp>
        <a:no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27365</TotalTime>
  <Words>6271</Words>
  <Application>Microsoft Macintosh PowerPoint</Application>
  <PresentationFormat>Custom</PresentationFormat>
  <Paragraphs>1853</Paragraphs>
  <Slides>64</Slides>
  <Notes>2</Notes>
  <HiddenSlides>2</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64</vt:i4>
      </vt:variant>
    </vt:vector>
  </HeadingPairs>
  <TitlesOfParts>
    <vt:vector size="75" baseType="lpstr">
      <vt:lpstr>Arial</vt:lpstr>
      <vt:lpstr>Calibri</vt:lpstr>
      <vt:lpstr>Courier New</vt:lpstr>
      <vt:lpstr>Helvetica</vt:lpstr>
      <vt:lpstr>Helvetica Neue</vt:lpstr>
      <vt:lpstr>Helvetica Neue Light</vt:lpstr>
      <vt:lpstr>Helvetica Neue Medium</vt:lpstr>
      <vt:lpstr>Times New Roman</vt:lpstr>
      <vt:lpstr>Wingdings</vt:lpstr>
      <vt:lpstr>Wingdings 2</vt:lpstr>
      <vt:lpstr>White</vt:lpstr>
      <vt:lpstr>15-122: Principles of  Imperative Computation</vt:lpstr>
      <vt:lpstr>Today…</vt:lpstr>
      <vt:lpstr>PowerPoint Presentation</vt:lpstr>
      <vt:lpstr>The Problem of the Day</vt:lpstr>
      <vt:lpstr>The Problem of the Day</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Solution #1</vt:lpstr>
      <vt:lpstr>Solution #2</vt:lpstr>
      <vt:lpstr>Understanding the Problem</vt:lpstr>
      <vt:lpstr>Understanding the Problem</vt:lpstr>
      <vt:lpstr>Understanding the Problem</vt:lpstr>
      <vt:lpstr>Solution #3</vt:lpstr>
      <vt:lpstr>Understanding the Problem</vt:lpstr>
      <vt:lpstr>Understanding the Problem</vt:lpstr>
      <vt:lpstr>Understanding the Problem</vt:lpstr>
      <vt:lpstr>Problem Solved?</vt:lpstr>
      <vt:lpstr>Problem Solved?</vt:lpstr>
      <vt:lpstr>PowerPoint Presentation</vt:lpstr>
      <vt:lpstr>The n-bit Counter Revisited</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The Token Invariant</vt:lpstr>
      <vt:lpstr>Proving the Token Invariant</vt:lpstr>
      <vt:lpstr>Proving the Token Invariant</vt:lpstr>
      <vt:lpstr>Proving the Token Invariant</vt:lpstr>
      <vt:lpstr>Proving the Token Invariant</vt:lpstr>
      <vt:lpstr>Proving the Token Invariant</vt:lpstr>
      <vt:lpstr>Proving the Token Invariant</vt:lpstr>
      <vt:lpstr>Solution #3</vt:lpstr>
      <vt:lpstr>What Does the $2 Fee Represent?</vt:lpstr>
      <vt:lpstr>PowerPoint Presentation</vt:lpstr>
      <vt:lpstr>Sequences of Operations</vt:lpstr>
      <vt:lpstr>Amortized Cost</vt:lpstr>
      <vt:lpstr>Amortized Cost</vt:lpstr>
      <vt:lpstr>The Old Notion of “Average”</vt:lpstr>
      <vt:lpstr>A New Notion of “Average”</vt:lpstr>
      <vt:lpstr>Amortization in Practice (I)</vt:lpstr>
      <vt:lpstr>Amortization in Practice (II)</vt:lpstr>
      <vt:lpstr>When to Use Amortized Analysis?</vt:lpstr>
      <vt:lpstr>How to Do Amortized Analysis?</vt:lpstr>
      <vt:lpstr>How to Determine the Amortized Cost?</vt:lpstr>
      <vt:lpstr>How to Determine the Amortized Cost?</vt:lpstr>
      <vt:lpstr>How to Determine the Amortized Cost?</vt:lpstr>
      <vt:lpstr>How to Determine the Amortized Cost?</vt:lpstr>
      <vt:lpstr>How to Determine the Amortized Cost?</vt:lpstr>
      <vt:lpstr>Next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Amortized Analysis</dc:title>
  <cp:lastModifiedBy>Mohammad Hammoud</cp:lastModifiedBy>
  <cp:revision>1017</cp:revision>
  <dcterms:modified xsi:type="dcterms:W3CDTF">2024-02-25T19:26:35Z</dcterms:modified>
</cp:coreProperties>
</file>