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100"/>
  </p:notesMasterIdLst>
  <p:handoutMasterIdLst>
    <p:handoutMasterId r:id="rId101"/>
  </p:handoutMasterIdLst>
  <p:sldIdLst>
    <p:sldId id="397" r:id="rId2"/>
    <p:sldId id="521" r:id="rId3"/>
    <p:sldId id="419" r:id="rId4"/>
    <p:sldId id="292" r:id="rId5"/>
    <p:sldId id="330" r:id="rId6"/>
    <p:sldId id="331" r:id="rId7"/>
    <p:sldId id="341" r:id="rId8"/>
    <p:sldId id="342" r:id="rId9"/>
    <p:sldId id="335" r:id="rId10"/>
    <p:sldId id="371" r:id="rId11"/>
    <p:sldId id="344" r:id="rId12"/>
    <p:sldId id="345" r:id="rId13"/>
    <p:sldId id="346" r:id="rId14"/>
    <p:sldId id="347" r:id="rId15"/>
    <p:sldId id="374" r:id="rId16"/>
    <p:sldId id="373" r:id="rId17"/>
    <p:sldId id="379" r:id="rId18"/>
    <p:sldId id="348" r:id="rId19"/>
    <p:sldId id="338" r:id="rId20"/>
    <p:sldId id="340" r:id="rId21"/>
    <p:sldId id="375" r:id="rId22"/>
    <p:sldId id="372" r:id="rId23"/>
    <p:sldId id="349" r:id="rId24"/>
    <p:sldId id="336" r:id="rId25"/>
    <p:sldId id="352" r:id="rId26"/>
    <p:sldId id="354" r:id="rId27"/>
    <p:sldId id="353" r:id="rId28"/>
    <p:sldId id="356" r:id="rId29"/>
    <p:sldId id="355" r:id="rId30"/>
    <p:sldId id="339" r:id="rId31"/>
    <p:sldId id="357" r:id="rId32"/>
    <p:sldId id="358" r:id="rId33"/>
    <p:sldId id="377" r:id="rId34"/>
    <p:sldId id="376" r:id="rId35"/>
    <p:sldId id="351" r:id="rId36"/>
    <p:sldId id="522" r:id="rId37"/>
    <p:sldId id="337" r:id="rId38"/>
    <p:sldId id="359" r:id="rId39"/>
    <p:sldId id="378" r:id="rId40"/>
    <p:sldId id="360" r:id="rId41"/>
    <p:sldId id="361" r:id="rId42"/>
    <p:sldId id="362" r:id="rId43"/>
    <p:sldId id="363" r:id="rId44"/>
    <p:sldId id="364" r:id="rId45"/>
    <p:sldId id="365" r:id="rId46"/>
    <p:sldId id="366" r:id="rId47"/>
    <p:sldId id="367" r:id="rId48"/>
    <p:sldId id="368" r:id="rId49"/>
    <p:sldId id="369" r:id="rId50"/>
    <p:sldId id="370" r:id="rId51"/>
    <p:sldId id="523" r:id="rId52"/>
    <p:sldId id="524" r:id="rId53"/>
    <p:sldId id="525" r:id="rId54"/>
    <p:sldId id="526" r:id="rId55"/>
    <p:sldId id="383" r:id="rId56"/>
    <p:sldId id="382" r:id="rId57"/>
    <p:sldId id="384" r:id="rId58"/>
    <p:sldId id="381" r:id="rId59"/>
    <p:sldId id="527" r:id="rId60"/>
    <p:sldId id="528" r:id="rId61"/>
    <p:sldId id="529" r:id="rId62"/>
    <p:sldId id="530" r:id="rId63"/>
    <p:sldId id="531" r:id="rId64"/>
    <p:sldId id="532" r:id="rId65"/>
    <p:sldId id="350" r:id="rId66"/>
    <p:sldId id="533" r:id="rId67"/>
    <p:sldId id="534" r:id="rId68"/>
    <p:sldId id="535" r:id="rId69"/>
    <p:sldId id="536" r:id="rId70"/>
    <p:sldId id="537" r:id="rId71"/>
    <p:sldId id="538" r:id="rId72"/>
    <p:sldId id="539" r:id="rId73"/>
    <p:sldId id="386" r:id="rId74"/>
    <p:sldId id="540" r:id="rId75"/>
    <p:sldId id="541" r:id="rId76"/>
    <p:sldId id="542" r:id="rId77"/>
    <p:sldId id="387" r:id="rId78"/>
    <p:sldId id="543" r:id="rId79"/>
    <p:sldId id="544" r:id="rId80"/>
    <p:sldId id="545" r:id="rId81"/>
    <p:sldId id="546" r:id="rId82"/>
    <p:sldId id="547" r:id="rId83"/>
    <p:sldId id="548" r:id="rId84"/>
    <p:sldId id="549" r:id="rId85"/>
    <p:sldId id="550" r:id="rId86"/>
    <p:sldId id="551" r:id="rId87"/>
    <p:sldId id="552" r:id="rId88"/>
    <p:sldId id="553" r:id="rId89"/>
    <p:sldId id="554" r:id="rId90"/>
    <p:sldId id="555" r:id="rId91"/>
    <p:sldId id="556" r:id="rId92"/>
    <p:sldId id="557" r:id="rId93"/>
    <p:sldId id="558" r:id="rId94"/>
    <p:sldId id="559" r:id="rId95"/>
    <p:sldId id="385" r:id="rId96"/>
    <p:sldId id="560" r:id="rId97"/>
    <p:sldId id="561" r:id="rId98"/>
    <p:sldId id="562" r:id="rId99"/>
  </p:sldIdLst>
  <p:sldSz cx="13004800" cy="9753600"/>
  <p:notesSz cx="7007225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E7F0FF"/>
    <a:srgbClr val="CCECFF"/>
    <a:srgbClr val="CD7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/>
    <p:restoredTop sz="94660"/>
  </p:normalViewPr>
  <p:slideViewPr>
    <p:cSldViewPr>
      <p:cViewPr varScale="1">
        <p:scale>
          <a:sx n="90" d="100"/>
          <a:sy n="90" d="100"/>
        </p:scale>
        <p:origin x="1776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notesMaster" Target="notesMasters/notesMaster1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2/6/24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8750" y="8829675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79513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038" y="4416425"/>
            <a:ext cx="5137150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an7.org/linux/man-pages/man3/sincos.3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infoq.com/presentations/Null-References-The-Billion-Dollar-Mistake-Tony-Hoare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08: Pointers, Structs &amp; Libraries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February 07, 2024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Cells and 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C0 provides</a:t>
            </a:r>
          </a:p>
          <a:p>
            <a:pPr lvl="1"/>
            <a:r>
              <a:rPr lang="en-US" dirty="0"/>
              <a:t>A way to create individual cells in allocated memory</a:t>
            </a:r>
          </a:p>
          <a:p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r>
              <a:rPr lang="en-US" dirty="0"/>
              <a:t>						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</a:t>
            </a:r>
          </a:p>
          <a:p>
            <a:endParaRPr lang="en-US" dirty="0"/>
          </a:p>
          <a:p>
            <a:pPr lvl="2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And </a:t>
            </a:r>
            <a:r>
              <a:rPr lang="en-US" b="1" dirty="0"/>
              <a:t>pointers</a:t>
            </a:r>
            <a:r>
              <a:rPr lang="en-US" dirty="0"/>
              <a:t> to manipulate them</a:t>
            </a:r>
          </a:p>
          <a:p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		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 </a:t>
            </a:r>
            <a:r>
              <a:rPr lang="en-US" dirty="0">
                <a:solidFill>
                  <a:srgbClr val="CD7923"/>
                </a:solidFill>
              </a:rPr>
              <a:t>p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3664637" y="3232428"/>
            <a:ext cx="2456763" cy="707886"/>
          </a:xfrm>
          <a:prstGeom prst="wedgeRectCallout">
            <a:avLst>
              <a:gd name="adj1" fmla="val -17856"/>
              <a:gd name="adj2" fmla="val 1036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Creates a new cell</a:t>
            </a:r>
            <a:br>
              <a:rPr lang="en-US" sz="2000" b="0" dirty="0"/>
            </a:br>
            <a:r>
              <a:rPr lang="en-US" sz="2000" b="0" dirty="0"/>
              <a:t>in allocated memory </a:t>
            </a:r>
          </a:p>
        </p:txBody>
      </p:sp>
      <p:sp>
        <p:nvSpPr>
          <p:cNvPr id="48" name="Rectangular Callout 47"/>
          <p:cNvSpPr/>
          <p:nvPr/>
        </p:nvSpPr>
        <p:spPr bwMode="auto">
          <a:xfrm>
            <a:off x="5476534" y="5235714"/>
            <a:ext cx="2599430" cy="707886"/>
          </a:xfrm>
          <a:prstGeom prst="wedgeRectCallout">
            <a:avLst>
              <a:gd name="adj1" fmla="val -66194"/>
              <a:gd name="adj2" fmla="val -1144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Type of the values</a:t>
            </a:r>
            <a:br>
              <a:rPr lang="en-US" sz="2000" b="0" dirty="0"/>
            </a:br>
            <a:r>
              <a:rPr lang="en-US" sz="2000" b="0" dirty="0"/>
              <a:t>that can go in this cell</a:t>
            </a:r>
          </a:p>
        </p:txBody>
      </p:sp>
      <p:sp>
        <p:nvSpPr>
          <p:cNvPr id="49" name="Rectangular Callout 48"/>
          <p:cNvSpPr/>
          <p:nvPr/>
        </p:nvSpPr>
        <p:spPr bwMode="auto">
          <a:xfrm>
            <a:off x="482600" y="4854714"/>
            <a:ext cx="2713243" cy="707886"/>
          </a:xfrm>
          <a:prstGeom prst="wedgeRectCallout">
            <a:avLst>
              <a:gd name="adj1" fmla="val 73057"/>
              <a:gd name="adj2" fmla="val -909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Returns the memory</a:t>
            </a:r>
            <a:br>
              <a:rPr lang="en-US" sz="2000" b="0" dirty="0"/>
            </a:br>
            <a:r>
              <a:rPr lang="en-US" sz="2000" b="0" dirty="0"/>
              <a:t>address of the new cell</a:t>
            </a:r>
          </a:p>
        </p:txBody>
      </p:sp>
      <p:sp>
        <p:nvSpPr>
          <p:cNvPr id="59" name="Rectangular Callout 58"/>
          <p:cNvSpPr/>
          <p:nvPr/>
        </p:nvSpPr>
        <p:spPr bwMode="auto">
          <a:xfrm>
            <a:off x="3947301" y="6781800"/>
            <a:ext cx="3054875" cy="707886"/>
          </a:xfrm>
          <a:prstGeom prst="wedgeRectCallout">
            <a:avLst>
              <a:gd name="adj1" fmla="val -60506"/>
              <a:gd name="adj2" fmla="val 1170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memory address of</a:t>
            </a:r>
            <a:br>
              <a:rPr lang="en-US" sz="2000" b="0" dirty="0"/>
            </a:br>
            <a:r>
              <a:rPr lang="en-US" sz="2000" b="0" dirty="0"/>
              <a:t>this new cell is stored in </a:t>
            </a:r>
            <a:r>
              <a:rPr lang="en-US" sz="2000" b="0" dirty="0">
                <a:solidFill>
                  <a:srgbClr val="CD7923"/>
                </a:solidFill>
              </a:rPr>
              <a:t>p</a:t>
            </a: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3454400" y="8509337"/>
            <a:ext cx="2355773" cy="1015663"/>
          </a:xfrm>
          <a:prstGeom prst="wedgeRectCallout">
            <a:avLst>
              <a:gd name="adj1" fmla="val -66987"/>
              <a:gd name="adj2" fmla="val -651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type of pointers</a:t>
            </a:r>
            <a:br>
              <a:rPr lang="en-US" sz="2000" b="0" dirty="0"/>
            </a:br>
            <a:r>
              <a:rPr lang="en-US" sz="2000" b="0" dirty="0"/>
              <a:t>to a cell that can</a:t>
            </a:r>
            <a:br>
              <a:rPr lang="en-US" sz="2000" b="0" dirty="0"/>
            </a:br>
            <a:r>
              <a:rPr lang="en-US" sz="2000" b="0" dirty="0"/>
              <a:t>contain an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8" grpId="0" animBg="1"/>
      <p:bldP spid="49" grpId="0" animBg="1"/>
      <p:bldP spid="59" grpId="0" animBg="1"/>
      <p:bldP spid="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Cells and 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rgbClr val="00B050"/>
                </a:solidFill>
              </a:rPr>
              <a:t>int* </a:t>
            </a:r>
            <a:r>
              <a:rPr lang="en-US" dirty="0">
                <a:solidFill>
                  <a:srgbClr val="CD7923"/>
                </a:solidFill>
              </a:rPr>
              <a:t>p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Creates a new cell</a:t>
            </a:r>
          </a:p>
          <a:p>
            <a:pPr lvl="1"/>
            <a:r>
              <a:rPr lang="en-US" dirty="0"/>
              <a:t>The returned address</a:t>
            </a:r>
            <a:br>
              <a:rPr lang="en-US" dirty="0"/>
            </a:br>
            <a:r>
              <a:rPr lang="en-US" dirty="0"/>
              <a:t>is stored in 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Similar to arrays</a:t>
            </a:r>
          </a:p>
          <a:p>
            <a:pPr lvl="1"/>
            <a:r>
              <a:rPr lang="en-US" dirty="0"/>
              <a:t>Specific addresses are not visible within the program</a:t>
            </a:r>
          </a:p>
          <a:p>
            <a:pPr lvl="2"/>
            <a:r>
              <a:rPr lang="en-US" dirty="0"/>
              <a:t>We draw arrows</a:t>
            </a:r>
          </a:p>
          <a:p>
            <a:pPr lvl="1"/>
            <a:r>
              <a:rPr lang="en-US" dirty="0"/>
              <a:t>Memory cells are initialized </a:t>
            </a:r>
            <a:br>
              <a:rPr lang="en-US" dirty="0"/>
            </a:br>
            <a:r>
              <a:rPr lang="en-US" dirty="0"/>
              <a:t>to the default value for</a:t>
            </a:r>
            <a:br>
              <a:rPr lang="en-US" dirty="0"/>
            </a:br>
            <a:r>
              <a:rPr lang="en-US" dirty="0"/>
              <a:t>their type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8924925" y="22098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6359525" y="22098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7248524" y="30332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7629524" y="3048000"/>
            <a:ext cx="77787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/>
              <a:t>0x8C4</a:t>
            </a:r>
          </a:p>
        </p:txBody>
      </p:sp>
      <p:grpSp>
        <p:nvGrpSpPr>
          <p:cNvPr id="2" name="Group 35"/>
          <p:cNvGrpSpPr/>
          <p:nvPr/>
        </p:nvGrpSpPr>
        <p:grpSpPr>
          <a:xfrm>
            <a:off x="8636000" y="2209800"/>
            <a:ext cx="120650" cy="1600200"/>
            <a:chOff x="9855200" y="5715000"/>
            <a:chExt cx="120650" cy="2819400"/>
          </a:xfrm>
        </p:grpSpPr>
        <p:cxnSp>
          <p:nvCxnSpPr>
            <p:cNvPr id="10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9702800" y="30480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46" name="TextBox 45"/>
          <p:cNvSpPr txBox="1"/>
          <p:nvPr/>
        </p:nvSpPr>
        <p:spPr>
          <a:xfrm>
            <a:off x="9626600" y="2780798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0x8c4</a:t>
            </a:r>
          </a:p>
        </p:txBody>
      </p:sp>
      <p:sp>
        <p:nvSpPr>
          <p:cNvPr id="24" name="Rectangle 21"/>
          <p:cNvSpPr>
            <a:spLocks/>
          </p:cNvSpPr>
          <p:nvPr/>
        </p:nvSpPr>
        <p:spPr bwMode="auto">
          <a:xfrm>
            <a:off x="8927275" y="7064514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5" name="Rectangle 2"/>
          <p:cNvSpPr>
            <a:spLocks/>
          </p:cNvSpPr>
          <p:nvPr/>
        </p:nvSpPr>
        <p:spPr bwMode="auto">
          <a:xfrm>
            <a:off x="6361875" y="7064514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9" name="Rectangle 28"/>
          <p:cNvSpPr>
            <a:spLocks/>
          </p:cNvSpPr>
          <p:nvPr/>
        </p:nvSpPr>
        <p:spPr bwMode="auto">
          <a:xfrm>
            <a:off x="7250874" y="7887990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7631874" y="7902714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31" name="Group 35"/>
          <p:cNvGrpSpPr/>
          <p:nvPr/>
        </p:nvGrpSpPr>
        <p:grpSpPr>
          <a:xfrm>
            <a:off x="8638350" y="7064514"/>
            <a:ext cx="120650" cy="1600200"/>
            <a:chOff x="9855200" y="5715000"/>
            <a:chExt cx="120650" cy="2819400"/>
          </a:xfrm>
        </p:grpSpPr>
        <p:cxnSp>
          <p:nvCxnSpPr>
            <p:cNvPr id="32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33" name="Straight Connector 32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9705150" y="7902714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0</a:t>
            </a:r>
          </a:p>
        </p:txBody>
      </p:sp>
      <p:cxnSp>
        <p:nvCxnSpPr>
          <p:cNvPr id="36" name="Straight Arrow Connector 9"/>
          <p:cNvCxnSpPr>
            <a:cxnSpLocks noChangeShapeType="1"/>
            <a:endCxn id="34" idx="1"/>
          </p:cNvCxnSpPr>
          <p:nvPr/>
        </p:nvCxnSpPr>
        <p:spPr bwMode="auto">
          <a:xfrm>
            <a:off x="7874000" y="8131314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0" name="Rectangular Callout 39"/>
          <p:cNvSpPr/>
          <p:nvPr/>
        </p:nvSpPr>
        <p:spPr bwMode="auto">
          <a:xfrm>
            <a:off x="10352975" y="3938650"/>
            <a:ext cx="2158604" cy="707886"/>
          </a:xfrm>
          <a:prstGeom prst="wedgeRectCallout">
            <a:avLst>
              <a:gd name="adj1" fmla="val -52140"/>
              <a:gd name="adj2" fmla="val -1125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cell can</a:t>
            </a:r>
            <a:br>
              <a:rPr lang="en-US" sz="2000" b="0" dirty="0"/>
            </a:br>
            <a:r>
              <a:rPr lang="en-US" sz="2000" b="0" dirty="0"/>
              <a:t>only contain an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41" name="Rectangular Callout 40"/>
          <p:cNvSpPr/>
          <p:nvPr/>
        </p:nvSpPr>
        <p:spPr bwMode="auto">
          <a:xfrm>
            <a:off x="11008862" y="8588514"/>
            <a:ext cx="1589538" cy="707886"/>
          </a:xfrm>
          <a:prstGeom prst="wedgeRectCallout">
            <a:avLst>
              <a:gd name="adj1" fmla="val -106106"/>
              <a:gd name="adj2" fmla="val -1091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Default value</a:t>
            </a:r>
            <a:br>
              <a:rPr lang="en-US" sz="2000" b="0" dirty="0"/>
            </a:br>
            <a:r>
              <a:rPr lang="en-US" sz="2000" b="0" dirty="0"/>
              <a:t>of type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5006411" y="4037130"/>
            <a:ext cx="3629589" cy="707886"/>
          </a:xfrm>
          <a:prstGeom prst="wedgeRectCallout">
            <a:avLst>
              <a:gd name="adj1" fmla="val 15244"/>
              <a:gd name="adj2" fmla="val -1155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CD7923"/>
                </a:solidFill>
              </a:rPr>
              <a:t>p</a:t>
            </a:r>
            <a:r>
              <a:rPr lang="en-US" sz="2000" b="0" dirty="0"/>
              <a:t> can only</a:t>
            </a:r>
            <a:r>
              <a:rPr lang="en-US" sz="2000" b="0" dirty="0">
                <a:solidFill>
                  <a:srgbClr val="FF0000"/>
                </a:solidFill>
              </a:rPr>
              <a:t>*</a:t>
            </a:r>
            <a:r>
              <a:rPr lang="en-US" sz="2000" b="0" dirty="0"/>
              <a:t> contain addresses</a:t>
            </a:r>
            <a:br>
              <a:rPr lang="en-US" sz="2000" b="0" dirty="0"/>
            </a:br>
            <a:r>
              <a:rPr lang="en-US" sz="2000" b="0" dirty="0"/>
              <a:t>to cells of type </a:t>
            </a:r>
            <a:r>
              <a:rPr lang="en-US" sz="2000" b="0" dirty="0">
                <a:solidFill>
                  <a:srgbClr val="00B050"/>
                </a:solidFill>
              </a:rPr>
              <a:t>int</a:t>
            </a: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10464800" y="5029200"/>
            <a:ext cx="1956754" cy="400110"/>
          </a:xfrm>
          <a:prstGeom prst="wedgeRectCallout">
            <a:avLst>
              <a:gd name="adj1" fmla="val -21189"/>
              <a:gd name="adj2" fmla="val -151041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A cell of type </a:t>
            </a:r>
            <a:r>
              <a:rPr lang="en-US" sz="2000" b="0" i="1" dirty="0" err="1">
                <a:solidFill>
                  <a:srgbClr val="00B050"/>
                </a:solidFill>
              </a:rPr>
              <a:t>int</a:t>
            </a:r>
            <a:endParaRPr lang="en-US" sz="2000" b="0" i="1" dirty="0">
              <a:solidFill>
                <a:srgbClr val="00B050"/>
              </a:solidFill>
            </a:endParaRPr>
          </a:p>
        </p:txBody>
      </p:sp>
      <p:sp>
        <p:nvSpPr>
          <p:cNvPr id="44" name="Rectangular Callout 43"/>
          <p:cNvSpPr/>
          <p:nvPr/>
        </p:nvSpPr>
        <p:spPr bwMode="auto">
          <a:xfrm>
            <a:off x="8366530" y="4829145"/>
            <a:ext cx="1602362" cy="400110"/>
          </a:xfrm>
          <a:prstGeom prst="wedgeRectCallout">
            <a:avLst>
              <a:gd name="adj1" fmla="val -66223"/>
              <a:gd name="adj2" fmla="val -104762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An </a:t>
            </a:r>
            <a:r>
              <a:rPr lang="en-US" sz="2000" b="0" i="1" dirty="0" err="1">
                <a:solidFill>
                  <a:srgbClr val="00B050"/>
                </a:solidFill>
              </a:rPr>
              <a:t>int</a:t>
            </a:r>
            <a:r>
              <a:rPr lang="en-US" sz="2000" b="0" i="1" dirty="0"/>
              <a:t> pointer</a:t>
            </a:r>
            <a:endParaRPr lang="en-US" sz="2000" b="0" i="1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941386" y="4745016"/>
            <a:ext cx="230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*</a:t>
            </a:r>
            <a:r>
              <a:rPr lang="en-US" sz="1200" b="0" dirty="0"/>
              <a:t> Well, almost. We’ll revisit this.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28" grpId="0" animBg="1"/>
      <p:bldP spid="46" grpId="0"/>
      <p:bldP spid="24" grpId="0"/>
      <p:bldP spid="25" grpId="0"/>
      <p:bldP spid="29" grpId="0"/>
      <p:bldP spid="30" grpId="0" animBg="1"/>
      <p:bldP spid="34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read and write to a memory cell through a pointer to it</a:t>
            </a:r>
          </a:p>
          <a:p>
            <a:pPr algn="ctr">
              <a:spcBef>
                <a:spcPts val="1800"/>
              </a:spcBef>
              <a:buNone/>
            </a:pPr>
            <a:r>
              <a:rPr lang="en-US" dirty="0"/>
              <a:t>*p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This is called </a:t>
            </a:r>
            <a:r>
              <a:rPr lang="en-US" b="1" dirty="0"/>
              <a:t>dereferencing</a:t>
            </a:r>
            <a:r>
              <a:rPr lang="en-US" dirty="0"/>
              <a:t> p</a:t>
            </a:r>
          </a:p>
          <a:p>
            <a:endParaRPr lang="en-US" dirty="0"/>
          </a:p>
          <a:p>
            <a:pPr lvl="1">
              <a:buNone/>
            </a:pPr>
            <a:r>
              <a:rPr lang="en-US" dirty="0" err="1"/>
              <a:t>printint</a:t>
            </a:r>
            <a:r>
              <a:rPr lang="en-US" dirty="0"/>
              <a:t>(*p);</a:t>
            </a:r>
          </a:p>
          <a:p>
            <a:pPr lvl="1">
              <a:buNone/>
            </a:pPr>
            <a:r>
              <a:rPr lang="en-US" dirty="0"/>
              <a:t>*p = 42;</a:t>
            </a:r>
          </a:p>
          <a:p>
            <a:pPr lvl="1">
              <a:buNone/>
            </a:pPr>
            <a:r>
              <a:rPr lang="en-US" dirty="0" err="1"/>
              <a:t>printint</a:t>
            </a:r>
            <a:r>
              <a:rPr lang="en-US" dirty="0"/>
              <a:t>(*p);</a:t>
            </a:r>
          </a:p>
          <a:p>
            <a:pPr lvl="1"/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3897173" y="3657600"/>
            <a:ext cx="2198679" cy="1015663"/>
          </a:xfrm>
          <a:prstGeom prst="wedgeRectCallout">
            <a:avLst>
              <a:gd name="adj1" fmla="val 57968"/>
              <a:gd name="adj2" fmla="val -999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Follow the pointer</a:t>
            </a:r>
            <a:br>
              <a:rPr lang="en-US" sz="2000" b="0" dirty="0"/>
            </a:br>
            <a:r>
              <a:rPr lang="en-US" sz="2000" b="0" dirty="0"/>
              <a:t>in </a:t>
            </a:r>
            <a:r>
              <a:rPr lang="en-US" sz="2000" dirty="0"/>
              <a:t>p</a:t>
            </a:r>
            <a:r>
              <a:rPr lang="en-US" sz="2000" b="0" dirty="0"/>
              <a:t> and return the</a:t>
            </a:r>
            <a:br>
              <a:rPr lang="en-US" sz="2000" b="0" dirty="0"/>
            </a:br>
            <a:r>
              <a:rPr lang="en-US" sz="2000" b="0" dirty="0"/>
              <a:t>value in the cell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6959600" y="3657600"/>
            <a:ext cx="1860446" cy="1015663"/>
          </a:xfrm>
          <a:prstGeom prst="wedgeRectCallout">
            <a:avLst>
              <a:gd name="adj1" fmla="val -60064"/>
              <a:gd name="adj2" fmla="val -1011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…</a:t>
            </a:r>
            <a:br>
              <a:rPr lang="en-US" sz="2000" b="0" dirty="0"/>
            </a:br>
            <a:r>
              <a:rPr lang="en-US" sz="2000" b="0" dirty="0"/>
              <a:t>or write a new</a:t>
            </a:r>
            <a:br>
              <a:rPr lang="en-US" sz="2000" b="0" dirty="0"/>
            </a:br>
            <a:r>
              <a:rPr lang="en-US" sz="2000" b="0" dirty="0"/>
              <a:t>value in the cell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6858000" y="79248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4292600" y="79248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5181599" y="87482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562599" y="87630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0" name="Group 35"/>
          <p:cNvGrpSpPr/>
          <p:nvPr/>
        </p:nvGrpSpPr>
        <p:grpSpPr>
          <a:xfrm>
            <a:off x="6569075" y="7924800"/>
            <a:ext cx="120650" cy="1600200"/>
            <a:chOff x="9855200" y="5715000"/>
            <a:chExt cx="120650" cy="2819400"/>
          </a:xfrm>
        </p:grpSpPr>
        <p:cxnSp>
          <p:nvCxnSpPr>
            <p:cNvPr id="11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2" name="Straight Connector 11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645399" y="87630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4" name="Straight Arrow Connector 9"/>
          <p:cNvCxnSpPr>
            <a:cxnSpLocks noChangeShapeType="1"/>
            <a:endCxn id="13" idx="1"/>
          </p:cNvCxnSpPr>
          <p:nvPr/>
        </p:nvCxnSpPr>
        <p:spPr bwMode="auto">
          <a:xfrm>
            <a:off x="5804725" y="8991600"/>
            <a:ext cx="1840674" cy="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Rectangular Callout 14"/>
          <p:cNvSpPr/>
          <p:nvPr/>
        </p:nvSpPr>
        <p:spPr bwMode="auto">
          <a:xfrm>
            <a:off x="4673600" y="5943600"/>
            <a:ext cx="1031693" cy="400110"/>
          </a:xfrm>
          <a:prstGeom prst="wedgeRectCallout">
            <a:avLst>
              <a:gd name="adj1" fmla="val -180191"/>
              <a:gd name="adj2" fmla="val 289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Prints 0 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4673600" y="6477000"/>
            <a:ext cx="3582071" cy="400110"/>
          </a:xfrm>
          <a:prstGeom prst="wedgeRectCallout">
            <a:avLst>
              <a:gd name="adj1" fmla="val -88848"/>
              <a:gd name="adj2" fmla="val 182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Puts 42 in the cell pointed by p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4673600" y="7010400"/>
            <a:ext cx="1174360" cy="400110"/>
          </a:xfrm>
          <a:prstGeom prst="wedgeRectCallout">
            <a:avLst>
              <a:gd name="adj1" fmla="val -168196"/>
              <a:gd name="adj2" fmla="val 165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Prints 42 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51EA80-DBF7-2753-0831-318FC8CB7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5400" y="87630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solidFill>
                  <a:srgbClr val="FF0000"/>
                </a:solidFill>
              </a:rPr>
              <a:t>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 animBg="1"/>
      <p:bldP spid="13" grpId="0" animBg="1"/>
      <p:bldP spid="15" grpId="0" animBg="1"/>
      <p:bldP spid="16" grpId="0" animBg="1"/>
      <p:bldP spid="17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are subject to aliasing</a:t>
            </a:r>
          </a:p>
          <a:p>
            <a:endParaRPr lang="en-US" dirty="0"/>
          </a:p>
          <a:p>
            <a:endParaRPr lang="en-US" dirty="0"/>
          </a:p>
          <a:p>
            <a:pPr lvl="1">
              <a:buNone/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 </a:t>
            </a:r>
            <a:r>
              <a:rPr lang="en-US" dirty="0">
                <a:solidFill>
                  <a:srgbClr val="CD7923"/>
                </a:solidFill>
              </a:rPr>
              <a:t>q</a:t>
            </a:r>
            <a:r>
              <a:rPr lang="en-US" dirty="0"/>
              <a:t> = p;</a:t>
            </a:r>
          </a:p>
          <a:p>
            <a:pPr lvl="1">
              <a:buNone/>
            </a:pPr>
            <a:r>
              <a:rPr lang="en-US" dirty="0" err="1"/>
              <a:t>printint</a:t>
            </a:r>
            <a:r>
              <a:rPr lang="en-US" dirty="0"/>
              <a:t>(*q);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*q = 7;</a:t>
            </a:r>
          </a:p>
          <a:p>
            <a:pPr lvl="1">
              <a:buNone/>
            </a:pPr>
            <a:r>
              <a:rPr lang="en-US" dirty="0" err="1"/>
              <a:t>printint</a:t>
            </a:r>
            <a:r>
              <a:rPr lang="en-US" dirty="0"/>
              <a:t>(*p);</a:t>
            </a:r>
          </a:p>
        </p:txBody>
      </p:sp>
      <p:sp>
        <p:nvSpPr>
          <p:cNvPr id="4" name="Rectangle 21"/>
          <p:cNvSpPr>
            <a:spLocks/>
          </p:cNvSpPr>
          <p:nvPr/>
        </p:nvSpPr>
        <p:spPr bwMode="auto">
          <a:xfrm>
            <a:off x="9534525" y="3276601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6969125" y="3276601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858124" y="4100077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8239124" y="4114801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8" name="Group 35"/>
          <p:cNvGrpSpPr/>
          <p:nvPr/>
        </p:nvGrpSpPr>
        <p:grpSpPr>
          <a:xfrm>
            <a:off x="9241581" y="3276601"/>
            <a:ext cx="124650" cy="2057399"/>
            <a:chOff x="9865694" y="5715001"/>
            <a:chExt cx="110156" cy="2819399"/>
          </a:xfrm>
        </p:grpSpPr>
        <p:cxnSp>
          <p:nvCxnSpPr>
            <p:cNvPr id="9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0" name="Straight Connector 9"/>
            <p:cNvCxnSpPr>
              <a:cxnSpLocks noChangeShapeType="1"/>
            </p:cNvCxnSpPr>
            <p:nvPr/>
          </p:nvCxnSpPr>
          <p:spPr bwMode="auto">
            <a:xfrm rot="5400000" flipH="1" flipV="1">
              <a:off x="8456788" y="7123907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312400" y="4114801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42</a:t>
            </a:r>
          </a:p>
        </p:txBody>
      </p:sp>
      <p:cxnSp>
        <p:nvCxnSpPr>
          <p:cNvPr id="12" name="Straight Arrow Connector 9"/>
          <p:cNvCxnSpPr>
            <a:cxnSpLocks noChangeShapeType="1"/>
            <a:endCxn id="11" idx="1"/>
          </p:cNvCxnSpPr>
          <p:nvPr/>
        </p:nvCxnSpPr>
        <p:spPr bwMode="auto">
          <a:xfrm>
            <a:off x="8481250" y="4343401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3" name="Rectangle 12"/>
          <p:cNvSpPr>
            <a:spLocks/>
          </p:cNvSpPr>
          <p:nvPr/>
        </p:nvSpPr>
        <p:spPr bwMode="auto">
          <a:xfrm>
            <a:off x="7858125" y="4709677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8239125" y="4724401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15" name="Straight Arrow Connector 9"/>
          <p:cNvCxnSpPr>
            <a:cxnSpLocks noChangeShapeType="1"/>
          </p:cNvCxnSpPr>
          <p:nvPr/>
        </p:nvCxnSpPr>
        <p:spPr bwMode="auto">
          <a:xfrm flipV="1">
            <a:off x="8491475" y="4572001"/>
            <a:ext cx="1828800" cy="3810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1" name="Rectangle 21"/>
          <p:cNvSpPr>
            <a:spLocks/>
          </p:cNvSpPr>
          <p:nvPr/>
        </p:nvSpPr>
        <p:spPr bwMode="auto">
          <a:xfrm>
            <a:off x="9525000" y="7010401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2" name="Rectangle 2"/>
          <p:cNvSpPr>
            <a:spLocks/>
          </p:cNvSpPr>
          <p:nvPr/>
        </p:nvSpPr>
        <p:spPr bwMode="auto">
          <a:xfrm>
            <a:off x="6959600" y="7010401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3" name="Rectangle 22"/>
          <p:cNvSpPr>
            <a:spLocks/>
          </p:cNvSpPr>
          <p:nvPr/>
        </p:nvSpPr>
        <p:spPr bwMode="auto">
          <a:xfrm>
            <a:off x="7848599" y="7833877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8229599" y="7848601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25" name="Group 35"/>
          <p:cNvGrpSpPr/>
          <p:nvPr/>
        </p:nvGrpSpPr>
        <p:grpSpPr>
          <a:xfrm>
            <a:off x="9232056" y="7010401"/>
            <a:ext cx="124650" cy="2057399"/>
            <a:chOff x="9865694" y="5715001"/>
            <a:chExt cx="110156" cy="2819399"/>
          </a:xfrm>
        </p:grpSpPr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8456788" y="7123907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0302875" y="7848601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29" name="Straight Arrow Connector 9"/>
          <p:cNvCxnSpPr>
            <a:cxnSpLocks noChangeShapeType="1"/>
            <a:endCxn id="28" idx="1"/>
          </p:cNvCxnSpPr>
          <p:nvPr/>
        </p:nvCxnSpPr>
        <p:spPr bwMode="auto">
          <a:xfrm>
            <a:off x="8471725" y="8077201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0" name="Rectangle 29"/>
          <p:cNvSpPr>
            <a:spLocks/>
          </p:cNvSpPr>
          <p:nvPr/>
        </p:nvSpPr>
        <p:spPr bwMode="auto">
          <a:xfrm>
            <a:off x="7848600" y="8443477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229600" y="8458201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32" name="Straight Arrow Connector 9"/>
          <p:cNvCxnSpPr>
            <a:cxnSpLocks noChangeShapeType="1"/>
          </p:cNvCxnSpPr>
          <p:nvPr/>
        </p:nvCxnSpPr>
        <p:spPr bwMode="auto">
          <a:xfrm flipV="1">
            <a:off x="8481950" y="8305801"/>
            <a:ext cx="1828800" cy="3810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4" name="Rectangular Callout 33"/>
          <p:cNvSpPr/>
          <p:nvPr/>
        </p:nvSpPr>
        <p:spPr bwMode="auto">
          <a:xfrm>
            <a:off x="4673600" y="7905690"/>
            <a:ext cx="1031693" cy="400110"/>
          </a:xfrm>
          <a:prstGeom prst="wedgeRectCallout">
            <a:avLst>
              <a:gd name="adj1" fmla="val -180191"/>
              <a:gd name="adj2" fmla="val 182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Prints 7 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35" name="Rectangular Callout 34"/>
          <p:cNvSpPr/>
          <p:nvPr/>
        </p:nvSpPr>
        <p:spPr bwMode="auto">
          <a:xfrm>
            <a:off x="4673600" y="4343400"/>
            <a:ext cx="1174360" cy="400110"/>
          </a:xfrm>
          <a:prstGeom prst="wedgeRectCallout">
            <a:avLst>
              <a:gd name="adj1" fmla="val -168196"/>
              <a:gd name="adj2" fmla="val 93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Prints 42 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36" name="Rectangular Callout 35"/>
          <p:cNvSpPr/>
          <p:nvPr/>
        </p:nvSpPr>
        <p:spPr bwMode="auto">
          <a:xfrm>
            <a:off x="4673600" y="3028890"/>
            <a:ext cx="1857239" cy="707886"/>
          </a:xfrm>
          <a:prstGeom prst="wedgeRectCallout">
            <a:avLst>
              <a:gd name="adj1" fmla="val -136226"/>
              <a:gd name="adj2" fmla="val 815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q and p point to</a:t>
            </a:r>
            <a:br>
              <a:rPr lang="en-US" sz="2000" b="0" dirty="0"/>
            </a:br>
            <a:r>
              <a:rPr lang="en-US" sz="2000" b="0" dirty="0"/>
              <a:t>the </a:t>
            </a:r>
            <a:r>
              <a:rPr lang="en-US" sz="2000" dirty="0"/>
              <a:t>same</a:t>
            </a:r>
            <a:r>
              <a:rPr lang="en-US" sz="2000" b="0" dirty="0"/>
              <a:t> cell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11" grpId="0" animBg="1"/>
      <p:bldP spid="13" grpId="0"/>
      <p:bldP spid="14" grpId="0" animBg="1"/>
      <p:bldP spid="21" grpId="0"/>
      <p:bldP spid="22" grpId="0"/>
      <p:bldP spid="23" grpId="0"/>
      <p:bldP spid="24" grpId="0" animBg="1"/>
      <p:bldP spid="28" grpId="0" animBg="1"/>
      <p:bldP spid="30" grpId="0"/>
      <p:bldP spid="31" grpId="0" animBg="1"/>
      <p:bldP spid="34" grpId="0" animBg="1"/>
      <p:bldP spid="35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and memory cells are subject to garbage collection</a:t>
            </a:r>
          </a:p>
          <a:p>
            <a:pPr lvl="1"/>
            <a:r>
              <a:rPr lang="en-US" dirty="0"/>
              <a:t>When there is no way to access them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p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*p = 3;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21" name="Rectangle 21"/>
          <p:cNvSpPr>
            <a:spLocks/>
          </p:cNvSpPr>
          <p:nvPr/>
        </p:nvSpPr>
        <p:spPr bwMode="auto">
          <a:xfrm>
            <a:off x="9525000" y="45720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2" name="Rectangle 2"/>
          <p:cNvSpPr>
            <a:spLocks/>
          </p:cNvSpPr>
          <p:nvPr/>
        </p:nvSpPr>
        <p:spPr bwMode="auto">
          <a:xfrm>
            <a:off x="6959600" y="45720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3" name="Rectangle 22"/>
          <p:cNvSpPr>
            <a:spLocks/>
          </p:cNvSpPr>
          <p:nvPr/>
        </p:nvSpPr>
        <p:spPr bwMode="auto">
          <a:xfrm>
            <a:off x="7848599" y="55478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8229599" y="55626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6" name="Group 35"/>
          <p:cNvGrpSpPr/>
          <p:nvPr/>
        </p:nvGrpSpPr>
        <p:grpSpPr>
          <a:xfrm>
            <a:off x="9245600" y="4572000"/>
            <a:ext cx="111106" cy="2514600"/>
            <a:chOff x="9865694" y="5715001"/>
            <a:chExt cx="110156" cy="2819399"/>
          </a:xfrm>
        </p:grpSpPr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8456788" y="7123907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0302875" y="5257800"/>
            <a:ext cx="609600" cy="4572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7</a:t>
            </a:r>
          </a:p>
        </p:txBody>
      </p:sp>
      <p:cxnSp>
        <p:nvCxnSpPr>
          <p:cNvPr id="29" name="Straight Arrow Connector 9"/>
          <p:cNvCxnSpPr>
            <a:cxnSpLocks noChangeShapeType="1"/>
          </p:cNvCxnSpPr>
          <p:nvPr/>
        </p:nvCxnSpPr>
        <p:spPr bwMode="auto">
          <a:xfrm flipV="1">
            <a:off x="8471725" y="5410200"/>
            <a:ext cx="1831150" cy="4047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0" name="Rectangle 29"/>
          <p:cNvSpPr>
            <a:spLocks/>
          </p:cNvSpPr>
          <p:nvPr/>
        </p:nvSpPr>
        <p:spPr bwMode="auto">
          <a:xfrm>
            <a:off x="7848600" y="61574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229600" y="61722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32" name="Straight Arrow Connector 9"/>
          <p:cNvCxnSpPr>
            <a:cxnSpLocks noChangeShapeType="1"/>
          </p:cNvCxnSpPr>
          <p:nvPr/>
        </p:nvCxnSpPr>
        <p:spPr bwMode="auto">
          <a:xfrm flipV="1">
            <a:off x="8481950" y="5715000"/>
            <a:ext cx="1830450" cy="685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and memory cells are subject to garbage collection</a:t>
            </a:r>
          </a:p>
          <a:p>
            <a:pPr lvl="1"/>
            <a:r>
              <a:rPr lang="en-US" dirty="0"/>
              <a:t>When there is no way to access them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p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*p = 3;</a:t>
            </a:r>
          </a:p>
          <a:p>
            <a:pPr lvl="1">
              <a:buNone/>
            </a:pPr>
            <a:r>
              <a:rPr lang="en-US" dirty="0"/>
              <a:t>q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21" name="Rectangle 21"/>
          <p:cNvSpPr>
            <a:spLocks/>
          </p:cNvSpPr>
          <p:nvPr/>
        </p:nvSpPr>
        <p:spPr bwMode="auto">
          <a:xfrm>
            <a:off x="9525000" y="45720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2" name="Rectangle 2"/>
          <p:cNvSpPr>
            <a:spLocks/>
          </p:cNvSpPr>
          <p:nvPr/>
        </p:nvSpPr>
        <p:spPr bwMode="auto">
          <a:xfrm>
            <a:off x="6959600" y="45720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3" name="Rectangle 22"/>
          <p:cNvSpPr>
            <a:spLocks/>
          </p:cNvSpPr>
          <p:nvPr/>
        </p:nvSpPr>
        <p:spPr bwMode="auto">
          <a:xfrm>
            <a:off x="7848599" y="55478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8229599" y="55626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6" name="Group 35"/>
          <p:cNvGrpSpPr/>
          <p:nvPr/>
        </p:nvGrpSpPr>
        <p:grpSpPr>
          <a:xfrm>
            <a:off x="9245600" y="4572000"/>
            <a:ext cx="111106" cy="2514600"/>
            <a:chOff x="9865694" y="5715001"/>
            <a:chExt cx="110156" cy="2819399"/>
          </a:xfrm>
        </p:grpSpPr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8456788" y="7123907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0302875" y="5257800"/>
            <a:ext cx="609600" cy="4572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7</a:t>
            </a:r>
          </a:p>
        </p:txBody>
      </p:sp>
      <p:cxnSp>
        <p:nvCxnSpPr>
          <p:cNvPr id="29" name="Straight Arrow Connector 9"/>
          <p:cNvCxnSpPr>
            <a:cxnSpLocks noChangeShapeType="1"/>
            <a:endCxn id="33" idx="1"/>
          </p:cNvCxnSpPr>
          <p:nvPr/>
        </p:nvCxnSpPr>
        <p:spPr bwMode="auto">
          <a:xfrm>
            <a:off x="8471725" y="5814950"/>
            <a:ext cx="1840675" cy="3572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0" name="Rectangle 29"/>
          <p:cNvSpPr>
            <a:spLocks/>
          </p:cNvSpPr>
          <p:nvPr/>
        </p:nvSpPr>
        <p:spPr bwMode="auto">
          <a:xfrm>
            <a:off x="7848600" y="61574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229600" y="61722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0312400" y="59436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3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cxnSp>
        <p:nvCxnSpPr>
          <p:cNvPr id="5" name="Straight Arrow Connector 9">
            <a:extLst>
              <a:ext uri="{FF2B5EF4-FFF2-40B4-BE49-F238E27FC236}">
                <a16:creationId xmlns:a16="http://schemas.microsoft.com/office/drawing/2014/main" id="{F854A082-5C61-A5AB-BD21-2C04B8DE676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481950" y="5715000"/>
            <a:ext cx="1830450" cy="685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</p:spTree>
    <p:extLst>
      <p:ext uri="{BB962C8B-B14F-4D97-AF65-F5344CB8AC3E}">
        <p14:creationId xmlns:p14="http://schemas.microsoft.com/office/powerpoint/2010/main" val="10652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and memory cells are subject to garbage collection</a:t>
            </a:r>
          </a:p>
          <a:p>
            <a:pPr lvl="1"/>
            <a:r>
              <a:rPr lang="en-US" dirty="0"/>
              <a:t>When there is no way to access them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p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*p = 3;</a:t>
            </a:r>
          </a:p>
          <a:p>
            <a:pPr lvl="1">
              <a:buNone/>
            </a:pPr>
            <a:r>
              <a:rPr lang="en-US" dirty="0"/>
              <a:t>q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21" name="Rectangle 21"/>
          <p:cNvSpPr>
            <a:spLocks/>
          </p:cNvSpPr>
          <p:nvPr/>
        </p:nvSpPr>
        <p:spPr bwMode="auto">
          <a:xfrm>
            <a:off x="9525000" y="45720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2" name="Rectangle 2"/>
          <p:cNvSpPr>
            <a:spLocks/>
          </p:cNvSpPr>
          <p:nvPr/>
        </p:nvSpPr>
        <p:spPr bwMode="auto">
          <a:xfrm>
            <a:off x="6959600" y="45720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3" name="Rectangle 22"/>
          <p:cNvSpPr>
            <a:spLocks/>
          </p:cNvSpPr>
          <p:nvPr/>
        </p:nvSpPr>
        <p:spPr bwMode="auto">
          <a:xfrm>
            <a:off x="7848599" y="55478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8229599" y="55626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6" name="Group 35"/>
          <p:cNvGrpSpPr/>
          <p:nvPr/>
        </p:nvGrpSpPr>
        <p:grpSpPr>
          <a:xfrm>
            <a:off x="9245600" y="4572000"/>
            <a:ext cx="111106" cy="2514600"/>
            <a:chOff x="9865694" y="5715001"/>
            <a:chExt cx="110156" cy="2819399"/>
          </a:xfrm>
        </p:grpSpPr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8456788" y="7123907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0302875" y="5257800"/>
            <a:ext cx="609600" cy="4572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7</a:t>
            </a:r>
          </a:p>
        </p:txBody>
      </p:sp>
      <p:cxnSp>
        <p:nvCxnSpPr>
          <p:cNvPr id="29" name="Straight Arrow Connector 9"/>
          <p:cNvCxnSpPr>
            <a:cxnSpLocks noChangeShapeType="1"/>
            <a:endCxn id="33" idx="1"/>
          </p:cNvCxnSpPr>
          <p:nvPr/>
        </p:nvCxnSpPr>
        <p:spPr bwMode="auto">
          <a:xfrm>
            <a:off x="8471725" y="5814950"/>
            <a:ext cx="1840675" cy="3572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0" name="Rectangle 29"/>
          <p:cNvSpPr>
            <a:spLocks/>
          </p:cNvSpPr>
          <p:nvPr/>
        </p:nvSpPr>
        <p:spPr bwMode="auto">
          <a:xfrm>
            <a:off x="7848600" y="61574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229600" y="61722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32" name="Straight Arrow Connector 9"/>
          <p:cNvCxnSpPr>
            <a:cxnSpLocks noChangeShapeType="1"/>
          </p:cNvCxnSpPr>
          <p:nvPr/>
        </p:nvCxnSpPr>
        <p:spPr bwMode="auto">
          <a:xfrm>
            <a:off x="8481950" y="6400800"/>
            <a:ext cx="1820925" cy="3810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0312400" y="59436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3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0312400" y="662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0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75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and memory cells are subject to garbage collection</a:t>
            </a:r>
          </a:p>
          <a:p>
            <a:pPr lvl="1"/>
            <a:r>
              <a:rPr lang="en-US" dirty="0"/>
              <a:t>When there is no way to access them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p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*p = 3;</a:t>
            </a:r>
          </a:p>
          <a:p>
            <a:pPr lvl="1">
              <a:buNone/>
            </a:pPr>
            <a:r>
              <a:rPr lang="en-US" dirty="0"/>
              <a:t>q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21" name="Rectangle 21"/>
          <p:cNvSpPr>
            <a:spLocks/>
          </p:cNvSpPr>
          <p:nvPr/>
        </p:nvSpPr>
        <p:spPr bwMode="auto">
          <a:xfrm>
            <a:off x="9525000" y="45720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2" name="Rectangle 2"/>
          <p:cNvSpPr>
            <a:spLocks/>
          </p:cNvSpPr>
          <p:nvPr/>
        </p:nvSpPr>
        <p:spPr bwMode="auto">
          <a:xfrm>
            <a:off x="6959600" y="45720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3" name="Rectangle 22"/>
          <p:cNvSpPr>
            <a:spLocks/>
          </p:cNvSpPr>
          <p:nvPr/>
        </p:nvSpPr>
        <p:spPr bwMode="auto">
          <a:xfrm>
            <a:off x="7848599" y="55478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8229599" y="55626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6" name="Group 35"/>
          <p:cNvGrpSpPr/>
          <p:nvPr/>
        </p:nvGrpSpPr>
        <p:grpSpPr>
          <a:xfrm>
            <a:off x="9245600" y="4572000"/>
            <a:ext cx="111106" cy="2514600"/>
            <a:chOff x="9865694" y="5715001"/>
            <a:chExt cx="110156" cy="2819399"/>
          </a:xfrm>
        </p:grpSpPr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8456788" y="7123907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0302875" y="5257800"/>
            <a:ext cx="609600" cy="457200"/>
          </a:xfrm>
          <a:prstGeom prst="rect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7</a:t>
            </a:r>
          </a:p>
        </p:txBody>
      </p:sp>
      <p:cxnSp>
        <p:nvCxnSpPr>
          <p:cNvPr id="29" name="Straight Arrow Connector 9"/>
          <p:cNvCxnSpPr>
            <a:cxnSpLocks noChangeShapeType="1"/>
            <a:endCxn id="33" idx="1"/>
          </p:cNvCxnSpPr>
          <p:nvPr/>
        </p:nvCxnSpPr>
        <p:spPr bwMode="auto">
          <a:xfrm>
            <a:off x="8471725" y="5814950"/>
            <a:ext cx="1840675" cy="3572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0" name="Rectangle 29"/>
          <p:cNvSpPr>
            <a:spLocks/>
          </p:cNvSpPr>
          <p:nvPr/>
        </p:nvSpPr>
        <p:spPr bwMode="auto">
          <a:xfrm>
            <a:off x="7848600" y="61574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229600" y="61722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32" name="Straight Arrow Connector 9"/>
          <p:cNvCxnSpPr>
            <a:cxnSpLocks noChangeShapeType="1"/>
          </p:cNvCxnSpPr>
          <p:nvPr/>
        </p:nvCxnSpPr>
        <p:spPr bwMode="auto">
          <a:xfrm>
            <a:off x="8481950" y="6400800"/>
            <a:ext cx="1820925" cy="3810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0312400" y="59436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3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0312400" y="662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0</a:t>
            </a:r>
          </a:p>
        </p:txBody>
      </p:sp>
      <p:sp>
        <p:nvSpPr>
          <p:cNvPr id="40" name="Pie 39"/>
          <p:cNvSpPr/>
          <p:nvPr/>
        </p:nvSpPr>
        <p:spPr bwMode="auto">
          <a:xfrm rot="13500000">
            <a:off x="10942796" y="5086031"/>
            <a:ext cx="836773" cy="836773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643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on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0" y="2743200"/>
            <a:ext cx="7302500" cy="5981700"/>
          </a:xfrm>
        </p:spPr>
        <p:txBody>
          <a:bodyPr/>
          <a:lstStyle/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half</a:t>
            </a:r>
            <a:r>
              <a:rPr lang="en-US" dirty="0"/>
              <a:t> is passed</a:t>
            </a:r>
            <a:br>
              <a:rPr lang="en-US" dirty="0"/>
            </a:br>
            <a:r>
              <a:rPr lang="en-US" dirty="0"/>
              <a:t>the value of p</a:t>
            </a:r>
          </a:p>
          <a:p>
            <a:pPr lvl="2"/>
            <a:r>
              <a:rPr lang="en-US" dirty="0"/>
              <a:t>An </a:t>
            </a:r>
            <a:r>
              <a:rPr lang="en-US" i="1" dirty="0"/>
              <a:t>address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It modifies the </a:t>
            </a:r>
            <a:r>
              <a:rPr lang="en-US" i="1" dirty="0"/>
              <a:t>same</a:t>
            </a:r>
            <a:r>
              <a:rPr lang="en-US" dirty="0"/>
              <a:t> cell p points to</a:t>
            </a:r>
          </a:p>
          <a:p>
            <a:pPr lvl="2"/>
            <a:r>
              <a:rPr lang="en-US" dirty="0"/>
              <a:t>Upon returning,</a:t>
            </a:r>
            <a:br>
              <a:rPr lang="en-US" dirty="0"/>
            </a:br>
            <a:r>
              <a:rPr lang="en-US" dirty="0"/>
              <a:t>the cell pointed</a:t>
            </a:r>
            <a:br>
              <a:rPr lang="en-US" dirty="0"/>
            </a:br>
            <a:r>
              <a:rPr lang="en-US" dirty="0"/>
              <a:t>by p contains 4</a:t>
            </a:r>
          </a:p>
          <a:p>
            <a:endParaRPr lang="en-US" dirty="0"/>
          </a:p>
          <a:p>
            <a:r>
              <a:rPr lang="en-US" b="1" dirty="0"/>
              <a:t>Aliasing at work!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473200" y="2743200"/>
            <a:ext cx="2741456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half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*x = *x / 2;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*p = 9;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half(p);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assert(*p == 4);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39799" y="1981200"/>
            <a:ext cx="11112497" cy="762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Consider a function that halves the content of an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int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cell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1015607" y="2880876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8720352" y="2880876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9567806" y="3780552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948807" y="3749239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14" name="Straight Arrow Connector 29"/>
          <p:cNvCxnSpPr>
            <a:cxnSpLocks noChangeShapeType="1"/>
            <a:endCxn id="28" idx="1"/>
          </p:cNvCxnSpPr>
          <p:nvPr/>
        </p:nvCxnSpPr>
        <p:spPr bwMode="auto">
          <a:xfrm>
            <a:off x="10189282" y="3977839"/>
            <a:ext cx="18328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8783860" y="3409514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8954751" y="4523939"/>
            <a:ext cx="6815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half</a:t>
            </a:r>
          </a:p>
        </p:txBody>
      </p:sp>
      <p:cxnSp>
        <p:nvCxnSpPr>
          <p:cNvPr id="17" name="Straight Connector 27"/>
          <p:cNvCxnSpPr>
            <a:cxnSpLocks noChangeShapeType="1"/>
          </p:cNvCxnSpPr>
          <p:nvPr/>
        </p:nvCxnSpPr>
        <p:spPr bwMode="auto">
          <a:xfrm>
            <a:off x="8897882" y="4419600"/>
            <a:ext cx="1957450" cy="1588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18" name="Straight Arrow Connector 39"/>
          <p:cNvCxnSpPr>
            <a:cxnSpLocks noChangeShapeType="1"/>
          </p:cNvCxnSpPr>
          <p:nvPr/>
        </p:nvCxnSpPr>
        <p:spPr bwMode="auto">
          <a:xfrm flipV="1">
            <a:off x="10193282" y="4176276"/>
            <a:ext cx="1828800" cy="1005324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9" name="Rectangle 7"/>
          <p:cNvSpPr>
            <a:spLocks/>
          </p:cNvSpPr>
          <p:nvPr/>
        </p:nvSpPr>
        <p:spPr bwMode="auto">
          <a:xfrm>
            <a:off x="9539927" y="4938276"/>
            <a:ext cx="25648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/>
              <a:t>x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9948807" y="4952563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grpSp>
        <p:nvGrpSpPr>
          <p:cNvPr id="62" name="Group 61"/>
          <p:cNvGrpSpPr/>
          <p:nvPr/>
        </p:nvGrpSpPr>
        <p:grpSpPr>
          <a:xfrm>
            <a:off x="10726682" y="2880876"/>
            <a:ext cx="120650" cy="2529324"/>
            <a:chOff x="9931400" y="2880876"/>
            <a:chExt cx="120650" cy="2819400"/>
          </a:xfrm>
        </p:grpSpPr>
        <p:cxnSp>
          <p:nvCxnSpPr>
            <p:cNvPr id="10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643144" y="4291370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22494" y="4289782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2022082" y="3749239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9</a:t>
            </a:r>
          </a:p>
        </p:txBody>
      </p:sp>
      <p:sp>
        <p:nvSpPr>
          <p:cNvPr id="63" name="Rectangle 21"/>
          <p:cNvSpPr>
            <a:spLocks/>
          </p:cNvSpPr>
          <p:nvPr/>
        </p:nvSpPr>
        <p:spPr bwMode="auto">
          <a:xfrm>
            <a:off x="11006082" y="66294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64" name="Rectangle 2"/>
          <p:cNvSpPr>
            <a:spLocks/>
          </p:cNvSpPr>
          <p:nvPr/>
        </p:nvSpPr>
        <p:spPr bwMode="auto">
          <a:xfrm>
            <a:off x="8710827" y="66294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65" name="Rectangle 64"/>
          <p:cNvSpPr>
            <a:spLocks/>
          </p:cNvSpPr>
          <p:nvPr/>
        </p:nvSpPr>
        <p:spPr bwMode="auto">
          <a:xfrm>
            <a:off x="9558281" y="75290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66" name="Rectangle 12"/>
          <p:cNvSpPr>
            <a:spLocks noChangeArrowheads="1"/>
          </p:cNvSpPr>
          <p:nvPr/>
        </p:nvSpPr>
        <p:spPr bwMode="auto">
          <a:xfrm>
            <a:off x="9939282" y="7497763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67" name="Straight Arrow Connector 29"/>
          <p:cNvCxnSpPr>
            <a:cxnSpLocks noChangeShapeType="1"/>
            <a:endCxn id="77" idx="1"/>
          </p:cNvCxnSpPr>
          <p:nvPr/>
        </p:nvCxnSpPr>
        <p:spPr bwMode="auto">
          <a:xfrm>
            <a:off x="10179757" y="7726363"/>
            <a:ext cx="18328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68" name="TextBox 15"/>
          <p:cNvSpPr txBox="1">
            <a:spLocks noChangeArrowheads="1"/>
          </p:cNvSpPr>
          <p:nvPr/>
        </p:nvSpPr>
        <p:spPr bwMode="auto">
          <a:xfrm>
            <a:off x="8774335" y="71580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69" name="TextBox 22"/>
          <p:cNvSpPr txBox="1">
            <a:spLocks noChangeArrowheads="1"/>
          </p:cNvSpPr>
          <p:nvPr/>
        </p:nvSpPr>
        <p:spPr bwMode="auto">
          <a:xfrm>
            <a:off x="8945226" y="8272463"/>
            <a:ext cx="6815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half</a:t>
            </a:r>
          </a:p>
        </p:txBody>
      </p:sp>
      <p:cxnSp>
        <p:nvCxnSpPr>
          <p:cNvPr id="70" name="Straight Connector 27"/>
          <p:cNvCxnSpPr>
            <a:cxnSpLocks noChangeShapeType="1"/>
          </p:cNvCxnSpPr>
          <p:nvPr/>
        </p:nvCxnSpPr>
        <p:spPr bwMode="auto">
          <a:xfrm>
            <a:off x="8897882" y="8153400"/>
            <a:ext cx="1947925" cy="16312"/>
          </a:xfrm>
          <a:prstGeom prst="line">
            <a:avLst/>
          </a:prstGeom>
          <a:noFill/>
          <a:ln w="25400" algn="ctr">
            <a:solidFill>
              <a:schemeClr val="tx2">
                <a:lumMod val="40000"/>
                <a:lumOff val="60000"/>
              </a:schemeClr>
            </a:solidFill>
            <a:miter lim="400000"/>
            <a:headEnd/>
            <a:tailEnd/>
          </a:ln>
        </p:spPr>
      </p:cxnSp>
      <p:cxnSp>
        <p:nvCxnSpPr>
          <p:cNvPr id="71" name="Straight Arrow Connector 39"/>
          <p:cNvCxnSpPr>
            <a:cxnSpLocks noChangeShapeType="1"/>
          </p:cNvCxnSpPr>
          <p:nvPr/>
        </p:nvCxnSpPr>
        <p:spPr bwMode="auto">
          <a:xfrm flipV="1">
            <a:off x="10183757" y="7924800"/>
            <a:ext cx="1828800" cy="1005324"/>
          </a:xfrm>
          <a:prstGeom prst="straightConnector1">
            <a:avLst/>
          </a:prstGeom>
          <a:noFill/>
          <a:ln w="25400" algn="ctr">
            <a:solidFill>
              <a:schemeClr val="tx2">
                <a:lumMod val="40000"/>
                <a:lumOff val="60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72" name="Rectangle 7"/>
          <p:cNvSpPr>
            <a:spLocks/>
          </p:cNvSpPr>
          <p:nvPr/>
        </p:nvSpPr>
        <p:spPr bwMode="auto">
          <a:xfrm>
            <a:off x="9530402" y="8686800"/>
            <a:ext cx="25648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x</a:t>
            </a:r>
          </a:p>
        </p:txBody>
      </p:sp>
      <p:sp>
        <p:nvSpPr>
          <p:cNvPr id="73" name="Rectangle 12"/>
          <p:cNvSpPr>
            <a:spLocks noChangeArrowheads="1"/>
          </p:cNvSpPr>
          <p:nvPr/>
        </p:nvSpPr>
        <p:spPr bwMode="auto">
          <a:xfrm>
            <a:off x="9939282" y="8701087"/>
            <a:ext cx="457200" cy="457200"/>
          </a:xfrm>
          <a:prstGeom prst="rect">
            <a:avLst/>
          </a:prstGeom>
          <a:noFill/>
          <a:ln w="12700" algn="ctr">
            <a:solidFill>
              <a:schemeClr val="tx2">
                <a:lumMod val="40000"/>
                <a:lumOff val="60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grpSp>
        <p:nvGrpSpPr>
          <p:cNvPr id="74" name="Group 73"/>
          <p:cNvGrpSpPr/>
          <p:nvPr/>
        </p:nvGrpSpPr>
        <p:grpSpPr>
          <a:xfrm>
            <a:off x="10717157" y="6629400"/>
            <a:ext cx="120650" cy="2529324"/>
            <a:chOff x="9931400" y="2880876"/>
            <a:chExt cx="120650" cy="2819400"/>
          </a:xfrm>
        </p:grpSpPr>
        <p:cxnSp>
          <p:nvCxnSpPr>
            <p:cNvPr id="75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643144" y="4291370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76" name="Straight Connector 75"/>
            <p:cNvCxnSpPr>
              <a:cxnSpLocks noChangeShapeType="1"/>
            </p:cNvCxnSpPr>
            <p:nvPr/>
          </p:nvCxnSpPr>
          <p:spPr bwMode="auto">
            <a:xfrm rot="5400000" flipH="1" flipV="1">
              <a:off x="8522494" y="4289782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12012557" y="7497763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4</a:t>
            </a:r>
          </a:p>
        </p:txBody>
      </p:sp>
      <p:sp>
        <p:nvSpPr>
          <p:cNvPr id="82" name="Oval 81"/>
          <p:cNvSpPr>
            <a:spLocks noChangeArrowheads="1"/>
          </p:cNvSpPr>
          <p:nvPr/>
        </p:nvSpPr>
        <p:spPr bwMode="auto">
          <a:xfrm>
            <a:off x="2744850" y="2743200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4" name="Right Arrow 83"/>
          <p:cNvSpPr/>
          <p:nvPr/>
        </p:nvSpPr>
        <p:spPr bwMode="auto">
          <a:xfrm>
            <a:off x="406400" y="5410200"/>
            <a:ext cx="1143000" cy="762000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/>
              <a:t>There</a:t>
            </a:r>
          </a:p>
        </p:txBody>
      </p:sp>
      <p:sp>
        <p:nvSpPr>
          <p:cNvPr id="86" name="Right Arrow 85"/>
          <p:cNvSpPr/>
          <p:nvPr/>
        </p:nvSpPr>
        <p:spPr bwMode="auto">
          <a:xfrm>
            <a:off x="7493000" y="7391400"/>
            <a:ext cx="1143000" cy="762000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/>
              <a:t>There</a:t>
            </a:r>
          </a:p>
        </p:txBody>
      </p:sp>
      <p:sp>
        <p:nvSpPr>
          <p:cNvPr id="87" name="Rectangular Callout 86"/>
          <p:cNvSpPr/>
          <p:nvPr/>
        </p:nvSpPr>
        <p:spPr bwMode="auto">
          <a:xfrm>
            <a:off x="10845800" y="9144000"/>
            <a:ext cx="2060822" cy="400110"/>
          </a:xfrm>
          <a:prstGeom prst="wedgeRectCallout">
            <a:avLst>
              <a:gd name="adj1" fmla="val -67314"/>
              <a:gd name="adj2" fmla="val -1954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Decommissioned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9" grpId="0" animBg="1"/>
      <p:bldP spid="15" grpId="0"/>
      <p:bldP spid="16" grpId="0"/>
      <p:bldP spid="19" grpId="0"/>
      <p:bldP spid="20" grpId="0" animBg="1"/>
      <p:bldP spid="28" grpId="0" animBg="1"/>
      <p:bldP spid="63" grpId="0"/>
      <p:bldP spid="64" grpId="0"/>
      <p:bldP spid="65" grpId="0"/>
      <p:bldP spid="66" grpId="0" animBg="1"/>
      <p:bldP spid="68" grpId="0"/>
      <p:bldP spid="69" grpId="0"/>
      <p:bldP spid="72" grpId="0"/>
      <p:bldP spid="73" grpId="0" animBg="1"/>
      <p:bldP spid="77" grpId="0" animBg="1"/>
      <p:bldP spid="82" grpId="0" animBg="1"/>
      <p:bldP spid="84" grpId="0" animBg="1"/>
      <p:bldP spid="86" grpId="0" animBg="1"/>
      <p:bldP spid="8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how we solve our</a:t>
            </a:r>
            <a:br>
              <a:rPr lang="en-US" dirty="0"/>
            </a:br>
            <a:r>
              <a:rPr lang="en-US" dirty="0"/>
              <a:t>problem using pointers</a:t>
            </a:r>
          </a:p>
          <a:p>
            <a:pPr lvl="1"/>
            <a:r>
              <a:rPr lang="en-US" dirty="0"/>
              <a:t>Caller passes an </a:t>
            </a:r>
            <a:r>
              <a:rPr lang="en-US" dirty="0">
                <a:solidFill>
                  <a:srgbClr val="00B050"/>
                </a:solidFill>
              </a:rPr>
              <a:t>int*</a:t>
            </a:r>
            <a:r>
              <a:rPr lang="en-US" dirty="0"/>
              <a:t> to store the sum</a:t>
            </a:r>
            <a:endParaRPr lang="en-US" i="1" dirty="0"/>
          </a:p>
          <a:p>
            <a:pPr lvl="1"/>
            <a:r>
              <a:rPr lang="en-US" dirty="0"/>
              <a:t>And function returns a </a:t>
            </a:r>
            <a:r>
              <a:rPr lang="en-US" dirty="0">
                <a:solidFill>
                  <a:srgbClr val="00B050"/>
                </a:solidFill>
              </a:rPr>
              <a:t>bool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671615" y="4972883"/>
            <a:ext cx="5643404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*sum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has_42;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71615" y="8241681"/>
            <a:ext cx="2286000" cy="6096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310415" y="6072456"/>
            <a:ext cx="4992585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sum_and_42(A, 10, S);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95415" y="5017531"/>
            <a:ext cx="838200" cy="4572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398490" y="8004245"/>
            <a:ext cx="1219200" cy="3810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862614" y="4993781"/>
            <a:ext cx="1258785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47814" y="6143706"/>
            <a:ext cx="1715985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900215" y="7227331"/>
            <a:ext cx="2057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398490" y="7530220"/>
            <a:ext cx="2743200" cy="58585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10372765" y="7963670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1" name="Rectangle 21"/>
          <p:cNvSpPr>
            <a:spLocks/>
          </p:cNvSpPr>
          <p:nvPr/>
        </p:nvSpPr>
        <p:spPr bwMode="auto">
          <a:xfrm>
            <a:off x="10753725" y="19050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42" name="Rectangle 2"/>
          <p:cNvSpPr>
            <a:spLocks/>
          </p:cNvSpPr>
          <p:nvPr/>
        </p:nvSpPr>
        <p:spPr bwMode="auto">
          <a:xfrm>
            <a:off x="8534670" y="19050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43" name="Rectangle 7"/>
          <p:cNvSpPr>
            <a:spLocks/>
          </p:cNvSpPr>
          <p:nvPr/>
        </p:nvSpPr>
        <p:spPr bwMode="auto">
          <a:xfrm>
            <a:off x="9077324" y="2804676"/>
            <a:ext cx="307778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9458325" y="2773363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4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9176544" y="3315494"/>
            <a:ext cx="281781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10941049" y="2313185"/>
          <a:ext cx="2114551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20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" name="Rectangle 7"/>
          <p:cNvSpPr>
            <a:spLocks/>
          </p:cNvSpPr>
          <p:nvPr/>
        </p:nvSpPr>
        <p:spPr bwMode="auto">
          <a:xfrm>
            <a:off x="9127927" y="3394075"/>
            <a:ext cx="307778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48" name="Rectangle 12"/>
          <p:cNvSpPr>
            <a:spLocks noChangeArrowheads="1"/>
          </p:cNvSpPr>
          <p:nvPr/>
        </p:nvSpPr>
        <p:spPr bwMode="auto">
          <a:xfrm>
            <a:off x="9458325" y="3427413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49" name="Straight Arrow Connector 29"/>
          <p:cNvCxnSpPr>
            <a:cxnSpLocks noChangeShapeType="1"/>
          </p:cNvCxnSpPr>
          <p:nvPr/>
        </p:nvCxnSpPr>
        <p:spPr bwMode="auto">
          <a:xfrm>
            <a:off x="9702800" y="3019300"/>
            <a:ext cx="12954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50" name="TextBox 15"/>
          <p:cNvSpPr txBox="1">
            <a:spLocks noChangeArrowheads="1"/>
          </p:cNvSpPr>
          <p:nvPr/>
        </p:nvSpPr>
        <p:spPr bwMode="auto">
          <a:xfrm>
            <a:off x="7975870" y="22812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51" name="TextBox 22"/>
          <p:cNvSpPr txBox="1">
            <a:spLocks noChangeArrowheads="1"/>
          </p:cNvSpPr>
          <p:nvPr/>
        </p:nvSpPr>
        <p:spPr bwMode="auto">
          <a:xfrm>
            <a:off x="7797800" y="4081463"/>
            <a:ext cx="1967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sum_and_42</a:t>
            </a:r>
          </a:p>
        </p:txBody>
      </p:sp>
      <p:cxnSp>
        <p:nvCxnSpPr>
          <p:cNvPr id="52" name="Straight Connector 27"/>
          <p:cNvCxnSpPr>
            <a:cxnSpLocks noChangeShapeType="1"/>
          </p:cNvCxnSpPr>
          <p:nvPr/>
        </p:nvCxnSpPr>
        <p:spPr bwMode="auto">
          <a:xfrm>
            <a:off x="7858125" y="40370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53" name="Straight Arrow Connector 39"/>
          <p:cNvCxnSpPr>
            <a:cxnSpLocks noChangeShapeType="1"/>
          </p:cNvCxnSpPr>
          <p:nvPr/>
        </p:nvCxnSpPr>
        <p:spPr bwMode="auto">
          <a:xfrm rot="5400000" flipH="1" flipV="1">
            <a:off x="9535287" y="3403538"/>
            <a:ext cx="1603376" cy="12446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54" name="Rectangle 7"/>
          <p:cNvSpPr>
            <a:spLocks/>
          </p:cNvSpPr>
          <p:nvPr/>
        </p:nvSpPr>
        <p:spPr bwMode="auto">
          <a:xfrm>
            <a:off x="8997950" y="45577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/>
              <a:t>A</a:t>
            </a:r>
          </a:p>
        </p:txBody>
      </p:sp>
      <p:sp>
        <p:nvSpPr>
          <p:cNvPr id="55" name="Rectangle 12"/>
          <p:cNvSpPr>
            <a:spLocks noChangeArrowheads="1"/>
          </p:cNvSpPr>
          <p:nvPr/>
        </p:nvSpPr>
        <p:spPr bwMode="auto">
          <a:xfrm>
            <a:off x="9458325" y="4572000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6" name="Rectangle 12"/>
          <p:cNvSpPr>
            <a:spLocks noChangeArrowheads="1"/>
          </p:cNvSpPr>
          <p:nvPr/>
        </p:nvSpPr>
        <p:spPr bwMode="auto">
          <a:xfrm>
            <a:off x="9458325" y="5257800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7" name="Rectangle 7"/>
          <p:cNvSpPr>
            <a:spLocks/>
          </p:cNvSpPr>
          <p:nvPr/>
        </p:nvSpPr>
        <p:spPr bwMode="auto">
          <a:xfrm>
            <a:off x="8697643" y="5243076"/>
            <a:ext cx="68448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/>
              <a:t>sum</a:t>
            </a:r>
          </a:p>
        </p:txBody>
      </p:sp>
      <p:cxnSp>
        <p:nvCxnSpPr>
          <p:cNvPr id="58" name="Straight Arrow Connector 29"/>
          <p:cNvCxnSpPr>
            <a:cxnSpLocks noChangeShapeType="1"/>
            <a:endCxn id="61" idx="1"/>
          </p:cNvCxnSpPr>
          <p:nvPr/>
        </p:nvCxnSpPr>
        <p:spPr bwMode="auto">
          <a:xfrm>
            <a:off x="9702800" y="3656013"/>
            <a:ext cx="1229424" cy="15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59" name="Straight Arrow Connector 29"/>
          <p:cNvCxnSpPr>
            <a:cxnSpLocks noChangeShapeType="1"/>
          </p:cNvCxnSpPr>
          <p:nvPr/>
        </p:nvCxnSpPr>
        <p:spPr bwMode="auto">
          <a:xfrm rot="5400000" flipH="1" flipV="1">
            <a:off x="9528112" y="4068763"/>
            <a:ext cx="1600200" cy="1235075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60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9055894" y="3313906"/>
            <a:ext cx="281781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10932224" y="34290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0</a:t>
            </a:r>
          </a:p>
        </p:txBody>
      </p:sp>
      <p:sp>
        <p:nvSpPr>
          <p:cNvPr id="62" name="Rectangular Callout 61"/>
          <p:cNvSpPr/>
          <p:nvPr/>
        </p:nvSpPr>
        <p:spPr bwMode="auto">
          <a:xfrm>
            <a:off x="11379200" y="4019490"/>
            <a:ext cx="1317027" cy="400110"/>
          </a:xfrm>
          <a:prstGeom prst="wedgeRectCallout">
            <a:avLst>
              <a:gd name="adj1" fmla="val -55760"/>
              <a:gd name="adj2" fmla="val -1093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Default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r>
              <a:rPr lang="en-US" sz="2000" b="0" dirty="0"/>
              <a:t> 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41" grpId="0"/>
      <p:bldP spid="42" grpId="0"/>
      <p:bldP spid="43" grpId="0"/>
      <p:bldP spid="44" grpId="0" animBg="1"/>
      <p:bldP spid="47" grpId="0"/>
      <p:bldP spid="48" grpId="0" animBg="1"/>
      <p:bldP spid="50" grpId="0"/>
      <p:bldP spid="51" grpId="0"/>
      <p:bldP spid="54" grpId="0"/>
      <p:bldP spid="55" grpId="0" animBg="1"/>
      <p:bldP spid="56" grpId="0" animBg="1"/>
      <p:bldP spid="57" grpId="0"/>
      <p:bldP spid="61" grpId="0" animBg="1"/>
      <p:bldP spid="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Sorting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Divide &amp; conquer, selection sort, merge sort, quick sort, &amp; stable sorting </a:t>
            </a:r>
          </a:p>
          <a:p>
            <a:pPr marL="800100" lvl="2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Pointers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Structs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Libraries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4 is due tomorrow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Midterm 1 is on Feb 15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even share </a:t>
            </a:r>
            <a:r>
              <a:rPr lang="en-US" i="1" dirty="0"/>
              <a:t>both</a:t>
            </a:r>
            <a:br>
              <a:rPr lang="en-US" dirty="0"/>
            </a:br>
            <a:r>
              <a:rPr lang="en-US" dirty="0"/>
              <a:t>via allocated memory</a:t>
            </a:r>
          </a:p>
          <a:p>
            <a:pPr lvl="1"/>
            <a:r>
              <a:rPr lang="en-US" dirty="0"/>
              <a:t>Caller passes an </a:t>
            </a:r>
            <a:r>
              <a:rPr lang="en-US" dirty="0">
                <a:solidFill>
                  <a:srgbClr val="00B050"/>
                </a:solidFill>
              </a:rPr>
              <a:t>int*</a:t>
            </a:r>
            <a:r>
              <a:rPr lang="en-US" dirty="0"/>
              <a:t> to store the sum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671615" y="4764374"/>
            <a:ext cx="7595862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*sum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*has_42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*has_42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167415" y="6168747"/>
            <a:ext cx="4992585" cy="35086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sum_and_42(A, 10, S, b);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862614" y="4785272"/>
            <a:ext cx="1194461" cy="5334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47814" y="5935197"/>
            <a:ext cx="1628735" cy="4572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900214" y="7018822"/>
            <a:ext cx="2096985" cy="4572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243615" y="7626511"/>
            <a:ext cx="2743200" cy="58585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8039265" y="8414172"/>
            <a:ext cx="457200" cy="4572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9" name="Rectangle 21"/>
          <p:cNvSpPr>
            <a:spLocks/>
          </p:cNvSpPr>
          <p:nvPr/>
        </p:nvSpPr>
        <p:spPr bwMode="auto">
          <a:xfrm>
            <a:off x="11141075" y="1752600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0" name="Rectangle 2"/>
          <p:cNvSpPr>
            <a:spLocks/>
          </p:cNvSpPr>
          <p:nvPr/>
        </p:nvSpPr>
        <p:spPr bwMode="auto">
          <a:xfrm>
            <a:off x="8922020" y="1752600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1" name="Rectangle 7"/>
          <p:cNvSpPr>
            <a:spLocks/>
          </p:cNvSpPr>
          <p:nvPr/>
        </p:nvSpPr>
        <p:spPr bwMode="auto">
          <a:xfrm>
            <a:off x="9510442" y="2537681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A</a:t>
            </a:r>
          </a:p>
        </p:txBody>
      </p:sp>
      <p:sp>
        <p:nvSpPr>
          <p:cNvPr id="82" name="Rectangle 12"/>
          <p:cNvSpPr>
            <a:spLocks noChangeArrowheads="1"/>
          </p:cNvSpPr>
          <p:nvPr/>
        </p:nvSpPr>
        <p:spPr bwMode="auto">
          <a:xfrm>
            <a:off x="9879568" y="2506368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83" name="Straight Connector 25"/>
          <p:cNvCxnSpPr>
            <a:cxnSpLocks noChangeShapeType="1"/>
          </p:cNvCxnSpPr>
          <p:nvPr/>
        </p:nvCxnSpPr>
        <p:spPr bwMode="auto">
          <a:xfrm rot="16200000" flipV="1">
            <a:off x="8993253" y="3733800"/>
            <a:ext cx="3962401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84" name="Table 83"/>
          <p:cNvGraphicFramePr>
            <a:graphicFrameLocks noGrp="1"/>
          </p:cNvGraphicFramePr>
          <p:nvPr/>
        </p:nvGraphicFramePr>
        <p:xfrm>
          <a:off x="11328399" y="2160785"/>
          <a:ext cx="1727201" cy="76448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25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241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241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5" name="Rectangle 7"/>
          <p:cNvSpPr>
            <a:spLocks/>
          </p:cNvSpPr>
          <p:nvPr/>
        </p:nvSpPr>
        <p:spPr bwMode="auto">
          <a:xfrm>
            <a:off x="9561045" y="3048699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S</a:t>
            </a:r>
          </a:p>
        </p:txBody>
      </p:sp>
      <p:sp>
        <p:nvSpPr>
          <p:cNvPr id="86" name="Rectangle 12"/>
          <p:cNvSpPr>
            <a:spLocks noChangeArrowheads="1"/>
          </p:cNvSpPr>
          <p:nvPr/>
        </p:nvSpPr>
        <p:spPr bwMode="auto">
          <a:xfrm>
            <a:off x="9879568" y="3083624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87" name="Straight Arrow Connector 29"/>
          <p:cNvCxnSpPr>
            <a:cxnSpLocks noChangeShapeType="1"/>
          </p:cNvCxnSpPr>
          <p:nvPr/>
        </p:nvCxnSpPr>
        <p:spPr bwMode="auto">
          <a:xfrm>
            <a:off x="10090150" y="2745380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88" name="TextBox 15"/>
          <p:cNvSpPr txBox="1">
            <a:spLocks noChangeArrowheads="1"/>
          </p:cNvSpPr>
          <p:nvPr/>
        </p:nvSpPr>
        <p:spPr bwMode="auto">
          <a:xfrm>
            <a:off x="8363220" y="2128838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89" name="TextBox 22"/>
          <p:cNvSpPr txBox="1">
            <a:spLocks noChangeArrowheads="1"/>
          </p:cNvSpPr>
          <p:nvPr/>
        </p:nvSpPr>
        <p:spPr bwMode="auto">
          <a:xfrm>
            <a:off x="8484912" y="4114800"/>
            <a:ext cx="16674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sum_and_42</a:t>
            </a:r>
          </a:p>
        </p:txBody>
      </p:sp>
      <p:cxnSp>
        <p:nvCxnSpPr>
          <p:cNvPr id="90" name="Straight Connector 27"/>
          <p:cNvCxnSpPr>
            <a:cxnSpLocks noChangeShapeType="1"/>
          </p:cNvCxnSpPr>
          <p:nvPr/>
        </p:nvCxnSpPr>
        <p:spPr bwMode="auto">
          <a:xfrm>
            <a:off x="8245475" y="4114800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91" name="Straight Arrow Connector 39"/>
          <p:cNvCxnSpPr>
            <a:cxnSpLocks noChangeShapeType="1"/>
          </p:cNvCxnSpPr>
          <p:nvPr/>
        </p:nvCxnSpPr>
        <p:spPr bwMode="auto">
          <a:xfrm rot="5400000" flipH="1" flipV="1">
            <a:off x="9750014" y="3229386"/>
            <a:ext cx="1905000" cy="123742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92" name="Rectangle 7"/>
          <p:cNvSpPr>
            <a:spLocks/>
          </p:cNvSpPr>
          <p:nvPr/>
        </p:nvSpPr>
        <p:spPr bwMode="auto">
          <a:xfrm>
            <a:off x="9464931" y="4591050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A</a:t>
            </a:r>
          </a:p>
        </p:txBody>
      </p:sp>
      <p:sp>
        <p:nvSpPr>
          <p:cNvPr id="93" name="Rectangle 12"/>
          <p:cNvSpPr>
            <a:spLocks noChangeArrowheads="1"/>
          </p:cNvSpPr>
          <p:nvPr/>
        </p:nvSpPr>
        <p:spPr bwMode="auto">
          <a:xfrm>
            <a:off x="9879568" y="4605337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94" name="Rectangle 12"/>
          <p:cNvSpPr>
            <a:spLocks noChangeArrowheads="1"/>
          </p:cNvSpPr>
          <p:nvPr/>
        </p:nvSpPr>
        <p:spPr bwMode="auto">
          <a:xfrm>
            <a:off x="9879568" y="5143205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95" name="Rectangle 7"/>
          <p:cNvSpPr>
            <a:spLocks/>
          </p:cNvSpPr>
          <p:nvPr/>
        </p:nvSpPr>
        <p:spPr bwMode="auto">
          <a:xfrm>
            <a:off x="9228545" y="5128481"/>
            <a:ext cx="586699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sum</a:t>
            </a:r>
          </a:p>
        </p:txBody>
      </p:sp>
      <p:cxnSp>
        <p:nvCxnSpPr>
          <p:cNvPr id="96" name="Straight Arrow Connector 29"/>
          <p:cNvCxnSpPr>
            <a:cxnSpLocks noChangeShapeType="1"/>
            <a:endCxn id="99" idx="1"/>
          </p:cNvCxnSpPr>
          <p:nvPr/>
        </p:nvCxnSpPr>
        <p:spPr bwMode="auto">
          <a:xfrm flipV="1">
            <a:off x="10083800" y="3274124"/>
            <a:ext cx="1235774" cy="247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97" name="Straight Arrow Connector 29"/>
          <p:cNvCxnSpPr>
            <a:cxnSpLocks noChangeShapeType="1"/>
          </p:cNvCxnSpPr>
          <p:nvPr/>
        </p:nvCxnSpPr>
        <p:spPr bwMode="auto">
          <a:xfrm rot="5400000" flipH="1" flipV="1">
            <a:off x="9767828" y="3780600"/>
            <a:ext cx="1869374" cy="123742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98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876475" y="3733800"/>
            <a:ext cx="39624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11319574" y="3083624"/>
            <a:ext cx="541867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/>
              <a:t>0</a:t>
            </a:r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  <p:bldP spid="79" grpId="0"/>
      <p:bldP spid="80" grpId="0"/>
      <p:bldP spid="81" grpId="0"/>
      <p:bldP spid="82" grpId="0" animBg="1"/>
      <p:bldP spid="85" grpId="0"/>
      <p:bldP spid="86" grpId="0" animBg="1"/>
      <p:bldP spid="88" grpId="0"/>
      <p:bldP spid="89" grpId="0"/>
      <p:bldP spid="92" grpId="0"/>
      <p:bldP spid="93" grpId="0" animBg="1"/>
      <p:bldP spid="94" grpId="0" animBg="1"/>
      <p:bldP spid="95" grpId="0"/>
      <p:bldP spid="9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even share </a:t>
            </a:r>
            <a:r>
              <a:rPr lang="en-US" i="1" dirty="0"/>
              <a:t>both</a:t>
            </a:r>
            <a:br>
              <a:rPr lang="en-US" dirty="0"/>
            </a:br>
            <a:r>
              <a:rPr lang="en-US" dirty="0"/>
              <a:t>via allocated memory</a:t>
            </a:r>
          </a:p>
          <a:p>
            <a:pPr lvl="1"/>
            <a:r>
              <a:rPr lang="en-US" dirty="0"/>
              <a:t>Caller passes an </a:t>
            </a:r>
            <a:r>
              <a:rPr lang="en-US" dirty="0">
                <a:solidFill>
                  <a:srgbClr val="00B050"/>
                </a:solidFill>
              </a:rPr>
              <a:t>int*</a:t>
            </a:r>
            <a:r>
              <a:rPr lang="en-US" dirty="0"/>
              <a:t> to store the sum</a:t>
            </a:r>
          </a:p>
          <a:p>
            <a:pPr lvl="1"/>
            <a:r>
              <a:rPr lang="en-US" b="1" dirty="0"/>
              <a:t>and</a:t>
            </a:r>
            <a:r>
              <a:rPr lang="en-US" dirty="0"/>
              <a:t> a </a:t>
            </a:r>
            <a:r>
              <a:rPr lang="en-US" dirty="0" err="1">
                <a:solidFill>
                  <a:srgbClr val="00B050"/>
                </a:solidFill>
              </a:rPr>
              <a:t>bool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>
                <a:solidFill>
                  <a:schemeClr val="tx1"/>
                </a:solidFill>
              </a:rPr>
              <a:t> to store whether 42 is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in the array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671615" y="4764374"/>
            <a:ext cx="7595862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*sum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*has_42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*has_42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167415" y="6168747"/>
            <a:ext cx="4992585" cy="35086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sum_and_42(A, 10, S, b);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95415" y="4809022"/>
            <a:ext cx="838200" cy="4572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862614" y="4785272"/>
            <a:ext cx="1194461" cy="5334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47814" y="5935197"/>
            <a:ext cx="1628735" cy="4572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900214" y="7018822"/>
            <a:ext cx="2096985" cy="4572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243615" y="7626511"/>
            <a:ext cx="2743200" cy="58585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8039265" y="8414172"/>
            <a:ext cx="457200" cy="4572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121399" y="4809022"/>
            <a:ext cx="1865415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734950" y="6292447"/>
            <a:ext cx="2539942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780475" y="7387947"/>
            <a:ext cx="2210402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243615" y="8009422"/>
            <a:ext cx="3200400" cy="58585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393540" y="8430997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9" name="Rectangle 21"/>
          <p:cNvSpPr>
            <a:spLocks/>
          </p:cNvSpPr>
          <p:nvPr/>
        </p:nvSpPr>
        <p:spPr bwMode="auto">
          <a:xfrm>
            <a:off x="11141075" y="1752600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0" name="Rectangle 2"/>
          <p:cNvSpPr>
            <a:spLocks/>
          </p:cNvSpPr>
          <p:nvPr/>
        </p:nvSpPr>
        <p:spPr bwMode="auto">
          <a:xfrm>
            <a:off x="8922020" y="1752600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1" name="Rectangle 7"/>
          <p:cNvSpPr>
            <a:spLocks/>
          </p:cNvSpPr>
          <p:nvPr/>
        </p:nvSpPr>
        <p:spPr bwMode="auto">
          <a:xfrm>
            <a:off x="9510442" y="2537681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A</a:t>
            </a:r>
          </a:p>
        </p:txBody>
      </p:sp>
      <p:sp>
        <p:nvSpPr>
          <p:cNvPr id="82" name="Rectangle 12"/>
          <p:cNvSpPr>
            <a:spLocks noChangeArrowheads="1"/>
          </p:cNvSpPr>
          <p:nvPr/>
        </p:nvSpPr>
        <p:spPr bwMode="auto">
          <a:xfrm>
            <a:off x="9879568" y="2506368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83" name="Straight Connector 25"/>
          <p:cNvCxnSpPr>
            <a:cxnSpLocks noChangeShapeType="1"/>
          </p:cNvCxnSpPr>
          <p:nvPr/>
        </p:nvCxnSpPr>
        <p:spPr bwMode="auto">
          <a:xfrm rot="16200000" flipV="1">
            <a:off x="8993253" y="3733800"/>
            <a:ext cx="3962401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84" name="Table 83"/>
          <p:cNvGraphicFramePr>
            <a:graphicFrameLocks noGrp="1"/>
          </p:cNvGraphicFramePr>
          <p:nvPr/>
        </p:nvGraphicFramePr>
        <p:xfrm>
          <a:off x="11328399" y="2160785"/>
          <a:ext cx="1727201" cy="76448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25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241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241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5" name="Rectangle 7"/>
          <p:cNvSpPr>
            <a:spLocks/>
          </p:cNvSpPr>
          <p:nvPr/>
        </p:nvSpPr>
        <p:spPr bwMode="auto">
          <a:xfrm>
            <a:off x="9561045" y="3048699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S</a:t>
            </a:r>
          </a:p>
        </p:txBody>
      </p:sp>
      <p:sp>
        <p:nvSpPr>
          <p:cNvPr id="86" name="Rectangle 12"/>
          <p:cNvSpPr>
            <a:spLocks noChangeArrowheads="1"/>
          </p:cNvSpPr>
          <p:nvPr/>
        </p:nvSpPr>
        <p:spPr bwMode="auto">
          <a:xfrm>
            <a:off x="9879568" y="3083624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87" name="Straight Arrow Connector 29"/>
          <p:cNvCxnSpPr>
            <a:cxnSpLocks noChangeShapeType="1"/>
          </p:cNvCxnSpPr>
          <p:nvPr/>
        </p:nvCxnSpPr>
        <p:spPr bwMode="auto">
          <a:xfrm>
            <a:off x="10090150" y="2745380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88" name="TextBox 15"/>
          <p:cNvSpPr txBox="1">
            <a:spLocks noChangeArrowheads="1"/>
          </p:cNvSpPr>
          <p:nvPr/>
        </p:nvSpPr>
        <p:spPr bwMode="auto">
          <a:xfrm>
            <a:off x="8363220" y="2128838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89" name="TextBox 22"/>
          <p:cNvSpPr txBox="1">
            <a:spLocks noChangeArrowheads="1"/>
          </p:cNvSpPr>
          <p:nvPr/>
        </p:nvSpPr>
        <p:spPr bwMode="auto">
          <a:xfrm>
            <a:off x="8484912" y="4114800"/>
            <a:ext cx="16674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sum_and_42</a:t>
            </a:r>
          </a:p>
        </p:txBody>
      </p:sp>
      <p:cxnSp>
        <p:nvCxnSpPr>
          <p:cNvPr id="90" name="Straight Connector 27"/>
          <p:cNvCxnSpPr>
            <a:cxnSpLocks noChangeShapeType="1"/>
          </p:cNvCxnSpPr>
          <p:nvPr/>
        </p:nvCxnSpPr>
        <p:spPr bwMode="auto">
          <a:xfrm>
            <a:off x="8245475" y="4114800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91" name="Straight Arrow Connector 39"/>
          <p:cNvCxnSpPr>
            <a:cxnSpLocks noChangeShapeType="1"/>
          </p:cNvCxnSpPr>
          <p:nvPr/>
        </p:nvCxnSpPr>
        <p:spPr bwMode="auto">
          <a:xfrm rot="5400000" flipH="1" flipV="1">
            <a:off x="9750014" y="3229386"/>
            <a:ext cx="1905000" cy="123742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92" name="Rectangle 7"/>
          <p:cNvSpPr>
            <a:spLocks/>
          </p:cNvSpPr>
          <p:nvPr/>
        </p:nvSpPr>
        <p:spPr bwMode="auto">
          <a:xfrm>
            <a:off x="9464931" y="4591050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A</a:t>
            </a:r>
          </a:p>
        </p:txBody>
      </p:sp>
      <p:sp>
        <p:nvSpPr>
          <p:cNvPr id="93" name="Rectangle 12"/>
          <p:cNvSpPr>
            <a:spLocks noChangeArrowheads="1"/>
          </p:cNvSpPr>
          <p:nvPr/>
        </p:nvSpPr>
        <p:spPr bwMode="auto">
          <a:xfrm>
            <a:off x="9879568" y="4605337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94" name="Rectangle 12"/>
          <p:cNvSpPr>
            <a:spLocks noChangeArrowheads="1"/>
          </p:cNvSpPr>
          <p:nvPr/>
        </p:nvSpPr>
        <p:spPr bwMode="auto">
          <a:xfrm>
            <a:off x="9879568" y="5143205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95" name="Rectangle 7"/>
          <p:cNvSpPr>
            <a:spLocks/>
          </p:cNvSpPr>
          <p:nvPr/>
        </p:nvSpPr>
        <p:spPr bwMode="auto">
          <a:xfrm>
            <a:off x="9228545" y="5128481"/>
            <a:ext cx="586699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sum</a:t>
            </a:r>
          </a:p>
        </p:txBody>
      </p:sp>
      <p:cxnSp>
        <p:nvCxnSpPr>
          <p:cNvPr id="96" name="Straight Arrow Connector 29"/>
          <p:cNvCxnSpPr>
            <a:cxnSpLocks noChangeShapeType="1"/>
            <a:endCxn id="99" idx="1"/>
          </p:cNvCxnSpPr>
          <p:nvPr/>
        </p:nvCxnSpPr>
        <p:spPr bwMode="auto">
          <a:xfrm flipV="1">
            <a:off x="10083800" y="3274124"/>
            <a:ext cx="1235774" cy="247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97" name="Straight Arrow Connector 29"/>
          <p:cNvCxnSpPr>
            <a:cxnSpLocks noChangeShapeType="1"/>
          </p:cNvCxnSpPr>
          <p:nvPr/>
        </p:nvCxnSpPr>
        <p:spPr bwMode="auto">
          <a:xfrm rot="5400000" flipH="1" flipV="1">
            <a:off x="9767828" y="3780600"/>
            <a:ext cx="1869374" cy="123742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98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876475" y="3733800"/>
            <a:ext cx="39624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11319574" y="3083624"/>
            <a:ext cx="541867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/>
              <a:t>0</a:t>
            </a:r>
          </a:p>
        </p:txBody>
      </p:sp>
      <p:sp>
        <p:nvSpPr>
          <p:cNvPr id="100" name="Rectangle 7"/>
          <p:cNvSpPr>
            <a:spLocks/>
          </p:cNvSpPr>
          <p:nvPr/>
        </p:nvSpPr>
        <p:spPr bwMode="auto">
          <a:xfrm>
            <a:off x="9550821" y="3581400"/>
            <a:ext cx="245259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b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9869344" y="3614738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02" name="Straight Arrow Connector 29"/>
          <p:cNvCxnSpPr>
            <a:cxnSpLocks noChangeShapeType="1"/>
          </p:cNvCxnSpPr>
          <p:nvPr/>
        </p:nvCxnSpPr>
        <p:spPr bwMode="auto">
          <a:xfrm flipV="1">
            <a:off x="10083800" y="3806824"/>
            <a:ext cx="1225550" cy="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11309350" y="3616325"/>
            <a:ext cx="6096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/>
              <a:t>false</a:t>
            </a:r>
          </a:p>
        </p:txBody>
      </p:sp>
      <p:sp>
        <p:nvSpPr>
          <p:cNvPr id="104" name="Rectangle 12"/>
          <p:cNvSpPr>
            <a:spLocks noChangeArrowheads="1"/>
          </p:cNvSpPr>
          <p:nvPr/>
        </p:nvSpPr>
        <p:spPr bwMode="auto">
          <a:xfrm>
            <a:off x="9879568" y="5682224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05" name="Rectangle 7"/>
          <p:cNvSpPr>
            <a:spLocks/>
          </p:cNvSpPr>
          <p:nvPr/>
        </p:nvSpPr>
        <p:spPr bwMode="auto">
          <a:xfrm>
            <a:off x="8885638" y="5667500"/>
            <a:ext cx="944168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has_42</a:t>
            </a:r>
          </a:p>
        </p:txBody>
      </p:sp>
      <p:cxnSp>
        <p:nvCxnSpPr>
          <p:cNvPr id="106" name="Straight Arrow Connector 29"/>
          <p:cNvCxnSpPr>
            <a:cxnSpLocks noChangeShapeType="1"/>
          </p:cNvCxnSpPr>
          <p:nvPr/>
        </p:nvCxnSpPr>
        <p:spPr bwMode="auto">
          <a:xfrm rot="5400000" flipH="1" flipV="1">
            <a:off x="9750014" y="4296190"/>
            <a:ext cx="1904999" cy="1237423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07" name="Rectangular Callout 106"/>
          <p:cNvSpPr/>
          <p:nvPr/>
        </p:nvSpPr>
        <p:spPr bwMode="auto">
          <a:xfrm>
            <a:off x="11607800" y="4114800"/>
            <a:ext cx="1323439" cy="369332"/>
          </a:xfrm>
          <a:prstGeom prst="wedgeRectCallout">
            <a:avLst>
              <a:gd name="adj1" fmla="val -40506"/>
              <a:gd name="adj2" fmla="val -1029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Default </a:t>
            </a:r>
            <a:r>
              <a:rPr lang="en-US" sz="1800" b="0" dirty="0" err="1">
                <a:solidFill>
                  <a:srgbClr val="00B050"/>
                </a:solidFill>
              </a:rPr>
              <a:t>bool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95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9" grpId="0" animBg="1"/>
      <p:bldP spid="20" grpId="0" animBg="1"/>
      <p:bldP spid="21" grpId="0" animBg="1"/>
      <p:bldP spid="22" grpId="0" animBg="1"/>
      <p:bldP spid="100" grpId="0"/>
      <p:bldP spid="101" grpId="0" animBg="1"/>
      <p:bldP spid="103" grpId="0" animBg="1"/>
      <p:bldP spid="104" grpId="0" animBg="1"/>
      <p:bldP spid="105" grpId="0"/>
      <p:bldP spid="10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 world example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9400" y="2819400"/>
            <a:ext cx="10334625" cy="484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292600" y="7772400"/>
            <a:ext cx="756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dirty="0">
                <a:hlinkClick r:id="rId3"/>
              </a:rPr>
              <a:t>http://man7.org/linux/man-pages/man3/sincos.3.html</a:t>
            </a:r>
            <a:endParaRPr lang="en-US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569700" cy="6896100"/>
          </a:xfrm>
        </p:spPr>
        <p:txBody>
          <a:bodyPr/>
          <a:lstStyle/>
          <a:p>
            <a:r>
              <a:rPr lang="en-US" dirty="0"/>
              <a:t>Memory cells are kind of like 1-element arrays</a:t>
            </a:r>
          </a:p>
          <a:p>
            <a:pPr lvl="1"/>
            <a:r>
              <a:rPr lang="en-US" dirty="0"/>
              <a:t>Live in allocated memory</a:t>
            </a:r>
          </a:p>
          <a:p>
            <a:pPr lvl="1"/>
            <a:r>
              <a:rPr lang="en-US" dirty="0"/>
              <a:t>Subject to aliasing</a:t>
            </a:r>
          </a:p>
          <a:p>
            <a:pPr lvl="1"/>
            <a:r>
              <a:rPr lang="en-US" dirty="0"/>
              <a:t>Garbage collected</a:t>
            </a:r>
          </a:p>
          <a:p>
            <a:pPr lvl="4"/>
            <a:endParaRPr lang="en-US" dirty="0"/>
          </a:p>
          <a:p>
            <a:r>
              <a:rPr lang="en-US" dirty="0"/>
              <a:t>But they are not arrays!</a:t>
            </a:r>
          </a:p>
          <a:p>
            <a:pPr>
              <a:buClr>
                <a:schemeClr val="tx1"/>
              </a:buClr>
            </a:pPr>
            <a:endParaRPr lang="en-US" dirty="0">
              <a:solidFill>
                <a:srgbClr val="00B050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rgbClr val="00B050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rgbClr val="00B050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rgbClr val="00B050"/>
              </a:solidFill>
            </a:endParaRPr>
          </a:p>
          <a:p>
            <a:pPr marL="6524625" lvl="1">
              <a:buClr>
                <a:schemeClr val="tx1"/>
              </a:buClr>
            </a:pPr>
            <a:r>
              <a:rPr lang="en-US" dirty="0">
                <a:solidFill>
                  <a:srgbClr val="00B050"/>
                </a:solidFill>
              </a:rPr>
              <a:t>int* </a:t>
            </a: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int[] </a:t>
            </a:r>
            <a:r>
              <a:rPr lang="en-US" dirty="0"/>
              <a:t>are distinct types</a:t>
            </a:r>
          </a:p>
          <a:p>
            <a:pPr marL="6804025" lvl="2">
              <a:buClr>
                <a:schemeClr val="tx1"/>
              </a:buClr>
            </a:pPr>
            <a:r>
              <a:rPr lang="en-US" dirty="0"/>
              <a:t>Not interchangeable!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549400" y="5471279"/>
            <a:ext cx="54864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p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&lt;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stdio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&gt;:1.10-1.29:error:type mismatch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expected: 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found: 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A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&lt;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stdio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&gt;:1.11-1.21:error:type mismatch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expected: 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found: 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549400" y="5166479"/>
            <a:ext cx="54864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Rectangular Callout 3"/>
          <p:cNvSpPr/>
          <p:nvPr/>
        </p:nvSpPr>
        <p:spPr bwMode="auto">
          <a:xfrm>
            <a:off x="7645400" y="5334000"/>
            <a:ext cx="1329979" cy="400110"/>
          </a:xfrm>
          <a:prstGeom prst="wedgeRectCallout">
            <a:avLst>
              <a:gd name="adj1" fmla="val -220512"/>
              <a:gd name="adj2" fmla="val 1262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Type error!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7645400" y="5334000"/>
            <a:ext cx="1329980" cy="400110"/>
          </a:xfrm>
          <a:prstGeom prst="wedgeRectCallout">
            <a:avLst>
              <a:gd name="adj1" fmla="val -230728"/>
              <a:gd name="adj2" fmla="val 4966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Type error!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NULL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this do?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** </a:t>
            </a:r>
            <a:r>
              <a:rPr lang="en-US" dirty="0">
                <a:solidFill>
                  <a:srgbClr val="CD7923"/>
                </a:solidFill>
              </a:rPr>
              <a:t>w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It creates a cell that can contain an </a:t>
            </a:r>
            <a:r>
              <a:rPr lang="en-US" dirty="0">
                <a:solidFill>
                  <a:srgbClr val="00B050"/>
                </a:solidFill>
              </a:rPr>
              <a:t>int*</a:t>
            </a:r>
          </a:p>
          <a:p>
            <a:endParaRPr lang="en-US" dirty="0"/>
          </a:p>
          <a:p>
            <a:r>
              <a:rPr lang="en-US" dirty="0"/>
              <a:t>What is the default value of type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Let’s ask coin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is NULL?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0298875" y="19812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8013145" y="19812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8622474" y="2804676"/>
            <a:ext cx="32541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w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003474" y="28194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0" name="Group 35"/>
          <p:cNvGrpSpPr/>
          <p:nvPr/>
        </p:nvGrpSpPr>
        <p:grpSpPr>
          <a:xfrm>
            <a:off x="10009950" y="1981200"/>
            <a:ext cx="120650" cy="1600200"/>
            <a:chOff x="9855200" y="5715000"/>
            <a:chExt cx="120650" cy="2819400"/>
          </a:xfrm>
        </p:grpSpPr>
        <p:cxnSp>
          <p:nvCxnSpPr>
            <p:cNvPr id="11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2" name="Straight Connector 11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076750" y="281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4" name="Straight Arrow Connector 9"/>
          <p:cNvCxnSpPr>
            <a:cxnSpLocks noChangeShapeType="1"/>
            <a:endCxn id="13" idx="1"/>
          </p:cNvCxnSpPr>
          <p:nvPr/>
        </p:nvCxnSpPr>
        <p:spPr bwMode="auto">
          <a:xfrm>
            <a:off x="9245600" y="3048000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Rectangular Callout 14"/>
          <p:cNvSpPr/>
          <p:nvPr/>
        </p:nvSpPr>
        <p:spPr bwMode="auto">
          <a:xfrm>
            <a:off x="11226800" y="3516868"/>
            <a:ext cx="1002839" cy="646331"/>
          </a:xfrm>
          <a:prstGeom prst="wedgeRectCallout">
            <a:avLst>
              <a:gd name="adj1" fmla="val -39933"/>
              <a:gd name="adj2" fmla="val -1162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Contains</a:t>
            </a:r>
            <a:br>
              <a:rPr lang="en-US" sz="1800" b="0" dirty="0"/>
            </a:br>
            <a:r>
              <a:rPr lang="en-US" sz="1800" b="0" dirty="0"/>
              <a:t>an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8546816" y="3581400"/>
            <a:ext cx="1079784" cy="369332"/>
          </a:xfrm>
          <a:prstGeom prst="wedgeRectCallout">
            <a:avLst>
              <a:gd name="adj1" fmla="val -13538"/>
              <a:gd name="adj2" fmla="val -135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Type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**</a:t>
            </a:r>
          </a:p>
        </p:txBody>
      </p:sp>
      <p:sp>
        <p:nvSpPr>
          <p:cNvPr id="17" name="Rectangle 4"/>
          <p:cNvSpPr>
            <a:spLocks/>
          </p:cNvSpPr>
          <p:nvPr/>
        </p:nvSpPr>
        <p:spPr bwMode="auto">
          <a:xfrm>
            <a:off x="1834662" y="5653207"/>
            <a:ext cx="6115538" cy="166199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** w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 is 0x1D75260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**)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*w;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NULL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*)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834662" y="5348407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3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NULL?</a:t>
            </a:r>
          </a:p>
          <a:p>
            <a:pPr lvl="1"/>
            <a:r>
              <a:rPr lang="en-US" dirty="0"/>
              <a:t>The default value of </a:t>
            </a:r>
            <a:r>
              <a:rPr lang="en-US" i="1" dirty="0"/>
              <a:t>any</a:t>
            </a:r>
            <a:r>
              <a:rPr lang="en-US" dirty="0"/>
              <a:t> pointer type</a:t>
            </a:r>
          </a:p>
          <a:p>
            <a:pPr lvl="1"/>
            <a:r>
              <a:rPr lang="en-US" dirty="0"/>
              <a:t>Drawn as</a:t>
            </a:r>
          </a:p>
          <a:p>
            <a:pPr lvl="1">
              <a:buNone/>
            </a:pP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A value of pointer type can be either</a:t>
            </a:r>
          </a:p>
          <a:p>
            <a:pPr lvl="1"/>
            <a:r>
              <a:rPr lang="en-US" dirty="0"/>
              <a:t>An address to a cell in allocated memory, or</a:t>
            </a:r>
          </a:p>
          <a:p>
            <a:pPr lvl="1"/>
            <a:r>
              <a:rPr lang="en-US" dirty="0"/>
              <a:t>NULL</a:t>
            </a:r>
          </a:p>
          <a:p>
            <a:pPr lvl="2"/>
            <a:endParaRPr lang="en-US" dirty="0"/>
          </a:p>
          <a:p>
            <a:r>
              <a:rPr lang="en-US" dirty="0"/>
              <a:t>We can check if a pointer is NULL</a:t>
            </a:r>
          </a:p>
          <a:p>
            <a:endParaRPr lang="en-US" dirty="0"/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0298875" y="19812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8013145" y="19812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8622474" y="2804676"/>
            <a:ext cx="32541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w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003474" y="28194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0" name="Group 35"/>
          <p:cNvGrpSpPr/>
          <p:nvPr/>
        </p:nvGrpSpPr>
        <p:grpSpPr>
          <a:xfrm>
            <a:off x="10009950" y="1981200"/>
            <a:ext cx="120650" cy="1600200"/>
            <a:chOff x="9855200" y="5715000"/>
            <a:chExt cx="120650" cy="2819400"/>
          </a:xfrm>
        </p:grpSpPr>
        <p:cxnSp>
          <p:nvCxnSpPr>
            <p:cNvPr id="11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2" name="Straight Connector 11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076750" y="281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4" name="Straight Arrow Connector 9"/>
          <p:cNvCxnSpPr>
            <a:cxnSpLocks noChangeShapeType="1"/>
            <a:endCxn id="13" idx="1"/>
          </p:cNvCxnSpPr>
          <p:nvPr/>
        </p:nvCxnSpPr>
        <p:spPr bwMode="auto">
          <a:xfrm>
            <a:off x="9245600" y="3048000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Rectangular Callout 14"/>
          <p:cNvSpPr/>
          <p:nvPr/>
        </p:nvSpPr>
        <p:spPr bwMode="auto">
          <a:xfrm>
            <a:off x="11226800" y="3516868"/>
            <a:ext cx="682238" cy="369332"/>
          </a:xfrm>
          <a:prstGeom prst="wedgeRectCallout">
            <a:avLst>
              <a:gd name="adj1" fmla="val -3379"/>
              <a:gd name="adj2" fmla="val -1451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NULL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8546816" y="3581400"/>
            <a:ext cx="1079784" cy="369332"/>
          </a:xfrm>
          <a:prstGeom prst="wedgeRectCallout">
            <a:avLst>
              <a:gd name="adj1" fmla="val -13538"/>
              <a:gd name="adj2" fmla="val -135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Type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**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064000" y="3431638"/>
            <a:ext cx="914400" cy="759362"/>
            <a:chOff x="863600" y="305197"/>
            <a:chExt cx="458788" cy="381000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11467275" y="2859975"/>
            <a:ext cx="458788" cy="381000"/>
            <a:chOff x="863600" y="305197"/>
            <a:chExt cx="458788" cy="381000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sp>
        <p:nvSpPr>
          <p:cNvPr id="34" name="Rectangle 4"/>
          <p:cNvSpPr>
            <a:spLocks/>
          </p:cNvSpPr>
          <p:nvPr/>
        </p:nvSpPr>
        <p:spPr bwMode="auto">
          <a:xfrm>
            <a:off x="1549400" y="7611070"/>
            <a:ext cx="6115538" cy="166199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w == NULL;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 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*w == NULL;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1549400" y="7306270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4" grpId="0" animBg="1"/>
      <p:bldP spid="3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NULL good for?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NULL is </a:t>
            </a:r>
            <a:r>
              <a:rPr lang="en-US" b="1" dirty="0"/>
              <a:t>not</a:t>
            </a:r>
            <a:r>
              <a:rPr lang="en-US" dirty="0"/>
              <a:t> the address of a memory cell</a:t>
            </a:r>
          </a:p>
          <a:p>
            <a:pPr lvl="2"/>
            <a:r>
              <a:rPr lang="en-US" dirty="0"/>
              <a:t>We can dereference addresses to memory cells</a:t>
            </a:r>
          </a:p>
          <a:p>
            <a:pPr lvl="2"/>
            <a:r>
              <a:rPr lang="en-US" dirty="0"/>
              <a:t>But, we are getting an error instead</a:t>
            </a:r>
          </a:p>
          <a:p>
            <a:pPr lvl="4"/>
            <a:endParaRPr lang="en-US" dirty="0"/>
          </a:p>
          <a:p>
            <a:r>
              <a:rPr lang="en-US" dirty="0"/>
              <a:t>Dereferencing NULL is a </a:t>
            </a:r>
            <a:r>
              <a:rPr lang="en-US" b="1" dirty="0"/>
              <a:t>safety violation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549400" y="3009543"/>
            <a:ext cx="6115538" cy="240065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** w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 is 0x1D75260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**)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*w;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NULL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**w;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Error: null pointer was accessed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49400" y="2704743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0298875" y="19812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8013145" y="19812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8622474" y="2804676"/>
            <a:ext cx="32541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w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003474" y="28194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0" name="Group 35"/>
          <p:cNvGrpSpPr/>
          <p:nvPr/>
        </p:nvGrpSpPr>
        <p:grpSpPr>
          <a:xfrm>
            <a:off x="10009950" y="1981200"/>
            <a:ext cx="120650" cy="1600200"/>
            <a:chOff x="9855200" y="5715000"/>
            <a:chExt cx="120650" cy="2819400"/>
          </a:xfrm>
        </p:grpSpPr>
        <p:cxnSp>
          <p:nvCxnSpPr>
            <p:cNvPr id="11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2" name="Straight Connector 11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076750" y="281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4" name="Straight Arrow Connector 9"/>
          <p:cNvCxnSpPr>
            <a:cxnSpLocks noChangeShapeType="1"/>
            <a:endCxn id="13" idx="1"/>
          </p:cNvCxnSpPr>
          <p:nvPr/>
        </p:nvCxnSpPr>
        <p:spPr bwMode="auto">
          <a:xfrm>
            <a:off x="9245600" y="3048000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7" name="Rectangular Callout 16"/>
          <p:cNvSpPr/>
          <p:nvPr/>
        </p:nvSpPr>
        <p:spPr bwMode="auto">
          <a:xfrm>
            <a:off x="6426200" y="3923943"/>
            <a:ext cx="2922146" cy="923330"/>
          </a:xfrm>
          <a:prstGeom prst="wedgeRectCallout">
            <a:avLst>
              <a:gd name="adj1" fmla="val -178168"/>
              <a:gd name="adj2" fmla="val 413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We are accessing the value</a:t>
            </a:r>
            <a:br>
              <a:rPr lang="en-US" sz="1800" b="0" dirty="0"/>
            </a:br>
            <a:r>
              <a:rPr lang="en-US" sz="1800" b="0" dirty="0"/>
              <a:t>contained in *w, i.e.,</a:t>
            </a:r>
            <a:br>
              <a:rPr lang="en-US" sz="1800" b="0" dirty="0"/>
            </a:br>
            <a:r>
              <a:rPr lang="en-US" sz="1800" b="0" dirty="0"/>
              <a:t>we are dereferencing NULL</a:t>
            </a:r>
            <a:endParaRPr lang="en-US" sz="1800" b="0" dirty="0">
              <a:solidFill>
                <a:srgbClr val="00B05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1467275" y="2859975"/>
            <a:ext cx="458788" cy="381000"/>
            <a:chOff x="863600" y="305197"/>
            <a:chExt cx="458788" cy="381000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sp>
        <p:nvSpPr>
          <p:cNvPr id="23" name="Rectangular Callout 22"/>
          <p:cNvSpPr/>
          <p:nvPr/>
        </p:nvSpPr>
        <p:spPr bwMode="auto">
          <a:xfrm>
            <a:off x="6830457" y="8393668"/>
            <a:ext cx="1272143" cy="369332"/>
          </a:xfrm>
          <a:prstGeom prst="wedgeRectCallout">
            <a:avLst>
              <a:gd name="adj1" fmla="val -15848"/>
              <a:gd name="adj2" fmla="val -1483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This is bad!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7" grpId="0" animBg="1"/>
      <p:bldP spid="2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The Billion Dollar Mistake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2052300" cy="6896100"/>
          </a:xfrm>
        </p:spPr>
        <p:txBody>
          <a:bodyPr/>
          <a:lstStyle/>
          <a:p>
            <a:r>
              <a:rPr lang="en-US" dirty="0"/>
              <a:t>Tony Hoare introduced the NULL pointer</a:t>
            </a:r>
            <a:br>
              <a:rPr lang="en-US" dirty="0"/>
            </a:br>
            <a:r>
              <a:rPr lang="en-US" dirty="0"/>
              <a:t>in </a:t>
            </a:r>
            <a:r>
              <a:rPr lang="en-US" dirty="0" err="1"/>
              <a:t>Algol</a:t>
            </a:r>
            <a:r>
              <a:rPr lang="en-US" dirty="0"/>
              <a:t> W in 1965</a:t>
            </a:r>
          </a:p>
          <a:p>
            <a:r>
              <a:rPr lang="en-US" dirty="0"/>
              <a:t>Part of most imperative programming languages ever since</a:t>
            </a:r>
          </a:p>
          <a:p>
            <a:pPr lvl="1"/>
            <a:r>
              <a:rPr lang="en-US" dirty="0"/>
              <a:t>C, C++, Python, </a:t>
            </a:r>
            <a:r>
              <a:rPr lang="en-US" dirty="0" err="1"/>
              <a:t>Javascript</a:t>
            </a:r>
            <a:r>
              <a:rPr lang="en-US" dirty="0"/>
              <a:t>, PHP, …</a:t>
            </a:r>
          </a:p>
          <a:p>
            <a:r>
              <a:rPr lang="en-US" dirty="0"/>
              <a:t>One of the most error-prone programming constructs!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Every time we dereference a pointer, we need to know it is not NULL</a:t>
            </a:r>
          </a:p>
          <a:p>
            <a:pPr lvl="2"/>
            <a:r>
              <a:rPr lang="en-US" dirty="0"/>
              <a:t>Many programmers forget</a:t>
            </a:r>
          </a:p>
          <a:p>
            <a:pPr lvl="2"/>
            <a:r>
              <a:rPr lang="en-US" dirty="0"/>
              <a:t>Endless source of bugs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97200" y="4953000"/>
            <a:ext cx="7010400" cy="20159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0" i="1" dirty="0"/>
              <a:t>This led me to suggest that the </a:t>
            </a:r>
            <a:r>
              <a:rPr lang="en-US" i="1" dirty="0"/>
              <a:t>null</a:t>
            </a:r>
            <a:r>
              <a:rPr lang="en-US" b="0" i="1" dirty="0"/>
              <a:t> value is a member of every type, and a null check is required on every use of that reference variable, and it may be perhaps </a:t>
            </a:r>
            <a:r>
              <a:rPr lang="en-US" i="1" dirty="0"/>
              <a:t>a billion dollar mistake</a:t>
            </a:r>
            <a:r>
              <a:rPr lang="en-US" b="0" i="1" dirty="0"/>
              <a:t>.</a:t>
            </a:r>
          </a:p>
          <a:p>
            <a:pPr algn="l">
              <a:spcBef>
                <a:spcPts val="600"/>
              </a:spcBef>
            </a:pPr>
            <a:r>
              <a:rPr lang="en-US" b="0" dirty="0"/>
              <a:t>-- Tony Hoare (</a:t>
            </a:r>
            <a:r>
              <a:rPr lang="en-US" b="0" dirty="0" err="1">
                <a:hlinkClick r:id="rId2"/>
              </a:rPr>
              <a:t>InfoQ</a:t>
            </a:r>
            <a:r>
              <a:rPr lang="en-US" b="0" dirty="0">
                <a:hlinkClick r:id="rId2"/>
              </a:rPr>
              <a:t> 2009 </a:t>
            </a:r>
            <a:r>
              <a:rPr lang="en-US" b="0" dirty="0"/>
              <a:t>-- minute 27:40)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3" cstate="print"/>
          <a:srcRect l="11979" r="10938"/>
          <a:stretch>
            <a:fillRect/>
          </a:stretch>
        </p:blipFill>
        <p:spPr bwMode="auto">
          <a:xfrm>
            <a:off x="10693400" y="76200"/>
            <a:ext cx="2209800" cy="2866768"/>
          </a:xfrm>
          <a:prstGeom prst="rect">
            <a:avLst/>
          </a:prstGeom>
          <a:noFill/>
        </p:spPr>
      </p:pic>
      <p:sp>
        <p:nvSpPr>
          <p:cNvPr id="6" name="Rectangle 4"/>
          <p:cNvSpPr>
            <a:spLocks/>
          </p:cNvSpPr>
          <p:nvPr/>
        </p:nvSpPr>
        <p:spPr bwMode="auto">
          <a:xfrm>
            <a:off x="6273800" y="8305800"/>
            <a:ext cx="6115538" cy="1292662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./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a.out</a:t>
            </a: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attempt to dereference null pointer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Segmentation fault (core dumped)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273800" y="8001000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922000" y="6042124"/>
            <a:ext cx="1673855" cy="369332"/>
          </a:xfrm>
          <a:prstGeom prst="wedgeRectCallout">
            <a:avLst>
              <a:gd name="adj1" fmla="val -118047"/>
              <a:gd name="adj2" fmla="val 175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Trillions by now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Dereferencing NULL is a </a:t>
            </a:r>
            <a:r>
              <a:rPr lang="en-US" b="1" dirty="0"/>
              <a:t>Safety Violation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*p has the </a:t>
            </a:r>
            <a:r>
              <a:rPr lang="en-US" i="1" dirty="0"/>
              <a:t>precondition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			//@requires p != NULL;</a:t>
            </a:r>
          </a:p>
          <a:p>
            <a:pPr lvl="1"/>
            <a:r>
              <a:rPr lang="en-US" dirty="0"/>
              <a:t>Every time we dereference a pointer, we need to have a reason to believe it is not NULL</a:t>
            </a:r>
          </a:p>
          <a:p>
            <a:pPr lvl="2"/>
            <a:r>
              <a:rPr lang="en-US" dirty="0"/>
              <a:t>Point-to reasoning!</a:t>
            </a:r>
          </a:p>
          <a:p>
            <a:pPr lvl="3"/>
            <a:endParaRPr lang="en-US" dirty="0"/>
          </a:p>
          <a:p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tp</a:t>
            </a:r>
            <a:r>
              <a:rPr lang="en-US" dirty="0"/>
              <a:t>) has the </a:t>
            </a:r>
            <a:r>
              <a:rPr lang="en-US" dirty="0" err="1"/>
              <a:t>postcondition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			//@ensures \result != NULL;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473200" y="7329607"/>
            <a:ext cx="6115538" cy="166199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** w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 is 0x1D75260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**)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*w;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NULL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473200" y="7024807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6197600" y="7888069"/>
            <a:ext cx="4283545" cy="646331"/>
          </a:xfrm>
          <a:prstGeom prst="wedgeRectCallout">
            <a:avLst>
              <a:gd name="adj1" fmla="val -135515"/>
              <a:gd name="adj2" fmla="val 234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/>
              <a:t>Is this safe?</a:t>
            </a:r>
          </a:p>
          <a:p>
            <a:pPr>
              <a:defRPr/>
            </a:pPr>
            <a:r>
              <a:rPr lang="en-US" sz="1800" b="0" dirty="0"/>
              <a:t>YES: w != NULL by </a:t>
            </a:r>
            <a:r>
              <a:rPr lang="en-US" sz="1800" b="0" dirty="0" err="1"/>
              <a:t>postcondition</a:t>
            </a:r>
            <a:r>
              <a:rPr lang="en-US" sz="1800" b="0" dirty="0"/>
              <a:t> of </a:t>
            </a:r>
            <a:r>
              <a:rPr lang="en-US" sz="1800" b="0" dirty="0" err="1"/>
              <a:t>alloc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D09BCEFF-E385-5D44-A9F2-CD88B9AC71B4}"/>
              </a:ext>
            </a:extLst>
          </p:cNvPr>
          <p:cNvSpPr/>
          <p:nvPr/>
        </p:nvSpPr>
        <p:spPr>
          <a:xfrm>
            <a:off x="5298575" y="2236514"/>
            <a:ext cx="2407645" cy="139713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tx1"/>
                </a:solidFill>
              </a:rPr>
              <a:t>Outline</a:t>
            </a:r>
            <a:endParaRPr lang="en-QA" sz="2560" dirty="0">
              <a:solidFill>
                <a:schemeClr val="tx1"/>
              </a:solidFill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56BDCC6-E9AB-5C40-BDF3-0E9E59A9BBE4}"/>
              </a:ext>
            </a:extLst>
          </p:cNvPr>
          <p:cNvSpPr/>
          <p:nvPr/>
        </p:nvSpPr>
        <p:spPr>
          <a:xfrm>
            <a:off x="1656352" y="4882738"/>
            <a:ext cx="2407645" cy="1397137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560" dirty="0">
                <a:solidFill>
                  <a:schemeClr val="tx1"/>
                </a:solidFill>
              </a:rPr>
              <a:t>Pointers</a:t>
            </a:r>
            <a:endParaRPr lang="en-QA" sz="2560" dirty="0">
              <a:solidFill>
                <a:schemeClr val="tx1"/>
              </a:solidFill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B0FA289-4EDE-D34F-B9E6-3C411A49B18E}"/>
              </a:ext>
            </a:extLst>
          </p:cNvPr>
          <p:cNvSpPr/>
          <p:nvPr/>
        </p:nvSpPr>
        <p:spPr>
          <a:xfrm>
            <a:off x="5298576" y="4876800"/>
            <a:ext cx="2407645" cy="1397137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tx1"/>
                </a:solidFill>
              </a:rPr>
              <a:t>Structs</a:t>
            </a:r>
            <a:endParaRPr lang="en-QA" sz="256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692DBAC-3ABF-5C4B-979B-BD9FF8053CFD}"/>
              </a:ext>
            </a:extLst>
          </p:cNvPr>
          <p:cNvCxnSpPr>
            <a:cxnSpLocks/>
            <a:stCxn id="31" idx="2"/>
            <a:endCxn id="32" idx="0"/>
          </p:cNvCxnSpPr>
          <p:nvPr/>
        </p:nvCxnSpPr>
        <p:spPr>
          <a:xfrm flipH="1">
            <a:off x="2860175" y="3633651"/>
            <a:ext cx="3642223" cy="124908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47951EE-06F6-374D-8CFA-D8F1A9C7AED3}"/>
              </a:ext>
            </a:extLst>
          </p:cNvPr>
          <p:cNvCxnSpPr>
            <a:cxnSpLocks/>
            <a:stCxn id="31" idx="2"/>
            <a:endCxn id="33" idx="0"/>
          </p:cNvCxnSpPr>
          <p:nvPr/>
        </p:nvCxnSpPr>
        <p:spPr>
          <a:xfrm>
            <a:off x="6502398" y="3633651"/>
            <a:ext cx="1" cy="12431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triped Right Arrow 44">
            <a:extLst>
              <a:ext uri="{FF2B5EF4-FFF2-40B4-BE49-F238E27FC236}">
                <a16:creationId xmlns:a16="http://schemas.microsoft.com/office/drawing/2014/main" id="{85F62CC7-4890-B74A-A09F-676E6A822C0D}"/>
              </a:ext>
            </a:extLst>
          </p:cNvPr>
          <p:cNvSpPr/>
          <p:nvPr/>
        </p:nvSpPr>
        <p:spPr>
          <a:xfrm rot="16200000">
            <a:off x="2563612" y="6444049"/>
            <a:ext cx="593124" cy="659026"/>
          </a:xfrm>
          <a:prstGeom prst="strip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 sz="256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D8CD64D-7463-BF43-8F62-BC8CE8E7B2BA}"/>
              </a:ext>
            </a:extLst>
          </p:cNvPr>
          <p:cNvSpPr/>
          <p:nvPr/>
        </p:nvSpPr>
        <p:spPr>
          <a:xfrm>
            <a:off x="8940800" y="4876800"/>
            <a:ext cx="2407645" cy="139713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bg1"/>
                </a:solidFill>
              </a:rPr>
              <a:t>Libraries</a:t>
            </a:r>
            <a:endParaRPr lang="en-QA" sz="256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2A919-A14C-3648-9815-7AD59058EACB}"/>
              </a:ext>
            </a:extLst>
          </p:cNvPr>
          <p:cNvCxnSpPr>
            <a:cxnSpLocks/>
            <a:stCxn id="31" idx="2"/>
            <a:endCxn id="19" idx="0"/>
          </p:cNvCxnSpPr>
          <p:nvPr/>
        </p:nvCxnSpPr>
        <p:spPr>
          <a:xfrm>
            <a:off x="6502398" y="3633651"/>
            <a:ext cx="3642225" cy="12431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2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Safety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our earlier code safe?</a:t>
            </a:r>
          </a:p>
          <a:p>
            <a:pPr lvl="1"/>
            <a:r>
              <a:rPr lang="en-US" dirty="0"/>
              <a:t>We are dereferencing sum, but we don’t know it’s not NULL</a:t>
            </a:r>
          </a:p>
          <a:p>
            <a:pPr lvl="1"/>
            <a:r>
              <a:rPr lang="en-US" dirty="0"/>
              <a:t>Add a precondition to ensure safety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C00000"/>
                </a:solidFill>
              </a:rPr>
              <a:t>//@requires sum != NULL;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671615" y="4603552"/>
            <a:ext cx="5643404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*sum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has_42;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322290" y="5703125"/>
            <a:ext cx="4992585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sum_and_42(A, 10, S);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11199" y="5715000"/>
            <a:ext cx="1676401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92300" y="6834250"/>
            <a:ext cx="20287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7264400" y="3657600"/>
            <a:ext cx="2862322" cy="646331"/>
          </a:xfrm>
          <a:prstGeom prst="wedgeRectCallout">
            <a:avLst>
              <a:gd name="adj1" fmla="val -80336"/>
              <a:gd name="adj2" fmla="val -114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A common contract</a:t>
            </a:r>
            <a:br>
              <a:rPr lang="en-US" sz="1800" b="0" dirty="0"/>
            </a:br>
            <a:r>
              <a:rPr lang="en-US" sz="1800" b="0" dirty="0"/>
              <a:t>when working with pointers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Safety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our earlier code safe now?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671615" y="2819400"/>
            <a:ext cx="5643404" cy="461664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sum != NULL;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*sum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has_42;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322290" y="4296727"/>
            <a:ext cx="4992585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sum_and_42(A, 10, S);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58800" y="3549848"/>
            <a:ext cx="3962399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7569200" y="2782669"/>
            <a:ext cx="4142481" cy="646331"/>
          </a:xfrm>
          <a:prstGeom prst="wedgeRectCallout">
            <a:avLst>
              <a:gd name="adj1" fmla="val -176407"/>
              <a:gd name="adj2" fmla="val 2127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/>
              <a:t>Is this safe?</a:t>
            </a:r>
          </a:p>
          <a:p>
            <a:pPr>
              <a:defRPr/>
            </a:pPr>
            <a:r>
              <a:rPr lang="en-US" sz="1800" b="0" dirty="0"/>
              <a:t>YES: sum != NULL by new precondition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8178800" y="7924800"/>
            <a:ext cx="4270721" cy="646331"/>
          </a:xfrm>
          <a:prstGeom prst="wedgeRectCallout">
            <a:avLst>
              <a:gd name="adj1" fmla="val -37490"/>
              <a:gd name="adj2" fmla="val -2502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/>
              <a:t>Is this safe?</a:t>
            </a:r>
          </a:p>
          <a:p>
            <a:pPr>
              <a:defRPr/>
            </a:pPr>
            <a:r>
              <a:rPr lang="en-US" sz="1800" b="0" dirty="0"/>
              <a:t>YES: S != NULL by </a:t>
            </a:r>
            <a:r>
              <a:rPr lang="en-US" sz="1800" b="0" dirty="0" err="1"/>
              <a:t>postcondition</a:t>
            </a:r>
            <a:r>
              <a:rPr lang="en-US" sz="1800" b="0" dirty="0"/>
              <a:t> of </a:t>
            </a:r>
            <a:r>
              <a:rPr lang="en-US" sz="1800" b="0" dirty="0" err="1"/>
              <a:t>alloc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Double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put something other than</a:t>
            </a:r>
            <a:br>
              <a:rPr lang="en-US" dirty="0"/>
            </a:br>
            <a:r>
              <a:rPr lang="en-US" dirty="0"/>
              <a:t>NULL in *w</a:t>
            </a:r>
          </a:p>
          <a:p>
            <a:pPr lvl="2"/>
            <a:endParaRPr lang="en-US" dirty="0"/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>
                <a:solidFill>
                  <a:srgbClr val="00B050"/>
                </a:solidFill>
              </a:rPr>
              <a:t>	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** </a:t>
            </a:r>
            <a:r>
              <a:rPr lang="en-US" dirty="0">
                <a:solidFill>
                  <a:srgbClr val="CD7923"/>
                </a:solidFill>
              </a:rPr>
              <a:t>w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);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*w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Rectangle 21"/>
          <p:cNvSpPr>
            <a:spLocks/>
          </p:cNvSpPr>
          <p:nvPr/>
        </p:nvSpPr>
        <p:spPr bwMode="auto">
          <a:xfrm>
            <a:off x="10298875" y="19812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013145" y="19812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8622474" y="2804676"/>
            <a:ext cx="32541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w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9003474" y="28194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8" name="Group 35"/>
          <p:cNvGrpSpPr/>
          <p:nvPr/>
        </p:nvGrpSpPr>
        <p:grpSpPr>
          <a:xfrm>
            <a:off x="10009950" y="1981200"/>
            <a:ext cx="120650" cy="1600200"/>
            <a:chOff x="9855200" y="5715000"/>
            <a:chExt cx="120650" cy="2819400"/>
          </a:xfrm>
        </p:grpSpPr>
        <p:cxnSp>
          <p:nvCxnSpPr>
            <p:cNvPr id="9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0" name="Straight Connector 9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076750" y="281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2" name="Straight Arrow Connector 9"/>
          <p:cNvCxnSpPr>
            <a:cxnSpLocks noChangeShapeType="1"/>
            <a:endCxn id="11" idx="1"/>
          </p:cNvCxnSpPr>
          <p:nvPr/>
        </p:nvCxnSpPr>
        <p:spPr bwMode="auto">
          <a:xfrm>
            <a:off x="9245600" y="3048000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3" name="Rectangular Callout 12"/>
          <p:cNvSpPr/>
          <p:nvPr/>
        </p:nvSpPr>
        <p:spPr bwMode="auto">
          <a:xfrm>
            <a:off x="9917890" y="4267200"/>
            <a:ext cx="1334661" cy="646331"/>
          </a:xfrm>
          <a:prstGeom prst="wedgeRectCallout">
            <a:avLst>
              <a:gd name="adj1" fmla="val 67827"/>
              <a:gd name="adj2" fmla="val -1970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Can contain</a:t>
            </a:r>
            <a:br>
              <a:rPr lang="en-US" sz="1800" b="0" dirty="0"/>
            </a:br>
            <a:r>
              <a:rPr lang="en-US" sz="1800" b="0" dirty="0"/>
              <a:t>an </a:t>
            </a:r>
            <a:r>
              <a:rPr lang="en-US" sz="1800" b="0" dirty="0">
                <a:solidFill>
                  <a:srgbClr val="00B050"/>
                </a:solidFill>
              </a:rPr>
              <a:t>int*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8546816" y="3581400"/>
            <a:ext cx="1079784" cy="369332"/>
          </a:xfrm>
          <a:prstGeom prst="wedgeRectCallout">
            <a:avLst>
              <a:gd name="adj1" fmla="val -13538"/>
              <a:gd name="adj2" fmla="val -135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Type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**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8AAD1E-14CE-6978-83B8-B74A44FABC60}"/>
              </a:ext>
            </a:extLst>
          </p:cNvPr>
          <p:cNvGrpSpPr/>
          <p:nvPr/>
        </p:nvGrpSpPr>
        <p:grpSpPr>
          <a:xfrm>
            <a:off x="11467275" y="2859975"/>
            <a:ext cx="458788" cy="381000"/>
            <a:chOff x="863600" y="305197"/>
            <a:chExt cx="458788" cy="38100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A9E33FE-0D4E-754F-006F-6FE1362ECFAC}"/>
                </a:ext>
              </a:extLst>
            </p:cNvPr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FBB5E0E-5ED3-A3CC-438C-71F9D0AFDA54}"/>
                </a:ext>
              </a:extLst>
            </p:cNvPr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0C92F06-4DD5-0022-C652-01E5F298DEFC}"/>
                </a:ext>
              </a:extLst>
            </p:cNvPr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8F93EB1-212D-1E14-56C7-67BD052A58D9}"/>
                </a:ext>
              </a:extLst>
            </p:cNvPr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Double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put something other than</a:t>
            </a:r>
            <a:br>
              <a:rPr lang="en-US" dirty="0"/>
            </a:br>
            <a:r>
              <a:rPr lang="en-US" dirty="0"/>
              <a:t>NULL in *w</a:t>
            </a:r>
          </a:p>
          <a:p>
            <a:pPr lvl="2"/>
            <a:endParaRPr lang="en-US" dirty="0"/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>
                <a:solidFill>
                  <a:srgbClr val="00B050"/>
                </a:solidFill>
              </a:rPr>
              <a:t>	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** </a:t>
            </a:r>
            <a:r>
              <a:rPr lang="en-US" dirty="0">
                <a:solidFill>
                  <a:srgbClr val="CD7923"/>
                </a:solidFill>
              </a:rPr>
              <a:t>w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);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*w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**w = 13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1"/>
          <p:cNvSpPr>
            <a:spLocks/>
          </p:cNvSpPr>
          <p:nvPr/>
        </p:nvSpPr>
        <p:spPr bwMode="auto">
          <a:xfrm>
            <a:off x="10298875" y="19812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013145" y="19812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8622474" y="2804676"/>
            <a:ext cx="32541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w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9003474" y="28194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8" name="Group 35"/>
          <p:cNvGrpSpPr/>
          <p:nvPr/>
        </p:nvGrpSpPr>
        <p:grpSpPr>
          <a:xfrm>
            <a:off x="10009950" y="1981200"/>
            <a:ext cx="120650" cy="1600200"/>
            <a:chOff x="9855200" y="5715000"/>
            <a:chExt cx="120650" cy="2819400"/>
          </a:xfrm>
        </p:grpSpPr>
        <p:cxnSp>
          <p:nvCxnSpPr>
            <p:cNvPr id="9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0" name="Straight Connector 9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076750" y="281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2" name="Straight Arrow Connector 9"/>
          <p:cNvCxnSpPr>
            <a:cxnSpLocks noChangeShapeType="1"/>
            <a:endCxn id="11" idx="1"/>
          </p:cNvCxnSpPr>
          <p:nvPr/>
        </p:nvCxnSpPr>
        <p:spPr bwMode="auto">
          <a:xfrm>
            <a:off x="9245600" y="3048000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3" name="Rectangular Callout 12"/>
          <p:cNvSpPr/>
          <p:nvPr/>
        </p:nvSpPr>
        <p:spPr bwMode="auto">
          <a:xfrm>
            <a:off x="10083800" y="4267200"/>
            <a:ext cx="1002839" cy="646331"/>
          </a:xfrm>
          <a:prstGeom prst="wedgeRectCallout">
            <a:avLst>
              <a:gd name="adj1" fmla="val 67827"/>
              <a:gd name="adj2" fmla="val -1970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Contains</a:t>
            </a:r>
            <a:br>
              <a:rPr lang="en-US" sz="1800" b="0" dirty="0"/>
            </a:br>
            <a:r>
              <a:rPr lang="en-US" sz="1800" b="0" dirty="0"/>
              <a:t>an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8546816" y="3581400"/>
            <a:ext cx="1079784" cy="369332"/>
          </a:xfrm>
          <a:prstGeom prst="wedgeRectCallout">
            <a:avLst>
              <a:gd name="adj1" fmla="val -13538"/>
              <a:gd name="adj2" fmla="val -135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Type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**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1531600" y="3581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6" name="Straight Arrow Connector 9"/>
          <p:cNvCxnSpPr>
            <a:cxnSpLocks noChangeShapeType="1"/>
            <a:endCxn id="15" idx="0"/>
          </p:cNvCxnSpPr>
          <p:nvPr/>
        </p:nvCxnSpPr>
        <p:spPr bwMode="auto">
          <a:xfrm rot="16200000" flipH="1">
            <a:off x="11341100" y="3086100"/>
            <a:ext cx="533400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9" name="Rectangular Callout 18"/>
          <p:cNvSpPr/>
          <p:nvPr/>
        </p:nvSpPr>
        <p:spPr bwMode="auto">
          <a:xfrm>
            <a:off x="11455400" y="4343400"/>
            <a:ext cx="900247" cy="369332"/>
          </a:xfrm>
          <a:prstGeom prst="wedgeRectCallout">
            <a:avLst>
              <a:gd name="adj1" fmla="val -11108"/>
              <a:gd name="adj2" fmla="val -1617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Is an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32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Double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put something other than</a:t>
            </a:r>
            <a:br>
              <a:rPr lang="en-US" dirty="0"/>
            </a:br>
            <a:r>
              <a:rPr lang="en-US" dirty="0"/>
              <a:t>NULL in *w</a:t>
            </a:r>
          </a:p>
          <a:p>
            <a:pPr lvl="2"/>
            <a:endParaRPr lang="en-US" dirty="0"/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>
                <a:solidFill>
                  <a:srgbClr val="00B050"/>
                </a:solidFill>
              </a:rPr>
              <a:t>	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** </a:t>
            </a:r>
            <a:r>
              <a:rPr lang="en-US" dirty="0">
                <a:solidFill>
                  <a:srgbClr val="CD7923"/>
                </a:solidFill>
              </a:rPr>
              <a:t>w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);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*w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**w = 13</a:t>
            </a:r>
          </a:p>
          <a:p>
            <a:endParaRPr lang="en-US" dirty="0"/>
          </a:p>
          <a:p>
            <a:pPr lvl="1"/>
            <a:r>
              <a:rPr lang="en-US" dirty="0"/>
              <a:t>w has type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**</a:t>
            </a:r>
            <a:r>
              <a:rPr lang="en-US" dirty="0"/>
              <a:t> and points to a cell of type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</a:t>
            </a:r>
          </a:p>
          <a:p>
            <a:pPr lvl="1"/>
            <a:r>
              <a:rPr lang="en-US" dirty="0"/>
              <a:t>*w has type </a:t>
            </a:r>
            <a:r>
              <a:rPr lang="en-US" dirty="0">
                <a:solidFill>
                  <a:srgbClr val="00B050"/>
                </a:solidFill>
              </a:rPr>
              <a:t>int*</a:t>
            </a:r>
            <a:r>
              <a:rPr lang="en-US" dirty="0"/>
              <a:t> and points to a cell of type </a:t>
            </a:r>
            <a:r>
              <a:rPr lang="en-US" dirty="0">
                <a:solidFill>
                  <a:srgbClr val="00B050"/>
                </a:solidFill>
              </a:rPr>
              <a:t>int</a:t>
            </a:r>
          </a:p>
          <a:p>
            <a:pPr lvl="2"/>
            <a:r>
              <a:rPr lang="en-US" dirty="0"/>
              <a:t>Why is this dereference safe?</a:t>
            </a:r>
          </a:p>
          <a:p>
            <a:pPr lvl="3"/>
            <a:r>
              <a:rPr lang="en-US" dirty="0"/>
              <a:t>By postcondition of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int*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**w is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/>
              <a:t>Why is this dereference safe?</a:t>
            </a:r>
          </a:p>
          <a:p>
            <a:pPr lvl="3"/>
            <a:r>
              <a:rPr lang="en-US" dirty="0"/>
              <a:t>By postcondition of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</a:t>
            </a:r>
          </a:p>
        </p:txBody>
      </p:sp>
      <p:sp>
        <p:nvSpPr>
          <p:cNvPr id="4" name="Rectangle 21"/>
          <p:cNvSpPr>
            <a:spLocks/>
          </p:cNvSpPr>
          <p:nvPr/>
        </p:nvSpPr>
        <p:spPr bwMode="auto">
          <a:xfrm>
            <a:off x="10298875" y="19812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013145" y="19812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8622474" y="2804676"/>
            <a:ext cx="32541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w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9003474" y="28194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8" name="Group 35"/>
          <p:cNvGrpSpPr/>
          <p:nvPr/>
        </p:nvGrpSpPr>
        <p:grpSpPr>
          <a:xfrm>
            <a:off x="10009950" y="1981200"/>
            <a:ext cx="120650" cy="1600200"/>
            <a:chOff x="9855200" y="5715000"/>
            <a:chExt cx="120650" cy="2819400"/>
          </a:xfrm>
        </p:grpSpPr>
        <p:cxnSp>
          <p:nvCxnSpPr>
            <p:cNvPr id="9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0" name="Straight Connector 9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076750" y="281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2" name="Straight Arrow Connector 9"/>
          <p:cNvCxnSpPr>
            <a:cxnSpLocks noChangeShapeType="1"/>
            <a:endCxn id="11" idx="1"/>
          </p:cNvCxnSpPr>
          <p:nvPr/>
        </p:nvCxnSpPr>
        <p:spPr bwMode="auto">
          <a:xfrm>
            <a:off x="9245600" y="3048000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3" name="Rectangular Callout 12"/>
          <p:cNvSpPr/>
          <p:nvPr/>
        </p:nvSpPr>
        <p:spPr bwMode="auto">
          <a:xfrm>
            <a:off x="10083800" y="4267200"/>
            <a:ext cx="1002839" cy="646331"/>
          </a:xfrm>
          <a:prstGeom prst="wedgeRectCallout">
            <a:avLst>
              <a:gd name="adj1" fmla="val 67827"/>
              <a:gd name="adj2" fmla="val -1970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Contains</a:t>
            </a:r>
            <a:br>
              <a:rPr lang="en-US" sz="1800" b="0" dirty="0"/>
            </a:br>
            <a:r>
              <a:rPr lang="en-US" sz="1800" b="0" dirty="0"/>
              <a:t>an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8546816" y="3581400"/>
            <a:ext cx="1079784" cy="369332"/>
          </a:xfrm>
          <a:prstGeom prst="wedgeRectCallout">
            <a:avLst>
              <a:gd name="adj1" fmla="val -13538"/>
              <a:gd name="adj2" fmla="val -135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Type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**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1531600" y="3581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13</a:t>
            </a:r>
          </a:p>
        </p:txBody>
      </p:sp>
      <p:cxnSp>
        <p:nvCxnSpPr>
          <p:cNvPr id="16" name="Straight Arrow Connector 9"/>
          <p:cNvCxnSpPr>
            <a:cxnSpLocks noChangeShapeType="1"/>
            <a:endCxn id="15" idx="0"/>
          </p:cNvCxnSpPr>
          <p:nvPr/>
        </p:nvCxnSpPr>
        <p:spPr bwMode="auto">
          <a:xfrm rot="16200000" flipH="1">
            <a:off x="11341100" y="3086100"/>
            <a:ext cx="533400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9" name="Rectangular Callout 18"/>
          <p:cNvSpPr/>
          <p:nvPr/>
        </p:nvSpPr>
        <p:spPr bwMode="auto">
          <a:xfrm>
            <a:off x="11455400" y="4343400"/>
            <a:ext cx="900247" cy="369332"/>
          </a:xfrm>
          <a:prstGeom prst="wedgeRectCallout">
            <a:avLst>
              <a:gd name="adj1" fmla="val -11108"/>
              <a:gd name="adj2" fmla="val -1617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Is an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8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Pointers vs. Arrays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52500" y="3102316"/>
          <a:ext cx="11142980" cy="41366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4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185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Pointers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Arrays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85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solidFill>
                            <a:srgbClr val="00B050"/>
                          </a:solidFill>
                        </a:rPr>
                        <a:t>tp</a:t>
                      </a: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solidFill>
                            <a:srgbClr val="00B050"/>
                          </a:solidFill>
                        </a:rPr>
                        <a:t>tp</a:t>
                      </a: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[]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343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Creation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alloc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000" dirty="0" err="1">
                          <a:solidFill>
                            <a:srgbClr val="00B050"/>
                          </a:solidFill>
                        </a:rPr>
                        <a:t>tp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/*@ensures \result != NULL; @*/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alloc_array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000" dirty="0" err="1">
                          <a:solidFill>
                            <a:srgbClr val="00B050"/>
                          </a:solidFill>
                        </a:rPr>
                        <a:t>tp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size)</a:t>
                      </a:r>
                    </a:p>
                    <a:p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/*@requires</a:t>
                      </a:r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 size &gt;= 0; @*/</a:t>
                      </a:r>
                    </a:p>
                    <a:p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/*@ensures \length(\result) == size; @*/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3442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Reading and writing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*p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/*@requires p != NULL; @*/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A[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/*@requires 0 &lt;= </a:t>
                      </a:r>
                      <a:r>
                        <a:rPr lang="en-US" sz="2000" dirty="0" err="1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 &amp;&amp; </a:t>
                      </a:r>
                      <a:r>
                        <a:rPr lang="en-US" sz="2000" dirty="0" err="1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 &lt; \length(A); @*/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3442"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ontract-only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operations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\length(A)</a:t>
                      </a:r>
                    </a:p>
                    <a:p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/*@ensures \result &gt;= 0 @*/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D09BCEFF-E385-5D44-A9F2-CD88B9AC71B4}"/>
              </a:ext>
            </a:extLst>
          </p:cNvPr>
          <p:cNvSpPr/>
          <p:nvPr/>
        </p:nvSpPr>
        <p:spPr>
          <a:xfrm>
            <a:off x="5298575" y="2236514"/>
            <a:ext cx="2407645" cy="139713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tx1"/>
                </a:solidFill>
              </a:rPr>
              <a:t>Outline</a:t>
            </a:r>
            <a:endParaRPr lang="en-QA" sz="2560" dirty="0">
              <a:solidFill>
                <a:schemeClr val="tx1"/>
              </a:solidFill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56BDCC6-E9AB-5C40-BDF3-0E9E59A9BBE4}"/>
              </a:ext>
            </a:extLst>
          </p:cNvPr>
          <p:cNvSpPr/>
          <p:nvPr/>
        </p:nvSpPr>
        <p:spPr>
          <a:xfrm>
            <a:off x="1656352" y="4882738"/>
            <a:ext cx="2407645" cy="1397137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560" dirty="0">
                <a:solidFill>
                  <a:schemeClr val="tx1"/>
                </a:solidFill>
              </a:rPr>
              <a:t>Pointers</a:t>
            </a:r>
            <a:endParaRPr lang="en-QA" sz="2560" dirty="0">
              <a:solidFill>
                <a:schemeClr val="tx1"/>
              </a:solidFill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B0FA289-4EDE-D34F-B9E6-3C411A49B18E}"/>
              </a:ext>
            </a:extLst>
          </p:cNvPr>
          <p:cNvSpPr/>
          <p:nvPr/>
        </p:nvSpPr>
        <p:spPr>
          <a:xfrm>
            <a:off x="5298576" y="4876800"/>
            <a:ext cx="2407645" cy="1397137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tx1"/>
                </a:solidFill>
              </a:rPr>
              <a:t>Structs</a:t>
            </a:r>
            <a:endParaRPr lang="en-QA" sz="256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692DBAC-3ABF-5C4B-979B-BD9FF8053CFD}"/>
              </a:ext>
            </a:extLst>
          </p:cNvPr>
          <p:cNvCxnSpPr>
            <a:cxnSpLocks/>
            <a:stCxn id="31" idx="2"/>
            <a:endCxn id="32" idx="0"/>
          </p:cNvCxnSpPr>
          <p:nvPr/>
        </p:nvCxnSpPr>
        <p:spPr>
          <a:xfrm flipH="1">
            <a:off x="2860175" y="3633651"/>
            <a:ext cx="3642223" cy="124908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47951EE-06F6-374D-8CFA-D8F1A9C7AED3}"/>
              </a:ext>
            </a:extLst>
          </p:cNvPr>
          <p:cNvCxnSpPr>
            <a:cxnSpLocks/>
            <a:stCxn id="31" idx="2"/>
            <a:endCxn id="33" idx="0"/>
          </p:cNvCxnSpPr>
          <p:nvPr/>
        </p:nvCxnSpPr>
        <p:spPr>
          <a:xfrm>
            <a:off x="6502398" y="3633651"/>
            <a:ext cx="1" cy="12431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triped Right Arrow 44">
            <a:extLst>
              <a:ext uri="{FF2B5EF4-FFF2-40B4-BE49-F238E27FC236}">
                <a16:creationId xmlns:a16="http://schemas.microsoft.com/office/drawing/2014/main" id="{85F62CC7-4890-B74A-A09F-676E6A822C0D}"/>
              </a:ext>
            </a:extLst>
          </p:cNvPr>
          <p:cNvSpPr/>
          <p:nvPr/>
        </p:nvSpPr>
        <p:spPr>
          <a:xfrm rot="16200000">
            <a:off x="6205835" y="6520249"/>
            <a:ext cx="593124" cy="659026"/>
          </a:xfrm>
          <a:prstGeom prst="strip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 sz="256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D8CD64D-7463-BF43-8F62-BC8CE8E7B2BA}"/>
              </a:ext>
            </a:extLst>
          </p:cNvPr>
          <p:cNvSpPr/>
          <p:nvPr/>
        </p:nvSpPr>
        <p:spPr>
          <a:xfrm>
            <a:off x="8940800" y="4876800"/>
            <a:ext cx="2407645" cy="139713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bg1"/>
                </a:solidFill>
              </a:rPr>
              <a:t>Libraries</a:t>
            </a:r>
            <a:endParaRPr lang="en-QA" sz="256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2A919-A14C-3648-9815-7AD59058EACB}"/>
              </a:ext>
            </a:extLst>
          </p:cNvPr>
          <p:cNvCxnSpPr>
            <a:cxnSpLocks/>
            <a:stCxn id="31" idx="2"/>
            <a:endCxn id="19" idx="0"/>
          </p:cNvCxnSpPr>
          <p:nvPr/>
        </p:nvCxnSpPr>
        <p:spPr>
          <a:xfrm>
            <a:off x="6502398" y="3633651"/>
            <a:ext cx="3642225" cy="12431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80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Structs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Images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/>
              <a:t>We can represent an image of width </a:t>
            </a:r>
            <a:r>
              <a:rPr lang="en-US" i="1" dirty="0"/>
              <a:t>w</a:t>
            </a:r>
            <a:br>
              <a:rPr lang="en-US" dirty="0"/>
            </a:br>
            <a:r>
              <a:rPr lang="en-US" dirty="0"/>
              <a:t>and height </a:t>
            </a:r>
            <a:r>
              <a:rPr lang="en-US" i="1" dirty="0"/>
              <a:t>h </a:t>
            </a:r>
            <a:r>
              <a:rPr lang="en-US" dirty="0"/>
              <a:t>by means of a </a:t>
            </a:r>
            <a:r>
              <a:rPr lang="en-US" i="1" dirty="0"/>
              <a:t>w*h</a:t>
            </a:r>
            <a:r>
              <a:rPr lang="en-US" dirty="0"/>
              <a:t> array </a:t>
            </a:r>
            <a:br>
              <a:rPr lang="en-US" dirty="0"/>
            </a:br>
            <a:r>
              <a:rPr lang="en-US" dirty="0"/>
              <a:t>of pixels, PX</a:t>
            </a:r>
          </a:p>
          <a:p>
            <a:pPr lvl="1"/>
            <a:r>
              <a:rPr lang="en-US" dirty="0"/>
              <a:t>Pixel on row </a:t>
            </a:r>
            <a:r>
              <a:rPr lang="en-US" dirty="0" err="1"/>
              <a:t>i</a:t>
            </a:r>
            <a:r>
              <a:rPr lang="en-US" dirty="0"/>
              <a:t> and column j is PX[</a:t>
            </a:r>
            <a:r>
              <a:rPr lang="en-US" dirty="0" err="1"/>
              <a:t>i</a:t>
            </a:r>
            <a:r>
              <a:rPr lang="en-US" dirty="0"/>
              <a:t>*w + j]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270266"/>
              </p:ext>
            </p:extLst>
          </p:nvPr>
        </p:nvGraphicFramePr>
        <p:xfrm>
          <a:off x="9803812" y="2348548"/>
          <a:ext cx="1828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9803812" y="4038600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0489612" y="3963988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w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rot="5400000">
            <a:off x="11137312" y="3087688"/>
            <a:ext cx="1447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1861212" y="282098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560784"/>
              </p:ext>
            </p:extLst>
          </p:nvPr>
        </p:nvGraphicFramePr>
        <p:xfrm>
          <a:off x="3454400" y="5381208"/>
          <a:ext cx="731520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 bwMode="auto">
          <a:xfrm>
            <a:off x="3454400" y="5948065"/>
            <a:ext cx="731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654800" y="5943600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w * 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63800" y="5334000"/>
            <a:ext cx="595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PX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Images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/>
              <a:t>We can represent an image of width </a:t>
            </a:r>
            <a:r>
              <a:rPr lang="en-US" i="1" dirty="0"/>
              <a:t>w</a:t>
            </a:r>
            <a:br>
              <a:rPr lang="en-US" dirty="0"/>
            </a:br>
            <a:r>
              <a:rPr lang="en-US" dirty="0"/>
              <a:t>and height </a:t>
            </a:r>
            <a:r>
              <a:rPr lang="en-US" i="1" dirty="0"/>
              <a:t>h </a:t>
            </a:r>
            <a:r>
              <a:rPr lang="en-US" dirty="0"/>
              <a:t>by means of a </a:t>
            </a:r>
            <a:r>
              <a:rPr lang="en-US" i="1" dirty="0"/>
              <a:t>w*h</a:t>
            </a:r>
            <a:r>
              <a:rPr lang="en-US" dirty="0"/>
              <a:t> array </a:t>
            </a:r>
            <a:br>
              <a:rPr lang="en-US" dirty="0"/>
            </a:br>
            <a:r>
              <a:rPr lang="en-US" dirty="0"/>
              <a:t>of pixels, PX</a:t>
            </a:r>
          </a:p>
          <a:p>
            <a:pPr lvl="1"/>
            <a:r>
              <a:rPr lang="en-US" dirty="0"/>
              <a:t>Pixel on row </a:t>
            </a:r>
            <a:r>
              <a:rPr lang="en-US" dirty="0" err="1"/>
              <a:t>i</a:t>
            </a:r>
            <a:r>
              <a:rPr lang="en-US" dirty="0"/>
              <a:t> and column j is PX[</a:t>
            </a:r>
            <a:r>
              <a:rPr lang="en-US" dirty="0" err="1"/>
              <a:t>i</a:t>
            </a:r>
            <a:r>
              <a:rPr lang="en-US" dirty="0"/>
              <a:t>*w + j]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For simplicity, let’s say a pixel is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803812" y="2348548"/>
          <a:ext cx="1828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9803812" y="4038600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0489612" y="3963988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w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rot="5400000">
            <a:off x="11137312" y="3087688"/>
            <a:ext cx="1447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1861212" y="282098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sp>
        <p:nvSpPr>
          <p:cNvPr id="15" name="Right Arrow 14"/>
          <p:cNvSpPr/>
          <p:nvPr/>
        </p:nvSpPr>
        <p:spPr bwMode="auto">
          <a:xfrm>
            <a:off x="9194212" y="2973388"/>
            <a:ext cx="532722" cy="6096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10072987" y="1783180"/>
            <a:ext cx="532722" cy="50440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j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454400" y="5381208"/>
          <a:ext cx="731520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 bwMode="auto">
          <a:xfrm>
            <a:off x="3454400" y="5948065"/>
            <a:ext cx="731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654800" y="5943600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w * h</a:t>
            </a:r>
          </a:p>
        </p:txBody>
      </p:sp>
      <p:sp>
        <p:nvSpPr>
          <p:cNvPr id="22" name="Down Arrow 21"/>
          <p:cNvSpPr/>
          <p:nvPr/>
        </p:nvSpPr>
        <p:spPr bwMode="auto">
          <a:xfrm>
            <a:off x="7301596" y="4800600"/>
            <a:ext cx="1439304" cy="50440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*w + j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63800" y="5334000"/>
            <a:ext cx="595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PX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45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Returning Multiple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/>
          </p:cNvSpPr>
          <p:nvPr/>
        </p:nvSpPr>
        <p:spPr bwMode="auto">
          <a:xfrm>
            <a:off x="1473200" y="3810000"/>
            <a:ext cx="8213118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[] </a:t>
            </a:r>
            <a:r>
              <a:rPr lang="en-US" b="0" dirty="0" err="1">
                <a:solidFill>
                  <a:srgbClr val="7030A0"/>
                </a:solidFill>
              </a:rPr>
              <a:t>first_quadrant</a:t>
            </a:r>
            <a:r>
              <a:rPr lang="en-US" b="0" dirty="0"/>
              <a:t>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[]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PX</a:t>
            </a:r>
            <a:r>
              <a:rPr lang="en-US" b="0" dirty="0"/>
              <a:t>,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w</a:t>
            </a:r>
            <a:r>
              <a:rPr lang="en-US" b="0" dirty="0"/>
              <a:t>,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h</a:t>
            </a:r>
            <a:r>
              <a:rPr lang="en-US" b="0" dirty="0"/>
              <a:t>,		</a:t>
            </a:r>
            <a:r>
              <a:rPr lang="en-US" b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// input image</a:t>
            </a:r>
          </a:p>
          <a:p>
            <a:pPr lvl="2" algn="l"/>
            <a:r>
              <a:rPr lang="en-US" b="0" dirty="0">
                <a:solidFill>
                  <a:srgbClr val="00B050"/>
                </a:solidFill>
              </a:rPr>
              <a:t>				 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* </a:t>
            </a:r>
            <a:r>
              <a:rPr lang="en-US" b="0" dirty="0" err="1">
                <a:solidFill>
                  <a:srgbClr val="CD7923"/>
                </a:solidFill>
              </a:rPr>
              <a:t>w_out</a:t>
            </a:r>
            <a:r>
              <a:rPr lang="en-US" b="0" dirty="0"/>
              <a:t>,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*</a:t>
            </a:r>
            <a:r>
              <a:rPr lang="en-US" b="0" dirty="0"/>
              <a:t> </a:t>
            </a:r>
            <a:r>
              <a:rPr lang="en-US" b="0" dirty="0" err="1">
                <a:solidFill>
                  <a:srgbClr val="CD7923"/>
                </a:solidFill>
              </a:rPr>
              <a:t>h_out</a:t>
            </a:r>
            <a:r>
              <a:rPr lang="en-US" b="0" dirty="0"/>
              <a:t>)	</a:t>
            </a:r>
            <a:r>
              <a:rPr lang="en-US" b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// output image</a:t>
            </a:r>
          </a:p>
          <a:p>
            <a:pPr algn="l"/>
            <a:r>
              <a:rPr lang="en-US" b="0" dirty="0">
                <a:solidFill>
                  <a:srgbClr val="C00000"/>
                </a:solidFill>
              </a:rPr>
              <a:t>//@requires </a:t>
            </a:r>
            <a:r>
              <a:rPr lang="en-US" b="0" dirty="0" err="1">
                <a:solidFill>
                  <a:srgbClr val="C00000"/>
                </a:solidFill>
              </a:rPr>
              <a:t>w_out</a:t>
            </a:r>
            <a:r>
              <a:rPr lang="en-US" b="0" dirty="0">
                <a:solidFill>
                  <a:srgbClr val="C00000"/>
                </a:solidFill>
              </a:rPr>
              <a:t> != NULL &amp;&amp; </a:t>
            </a:r>
            <a:r>
              <a:rPr lang="en-US" b="0" dirty="0" err="1">
                <a:solidFill>
                  <a:srgbClr val="C00000"/>
                </a:solidFill>
              </a:rPr>
              <a:t>h_out</a:t>
            </a:r>
            <a:r>
              <a:rPr lang="en-US" b="0" dirty="0">
                <a:solidFill>
                  <a:srgbClr val="C00000"/>
                </a:solidFill>
              </a:rPr>
              <a:t> != NULL;</a:t>
            </a:r>
          </a:p>
          <a:p>
            <a:pPr algn="l"/>
            <a:r>
              <a:rPr lang="en-US" b="0" dirty="0"/>
              <a:t>{</a:t>
            </a:r>
          </a:p>
          <a:p>
            <a:pPr algn="l"/>
            <a:r>
              <a:rPr lang="en-US" b="0" dirty="0"/>
              <a:t>  *</a:t>
            </a:r>
            <a:r>
              <a:rPr lang="en-US" b="0" dirty="0" err="1"/>
              <a:t>w_out</a:t>
            </a:r>
            <a:r>
              <a:rPr lang="en-US" b="0" dirty="0"/>
              <a:t> = w/2;</a:t>
            </a:r>
          </a:p>
          <a:p>
            <a:pPr algn="l"/>
            <a:r>
              <a:rPr lang="en-US" b="0" dirty="0"/>
              <a:t>  *</a:t>
            </a:r>
            <a:r>
              <a:rPr lang="en-US" b="0" dirty="0" err="1"/>
              <a:t>h_out</a:t>
            </a:r>
            <a:r>
              <a:rPr lang="en-US" b="0" dirty="0"/>
              <a:t> = h/2;</a:t>
            </a:r>
          </a:p>
          <a:p>
            <a:pPr algn="l"/>
            <a:r>
              <a:rPr lang="en-US" b="0" dirty="0"/>
              <a:t>  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[] </a:t>
            </a:r>
            <a:r>
              <a:rPr lang="en-US" b="0" dirty="0" err="1">
                <a:solidFill>
                  <a:srgbClr val="CD7923"/>
                </a:solidFill>
              </a:rPr>
              <a:t>PX_out</a:t>
            </a:r>
            <a:r>
              <a:rPr lang="en-US" b="0" dirty="0"/>
              <a:t> = </a:t>
            </a:r>
            <a:r>
              <a:rPr lang="en-US" b="0" dirty="0" err="1"/>
              <a:t>alloc_array</a:t>
            </a:r>
            <a:r>
              <a:rPr lang="en-US" b="0" dirty="0"/>
              <a:t>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, (*</a:t>
            </a:r>
            <a:r>
              <a:rPr lang="en-US" b="0" dirty="0" err="1"/>
              <a:t>w_out</a:t>
            </a:r>
            <a:r>
              <a:rPr lang="en-US" b="0" dirty="0"/>
              <a:t>)*(*</a:t>
            </a:r>
            <a:r>
              <a:rPr lang="en-US" b="0" dirty="0" err="1"/>
              <a:t>h_out</a:t>
            </a:r>
            <a:r>
              <a:rPr lang="en-US" b="0" dirty="0"/>
              <a:t>));</a:t>
            </a:r>
          </a:p>
          <a:p>
            <a:pPr algn="l"/>
            <a:r>
              <a:rPr lang="en-US" b="0" dirty="0"/>
              <a:t>  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/>
              <a:t> 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 err="1">
                <a:solidFill>
                  <a:srgbClr val="CD7923"/>
                </a:solidFill>
              </a:rPr>
              <a:t>i</a:t>
            </a:r>
            <a:r>
              <a:rPr lang="en-US" b="0" dirty="0"/>
              <a:t>=0; </a:t>
            </a:r>
            <a:r>
              <a:rPr lang="en-US" b="0" dirty="0" err="1"/>
              <a:t>i</a:t>
            </a:r>
            <a:r>
              <a:rPr lang="en-US" b="0" dirty="0"/>
              <a:t> &lt; *</a:t>
            </a:r>
            <a:r>
              <a:rPr lang="en-US" b="0" dirty="0" err="1"/>
              <a:t>w_out</a:t>
            </a:r>
            <a:r>
              <a:rPr lang="en-US" b="0" dirty="0"/>
              <a:t>; </a:t>
            </a:r>
            <a:r>
              <a:rPr lang="en-US" b="0" dirty="0" err="1"/>
              <a:t>i</a:t>
            </a:r>
            <a:r>
              <a:rPr lang="en-US" b="0" dirty="0"/>
              <a:t>++)</a:t>
            </a:r>
          </a:p>
          <a:p>
            <a:pPr algn="l"/>
            <a:r>
              <a:rPr lang="en-US" b="0" dirty="0"/>
              <a:t>    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/>
              <a:t> 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j</a:t>
            </a:r>
            <a:r>
              <a:rPr lang="en-US" b="0" dirty="0"/>
              <a:t>=0; j &lt; *</a:t>
            </a:r>
            <a:r>
              <a:rPr lang="en-US" b="0" dirty="0" err="1"/>
              <a:t>h_out</a:t>
            </a:r>
            <a:r>
              <a:rPr lang="en-US" b="0" dirty="0"/>
              <a:t>; j++)</a:t>
            </a:r>
          </a:p>
          <a:p>
            <a:pPr algn="l"/>
            <a:r>
              <a:rPr lang="en-US" b="0" dirty="0"/>
              <a:t>      </a:t>
            </a:r>
            <a:r>
              <a:rPr lang="en-US" b="0" dirty="0" err="1"/>
              <a:t>PX_out</a:t>
            </a:r>
            <a:r>
              <a:rPr lang="en-US" b="0" dirty="0"/>
              <a:t>[</a:t>
            </a:r>
            <a:r>
              <a:rPr lang="en-US" b="0" dirty="0" err="1"/>
              <a:t>i</a:t>
            </a:r>
            <a:r>
              <a:rPr lang="en-US" b="0" dirty="0"/>
              <a:t> * (*</a:t>
            </a:r>
            <a:r>
              <a:rPr lang="en-US" b="0" dirty="0" err="1"/>
              <a:t>w_out</a:t>
            </a:r>
            <a:r>
              <a:rPr lang="en-US" b="0" dirty="0"/>
              <a:t>) + j] = PX[</a:t>
            </a:r>
            <a:r>
              <a:rPr lang="en-US" b="0" dirty="0" err="1"/>
              <a:t>i</a:t>
            </a:r>
            <a:r>
              <a:rPr lang="en-US" b="0" dirty="0"/>
              <a:t>*w + j];</a:t>
            </a:r>
          </a:p>
          <a:p>
            <a:pPr algn="l"/>
            <a:br>
              <a:rPr lang="en-US" b="0" dirty="0"/>
            </a:br>
            <a:r>
              <a:rPr lang="en-US" b="0" dirty="0"/>
              <a:t>  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/>
              <a:t> </a:t>
            </a:r>
            <a:r>
              <a:rPr lang="en-US" b="0" dirty="0" err="1"/>
              <a:t>PX_out</a:t>
            </a:r>
            <a:r>
              <a:rPr lang="en-US" b="0" dirty="0"/>
              <a:t>;</a:t>
            </a:r>
          </a:p>
          <a:p>
            <a:pPr algn="l"/>
            <a:r>
              <a:rPr lang="en-US" b="0" dirty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Manipulating Images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that returns the first quadrant of an image</a:t>
            </a:r>
          </a:p>
          <a:p>
            <a:pPr lvl="2"/>
            <a:r>
              <a:rPr lang="en-US" dirty="0"/>
              <a:t>Passes pointers to width and height of the output image</a:t>
            </a:r>
          </a:p>
          <a:p>
            <a:pPr lvl="2"/>
            <a:r>
              <a:rPr lang="en-US" dirty="0"/>
              <a:t>Returns the pixel array of the output image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9858253" y="4246442"/>
            <a:ext cx="2439129" cy="923330"/>
          </a:xfrm>
          <a:prstGeom prst="wedgeRectCallout">
            <a:avLst>
              <a:gd name="adj1" fmla="val -128863"/>
              <a:gd name="adj2" fmla="val 199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This is to ensure the</a:t>
            </a:r>
            <a:br>
              <a:rPr lang="en-US" sz="1800" b="0" dirty="0"/>
            </a:br>
            <a:r>
              <a:rPr lang="en-US" sz="1800" b="0" dirty="0"/>
              <a:t>safety of dereferencing</a:t>
            </a:r>
            <a:br>
              <a:rPr lang="en-US" sz="1800" b="0" dirty="0"/>
            </a:br>
            <a:r>
              <a:rPr lang="en-US" sz="1800" b="0" dirty="0"/>
              <a:t>these pointers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8" name="Cloud Callout 7"/>
          <p:cNvSpPr/>
          <p:nvPr/>
        </p:nvSpPr>
        <p:spPr bwMode="auto">
          <a:xfrm>
            <a:off x="9931400" y="5562600"/>
            <a:ext cx="2365982" cy="1405533"/>
          </a:xfrm>
          <a:prstGeom prst="cloudCallout">
            <a:avLst>
              <a:gd name="adj1" fmla="val -84075"/>
              <a:gd name="adj2" fmla="val 337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/>
              <a:t>What is going</a:t>
            </a:r>
            <a:br>
              <a:rPr lang="en-US" sz="1800" b="0" i="1" dirty="0"/>
            </a:br>
            <a:r>
              <a:rPr lang="en-US" sz="1800" b="0" i="1" dirty="0"/>
              <a:t>on here is not</a:t>
            </a:r>
            <a:br>
              <a:rPr lang="en-US" sz="1800" b="0" i="1" dirty="0"/>
            </a:br>
            <a:r>
              <a:rPr lang="en-US" sz="1800" b="0" i="1" dirty="0"/>
              <a:t>very important</a:t>
            </a:r>
            <a:endParaRPr lang="en-US" sz="1800" b="0" i="1" dirty="0">
              <a:solidFill>
                <a:srgbClr val="00B050"/>
              </a:solidFill>
            </a:endParaRPr>
          </a:p>
        </p:txBody>
      </p:sp>
      <p:sp>
        <p:nvSpPr>
          <p:cNvPr id="9" name="Right Brace 8"/>
          <p:cNvSpPr/>
          <p:nvPr/>
        </p:nvSpPr>
        <p:spPr bwMode="auto">
          <a:xfrm>
            <a:off x="8407400" y="5257800"/>
            <a:ext cx="533400" cy="30480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Manipulating Images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3733800"/>
            <a:ext cx="11099800" cy="5143500"/>
          </a:xfrm>
        </p:spPr>
        <p:txBody>
          <a:bodyPr/>
          <a:lstStyle/>
          <a:p>
            <a:r>
              <a:rPr lang="en-US" dirty="0"/>
              <a:t>This looks clumsy</a:t>
            </a:r>
          </a:p>
          <a:p>
            <a:pPr lvl="1"/>
            <a:r>
              <a:rPr lang="en-US" dirty="0"/>
              <a:t>We like to think of an image as a single entity</a:t>
            </a:r>
          </a:p>
          <a:p>
            <a:pPr lvl="2"/>
            <a:r>
              <a:rPr lang="en-US" dirty="0"/>
              <a:t>Not a list of parts</a:t>
            </a:r>
          </a:p>
          <a:p>
            <a:endParaRPr lang="en-US" dirty="0"/>
          </a:p>
          <a:p>
            <a:r>
              <a:rPr lang="en-US" dirty="0"/>
              <a:t>Furthermore</a:t>
            </a:r>
          </a:p>
          <a:p>
            <a:pPr lvl="1"/>
            <a:r>
              <a:rPr lang="en-US" dirty="0"/>
              <a:t>Caller has to create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 </a:t>
            </a:r>
            <a:r>
              <a:rPr lang="en-US" dirty="0"/>
              <a:t>cells to hold the width and height of the output image</a:t>
            </a:r>
          </a:p>
          <a:p>
            <a:pPr lvl="1"/>
            <a:r>
              <a:rPr lang="en-US" dirty="0"/>
              <a:t>Easy to make mistakes by swapping width and height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2387600" y="1714143"/>
            <a:ext cx="8305800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[] </a:t>
            </a:r>
            <a:r>
              <a:rPr lang="en-US" b="0" dirty="0" err="1">
                <a:solidFill>
                  <a:srgbClr val="7030A0"/>
                </a:solidFill>
              </a:rPr>
              <a:t>first_quadrant</a:t>
            </a:r>
            <a:r>
              <a:rPr lang="en-US" b="0" dirty="0"/>
              <a:t>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[]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PX</a:t>
            </a:r>
            <a:r>
              <a:rPr lang="en-US" b="0" dirty="0"/>
              <a:t>,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w</a:t>
            </a:r>
            <a:r>
              <a:rPr lang="en-US" b="0" dirty="0"/>
              <a:t>,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h</a:t>
            </a:r>
            <a:r>
              <a:rPr lang="en-US" b="0" dirty="0"/>
              <a:t>,		</a:t>
            </a:r>
            <a:r>
              <a:rPr lang="en-US" b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// input image</a:t>
            </a:r>
          </a:p>
          <a:p>
            <a:pPr lvl="2" algn="l"/>
            <a:r>
              <a:rPr lang="en-US" b="0" dirty="0">
                <a:solidFill>
                  <a:srgbClr val="00B050"/>
                </a:solidFill>
              </a:rPr>
              <a:t>				 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* </a:t>
            </a:r>
            <a:r>
              <a:rPr lang="en-US" b="0" dirty="0" err="1">
                <a:solidFill>
                  <a:srgbClr val="CD7923"/>
                </a:solidFill>
              </a:rPr>
              <a:t>w_out</a:t>
            </a:r>
            <a:r>
              <a:rPr lang="en-US" b="0" dirty="0"/>
              <a:t>,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*</a:t>
            </a:r>
            <a:r>
              <a:rPr lang="en-US" b="0" dirty="0"/>
              <a:t> </a:t>
            </a:r>
            <a:r>
              <a:rPr lang="en-US" b="0" dirty="0" err="1">
                <a:solidFill>
                  <a:srgbClr val="CD7923"/>
                </a:solidFill>
              </a:rPr>
              <a:t>h_out</a:t>
            </a:r>
            <a:r>
              <a:rPr lang="en-US" b="0" dirty="0"/>
              <a:t>)	</a:t>
            </a:r>
            <a:r>
              <a:rPr lang="en-US" b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// output image</a:t>
            </a:r>
          </a:p>
          <a:p>
            <a:pPr algn="l"/>
            <a:r>
              <a:rPr lang="en-US" b="0" dirty="0">
                <a:solidFill>
                  <a:srgbClr val="C00000"/>
                </a:solidFill>
              </a:rPr>
              <a:t>//@requires </a:t>
            </a:r>
            <a:r>
              <a:rPr lang="en-US" b="0" dirty="0" err="1">
                <a:solidFill>
                  <a:srgbClr val="C00000"/>
                </a:solidFill>
              </a:rPr>
              <a:t>w_out</a:t>
            </a:r>
            <a:r>
              <a:rPr lang="en-US" b="0" dirty="0">
                <a:solidFill>
                  <a:srgbClr val="C00000"/>
                </a:solidFill>
              </a:rPr>
              <a:t> != NULL &amp;&amp; </a:t>
            </a:r>
            <a:r>
              <a:rPr lang="en-US" b="0" dirty="0" err="1">
                <a:solidFill>
                  <a:srgbClr val="C00000"/>
                </a:solidFill>
              </a:rPr>
              <a:t>h_out</a:t>
            </a:r>
            <a:r>
              <a:rPr lang="en-US" b="0" dirty="0">
                <a:solidFill>
                  <a:srgbClr val="C00000"/>
                </a:solidFill>
              </a:rPr>
              <a:t> != NULL;</a:t>
            </a:r>
          </a:p>
          <a:p>
            <a:pPr algn="l"/>
            <a:r>
              <a:rPr lang="en-US" b="0" dirty="0"/>
              <a:t>{ …}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11333064" y="3533745"/>
            <a:ext cx="719236" cy="400110"/>
          </a:xfrm>
          <a:prstGeom prst="wedgeRectCallout">
            <a:avLst>
              <a:gd name="adj1" fmla="val -135545"/>
              <a:gd name="adj2" fmla="val -12462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Yuck!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modern programming languages provide a way to view </a:t>
            </a:r>
            <a:r>
              <a:rPr lang="en-US" b="1" dirty="0"/>
              <a:t>a collection of parts as a single entity</a:t>
            </a:r>
          </a:p>
          <a:p>
            <a:pPr lvl="3"/>
            <a:endParaRPr lang="en-US" dirty="0"/>
          </a:p>
          <a:p>
            <a:r>
              <a:rPr lang="en-US" dirty="0"/>
              <a:t>In C0 (and C), this is a </a:t>
            </a:r>
            <a:r>
              <a:rPr lang="en-US" b="1" dirty="0" err="1"/>
              <a:t>struct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This defines a new type called 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3200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It has 3 parts: width, height and data</a:t>
            </a:r>
          </a:p>
          <a:p>
            <a:pPr lvl="2"/>
            <a:r>
              <a:rPr lang="en-US" dirty="0"/>
              <a:t>These are the </a:t>
            </a:r>
            <a:r>
              <a:rPr lang="en-US" b="1" dirty="0"/>
              <a:t>fields</a:t>
            </a:r>
            <a:r>
              <a:rPr lang="en-US" dirty="0"/>
              <a:t> of the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45348" y="4038600"/>
            <a:ext cx="543770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800" b="0" kern="0" dirty="0">
                <a:latin typeface="Helvetica Neue"/>
              </a:rPr>
              <a:t> </a:t>
            </a:r>
            <a:r>
              <a:rPr lang="en-US" sz="2800" b="0" kern="0" dirty="0" err="1">
                <a:solidFill>
                  <a:srgbClr val="00B050"/>
                </a:solidFill>
                <a:latin typeface="Helvetica Neue"/>
              </a:rPr>
              <a:t>image_header</a:t>
            </a:r>
            <a:r>
              <a:rPr lang="en-US" sz="2800" b="0" kern="0" dirty="0">
                <a:latin typeface="Helvetica Neue"/>
              </a:rPr>
              <a:t> {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>
                <a:latin typeface="Helvetica Neue"/>
              </a:rPr>
              <a:t>  </a:t>
            </a: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8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800" b="0" kern="0" dirty="0">
                <a:latin typeface="Helvetica Neue"/>
              </a:rPr>
              <a:t>width;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>
                <a:latin typeface="Helvetica Neue"/>
              </a:rPr>
              <a:t>  </a:t>
            </a: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8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800" b="0" kern="0" dirty="0">
                <a:latin typeface="Helvetica Neue"/>
              </a:rPr>
              <a:t>height;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   </a:t>
            </a:r>
            <a:r>
              <a:rPr lang="en-US" sz="28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800" b="0" kern="0" dirty="0">
                <a:latin typeface="Helvetica Neue"/>
              </a:rPr>
              <a:t>data;  </a:t>
            </a:r>
            <a:r>
              <a:rPr lang="en-US" sz="2800" b="0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</a:rPr>
              <a:t>// pixels in the image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>
                <a:latin typeface="Helvetica Neue"/>
              </a:rPr>
              <a:t>};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9626600" y="3810000"/>
            <a:ext cx="1451679" cy="646331"/>
          </a:xfrm>
          <a:prstGeom prst="wedgeRectCallout">
            <a:avLst>
              <a:gd name="adj1" fmla="val -235887"/>
              <a:gd name="adj2" fmla="val -621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A new way to</a:t>
            </a:r>
          </a:p>
          <a:p>
            <a:pPr>
              <a:defRPr/>
            </a:pPr>
            <a:r>
              <a:rPr lang="en-US" sz="1800" b="0" dirty="0"/>
              <a:t>create a type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064500" cy="1498600"/>
          </a:xfrm>
        </p:spPr>
        <p:txBody>
          <a:bodyPr/>
          <a:lstStyle/>
          <a:p>
            <a:r>
              <a:rPr lang="en-US" dirty="0"/>
              <a:t>Using Structs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C0, </a:t>
            </a:r>
            <a:r>
              <a:rPr lang="en-US" dirty="0" err="1"/>
              <a:t>structs</a:t>
            </a:r>
            <a:r>
              <a:rPr lang="en-US" dirty="0"/>
              <a:t> can only exist in allocated memory</a:t>
            </a:r>
          </a:p>
          <a:p>
            <a:pPr lvl="1"/>
            <a:r>
              <a:rPr lang="en-US" dirty="0"/>
              <a:t>We cannot have variables of type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They must be accessed via pointers</a:t>
            </a:r>
          </a:p>
          <a:p>
            <a:pPr lvl="1"/>
            <a:r>
              <a:rPr lang="en-US" dirty="0"/>
              <a:t>We can only have variables of type 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>
                <a:solidFill>
                  <a:srgbClr val="00B050"/>
                </a:solidFill>
              </a:rPr>
              <a:t>*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We create an image by allocating a struct in allocated memory as follows: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</a:t>
            </a:r>
            <a:r>
              <a:rPr lang="en-US" dirty="0" err="1">
                <a:solidFill>
                  <a:srgbClr val="CD7923"/>
                </a:solidFill>
              </a:rPr>
              <a:t>img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/>
              <a:t>);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17000" y="59829"/>
            <a:ext cx="3924472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kern="0" dirty="0"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image_header</a:t>
            </a:r>
            <a:r>
              <a:rPr lang="en-US" sz="2000" b="0" kern="0" dirty="0">
                <a:latin typeface="Helvetica Neue"/>
              </a:rPr>
              <a:t> {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width;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height;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 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kern="0" dirty="0">
                <a:latin typeface="Helvetica Neue"/>
              </a:rPr>
              <a:t>data;  </a:t>
            </a:r>
            <a:r>
              <a:rPr lang="en-US" sz="2000" b="0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</a:rPr>
              <a:t>// pixels in the image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};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464800" y="4114800"/>
            <a:ext cx="609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4698730" y="707767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2387600" y="707767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733405" y="8023383"/>
            <a:ext cx="59952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 err="1"/>
              <a:t>img</a:t>
            </a:r>
            <a:endParaRPr lang="en-US" b="0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403330" y="7992070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10" name="Straight Connector 25"/>
          <p:cNvCxnSpPr>
            <a:cxnSpLocks noChangeShapeType="1"/>
          </p:cNvCxnSpPr>
          <p:nvPr/>
        </p:nvCxnSpPr>
        <p:spPr bwMode="auto">
          <a:xfrm rot="16200000" flipV="1">
            <a:off x="3777187" y="7832526"/>
            <a:ext cx="1522412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444855" y="7534870"/>
          <a:ext cx="27432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width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height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4" name="Straight Arrow Connector 29"/>
          <p:cNvCxnSpPr>
            <a:cxnSpLocks noChangeShapeType="1"/>
          </p:cNvCxnSpPr>
          <p:nvPr/>
        </p:nvCxnSpPr>
        <p:spPr bwMode="auto">
          <a:xfrm>
            <a:off x="3631930" y="8220670"/>
            <a:ext cx="18288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655680" y="7839670"/>
            <a:ext cx="1524001" cy="3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33" name="Rectangular Callout 32"/>
          <p:cNvSpPr/>
          <p:nvPr/>
        </p:nvSpPr>
        <p:spPr bwMode="auto">
          <a:xfrm>
            <a:off x="8661130" y="7534870"/>
            <a:ext cx="1387559" cy="369332"/>
          </a:xfrm>
          <a:prstGeom prst="wedgeRectCallout">
            <a:avLst>
              <a:gd name="adj1" fmla="val -110100"/>
              <a:gd name="adj2" fmla="val 340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Field Names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8889730" y="8525470"/>
            <a:ext cx="2503250" cy="923330"/>
          </a:xfrm>
          <a:prstGeom prst="wedgeRectCallout">
            <a:avLst>
              <a:gd name="adj1" fmla="val -100648"/>
              <a:gd name="adj2" fmla="val -485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The fields are initialized</a:t>
            </a:r>
            <a:br>
              <a:rPr lang="en-US" sz="1800" b="0" dirty="0"/>
            </a:br>
            <a:r>
              <a:rPr lang="en-US" sz="1800" b="0" dirty="0"/>
              <a:t>with the default values</a:t>
            </a:r>
            <a:br>
              <a:rPr lang="en-US" sz="1800" b="0" dirty="0"/>
            </a:br>
            <a:r>
              <a:rPr lang="en-US" sz="1800" b="0" dirty="0"/>
              <a:t>of their types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 animBg="1"/>
      <p:bldP spid="33" grpId="0" animBg="1"/>
      <p:bldP spid="3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683500" cy="1498600"/>
          </a:xfrm>
        </p:spPr>
        <p:txBody>
          <a:bodyPr/>
          <a:lstStyle/>
          <a:p>
            <a:r>
              <a:rPr lang="en-US" dirty="0"/>
              <a:t>Using Structs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209800"/>
            <a:ext cx="11099800" cy="6667500"/>
          </a:xfrm>
        </p:spPr>
        <p:txBody>
          <a:bodyPr/>
          <a:lstStyle/>
          <a:p>
            <a:pPr lvl="1">
              <a:spcBef>
                <a:spcPts val="1800"/>
              </a:spcBef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</a:t>
            </a:r>
            <a:r>
              <a:rPr lang="en-US" dirty="0" err="1">
                <a:solidFill>
                  <a:srgbClr val="CD7923"/>
                </a:solidFill>
              </a:rPr>
              <a:t>img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/>
              <a:t>);</a:t>
            </a:r>
          </a:p>
          <a:p>
            <a:pPr lvl="4"/>
            <a:endParaRPr lang="en-US" i="1" dirty="0"/>
          </a:p>
          <a:p>
            <a:r>
              <a:rPr lang="en-US" dirty="0"/>
              <a:t>Struct types are long and tedious to write</a:t>
            </a:r>
          </a:p>
          <a:p>
            <a:endParaRPr lang="en-US" dirty="0"/>
          </a:p>
          <a:p>
            <a:r>
              <a:rPr lang="en-US" dirty="0"/>
              <a:t>We almost always give them a nickname with a 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endParaRPr lang="en-US" sz="28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		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>
                <a:solidFill>
                  <a:srgbClr val="00B050"/>
                </a:solidFill>
              </a:rPr>
              <a:t> image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Now: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00B050"/>
                </a:solidFill>
              </a:rPr>
              <a:t>image*</a:t>
            </a:r>
            <a:r>
              <a:rPr lang="en-US" dirty="0"/>
              <a:t> </a:t>
            </a:r>
            <a:r>
              <a:rPr lang="en-US" dirty="0" err="1">
                <a:solidFill>
                  <a:srgbClr val="CD7923"/>
                </a:solidFill>
              </a:rPr>
              <a:t>img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image</a:t>
            </a:r>
            <a:r>
              <a:rPr lang="en-US" dirty="0"/>
              <a:t>);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36000" y="59829"/>
            <a:ext cx="4270721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kern="0" dirty="0"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image_header</a:t>
            </a:r>
            <a:r>
              <a:rPr lang="en-US" sz="2000" b="0" kern="0" dirty="0">
                <a:latin typeface="Helvetica Neue"/>
              </a:rPr>
              <a:t> {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width;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height;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 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kern="0" dirty="0">
                <a:latin typeface="Helvetica Neue"/>
              </a:rPr>
              <a:t>data;  </a:t>
            </a:r>
            <a:r>
              <a:rPr lang="en-US" sz="2000" b="0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</a:rPr>
              <a:t>// pixels in the image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};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/>
              <a:t> </a:t>
            </a:r>
            <a:r>
              <a:rPr lang="en-US" sz="2000" b="0" dirty="0" err="1">
                <a:solidFill>
                  <a:srgbClr val="00B050"/>
                </a:solidFill>
              </a:rPr>
              <a:t>image_header</a:t>
            </a:r>
            <a:r>
              <a:rPr lang="en-US" sz="2000" b="0" dirty="0">
                <a:solidFill>
                  <a:srgbClr val="00B050"/>
                </a:solidFill>
              </a:rPr>
              <a:t> image</a:t>
            </a:r>
            <a:r>
              <a:rPr lang="en-US" sz="2000" b="0" dirty="0"/>
              <a:t>;</a:t>
            </a:r>
            <a:endParaRPr lang="en-US" sz="2000" b="0" kern="0" dirty="0">
              <a:latin typeface="Helvetica Neue"/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1303000" y="3028890"/>
            <a:ext cx="719236" cy="400110"/>
          </a:xfrm>
          <a:prstGeom prst="wedgeRectCallout">
            <a:avLst>
              <a:gd name="adj1" fmla="val -135545"/>
              <a:gd name="adj2" fmla="val -12462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Yuck!</a:t>
            </a:r>
          </a:p>
        </p:txBody>
      </p:sp>
      <p:sp>
        <p:nvSpPr>
          <p:cNvPr id="17" name="Rectangle 21"/>
          <p:cNvSpPr>
            <a:spLocks/>
          </p:cNvSpPr>
          <p:nvPr/>
        </p:nvSpPr>
        <p:spPr bwMode="auto">
          <a:xfrm>
            <a:off x="4698730" y="707767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18" name="Rectangle 2"/>
          <p:cNvSpPr>
            <a:spLocks/>
          </p:cNvSpPr>
          <p:nvPr/>
        </p:nvSpPr>
        <p:spPr bwMode="auto">
          <a:xfrm>
            <a:off x="2387600" y="707767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19" name="Rectangle 18"/>
          <p:cNvSpPr>
            <a:spLocks/>
          </p:cNvSpPr>
          <p:nvPr/>
        </p:nvSpPr>
        <p:spPr bwMode="auto">
          <a:xfrm>
            <a:off x="2733405" y="8023383"/>
            <a:ext cx="59952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 err="1"/>
              <a:t>img</a:t>
            </a:r>
            <a:endParaRPr lang="en-US" b="0" dirty="0"/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403330" y="7992070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21" name="Straight Connector 25"/>
          <p:cNvCxnSpPr>
            <a:cxnSpLocks noChangeShapeType="1"/>
          </p:cNvCxnSpPr>
          <p:nvPr/>
        </p:nvCxnSpPr>
        <p:spPr bwMode="auto">
          <a:xfrm rot="16200000" flipV="1">
            <a:off x="3777187" y="7832526"/>
            <a:ext cx="1522412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444855" y="7534870"/>
          <a:ext cx="27432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width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height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3" name="Straight Arrow Connector 29"/>
          <p:cNvCxnSpPr>
            <a:cxnSpLocks noChangeShapeType="1"/>
          </p:cNvCxnSpPr>
          <p:nvPr/>
        </p:nvCxnSpPr>
        <p:spPr bwMode="auto">
          <a:xfrm>
            <a:off x="3631930" y="8220670"/>
            <a:ext cx="18288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 rot="5400000" flipH="1" flipV="1">
            <a:off x="3655680" y="7839670"/>
            <a:ext cx="1524001" cy="3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8559800" y="1447800"/>
            <a:ext cx="44450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9" name="Rectangular Callout 28"/>
          <p:cNvSpPr/>
          <p:nvPr/>
        </p:nvSpPr>
        <p:spPr bwMode="auto">
          <a:xfrm>
            <a:off x="9702800" y="5410200"/>
            <a:ext cx="2427908" cy="1323439"/>
          </a:xfrm>
          <a:prstGeom prst="wedgeRectCallout">
            <a:avLst>
              <a:gd name="adj1" fmla="val -120528"/>
              <a:gd name="adj2" fmla="val -680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Now, we can write</a:t>
            </a:r>
            <a:br>
              <a:rPr lang="en-US" sz="2000" b="0" dirty="0"/>
            </a:br>
            <a:r>
              <a:rPr lang="en-US" sz="2000" b="0" dirty="0">
                <a:solidFill>
                  <a:srgbClr val="00B050"/>
                </a:solidFill>
              </a:rPr>
              <a:t>image</a:t>
            </a:r>
            <a:br>
              <a:rPr lang="en-US" sz="2000" b="0" dirty="0"/>
            </a:br>
            <a:r>
              <a:rPr lang="en-US" sz="2000" b="0" dirty="0"/>
              <a:t>anywhere we had</a:t>
            </a:r>
          </a:p>
          <a:p>
            <a:pPr>
              <a:defRPr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/>
              <a:t> </a:t>
            </a:r>
            <a:r>
              <a:rPr lang="en-US" sz="2000" b="0" dirty="0" err="1">
                <a:solidFill>
                  <a:srgbClr val="00B050"/>
                </a:solidFill>
              </a:rPr>
              <a:t>image_header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18D6076C-4C73-41DB-8746-480B96DB0DA6}"/>
              </a:ext>
            </a:extLst>
          </p:cNvPr>
          <p:cNvSpPr/>
          <p:nvPr/>
        </p:nvSpPr>
        <p:spPr bwMode="auto">
          <a:xfrm>
            <a:off x="8661130" y="7534870"/>
            <a:ext cx="1387559" cy="369332"/>
          </a:xfrm>
          <a:prstGeom prst="wedgeRectCallout">
            <a:avLst>
              <a:gd name="adj1" fmla="val -110100"/>
              <a:gd name="adj2" fmla="val 340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Field Names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A0B79957-C12C-91C2-821E-9DC5EA04CB3B}"/>
              </a:ext>
            </a:extLst>
          </p:cNvPr>
          <p:cNvSpPr/>
          <p:nvPr/>
        </p:nvSpPr>
        <p:spPr bwMode="auto">
          <a:xfrm>
            <a:off x="8889730" y="8525470"/>
            <a:ext cx="2503250" cy="923330"/>
          </a:xfrm>
          <a:prstGeom prst="wedgeRectCallout">
            <a:avLst>
              <a:gd name="adj1" fmla="val -100648"/>
              <a:gd name="adj2" fmla="val -485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The fields are initialized</a:t>
            </a:r>
            <a:br>
              <a:rPr lang="en-US" sz="1800" b="0" dirty="0"/>
            </a:br>
            <a:r>
              <a:rPr lang="en-US" sz="1800" b="0" dirty="0"/>
              <a:t>with the default values</a:t>
            </a:r>
            <a:br>
              <a:rPr lang="en-US" sz="1800" b="0" dirty="0"/>
            </a:br>
            <a:r>
              <a:rPr lang="en-US" sz="1800" b="0" dirty="0"/>
              <a:t>of their types</a:t>
            </a:r>
            <a:endParaRPr lang="en-US" sz="1800" b="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  <p:bldP spid="19" grpId="0"/>
      <p:bldP spid="20" grpId="0" animBg="1"/>
      <p:bldP spid="28" grpId="0" animBg="1"/>
      <p:bldP spid="29" grpId="0" animBg="1"/>
      <p:bldP spid="5" grpId="0" animBg="1"/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683500" cy="1498600"/>
          </a:xfrm>
        </p:spPr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133600"/>
            <a:ext cx="11099800" cy="6743700"/>
          </a:xfrm>
        </p:spPr>
        <p:txBody>
          <a:bodyPr/>
          <a:lstStyle/>
          <a:p>
            <a:r>
              <a:rPr lang="en-US" dirty="0"/>
              <a:t>We manipulate a field of a </a:t>
            </a:r>
            <a:r>
              <a:rPr lang="en-US" dirty="0" err="1"/>
              <a:t>struct</a:t>
            </a:r>
            <a:r>
              <a:rPr lang="en-US" dirty="0"/>
              <a:t> using the </a:t>
            </a:r>
            <a:r>
              <a:rPr lang="en-US" i="1" dirty="0"/>
              <a:t>field access </a:t>
            </a:r>
            <a:r>
              <a:rPr lang="en-US" dirty="0"/>
              <a:t>operator:  </a:t>
            </a:r>
            <a:r>
              <a:rPr lang="en-US" dirty="0">
                <a:latin typeface="Helvetica Neue"/>
              </a:rPr>
              <a:t>-&gt;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36000" y="59829"/>
            <a:ext cx="4270721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kern="0" dirty="0"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image_header</a:t>
            </a:r>
            <a:r>
              <a:rPr lang="en-US" sz="2000" b="0" kern="0" dirty="0">
                <a:latin typeface="Helvetica Neue"/>
              </a:rPr>
              <a:t> {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width;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height;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 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kern="0" dirty="0">
                <a:latin typeface="Helvetica Neue"/>
              </a:rPr>
              <a:t>data;  </a:t>
            </a:r>
            <a:r>
              <a:rPr lang="en-US" sz="2000" b="0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</a:rPr>
              <a:t>// pixels in the image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};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/>
              <a:t> </a:t>
            </a:r>
            <a:r>
              <a:rPr lang="en-US" sz="2000" b="0" dirty="0" err="1">
                <a:solidFill>
                  <a:srgbClr val="00B050"/>
                </a:solidFill>
              </a:rPr>
              <a:t>image_header</a:t>
            </a:r>
            <a:r>
              <a:rPr lang="en-US" sz="2000" b="0" dirty="0">
                <a:solidFill>
                  <a:srgbClr val="00B050"/>
                </a:solidFill>
              </a:rPr>
              <a:t> image</a:t>
            </a:r>
            <a:r>
              <a:rPr lang="en-US" sz="2000" b="0" dirty="0"/>
              <a:t>;</a:t>
            </a:r>
            <a:endParaRPr lang="en-US" sz="2000" b="0" kern="0" dirty="0">
              <a:latin typeface="Helvetica Neu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140" y="3365718"/>
            <a:ext cx="50850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image*</a:t>
            </a:r>
            <a:r>
              <a:rPr lang="en-US" sz="2800" b="0" kern="0" dirty="0">
                <a:latin typeface="Helvetica Neue"/>
              </a:rPr>
              <a:t> </a:t>
            </a:r>
            <a:r>
              <a:rPr lang="en-US" sz="2800" b="0" kern="0" dirty="0" err="1">
                <a:solidFill>
                  <a:srgbClr val="CD7923"/>
                </a:solidFill>
                <a:latin typeface="Helvetica Neue"/>
              </a:rPr>
              <a:t>img</a:t>
            </a:r>
            <a:r>
              <a:rPr lang="en-US" sz="2800" b="0" kern="0" dirty="0">
                <a:latin typeface="Helvetica Neue"/>
              </a:rPr>
              <a:t> = </a:t>
            </a:r>
            <a:r>
              <a:rPr lang="en-US" sz="2800" b="0" kern="0" dirty="0" err="1">
                <a:latin typeface="Helvetica Neue"/>
              </a:rPr>
              <a:t>alloc</a:t>
            </a:r>
            <a:r>
              <a:rPr lang="en-US" sz="2800" b="0" kern="0" dirty="0">
                <a:latin typeface="Helvetica Neue"/>
              </a:rPr>
              <a:t>(</a:t>
            </a: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image</a:t>
            </a:r>
            <a:r>
              <a:rPr lang="en-US" sz="2800" b="0" kern="0" dirty="0">
                <a:latin typeface="Helvetica Neue"/>
              </a:rPr>
              <a:t>);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 err="1">
                <a:latin typeface="Helvetica Neue"/>
              </a:rPr>
              <a:t>img</a:t>
            </a:r>
            <a:r>
              <a:rPr lang="en-US" sz="2800" b="0" kern="0" dirty="0">
                <a:latin typeface="Helvetica Neue"/>
              </a:rPr>
              <a:t>-&gt;width = 3;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 err="1">
                <a:latin typeface="Helvetica Neue"/>
              </a:rPr>
              <a:t>img</a:t>
            </a:r>
            <a:r>
              <a:rPr lang="en-US" sz="2800" b="0" kern="0" dirty="0">
                <a:latin typeface="Helvetica Neue"/>
              </a:rPr>
              <a:t>-&gt;height = 2;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 err="1">
                <a:latin typeface="Helvetica Neue"/>
              </a:rPr>
              <a:t>img</a:t>
            </a:r>
            <a:r>
              <a:rPr lang="en-US" sz="2800" b="0" kern="0" dirty="0">
                <a:latin typeface="Helvetica Neue"/>
              </a:rPr>
              <a:t>-&gt;data = </a:t>
            </a:r>
            <a:r>
              <a:rPr lang="en-US" sz="2800" b="0" kern="0" dirty="0" err="1">
                <a:latin typeface="Helvetica Neue"/>
              </a:rPr>
              <a:t>alloc_array</a:t>
            </a:r>
            <a:r>
              <a:rPr lang="en-US" sz="2800" b="0" kern="0" dirty="0">
                <a:latin typeface="Helvetica Neue"/>
              </a:rPr>
              <a:t>(</a:t>
            </a:r>
            <a:r>
              <a:rPr lang="en-US" sz="28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800" b="0" kern="0" dirty="0">
                <a:latin typeface="Helvetica Neue"/>
              </a:rPr>
              <a:t>, 6);</a:t>
            </a:r>
          </a:p>
        </p:txBody>
      </p:sp>
      <p:sp>
        <p:nvSpPr>
          <p:cNvPr id="7" name="Rectangle 21"/>
          <p:cNvSpPr>
            <a:spLocks/>
          </p:cNvSpPr>
          <p:nvPr/>
        </p:nvSpPr>
        <p:spPr bwMode="auto">
          <a:xfrm>
            <a:off x="4698730" y="6007892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8" name="Rectangle 2"/>
          <p:cNvSpPr>
            <a:spLocks/>
          </p:cNvSpPr>
          <p:nvPr/>
        </p:nvSpPr>
        <p:spPr bwMode="auto">
          <a:xfrm>
            <a:off x="2387600" y="6007892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2733405" y="6953605"/>
            <a:ext cx="59952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 err="1"/>
              <a:t>img</a:t>
            </a:r>
            <a:endParaRPr lang="en-US" b="0" dirty="0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403330" y="6922292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11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302000" y="7236022"/>
            <a:ext cx="24384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444855" y="6465092"/>
          <a:ext cx="27432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width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height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Straight Arrow Connector 29"/>
          <p:cNvCxnSpPr>
            <a:cxnSpLocks noChangeShapeType="1"/>
          </p:cNvCxnSpPr>
          <p:nvPr/>
        </p:nvCxnSpPr>
        <p:spPr bwMode="auto">
          <a:xfrm>
            <a:off x="3631930" y="7150892"/>
            <a:ext cx="18288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rot="5400000" flipH="1" flipV="1">
            <a:off x="3225800" y="7236022"/>
            <a:ext cx="24384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026400" y="7540822"/>
          <a:ext cx="27432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3" name="Elbow Connector 22"/>
          <p:cNvCxnSpPr/>
          <p:nvPr/>
        </p:nvCxnSpPr>
        <p:spPr bwMode="auto">
          <a:xfrm rot="16200000" flipH="1">
            <a:off x="7340600" y="7540822"/>
            <a:ext cx="1066800" cy="304800"/>
          </a:xfrm>
          <a:prstGeom prst="bentConnector3">
            <a:avLst>
              <a:gd name="adj1" fmla="val 100071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1" name="Rectangular Callout 30"/>
          <p:cNvSpPr/>
          <p:nvPr/>
        </p:nvSpPr>
        <p:spPr bwMode="auto">
          <a:xfrm>
            <a:off x="9569674" y="3801070"/>
            <a:ext cx="2915542" cy="923330"/>
          </a:xfrm>
          <a:prstGeom prst="wedgeRectCallout">
            <a:avLst>
              <a:gd name="adj1" fmla="val -148911"/>
              <a:gd name="adj2" fmla="val -189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800" b="0" dirty="0">
                <a:solidFill>
                  <a:schemeClr val="tx1"/>
                </a:solidFill>
              </a:rPr>
              <a:t>Follows the pointer in </a:t>
            </a:r>
            <a:r>
              <a:rPr lang="en-US" sz="1800" b="0" dirty="0" err="1">
                <a:solidFill>
                  <a:srgbClr val="CD7923"/>
                </a:solidFill>
              </a:rPr>
              <a:t>img</a:t>
            </a:r>
            <a:endParaRPr lang="en-US" sz="1800" b="0" dirty="0">
              <a:solidFill>
                <a:srgbClr val="CD7923"/>
              </a:solidFill>
            </a:endParaRP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800" b="0" dirty="0">
                <a:solidFill>
                  <a:schemeClr val="tx1"/>
                </a:solidFill>
              </a:rPr>
              <a:t>Goes to the width field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800" b="0" dirty="0">
                <a:solidFill>
                  <a:schemeClr val="tx1"/>
                </a:solidFill>
              </a:rPr>
              <a:t>Writes 3 there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3174730" y="2608442"/>
            <a:ext cx="685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 animBg="1"/>
      <p:bldP spid="31" grpId="0" animBg="1"/>
      <p:bldP spid="3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img</a:t>
            </a:r>
            <a:r>
              <a:rPr lang="en-US" dirty="0"/>
              <a:t>-&gt;width dereferences the pointer </a:t>
            </a:r>
            <a:r>
              <a:rPr lang="en-US" dirty="0" err="1"/>
              <a:t>img</a:t>
            </a:r>
            <a:endParaRPr lang="en-US" dirty="0"/>
          </a:p>
          <a:p>
            <a:pPr lvl="1"/>
            <a:r>
              <a:rPr lang="en-US" dirty="0"/>
              <a:t>We must be sure this is safe</a:t>
            </a:r>
          </a:p>
          <a:p>
            <a:pPr lvl="1"/>
            <a:r>
              <a:rPr lang="en-US" dirty="0" err="1"/>
              <a:t>img</a:t>
            </a:r>
            <a:r>
              <a:rPr lang="en-US" dirty="0"/>
              <a:t> must not be NULL</a:t>
            </a:r>
          </a:p>
          <a:p>
            <a:pPr lvl="1"/>
            <a:endParaRPr lang="en-US" dirty="0"/>
          </a:p>
          <a:p>
            <a:r>
              <a:rPr lang="en-US" dirty="0" err="1"/>
              <a:t>ptr</a:t>
            </a:r>
            <a:r>
              <a:rPr lang="en-US" dirty="0"/>
              <a:t>-&gt;field has the precondition</a:t>
            </a:r>
          </a:p>
          <a:p>
            <a:pPr lvl="1">
              <a:buNone/>
            </a:pPr>
            <a:r>
              <a:rPr lang="en-US" dirty="0">
                <a:solidFill>
                  <a:srgbClr val="C00000"/>
                </a:solidFill>
              </a:rPr>
              <a:t>		//@requires </a:t>
            </a:r>
            <a:r>
              <a:rPr lang="en-US" dirty="0" err="1">
                <a:solidFill>
                  <a:srgbClr val="C00000"/>
                </a:solidFill>
              </a:rPr>
              <a:t>ptr</a:t>
            </a:r>
            <a:r>
              <a:rPr lang="en-US" dirty="0">
                <a:solidFill>
                  <a:srgbClr val="C00000"/>
                </a:solidFill>
              </a:rPr>
              <a:t> != NULL;</a:t>
            </a:r>
          </a:p>
          <a:p>
            <a:pPr lvl="1"/>
            <a:r>
              <a:rPr lang="en-US" dirty="0"/>
              <a:t>Just like *</a:t>
            </a:r>
            <a:r>
              <a:rPr lang="en-US" dirty="0" err="1"/>
              <a:t>ptr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The compiler will issue an error if the field name is wrong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ways to dereference a pointer depending on its type?</a:t>
            </a:r>
          </a:p>
          <a:p>
            <a:pPr lvl="1"/>
            <a:r>
              <a:rPr lang="en-US" dirty="0"/>
              <a:t>Kind of</a:t>
            </a:r>
          </a:p>
          <a:p>
            <a:pPr lvl="2"/>
            <a:r>
              <a:rPr lang="en-US" dirty="0" err="1"/>
              <a:t>img</a:t>
            </a:r>
            <a:r>
              <a:rPr lang="en-US" dirty="0"/>
              <a:t>-&gt;width is shorthand for (*</a:t>
            </a:r>
            <a:r>
              <a:rPr lang="en-US" dirty="0" err="1"/>
              <a:t>img</a:t>
            </a:r>
            <a:r>
              <a:rPr lang="en-US" dirty="0"/>
              <a:t>).width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In C0, we </a:t>
            </a:r>
            <a:r>
              <a:rPr lang="en-US" i="1" dirty="0"/>
              <a:t>rarely </a:t>
            </a:r>
            <a:r>
              <a:rPr lang="en-US" dirty="0"/>
              <a:t>have a reason to use the “.” operator</a:t>
            </a:r>
          </a:p>
          <a:p>
            <a:pPr lvl="3"/>
            <a:r>
              <a:rPr lang="en-US" dirty="0"/>
              <a:t>We will </a:t>
            </a:r>
            <a:r>
              <a:rPr lang="en-US" b="1" dirty="0"/>
              <a:t>always</a:t>
            </a:r>
            <a:r>
              <a:rPr lang="en-US" dirty="0"/>
              <a:t> write </a:t>
            </a:r>
            <a:r>
              <a:rPr lang="en-US" dirty="0" err="1"/>
              <a:t>img</a:t>
            </a:r>
            <a:r>
              <a:rPr lang="en-US" dirty="0"/>
              <a:t>-&gt;width</a:t>
            </a:r>
          </a:p>
          <a:p>
            <a:pPr lvl="3"/>
            <a:r>
              <a:rPr lang="en-US" dirty="0"/>
              <a:t>C is a different story, however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5185717" y="4456331"/>
            <a:ext cx="1773883" cy="707886"/>
          </a:xfrm>
          <a:prstGeom prst="wedgeRectCallout">
            <a:avLst>
              <a:gd name="adj1" fmla="val -4985"/>
              <a:gd name="adj2" fmla="val -1229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Normal pointer</a:t>
            </a:r>
            <a:br>
              <a:rPr lang="en-US" sz="2000" b="0" dirty="0"/>
            </a:br>
            <a:r>
              <a:rPr lang="en-US" sz="2000" b="0" dirty="0"/>
              <a:t>dereference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7243117" y="4456331"/>
            <a:ext cx="1658467" cy="707886"/>
          </a:xfrm>
          <a:prstGeom prst="wedgeRectCallout">
            <a:avLst>
              <a:gd name="adj1" fmla="val -77305"/>
              <a:gd name="adj2" fmla="val -1229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Field access</a:t>
            </a:r>
            <a:br>
              <a:rPr lang="en-US" sz="2000" b="0" dirty="0"/>
            </a:br>
            <a:r>
              <a:rPr lang="en-US" sz="2000" b="0" dirty="0"/>
              <a:t>within a </a:t>
            </a:r>
            <a:r>
              <a:rPr lang="en-US" sz="2000" b="0" dirty="0" err="1"/>
              <a:t>struct</a:t>
            </a:r>
            <a:endParaRPr lang="en-US" sz="2000" b="0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9474200" y="4343400"/>
            <a:ext cx="1951816" cy="646331"/>
          </a:xfrm>
          <a:prstGeom prst="wedgeRectCallout">
            <a:avLst>
              <a:gd name="adj1" fmla="val -82073"/>
              <a:gd name="adj2" fmla="val 19778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When we are </a:t>
            </a:r>
            <a:r>
              <a:rPr lang="en-US" sz="1800" dirty="0"/>
              <a:t>not</a:t>
            </a:r>
            <a:br>
              <a:rPr lang="en-US" sz="1800" b="0" dirty="0"/>
            </a:br>
            <a:r>
              <a:rPr lang="en-US" sz="1800" b="0" dirty="0"/>
              <a:t>following a pointer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8559800" y="6325433"/>
            <a:ext cx="2173031" cy="400110"/>
          </a:xfrm>
          <a:prstGeom prst="wedgeRectCallout">
            <a:avLst>
              <a:gd name="adj1" fmla="val -46117"/>
              <a:gd name="adj2" fmla="val -153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Never in this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683500" cy="1498600"/>
          </a:xfrm>
        </p:spPr>
        <p:txBody>
          <a:bodyPr/>
          <a:lstStyle/>
          <a:p>
            <a:r>
              <a:rPr lang="en-US" dirty="0"/>
              <a:t>Returning Multiple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that returns the first quadrant of an image</a:t>
            </a:r>
          </a:p>
          <a:p>
            <a:pPr lvl="1"/>
            <a:r>
              <a:rPr lang="en-US" dirty="0"/>
              <a:t>Takes an </a:t>
            </a:r>
            <a:r>
              <a:rPr lang="en-US" dirty="0">
                <a:solidFill>
                  <a:srgbClr val="00B050"/>
                </a:solidFill>
              </a:rPr>
              <a:t>image*</a:t>
            </a:r>
            <a:r>
              <a:rPr lang="en-US" dirty="0"/>
              <a:t> as input</a:t>
            </a:r>
          </a:p>
          <a:p>
            <a:pPr lvl="1"/>
            <a:r>
              <a:rPr lang="en-US" dirty="0"/>
              <a:t>Returns an </a:t>
            </a:r>
            <a:r>
              <a:rPr lang="en-US" dirty="0">
                <a:solidFill>
                  <a:srgbClr val="00B050"/>
                </a:solidFill>
              </a:rPr>
              <a:t>image* </a:t>
            </a:r>
            <a:r>
              <a:rPr lang="en-US" dirty="0"/>
              <a:t>as output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36000" y="59829"/>
            <a:ext cx="4270721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kern="0" dirty="0"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image_header</a:t>
            </a:r>
            <a:r>
              <a:rPr lang="en-US" sz="2000" b="0" kern="0" dirty="0">
                <a:latin typeface="Helvetica Neue"/>
              </a:rPr>
              <a:t> {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width;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height;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 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kern="0" dirty="0">
                <a:latin typeface="Helvetica Neue"/>
              </a:rPr>
              <a:t>data;  </a:t>
            </a:r>
            <a:r>
              <a:rPr lang="en-US" sz="2000" b="0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</a:rPr>
              <a:t>// pixels in the image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};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/>
              <a:t> </a:t>
            </a:r>
            <a:r>
              <a:rPr lang="en-US" sz="2000" b="0" dirty="0" err="1">
                <a:solidFill>
                  <a:srgbClr val="00B050"/>
                </a:solidFill>
              </a:rPr>
              <a:t>image_header</a:t>
            </a:r>
            <a:r>
              <a:rPr lang="en-US" sz="2000" b="0" dirty="0">
                <a:solidFill>
                  <a:srgbClr val="00B050"/>
                </a:solidFill>
              </a:rPr>
              <a:t> image</a:t>
            </a:r>
            <a:r>
              <a:rPr lang="en-US" sz="2000" b="0" dirty="0"/>
              <a:t>;</a:t>
            </a:r>
            <a:endParaRPr lang="en-US" sz="2000" b="0" kern="0" dirty="0">
              <a:latin typeface="Helvetica Neue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1473200" y="3810000"/>
            <a:ext cx="8915400" cy="535531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/>
            <a:r>
              <a:rPr lang="en-US" b="0" dirty="0">
                <a:solidFill>
                  <a:srgbClr val="00B050"/>
                </a:solidFill>
              </a:rPr>
              <a:t>image* </a:t>
            </a:r>
            <a:r>
              <a:rPr lang="en-US" b="0" dirty="0" err="1">
                <a:solidFill>
                  <a:srgbClr val="7030A0"/>
                </a:solidFill>
              </a:rPr>
              <a:t>first_quadrant</a:t>
            </a:r>
            <a:r>
              <a:rPr lang="en-US" b="0" dirty="0"/>
              <a:t>(</a:t>
            </a:r>
            <a:r>
              <a:rPr lang="en-US" b="0" dirty="0">
                <a:solidFill>
                  <a:srgbClr val="00B050"/>
                </a:solidFill>
              </a:rPr>
              <a:t>image*</a:t>
            </a:r>
            <a:r>
              <a:rPr lang="en-US" b="0" dirty="0"/>
              <a:t> </a:t>
            </a:r>
            <a:r>
              <a:rPr lang="en-US" b="0" dirty="0" err="1">
                <a:solidFill>
                  <a:srgbClr val="CD7923"/>
                </a:solidFill>
              </a:rPr>
              <a:t>img</a:t>
            </a:r>
            <a:r>
              <a:rPr lang="en-US" b="0" dirty="0"/>
              <a:t>)	</a:t>
            </a:r>
            <a:endParaRPr lang="en-US" b="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en-US" b="0" dirty="0">
                <a:solidFill>
                  <a:srgbClr val="C00000"/>
                </a:solidFill>
              </a:rPr>
              <a:t>//@requires </a:t>
            </a:r>
            <a:r>
              <a:rPr lang="en-US" b="0" dirty="0" err="1">
                <a:solidFill>
                  <a:srgbClr val="C00000"/>
                </a:solidFill>
              </a:rPr>
              <a:t>img</a:t>
            </a:r>
            <a:r>
              <a:rPr lang="en-US" b="0" dirty="0">
                <a:solidFill>
                  <a:srgbClr val="C00000"/>
                </a:solidFill>
              </a:rPr>
              <a:t> != NULL;</a:t>
            </a:r>
          </a:p>
          <a:p>
            <a:pPr algn="l"/>
            <a:r>
              <a:rPr lang="en-US" b="0" dirty="0">
                <a:solidFill>
                  <a:srgbClr val="C00000"/>
                </a:solidFill>
              </a:rPr>
              <a:t>//@ensures \result != NULL;</a:t>
            </a:r>
          </a:p>
          <a:p>
            <a:pPr algn="l"/>
            <a:r>
              <a:rPr lang="en-US" b="0" dirty="0"/>
              <a:t>{</a:t>
            </a:r>
          </a:p>
          <a:p>
            <a:pPr algn="l"/>
            <a:r>
              <a:rPr lang="en-US" b="0" dirty="0"/>
              <a:t>  </a:t>
            </a:r>
            <a:r>
              <a:rPr lang="en-US" b="0" dirty="0">
                <a:solidFill>
                  <a:srgbClr val="00B050"/>
                </a:solidFill>
              </a:rPr>
              <a:t>image* </a:t>
            </a:r>
            <a:r>
              <a:rPr lang="en-US" b="0" dirty="0"/>
              <a:t>out = </a:t>
            </a:r>
            <a:r>
              <a:rPr lang="en-US" b="0" dirty="0" err="1"/>
              <a:t>alloc</a:t>
            </a:r>
            <a:r>
              <a:rPr lang="en-US" b="0" dirty="0"/>
              <a:t>(</a:t>
            </a:r>
            <a:r>
              <a:rPr lang="en-US" b="0" dirty="0">
                <a:solidFill>
                  <a:srgbClr val="00B050"/>
                </a:solidFill>
              </a:rPr>
              <a:t>image</a:t>
            </a:r>
            <a:r>
              <a:rPr lang="en-US" b="0" dirty="0"/>
              <a:t>);</a:t>
            </a:r>
          </a:p>
          <a:p>
            <a:pPr algn="l"/>
            <a:r>
              <a:rPr lang="en-US" b="0" dirty="0"/>
              <a:t>  out-&gt;width = </a:t>
            </a:r>
            <a:r>
              <a:rPr lang="en-US" b="0" dirty="0" err="1"/>
              <a:t>img</a:t>
            </a:r>
            <a:r>
              <a:rPr lang="en-US" b="0" dirty="0"/>
              <a:t>-&gt;width/2;</a:t>
            </a:r>
          </a:p>
          <a:p>
            <a:pPr algn="l"/>
            <a:r>
              <a:rPr lang="en-US" b="0" dirty="0"/>
              <a:t>  out-&gt;height = </a:t>
            </a:r>
            <a:r>
              <a:rPr lang="en-US" b="0" dirty="0" err="1"/>
              <a:t>img</a:t>
            </a:r>
            <a:r>
              <a:rPr lang="en-US" b="0" dirty="0"/>
              <a:t>-&gt;height/2;</a:t>
            </a:r>
          </a:p>
          <a:p>
            <a:pPr algn="l"/>
            <a:r>
              <a:rPr lang="en-US" b="0" dirty="0"/>
              <a:t>  out-&gt;data = </a:t>
            </a:r>
            <a:r>
              <a:rPr lang="en-US" b="0" dirty="0" err="1"/>
              <a:t>alloc_array</a:t>
            </a:r>
            <a:r>
              <a:rPr lang="en-US" b="0" dirty="0"/>
              <a:t>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, out-&gt;width * out-&gt;height);</a:t>
            </a:r>
          </a:p>
          <a:p>
            <a:pPr algn="l"/>
            <a:r>
              <a:rPr lang="en-US" b="0" dirty="0"/>
              <a:t>  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/>
              <a:t> 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 err="1">
                <a:solidFill>
                  <a:srgbClr val="CD7923"/>
                </a:solidFill>
              </a:rPr>
              <a:t>i</a:t>
            </a:r>
            <a:r>
              <a:rPr lang="en-US" b="0" dirty="0"/>
              <a:t>=0; </a:t>
            </a:r>
            <a:r>
              <a:rPr lang="en-US" b="0" dirty="0" err="1"/>
              <a:t>i</a:t>
            </a:r>
            <a:r>
              <a:rPr lang="en-US" b="0" dirty="0"/>
              <a:t> &lt; out-&gt;width; </a:t>
            </a:r>
            <a:r>
              <a:rPr lang="en-US" b="0" dirty="0" err="1"/>
              <a:t>i</a:t>
            </a:r>
            <a:r>
              <a:rPr lang="en-US" b="0" dirty="0"/>
              <a:t>++)</a:t>
            </a:r>
          </a:p>
          <a:p>
            <a:pPr algn="l"/>
            <a:r>
              <a:rPr lang="en-US" b="0" dirty="0"/>
              <a:t>    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/>
              <a:t> 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j</a:t>
            </a:r>
            <a:r>
              <a:rPr lang="en-US" b="0" dirty="0"/>
              <a:t>=0; j &lt; out-&gt;height; j++)</a:t>
            </a:r>
          </a:p>
          <a:p>
            <a:pPr algn="l"/>
            <a:r>
              <a:rPr lang="en-US" b="0" dirty="0"/>
              <a:t>      out-&gt;data[</a:t>
            </a:r>
            <a:r>
              <a:rPr lang="en-US" b="0" dirty="0" err="1"/>
              <a:t>i</a:t>
            </a:r>
            <a:r>
              <a:rPr lang="en-US" b="0" dirty="0"/>
              <a:t> * out-&gt;width + j] = </a:t>
            </a:r>
            <a:r>
              <a:rPr lang="en-US" b="0" dirty="0" err="1"/>
              <a:t>img</a:t>
            </a:r>
            <a:r>
              <a:rPr lang="en-US" b="0" dirty="0"/>
              <a:t>-&gt;data[</a:t>
            </a:r>
            <a:r>
              <a:rPr lang="en-US" b="0" dirty="0" err="1"/>
              <a:t>i</a:t>
            </a:r>
            <a:r>
              <a:rPr lang="en-US" b="0" dirty="0"/>
              <a:t>*</a:t>
            </a:r>
            <a:r>
              <a:rPr lang="en-US" b="0" dirty="0" err="1"/>
              <a:t>img</a:t>
            </a:r>
            <a:r>
              <a:rPr lang="en-US" b="0" dirty="0"/>
              <a:t>-&gt;width + j];</a:t>
            </a:r>
          </a:p>
          <a:p>
            <a:pPr algn="l"/>
            <a:br>
              <a:rPr lang="en-US" b="0" dirty="0"/>
            </a:br>
            <a:r>
              <a:rPr lang="en-US" b="0" dirty="0"/>
              <a:t>  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/>
              <a:t> out;</a:t>
            </a:r>
          </a:p>
          <a:p>
            <a:pPr algn="l"/>
            <a:r>
              <a:rPr lang="en-US" b="0" dirty="0"/>
              <a:t>}</a:t>
            </a:r>
          </a:p>
        </p:txBody>
      </p:sp>
      <p:sp>
        <p:nvSpPr>
          <p:cNvPr id="6" name="Right Brace 5"/>
          <p:cNvSpPr/>
          <p:nvPr/>
        </p:nvSpPr>
        <p:spPr bwMode="auto">
          <a:xfrm>
            <a:off x="10007600" y="5257800"/>
            <a:ext cx="533400" cy="30480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Cloud Callout 6"/>
          <p:cNvSpPr/>
          <p:nvPr/>
        </p:nvSpPr>
        <p:spPr bwMode="auto">
          <a:xfrm>
            <a:off x="10541000" y="7281267"/>
            <a:ext cx="2365980" cy="2248853"/>
          </a:xfrm>
          <a:prstGeom prst="cloudCallout">
            <a:avLst>
              <a:gd name="adj1" fmla="val -49389"/>
              <a:gd name="adj2" fmla="val -666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/>
              <a:t>What is going</a:t>
            </a:r>
            <a:br>
              <a:rPr lang="en-US" sz="1800" b="0" i="1" dirty="0"/>
            </a:br>
            <a:r>
              <a:rPr lang="en-US" sz="1800" b="0" i="1" dirty="0"/>
              <a:t>on here is not</a:t>
            </a:r>
            <a:br>
              <a:rPr lang="en-US" sz="1800" b="0" i="1" dirty="0"/>
            </a:br>
            <a:r>
              <a:rPr lang="en-US" sz="1800" b="0" i="1" dirty="0"/>
              <a:t>very important</a:t>
            </a:r>
          </a:p>
          <a:p>
            <a:pPr>
              <a:defRPr/>
            </a:pPr>
            <a:r>
              <a:rPr lang="en-US" sz="1800" b="0" i="1" dirty="0">
                <a:solidFill>
                  <a:srgbClr val="FF0000"/>
                </a:solidFill>
              </a:rPr>
              <a:t>But a lot more</a:t>
            </a:r>
            <a:br>
              <a:rPr lang="en-US" sz="1800" b="0" i="1" dirty="0">
                <a:solidFill>
                  <a:srgbClr val="FF0000"/>
                </a:solidFill>
              </a:rPr>
            </a:br>
            <a:r>
              <a:rPr lang="en-US" sz="1800" b="0" i="1" dirty="0">
                <a:solidFill>
                  <a:srgbClr val="FF0000"/>
                </a:solidFill>
              </a:rPr>
              <a:t>readable!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7035800" y="4114800"/>
            <a:ext cx="4196020" cy="369332"/>
          </a:xfrm>
          <a:prstGeom prst="wedgeRectCallout">
            <a:avLst>
              <a:gd name="adj1" fmla="val -96353"/>
              <a:gd name="adj2" fmla="val 490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Supports safety of pointer dereferences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035800" y="4659868"/>
            <a:ext cx="3131628" cy="369332"/>
          </a:xfrm>
          <a:prstGeom prst="wedgeRectCallout">
            <a:avLst>
              <a:gd name="adj1" fmla="val -102239"/>
              <a:gd name="adj2" fmla="val -24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Supports safety of caller code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Multiple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we always return multiple values using a </a:t>
            </a:r>
            <a:r>
              <a:rPr lang="en-US" dirty="0" err="1"/>
              <a:t>struct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If the right </a:t>
            </a:r>
            <a:r>
              <a:rPr lang="en-US" dirty="0" err="1"/>
              <a:t>struct</a:t>
            </a:r>
            <a:r>
              <a:rPr lang="en-US" dirty="0"/>
              <a:t> is already defined, by any means!</a:t>
            </a:r>
          </a:p>
          <a:p>
            <a:pPr lvl="2"/>
            <a:r>
              <a:rPr lang="en-US" dirty="0"/>
              <a:t>E.g., </a:t>
            </a:r>
            <a:r>
              <a:rPr lang="en-US" dirty="0">
                <a:solidFill>
                  <a:srgbClr val="00B050"/>
                </a:solidFill>
              </a:rPr>
              <a:t>image</a:t>
            </a:r>
          </a:p>
          <a:p>
            <a:pPr lvl="1"/>
            <a:r>
              <a:rPr lang="en-US" dirty="0"/>
              <a:t>If we need to define the </a:t>
            </a:r>
            <a:r>
              <a:rPr lang="en-US" dirty="0" err="1"/>
              <a:t>struct</a:t>
            </a:r>
            <a:r>
              <a:rPr lang="en-US" dirty="0"/>
              <a:t> just for this purpose, don’t bother</a:t>
            </a:r>
          </a:p>
          <a:p>
            <a:pPr lvl="2"/>
            <a:r>
              <a:rPr lang="en-US" dirty="0"/>
              <a:t>E.g., </a:t>
            </a:r>
            <a:r>
              <a:rPr lang="en-US" dirty="0">
                <a:solidFill>
                  <a:srgbClr val="7030A0"/>
                </a:solidFill>
              </a:rPr>
              <a:t>sum_and_42</a:t>
            </a:r>
          </a:p>
          <a:p>
            <a:pPr lvl="2"/>
            <a:r>
              <a:rPr lang="en-US" dirty="0"/>
              <a:t>Other programming languages give a way to define things like </a:t>
            </a:r>
            <a:r>
              <a:rPr lang="en-US" dirty="0" err="1"/>
              <a:t>structs</a:t>
            </a:r>
            <a:r>
              <a:rPr lang="en-US" dirty="0"/>
              <a:t> on the fly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return</a:t>
            </a:r>
          </a:p>
          <a:p>
            <a:pPr lvl="1"/>
            <a:r>
              <a:rPr lang="en-US" dirty="0"/>
              <a:t>The sum of all the elements in an array (an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	</a:t>
            </a:r>
            <a:r>
              <a:rPr lang="en-US" i="1" dirty="0"/>
              <a:t>and</a:t>
            </a:r>
          </a:p>
          <a:p>
            <a:pPr lvl="1"/>
            <a:r>
              <a:rPr lang="en-US" dirty="0">
                <a:sym typeface="Menlo" charset="0"/>
              </a:rPr>
              <a:t>W</a:t>
            </a:r>
            <a:r>
              <a:rPr lang="en-US" dirty="0"/>
              <a:t>hether 42 is in the array (a </a:t>
            </a:r>
            <a:r>
              <a:rPr lang="en-US" dirty="0">
                <a:solidFill>
                  <a:srgbClr val="00B050"/>
                </a:solidFill>
              </a:rPr>
              <a:t>bool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can we do that?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32538" y="4123015"/>
            <a:ext cx="4346062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???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8178800" y="3352800"/>
            <a:ext cx="2590800" cy="707886"/>
          </a:xfrm>
          <a:prstGeom prst="wedgeRectCallout">
            <a:avLst>
              <a:gd name="adj1" fmla="val -85325"/>
              <a:gd name="adj2" fmla="val 4131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C0 functions return</a:t>
            </a:r>
            <a:br>
              <a:rPr lang="en-US" sz="2000" b="0" dirty="0"/>
            </a:br>
            <a:r>
              <a:rPr lang="en-US" sz="2000" b="0" dirty="0"/>
              <a:t>at most </a:t>
            </a:r>
            <a:r>
              <a:rPr lang="en-US" sz="2000" dirty="0"/>
              <a:t>one</a:t>
            </a:r>
            <a:r>
              <a:rPr lang="en-US" sz="2000" b="0" dirty="0"/>
              <a:t> value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2211450" y="4162300"/>
            <a:ext cx="762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578600" y="5231011"/>
            <a:ext cx="4992585" cy="276998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???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sum_and_42(A,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178800" y="3352800"/>
            <a:ext cx="2590800" cy="707886"/>
          </a:xfrm>
          <a:prstGeom prst="wedgeRectCallout">
            <a:avLst>
              <a:gd name="adj1" fmla="val -250335"/>
              <a:gd name="adj2" fmla="val 708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C0 functions return</a:t>
            </a:r>
            <a:br>
              <a:rPr lang="en-US" sz="2000" b="0" dirty="0"/>
            </a:br>
            <a:r>
              <a:rPr lang="en-US" sz="2000" b="0" dirty="0"/>
              <a:t>at most </a:t>
            </a:r>
            <a:r>
              <a:rPr lang="en-US" sz="2000" dirty="0"/>
              <a:t>one</a:t>
            </a:r>
            <a:r>
              <a:rPr lang="en-US" sz="2000" b="0" dirty="0"/>
              <a:t> value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707250" y="6717475"/>
            <a:ext cx="762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7" grpId="0" animBg="1"/>
      <p:bldP spid="10" grpId="0" animBg="1"/>
      <p:bldP spid="11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Collection of Parts as a Single 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modern languages provide a way to view a collection of parts as a single entity</a:t>
            </a:r>
          </a:p>
          <a:p>
            <a:pPr lvl="1"/>
            <a:r>
              <a:rPr lang="en-US" dirty="0"/>
              <a:t>Structs in C0 (and C)</a:t>
            </a:r>
          </a:p>
          <a:p>
            <a:pPr lvl="1"/>
            <a:endParaRPr lang="en-US" dirty="0"/>
          </a:p>
          <a:p>
            <a:r>
              <a:rPr lang="en-US" dirty="0"/>
              <a:t>This is the basis for an </a:t>
            </a:r>
            <a:r>
              <a:rPr lang="en-US" b="1" dirty="0"/>
              <a:t>extraordinary</a:t>
            </a:r>
            <a:r>
              <a:rPr lang="en-US" dirty="0"/>
              <a:t> form of </a:t>
            </a:r>
            <a:r>
              <a:rPr lang="en-US" b="1" dirty="0"/>
              <a:t>abstraction</a:t>
            </a:r>
          </a:p>
          <a:p>
            <a:pPr lvl="1"/>
            <a:r>
              <a:rPr lang="en-US" dirty="0"/>
              <a:t>Allows manipulating complex entities as a whole</a:t>
            </a:r>
          </a:p>
          <a:p>
            <a:pPr lvl="2"/>
            <a:r>
              <a:rPr lang="en-US" dirty="0"/>
              <a:t>Through well-defined, abstract operations</a:t>
            </a:r>
          </a:p>
          <a:p>
            <a:pPr lvl="2"/>
            <a:r>
              <a:rPr lang="en-US" dirty="0"/>
              <a:t>Without a need to know the details</a:t>
            </a:r>
          </a:p>
          <a:p>
            <a:pPr lvl="1"/>
            <a:r>
              <a:rPr lang="en-US" dirty="0"/>
              <a:t>This underlies the concept of </a:t>
            </a:r>
            <a:r>
              <a:rPr lang="en-US" b="1" dirty="0"/>
              <a:t>data structures</a:t>
            </a:r>
          </a:p>
          <a:p>
            <a:pPr lvl="2"/>
            <a:r>
              <a:rPr lang="en-US" dirty="0"/>
              <a:t>The major topic of the rest of this course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D09BCEFF-E385-5D44-A9F2-CD88B9AC71B4}"/>
              </a:ext>
            </a:extLst>
          </p:cNvPr>
          <p:cNvSpPr/>
          <p:nvPr/>
        </p:nvSpPr>
        <p:spPr>
          <a:xfrm>
            <a:off x="5298575" y="2236514"/>
            <a:ext cx="2407645" cy="139713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tx1"/>
                </a:solidFill>
              </a:rPr>
              <a:t>Outline</a:t>
            </a:r>
            <a:endParaRPr lang="en-QA" sz="2560" dirty="0">
              <a:solidFill>
                <a:schemeClr val="tx1"/>
              </a:solidFill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56BDCC6-E9AB-5C40-BDF3-0E9E59A9BBE4}"/>
              </a:ext>
            </a:extLst>
          </p:cNvPr>
          <p:cNvSpPr/>
          <p:nvPr/>
        </p:nvSpPr>
        <p:spPr>
          <a:xfrm>
            <a:off x="1656352" y="4882738"/>
            <a:ext cx="2407645" cy="1397137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560" dirty="0">
                <a:solidFill>
                  <a:schemeClr val="tx1"/>
                </a:solidFill>
              </a:rPr>
              <a:t>Pointers</a:t>
            </a:r>
            <a:endParaRPr lang="en-QA" sz="2560" dirty="0">
              <a:solidFill>
                <a:schemeClr val="tx1"/>
              </a:solidFill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B0FA289-4EDE-D34F-B9E6-3C411A49B18E}"/>
              </a:ext>
            </a:extLst>
          </p:cNvPr>
          <p:cNvSpPr/>
          <p:nvPr/>
        </p:nvSpPr>
        <p:spPr>
          <a:xfrm>
            <a:off x="5298576" y="4876800"/>
            <a:ext cx="2407645" cy="1397137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tx1"/>
                </a:solidFill>
              </a:rPr>
              <a:t>Structs</a:t>
            </a:r>
            <a:endParaRPr lang="en-QA" sz="256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692DBAC-3ABF-5C4B-979B-BD9FF8053CFD}"/>
              </a:ext>
            </a:extLst>
          </p:cNvPr>
          <p:cNvCxnSpPr>
            <a:cxnSpLocks/>
            <a:stCxn id="31" idx="2"/>
            <a:endCxn id="32" idx="0"/>
          </p:cNvCxnSpPr>
          <p:nvPr/>
        </p:nvCxnSpPr>
        <p:spPr>
          <a:xfrm flipH="1">
            <a:off x="2860175" y="3633651"/>
            <a:ext cx="3642223" cy="124908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47951EE-06F6-374D-8CFA-D8F1A9C7AED3}"/>
              </a:ext>
            </a:extLst>
          </p:cNvPr>
          <p:cNvCxnSpPr>
            <a:cxnSpLocks/>
            <a:stCxn id="31" idx="2"/>
            <a:endCxn id="33" idx="0"/>
          </p:cNvCxnSpPr>
          <p:nvPr/>
        </p:nvCxnSpPr>
        <p:spPr>
          <a:xfrm>
            <a:off x="6502398" y="3633651"/>
            <a:ext cx="1" cy="12431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triped Right Arrow 44">
            <a:extLst>
              <a:ext uri="{FF2B5EF4-FFF2-40B4-BE49-F238E27FC236}">
                <a16:creationId xmlns:a16="http://schemas.microsoft.com/office/drawing/2014/main" id="{85F62CC7-4890-B74A-A09F-676E6A822C0D}"/>
              </a:ext>
            </a:extLst>
          </p:cNvPr>
          <p:cNvSpPr/>
          <p:nvPr/>
        </p:nvSpPr>
        <p:spPr>
          <a:xfrm rot="16200000">
            <a:off x="9848060" y="6444049"/>
            <a:ext cx="593124" cy="659026"/>
          </a:xfrm>
          <a:prstGeom prst="strip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 sz="256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D8CD64D-7463-BF43-8F62-BC8CE8E7B2BA}"/>
              </a:ext>
            </a:extLst>
          </p:cNvPr>
          <p:cNvSpPr/>
          <p:nvPr/>
        </p:nvSpPr>
        <p:spPr>
          <a:xfrm>
            <a:off x="8940800" y="4876800"/>
            <a:ext cx="2407645" cy="139713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bg1"/>
                </a:solidFill>
              </a:rPr>
              <a:t>Libraries</a:t>
            </a:r>
            <a:endParaRPr lang="en-QA" sz="256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2A919-A14C-3648-9815-7AD59058EACB}"/>
              </a:ext>
            </a:extLst>
          </p:cNvPr>
          <p:cNvCxnSpPr>
            <a:cxnSpLocks/>
            <a:stCxn id="31" idx="2"/>
            <a:endCxn id="19" idx="0"/>
          </p:cNvCxnSpPr>
          <p:nvPr/>
        </p:nvCxnSpPr>
        <p:spPr>
          <a:xfrm>
            <a:off x="6502398" y="3633651"/>
            <a:ext cx="3642225" cy="12431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23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Reusing Code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but the simplest programs reuse code already written</a:t>
            </a:r>
          </a:p>
          <a:p>
            <a:pPr lvl="1"/>
            <a:r>
              <a:rPr lang="en-US" dirty="0"/>
              <a:t>System code</a:t>
            </a:r>
          </a:p>
          <a:p>
            <a:pPr lvl="2">
              <a:buClr>
                <a:schemeClr val="tx1"/>
              </a:buClr>
            </a:pPr>
            <a:r>
              <a:rPr lang="en-US" kern="1200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#use &lt;</a:t>
            </a:r>
            <a:r>
              <a:rPr lang="en-US" b="1" kern="1200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conio</a:t>
            </a:r>
            <a:r>
              <a:rPr lang="en-US" kern="1200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&gt;</a:t>
            </a:r>
          </a:p>
          <a:p>
            <a:pPr lvl="1"/>
            <a:r>
              <a:rPr lang="en-US" dirty="0"/>
              <a:t>Simple code you wrote in the past</a:t>
            </a:r>
          </a:p>
          <a:p>
            <a:pPr lvl="2"/>
            <a:r>
              <a:rPr lang="en-US" b="1" dirty="0"/>
              <a:t>pixel.o0</a:t>
            </a:r>
          </a:p>
          <a:p>
            <a:pPr lvl="1"/>
            <a:r>
              <a:rPr lang="en-US" dirty="0"/>
              <a:t>Complex code somebody else wrote</a:t>
            </a:r>
          </a:p>
          <a:p>
            <a:pPr lvl="2"/>
            <a:r>
              <a:rPr lang="en-US" b="1" dirty="0"/>
              <a:t>jquery.js</a:t>
            </a:r>
          </a:p>
          <a:p>
            <a:pPr lvl="4"/>
            <a:endParaRPr lang="en-US" dirty="0"/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Writing correct code is hard and time-consuming!</a:t>
            </a:r>
          </a:p>
          <a:p>
            <a:pPr lvl="4"/>
            <a:endParaRPr lang="en-US" dirty="0"/>
          </a:p>
          <a:p>
            <a:r>
              <a:rPr lang="en-US" dirty="0"/>
              <a:t>These are </a:t>
            </a:r>
            <a:r>
              <a:rPr lang="en-US" b="1" dirty="0"/>
              <a:t>libraries</a:t>
            </a:r>
          </a:p>
          <a:p>
            <a:pPr lvl="1"/>
            <a:r>
              <a:rPr lang="en-US" dirty="0"/>
              <a:t>They separate out code used across many applications from the applications themselves</a:t>
            </a:r>
          </a:p>
          <a:p>
            <a:pPr lvl="1"/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5664200" y="2819400"/>
            <a:ext cx="3107646" cy="400110"/>
          </a:xfrm>
          <a:prstGeom prst="wedgeRectCallout">
            <a:avLst>
              <a:gd name="adj1" fmla="val -100178"/>
              <a:gd name="adj2" fmla="val 5959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C0’s input/output functions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5722375" y="4095690"/>
            <a:ext cx="3963586" cy="400110"/>
          </a:xfrm>
          <a:prstGeom prst="wedgeRectCallout">
            <a:avLst>
              <a:gd name="adj1" fmla="val -104571"/>
              <a:gd name="adj2" fmla="val -3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Encoding and manipulating pixels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029200"/>
            <a:ext cx="5380640" cy="400110"/>
          </a:xfrm>
          <a:prstGeom prst="wedgeRectCallout">
            <a:avLst>
              <a:gd name="adj1" fmla="val -89415"/>
              <a:gd name="adj2" fmla="val 61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/>
              <a:t>Javascript</a:t>
            </a:r>
            <a:r>
              <a:rPr lang="en-US" sz="2000" b="0" dirty="0"/>
              <a:t> utilities to build dynamic web pages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569700" cy="6896100"/>
          </a:xfrm>
        </p:spPr>
        <p:txBody>
          <a:bodyPr/>
          <a:lstStyle/>
          <a:p>
            <a:r>
              <a:rPr lang="en-US" dirty="0"/>
              <a:t>Libraries promote </a:t>
            </a:r>
            <a:r>
              <a:rPr lang="en-US" b="1" dirty="0"/>
              <a:t>abstraction</a:t>
            </a:r>
          </a:p>
          <a:p>
            <a:pPr lvl="1"/>
            <a:r>
              <a:rPr lang="en-US" dirty="0"/>
              <a:t>Focus on </a:t>
            </a:r>
            <a:r>
              <a:rPr lang="en-US" b="1" dirty="0"/>
              <a:t>what</a:t>
            </a:r>
            <a:r>
              <a:rPr lang="en-US" dirty="0"/>
              <a:t> the library code does</a:t>
            </a:r>
          </a:p>
          <a:p>
            <a:pPr lvl="2"/>
            <a:r>
              <a:rPr lang="en-US" dirty="0"/>
              <a:t>E.g., Print an integer to terminal using </a:t>
            </a:r>
            <a:r>
              <a:rPr lang="en-US" dirty="0" err="1">
                <a:solidFill>
                  <a:srgbClr val="7030A0"/>
                </a:solidFill>
              </a:rPr>
              <a:t>printint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Not on </a:t>
            </a:r>
            <a:r>
              <a:rPr lang="en-US" b="1" dirty="0"/>
              <a:t>how</a:t>
            </a:r>
            <a:r>
              <a:rPr lang="en-US" dirty="0"/>
              <a:t> it does it</a:t>
            </a:r>
          </a:p>
          <a:p>
            <a:pPr lvl="2"/>
            <a:r>
              <a:rPr lang="en-US" dirty="0"/>
              <a:t>The many minute steps to turn an integer into terminal output</a:t>
            </a:r>
          </a:p>
          <a:p>
            <a:pPr>
              <a:spcBef>
                <a:spcPts val="1800"/>
              </a:spcBef>
            </a:pPr>
            <a:r>
              <a:rPr lang="en-US" dirty="0"/>
              <a:t>Abstraction has lots of </a:t>
            </a:r>
            <a:r>
              <a:rPr lang="en-US" b="1" dirty="0"/>
              <a:t>benefits</a:t>
            </a:r>
          </a:p>
          <a:p>
            <a:pPr lvl="1"/>
            <a:r>
              <a:rPr lang="en-US" dirty="0"/>
              <a:t>Hides inessential details</a:t>
            </a:r>
          </a:p>
          <a:p>
            <a:pPr lvl="2"/>
            <a:r>
              <a:rPr lang="en-US" dirty="0"/>
              <a:t>Writing code is hard enough without also having to know how </a:t>
            </a:r>
            <a:r>
              <a:rPr lang="en-US" dirty="0" err="1">
                <a:solidFill>
                  <a:srgbClr val="7030A0"/>
                </a:solidFill>
              </a:rPr>
              <a:t>printint</a:t>
            </a:r>
            <a:r>
              <a:rPr lang="en-US" dirty="0"/>
              <a:t> works</a:t>
            </a:r>
          </a:p>
          <a:p>
            <a:pPr lvl="1"/>
            <a:r>
              <a:rPr lang="en-US" dirty="0"/>
              <a:t>Makes code more manageable</a:t>
            </a:r>
          </a:p>
          <a:p>
            <a:pPr lvl="2"/>
            <a:r>
              <a:rPr lang="en-US" dirty="0"/>
              <a:t>If we find a bug in </a:t>
            </a:r>
            <a:r>
              <a:rPr lang="en-US" dirty="0" err="1">
                <a:solidFill>
                  <a:srgbClr val="7030A0"/>
                </a:solidFill>
              </a:rPr>
              <a:t>printint</a:t>
            </a:r>
            <a:r>
              <a:rPr lang="en-US" dirty="0"/>
              <a:t>, there is a single place where to fix it</a:t>
            </a:r>
          </a:p>
          <a:p>
            <a:pPr lvl="1"/>
            <a:r>
              <a:rPr lang="en-US" dirty="0"/>
              <a:t>Allows for transparent improvements</a:t>
            </a:r>
          </a:p>
          <a:p>
            <a:pPr lvl="2"/>
            <a:r>
              <a:rPr lang="en-US" dirty="0"/>
              <a:t>If we find a better way of printing, update the library not the applications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56FF0A6-2320-E8F3-4254-5E0016C4CE5B}"/>
              </a:ext>
            </a:extLst>
          </p:cNvPr>
          <p:cNvSpPr/>
          <p:nvPr/>
        </p:nvSpPr>
        <p:spPr bwMode="auto">
          <a:xfrm>
            <a:off x="2622550" y="8305800"/>
            <a:ext cx="8229600" cy="104775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None/>
            </a:pPr>
            <a:r>
              <a:rPr lang="en-US" i="1" dirty="0"/>
              <a:t>Computer science is all about abstraction!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 Library Anyway?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dirty="0"/>
              <a:t>interface</a:t>
            </a:r>
            <a:r>
              <a:rPr lang="en-US" dirty="0"/>
              <a:t> </a:t>
            </a:r>
          </a:p>
          <a:p>
            <a:pPr marL="1263650" lvl="2" indent="-514350"/>
            <a:r>
              <a:rPr lang="en-US" dirty="0"/>
              <a:t>Lists the functionalities the library exports and how to use them</a:t>
            </a:r>
          </a:p>
          <a:p>
            <a:pPr marL="1263650" lvl="2" indent="-51435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void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printint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/>
              <a:t>);</a:t>
            </a:r>
          </a:p>
          <a:p>
            <a:pPr marL="1263650" lvl="2" indent="-514350"/>
            <a:endParaRPr lang="en-US" dirty="0"/>
          </a:p>
          <a:p>
            <a:pPr marL="1263650" lvl="2" indent="-514350"/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dirty="0"/>
              <a:t>implementation</a:t>
            </a:r>
          </a:p>
          <a:p>
            <a:pPr marL="1263650" lvl="2" indent="-514350"/>
            <a:r>
              <a:rPr lang="en-US" dirty="0"/>
              <a:t>The code that implements them</a:t>
            </a:r>
          </a:p>
          <a:p>
            <a:pPr marL="1263650" lvl="2" indent="-51435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void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printint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/>
              <a:t>) {</a:t>
            </a:r>
          </a:p>
          <a:p>
            <a:pPr marL="1263650" lvl="2" indent="-514350">
              <a:buNone/>
            </a:pPr>
            <a:r>
              <a:rPr lang="en-US" dirty="0"/>
              <a:t>	  …</a:t>
            </a:r>
          </a:p>
          <a:p>
            <a:pPr marL="1263650" lvl="2" indent="-514350">
              <a:buNone/>
            </a:pPr>
            <a:r>
              <a:rPr lang="en-US" dirty="0"/>
              <a:t>	}</a:t>
            </a:r>
          </a:p>
          <a:p>
            <a:pPr marL="1835150" lvl="4" indent="-514350"/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dirty="0"/>
              <a:t>documentation</a:t>
            </a:r>
          </a:p>
          <a:p>
            <a:pPr marL="1263650" lvl="2" indent="-514350"/>
            <a:r>
              <a:rPr lang="en-US" dirty="0"/>
              <a:t>The explanation of what they do</a:t>
            </a:r>
          </a:p>
          <a:p>
            <a:pPr marL="1263650" lvl="2" indent="-514350">
              <a:buNone/>
            </a:pPr>
            <a:r>
              <a:rPr lang="en-US" dirty="0"/>
              <a:t>	</a:t>
            </a:r>
            <a:r>
              <a:rPr lang="en-US" i="1" dirty="0"/>
              <a:t>“print </a:t>
            </a:r>
            <a:r>
              <a:rPr lang="en-US" i="1" dirty="0" err="1"/>
              <a:t>i</a:t>
            </a:r>
            <a:r>
              <a:rPr lang="en-US" i="1" dirty="0"/>
              <a:t> to standard output”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6653137" y="3124200"/>
            <a:ext cx="5419112" cy="1508105"/>
          </a:xfrm>
          <a:prstGeom prst="wedgeRectCallout">
            <a:avLst>
              <a:gd name="adj1" fmla="val -87355"/>
              <a:gd name="adj2" fmla="val -441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/>
              <a:t>Everything we need for using this functionality:</a:t>
            </a:r>
          </a:p>
          <a:p>
            <a:pPr marL="458788" lvl="1" indent="-166688" algn="l">
              <a:buFont typeface="Arial" pitchFamily="34" charset="0"/>
              <a:buChar char="•"/>
              <a:defRPr/>
            </a:pPr>
            <a:r>
              <a:rPr lang="en-US" sz="1800" b="0" dirty="0"/>
              <a:t>Name of the function</a:t>
            </a:r>
          </a:p>
          <a:p>
            <a:pPr marL="458788" lvl="1" indent="-166688" algn="l">
              <a:buFont typeface="Arial" pitchFamily="34" charset="0"/>
              <a:buChar char="•"/>
              <a:defRPr/>
            </a:pPr>
            <a:r>
              <a:rPr lang="en-US" sz="1800" b="0" dirty="0"/>
              <a:t>Number and type of arguments</a:t>
            </a:r>
          </a:p>
          <a:p>
            <a:pPr marL="458788" lvl="1" indent="-166688" algn="l">
              <a:buFont typeface="Arial" pitchFamily="34" charset="0"/>
              <a:buChar char="•"/>
              <a:defRPr/>
            </a:pPr>
            <a:r>
              <a:rPr lang="en-US" sz="1800" b="0" dirty="0"/>
              <a:t>Output type</a:t>
            </a:r>
          </a:p>
          <a:p>
            <a:pPr marL="458788" lvl="1" indent="-166688" algn="l">
              <a:buFont typeface="Arial" pitchFamily="34" charset="0"/>
              <a:buChar char="•"/>
              <a:defRPr/>
            </a:pPr>
            <a:r>
              <a:rPr lang="en-US" sz="1800" b="0" dirty="0"/>
              <a:t>Contracts</a:t>
            </a:r>
            <a:endParaRPr lang="en-US" sz="2000" b="0" dirty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3759200" y="5867400"/>
            <a:ext cx="2873544" cy="400110"/>
          </a:xfrm>
          <a:prstGeom prst="wedgeRectCallout">
            <a:avLst>
              <a:gd name="adj1" fmla="val -79208"/>
              <a:gd name="adj2" fmla="val -3132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/>
              <a:t>Complex low-level code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6350000" y="8077200"/>
            <a:ext cx="3258456" cy="707886"/>
          </a:xfrm>
          <a:prstGeom prst="wedgeRectCallout">
            <a:avLst>
              <a:gd name="adj1" fmla="val -60615"/>
              <a:gd name="adj2" fmla="val -523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Human readable, often in a </a:t>
            </a:r>
            <a:br>
              <a:rPr lang="en-US" sz="2000" b="0" dirty="0"/>
            </a:br>
            <a:r>
              <a:rPr lang="en-US" sz="2000" b="0" dirty="0"/>
              <a:t>web page or thick manual</a:t>
            </a:r>
          </a:p>
        </p:txBody>
      </p:sp>
      <p:sp>
        <p:nvSpPr>
          <p:cNvPr id="7" name="Right Arrow Callout 6"/>
          <p:cNvSpPr/>
          <p:nvPr/>
        </p:nvSpPr>
        <p:spPr bwMode="auto">
          <a:xfrm>
            <a:off x="362966" y="2471033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8" name="Right Arrow Callout 7"/>
          <p:cNvSpPr/>
          <p:nvPr/>
        </p:nvSpPr>
        <p:spPr bwMode="auto">
          <a:xfrm>
            <a:off x="362966" y="5146792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9" name="Right Arrow Callout 8"/>
          <p:cNvSpPr/>
          <p:nvPr/>
        </p:nvSpPr>
        <p:spPr bwMode="auto">
          <a:xfrm>
            <a:off x="362966" y="744552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</a:t>
            </a:r>
            <a:r>
              <a:rPr lang="en-US" b="1" dirty="0"/>
              <a:t>writing</a:t>
            </a:r>
            <a:r>
              <a:rPr lang="en-US" dirty="0"/>
              <a:t> application code,</a:t>
            </a:r>
            <a:br>
              <a:rPr lang="en-US" dirty="0"/>
            </a:br>
            <a:r>
              <a:rPr lang="en-US" dirty="0"/>
              <a:t>we only use the functionalities</a:t>
            </a:r>
            <a:br>
              <a:rPr lang="en-US" dirty="0"/>
            </a:br>
            <a:r>
              <a:rPr lang="en-US" dirty="0"/>
              <a:t>listed in the interface</a:t>
            </a:r>
          </a:p>
          <a:p>
            <a:pPr lvl="1"/>
            <a:r>
              <a:rPr lang="en-US" i="1" dirty="0"/>
              <a:t>No reliance on implementation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When </a:t>
            </a:r>
            <a:r>
              <a:rPr lang="en-US" b="1" dirty="0"/>
              <a:t>compiling</a:t>
            </a:r>
            <a:r>
              <a:rPr lang="en-US" dirty="0"/>
              <a:t> the application,</a:t>
            </a:r>
            <a:br>
              <a:rPr lang="en-US" dirty="0"/>
            </a:br>
            <a:r>
              <a:rPr lang="en-US" dirty="0"/>
              <a:t>we involve an implementation of</a:t>
            </a:r>
            <a:br>
              <a:rPr lang="en-US" dirty="0"/>
            </a:br>
            <a:r>
              <a:rPr lang="en-US" dirty="0"/>
              <a:t>the library</a:t>
            </a:r>
          </a:p>
          <a:p>
            <a:pPr lvl="1"/>
            <a:r>
              <a:rPr lang="en-US" dirty="0"/>
              <a:t>Needed for the application to run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Implementation is a </a:t>
            </a:r>
            <a:r>
              <a:rPr lang="en-US" b="1" dirty="0"/>
              <a:t>black box</a:t>
            </a:r>
          </a:p>
          <a:p>
            <a:pPr lvl="1"/>
            <a:endParaRPr lang="en-US" dirty="0"/>
          </a:p>
        </p:txBody>
      </p:sp>
      <p:sp>
        <p:nvSpPr>
          <p:cNvPr id="4" name="Cube 3"/>
          <p:cNvSpPr/>
          <p:nvPr/>
        </p:nvSpPr>
        <p:spPr bwMode="auto">
          <a:xfrm>
            <a:off x="8483600" y="5257800"/>
            <a:ext cx="3352800" cy="3886200"/>
          </a:xfrm>
          <a:prstGeom prst="cube">
            <a:avLst>
              <a:gd name="adj" fmla="val 16315"/>
            </a:avLst>
          </a:prstGeom>
          <a:solidFill>
            <a:schemeClr val="tx2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Vertical Scroll 4"/>
          <p:cNvSpPr/>
          <p:nvPr/>
        </p:nvSpPr>
        <p:spPr bwMode="auto">
          <a:xfrm flipH="1">
            <a:off x="8255000" y="6096000"/>
            <a:ext cx="2895600" cy="2139950"/>
          </a:xfrm>
          <a:prstGeom prst="verticalScroll">
            <a:avLst>
              <a:gd name="adj" fmla="val 2102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59800" y="6096000"/>
            <a:ext cx="1468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72333" y="5867400"/>
            <a:ext cx="615553" cy="2748509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Helvetica Neue"/>
              </a:rPr>
              <a:t>Implementation</a:t>
            </a:r>
          </a:p>
        </p:txBody>
      </p:sp>
      <p:sp>
        <p:nvSpPr>
          <p:cNvPr id="10" name="Vertical Scroll 9"/>
          <p:cNvSpPr/>
          <p:nvPr/>
        </p:nvSpPr>
        <p:spPr bwMode="auto">
          <a:xfrm flipH="1">
            <a:off x="8102600" y="2209800"/>
            <a:ext cx="2895600" cy="2139950"/>
          </a:xfrm>
          <a:prstGeom prst="verticalScroll">
            <a:avLst>
              <a:gd name="adj" fmla="val 2102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07400" y="2209800"/>
            <a:ext cx="1468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0769600" y="1143000"/>
            <a:ext cx="2068836" cy="1323439"/>
          </a:xfrm>
          <a:prstGeom prst="wedgeRectCallout">
            <a:avLst>
              <a:gd name="adj1" fmla="val -76070"/>
              <a:gd name="adj2" fmla="val 918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the </a:t>
            </a:r>
            <a:r>
              <a:rPr lang="en-US" sz="2000" dirty="0"/>
              <a:t>only</a:t>
            </a:r>
            <a:br>
              <a:rPr lang="en-US" sz="2000" b="0" dirty="0"/>
            </a:br>
            <a:r>
              <a:rPr lang="en-US" sz="2000" b="0" dirty="0"/>
              <a:t>thing that matters</a:t>
            </a:r>
            <a:br>
              <a:rPr lang="en-US" sz="2000" b="0" dirty="0"/>
            </a:br>
            <a:r>
              <a:rPr lang="en-US" sz="2000" b="0" dirty="0"/>
              <a:t>while developing</a:t>
            </a:r>
            <a:br>
              <a:rPr lang="en-US" sz="2000" b="0" dirty="0"/>
            </a:br>
            <a:r>
              <a:rPr lang="en-US" sz="2000" b="0" dirty="0"/>
              <a:t>the application</a:t>
            </a:r>
          </a:p>
        </p:txBody>
      </p:sp>
      <p:sp>
        <p:nvSpPr>
          <p:cNvPr id="13" name="Right Arrow Callout 12"/>
          <p:cNvSpPr/>
          <p:nvPr/>
        </p:nvSpPr>
        <p:spPr bwMode="auto">
          <a:xfrm flipH="1">
            <a:off x="11150600" y="325452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10" grpId="0" animBg="1"/>
      <p:bldP spid="11" grpId="0"/>
      <p:bldP spid="12" grpId="0" animBg="1"/>
      <p:bldP spid="1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Libraries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libraries</a:t>
            </a:r>
          </a:p>
          <a:p>
            <a:pPr lvl="1"/>
            <a:r>
              <a:rPr lang="en-US" dirty="0"/>
              <a:t>Part of the programming language</a:t>
            </a:r>
          </a:p>
          <a:p>
            <a:pPr lvl="1">
              <a:buNone/>
            </a:pPr>
            <a:r>
              <a:rPr lang="en-US" dirty="0">
                <a:latin typeface="Helvetica Neue"/>
              </a:rPr>
              <a:t>	</a:t>
            </a:r>
            <a:r>
              <a:rPr lang="en-US" kern="12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#use &lt;</a:t>
            </a:r>
            <a:r>
              <a:rPr lang="en-US" b="1" kern="120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conio</a:t>
            </a:r>
            <a:r>
              <a:rPr lang="en-US" kern="12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</a:t>
            </a:r>
            <a:endParaRPr lang="en-US" dirty="0">
              <a:latin typeface="Helvetica Neue"/>
            </a:endParaRPr>
          </a:p>
          <a:p>
            <a:pPr lvl="2"/>
            <a:r>
              <a:rPr lang="en-US" dirty="0"/>
              <a:t>No need to load any file to use them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514350" indent="-514350"/>
            <a:endParaRPr lang="en-US" dirty="0"/>
          </a:p>
          <a:p>
            <a:r>
              <a:rPr lang="en-US" dirty="0"/>
              <a:t>User-defined libraries</a:t>
            </a:r>
          </a:p>
          <a:p>
            <a:pPr lvl="1"/>
            <a:r>
              <a:rPr lang="en-US" dirty="0"/>
              <a:t>Written by users or downloaded from the Internet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tx1"/>
                </a:solidFill>
              </a:rPr>
              <a:t>pixels.c0</a:t>
            </a:r>
          </a:p>
          <a:p>
            <a:pPr lvl="2"/>
            <a:r>
              <a:rPr lang="en-US" dirty="0"/>
              <a:t>Must be compiled with the application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3663462" y="8229600"/>
            <a:ext cx="6115538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cc0 -d pixels.c0 my-image-application.c0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663462" y="7924800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3683000" y="4572000"/>
            <a:ext cx="6115538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cc0 -d my-math-application.c0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683000" y="4267200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10998200" y="5791200"/>
            <a:ext cx="1690527" cy="707886"/>
          </a:xfrm>
          <a:prstGeom prst="wedgeRectCallout">
            <a:avLst>
              <a:gd name="adj1" fmla="val -361303"/>
              <a:gd name="adj2" fmla="val -252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Also called an</a:t>
            </a:r>
            <a:br>
              <a:rPr lang="en-US" sz="2000" b="0" dirty="0"/>
            </a:br>
            <a:r>
              <a:rPr lang="en-US" sz="2000" dirty="0"/>
              <a:t>API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10922000" y="6781800"/>
            <a:ext cx="1323439" cy="830997"/>
          </a:xfrm>
          <a:prstGeom prst="wedgeRectCallout">
            <a:avLst>
              <a:gd name="adj1" fmla="val 20377"/>
              <a:gd name="adj2" fmla="val -88407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dirty="0"/>
              <a:t>A</a:t>
            </a:r>
            <a:r>
              <a:rPr lang="en-US" sz="1600" b="0" dirty="0"/>
              <a:t>pplication</a:t>
            </a:r>
            <a:br>
              <a:rPr lang="en-US" sz="1600" b="0" dirty="0"/>
            </a:br>
            <a:r>
              <a:rPr lang="en-US" sz="1600" dirty="0"/>
              <a:t>P</a:t>
            </a:r>
            <a:r>
              <a:rPr lang="en-US" sz="1600" b="0" dirty="0"/>
              <a:t>rogramming</a:t>
            </a:r>
            <a:br>
              <a:rPr lang="en-US" sz="1600" b="0" dirty="0"/>
            </a:br>
            <a:r>
              <a:rPr lang="en-US" sz="1600" dirty="0"/>
              <a:t>I</a:t>
            </a:r>
            <a:r>
              <a:rPr lang="en-US" sz="1600" b="0" dirty="0"/>
              <a:t>nterface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writing a library, we need to</a:t>
            </a:r>
          </a:p>
          <a:p>
            <a:pPr lvl="1"/>
            <a:r>
              <a:rPr lang="en-US" dirty="0"/>
              <a:t>Decide on the interface</a:t>
            </a:r>
          </a:p>
          <a:p>
            <a:pPr lvl="1"/>
            <a:r>
              <a:rPr lang="en-US" dirty="0"/>
              <a:t>Implement every functionality exported by the interface</a:t>
            </a:r>
          </a:p>
          <a:p>
            <a:pPr lvl="2"/>
            <a:r>
              <a:rPr lang="en-US" dirty="0"/>
              <a:t>Fill in the black box</a:t>
            </a:r>
          </a:p>
          <a:p>
            <a:pPr lvl="1"/>
            <a:r>
              <a:rPr lang="en-US" dirty="0"/>
              <a:t>Write lots of documentation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this class, we will</a:t>
            </a:r>
            <a:br>
              <a:rPr lang="en-US" dirty="0"/>
            </a:br>
            <a:r>
              <a:rPr lang="en-US" dirty="0"/>
              <a:t>write some of the</a:t>
            </a:r>
            <a:br>
              <a:rPr lang="en-US" dirty="0"/>
            </a:br>
            <a:r>
              <a:rPr lang="en-US" dirty="0"/>
              <a:t>system libraries that are</a:t>
            </a:r>
            <a:br>
              <a:rPr lang="en-US" dirty="0"/>
            </a:br>
            <a:r>
              <a:rPr lang="en-US" dirty="0"/>
              <a:t>native in other languages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7340600" y="4876800"/>
            <a:ext cx="3352800" cy="3886200"/>
          </a:xfrm>
          <a:prstGeom prst="cube">
            <a:avLst>
              <a:gd name="adj" fmla="val 16315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Vertical Scroll 4"/>
          <p:cNvSpPr/>
          <p:nvPr/>
        </p:nvSpPr>
        <p:spPr bwMode="auto">
          <a:xfrm flipH="1">
            <a:off x="7112000" y="5715000"/>
            <a:ext cx="2895600" cy="2139950"/>
          </a:xfrm>
          <a:prstGeom prst="verticalScroll">
            <a:avLst>
              <a:gd name="adj" fmla="val 2102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16800" y="5715000"/>
            <a:ext cx="1468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29333" y="5486400"/>
            <a:ext cx="615553" cy="2748509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2800" dirty="0">
                <a:latin typeface="Helvetica Neue"/>
              </a:rPr>
              <a:t>Implementation</a:t>
            </a:r>
          </a:p>
        </p:txBody>
      </p:sp>
      <p:sp>
        <p:nvSpPr>
          <p:cNvPr id="9" name="Right Arrow Callout 8"/>
          <p:cNvSpPr/>
          <p:nvPr/>
        </p:nvSpPr>
        <p:spPr bwMode="auto">
          <a:xfrm>
            <a:off x="6578600" y="7924800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0" name="Right Arrow Callout 9"/>
          <p:cNvSpPr/>
          <p:nvPr/>
        </p:nvSpPr>
        <p:spPr bwMode="auto">
          <a:xfrm>
            <a:off x="6350000" y="549332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be 8"/>
          <p:cNvSpPr/>
          <p:nvPr/>
        </p:nvSpPr>
        <p:spPr bwMode="auto">
          <a:xfrm>
            <a:off x="10388600" y="7696200"/>
            <a:ext cx="2438400" cy="1905000"/>
          </a:xfrm>
          <a:prstGeom prst="cube">
            <a:avLst>
              <a:gd name="adj" fmla="val 7588"/>
            </a:avLst>
          </a:prstGeom>
          <a:solidFill>
            <a:schemeClr val="tx2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library that defines a </a:t>
            </a:r>
            <a:r>
              <a:rPr lang="en-US" b="1" dirty="0"/>
              <a:t>new type </a:t>
            </a:r>
            <a:r>
              <a:rPr lang="en-US" dirty="0"/>
              <a:t>and the ways to use it</a:t>
            </a:r>
            <a:endParaRPr lang="en-US" i="1" dirty="0"/>
          </a:p>
          <a:p>
            <a:pPr lvl="1"/>
            <a:r>
              <a:rPr lang="en-US" dirty="0"/>
              <a:t>Defines the type </a:t>
            </a:r>
            <a:r>
              <a:rPr lang="en-US" dirty="0" err="1">
                <a:solidFill>
                  <a:srgbClr val="00B050"/>
                </a:solidFill>
              </a:rPr>
              <a:t>pixel_t</a:t>
            </a:r>
            <a:r>
              <a:rPr lang="en-US" dirty="0"/>
              <a:t> of pixels</a:t>
            </a:r>
          </a:p>
          <a:p>
            <a:pPr lvl="2"/>
            <a:r>
              <a:rPr lang="en-US" dirty="0"/>
              <a:t>The </a:t>
            </a:r>
            <a:r>
              <a:rPr lang="en-US" b="1" dirty="0"/>
              <a:t>only</a:t>
            </a:r>
            <a:r>
              <a:rPr lang="en-US" dirty="0"/>
              <a:t> way we shall refer to pixel in application</a:t>
            </a:r>
          </a:p>
          <a:p>
            <a:pPr lvl="1"/>
            <a:r>
              <a:rPr lang="en-US" dirty="0"/>
              <a:t>Defines functions that manipulate pixels</a:t>
            </a:r>
          </a:p>
          <a:p>
            <a:pPr lvl="3">
              <a:buNone/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get_red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pixel_t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p</a:t>
            </a:r>
            <a:r>
              <a:rPr lang="en-US" dirty="0"/>
              <a:t>)</a:t>
            </a:r>
          </a:p>
          <a:p>
            <a:pPr lvl="3">
              <a:buNone/>
            </a:pPr>
            <a:r>
              <a:rPr lang="en-US" dirty="0">
                <a:solidFill>
                  <a:srgbClr val="C00000"/>
                </a:solidFill>
              </a:rPr>
              <a:t>/*@ensures 0 &lt;= \result &amp;&amp; \result &lt; 256; @*/</a:t>
            </a:r>
            <a:r>
              <a:rPr lang="en-US" dirty="0"/>
              <a:t> ;</a:t>
            </a:r>
          </a:p>
          <a:p>
            <a:pPr lvl="3">
              <a:buNone/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get_green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pixel_t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p</a:t>
            </a:r>
            <a:r>
              <a:rPr lang="en-US" dirty="0"/>
              <a:t>) …</a:t>
            </a:r>
          </a:p>
          <a:p>
            <a:pPr lvl="3">
              <a:buNone/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get_blue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pixel_t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p</a:t>
            </a:r>
            <a:r>
              <a:rPr lang="en-US" dirty="0"/>
              <a:t>) …</a:t>
            </a:r>
          </a:p>
          <a:p>
            <a:pPr lvl="3">
              <a:buNone/>
            </a:pPr>
            <a:r>
              <a:rPr lang="en-US" dirty="0" err="1">
                <a:solidFill>
                  <a:srgbClr val="00B050"/>
                </a:solidFill>
              </a:rPr>
              <a:t>pixel_t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make_pixel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green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blue</a:t>
            </a:r>
            <a:r>
              <a:rPr lang="en-US" dirty="0"/>
              <a:t>) …</a:t>
            </a:r>
          </a:p>
          <a:p>
            <a:pPr lvl="2"/>
            <a:r>
              <a:rPr lang="en-US" dirty="0"/>
              <a:t>The </a:t>
            </a:r>
            <a:r>
              <a:rPr lang="en-US" b="1" dirty="0"/>
              <a:t>only</a:t>
            </a:r>
            <a:r>
              <a:rPr lang="en-US" dirty="0"/>
              <a:t> operations we shall use to manipulate pixels</a:t>
            </a:r>
          </a:p>
          <a:p>
            <a:pPr lvl="3"/>
            <a:r>
              <a:rPr lang="en-US" dirty="0"/>
              <a:t>Except for functions we write using them</a:t>
            </a:r>
          </a:p>
          <a:p>
            <a:r>
              <a:rPr lang="en-US" dirty="0"/>
              <a:t>ADT’s promote a very strong form of </a:t>
            </a:r>
            <a:r>
              <a:rPr lang="en-US" b="1" dirty="0"/>
              <a:t>abstraction</a:t>
            </a:r>
          </a:p>
          <a:p>
            <a:pPr lvl="1"/>
            <a:r>
              <a:rPr lang="en-US" dirty="0"/>
              <a:t>If the client only uses the interface, we can</a:t>
            </a:r>
            <a:br>
              <a:rPr lang="en-US" dirty="0"/>
            </a:br>
            <a:r>
              <a:rPr lang="en-US" dirty="0"/>
              <a:t>use </a:t>
            </a:r>
            <a:r>
              <a:rPr lang="en-US" i="1" dirty="0"/>
              <a:t>any correct implementation </a:t>
            </a:r>
            <a:r>
              <a:rPr lang="en-US" dirty="0"/>
              <a:t>and the</a:t>
            </a:r>
            <a:br>
              <a:rPr lang="en-US" dirty="0"/>
            </a:br>
            <a:r>
              <a:rPr lang="en-US" dirty="0"/>
              <a:t>application will work the same!</a:t>
            </a:r>
          </a:p>
        </p:txBody>
      </p:sp>
      <p:sp>
        <p:nvSpPr>
          <p:cNvPr id="4" name="Right Brace 3"/>
          <p:cNvSpPr/>
          <p:nvPr/>
        </p:nvSpPr>
        <p:spPr bwMode="auto">
          <a:xfrm>
            <a:off x="8940800" y="2667000"/>
            <a:ext cx="457200" cy="3200400"/>
          </a:xfrm>
          <a:prstGeom prst="rightBrace">
            <a:avLst>
              <a:gd name="adj1" fmla="val 29112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02800" y="3429000"/>
            <a:ext cx="23070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This is the pixel</a:t>
            </a:r>
            <a:br>
              <a:rPr lang="en-US" b="0" dirty="0"/>
            </a:br>
            <a:r>
              <a:rPr lang="en-US" b="0" dirty="0"/>
              <a:t>interface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9702800" y="4343400"/>
            <a:ext cx="2209800" cy="1447800"/>
          </a:xfrm>
          <a:prstGeom prst="verticalScroll">
            <a:avLst>
              <a:gd name="adj" fmla="val 13645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3943350" algn="l"/>
              </a:tabLst>
            </a:pPr>
            <a:r>
              <a:rPr lang="en-US" sz="1200" dirty="0">
                <a:latin typeface="Helvetica Neue"/>
              </a:rPr>
              <a:t>… </a:t>
            </a:r>
            <a:r>
              <a:rPr lang="en-US" sz="1200" dirty="0" err="1">
                <a:solidFill>
                  <a:srgbClr val="00B050"/>
                </a:solidFill>
                <a:latin typeface="Helvetica Neue"/>
              </a:rPr>
              <a:t>pixel_t</a:t>
            </a:r>
            <a:r>
              <a:rPr lang="en-US" sz="1200" dirty="0">
                <a:latin typeface="Helvetica Neue"/>
              </a:rPr>
              <a:t> …</a:t>
            </a:r>
          </a:p>
          <a:p>
            <a:pPr algn="l">
              <a:tabLst>
                <a:tab pos="3943350" algn="l"/>
              </a:tabLst>
            </a:pPr>
            <a:endParaRPr lang="en-US" sz="1200" dirty="0">
              <a:latin typeface="Helvetica Neue"/>
            </a:endParaRPr>
          </a:p>
          <a:p>
            <a:pPr marL="0" lvl="3" indent="0" algn="l">
              <a:buNone/>
            </a:pPr>
            <a:r>
              <a:rPr lang="en-US" sz="1200" dirty="0" err="1">
                <a:solidFill>
                  <a:srgbClr val="00B050"/>
                </a:solidFill>
              </a:rPr>
              <a:t>int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7030A0"/>
                </a:solidFill>
              </a:rPr>
              <a:t>get_red</a:t>
            </a:r>
            <a:r>
              <a:rPr lang="en-US" sz="1200" dirty="0"/>
              <a:t>(</a:t>
            </a:r>
            <a:r>
              <a:rPr lang="en-US" sz="1200" dirty="0" err="1">
                <a:solidFill>
                  <a:srgbClr val="00B050"/>
                </a:solidFill>
              </a:rPr>
              <a:t>pixel_t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C000"/>
                </a:solidFill>
              </a:rPr>
              <a:t>p</a:t>
            </a:r>
            <a:r>
              <a:rPr lang="en-US" sz="1200" dirty="0"/>
              <a:t>)</a:t>
            </a:r>
          </a:p>
          <a:p>
            <a:pPr marL="0" lvl="3" indent="0" algn="l" defTabSz="615950">
              <a:buNone/>
            </a:pPr>
            <a:r>
              <a:rPr lang="en-US" sz="1200" dirty="0">
                <a:solidFill>
                  <a:srgbClr val="C00000"/>
                </a:solidFill>
              </a:rPr>
              <a:t>/*@ensures 0 &lt;= \res…</a:t>
            </a:r>
          </a:p>
          <a:p>
            <a:pPr marL="0" lvl="3" indent="0" algn="l" defTabSz="615950"/>
            <a:r>
              <a:rPr lang="en-US" sz="1200" dirty="0" err="1">
                <a:solidFill>
                  <a:srgbClr val="00B050"/>
                </a:solidFill>
              </a:rPr>
              <a:t>int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7030A0"/>
                </a:solidFill>
              </a:rPr>
              <a:t>get_green</a:t>
            </a:r>
            <a:r>
              <a:rPr lang="en-US" sz="1200" dirty="0"/>
              <a:t>(</a:t>
            </a:r>
            <a:r>
              <a:rPr lang="en-US" sz="1200" dirty="0" err="1">
                <a:solidFill>
                  <a:srgbClr val="00B050"/>
                </a:solidFill>
              </a:rPr>
              <a:t>pixel_t</a:t>
            </a:r>
            <a:r>
              <a:rPr lang="en-US" sz="1200" dirty="0"/>
              <a:t> …</a:t>
            </a:r>
          </a:p>
          <a:p>
            <a:pPr marL="0" lvl="3" indent="0" algn="l" defTabSz="615950"/>
            <a:r>
              <a:rPr lang="en-US" sz="1200" dirty="0" err="1">
                <a:solidFill>
                  <a:srgbClr val="00B050"/>
                </a:solidFill>
              </a:rPr>
              <a:t>int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7030A0"/>
                </a:solidFill>
              </a:rPr>
              <a:t>get_blue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/>
              <a:t>(</a:t>
            </a:r>
            <a:r>
              <a:rPr lang="en-US" sz="1200" dirty="0" err="1">
                <a:solidFill>
                  <a:srgbClr val="00B050"/>
                </a:solidFill>
              </a:rPr>
              <a:t>pixel_t</a:t>
            </a:r>
            <a:r>
              <a:rPr lang="en-US" sz="1200" dirty="0"/>
              <a:t> …</a:t>
            </a:r>
            <a:endParaRPr lang="en-US" sz="1200" dirty="0">
              <a:solidFill>
                <a:srgbClr val="C00000"/>
              </a:solidFill>
            </a:endParaRPr>
          </a:p>
          <a:p>
            <a:pPr marL="0" lvl="3" indent="0" algn="l" defTabSz="615950">
              <a:buNone/>
            </a:pPr>
            <a:endParaRPr lang="en-US" sz="1200" dirty="0">
              <a:latin typeface="Helvetica Neue"/>
            </a:endParaRP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10236200" y="7924800"/>
            <a:ext cx="2209800" cy="1447800"/>
          </a:xfrm>
          <a:prstGeom prst="verticalScroll">
            <a:avLst>
              <a:gd name="adj" fmla="val 13645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3943350" algn="l"/>
              </a:tabLst>
            </a:pPr>
            <a:r>
              <a:rPr lang="en-US" sz="1200" dirty="0">
                <a:latin typeface="Helvetica Neue"/>
              </a:rPr>
              <a:t>… </a:t>
            </a:r>
            <a:r>
              <a:rPr lang="en-US" sz="1200" dirty="0" err="1">
                <a:solidFill>
                  <a:srgbClr val="00B050"/>
                </a:solidFill>
                <a:latin typeface="Helvetica Neue"/>
              </a:rPr>
              <a:t>pixel_t</a:t>
            </a:r>
            <a:r>
              <a:rPr lang="en-US" sz="1200" dirty="0">
                <a:latin typeface="Helvetica Neue"/>
              </a:rPr>
              <a:t> …</a:t>
            </a:r>
          </a:p>
          <a:p>
            <a:pPr algn="l">
              <a:tabLst>
                <a:tab pos="3943350" algn="l"/>
              </a:tabLst>
            </a:pPr>
            <a:endParaRPr lang="en-US" sz="1200" dirty="0">
              <a:latin typeface="Helvetica Neue"/>
            </a:endParaRPr>
          </a:p>
          <a:p>
            <a:pPr marL="0" lvl="3" indent="0" algn="l">
              <a:buNone/>
            </a:pPr>
            <a:r>
              <a:rPr lang="en-US" sz="1200" dirty="0" err="1">
                <a:solidFill>
                  <a:srgbClr val="00B050"/>
                </a:solidFill>
              </a:rPr>
              <a:t>int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7030A0"/>
                </a:solidFill>
              </a:rPr>
              <a:t>get_red</a:t>
            </a:r>
            <a:r>
              <a:rPr lang="en-US" sz="1200" dirty="0"/>
              <a:t>(</a:t>
            </a:r>
            <a:r>
              <a:rPr lang="en-US" sz="1200" dirty="0" err="1">
                <a:solidFill>
                  <a:srgbClr val="00B050"/>
                </a:solidFill>
              </a:rPr>
              <a:t>pixel_t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C000"/>
                </a:solidFill>
              </a:rPr>
              <a:t>p</a:t>
            </a:r>
            <a:r>
              <a:rPr lang="en-US" sz="1200" dirty="0"/>
              <a:t>)</a:t>
            </a:r>
          </a:p>
          <a:p>
            <a:pPr marL="0" lvl="3" indent="0" algn="l" defTabSz="615950">
              <a:buNone/>
            </a:pPr>
            <a:r>
              <a:rPr lang="en-US" sz="1200" dirty="0">
                <a:solidFill>
                  <a:srgbClr val="C00000"/>
                </a:solidFill>
              </a:rPr>
              <a:t>/*@ensures 0 &lt;= \res…</a:t>
            </a:r>
          </a:p>
          <a:p>
            <a:pPr marL="0" lvl="3" indent="0" algn="l" defTabSz="615950"/>
            <a:r>
              <a:rPr lang="en-US" sz="1200" dirty="0" err="1">
                <a:solidFill>
                  <a:srgbClr val="00B050"/>
                </a:solidFill>
              </a:rPr>
              <a:t>int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7030A0"/>
                </a:solidFill>
              </a:rPr>
              <a:t>get_green</a:t>
            </a:r>
            <a:r>
              <a:rPr lang="en-US" sz="1200" dirty="0"/>
              <a:t>(</a:t>
            </a:r>
            <a:r>
              <a:rPr lang="en-US" sz="1200" dirty="0" err="1">
                <a:solidFill>
                  <a:srgbClr val="00B050"/>
                </a:solidFill>
              </a:rPr>
              <a:t>pixel_t</a:t>
            </a:r>
            <a:r>
              <a:rPr lang="en-US" sz="1200" dirty="0"/>
              <a:t> …</a:t>
            </a:r>
          </a:p>
          <a:p>
            <a:pPr marL="0" lvl="3" indent="0" algn="l" defTabSz="615950"/>
            <a:r>
              <a:rPr lang="en-US" sz="1200" dirty="0" err="1">
                <a:solidFill>
                  <a:srgbClr val="00B050"/>
                </a:solidFill>
              </a:rPr>
              <a:t>int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7030A0"/>
                </a:solidFill>
              </a:rPr>
              <a:t>get_blue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/>
              <a:t>(</a:t>
            </a:r>
            <a:r>
              <a:rPr lang="en-US" sz="1200" dirty="0" err="1">
                <a:solidFill>
                  <a:srgbClr val="00B050"/>
                </a:solidFill>
              </a:rPr>
              <a:t>pixel_t</a:t>
            </a:r>
            <a:r>
              <a:rPr lang="en-US" sz="1200" dirty="0"/>
              <a:t> …</a:t>
            </a:r>
            <a:endParaRPr lang="en-US" sz="1200" dirty="0">
              <a:solidFill>
                <a:srgbClr val="C00000"/>
              </a:solidFill>
            </a:endParaRPr>
          </a:p>
          <a:p>
            <a:pPr marL="0" lvl="3" indent="0" algn="l" defTabSz="615950">
              <a:buNone/>
            </a:pPr>
            <a:endParaRPr lang="en-US" sz="1200" dirty="0">
              <a:latin typeface="Helvetica Neue"/>
            </a:endParaRPr>
          </a:p>
        </p:txBody>
      </p:sp>
      <p:sp>
        <p:nvSpPr>
          <p:cNvPr id="10" name="Right Arrow Callout 9"/>
          <p:cNvSpPr/>
          <p:nvPr/>
        </p:nvSpPr>
        <p:spPr bwMode="auto">
          <a:xfrm>
            <a:off x="9474200" y="7543800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1" name="Right Arrow Callout 10"/>
          <p:cNvSpPr/>
          <p:nvPr/>
        </p:nvSpPr>
        <p:spPr bwMode="auto">
          <a:xfrm rot="5400000">
            <a:off x="12121641" y="6881876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2" name="Pentagon 11"/>
          <p:cNvSpPr/>
          <p:nvPr/>
        </p:nvSpPr>
        <p:spPr bwMode="auto">
          <a:xfrm>
            <a:off x="101600" y="2438400"/>
            <a:ext cx="1295400" cy="838200"/>
          </a:xfrm>
          <a:prstGeom prst="homePlat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E.g.,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pixels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5" grpId="0"/>
      <p:bldP spid="6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Self-Sorting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798300" cy="6896100"/>
          </a:xfrm>
        </p:spPr>
        <p:txBody>
          <a:bodyPr/>
          <a:lstStyle/>
          <a:p>
            <a:r>
              <a:rPr lang="en-US" dirty="0"/>
              <a:t>A C0 function can communicate with its caller</a:t>
            </a:r>
          </a:p>
          <a:p>
            <a:pPr lvl="1"/>
            <a:r>
              <a:rPr lang="en-US" dirty="0"/>
              <a:t>By returning a value to it </a:t>
            </a:r>
            <a:r>
              <a:rPr lang="en-US" i="1" dirty="0"/>
              <a:t>or</a:t>
            </a:r>
          </a:p>
          <a:p>
            <a:pPr lvl="1"/>
            <a:r>
              <a:rPr lang="en-US" dirty="0"/>
              <a:t>By </a:t>
            </a:r>
            <a:r>
              <a:rPr lang="en-US" b="1" i="1" dirty="0"/>
              <a:t>modifying a value in allocated memory </a:t>
            </a:r>
            <a:r>
              <a:rPr lang="en-US" dirty="0"/>
              <a:t>the caller shared with it</a:t>
            </a:r>
          </a:p>
          <a:p>
            <a:pPr lvl="4"/>
            <a:endParaRPr lang="en-US" dirty="0"/>
          </a:p>
          <a:p>
            <a:r>
              <a:rPr lang="en-US" dirty="0"/>
              <a:t>Idea: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main</a:t>
            </a:r>
            <a:r>
              <a:rPr lang="en-US" dirty="0"/>
              <a:t> passes a 1-element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array S to </a:t>
            </a:r>
            <a:r>
              <a:rPr lang="en-US" dirty="0">
                <a:solidFill>
                  <a:srgbClr val="7030A0"/>
                </a:solidFill>
              </a:rPr>
              <a:t>sum_and_42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sum_and_42</a:t>
            </a:r>
            <a:r>
              <a:rPr lang="en-US" dirty="0"/>
              <a:t> </a:t>
            </a:r>
            <a:r>
              <a:rPr lang="en-US" i="1" dirty="0"/>
              <a:t>stores</a:t>
            </a:r>
            <a:r>
              <a:rPr lang="en-US" dirty="0"/>
              <a:t> the sum in S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And </a:t>
            </a:r>
            <a:r>
              <a:rPr lang="en-US" i="1" dirty="0"/>
              <a:t>returns</a:t>
            </a:r>
            <a:r>
              <a:rPr lang="en-US" dirty="0"/>
              <a:t> whether 42</a:t>
            </a:r>
            <a:br>
              <a:rPr lang="en-US" dirty="0"/>
            </a:br>
            <a:r>
              <a:rPr lang="en-US" dirty="0"/>
              <a:t>is in the array as a </a:t>
            </a:r>
            <a:r>
              <a:rPr lang="en-US" dirty="0">
                <a:solidFill>
                  <a:srgbClr val="00B050"/>
                </a:solidFill>
              </a:rPr>
              <a:t>bool</a:t>
            </a:r>
          </a:p>
        </p:txBody>
      </p:sp>
      <p:sp>
        <p:nvSpPr>
          <p:cNvPr id="19" name="Rectangle 21"/>
          <p:cNvSpPr>
            <a:spLocks/>
          </p:cNvSpPr>
          <p:nvPr/>
        </p:nvSpPr>
        <p:spPr bwMode="auto">
          <a:xfrm>
            <a:off x="10144125" y="57150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0" name="Rectangle 2"/>
          <p:cNvSpPr>
            <a:spLocks/>
          </p:cNvSpPr>
          <p:nvPr/>
        </p:nvSpPr>
        <p:spPr bwMode="auto">
          <a:xfrm>
            <a:off x="7578725" y="57150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8467724" y="6614676"/>
            <a:ext cx="307778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8848725" y="6583363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23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566944" y="7125494"/>
            <a:ext cx="281781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0890250" y="6400800"/>
          <a:ext cx="2114551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20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Rectangle 7"/>
          <p:cNvSpPr>
            <a:spLocks/>
          </p:cNvSpPr>
          <p:nvPr/>
        </p:nvSpPr>
        <p:spPr bwMode="auto">
          <a:xfrm>
            <a:off x="8518327" y="7204075"/>
            <a:ext cx="307778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8848725" y="7237413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27" name="Straight Arrow Connector 29"/>
          <p:cNvCxnSpPr>
            <a:cxnSpLocks noChangeShapeType="1"/>
          </p:cNvCxnSpPr>
          <p:nvPr/>
        </p:nvCxnSpPr>
        <p:spPr bwMode="auto">
          <a:xfrm>
            <a:off x="9048750" y="68151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8" name="TextBox 15"/>
          <p:cNvSpPr txBox="1">
            <a:spLocks noChangeArrowheads="1"/>
          </p:cNvSpPr>
          <p:nvPr/>
        </p:nvSpPr>
        <p:spPr bwMode="auto">
          <a:xfrm>
            <a:off x="7019925" y="60912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6298912" y="7891463"/>
            <a:ext cx="1967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sum_and_42</a:t>
            </a:r>
          </a:p>
        </p:txBody>
      </p:sp>
      <p:cxnSp>
        <p:nvCxnSpPr>
          <p:cNvPr id="30" name="Straight Connector 27"/>
          <p:cNvCxnSpPr>
            <a:cxnSpLocks noChangeShapeType="1"/>
          </p:cNvCxnSpPr>
          <p:nvPr/>
        </p:nvCxnSpPr>
        <p:spPr bwMode="auto">
          <a:xfrm>
            <a:off x="7248525" y="78470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32" name="Straight Arrow Connector 39"/>
          <p:cNvCxnSpPr>
            <a:cxnSpLocks noChangeShapeType="1"/>
          </p:cNvCxnSpPr>
          <p:nvPr/>
        </p:nvCxnSpPr>
        <p:spPr bwMode="auto">
          <a:xfrm flipV="1">
            <a:off x="9067800" y="7086600"/>
            <a:ext cx="1838325" cy="1527175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3" name="Rectangle 7"/>
          <p:cNvSpPr>
            <a:spLocks/>
          </p:cNvSpPr>
          <p:nvPr/>
        </p:nvSpPr>
        <p:spPr bwMode="auto">
          <a:xfrm>
            <a:off x="8388350" y="83677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/>
              <a:t>A</a:t>
            </a:r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8848725" y="8382000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8848725" y="9067800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36" name="Rectangle 7"/>
          <p:cNvSpPr>
            <a:spLocks/>
          </p:cNvSpPr>
          <p:nvPr/>
        </p:nvSpPr>
        <p:spPr bwMode="auto">
          <a:xfrm>
            <a:off x="8088043" y="9053076"/>
            <a:ext cx="68448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/>
              <a:t>sum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0906125" y="7540822"/>
          <a:ext cx="533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8" name="Straight Arrow Connector 29"/>
          <p:cNvCxnSpPr>
            <a:cxnSpLocks noChangeShapeType="1"/>
          </p:cNvCxnSpPr>
          <p:nvPr/>
        </p:nvCxnSpPr>
        <p:spPr bwMode="auto">
          <a:xfrm>
            <a:off x="9077325" y="7500938"/>
            <a:ext cx="1828800" cy="5762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40" name="Straight Arrow Connector 29"/>
          <p:cNvCxnSpPr>
            <a:cxnSpLocks noChangeShapeType="1"/>
          </p:cNvCxnSpPr>
          <p:nvPr/>
        </p:nvCxnSpPr>
        <p:spPr bwMode="auto">
          <a:xfrm flipV="1">
            <a:off x="9077325" y="8229600"/>
            <a:ext cx="1828800" cy="1066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31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446294" y="7123906"/>
            <a:ext cx="281781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39" name="Rectangular Callout 38"/>
          <p:cNvSpPr/>
          <p:nvPr/>
        </p:nvSpPr>
        <p:spPr bwMode="auto">
          <a:xfrm>
            <a:off x="11531600" y="8763000"/>
            <a:ext cx="1203215" cy="707886"/>
          </a:xfrm>
          <a:prstGeom prst="wedgeRectCallout">
            <a:avLst>
              <a:gd name="adj1" fmla="val -72804"/>
              <a:gd name="adj2" fmla="val -1186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sum goes</a:t>
            </a:r>
            <a:br>
              <a:rPr lang="en-US" sz="2000" b="0" dirty="0"/>
            </a:br>
            <a:r>
              <a:rPr lang="en-US" sz="2000" b="0" dirty="0"/>
              <a:t>here</a:t>
            </a:r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 animBg="1"/>
      <p:bldP spid="25" grpId="0"/>
      <p:bldP spid="26" grpId="0" animBg="1"/>
      <p:bldP spid="28" grpId="0"/>
      <p:bldP spid="29" grpId="0"/>
      <p:bldP spid="33" grpId="0"/>
      <p:bldP spid="34" grpId="0" animBg="1"/>
      <p:bldP spid="35" grpId="0" animBg="1"/>
      <p:bldP spid="36" grpId="0"/>
      <p:bldP spid="39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Libraries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case study to gain familiarity and define important concepts</a:t>
            </a:r>
          </a:p>
          <a:p>
            <a:pPr lvl="1"/>
            <a:r>
              <a:rPr lang="en-US" b="1" dirty="0"/>
              <a:t>Self-sorting arrays </a:t>
            </a:r>
            <a:r>
              <a:rPr lang="en-US" dirty="0"/>
              <a:t>(</a:t>
            </a:r>
            <a:r>
              <a:rPr lang="en-US" b="1" dirty="0"/>
              <a:t>SSA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 toy data structure that works just like arrays of strings, </a:t>
            </a:r>
            <a:r>
              <a:rPr lang="en-US" i="1" dirty="0"/>
              <a:t>but</a:t>
            </a:r>
          </a:p>
          <a:p>
            <a:pPr lvl="2"/>
            <a:r>
              <a:rPr lang="en-US" dirty="0"/>
              <a:t>Has a function that reports the length of the SSA</a:t>
            </a:r>
          </a:p>
          <a:p>
            <a:pPr lvl="2"/>
            <a:r>
              <a:rPr lang="en-US" dirty="0"/>
              <a:t>Guarantees that its elements are sorted </a:t>
            </a:r>
          </a:p>
          <a:p>
            <a:pPr lvl="2"/>
            <a:endParaRPr lang="en-US" dirty="0"/>
          </a:p>
          <a:p>
            <a:r>
              <a:rPr lang="en-US" dirty="0"/>
              <a:t>What do we need to do?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Define the interface of the SSA library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Implement it</a:t>
            </a:r>
          </a:p>
        </p:txBody>
      </p:sp>
      <p:sp>
        <p:nvSpPr>
          <p:cNvPr id="11" name="Cube 10"/>
          <p:cNvSpPr/>
          <p:nvPr/>
        </p:nvSpPr>
        <p:spPr bwMode="auto">
          <a:xfrm>
            <a:off x="10083800" y="6580590"/>
            <a:ext cx="2362200" cy="2590800"/>
          </a:xfrm>
          <a:prstGeom prst="cube">
            <a:avLst>
              <a:gd name="adj" fmla="val 134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Vertical Scroll 11"/>
          <p:cNvSpPr/>
          <p:nvPr/>
        </p:nvSpPr>
        <p:spPr bwMode="auto">
          <a:xfrm flipH="1">
            <a:off x="9931400" y="7037790"/>
            <a:ext cx="2133600" cy="1600200"/>
          </a:xfrm>
          <a:prstGeom prst="verticalScroll">
            <a:avLst>
              <a:gd name="adj" fmla="val 2102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7600" y="7050147"/>
            <a:ext cx="1343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SSA Interface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091313" y="6862413"/>
            <a:ext cx="430887" cy="2080377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SSA Implementation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D7273"/>
                </a:solidFill>
              </a:rPr>
              <a:t>SSA Interface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b="1" dirty="0"/>
              <a:t>type</a:t>
            </a:r>
            <a:r>
              <a:rPr lang="en-US" dirty="0"/>
              <a:t> for self-sorting arrays</a:t>
            </a:r>
          </a:p>
          <a:p>
            <a:pPr>
              <a:buNone/>
            </a:pPr>
            <a:r>
              <a:rPr lang="en-US" sz="4000" dirty="0">
                <a:solidFill>
                  <a:srgbClr val="00B050"/>
                </a:solidFill>
              </a:rPr>
              <a:t>					</a:t>
            </a:r>
            <a:r>
              <a:rPr lang="en-US" sz="4000" dirty="0" err="1">
                <a:solidFill>
                  <a:srgbClr val="00B050"/>
                </a:solidFill>
              </a:rPr>
              <a:t>ssa_t</a:t>
            </a:r>
            <a:endParaRPr lang="en-US" sz="4000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SSA’s are a data structure</a:t>
            </a:r>
          </a:p>
          <a:p>
            <a:pPr lvl="1"/>
            <a:r>
              <a:rPr lang="en-US" dirty="0"/>
              <a:t>We need a type to refer to them in code</a:t>
            </a:r>
          </a:p>
          <a:p>
            <a:pPr lvl="2"/>
            <a:r>
              <a:rPr lang="en-US" dirty="0"/>
              <a:t>Define variables that can hold an SSA</a:t>
            </a:r>
          </a:p>
          <a:p>
            <a:pPr lvl="2"/>
            <a:r>
              <a:rPr lang="en-US" dirty="0"/>
              <a:t>Define functions that manipulate them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We do </a:t>
            </a:r>
            <a:r>
              <a:rPr lang="en-US" b="1" dirty="0"/>
              <a:t>not</a:t>
            </a:r>
            <a:r>
              <a:rPr lang="en-US" dirty="0"/>
              <a:t> want the client to learn the details of this type</a:t>
            </a:r>
          </a:p>
          <a:p>
            <a:pPr lvl="2"/>
            <a:r>
              <a:rPr lang="en-US" dirty="0"/>
              <a:t>This type is </a:t>
            </a:r>
            <a:r>
              <a:rPr lang="en-US" b="1" dirty="0"/>
              <a:t>abstract</a:t>
            </a:r>
            <a:r>
              <a:rPr lang="en-US" dirty="0"/>
              <a:t> for the client: </a:t>
            </a:r>
            <a:r>
              <a:rPr lang="en-US" i="1" dirty="0"/>
              <a:t>just a name</a:t>
            </a:r>
          </a:p>
          <a:p>
            <a:pPr lvl="2"/>
            <a:r>
              <a:rPr lang="en-US" dirty="0"/>
              <a:t>We define it as a </a:t>
            </a:r>
            <a:r>
              <a:rPr lang="en-US" b="1" dirty="0"/>
              <a:t>pseudo-</a:t>
            </a:r>
            <a:r>
              <a:rPr lang="en-US" b="1" kern="1200" dirty="0" err="1">
                <a:solidFill>
                  <a:srgbClr val="D03BFF"/>
                </a:solidFill>
                <a:latin typeface="Helvetica Neue" charset="0"/>
                <a:ea typeface="Menlo" charset="0"/>
                <a:cs typeface="Menlo" charset="0"/>
                <a:sym typeface="Menlo" charset="0"/>
              </a:rPr>
              <a:t>typedef</a:t>
            </a:r>
            <a:endParaRPr lang="en-US" sz="1600" b="1" kern="1200" dirty="0">
              <a:solidFill>
                <a:srgbClr val="D03BFF"/>
              </a:solidFill>
              <a:latin typeface="Helvetica Neue" charset="0"/>
              <a:ea typeface="Menlo" charset="0"/>
              <a:cs typeface="Menlo" charset="0"/>
              <a:sym typeface="Menlo" charset="0"/>
            </a:endParaRPr>
          </a:p>
          <a:p>
            <a:pPr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				//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typedef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______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ssa_t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lvl="1"/>
            <a:r>
              <a:rPr lang="en-US" dirty="0"/>
              <a:t>The implementation will contain the actual definition of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b="1" dirty="0"/>
              <a:t>Concrete</a:t>
            </a:r>
            <a:r>
              <a:rPr lang="en-US" dirty="0"/>
              <a:t> type of SSA’s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9474200" y="152400"/>
            <a:ext cx="3505200" cy="1708666"/>
          </a:xfrm>
          <a:prstGeom prst="verticalScroll">
            <a:avLst>
              <a:gd name="adj" fmla="val 21648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943350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70429" y="140042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8559800" y="3429000"/>
            <a:ext cx="2438400" cy="1015663"/>
          </a:xfrm>
          <a:prstGeom prst="wedgeRectCallout">
            <a:avLst>
              <a:gd name="adj1" fmla="val -207662"/>
              <a:gd name="adj2" fmla="val -892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marL="395288" indent="-395288" algn="l">
              <a:defRPr/>
            </a:pPr>
            <a:r>
              <a:rPr lang="en-US" sz="2000" dirty="0"/>
              <a:t>Convention:</a:t>
            </a:r>
            <a:r>
              <a:rPr lang="en-US" sz="2000" b="0" dirty="0"/>
              <a:t> Types exported by a library end in  </a:t>
            </a:r>
            <a:r>
              <a:rPr lang="en-US" sz="2000" b="0" dirty="0">
                <a:solidFill>
                  <a:srgbClr val="00B050"/>
                </a:solidFill>
              </a:rPr>
              <a:t>_t</a:t>
            </a:r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10542156" y="7162800"/>
            <a:ext cx="2080057" cy="369332"/>
          </a:xfrm>
          <a:prstGeom prst="wedgeRectCallout">
            <a:avLst>
              <a:gd name="adj1" fmla="val -21683"/>
              <a:gd name="adj2" fmla="val -9081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Another convention</a:t>
            </a:r>
          </a:p>
        </p:txBody>
      </p:sp>
      <p:sp>
        <p:nvSpPr>
          <p:cNvPr id="10" name="Right Arrow Callout 9"/>
          <p:cNvSpPr/>
          <p:nvPr/>
        </p:nvSpPr>
        <p:spPr bwMode="auto">
          <a:xfrm>
            <a:off x="382587" y="5818268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1" name="Right Arrow Callout 10"/>
          <p:cNvSpPr/>
          <p:nvPr/>
        </p:nvSpPr>
        <p:spPr bwMode="auto">
          <a:xfrm>
            <a:off x="355314" y="7399080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9675670" y="6248400"/>
            <a:ext cx="3102260" cy="707886"/>
          </a:xfrm>
          <a:prstGeom prst="wedgeRectCallout">
            <a:avLst>
              <a:gd name="adj1" fmla="val -140621"/>
              <a:gd name="adj2" fmla="val 200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>
              <a:defRPr/>
            </a:pPr>
            <a:r>
              <a:rPr lang="en-US" sz="2000" b="0" dirty="0"/>
              <a:t>A </a:t>
            </a:r>
            <a:r>
              <a:rPr lang="en-US" sz="2000" b="0" i="1" dirty="0"/>
              <a:t>commented-out</a:t>
            </a:r>
            <a:r>
              <a:rPr lang="en-US" sz="2000" b="0" dirty="0"/>
              <a:t> </a:t>
            </a:r>
            <a:r>
              <a:rPr lang="en-US" sz="2000" b="0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br>
              <a:rPr lang="en-US" sz="2000" b="0" dirty="0"/>
            </a:br>
            <a:r>
              <a:rPr lang="en-US" sz="2000" b="0" dirty="0"/>
              <a:t>with underscores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569700" cy="68961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</a:t>
            </a:r>
            <a:r>
              <a:rPr lang="en-US" b="1" dirty="0"/>
              <a:t>operations</a:t>
            </a:r>
            <a:r>
              <a:rPr lang="en-US" dirty="0"/>
              <a:t> provided by the library to manipulate SSA’s</a:t>
            </a:r>
          </a:p>
          <a:p>
            <a:pPr lvl="1"/>
            <a:r>
              <a:rPr lang="en-US" dirty="0"/>
              <a:t>What should these be?</a:t>
            </a:r>
          </a:p>
          <a:p>
            <a:pPr lvl="2"/>
            <a:r>
              <a:rPr lang="en-US" dirty="0"/>
              <a:t>SSA’s are just fancy arrays</a:t>
            </a:r>
          </a:p>
          <a:p>
            <a:pPr lvl="2"/>
            <a:r>
              <a:rPr lang="en-US" dirty="0"/>
              <a:t>We will need SSA versions of the standard operations on arrays</a:t>
            </a:r>
          </a:p>
          <a:p>
            <a:pPr lvl="3"/>
            <a:r>
              <a:rPr lang="en-US" dirty="0"/>
              <a:t>Create a new array</a:t>
            </a:r>
          </a:p>
          <a:p>
            <a:pPr lvl="3"/>
            <a:r>
              <a:rPr lang="en-US" dirty="0"/>
              <a:t>Read a value from an array index</a:t>
            </a:r>
          </a:p>
          <a:p>
            <a:pPr lvl="3"/>
            <a:r>
              <a:rPr lang="en-US" dirty="0"/>
              <a:t>Replace a value at an array index</a:t>
            </a:r>
          </a:p>
          <a:p>
            <a:pPr lvl="2"/>
            <a:r>
              <a:rPr lang="en-US" dirty="0"/>
              <a:t>Plus </a:t>
            </a:r>
            <a:r>
              <a:rPr lang="en-US" i="1" dirty="0"/>
              <a:t>a function that returns the length</a:t>
            </a:r>
          </a:p>
          <a:p>
            <a:pPr lvl="3"/>
            <a:r>
              <a:rPr lang="en-US" dirty="0"/>
              <a:t>Not just in contracts, but in regular code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9474200" y="152400"/>
            <a:ext cx="3505200" cy="1708666"/>
          </a:xfrm>
          <a:prstGeom prst="verticalScroll">
            <a:avLst>
              <a:gd name="adj" fmla="val 21648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Operations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70429" y="140042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569700" cy="68961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</a:t>
            </a:r>
            <a:r>
              <a:rPr lang="en-US" b="1" dirty="0"/>
              <a:t>operations</a:t>
            </a:r>
            <a:r>
              <a:rPr lang="en-US" dirty="0"/>
              <a:t> provided by the library to manipulate SSA’s</a:t>
            </a:r>
          </a:p>
          <a:p>
            <a:pPr lvl="1"/>
            <a:r>
              <a:rPr lang="en-US" dirty="0"/>
              <a:t>Creating a new SSA</a:t>
            </a:r>
          </a:p>
          <a:p>
            <a:pPr lvl="1">
              <a:buNone/>
            </a:pPr>
            <a:r>
              <a:rPr lang="en-US" sz="2000" dirty="0"/>
              <a:t>	</a:t>
            </a:r>
            <a:endParaRPr lang="en-US" sz="1800" dirty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ssa_new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size</a:t>
            </a:r>
            <a:r>
              <a:rPr lang="en-US" dirty="0">
                <a:solidFill>
                  <a:schemeClr val="tx1"/>
                </a:solidFill>
              </a:rPr>
              <a:t>);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 // akin to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(string, size)</a:t>
            </a:r>
          </a:p>
          <a:p>
            <a:pPr lvl="2"/>
            <a:endParaRPr lang="en-US" dirty="0"/>
          </a:p>
          <a:p>
            <a:pPr lvl="4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Reading the value at an index of an SSA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);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  // akin to … A[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 …</a:t>
            </a:r>
          </a:p>
          <a:p>
            <a:pPr lvl="1"/>
            <a:r>
              <a:rPr lang="en-US" dirty="0"/>
              <a:t>Replacing the value at an index of an SSA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void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ssa_set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);  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akin to A[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 = x</a:t>
            </a:r>
          </a:p>
          <a:p>
            <a:pPr lvl="2"/>
            <a:r>
              <a:rPr lang="en-US" dirty="0"/>
              <a:t>Unlike regular arrays, this may rearrange the contents of A to keep it sorted</a:t>
            </a:r>
          </a:p>
          <a:p>
            <a:pPr lvl="1"/>
            <a:r>
              <a:rPr lang="en-US" dirty="0"/>
              <a:t>Returning the length of an SSA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/>
              <a:t>);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	// akin to \length(A) but better</a:t>
            </a:r>
            <a:endParaRPr lang="en-US" dirty="0"/>
          </a:p>
          <a:p>
            <a:pPr lvl="2"/>
            <a:r>
              <a:rPr lang="en-US" dirty="0"/>
              <a:t>Unlike regular arrays, this can be used anywhere in code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359400" y="2724090"/>
            <a:ext cx="2438400" cy="400110"/>
          </a:xfrm>
          <a:prstGeom prst="wedgeRectCallout">
            <a:avLst>
              <a:gd name="adj1" fmla="val -58391"/>
              <a:gd name="adj2" fmla="val 1535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Number of elements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254000" y="3200400"/>
            <a:ext cx="946733" cy="1015663"/>
          </a:xfrm>
          <a:prstGeom prst="wedgeRectCallout">
            <a:avLst>
              <a:gd name="adj1" fmla="val 105136"/>
              <a:gd name="adj2" fmla="val -28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Newly</a:t>
            </a:r>
            <a:br>
              <a:rPr lang="en-US" sz="2000" b="0" dirty="0"/>
            </a:br>
            <a:r>
              <a:rPr lang="en-US" sz="2000" b="0" dirty="0"/>
              <a:t>created</a:t>
            </a:r>
            <a:br>
              <a:rPr lang="en-US" sz="2000" b="0" dirty="0"/>
            </a:br>
            <a:r>
              <a:rPr lang="en-US" sz="2000" b="0" dirty="0"/>
              <a:t>SSA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3618880" y="4397514"/>
            <a:ext cx="4152740" cy="707886"/>
          </a:xfrm>
          <a:prstGeom prst="wedgeRectCallout">
            <a:avLst>
              <a:gd name="adj1" fmla="val -38561"/>
              <a:gd name="adj2" fmla="val -9363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 </a:t>
            </a:r>
            <a:r>
              <a:rPr lang="en-US" sz="2000" dirty="0"/>
              <a:t>function prototype</a:t>
            </a:r>
            <a:r>
              <a:rPr lang="en-US" sz="2000" b="0" dirty="0"/>
              <a:t>:</a:t>
            </a:r>
          </a:p>
          <a:p>
            <a:pPr>
              <a:defRPr/>
            </a:pPr>
            <a:r>
              <a:rPr lang="en-US" sz="2000" b="0" dirty="0"/>
              <a:t>A function definition without a body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9626600" y="5751493"/>
            <a:ext cx="3259867" cy="954107"/>
          </a:xfrm>
          <a:prstGeom prst="wedgeRectCallout">
            <a:avLst>
              <a:gd name="adj1" fmla="val -50316"/>
              <a:gd name="adj2" fmla="val -2391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Recall that our SSAs</a:t>
            </a:r>
            <a:br>
              <a:rPr lang="en-US" sz="2000" b="0" dirty="0"/>
            </a:br>
            <a:r>
              <a:rPr lang="en-US" sz="2000" b="0" dirty="0"/>
              <a:t>contain strings</a:t>
            </a:r>
          </a:p>
          <a:p>
            <a:pPr>
              <a:defRPr/>
            </a:pPr>
            <a:r>
              <a:rPr lang="en-US" sz="1600" b="0" dirty="0"/>
              <a:t>(we’ll learn later how to generalize)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The </a:t>
            </a:r>
            <a:r>
              <a:rPr lang="en-US" b="1" dirty="0"/>
              <a:t>contracts</a:t>
            </a:r>
            <a:r>
              <a:rPr lang="en-US" dirty="0"/>
              <a:t> of each operation</a:t>
            </a:r>
          </a:p>
          <a:p>
            <a:pPr lvl="1"/>
            <a:r>
              <a:rPr lang="en-US" dirty="0"/>
              <a:t>The client needs to be able to write</a:t>
            </a:r>
            <a:br>
              <a:rPr lang="en-US" dirty="0"/>
            </a:br>
            <a:r>
              <a:rPr lang="en-US" dirty="0"/>
              <a:t>safe code</a:t>
            </a:r>
          </a:p>
          <a:p>
            <a:pPr lvl="2"/>
            <a:r>
              <a:rPr lang="en-US" dirty="0"/>
              <a:t>Provide arguments that satisfy the preconditions of each function</a:t>
            </a:r>
          </a:p>
          <a:p>
            <a:pPr lvl="2"/>
            <a:r>
              <a:rPr lang="en-US" dirty="0"/>
              <a:t>Use the functions’ </a:t>
            </a:r>
            <a:r>
              <a:rPr lang="en-US" dirty="0" err="1"/>
              <a:t>postconditions</a:t>
            </a:r>
            <a:r>
              <a:rPr lang="en-US" dirty="0"/>
              <a:t> to reason about follow-up code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Reading the value at an index of an SSA</a:t>
            </a:r>
          </a:p>
          <a:p>
            <a:pPr lvl="2"/>
            <a:r>
              <a:rPr lang="en-US" dirty="0"/>
              <a:t>Same contracts as native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4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 &lt; \length(A); @*/</a:t>
            </a:r>
            <a:endParaRPr lang="en-US" dirty="0"/>
          </a:p>
          <a:p>
            <a:pPr lvl="2"/>
            <a:r>
              <a:rPr lang="en-US" dirty="0"/>
              <a:t>So: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  // akin to … A[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 …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 &lt; \length(A); @*/</a:t>
            </a:r>
            <a:r>
              <a:rPr lang="en-US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4"/>
            <a:endParaRPr lang="en-US" dirty="0"/>
          </a:p>
          <a:p>
            <a:pPr lvl="1">
              <a:buNone/>
            </a:pPr>
            <a:r>
              <a:rPr lang="en-US" b="1" i="1" dirty="0"/>
              <a:t>					Can this be right?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  <p:sp>
        <p:nvSpPr>
          <p:cNvPr id="7" name="Vertical Scroll 6"/>
          <p:cNvSpPr/>
          <p:nvPr/>
        </p:nvSpPr>
        <p:spPr bwMode="auto">
          <a:xfrm flipH="1">
            <a:off x="8636000" y="76200"/>
            <a:ext cx="4343400" cy="2962593"/>
          </a:xfrm>
          <a:prstGeom prst="verticalScroll">
            <a:avLst>
              <a:gd name="adj" fmla="val 9862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56029" y="44733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The </a:t>
            </a:r>
            <a:r>
              <a:rPr lang="en-US" b="1" dirty="0"/>
              <a:t>contracts</a:t>
            </a:r>
            <a:r>
              <a:rPr lang="en-US" dirty="0"/>
              <a:t> of each operation</a:t>
            </a:r>
          </a:p>
          <a:p>
            <a:pPr lvl="1">
              <a:spcBef>
                <a:spcPts val="1800"/>
              </a:spcBef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 // akin to … A[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 …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rgbClr val="C00000"/>
                </a:solidFill>
                <a:latin typeface="Helvetica Neue"/>
              </a:rPr>
              <a:t> /*@requires 0 &lt;= </a:t>
            </a:r>
            <a:r>
              <a:rPr lang="en-US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 &lt; \length(A); @*/</a:t>
            </a:r>
            <a:r>
              <a:rPr lang="en-US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spcBef>
                <a:spcPts val="1200"/>
              </a:spcBef>
              <a:buNone/>
            </a:pPr>
            <a:r>
              <a:rPr lang="en-US" b="1" i="1" dirty="0"/>
              <a:t>					Can this be right?</a:t>
            </a:r>
          </a:p>
          <a:p>
            <a:pPr lvl="2"/>
            <a:endParaRPr lang="en-US" dirty="0"/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\length </a:t>
            </a:r>
            <a:r>
              <a:rPr lang="en-US" dirty="0"/>
              <a:t>is defined only for C0 arrays</a:t>
            </a:r>
          </a:p>
          <a:p>
            <a:pPr lvl="2"/>
            <a:r>
              <a:rPr lang="en-US" dirty="0"/>
              <a:t>But SSAs are not C0 arrays</a:t>
            </a:r>
          </a:p>
          <a:p>
            <a:pPr lvl="3"/>
            <a:r>
              <a:rPr lang="en-US" dirty="0"/>
              <a:t>Length can be retrieved</a:t>
            </a:r>
          </a:p>
          <a:p>
            <a:pPr lvl="3"/>
            <a:r>
              <a:rPr lang="en-US" dirty="0"/>
              <a:t>Elements stay sorted</a:t>
            </a:r>
          </a:p>
          <a:p>
            <a:pPr lvl="3"/>
            <a:r>
              <a:rPr lang="en-US" dirty="0"/>
              <a:t>Should be manipulated only with operations in the SSA interface</a:t>
            </a:r>
          </a:p>
          <a:p>
            <a:pPr lvl="1"/>
            <a:r>
              <a:rPr lang="en-US" dirty="0"/>
              <a:t>We can however use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endParaRPr lang="en-US" dirty="0">
              <a:solidFill>
                <a:schemeClr val="tx1"/>
              </a:solidFill>
            </a:endParaRP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 // akin to … A[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 …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 /*@requires 0 &lt;=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&amp;&amp;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</a:t>
            </a:r>
            <a:r>
              <a:rPr lang="en-US" dirty="0" err="1">
                <a:solidFill>
                  <a:srgbClr val="C00000"/>
                </a:solidFill>
              </a:rPr>
              <a:t>ssa_len</a:t>
            </a:r>
            <a:r>
              <a:rPr lang="en-US" dirty="0">
                <a:solidFill>
                  <a:srgbClr val="C00000"/>
                </a:solidFill>
              </a:rPr>
              <a:t>(A); @*/</a:t>
            </a:r>
            <a:r>
              <a:rPr lang="en-US" dirty="0">
                <a:solidFill>
                  <a:schemeClr val="tx1"/>
                </a:solidFill>
              </a:rPr>
              <a:t> 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  <p:sp>
        <p:nvSpPr>
          <p:cNvPr id="11" name="Vertical Scroll 10"/>
          <p:cNvSpPr/>
          <p:nvPr/>
        </p:nvSpPr>
        <p:spPr bwMode="auto">
          <a:xfrm flipH="1">
            <a:off x="8636000" y="76200"/>
            <a:ext cx="4343400" cy="2962593"/>
          </a:xfrm>
          <a:prstGeom prst="verticalScroll">
            <a:avLst>
              <a:gd name="adj" fmla="val 9862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56029" y="44733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788400" y="789432"/>
            <a:ext cx="2514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The </a:t>
            </a:r>
            <a:r>
              <a:rPr lang="en-US" b="1" dirty="0"/>
              <a:t>contracts</a:t>
            </a:r>
            <a:r>
              <a:rPr lang="en-US" dirty="0"/>
              <a:t> of each operation</a:t>
            </a:r>
          </a:p>
          <a:p>
            <a:pPr lvl="1"/>
            <a:r>
              <a:rPr lang="en-US" dirty="0"/>
              <a:t>With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, we can give</a:t>
            </a:r>
            <a:br>
              <a:rPr lang="en-US" dirty="0"/>
            </a:br>
            <a:r>
              <a:rPr lang="en-US" dirty="0"/>
              <a:t>a meaningful precondition to</a:t>
            </a:r>
            <a:br>
              <a:rPr lang="en-US" dirty="0"/>
            </a:br>
            <a:r>
              <a:rPr lang="en-US" dirty="0" err="1">
                <a:solidFill>
                  <a:srgbClr val="7030A0"/>
                </a:solidFill>
              </a:rPr>
              <a:t>ssa_get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And to </a:t>
            </a:r>
            <a:r>
              <a:rPr lang="en-US" dirty="0" err="1">
                <a:solidFill>
                  <a:srgbClr val="7030A0"/>
                </a:solidFill>
              </a:rPr>
              <a:t>ssa_set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And a postcondition to </a:t>
            </a:r>
            <a:r>
              <a:rPr lang="en-US" dirty="0" err="1">
                <a:solidFill>
                  <a:srgbClr val="7030A0"/>
                </a:solidFill>
              </a:rPr>
              <a:t>ssa_new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7721600" y="76201"/>
            <a:ext cx="5257800" cy="4419600"/>
          </a:xfrm>
          <a:prstGeom prst="verticalScroll">
            <a:avLst>
              <a:gd name="adj" fmla="val 7472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/*@ensures \result &gt;= 0; 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0 &lt;= size; 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 == size; 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 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 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41629" y="44733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BF8CA6-09FE-EDC8-7349-F0C5A5D86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414" y="3124201"/>
            <a:ext cx="4464386" cy="457199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E0D0F6D-82C1-337E-CCD0-CBF2E5DC3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7001" y="3924303"/>
            <a:ext cx="4464386" cy="457199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ECBFD3F-92DB-19BF-8659-2BCDBCE56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414" y="2324099"/>
            <a:ext cx="4464386" cy="457199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/>
              <a:t>But what kind of type can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be?</a:t>
            </a:r>
          </a:p>
          <a:p>
            <a:pPr marL="857250" lvl="1" indent="-514350"/>
            <a:r>
              <a:rPr lang="en-US" dirty="0"/>
              <a:t>An array?</a:t>
            </a:r>
          </a:p>
          <a:p>
            <a:pPr marL="1149350" lvl="2" indent="-514350"/>
            <a:r>
              <a:rPr lang="en-US" dirty="0"/>
              <a:t>No way to get the length of an array in C0</a:t>
            </a:r>
          </a:p>
          <a:p>
            <a:pPr marL="857250" lvl="1" indent="-514350"/>
            <a:r>
              <a:rPr lang="en-US" dirty="0"/>
              <a:t>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bool</a:t>
            </a:r>
            <a:r>
              <a:rPr lang="en-US" dirty="0"/>
              <a:t> or </a:t>
            </a:r>
            <a:r>
              <a:rPr lang="en-US" dirty="0">
                <a:solidFill>
                  <a:srgbClr val="00B050"/>
                </a:solidFill>
              </a:rPr>
              <a:t>char</a:t>
            </a:r>
            <a:r>
              <a:rPr lang="en-US" dirty="0"/>
              <a:t>?</a:t>
            </a:r>
          </a:p>
          <a:p>
            <a:pPr marL="1149350" lvl="2" indent="-514350"/>
            <a:r>
              <a:rPr lang="en-US" dirty="0"/>
              <a:t>No way to represent arbitrarily many strings</a:t>
            </a:r>
          </a:p>
          <a:p>
            <a:pPr marL="857250" lvl="1" indent="-514350"/>
            <a:r>
              <a:rPr lang="en-US" dirty="0"/>
              <a:t>A 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?</a:t>
            </a:r>
          </a:p>
          <a:p>
            <a:pPr marL="1149350" lvl="2" indent="-514350"/>
            <a:r>
              <a:rPr lang="en-US" dirty="0"/>
              <a:t>Let’s not go there …</a:t>
            </a:r>
          </a:p>
          <a:p>
            <a:pPr marL="857250" lvl="1" indent="-514350"/>
            <a:r>
              <a:rPr lang="en-US" dirty="0"/>
              <a:t>A </a:t>
            </a:r>
            <a:r>
              <a:rPr lang="en-US" dirty="0" err="1"/>
              <a:t>struct</a:t>
            </a:r>
            <a:r>
              <a:rPr lang="en-US" dirty="0"/>
              <a:t>?</a:t>
            </a:r>
          </a:p>
          <a:p>
            <a:pPr marL="1149350" lvl="2" indent="-514350"/>
            <a:r>
              <a:rPr lang="en-US" dirty="0" err="1"/>
              <a:t>Structs</a:t>
            </a:r>
            <a:r>
              <a:rPr lang="en-US" dirty="0"/>
              <a:t> cannot be passed as function arguments directly</a:t>
            </a:r>
          </a:p>
          <a:p>
            <a:pPr marL="1720850" lvl="4" indent="-514350"/>
            <a:endParaRPr lang="en-US" dirty="0"/>
          </a:p>
          <a:p>
            <a:pPr marL="514350" indent="-514350"/>
            <a:r>
              <a:rPr lang="en-US" dirty="0"/>
              <a:t>Then,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must be a </a:t>
            </a:r>
            <a:r>
              <a:rPr lang="en-US" b="1" dirty="0"/>
              <a:t>pointer</a:t>
            </a:r>
          </a:p>
          <a:p>
            <a:pPr marL="857250" lvl="1" indent="-514350"/>
            <a:r>
              <a:rPr lang="en-US" dirty="0"/>
              <a:t>Update the pseudo-</a:t>
            </a:r>
            <a:r>
              <a:rPr lang="en-US" dirty="0" err="1">
                <a:solidFill>
                  <a:srgbClr val="7030A0"/>
                </a:solidFill>
              </a:rPr>
              <a:t>typedef</a:t>
            </a:r>
            <a:r>
              <a:rPr lang="en-US" dirty="0"/>
              <a:t> to reflect this</a:t>
            </a:r>
          </a:p>
          <a:p>
            <a:pPr marL="857250" lvl="1" indent="-514350"/>
            <a:r>
              <a:rPr lang="en-US" dirty="0"/>
              <a:t>Disallow NULL as a valid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endParaRPr lang="en-US" dirty="0">
              <a:solidFill>
                <a:srgbClr val="00B050"/>
              </a:solidFill>
            </a:endParaRPr>
          </a:p>
          <a:p>
            <a:pPr marL="1492250" lvl="3" indent="-514350"/>
            <a:r>
              <a:rPr lang="en-US" dirty="0"/>
              <a:t>Every operation that takes an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has a NULL-check as a precondition</a:t>
            </a:r>
          </a:p>
          <a:p>
            <a:pPr marL="1492250" lvl="3" indent="-514350"/>
            <a:r>
              <a:rPr lang="en-US" dirty="0"/>
              <a:t>Every operation that returns an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has a NULL-check as a </a:t>
            </a:r>
            <a:r>
              <a:rPr lang="en-US" dirty="0" err="1"/>
              <a:t>postcondition</a:t>
            </a:r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7950200" y="76201"/>
            <a:ext cx="5029200" cy="5524440"/>
          </a:xfrm>
          <a:prstGeom prst="verticalScroll">
            <a:avLst>
              <a:gd name="adj" fmla="val 6326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7766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76663" algn="l"/>
              </a:tabLst>
            </a:pPr>
            <a:endParaRPr lang="en-US" sz="18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0 &lt;= size;	@*/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/*@ensures \result != NULL;	@*/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766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latin typeface="Helvetica Neue"/>
              </a:rPr>
              <a:t> 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41629" y="44733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855200" y="381000"/>
            <a:ext cx="392874" cy="369125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9702800" y="7239000"/>
            <a:ext cx="2780568" cy="707886"/>
          </a:xfrm>
          <a:prstGeom prst="wedgeRectCallout">
            <a:avLst>
              <a:gd name="adj1" fmla="val -150798"/>
              <a:gd name="adj2" fmla="val 715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never use NULL for</a:t>
            </a:r>
            <a:br>
              <a:rPr lang="en-US" sz="2000" b="0" dirty="0"/>
            </a:br>
            <a:r>
              <a:rPr lang="en-US" sz="2000" b="0" dirty="0"/>
              <a:t>an empty data structure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178800" y="1242950"/>
            <a:ext cx="2743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178800" y="4812475"/>
            <a:ext cx="2743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8178800" y="3710050"/>
            <a:ext cx="2743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178800" y="2614550"/>
            <a:ext cx="3429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TextBox 14"/>
          <p:cNvSpPr txBox="1"/>
          <p:nvPr/>
        </p:nvSpPr>
        <p:spPr>
          <a:xfrm>
            <a:off x="3454400" y="24384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30800" y="33528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02000" y="4350603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02000" y="5305578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5" grpId="0"/>
      <p:bldP spid="16" grpId="0"/>
      <p:bldP spid="17" grpId="0"/>
      <p:bldP spid="18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3911600" y="1905000"/>
            <a:ext cx="5410200" cy="5621873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&gt;= 0;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size;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59400" y="1911350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7" name="Right Arrow Callout 6"/>
          <p:cNvSpPr/>
          <p:nvPr/>
        </p:nvSpPr>
        <p:spPr bwMode="auto">
          <a:xfrm rot="16200000">
            <a:off x="6225020" y="762534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874500" cy="6896100"/>
          </a:xfrm>
        </p:spPr>
        <p:txBody>
          <a:bodyPr/>
          <a:lstStyle/>
          <a:p>
            <a:r>
              <a:rPr lang="en-US" dirty="0"/>
              <a:t>A C0 function can communicate with its caller</a:t>
            </a:r>
          </a:p>
          <a:p>
            <a:pPr lvl="1"/>
            <a:r>
              <a:rPr lang="en-US" dirty="0"/>
              <a:t>By returning a value to it or</a:t>
            </a:r>
          </a:p>
          <a:p>
            <a:pPr lvl="1"/>
            <a:r>
              <a:rPr lang="en-US" dirty="0"/>
              <a:t>By </a:t>
            </a:r>
            <a:r>
              <a:rPr lang="en-US" b="1" i="1" dirty="0"/>
              <a:t>modifying a value in allocated memory </a:t>
            </a:r>
            <a:r>
              <a:rPr lang="en-US" dirty="0"/>
              <a:t>the caller shared with it</a:t>
            </a:r>
          </a:p>
          <a:p>
            <a:pPr lvl="2"/>
            <a:r>
              <a:rPr lang="en-US" b="1" dirty="0"/>
              <a:t>Idea</a:t>
            </a:r>
            <a:r>
              <a:rPr lang="en-US" dirty="0"/>
              <a:t>: Caller passes a 1-element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array to store the sum and function returns a </a:t>
            </a:r>
            <a:r>
              <a:rPr lang="en-US" dirty="0">
                <a:solidFill>
                  <a:srgbClr val="00B050"/>
                </a:solidFill>
              </a:rPr>
              <a:t>bool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406400" y="4603552"/>
            <a:ext cx="5693097" cy="461664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\length(sum) ==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sum[0]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sum[0]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has_42;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06400" y="8253350"/>
            <a:ext cx="2286000" cy="6096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109525" y="6080879"/>
            <a:ext cx="4992585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sum_and_42(A, 10, S);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30200" y="4648200"/>
            <a:ext cx="838200" cy="4572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197600" y="8012668"/>
            <a:ext cx="1219200" cy="3810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521200" y="4624450"/>
            <a:ext cx="1600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177800" y="5322125"/>
            <a:ext cx="4800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482600" y="6119750"/>
            <a:ext cx="18288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35000" y="7239000"/>
            <a:ext cx="2286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197600" y="7538643"/>
            <a:ext cx="4114800" cy="58585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10171875" y="7972093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D7273"/>
                </a:solidFill>
              </a:rPr>
              <a:t>Client Application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be 6"/>
          <p:cNvSpPr/>
          <p:nvPr/>
        </p:nvSpPr>
        <p:spPr bwMode="auto">
          <a:xfrm>
            <a:off x="787400" y="2209800"/>
            <a:ext cx="5638800" cy="6781800"/>
          </a:xfrm>
          <a:prstGeom prst="cube">
            <a:avLst>
              <a:gd name="adj" fmla="val 7371"/>
            </a:avLst>
          </a:prstGeom>
          <a:solidFill>
            <a:schemeClr val="tx1">
              <a:lumMod val="65000"/>
              <a:lumOff val="3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library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07200" y="2286000"/>
            <a:ext cx="5486400" cy="6591300"/>
          </a:xfrm>
        </p:spPr>
        <p:txBody>
          <a:bodyPr/>
          <a:lstStyle/>
          <a:p>
            <a:r>
              <a:rPr lang="en-US" dirty="0"/>
              <a:t>The client only knows </a:t>
            </a:r>
            <a:r>
              <a:rPr lang="en-US" b="1" dirty="0"/>
              <a:t>what</a:t>
            </a:r>
            <a:r>
              <a:rPr lang="en-US" dirty="0"/>
              <a:t> the library does</a:t>
            </a:r>
          </a:p>
          <a:p>
            <a:pPr lvl="1"/>
            <a:r>
              <a:rPr lang="en-US" dirty="0"/>
              <a:t>The library interface</a:t>
            </a:r>
          </a:p>
          <a:p>
            <a:pPr lvl="1"/>
            <a:r>
              <a:rPr lang="en-US" dirty="0"/>
              <a:t>The library documentation</a:t>
            </a:r>
          </a:p>
          <a:p>
            <a:pPr lvl="1"/>
            <a:endParaRPr lang="en-US" dirty="0"/>
          </a:p>
          <a:p>
            <a:r>
              <a:rPr lang="en-US" dirty="0"/>
              <a:t>The client does </a:t>
            </a:r>
            <a:r>
              <a:rPr lang="en-US" u="sng" dirty="0"/>
              <a:t>not</a:t>
            </a:r>
            <a:r>
              <a:rPr lang="en-US" dirty="0"/>
              <a:t> know </a:t>
            </a:r>
            <a:r>
              <a:rPr lang="en-US" b="1" dirty="0"/>
              <a:t>how</a:t>
            </a:r>
            <a:r>
              <a:rPr lang="en-US" dirty="0"/>
              <a:t> it does it</a:t>
            </a:r>
          </a:p>
          <a:p>
            <a:pPr lvl="1"/>
            <a:r>
              <a:rPr lang="en-US" dirty="0"/>
              <a:t>Treat the implementation as a black box</a:t>
            </a:r>
          </a:p>
          <a:p>
            <a:pPr lvl="2"/>
            <a:r>
              <a:rPr lang="en-US" dirty="0"/>
              <a:t>Even if its code is available</a:t>
            </a:r>
          </a:p>
          <a:p>
            <a:pPr lvl="3"/>
            <a:r>
              <a:rPr lang="en-US" dirty="0"/>
              <a:t>It may change!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558800" y="2743200"/>
            <a:ext cx="5410200" cy="5621873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&gt;= 0;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size;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06600" y="2749550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4653293" y="4054403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Helvetica Neue"/>
              </a:rPr>
              <a:t>SSA Implementation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150100" cy="1498600"/>
          </a:xfrm>
        </p:spPr>
        <p:txBody>
          <a:bodyPr/>
          <a:lstStyle/>
          <a:p>
            <a:r>
              <a:rPr lang="en-US" dirty="0"/>
              <a:t>Searching an SSA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code that uses binary search</a:t>
            </a:r>
            <a:br>
              <a:rPr lang="en-US" dirty="0"/>
            </a:br>
            <a:r>
              <a:rPr lang="en-US" dirty="0"/>
              <a:t>to check if a value is in an SSA</a:t>
            </a:r>
          </a:p>
          <a:p>
            <a:pPr lvl="2"/>
            <a:r>
              <a:rPr lang="en-US" dirty="0"/>
              <a:t>This is OK because SSAs are sorted!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8559800" y="76201"/>
            <a:ext cx="4445000" cy="4916865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600" b="0" dirty="0">
                <a:latin typeface="Helvetica Neue"/>
              </a:rPr>
              <a:t>)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size;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latin typeface="Helvetica Neue"/>
              </a:rPr>
              <a:t> 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88379" y="11875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97000" y="3691890"/>
            <a:ext cx="5257800" cy="59093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(lo &lt; hi)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0 &lt;= lo &amp;&amp; lo &lt;= hi &amp;&amp; hi &lt;= n;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= lo + (hi - lo)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lo &lt;= mid &amp;&amp; mid &lt; hi;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a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string_compare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== 0)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0)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lo = mid + 1;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{ 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&gt; 0;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hi = mid;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073400" y="3920490"/>
            <a:ext cx="1524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2604325" y="6382640"/>
            <a:ext cx="1905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Content Placeholder 4"/>
          <p:cNvSpPr txBox="1">
            <a:spLocks/>
          </p:cNvSpPr>
          <p:nvPr/>
        </p:nvSpPr>
        <p:spPr bwMode="auto">
          <a:xfrm>
            <a:off x="6426200" y="5867400"/>
            <a:ext cx="6248400" cy="3238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All array operations are replaced with functions from the SSA interface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Safety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is supported by loop invariant and assertion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correctness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, we would need to implement SSA versions of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gt_seg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and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lt_seg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6959600" y="6781800"/>
            <a:ext cx="5774979" cy="400110"/>
          </a:xfrm>
          <a:prstGeom prst="wedgeRectCallout">
            <a:avLst>
              <a:gd name="adj1" fmla="val -84235"/>
              <a:gd name="adj2" fmla="val -191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returns  -1 if a “less than” x, 0 if equal, 1 otherwise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112500" cy="1498600"/>
          </a:xfrm>
        </p:spPr>
        <p:txBody>
          <a:bodyPr/>
          <a:lstStyle/>
          <a:p>
            <a:r>
              <a:rPr lang="en-US" dirty="0"/>
              <a:t>Searching an SSA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035800" y="1981200"/>
            <a:ext cx="5016500" cy="6896100"/>
          </a:xfrm>
        </p:spPr>
        <p:txBody>
          <a:bodyPr/>
          <a:lstStyle/>
          <a:p>
            <a:r>
              <a:rPr lang="en-US" dirty="0"/>
              <a:t>Client view of memory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client has no knowledge of how A is represented in memory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97000" y="3691890"/>
            <a:ext cx="5257800" cy="59093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(lo &lt; hi)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0 &lt;= lo &amp;&amp; lo &lt;= hi &amp;&amp; hi &lt;= n;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= lo + (hi - lo)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lo &lt;= mid &amp;&amp; mid &lt; hi;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a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string_compare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== 0)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0)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lo = mid + 1;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{ 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&gt; 0;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hi = mid;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  <p:sp>
        <p:nvSpPr>
          <p:cNvPr id="12" name="Rectangle 21"/>
          <p:cNvSpPr>
            <a:spLocks/>
          </p:cNvSpPr>
          <p:nvPr/>
        </p:nvSpPr>
        <p:spPr bwMode="auto">
          <a:xfrm>
            <a:off x="10174222" y="3200400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8" name="Rectangle 2"/>
          <p:cNvSpPr>
            <a:spLocks/>
          </p:cNvSpPr>
          <p:nvPr/>
        </p:nvSpPr>
        <p:spPr bwMode="auto">
          <a:xfrm>
            <a:off x="7955167" y="3200400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9" name="Rectangle 18"/>
          <p:cNvSpPr>
            <a:spLocks/>
          </p:cNvSpPr>
          <p:nvPr/>
        </p:nvSpPr>
        <p:spPr bwMode="auto">
          <a:xfrm>
            <a:off x="8543589" y="4331525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A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8912715" y="4323293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21" name="Straight Arrow Connector 29"/>
          <p:cNvCxnSpPr>
            <a:cxnSpLocks noChangeShapeType="1"/>
          </p:cNvCxnSpPr>
          <p:nvPr/>
        </p:nvCxnSpPr>
        <p:spPr bwMode="auto">
          <a:xfrm>
            <a:off x="9123297" y="4514805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" name="TextBox 15"/>
          <p:cNvSpPr txBox="1">
            <a:spLocks noChangeArrowheads="1"/>
          </p:cNvSpPr>
          <p:nvPr/>
        </p:nvSpPr>
        <p:spPr bwMode="auto">
          <a:xfrm>
            <a:off x="7541342" y="3576638"/>
            <a:ext cx="7136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 err="1">
                <a:solidFill>
                  <a:srgbClr val="7030A0"/>
                </a:solidFill>
              </a:rPr>
              <a:t>is_in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23" name="Cloud 22"/>
          <p:cNvSpPr/>
          <p:nvPr/>
        </p:nvSpPr>
        <p:spPr bwMode="auto">
          <a:xfrm>
            <a:off x="10356202" y="4191000"/>
            <a:ext cx="1825573" cy="6858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[ … </a:t>
            </a:r>
            <a:r>
              <a:rPr kumimoji="0" lang="en-US" sz="120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]</a:t>
            </a:r>
            <a:endParaRPr kumimoji="0" lang="en-US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4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9245599" y="3963197"/>
            <a:ext cx="1524002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2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9128456" y="3963992"/>
            <a:ext cx="15240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6" name="Rectangle 25"/>
          <p:cNvSpPr>
            <a:spLocks/>
          </p:cNvSpPr>
          <p:nvPr/>
        </p:nvSpPr>
        <p:spPr bwMode="auto">
          <a:xfrm>
            <a:off x="8546274" y="3780631"/>
            <a:ext cx="230832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8915400" y="3810000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28" name="Rectangle 27"/>
          <p:cNvSpPr>
            <a:spLocks/>
          </p:cNvSpPr>
          <p:nvPr/>
        </p:nvSpPr>
        <p:spPr bwMode="auto">
          <a:xfrm>
            <a:off x="8962726" y="4724400"/>
            <a:ext cx="35907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D7273"/>
                </a:solidFill>
              </a:rPr>
              <a:t>SSA Implementation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73</a:t>
            </a:fld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5473700" cy="1498600"/>
          </a:xfrm>
        </p:spPr>
        <p:txBody>
          <a:bodyPr/>
          <a:lstStyle/>
          <a:p>
            <a:r>
              <a:rPr lang="en-US" dirty="0"/>
              <a:t>Implementing SSAs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797800" y="2971800"/>
            <a:ext cx="4648200" cy="59055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Define the type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b="1" dirty="0"/>
              <a:t>Concrete</a:t>
            </a:r>
            <a:r>
              <a:rPr lang="en-US" dirty="0"/>
              <a:t> type</a:t>
            </a:r>
          </a:p>
          <a:p>
            <a:pPr lvl="1"/>
            <a:endParaRPr lang="en-US" dirty="0"/>
          </a:p>
          <a:p>
            <a:r>
              <a:rPr lang="en-US" dirty="0"/>
              <a:t>Write code for every function</a:t>
            </a:r>
          </a:p>
          <a:p>
            <a:endParaRPr lang="en-US" dirty="0"/>
          </a:p>
          <a:p>
            <a:r>
              <a:rPr lang="en-US" dirty="0"/>
              <a:t>Make sure it is safe and correct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1625600" y="2133600"/>
            <a:ext cx="5638800" cy="6781800"/>
          </a:xfrm>
          <a:prstGeom prst="cube">
            <a:avLst>
              <a:gd name="adj" fmla="val 73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1320800" y="2683927"/>
            <a:ext cx="5410200" cy="5621873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&gt;= 0;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size;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5474059" y="5334000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68600" y="2690277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950200" y="692937"/>
            <a:ext cx="2758127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sz="3200" b="0" dirty="0"/>
              <a:t>Now we’ve got</a:t>
            </a:r>
            <a:br>
              <a:rPr lang="en-US" sz="3200" b="0" dirty="0"/>
            </a:br>
            <a:r>
              <a:rPr lang="en-US" sz="3200" b="0" dirty="0"/>
              <a:t>to fill the box</a:t>
            </a:r>
          </a:p>
        </p:txBody>
      </p:sp>
      <p:sp>
        <p:nvSpPr>
          <p:cNvPr id="11" name="Bent Arrow 10"/>
          <p:cNvSpPr/>
          <p:nvPr/>
        </p:nvSpPr>
        <p:spPr bwMode="auto">
          <a:xfrm rot="16200000" flipH="1">
            <a:off x="6353572" y="841771"/>
            <a:ext cx="1364460" cy="1828798"/>
          </a:xfrm>
          <a:prstGeom prst="bentArrow">
            <a:avLst>
              <a:gd name="adj1" fmla="val 30222"/>
              <a:gd name="adj2" fmla="val 33268"/>
              <a:gd name="adj3" fmla="val 32833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3200" b="0"/>
          </a:p>
        </p:txBody>
      </p:sp>
      <p:sp>
        <p:nvSpPr>
          <p:cNvPr id="13" name="Right Arrow Callout 12"/>
          <p:cNvSpPr/>
          <p:nvPr/>
        </p:nvSpPr>
        <p:spPr bwMode="auto">
          <a:xfrm rot="16200000">
            <a:off x="9378441" y="8305800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Type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 elements in a C0 array, but keep track of the length</a:t>
            </a:r>
          </a:p>
          <a:p>
            <a:pPr lvl="1"/>
            <a:r>
              <a:rPr lang="en-US" dirty="0"/>
              <a:t>Package them together in a </a:t>
            </a:r>
            <a:r>
              <a:rPr lang="en-US" dirty="0" err="1"/>
              <a:t>struct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Define an internal nickname for it</a:t>
            </a:r>
          </a:p>
          <a:p>
            <a:pPr lvl="2"/>
            <a:r>
              <a:rPr lang="en-US" dirty="0"/>
              <a:t>So that the code is succinct and readable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It’s convenient for it </a:t>
            </a:r>
            <a:r>
              <a:rPr lang="en-US" b="1" dirty="0"/>
              <a:t>not</a:t>
            </a:r>
            <a:r>
              <a:rPr lang="en-US" dirty="0"/>
              <a:t> to be a pointer</a:t>
            </a:r>
          </a:p>
          <a:p>
            <a:pPr lvl="3"/>
            <a:endParaRPr lang="en-US" dirty="0"/>
          </a:p>
          <a:p>
            <a:r>
              <a:rPr lang="en-US" dirty="0"/>
              <a:t>Define the abstract type</a:t>
            </a:r>
            <a:br>
              <a:rPr lang="en-US" dirty="0"/>
            </a:br>
            <a:r>
              <a:rPr lang="en-US" dirty="0"/>
              <a:t>exported to the client</a:t>
            </a:r>
          </a:p>
          <a:p>
            <a:pPr lvl="1"/>
            <a:r>
              <a:rPr lang="en-US" dirty="0"/>
              <a:t>This is what connects the concrete</a:t>
            </a:r>
            <a:br>
              <a:rPr lang="en-US" dirty="0"/>
            </a:br>
            <a:r>
              <a:rPr lang="en-US" dirty="0"/>
              <a:t>implementation type with the exported abstract type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8555334" y="3276600"/>
            <a:ext cx="4191000" cy="4038600"/>
          </a:xfrm>
          <a:prstGeom prst="cube">
            <a:avLst>
              <a:gd name="adj" fmla="val 91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2000" b="0" dirty="0">
                <a:latin typeface="Helvetica Neue"/>
              </a:rPr>
              <a:t> data; 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length;     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2000" b="0" dirty="0">
                <a:latin typeface="Helvetica Neue"/>
              </a:rPr>
              <a:t>};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2000" b="0" dirty="0"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fr-FR" sz="2000" b="0" dirty="0">
                <a:latin typeface="Helvetica Neue"/>
              </a:rPr>
              <a:t>;</a:t>
            </a: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11014003" y="50851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2" name="Vertical Scroll 11"/>
          <p:cNvSpPr/>
          <p:nvPr/>
        </p:nvSpPr>
        <p:spPr bwMode="auto">
          <a:xfrm flipH="1">
            <a:off x="9626600" y="152400"/>
            <a:ext cx="3352800" cy="1427004"/>
          </a:xfrm>
          <a:prstGeom prst="verticalScroll">
            <a:avLst>
              <a:gd name="adj" fmla="val 18538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  <a:p>
            <a:pPr algn="l">
              <a:tabLst>
                <a:tab pos="3943350" algn="l"/>
              </a:tabLst>
            </a:pPr>
            <a:endParaRPr lang="en-US" sz="1600" b="0" dirty="0">
              <a:latin typeface="Helvetica Neue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31400" y="104417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4973934" y="3429000"/>
            <a:ext cx="2386230" cy="707886"/>
          </a:xfrm>
          <a:prstGeom prst="wedgeRectCallout">
            <a:avLst>
              <a:gd name="adj1" fmla="val 101069"/>
              <a:gd name="adj2" fmla="val 549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the </a:t>
            </a:r>
            <a:r>
              <a:rPr lang="en-US" sz="2000" dirty="0"/>
              <a:t>concrete</a:t>
            </a:r>
            <a:br>
              <a:rPr lang="en-US" sz="2000" b="0" dirty="0"/>
            </a:br>
            <a:r>
              <a:rPr lang="en-US" sz="2000" b="0" dirty="0"/>
              <a:t>implementation type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5606277" y="5410200"/>
            <a:ext cx="2115323" cy="400110"/>
          </a:xfrm>
          <a:prstGeom prst="wedgeRectCallout">
            <a:avLst>
              <a:gd name="adj1" fmla="val 91297"/>
              <a:gd name="adj2" fmla="val -477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Internal nickname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1455400" y="8458200"/>
            <a:ext cx="1246495" cy="707886"/>
          </a:xfrm>
          <a:prstGeom prst="wedgeRectCallout">
            <a:avLst>
              <a:gd name="adj1" fmla="val -121251"/>
              <a:gd name="adj2" fmla="val -2302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/>
              <a:t>Abstract</a:t>
            </a:r>
            <a:br>
              <a:rPr lang="en-US" sz="2000" b="0" dirty="0"/>
            </a:br>
            <a:r>
              <a:rPr lang="en-US" sz="2000" b="0" dirty="0"/>
              <a:t>client type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4" grpId="0" animBg="1"/>
      <p:bldP spid="15" grpId="0" animBg="1"/>
      <p:bldP spid="16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vs. Implementation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An SSA containing </a:t>
            </a:r>
            <a:r>
              <a:rPr lang="en-US" dirty="0">
                <a:solidFill>
                  <a:srgbClr val="92D050"/>
                </a:solidFill>
              </a:rPr>
              <a:t>"a"</a:t>
            </a:r>
            <a:r>
              <a:rPr lang="en-US" dirty="0"/>
              <a:t>, </a:t>
            </a:r>
            <a:r>
              <a:rPr lang="en-US" dirty="0">
                <a:solidFill>
                  <a:srgbClr val="92D050"/>
                </a:solidFill>
              </a:rPr>
              <a:t>"b"</a:t>
            </a:r>
            <a:r>
              <a:rPr lang="en-US" dirty="0"/>
              <a:t> and </a:t>
            </a:r>
            <a:r>
              <a:rPr lang="en-US" dirty="0">
                <a:solidFill>
                  <a:srgbClr val="92D050"/>
                </a:solidFill>
              </a:rPr>
              <a:t>"c"</a:t>
            </a:r>
          </a:p>
          <a:p>
            <a:pPr marL="6007100" lvl="3"/>
            <a:endParaRPr lang="en-US" dirty="0"/>
          </a:p>
          <a:p>
            <a:pPr marL="5029200"/>
            <a:r>
              <a:rPr lang="en-US" dirty="0"/>
              <a:t>Client view</a:t>
            </a:r>
          </a:p>
          <a:p>
            <a:pPr marL="5372100" lvl="1"/>
            <a:endParaRPr lang="en-US" dirty="0"/>
          </a:p>
          <a:p>
            <a:pPr marL="5029200"/>
            <a:endParaRPr lang="en-US" dirty="0"/>
          </a:p>
          <a:p>
            <a:pPr marL="5029200"/>
            <a:endParaRPr lang="en-US" dirty="0"/>
          </a:p>
          <a:p>
            <a:pPr marL="5029200"/>
            <a:endParaRPr lang="en-US" dirty="0"/>
          </a:p>
          <a:p>
            <a:pPr marL="5029200"/>
            <a:r>
              <a:rPr lang="en-US" dirty="0"/>
              <a:t>Implementation view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016000" y="3276600"/>
            <a:ext cx="4191000" cy="4038600"/>
          </a:xfrm>
          <a:prstGeom prst="cube">
            <a:avLst>
              <a:gd name="adj" fmla="val 91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2000" b="0" dirty="0">
                <a:latin typeface="Helvetica Neue"/>
              </a:rPr>
              <a:t> data; 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length;     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2000" b="0" dirty="0">
                <a:latin typeface="Helvetica Neue"/>
              </a:rPr>
              <a:t>};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2000" b="0" dirty="0"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fr-FR" sz="2000" b="0" dirty="0">
                <a:latin typeface="Helvetica Neue"/>
              </a:rPr>
              <a:t>;</a:t>
            </a: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5400000">
            <a:off x="3474669" y="50851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9259822" y="3886200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7040767" y="3886200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7629189" y="4636325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A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7998315" y="4628093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0" name="Straight Arrow Connector 29"/>
          <p:cNvCxnSpPr>
            <a:cxnSpLocks noChangeShapeType="1"/>
          </p:cNvCxnSpPr>
          <p:nvPr/>
        </p:nvCxnSpPr>
        <p:spPr bwMode="auto">
          <a:xfrm>
            <a:off x="8208897" y="4819605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2" name="Cloud 11"/>
          <p:cNvSpPr/>
          <p:nvPr/>
        </p:nvSpPr>
        <p:spPr bwMode="auto">
          <a:xfrm>
            <a:off x="9441802" y="4495800"/>
            <a:ext cx="1825573" cy="6858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b="0" dirty="0"/>
              <a:t>[</a:t>
            </a:r>
            <a:r>
              <a:rPr lang="en-US" sz="1400" b="0" dirty="0">
                <a:solidFill>
                  <a:srgbClr val="92D050"/>
                </a:solidFill>
              </a:rPr>
              <a:t>"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a"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, </a:t>
            </a:r>
            <a:r>
              <a:rPr lang="en-US" sz="1400" b="0" dirty="0">
                <a:solidFill>
                  <a:srgbClr val="92D050"/>
                </a:solidFill>
              </a:rPr>
              <a:t>"b"</a:t>
            </a:r>
            <a:r>
              <a:rPr lang="en-US" sz="1400" b="0" dirty="0"/>
              <a:t>, </a:t>
            </a:r>
            <a:r>
              <a:rPr lang="en-US" sz="1400" b="0" dirty="0">
                <a:solidFill>
                  <a:srgbClr val="92D050"/>
                </a:solidFill>
              </a:rPr>
              <a:t>"c"</a:t>
            </a:r>
            <a:r>
              <a:rPr lang="en-US" sz="1400" b="0" dirty="0"/>
              <a:t>] 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3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331199" y="4648997"/>
            <a:ext cx="1524002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14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214056" y="4649792"/>
            <a:ext cx="15240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15" name="Rectangle 21"/>
          <p:cNvSpPr>
            <a:spLocks/>
          </p:cNvSpPr>
          <p:nvPr/>
        </p:nvSpPr>
        <p:spPr bwMode="auto">
          <a:xfrm>
            <a:off x="9254855" y="7010400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6" name="Rectangle 2"/>
          <p:cNvSpPr>
            <a:spLocks/>
          </p:cNvSpPr>
          <p:nvPr/>
        </p:nvSpPr>
        <p:spPr bwMode="auto">
          <a:xfrm>
            <a:off x="7035800" y="7010400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7" name="Rectangle 16"/>
          <p:cNvSpPr>
            <a:spLocks/>
          </p:cNvSpPr>
          <p:nvPr/>
        </p:nvSpPr>
        <p:spPr bwMode="auto">
          <a:xfrm>
            <a:off x="7624222" y="7760525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A</a:t>
            </a: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7993348" y="7752293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9" name="Straight Arrow Connector 29"/>
          <p:cNvCxnSpPr>
            <a:cxnSpLocks noChangeShapeType="1"/>
          </p:cNvCxnSpPr>
          <p:nvPr/>
        </p:nvCxnSpPr>
        <p:spPr bwMode="auto">
          <a:xfrm>
            <a:off x="8203929" y="7943805"/>
            <a:ext cx="187452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1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326232" y="7773197"/>
            <a:ext cx="1524002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22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209089" y="7773992"/>
            <a:ext cx="15240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9321800" y="7935470"/>
          <a:ext cx="1280160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length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1074400" y="7481248"/>
          <a:ext cx="164592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92D050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92D050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92D050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5" name="Elbow Connector 24"/>
          <p:cNvCxnSpPr/>
          <p:nvPr/>
        </p:nvCxnSpPr>
        <p:spPr bwMode="auto">
          <a:xfrm>
            <a:off x="10321655" y="8158118"/>
            <a:ext cx="7620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2" grpId="0" animBg="1"/>
      <p:bldP spid="15" grpId="0"/>
      <p:bldP spid="16" grpId="0"/>
      <p:bldP spid="17" grpId="0"/>
      <p:bldP spid="18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Implementing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88000" y="1981200"/>
            <a:ext cx="6464300" cy="6896100"/>
          </a:xfrm>
        </p:spPr>
        <p:txBody>
          <a:bodyPr/>
          <a:lstStyle/>
          <a:p>
            <a:r>
              <a:rPr lang="en-US" dirty="0"/>
              <a:t>Simply return the </a:t>
            </a:r>
            <a:r>
              <a:rPr lang="en-US" i="1" dirty="0" err="1"/>
              <a:t>i</a:t>
            </a:r>
            <a:r>
              <a:rPr lang="en-US" dirty="0" err="1"/>
              <a:t>-th</a:t>
            </a:r>
            <a:r>
              <a:rPr lang="en-US" dirty="0"/>
              <a:t> element of the underlying array</a:t>
            </a:r>
          </a:p>
          <a:p>
            <a:endParaRPr lang="en-US" dirty="0"/>
          </a:p>
          <a:p>
            <a:r>
              <a:rPr lang="en-US" dirty="0"/>
              <a:t>Is this </a:t>
            </a:r>
            <a:r>
              <a:rPr lang="en-US" b="1" dirty="0"/>
              <a:t>safe</a:t>
            </a:r>
            <a:r>
              <a:rPr lang="en-US" dirty="0"/>
              <a:t>?  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 != NULL</a:t>
            </a:r>
          </a:p>
          <a:p>
            <a:pPr lvl="2"/>
            <a:r>
              <a:rPr lang="en-US" dirty="0"/>
              <a:t>By 1</a:t>
            </a:r>
            <a:r>
              <a:rPr lang="en-US" baseline="30000" dirty="0"/>
              <a:t>st</a:t>
            </a:r>
            <a:r>
              <a:rPr lang="en-US" dirty="0"/>
              <a:t> precondition</a:t>
            </a:r>
          </a:p>
          <a:p>
            <a:pPr lvl="1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&lt;= 0</a:t>
            </a:r>
          </a:p>
          <a:p>
            <a:pPr lvl="2"/>
            <a:r>
              <a:rPr lang="en-US" dirty="0"/>
              <a:t>By 2</a:t>
            </a:r>
            <a:r>
              <a:rPr lang="en-US" baseline="30000" dirty="0"/>
              <a:t>nd</a:t>
            </a:r>
            <a:r>
              <a:rPr lang="en-US" dirty="0"/>
              <a:t> precondition (first conjunct)</a:t>
            </a:r>
          </a:p>
          <a:p>
            <a:pPr lvl="1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\length(A-&gt;data)</a:t>
            </a:r>
          </a:p>
          <a:p>
            <a:pPr lvl="2"/>
            <a:r>
              <a:rPr lang="en-US" dirty="0"/>
              <a:t>We know that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</a:t>
            </a:r>
            <a:r>
              <a:rPr lang="en-US" dirty="0" err="1">
                <a:solidFill>
                  <a:srgbClr val="C00000"/>
                </a:solidFill>
              </a:rPr>
              <a:t>ssa_len</a:t>
            </a:r>
            <a:r>
              <a:rPr lang="en-US" dirty="0">
                <a:solidFill>
                  <a:srgbClr val="C00000"/>
                </a:solidFill>
              </a:rPr>
              <a:t>(A)</a:t>
            </a:r>
          </a:p>
          <a:p>
            <a:pPr lvl="2"/>
            <a:r>
              <a:rPr lang="en-US" dirty="0"/>
              <a:t>But we don’t know how </a:t>
            </a:r>
            <a:r>
              <a:rPr lang="en-US" dirty="0" err="1"/>
              <a:t>ssa_len</a:t>
            </a:r>
            <a:r>
              <a:rPr lang="en-US" dirty="0"/>
              <a:t>(A) and \length(A-&gt;data) are related</a:t>
            </a:r>
          </a:p>
          <a:p>
            <a:pPr lvl="2"/>
            <a:r>
              <a:rPr lang="en-US" b="1" i="1" dirty="0"/>
              <a:t>Not supported!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711200" y="1905000"/>
            <a:ext cx="4643734" cy="4648200"/>
          </a:xfrm>
          <a:prstGeom prst="cube">
            <a:avLst>
              <a:gd name="adj" fmla="val 845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610728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1447046"/>
          </a:xfrm>
          <a:prstGeom prst="verticalScroll">
            <a:avLst>
              <a:gd name="adj" fmla="val 192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latin typeface="Helvetica Neue"/>
              </a:rPr>
              <a:t> 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607800" y="7839670"/>
            <a:ext cx="63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637651" y="456307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637651" y="555367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330200" y="3505200"/>
            <a:ext cx="4648200" cy="2286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0" grpId="0"/>
      <p:bldP spid="21" grpId="0"/>
      <p:bldP spid="22" grpId="0"/>
      <p:bldP spid="23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Let’s Also Write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88000" y="2438400"/>
            <a:ext cx="6464300" cy="6438900"/>
          </a:xfrm>
        </p:spPr>
        <p:txBody>
          <a:bodyPr/>
          <a:lstStyle/>
          <a:p>
            <a:r>
              <a:rPr lang="en-US" dirty="0"/>
              <a:t>Simply return the length field</a:t>
            </a:r>
          </a:p>
          <a:p>
            <a:pPr lvl="3"/>
            <a:endParaRPr lang="en-US" dirty="0"/>
          </a:p>
          <a:p>
            <a:r>
              <a:rPr lang="en-US" dirty="0"/>
              <a:t>Is this </a:t>
            </a:r>
            <a:r>
              <a:rPr lang="en-US" b="1" dirty="0"/>
              <a:t>safe</a:t>
            </a:r>
            <a:r>
              <a:rPr lang="en-US" dirty="0"/>
              <a:t>?  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 != NULL</a:t>
            </a:r>
          </a:p>
          <a:p>
            <a:pPr lvl="2"/>
            <a:r>
              <a:rPr lang="en-US" dirty="0"/>
              <a:t>By precondition</a:t>
            </a:r>
          </a:p>
          <a:p>
            <a:pPr lvl="3"/>
            <a:endParaRPr lang="en-US" dirty="0"/>
          </a:p>
          <a:p>
            <a:r>
              <a:rPr lang="en-US" dirty="0"/>
              <a:t>Does this help us with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No useful </a:t>
            </a:r>
            <a:r>
              <a:rPr lang="en-US" dirty="0" err="1"/>
              <a:t>postcondition</a:t>
            </a:r>
            <a:endParaRPr lang="en-US" dirty="0"/>
          </a:p>
          <a:p>
            <a:pPr lvl="2"/>
            <a:r>
              <a:rPr lang="en-US" dirty="0"/>
              <a:t>Peeking at the code of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 would be operational reasoning!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711200" y="1905000"/>
            <a:ext cx="4643734" cy="6629400"/>
          </a:xfrm>
          <a:prstGeom prst="cube">
            <a:avLst>
              <a:gd name="adj" fmla="val 845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610728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637651" y="41982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30200" y="3657600"/>
            <a:ext cx="3276600" cy="2133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TextBox 11"/>
          <p:cNvSpPr txBox="1"/>
          <p:nvPr/>
        </p:nvSpPr>
        <p:spPr>
          <a:xfrm>
            <a:off x="11736348" y="5734050"/>
            <a:ext cx="63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1" grpId="0"/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This is clunky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We are invoking the whole array machinery for a single cell in allocated memory!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406400" y="4603552"/>
            <a:ext cx="5693097" cy="461664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\length(sum) ==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sum[0]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sum[0]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has_42;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109525" y="6080879"/>
            <a:ext cx="4992585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sum_and_42(A, 10, S);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Let’s Also Write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705600" cy="6438900"/>
          </a:xfrm>
        </p:spPr>
        <p:txBody>
          <a:bodyPr/>
          <a:lstStyle/>
          <a:p>
            <a:r>
              <a:rPr lang="en-US" dirty="0"/>
              <a:t>Add a </a:t>
            </a:r>
            <a:r>
              <a:rPr lang="en-US" i="1" dirty="0"/>
              <a:t>useful</a:t>
            </a:r>
            <a:r>
              <a:rPr lang="en-US" dirty="0"/>
              <a:t> </a:t>
            </a:r>
            <a:r>
              <a:rPr lang="en-US" dirty="0" err="1"/>
              <a:t>postcondition</a:t>
            </a:r>
            <a:endParaRPr lang="en-US" dirty="0"/>
          </a:p>
          <a:p>
            <a:pPr>
              <a:buNone/>
            </a:pPr>
            <a:r>
              <a:rPr lang="en-US" dirty="0"/>
              <a:t>			</a:t>
            </a:r>
            <a:r>
              <a:rPr lang="en-US" sz="2800" dirty="0">
                <a:solidFill>
                  <a:srgbClr val="C00000"/>
                </a:solidFill>
              </a:rPr>
              <a:t>\result == \length(A-&gt;data)</a:t>
            </a:r>
            <a:endParaRPr lang="en-US" dirty="0">
              <a:solidFill>
                <a:srgbClr val="C00000"/>
              </a:solidFill>
            </a:endParaRPr>
          </a:p>
          <a:p>
            <a:pPr lvl="3"/>
            <a:endParaRPr lang="en-US" dirty="0"/>
          </a:p>
          <a:p>
            <a:r>
              <a:rPr lang="en-US" dirty="0"/>
              <a:t>Is this </a:t>
            </a:r>
            <a:r>
              <a:rPr lang="en-US" b="1" dirty="0"/>
              <a:t>safe</a:t>
            </a:r>
            <a:r>
              <a:rPr lang="en-US" dirty="0"/>
              <a:t>?  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 != NULL</a:t>
            </a:r>
          </a:p>
          <a:p>
            <a:pPr lvl="2"/>
            <a:r>
              <a:rPr lang="en-US" dirty="0"/>
              <a:t>By precondition</a:t>
            </a:r>
          </a:p>
          <a:p>
            <a:pPr lvl="3"/>
            <a:endParaRPr lang="en-US" dirty="0"/>
          </a:p>
          <a:p>
            <a:r>
              <a:rPr lang="en-US" dirty="0"/>
              <a:t>Is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 correct?</a:t>
            </a:r>
          </a:p>
          <a:p>
            <a:pPr lvl="1"/>
            <a:r>
              <a:rPr lang="en-US" dirty="0"/>
              <a:t>No relation between A-&gt;length and \length(A-&gt;data)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711200" y="1905000"/>
            <a:ext cx="4953000" cy="6934200"/>
          </a:xfrm>
          <a:prstGeom prst="cube">
            <a:avLst>
              <a:gd name="adj" fmla="val 7508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637651" y="45792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30200" y="4724400"/>
            <a:ext cx="510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8533196" y="7723763"/>
            <a:ext cx="4293804" cy="1877437"/>
          </a:xfrm>
          <a:prstGeom prst="wedgeRectCallout">
            <a:avLst>
              <a:gd name="adj1" fmla="val -63252"/>
              <a:gd name="adj2" fmla="val -6198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i="1" dirty="0"/>
              <a:t>Innocent mistake: define </a:t>
            </a:r>
            <a:r>
              <a:rPr lang="en-US" sz="2000" b="0" i="1" dirty="0" err="1">
                <a:solidFill>
                  <a:srgbClr val="7030A0"/>
                </a:solidFill>
              </a:rPr>
              <a:t>ssa_new</a:t>
            </a:r>
            <a:r>
              <a:rPr lang="en-US" sz="2000" b="0" i="1" dirty="0"/>
              <a:t> as</a:t>
            </a:r>
          </a:p>
          <a:p>
            <a:pPr algn="l">
              <a:defRPr/>
            </a:pPr>
            <a:r>
              <a:rPr lang="en-US" sz="1600" b="0" dirty="0" err="1"/>
              <a:t>ssa</a:t>
            </a:r>
            <a:r>
              <a:rPr lang="en-US" sz="1600" b="0" dirty="0"/>
              <a:t>* </a:t>
            </a:r>
            <a:r>
              <a:rPr lang="en-US" sz="1600" b="0" dirty="0" err="1"/>
              <a:t>ssa_new</a:t>
            </a:r>
            <a:r>
              <a:rPr lang="en-US" sz="1600" b="0" dirty="0"/>
              <a:t>(</a:t>
            </a:r>
            <a:r>
              <a:rPr lang="en-US" sz="1600" b="0" dirty="0" err="1"/>
              <a:t>int</a:t>
            </a:r>
            <a:r>
              <a:rPr lang="en-US" sz="1600" b="0" dirty="0"/>
              <a:t> size) {</a:t>
            </a:r>
            <a:br>
              <a:rPr lang="en-US" sz="1600" b="0" dirty="0"/>
            </a:br>
            <a:r>
              <a:rPr lang="en-US" sz="1600" b="0" dirty="0"/>
              <a:t>  </a:t>
            </a:r>
            <a:r>
              <a:rPr lang="en-US" sz="1600" b="0" dirty="0" err="1"/>
              <a:t>ssa</a:t>
            </a:r>
            <a:r>
              <a:rPr lang="en-US" sz="1600" b="0" dirty="0"/>
              <a:t>* A = </a:t>
            </a:r>
            <a:r>
              <a:rPr lang="en-US" sz="1600" b="0" dirty="0" err="1"/>
              <a:t>alloc</a:t>
            </a:r>
            <a:r>
              <a:rPr lang="en-US" sz="1600" b="0" dirty="0"/>
              <a:t>(</a:t>
            </a:r>
            <a:r>
              <a:rPr lang="en-US" sz="1600" b="0" dirty="0" err="1"/>
              <a:t>ssa</a:t>
            </a:r>
            <a:r>
              <a:rPr lang="en-US" sz="1600" b="0" dirty="0"/>
              <a:t>); </a:t>
            </a:r>
            <a:br>
              <a:rPr lang="en-US" sz="1600" b="0" dirty="0"/>
            </a:br>
            <a:r>
              <a:rPr lang="en-US" sz="1600" b="0" dirty="0"/>
              <a:t>  A-&gt;length = size;</a:t>
            </a:r>
            <a:br>
              <a:rPr lang="en-US" sz="1600" b="0" dirty="0"/>
            </a:br>
            <a:r>
              <a:rPr lang="en-US" sz="1600" b="0" dirty="0"/>
              <a:t>  A-&gt;data = </a:t>
            </a:r>
            <a:r>
              <a:rPr lang="en-US" sz="1600" b="0" dirty="0" err="1"/>
              <a:t>alloc_array</a:t>
            </a:r>
            <a:r>
              <a:rPr lang="en-US" sz="1600" b="0" dirty="0"/>
              <a:t>(string, size+1);</a:t>
            </a:r>
          </a:p>
          <a:p>
            <a:pPr algn="l">
              <a:defRPr/>
            </a:pPr>
            <a:r>
              <a:rPr lang="en-US" sz="1600" b="0" dirty="0"/>
              <a:t>  return A;</a:t>
            </a:r>
            <a:br>
              <a:rPr lang="en-US" sz="1600" b="0" dirty="0"/>
            </a:br>
            <a:r>
              <a:rPr lang="en-US" sz="1600" b="0" dirty="0"/>
              <a:t>}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1226800" y="8686800"/>
            <a:ext cx="838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TextBox 12"/>
          <p:cNvSpPr txBox="1"/>
          <p:nvPr/>
        </p:nvSpPr>
        <p:spPr>
          <a:xfrm>
            <a:off x="11607800" y="6772870"/>
            <a:ext cx="63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1" grpId="0"/>
      <p:bldP spid="11" grpId="0" animBg="1"/>
      <p:bldP spid="10" grpId="0" animBg="1"/>
      <p:bldP spid="12" grpId="0" animBg="1"/>
      <p:bldP spid="1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Let’s Also Write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705600" cy="6438900"/>
          </a:xfrm>
        </p:spPr>
        <p:txBody>
          <a:bodyPr/>
          <a:lstStyle/>
          <a:p>
            <a:r>
              <a:rPr lang="en-US" dirty="0"/>
              <a:t>Add it as a precondition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en-US" sz="2800" dirty="0">
                <a:solidFill>
                  <a:srgbClr val="C00000"/>
                </a:solidFill>
              </a:rPr>
              <a:t>A-&gt;length == \length(A-&gt;data)</a:t>
            </a:r>
            <a:endParaRPr lang="en-US" dirty="0">
              <a:solidFill>
                <a:srgbClr val="C00000"/>
              </a:solidFill>
            </a:endParaRPr>
          </a:p>
          <a:p>
            <a:pPr lvl="3"/>
            <a:endParaRPr lang="en-US" dirty="0"/>
          </a:p>
          <a:p>
            <a:r>
              <a:rPr lang="en-US" dirty="0"/>
              <a:t>Is this </a:t>
            </a:r>
            <a:r>
              <a:rPr lang="en-US" b="1" dirty="0"/>
              <a:t>safe</a:t>
            </a:r>
            <a:r>
              <a:rPr lang="en-US" dirty="0"/>
              <a:t>?  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 != NULL</a:t>
            </a:r>
          </a:p>
          <a:p>
            <a:pPr lvl="2"/>
            <a:r>
              <a:rPr lang="en-US" dirty="0"/>
              <a:t>By precondition</a:t>
            </a:r>
          </a:p>
          <a:p>
            <a:pPr lvl="3"/>
            <a:endParaRPr lang="en-US" dirty="0"/>
          </a:p>
          <a:p>
            <a:r>
              <a:rPr lang="en-US" dirty="0"/>
              <a:t>Is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 correct?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A-&gt;length == \length(A-&gt;data)</a:t>
            </a:r>
          </a:p>
          <a:p>
            <a:pPr lvl="2"/>
            <a:r>
              <a:rPr lang="en-US" dirty="0"/>
              <a:t>By new precondition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\result == A-&gt;length</a:t>
            </a:r>
          </a:p>
          <a:p>
            <a:pPr lvl="2"/>
            <a:r>
              <a:rPr lang="en-US" dirty="0"/>
              <a:t>By code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\result == \length(A-&gt;data)</a:t>
            </a:r>
          </a:p>
          <a:p>
            <a:pPr lvl="2"/>
            <a:r>
              <a:rPr lang="en-US" dirty="0"/>
              <a:t>By previous two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2390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637651" y="45792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30200" y="4355275"/>
            <a:ext cx="510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TextBox 12"/>
          <p:cNvSpPr txBox="1"/>
          <p:nvPr/>
        </p:nvSpPr>
        <p:spPr>
          <a:xfrm>
            <a:off x="11637651" y="853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1" grpId="0"/>
      <p:bldP spid="11" grpId="0" animBg="1"/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Back to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705600" cy="6438900"/>
          </a:xfrm>
        </p:spPr>
        <p:txBody>
          <a:bodyPr/>
          <a:lstStyle/>
          <a:p>
            <a:r>
              <a:rPr lang="en-US" dirty="0"/>
              <a:t>Is the code for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 safe?</a:t>
            </a:r>
          </a:p>
          <a:p>
            <a:pPr lvl="1"/>
            <a:r>
              <a:rPr lang="en-US" dirty="0"/>
              <a:t>The new </a:t>
            </a:r>
            <a:r>
              <a:rPr lang="en-US" dirty="0" err="1"/>
              <a:t>postcondition</a:t>
            </a:r>
            <a:r>
              <a:rPr lang="en-US" dirty="0"/>
              <a:t> of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 takes care of the remaining safety check</a:t>
            </a:r>
          </a:p>
          <a:p>
            <a:pPr lvl="2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\length(A-&gt;data)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But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 has a new precondition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A-&gt;length == \length(A-&gt;data)</a:t>
            </a:r>
          </a:p>
          <a:p>
            <a:pPr lvl="2"/>
            <a:r>
              <a:rPr lang="en-US" dirty="0"/>
              <a:t>We need to have a reason for why it is satisfied</a:t>
            </a:r>
          </a:p>
          <a:p>
            <a:pPr lvl="3"/>
            <a:r>
              <a:rPr lang="en-US" dirty="0"/>
              <a:t>But we don’t</a:t>
            </a:r>
          </a:p>
          <a:p>
            <a:pPr lvl="2"/>
            <a:r>
              <a:rPr lang="en-US" b="1" i="1" dirty="0"/>
              <a:t>Not supported!</a:t>
            </a:r>
          </a:p>
          <a:p>
            <a:pPr lvl="3"/>
            <a:endParaRPr lang="en-US" dirty="0"/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2390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47051" y="41910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149600" y="7162800"/>
            <a:ext cx="14478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TextBox 11"/>
          <p:cNvSpPr txBox="1"/>
          <p:nvPr/>
        </p:nvSpPr>
        <p:spPr>
          <a:xfrm>
            <a:off x="10594896" y="7315200"/>
            <a:ext cx="63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81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5C1FC21-06E9-04D1-7DD6-39B47533D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527" y="7776865"/>
            <a:ext cx="1306473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98AED5C-4FF1-3344-ABAB-218CF98BB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400" y="5021997"/>
            <a:ext cx="3429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  <p:bldP spid="2" grpId="0" animBg="1"/>
      <p:bldP spid="3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Back to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705600" cy="6438900"/>
          </a:xfrm>
        </p:spPr>
        <p:txBody>
          <a:bodyPr/>
          <a:lstStyle/>
          <a:p>
            <a:r>
              <a:rPr lang="en-US" dirty="0"/>
              <a:t>Is the code for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 safe?</a:t>
            </a:r>
          </a:p>
          <a:p>
            <a:pPr lvl="1"/>
            <a:r>
              <a:rPr lang="en-US" dirty="0"/>
              <a:t>Add</a:t>
            </a:r>
          </a:p>
          <a:p>
            <a:pPr lvl="2"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	A-&gt;length == \length(A-&gt;data)</a:t>
            </a:r>
          </a:p>
          <a:p>
            <a:pPr lvl="1">
              <a:buNone/>
            </a:pPr>
            <a:r>
              <a:rPr lang="en-US" dirty="0"/>
              <a:t>	as a precondition to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 to support the safety of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endParaRPr lang="en-US" dirty="0"/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A-&gt;length == \length(A-&gt;data)</a:t>
            </a:r>
            <a:endParaRPr lang="en-US" dirty="0"/>
          </a:p>
          <a:p>
            <a:pPr lvl="3"/>
            <a:r>
              <a:rPr lang="en-US" dirty="0"/>
              <a:t>By new precondition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5438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607800" y="52650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30200" y="7110350"/>
            <a:ext cx="510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3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Representation Invariants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83</a:t>
            </a:fld>
            <a:endParaRPr 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Where Are We?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858000" cy="6438900"/>
          </a:xfrm>
        </p:spPr>
        <p:txBody>
          <a:bodyPr/>
          <a:lstStyle/>
          <a:p>
            <a:r>
              <a:rPr lang="en-US" dirty="0"/>
              <a:t>All our code is safe</a:t>
            </a:r>
          </a:p>
          <a:p>
            <a:endParaRPr lang="en-US" dirty="0"/>
          </a:p>
          <a:p>
            <a:r>
              <a:rPr lang="en-US" dirty="0"/>
              <a:t>Both functions have preconditions</a:t>
            </a:r>
          </a:p>
          <a:p>
            <a:pPr lvl="2"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		A != NULL</a:t>
            </a:r>
          </a:p>
          <a:p>
            <a:pPr lvl="2">
              <a:spcBef>
                <a:spcPts val="0"/>
              </a:spcBef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		A-&gt;length == \length(A-&gt;data)</a:t>
            </a:r>
            <a:endParaRPr lang="en-US" dirty="0"/>
          </a:p>
          <a:p>
            <a:pPr lvl="1"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ssa_set</a:t>
            </a:r>
            <a:r>
              <a:rPr lang="en-US" dirty="0"/>
              <a:t> will need them too</a:t>
            </a:r>
          </a:p>
          <a:p>
            <a:pPr lvl="1"/>
            <a:r>
              <a:rPr lang="en-US" dirty="0"/>
              <a:t>and </a:t>
            </a:r>
            <a:r>
              <a:rPr lang="en-US" dirty="0" err="1">
                <a:solidFill>
                  <a:srgbClr val="7030A0"/>
                </a:solidFill>
              </a:rPr>
              <a:t>ssa_new</a:t>
            </a:r>
            <a:r>
              <a:rPr lang="en-US" dirty="0"/>
              <a:t> will have them as </a:t>
            </a:r>
            <a:r>
              <a:rPr lang="en-US" dirty="0" err="1"/>
              <a:t>postconditions</a:t>
            </a:r>
            <a:endParaRPr lang="en-US" dirty="0"/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5438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6400" y="4191000"/>
            <a:ext cx="4800600" cy="6096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/>
          </a:p>
        </p:txBody>
      </p:sp>
      <p:sp>
        <p:nvSpPr>
          <p:cNvPr id="11" name="Rectangle 10"/>
          <p:cNvSpPr/>
          <p:nvPr/>
        </p:nvSpPr>
        <p:spPr bwMode="auto">
          <a:xfrm>
            <a:off x="406400" y="6934200"/>
            <a:ext cx="4800600" cy="6096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Where Are We?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934200" cy="6438900"/>
          </a:xfrm>
        </p:spPr>
        <p:txBody>
          <a:bodyPr/>
          <a:lstStyle/>
          <a:p>
            <a:r>
              <a:rPr lang="en-US" dirty="0"/>
              <a:t>They are fundamental properties an </a:t>
            </a:r>
            <a:r>
              <a:rPr lang="en-US" dirty="0" err="1">
                <a:solidFill>
                  <a:srgbClr val="00B050"/>
                </a:solidFill>
              </a:rPr>
              <a:t>ssa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must obey to be the representation of a valid SSA</a:t>
            </a:r>
          </a:p>
          <a:p>
            <a:pPr lvl="1"/>
            <a:r>
              <a:rPr lang="en-US" dirty="0"/>
              <a:t>NULL is not a valid SSA</a:t>
            </a:r>
          </a:p>
          <a:p>
            <a:pPr lvl="1"/>
            <a:r>
              <a:rPr lang="en-US" dirty="0"/>
              <a:t>The length field must be equal to the length of the array field </a:t>
            </a:r>
            <a:r>
              <a:rPr lang="en-US" i="1" dirty="0"/>
              <a:t>data</a:t>
            </a:r>
          </a:p>
          <a:p>
            <a:pPr lvl="4"/>
            <a:endParaRPr lang="en-US" dirty="0"/>
          </a:p>
          <a:p>
            <a:r>
              <a:rPr lang="en-US" dirty="0"/>
              <a:t>These are </a:t>
            </a:r>
            <a:r>
              <a:rPr lang="en-US" b="1" dirty="0"/>
              <a:t>invariants</a:t>
            </a:r>
            <a:r>
              <a:rPr lang="en-US" dirty="0"/>
              <a:t> of our representation:</a:t>
            </a:r>
          </a:p>
          <a:p>
            <a:pPr lvl="1"/>
            <a:r>
              <a:rPr lang="en-US" dirty="0"/>
              <a:t>Preconditions of every library function that takes an SSA as a parameter</a:t>
            </a:r>
          </a:p>
          <a:p>
            <a:pPr lvl="1"/>
            <a:r>
              <a:rPr lang="en-US" dirty="0" err="1"/>
              <a:t>Postcondition</a:t>
            </a:r>
            <a:r>
              <a:rPr lang="en-US" dirty="0"/>
              <a:t> of every library function that returns or modifies an SSA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5438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6400" y="4191000"/>
            <a:ext cx="4800600" cy="6096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/>
          </a:p>
        </p:txBody>
      </p:sp>
      <p:sp>
        <p:nvSpPr>
          <p:cNvPr id="11" name="Rectangle 10"/>
          <p:cNvSpPr/>
          <p:nvPr/>
        </p:nvSpPr>
        <p:spPr bwMode="auto">
          <a:xfrm>
            <a:off x="406400" y="6934200"/>
            <a:ext cx="4800600" cy="6096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Representation Invariants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934200" cy="6438900"/>
          </a:xfrm>
        </p:spPr>
        <p:txBody>
          <a:bodyPr/>
          <a:lstStyle/>
          <a:p>
            <a:r>
              <a:rPr lang="en-US" b="1" dirty="0"/>
              <a:t>Representation invariants </a:t>
            </a:r>
            <a:r>
              <a:rPr lang="en-US" dirty="0"/>
              <a:t>are</a:t>
            </a:r>
            <a:r>
              <a:rPr lang="en-US" b="1" dirty="0"/>
              <a:t> </a:t>
            </a:r>
            <a:r>
              <a:rPr lang="en-US" dirty="0"/>
              <a:t>also called </a:t>
            </a:r>
            <a:r>
              <a:rPr lang="en-US" b="1" i="1" dirty="0"/>
              <a:t>data structure invariants</a:t>
            </a:r>
          </a:p>
          <a:p>
            <a:endParaRPr lang="en-US" dirty="0"/>
          </a:p>
          <a:p>
            <a:r>
              <a:rPr lang="en-US" dirty="0"/>
              <a:t>Do </a:t>
            </a:r>
            <a:r>
              <a:rPr lang="en-US" dirty="0" err="1">
                <a:solidFill>
                  <a:srgbClr val="00B050"/>
                </a:solidFill>
              </a:rPr>
              <a:t>ssa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have other representation invariants?</a:t>
            </a:r>
          </a:p>
          <a:p>
            <a:pPr lvl="1"/>
            <a:r>
              <a:rPr lang="en-US" dirty="0"/>
              <a:t>Yes!  A-&gt;data should be sorted</a:t>
            </a:r>
          </a:p>
          <a:p>
            <a:pPr lvl="2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C00000"/>
                </a:solidFill>
              </a:rPr>
              <a:t>is_sorted</a:t>
            </a:r>
            <a:r>
              <a:rPr lang="en-US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6962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is_sorted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is_sorted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6400" y="4191000"/>
            <a:ext cx="4800600" cy="9144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06400" y="7262750"/>
            <a:ext cx="4800600" cy="89065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ular Callout 12"/>
          <p:cNvSpPr/>
          <p:nvPr/>
        </p:nvSpPr>
        <p:spPr bwMode="auto">
          <a:xfrm>
            <a:off x="10231734" y="4562197"/>
            <a:ext cx="2590800" cy="1323439"/>
          </a:xfrm>
          <a:prstGeom prst="wedgeRectCallout">
            <a:avLst>
              <a:gd name="adj1" fmla="val -57118"/>
              <a:gd name="adj2" fmla="val -659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marL="395288" indent="-395288" algn="l">
              <a:defRPr/>
            </a:pPr>
            <a:r>
              <a:rPr lang="en-US" sz="2000" dirty="0"/>
              <a:t>Convention:</a:t>
            </a:r>
            <a:r>
              <a:rPr lang="en-US" sz="2000" b="0" dirty="0"/>
              <a:t> Names of representation invariant functions start with  </a:t>
            </a:r>
            <a:r>
              <a:rPr lang="en-US" sz="2000" b="0" dirty="0">
                <a:solidFill>
                  <a:srgbClr val="7030A0"/>
                </a:solidFill>
              </a:rPr>
              <a:t>is_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Representation Invariants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934200" cy="3352800"/>
          </a:xfrm>
        </p:spPr>
        <p:txBody>
          <a:bodyPr/>
          <a:lstStyle/>
          <a:p>
            <a:r>
              <a:rPr lang="en-US" dirty="0"/>
              <a:t>Factor all these invariants out into a single function that checks that they are satisfied</a:t>
            </a:r>
          </a:p>
          <a:p>
            <a:pPr lvl="1">
              <a:buNone/>
            </a:pPr>
            <a:r>
              <a:rPr lang="en-US" dirty="0"/>
              <a:t>					</a:t>
            </a:r>
            <a:r>
              <a:rPr lang="en-US" dirty="0" err="1">
                <a:solidFill>
                  <a:srgbClr val="7030A0"/>
                </a:solidFill>
              </a:rPr>
              <a:t>is_ssa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6962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 … 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800" b="0" dirty="0">
              <a:latin typeface="Helvetica Neue"/>
            </a:endParaRPr>
          </a:p>
          <a:p>
            <a:pPr algn="l"/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6400" y="4800600"/>
            <a:ext cx="2667000" cy="3048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406400" y="7239000"/>
            <a:ext cx="2667000" cy="3048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87</a:t>
            </a:fld>
            <a:endParaRPr lang="en-US" dirty="0"/>
          </a:p>
        </p:txBody>
      </p:sp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3C236DC1-8FBC-01DC-EB46-29B5B1B43D7B}"/>
              </a:ext>
            </a:extLst>
          </p:cNvPr>
          <p:cNvSpPr/>
          <p:nvPr/>
        </p:nvSpPr>
        <p:spPr bwMode="auto">
          <a:xfrm>
            <a:off x="5918200" y="6076890"/>
            <a:ext cx="4622800" cy="400110"/>
          </a:xfrm>
          <a:prstGeom prst="wedgeRectCallout">
            <a:avLst>
              <a:gd name="adj1" fmla="val 14162"/>
              <a:gd name="adj2" fmla="val -4249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lvl="1" algn="l"/>
            <a:r>
              <a:rPr lang="en-US" sz="2000" b="0" dirty="0"/>
              <a:t>A</a:t>
            </a:r>
            <a:r>
              <a:rPr lang="en-US" sz="2000" b="1" dirty="0"/>
              <a:t> representation invariant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2" grpId="0" animBg="1"/>
      <p:bldP spid="14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Representation Invariants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3124200"/>
            <a:ext cx="6934200" cy="5753100"/>
          </a:xfrm>
        </p:spPr>
        <p:txBody>
          <a:bodyPr/>
          <a:lstStyle/>
          <a:p>
            <a:r>
              <a:rPr lang="en-US" dirty="0"/>
              <a:t>The remaining functions</a:t>
            </a:r>
          </a:p>
          <a:p>
            <a:pPr lvl="1"/>
            <a:r>
              <a:rPr lang="en-US" dirty="0"/>
              <a:t>Precondition of every </a:t>
            </a:r>
            <a:r>
              <a:rPr lang="en-US" dirty="0" err="1">
                <a:solidFill>
                  <a:srgbClr val="00B050"/>
                </a:solidFill>
              </a:rPr>
              <a:t>ssa</a:t>
            </a:r>
            <a:r>
              <a:rPr lang="en-US" dirty="0">
                <a:solidFill>
                  <a:srgbClr val="00B050"/>
                </a:solidFill>
              </a:rPr>
              <a:t>* </a:t>
            </a:r>
            <a:r>
              <a:rPr lang="en-US" dirty="0"/>
              <a:t>parameter</a:t>
            </a:r>
          </a:p>
          <a:p>
            <a:pPr lvl="1"/>
            <a:r>
              <a:rPr lang="en-US" dirty="0" err="1"/>
              <a:t>Postcondition</a:t>
            </a:r>
            <a:r>
              <a:rPr lang="en-US" dirty="0"/>
              <a:t> of</a:t>
            </a:r>
          </a:p>
          <a:p>
            <a:pPr lvl="2"/>
            <a:r>
              <a:rPr lang="en-US" dirty="0"/>
              <a:t>Every returned </a:t>
            </a:r>
            <a:r>
              <a:rPr lang="en-US" dirty="0" err="1">
                <a:solidFill>
                  <a:srgbClr val="00B050"/>
                </a:solidFill>
              </a:rPr>
              <a:t>ssa</a:t>
            </a:r>
            <a:r>
              <a:rPr lang="en-US" dirty="0">
                <a:solidFill>
                  <a:srgbClr val="00B050"/>
                </a:solidFill>
              </a:rPr>
              <a:t>*</a:t>
            </a:r>
          </a:p>
          <a:p>
            <a:pPr lvl="2"/>
            <a:r>
              <a:rPr lang="en-US" dirty="0"/>
              <a:t>Every modified </a:t>
            </a:r>
            <a:r>
              <a:rPr lang="en-US" dirty="0" err="1">
                <a:solidFill>
                  <a:srgbClr val="00B050"/>
                </a:solidFill>
              </a:rPr>
              <a:t>ssa</a:t>
            </a:r>
            <a:r>
              <a:rPr lang="en-US" dirty="0">
                <a:solidFill>
                  <a:srgbClr val="00B050"/>
                </a:solidFill>
              </a:rPr>
              <a:t>* </a:t>
            </a:r>
            <a:r>
              <a:rPr lang="en-US" dirty="0"/>
              <a:t>parameter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6962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 … 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ssa_new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size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(\result) == size;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A-&gt;data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size);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A-&gt;length = size;</a:t>
            </a:r>
          </a:p>
          <a:p>
            <a:pPr algn="l"/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ssa_set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2000" b="0" dirty="0">
                <a:solidFill>
                  <a:schemeClr val="accent5">
                    <a:lumMod val="90000"/>
                  </a:schemeClr>
                </a:solidFill>
                <a:latin typeface="Helvetica Neue"/>
              </a:rPr>
              <a:t>/* left as exercise */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}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07400" y="152400"/>
            <a:ext cx="4572000" cy="2529265"/>
          </a:xfrm>
          <a:prstGeom prst="verticalScroll">
            <a:avLst>
              <a:gd name="adj" fmla="val 11482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600" b="0" dirty="0">
                <a:latin typeface="Helvetica Neue"/>
              </a:rPr>
              <a:t>)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size;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6400" y="5105400"/>
            <a:ext cx="3124200" cy="3048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406400" y="8153400"/>
            <a:ext cx="2667000" cy="3048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06400" y="8763000"/>
            <a:ext cx="2667000" cy="3048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</p:txBody>
      </p:sp>
      <p:sp>
        <p:nvSpPr>
          <p:cNvPr id="13" name="Rectangular Callout 12"/>
          <p:cNvSpPr/>
          <p:nvPr/>
        </p:nvSpPr>
        <p:spPr bwMode="auto">
          <a:xfrm>
            <a:off x="6921490" y="6172200"/>
            <a:ext cx="5562598" cy="707886"/>
          </a:xfrm>
          <a:prstGeom prst="wedgeRectCallout">
            <a:avLst>
              <a:gd name="adj1" fmla="val -125112"/>
              <a:gd name="adj2" fmla="val -494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Defining the internal type </a:t>
            </a:r>
            <a:r>
              <a:rPr lang="en-US" sz="2000" b="0" dirty="0" err="1">
                <a:solidFill>
                  <a:srgbClr val="00B050"/>
                </a:solidFill>
              </a:rPr>
              <a:t>ssa</a:t>
            </a:r>
            <a:r>
              <a:rPr lang="en-US" sz="2000" b="0" dirty="0"/>
              <a:t> </a:t>
            </a:r>
            <a:r>
              <a:rPr lang="en-US" sz="2000" dirty="0"/>
              <a:t>not</a:t>
            </a:r>
            <a:r>
              <a:rPr lang="en-US" sz="2000" b="0" dirty="0"/>
              <a:t> to be a pointer allows simpler allocations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1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Pointers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Representation Invariant Function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1981200"/>
            <a:ext cx="6934200" cy="6896100"/>
          </a:xfrm>
        </p:spPr>
        <p:txBody>
          <a:bodyPr/>
          <a:lstStyle/>
          <a:p>
            <a:pPr>
              <a:buNone/>
            </a:pPr>
            <a:r>
              <a:rPr lang="en-US" dirty="0"/>
              <a:t>Let’s write it!</a:t>
            </a:r>
          </a:p>
          <a:p>
            <a:pPr lvl="2"/>
            <a:endParaRPr lang="en-US" dirty="0"/>
          </a:p>
          <a:p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attempt</a:t>
            </a:r>
            <a:r>
              <a:rPr lang="en-US" dirty="0"/>
              <a:t>: Simply copy the contracts it stands for</a:t>
            </a:r>
          </a:p>
          <a:p>
            <a:pPr lvl="1"/>
            <a:r>
              <a:rPr lang="en-US" b="1" dirty="0"/>
              <a:t>Problem: </a:t>
            </a:r>
            <a:r>
              <a:rPr lang="en-US" dirty="0">
                <a:solidFill>
                  <a:srgbClr val="C00000"/>
                </a:solidFill>
              </a:rPr>
              <a:t>\length </a:t>
            </a:r>
            <a:r>
              <a:rPr lang="en-US" dirty="0"/>
              <a:t>can only be used in contracts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6962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 != NULL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&amp;&amp; A-&gt;length ==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\length(A-&gt;data)</a:t>
            </a:r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is_sorted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(A);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24808" y="4876800"/>
            <a:ext cx="63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89</a:t>
            </a:fld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78A4E1F-6A01-F31F-944A-4E0C38046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" y="4495799"/>
            <a:ext cx="4419600" cy="1030729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4" grpId="0"/>
      <p:bldP spid="3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representation Invariant Function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1981200"/>
            <a:ext cx="6934200" cy="6896100"/>
          </a:xfrm>
        </p:spPr>
        <p:txBody>
          <a:bodyPr/>
          <a:lstStyle/>
          <a:p>
            <a:pPr>
              <a:buNone/>
            </a:pPr>
            <a:r>
              <a:rPr lang="en-US" dirty="0"/>
              <a:t>Let’s write it!</a:t>
            </a:r>
          </a:p>
          <a:p>
            <a:pPr lvl="2"/>
            <a:endParaRPr lang="en-US" dirty="0"/>
          </a:p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attempt</a:t>
            </a:r>
            <a:r>
              <a:rPr lang="en-US" dirty="0"/>
              <a:t>: Move this part to the precondition of </a:t>
            </a:r>
            <a:r>
              <a:rPr lang="en-US" dirty="0">
                <a:solidFill>
                  <a:schemeClr val="tx1"/>
                </a:solidFill>
              </a:rPr>
              <a:t>the function</a:t>
            </a:r>
            <a:endParaRPr lang="en-US" dirty="0"/>
          </a:p>
          <a:p>
            <a:pPr lvl="1"/>
            <a:r>
              <a:rPr lang="en-US" b="1" dirty="0"/>
              <a:t>Problem: </a:t>
            </a:r>
            <a:r>
              <a:rPr lang="en-US" dirty="0"/>
              <a:t>This is unsafe!</a:t>
            </a:r>
          </a:p>
          <a:p>
            <a:pPr lvl="2"/>
            <a:r>
              <a:rPr lang="en-US" dirty="0"/>
              <a:t>A may be NULL</a:t>
            </a:r>
          </a:p>
          <a:p>
            <a:pPr lvl="2"/>
            <a:r>
              <a:rPr lang="en-US" dirty="0"/>
              <a:t>NULL checked only </a:t>
            </a:r>
            <a:r>
              <a:rPr lang="en-US" i="1" dirty="0"/>
              <a:t>after</a:t>
            </a:r>
            <a:r>
              <a:rPr lang="en-US" dirty="0"/>
              <a:t> the precondition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6962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</a:t>
            </a:r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 != NULL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is_sorted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(A);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51796" y="5526529"/>
            <a:ext cx="63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90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0A5AD5F-C6FC-7E8D-2E6B-EC17A9F6F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09" y="4438650"/>
            <a:ext cx="5105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representation Invariant Function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188200" y="1981200"/>
            <a:ext cx="5562600" cy="6896100"/>
          </a:xfrm>
        </p:spPr>
        <p:txBody>
          <a:bodyPr/>
          <a:lstStyle/>
          <a:p>
            <a:pPr>
              <a:buNone/>
            </a:pPr>
            <a:r>
              <a:rPr lang="en-US" dirty="0"/>
              <a:t>Let’s write it!</a:t>
            </a:r>
          </a:p>
          <a:p>
            <a:pPr lvl="2"/>
            <a:endParaRPr lang="en-US" dirty="0"/>
          </a:p>
          <a:p>
            <a:r>
              <a:rPr lang="en-US" b="1" dirty="0"/>
              <a:t>3</a:t>
            </a:r>
            <a:r>
              <a:rPr lang="en-US" b="1" baseline="30000" dirty="0"/>
              <a:t>rd</a:t>
            </a:r>
            <a:r>
              <a:rPr lang="en-US" b="1" dirty="0"/>
              <a:t> attempt</a:t>
            </a:r>
            <a:r>
              <a:rPr lang="en-US" dirty="0"/>
              <a:t>: Move it into a helper function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6629400" cy="7696200"/>
          </a:xfrm>
          <a:prstGeom prst="cube">
            <a:avLst>
              <a:gd name="adj" fmla="val 5732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is_array_expected_length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//@assert \length(A) ==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;</a:t>
            </a:r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 != NULL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(A-&gt;data, A-&gt;length)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is_sorted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(A);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5222803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75451" y="4655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91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8C8AE8D-ECD1-C3BF-A262-E3BF99CC8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42" y="3581400"/>
            <a:ext cx="6270625" cy="1676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representation Invariant Function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1981200"/>
            <a:ext cx="6934200" cy="6896100"/>
          </a:xfrm>
        </p:spPr>
        <p:txBody>
          <a:bodyPr/>
          <a:lstStyle/>
          <a:p>
            <a:pPr>
              <a:buNone/>
            </a:pPr>
            <a:r>
              <a:rPr lang="en-US" dirty="0"/>
              <a:t>Let’s write it!</a:t>
            </a:r>
          </a:p>
          <a:p>
            <a:pPr lvl="2"/>
            <a:endParaRPr lang="en-US" dirty="0"/>
          </a:p>
          <a:p>
            <a:r>
              <a:rPr lang="en-US" b="1" dirty="0"/>
              <a:t>Alternative 3</a:t>
            </a:r>
            <a:r>
              <a:rPr lang="en-US" b="1" baseline="30000" dirty="0"/>
              <a:t>rd</a:t>
            </a:r>
            <a:r>
              <a:rPr lang="en-US" b="1" dirty="0"/>
              <a:t> attempt</a:t>
            </a:r>
            <a:r>
              <a:rPr lang="en-US" dirty="0"/>
              <a:t>: Turn it into an </a:t>
            </a:r>
            <a:r>
              <a:rPr lang="en-US" dirty="0">
                <a:solidFill>
                  <a:srgbClr val="C00000"/>
                </a:solidFill>
              </a:rPr>
              <a:t>//@assert</a:t>
            </a:r>
            <a:r>
              <a:rPr lang="en-US" dirty="0">
                <a:solidFill>
                  <a:schemeClr val="tx1"/>
                </a:solidFill>
              </a:rPr>
              <a:t> in </a:t>
            </a:r>
            <a:r>
              <a:rPr lang="en-US" dirty="0" err="1">
                <a:solidFill>
                  <a:srgbClr val="7030A0"/>
                </a:solidFill>
              </a:rPr>
              <a:t>is_ssa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6962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(A == NULL)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false;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 //@assert A-&gt;length == \length(A-&gt;data);</a:t>
            </a:r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is_sorted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(A);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37251" y="4655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92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A0F0CFA-5F98-E266-7D1E-0A645245F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43" y="4731602"/>
            <a:ext cx="5123158" cy="526198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/>
              <a:t>The representation invariant function </a:t>
            </a:r>
            <a:r>
              <a:rPr lang="en-US" dirty="0" err="1">
                <a:solidFill>
                  <a:srgbClr val="7030A0"/>
                </a:solidFill>
              </a:rPr>
              <a:t>is_ssa</a:t>
            </a:r>
            <a:r>
              <a:rPr lang="en-US" dirty="0"/>
              <a:t> is </a:t>
            </a:r>
            <a:r>
              <a:rPr lang="en-US" b="1" u="sng" dirty="0"/>
              <a:t>NOT</a:t>
            </a:r>
            <a:r>
              <a:rPr lang="en-US" dirty="0"/>
              <a:t> </a:t>
            </a:r>
            <a:r>
              <a:rPr lang="en-US" b="1" dirty="0"/>
              <a:t>part of interface</a:t>
            </a:r>
          </a:p>
          <a:p>
            <a:pPr lvl="1"/>
            <a:r>
              <a:rPr lang="en-US" dirty="0"/>
              <a:t>Clients are allowed to manipulate SSA’s </a:t>
            </a:r>
            <a:r>
              <a:rPr lang="en-US" b="1" dirty="0"/>
              <a:t>only using the interface </a:t>
            </a:r>
            <a:r>
              <a:rPr lang="en-US" dirty="0"/>
              <a:t>functions</a:t>
            </a:r>
          </a:p>
          <a:p>
            <a:pPr lvl="2"/>
            <a:r>
              <a:rPr lang="en-US" dirty="0"/>
              <a:t>If the library is correct, </a:t>
            </a:r>
            <a:r>
              <a:rPr lang="en-US" dirty="0" err="1">
                <a:solidFill>
                  <a:srgbClr val="C00000"/>
                </a:solidFill>
              </a:rPr>
              <a:t>is_ssa</a:t>
            </a:r>
            <a:r>
              <a:rPr lang="en-US" dirty="0">
                <a:solidFill>
                  <a:srgbClr val="C00000"/>
                </a:solidFill>
              </a:rPr>
              <a:t>(A)</a:t>
            </a:r>
            <a:r>
              <a:rPr lang="en-US" dirty="0"/>
              <a:t> will always return true</a:t>
            </a:r>
          </a:p>
          <a:p>
            <a:pPr lvl="2"/>
            <a:r>
              <a:rPr lang="en-US" dirty="0"/>
              <a:t>Client must ensure the safety of library calls according to the interface</a:t>
            </a:r>
          </a:p>
          <a:p>
            <a:pPr lvl="3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 != NULL </a:t>
            </a:r>
            <a:r>
              <a:rPr lang="en-US" dirty="0"/>
              <a:t>only</a:t>
            </a:r>
          </a:p>
          <a:p>
            <a:pPr lvl="2"/>
            <a:r>
              <a:rPr lang="en-US" dirty="0"/>
              <a:t>Providing </a:t>
            </a:r>
            <a:r>
              <a:rPr lang="en-US" dirty="0" err="1">
                <a:solidFill>
                  <a:srgbClr val="7030A0"/>
                </a:solidFill>
              </a:rPr>
              <a:t>is_ssa</a:t>
            </a:r>
            <a:r>
              <a:rPr lang="en-US" dirty="0"/>
              <a:t> to clients would encourage them to bypass the interface</a:t>
            </a:r>
          </a:p>
          <a:p>
            <a:pPr lvl="3"/>
            <a:r>
              <a:rPr lang="en-US" dirty="0"/>
              <a:t>Use </a:t>
            </a:r>
            <a:r>
              <a:rPr lang="en-US" dirty="0" err="1">
                <a:solidFill>
                  <a:srgbClr val="7030A0"/>
                </a:solidFill>
              </a:rPr>
              <a:t>is_ssa</a:t>
            </a:r>
            <a:r>
              <a:rPr lang="en-US" dirty="0"/>
              <a:t> to test if hacks are successful</a:t>
            </a:r>
          </a:p>
          <a:p>
            <a:pPr lvl="1"/>
            <a:r>
              <a:rPr lang="en-US" dirty="0"/>
              <a:t>The representation invariant function is an implementation device to ensure the safety and correctness of the library code</a:t>
            </a:r>
          </a:p>
          <a:p>
            <a:pPr lvl="2"/>
            <a:r>
              <a:rPr lang="en-US" dirty="0"/>
              <a:t>Used while developing the library</a:t>
            </a:r>
          </a:p>
          <a:p>
            <a:pPr lvl="4"/>
            <a:r>
              <a:rPr lang="en-US" dirty="0"/>
              <a:t>Every function that takes an SSA A must have </a:t>
            </a:r>
            <a:r>
              <a:rPr lang="en-US" dirty="0">
                <a:solidFill>
                  <a:srgbClr val="C00000"/>
                </a:solidFill>
              </a:rPr>
              <a:t>//@requires </a:t>
            </a:r>
            <a:r>
              <a:rPr lang="en-US" dirty="0" err="1">
                <a:solidFill>
                  <a:srgbClr val="C00000"/>
                </a:solidFill>
              </a:rPr>
              <a:t>is_ssa</a:t>
            </a:r>
            <a:r>
              <a:rPr lang="en-US" dirty="0">
                <a:solidFill>
                  <a:srgbClr val="C00000"/>
                </a:solidFill>
              </a:rPr>
              <a:t>(A);</a:t>
            </a:r>
          </a:p>
          <a:p>
            <a:pPr lvl="4"/>
            <a:r>
              <a:rPr lang="en-US" dirty="0"/>
              <a:t>Every function that modifies an input SSA A must have </a:t>
            </a:r>
            <a:r>
              <a:rPr lang="en-US" dirty="0">
                <a:solidFill>
                  <a:srgbClr val="C00000"/>
                </a:solidFill>
              </a:rPr>
              <a:t>//@ensures </a:t>
            </a:r>
            <a:r>
              <a:rPr lang="en-US" dirty="0" err="1">
                <a:solidFill>
                  <a:srgbClr val="C00000"/>
                </a:solidFill>
              </a:rPr>
              <a:t>is_ssa</a:t>
            </a:r>
            <a:r>
              <a:rPr lang="en-US" dirty="0">
                <a:solidFill>
                  <a:srgbClr val="C00000"/>
                </a:solidFill>
              </a:rPr>
              <a:t>(A);</a:t>
            </a:r>
          </a:p>
          <a:p>
            <a:pPr lvl="4"/>
            <a:r>
              <a:rPr lang="en-US" dirty="0"/>
              <a:t>Every function that returns an SSA must have </a:t>
            </a:r>
            <a:r>
              <a:rPr lang="en-US" dirty="0">
                <a:solidFill>
                  <a:srgbClr val="C00000"/>
                </a:solidFill>
              </a:rPr>
              <a:t>//@ensures </a:t>
            </a:r>
            <a:r>
              <a:rPr lang="en-US" dirty="0" err="1">
                <a:solidFill>
                  <a:srgbClr val="C00000"/>
                </a:solidFill>
              </a:rPr>
              <a:t>is_ssa</a:t>
            </a:r>
            <a:r>
              <a:rPr lang="en-US" dirty="0">
                <a:solidFill>
                  <a:srgbClr val="C00000"/>
                </a:solidFill>
              </a:rPr>
              <a:t>(\result);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/>
              <a:t>The contracts in the interface and the implementation are </a:t>
            </a:r>
            <a:r>
              <a:rPr lang="en-US" b="1" dirty="0"/>
              <a:t>different</a:t>
            </a:r>
          </a:p>
          <a:p>
            <a:endParaRPr lang="en-US" b="1" dirty="0"/>
          </a:p>
          <a:p>
            <a:pPr>
              <a:buNone/>
            </a:pPr>
            <a:endParaRPr lang="en-US" b="1" dirty="0"/>
          </a:p>
          <a:p>
            <a:endParaRPr lang="en-US" b="1" dirty="0"/>
          </a:p>
          <a:p>
            <a:r>
              <a:rPr lang="en-US" dirty="0"/>
              <a:t>The implementation contracts are more detailed</a:t>
            </a:r>
          </a:p>
          <a:p>
            <a:pPr lvl="1"/>
            <a:r>
              <a:rPr lang="en-US" dirty="0"/>
              <a:t>The implementation contains more information, so it needs to check more things</a:t>
            </a:r>
          </a:p>
          <a:p>
            <a:pPr lvl="1"/>
            <a:r>
              <a:rPr lang="en-US" dirty="0"/>
              <a:t>There is no point having </a:t>
            </a:r>
            <a:r>
              <a:rPr lang="en-US" dirty="0">
                <a:solidFill>
                  <a:srgbClr val="C00000"/>
                </a:solidFill>
              </a:rPr>
              <a:t>//@ensures A != NULL </a:t>
            </a:r>
            <a:r>
              <a:rPr lang="en-US" dirty="0"/>
              <a:t>in the interface</a:t>
            </a:r>
          </a:p>
          <a:p>
            <a:pPr lvl="2"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ssa_set</a:t>
            </a:r>
            <a:r>
              <a:rPr lang="en-US" dirty="0"/>
              <a:t> is called with a </a:t>
            </a:r>
            <a:r>
              <a:rPr lang="en-US" i="1" dirty="0"/>
              <a:t>copy</a:t>
            </a:r>
            <a:r>
              <a:rPr lang="en-US" dirty="0"/>
              <a:t> of the address of A</a:t>
            </a:r>
          </a:p>
          <a:p>
            <a:pPr lvl="2"/>
            <a:r>
              <a:rPr lang="en-US" dirty="0"/>
              <a:t>When returning, the original has not changed, even if </a:t>
            </a:r>
            <a:r>
              <a:rPr lang="en-US" dirty="0" err="1">
                <a:solidFill>
                  <a:srgbClr val="7030A0"/>
                </a:solidFill>
              </a:rPr>
              <a:t>ssa_set</a:t>
            </a:r>
            <a:r>
              <a:rPr lang="en-US" dirty="0"/>
              <a:t> modified its copy of A</a:t>
            </a:r>
          </a:p>
          <a:p>
            <a:pPr lvl="3"/>
            <a:r>
              <a:rPr lang="en-US" dirty="0"/>
              <a:t>If original A was not NULL when calling </a:t>
            </a:r>
            <a:r>
              <a:rPr lang="en-US" dirty="0" err="1">
                <a:solidFill>
                  <a:srgbClr val="7030A0"/>
                </a:solidFill>
              </a:rPr>
              <a:t>ssa_set</a:t>
            </a:r>
            <a:r>
              <a:rPr lang="en-US" dirty="0"/>
              <a:t>, it will not be NULL when returning from it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25600" y="3200400"/>
          <a:ext cx="10134600" cy="143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Interface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Implementation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371850" algn="l"/>
                        </a:tabLst>
                      </a:pPr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Helvetica Neue"/>
                        </a:rPr>
                        <a:t>void</a:t>
                      </a:r>
                      <a:r>
                        <a:rPr lang="en-US" sz="1600" b="0" dirty="0">
                          <a:latin typeface="Helvetica Neue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5E34FF"/>
                          </a:solidFill>
                          <a:latin typeface="Helvetica Neue"/>
                          <a:ea typeface="Menlo" charset="0"/>
                          <a:cs typeface="Menlo" charset="0"/>
                          <a:sym typeface="Menlo" charset="0"/>
                        </a:rPr>
                        <a:t>ssa_set</a:t>
                      </a:r>
                      <a:r>
                        <a:rPr lang="en-US" sz="1600" b="0" dirty="0">
                          <a:latin typeface="Helvetica Neue"/>
                        </a:rPr>
                        <a:t>(</a:t>
                      </a:r>
                      <a:r>
                        <a:rPr lang="en-US" sz="1600" b="0" dirty="0" err="1">
                          <a:solidFill>
                            <a:srgbClr val="00B050"/>
                          </a:solidFill>
                          <a:latin typeface="Helvetica Neue"/>
                        </a:rPr>
                        <a:t>ssa_t</a:t>
                      </a:r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Helvetica Neue"/>
                        </a:rPr>
                        <a:t> </a:t>
                      </a:r>
                      <a:r>
                        <a:rPr lang="en-US" sz="1600" b="0" dirty="0">
                          <a:solidFill>
                            <a:srgbClr val="FFC000"/>
                          </a:solidFill>
                          <a:latin typeface="Helvetica Neue"/>
                        </a:rPr>
                        <a:t>A</a:t>
                      </a:r>
                      <a:r>
                        <a:rPr lang="en-US" sz="1600" b="0" dirty="0">
                          <a:latin typeface="Helvetica Neue"/>
                        </a:rPr>
                        <a:t>, </a:t>
                      </a:r>
                      <a:r>
                        <a:rPr lang="en-US" sz="1600" b="0" dirty="0" err="1">
                          <a:solidFill>
                            <a:srgbClr val="00B050"/>
                          </a:solidFill>
                          <a:latin typeface="Helvetica Neue"/>
                        </a:rPr>
                        <a:t>int</a:t>
                      </a:r>
                      <a:r>
                        <a:rPr lang="en-US" sz="1600" b="0" dirty="0">
                          <a:latin typeface="Helvetica Neue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FFC000"/>
                          </a:solidFill>
                          <a:latin typeface="Helvetica Neue"/>
                        </a:rPr>
                        <a:t>i</a:t>
                      </a:r>
                      <a:r>
                        <a:rPr lang="en-US" sz="1600" b="0" dirty="0">
                          <a:latin typeface="Helvetica Neue"/>
                        </a:rPr>
                        <a:t>, </a:t>
                      </a:r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Helvetica Neue"/>
                        </a:rPr>
                        <a:t>string</a:t>
                      </a:r>
                      <a:r>
                        <a:rPr lang="en-US" sz="1600" b="0" dirty="0">
                          <a:latin typeface="Helvetica Neue"/>
                        </a:rPr>
                        <a:t> </a:t>
                      </a:r>
                      <a:r>
                        <a:rPr lang="en-US" sz="1600" b="0" dirty="0">
                          <a:solidFill>
                            <a:srgbClr val="FFC000"/>
                          </a:solidFill>
                          <a:latin typeface="Helvetica Neue"/>
                        </a:rPr>
                        <a:t>x</a:t>
                      </a:r>
                      <a:r>
                        <a:rPr lang="en-US" sz="1600" b="0" dirty="0">
                          <a:latin typeface="Helvetica Neue"/>
                        </a:rPr>
                        <a:t>)</a:t>
                      </a:r>
                    </a:p>
                    <a:p>
                      <a:pPr algn="l">
                        <a:tabLst>
                          <a:tab pos="3371850" algn="l"/>
                        </a:tabLst>
                      </a:pPr>
                      <a:r>
                        <a:rPr lang="en-US" sz="1600" b="0" dirty="0">
                          <a:solidFill>
                            <a:srgbClr val="C00000"/>
                          </a:solidFill>
                          <a:latin typeface="Helvetica Neue"/>
                        </a:rPr>
                        <a:t>/*@requires A != NULL;	@*/</a:t>
                      </a:r>
                    </a:p>
                    <a:p>
                      <a:pPr algn="l">
                        <a:tabLst>
                          <a:tab pos="3371850" algn="l"/>
                        </a:tabLst>
                      </a:pPr>
                      <a:r>
                        <a:rPr lang="en-US" sz="1600" b="0" dirty="0">
                          <a:solidFill>
                            <a:srgbClr val="C00000"/>
                          </a:solidFill>
                          <a:latin typeface="Helvetica Neue"/>
                        </a:rPr>
                        <a:t>/*@requires 0 &lt;= </a:t>
                      </a:r>
                      <a:r>
                        <a:rPr lang="en-US" sz="1600" b="0" dirty="0" err="1">
                          <a:solidFill>
                            <a:srgbClr val="C00000"/>
                          </a:solidFill>
                          <a:latin typeface="Helvetica Neue"/>
                        </a:rPr>
                        <a:t>i</a:t>
                      </a:r>
                      <a:r>
                        <a:rPr lang="en-US" sz="1600" b="0" dirty="0">
                          <a:solidFill>
                            <a:srgbClr val="C00000"/>
                          </a:solidFill>
                          <a:latin typeface="Helvetica Neue"/>
                        </a:rPr>
                        <a:t> &amp;&amp; </a:t>
                      </a:r>
                      <a:r>
                        <a:rPr lang="en-US" sz="1600" b="0" dirty="0" err="1">
                          <a:solidFill>
                            <a:srgbClr val="C00000"/>
                          </a:solidFill>
                          <a:latin typeface="Helvetica Neue"/>
                        </a:rPr>
                        <a:t>i</a:t>
                      </a:r>
                      <a:r>
                        <a:rPr lang="en-US" sz="1600" b="0" dirty="0">
                          <a:solidFill>
                            <a:srgbClr val="C00000"/>
                          </a:solidFill>
                          <a:latin typeface="Helvetica Neue"/>
                        </a:rPr>
                        <a:t> &lt; </a:t>
                      </a:r>
                      <a:r>
                        <a:rPr lang="en-US" sz="1600" b="0" dirty="0" err="1">
                          <a:solidFill>
                            <a:srgbClr val="C00000"/>
                          </a:solidFill>
                          <a:latin typeface="Helvetica Neue"/>
                        </a:rPr>
                        <a:t>ssa_len</a:t>
                      </a:r>
                      <a:r>
                        <a:rPr lang="en-US" sz="1600" b="0" dirty="0">
                          <a:solidFill>
                            <a:srgbClr val="C00000"/>
                          </a:solidFill>
                          <a:latin typeface="Helvetica Neue"/>
                        </a:rPr>
                        <a:t>(A);	@*/</a:t>
                      </a:r>
                      <a:r>
                        <a:rPr lang="en-US" sz="1600" b="0" dirty="0">
                          <a:latin typeface="Helvetica Neue"/>
                        </a:rPr>
                        <a:t> 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void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ssa_set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(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ssa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*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A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,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int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i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 ,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string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x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)</a:t>
                      </a:r>
                    </a:p>
                    <a:p>
                      <a:pPr marL="0" marR="0" lvl="0" indent="0" algn="l" defTabSz="584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43350" algn="l"/>
                        </a:tabLst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//@requires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is_ssa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(A);</a:t>
                      </a:r>
                    </a:p>
                    <a:p>
                      <a:pPr marL="0" marR="0" lvl="0" indent="0" algn="l" defTabSz="584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//@requires 0 &lt;=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i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 &amp;&amp;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i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 &lt;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ssa_len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(A);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Neue"/>
                        <a:sym typeface="Helvetica Neue" charset="0"/>
                      </a:endParaRPr>
                    </a:p>
                    <a:p>
                      <a:pPr marL="0" marR="0" lvl="0" indent="0" algn="l" defTabSz="584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43350" algn="l"/>
                        </a:tabLst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//@ensures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is_ssa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(A);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CEFF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Helvetica Neue"/>
                        <a:sym typeface="Helvetica Neu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Overall Implementation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559800" y="1981200"/>
            <a:ext cx="4114800" cy="2514600"/>
          </a:xfrm>
        </p:spPr>
        <p:txBody>
          <a:bodyPr/>
          <a:lstStyle/>
          <a:p>
            <a:r>
              <a:rPr lang="en-US" dirty="0"/>
              <a:t>By </a:t>
            </a:r>
            <a:r>
              <a:rPr lang="en-US" b="1" dirty="0"/>
              <a:t>convention</a:t>
            </a:r>
            <a:r>
              <a:rPr lang="en-US" dirty="0"/>
              <a:t>, we put the interface </a:t>
            </a:r>
            <a:r>
              <a:rPr lang="en-US" b="1" dirty="0"/>
              <a:t>after</a:t>
            </a:r>
            <a:r>
              <a:rPr lang="en-US" dirty="0"/>
              <a:t> the implementation in the same file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7772400" cy="6858000"/>
          </a:xfrm>
          <a:prstGeom prst="cube">
            <a:avLst>
              <a:gd name="adj" fmla="val 476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is_sorted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1600" b="0" dirty="0">
                <a:solidFill>
                  <a:schemeClr val="accent5">
                    <a:lumMod val="90000"/>
                  </a:schemeClr>
                </a:solidFill>
                <a:latin typeface="Helvetica Neue"/>
              </a:rPr>
              <a:t>/* left as exercise */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(A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false;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//@assert A-&gt;length == \length(A-&gt;data);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is_sorted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(A);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63702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9" name="Vertical Scroll 8"/>
          <p:cNvSpPr/>
          <p:nvPr/>
        </p:nvSpPr>
        <p:spPr bwMode="auto">
          <a:xfrm flipH="1">
            <a:off x="8458200" y="4684335"/>
            <a:ext cx="4445000" cy="4916865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600" b="0" dirty="0">
                <a:latin typeface="Helvetica Neue"/>
              </a:rPr>
              <a:t>)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size;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latin typeface="Helvetica Neue"/>
              </a:rPr>
              <a:t> 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86779" y="4620009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 flipH="1">
            <a:off x="1026198" y="5497392"/>
            <a:ext cx="6531216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292600" y="2262250"/>
            <a:ext cx="3429000" cy="6500750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ssa_new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size &gt;= 0;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 == size;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A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A-&gt;data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size);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A-&gt;length = size;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A;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400" b="0" dirty="0">
              <a:latin typeface="Helvetica Neue"/>
            </a:endParaRPr>
          </a:p>
          <a:p>
            <a:pPr algn="l"/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ssa_set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1600" b="0" dirty="0">
                <a:solidFill>
                  <a:schemeClr val="accent5">
                    <a:lumMod val="90000"/>
                  </a:schemeClr>
                </a:solidFill>
                <a:latin typeface="Helvetica Neue"/>
              </a:rPr>
              <a:t>/* left as exercise */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fr-FR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1600" b="0" dirty="0"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fr-FR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</p:txBody>
      </p:sp>
      <p:sp>
        <p:nvSpPr>
          <p:cNvPr id="11" name="Right Arrow Callout 10"/>
          <p:cNvSpPr/>
          <p:nvPr/>
        </p:nvSpPr>
        <p:spPr bwMode="auto">
          <a:xfrm rot="16200000">
            <a:off x="839725" y="8819641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3" name="Right Arrow Callout 12"/>
          <p:cNvSpPr/>
          <p:nvPr/>
        </p:nvSpPr>
        <p:spPr bwMode="auto">
          <a:xfrm>
            <a:off x="7397044" y="9121069"/>
            <a:ext cx="1238956" cy="480131"/>
          </a:xfrm>
          <a:prstGeom prst="rightArrowCallout">
            <a:avLst>
              <a:gd name="adj1" fmla="val 29947"/>
              <a:gd name="adj2" fmla="val 32420"/>
              <a:gd name="adj3" fmla="val 32420"/>
              <a:gd name="adj4" fmla="val 81586"/>
            </a:avLst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54864" rIns="9144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C0 Library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6600" y="1981200"/>
            <a:ext cx="6477000" cy="6896100"/>
          </a:xfrm>
        </p:spPr>
        <p:txBody>
          <a:bodyPr/>
          <a:lstStyle/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Concrete type definition</a:t>
            </a:r>
          </a:p>
          <a:p>
            <a:pPr lvl="1"/>
            <a:r>
              <a:rPr lang="en-US" dirty="0"/>
              <a:t>Representation invariant function</a:t>
            </a:r>
          </a:p>
          <a:p>
            <a:pPr lvl="1"/>
            <a:r>
              <a:rPr lang="en-US" dirty="0"/>
              <a:t>Implementation of interface functions</a:t>
            </a:r>
          </a:p>
          <a:p>
            <a:pPr lvl="1"/>
            <a:r>
              <a:rPr lang="en-US" dirty="0"/>
              <a:t>Client type definition</a:t>
            </a:r>
          </a:p>
          <a:p>
            <a:pPr lvl="1"/>
            <a:endParaRPr lang="en-US" dirty="0"/>
          </a:p>
          <a:p>
            <a:r>
              <a:rPr lang="en-US" dirty="0"/>
              <a:t>Interface</a:t>
            </a:r>
          </a:p>
          <a:p>
            <a:pPr lvl="1"/>
            <a:r>
              <a:rPr lang="en-US" dirty="0"/>
              <a:t>Abstract type name</a:t>
            </a:r>
          </a:p>
          <a:p>
            <a:pPr lvl="2"/>
            <a:r>
              <a:rPr lang="en-US" dirty="0"/>
              <a:t>Pseudo-</a:t>
            </a:r>
            <a:r>
              <a:rPr lang="en-US" kern="1200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endParaRPr lang="en-US" kern="1200" dirty="0">
              <a:solidFill>
                <a:srgbClr val="D03BFF"/>
              </a:solidFill>
              <a:ea typeface="Menlo" charset="0"/>
              <a:cs typeface="Menlo" charset="0"/>
              <a:sym typeface="Menlo" charset="0"/>
            </a:endParaRPr>
          </a:p>
          <a:p>
            <a:pPr lvl="1"/>
            <a:r>
              <a:rPr lang="en-US" dirty="0"/>
              <a:t>Prototype of exported functions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30200" y="1905000"/>
            <a:ext cx="4267200" cy="746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/************ IMPLEMENTATION ************/</a:t>
            </a: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</a:t>
            </a:r>
            <a:endParaRPr lang="en-US" sz="16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…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…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 …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fr-FR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1600" b="0" dirty="0"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fr-FR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 LIBRARY INTERFACE ***********/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latin typeface="Helvetica Neue"/>
              </a:rPr>
              <a:t>…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4749800" y="1905000"/>
            <a:ext cx="304800" cy="50292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5400000">
            <a:off x="4132771" y="417910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Implementation</a:t>
            </a:r>
          </a:p>
        </p:txBody>
      </p:sp>
      <p:sp>
        <p:nvSpPr>
          <p:cNvPr id="7" name="Right Brace 6"/>
          <p:cNvSpPr/>
          <p:nvPr/>
        </p:nvSpPr>
        <p:spPr bwMode="auto">
          <a:xfrm>
            <a:off x="4749800" y="7162800"/>
            <a:ext cx="304800" cy="21336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627297" y="7994854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6426200" y="8972490"/>
            <a:ext cx="2182713" cy="400110"/>
          </a:xfrm>
          <a:prstGeom prst="wedgeRectCallout">
            <a:avLst>
              <a:gd name="adj1" fmla="val -20257"/>
              <a:gd name="adj2" fmla="val -1439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will revisit this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 Library in a C0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Library file contains both implementation and interface</a:t>
            </a:r>
          </a:p>
          <a:p>
            <a:endParaRPr lang="en-US" dirty="0"/>
          </a:p>
          <a:p>
            <a:r>
              <a:rPr lang="en-US" dirty="0"/>
              <a:t>When compiling, library files come </a:t>
            </a:r>
            <a:r>
              <a:rPr lang="en-US" b="1" dirty="0"/>
              <a:t>before</a:t>
            </a:r>
            <a:r>
              <a:rPr lang="en-US" dirty="0"/>
              <a:t> application files</a:t>
            </a:r>
          </a:p>
          <a:p>
            <a:pPr lvl="1"/>
            <a:r>
              <a:rPr lang="en-US" dirty="0"/>
              <a:t>The application uses library interface types and functions</a:t>
            </a:r>
          </a:p>
          <a:p>
            <a:pPr lvl="1"/>
            <a:r>
              <a:rPr lang="en-US" dirty="0"/>
              <a:t>They need to be defined first</a:t>
            </a:r>
          </a:p>
          <a:p>
            <a:pPr lvl="2"/>
            <a:r>
              <a:rPr lang="en-US" dirty="0"/>
              <a:t>This happens in the library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397000" y="7273894"/>
            <a:ext cx="5505938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cc0 -d ssa.c0 main.c0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397000" y="6969094"/>
            <a:ext cx="55059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Bent Arrow 16"/>
          <p:cNvSpPr/>
          <p:nvPr/>
        </p:nvSpPr>
        <p:spPr bwMode="auto">
          <a:xfrm rot="5400000" flipH="1" flipV="1">
            <a:off x="5327708" y="5933985"/>
            <a:ext cx="1434983" cy="5181598"/>
          </a:xfrm>
          <a:prstGeom prst="bentArrow">
            <a:avLst>
              <a:gd name="adj1" fmla="val 52180"/>
              <a:gd name="adj2" fmla="val 41535"/>
              <a:gd name="adj3" fmla="val 38250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40400" y="8487201"/>
            <a:ext cx="1580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Application</a:t>
            </a:r>
            <a:endParaRPr lang="en-US" sz="2000" b="0" dirty="0"/>
          </a:p>
          <a:p>
            <a:r>
              <a:rPr lang="en-US" sz="2000" b="0" dirty="0"/>
              <a:t>file main.c0</a:t>
            </a:r>
          </a:p>
        </p:txBody>
      </p:sp>
      <p:sp>
        <p:nvSpPr>
          <p:cNvPr id="19" name="Bent Arrow 18"/>
          <p:cNvSpPr/>
          <p:nvPr/>
        </p:nvSpPr>
        <p:spPr bwMode="auto">
          <a:xfrm rot="16200000" flipH="1">
            <a:off x="4559299" y="3286002"/>
            <a:ext cx="1905001" cy="6400800"/>
          </a:xfrm>
          <a:prstGeom prst="bentArrow">
            <a:avLst>
              <a:gd name="adj1" fmla="val 38554"/>
              <a:gd name="adj2" fmla="val 34322"/>
              <a:gd name="adj3" fmla="val 34137"/>
              <a:gd name="adj4" fmla="val 353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6066" y="5549412"/>
            <a:ext cx="13949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Library</a:t>
            </a:r>
            <a:br>
              <a:rPr lang="en-US" sz="2000" dirty="0"/>
            </a:br>
            <a:r>
              <a:rPr lang="en-US" sz="2000" b="0" dirty="0"/>
              <a:t> file ssa.c0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559800" y="4245124"/>
            <a:ext cx="4046846" cy="3527276"/>
            <a:chOff x="330200" y="1905000"/>
            <a:chExt cx="7869103" cy="6858794"/>
          </a:xfrm>
        </p:grpSpPr>
        <p:sp>
          <p:nvSpPr>
            <p:cNvPr id="4" name="Cube 3"/>
            <p:cNvSpPr/>
            <p:nvPr/>
          </p:nvSpPr>
          <p:spPr bwMode="auto">
            <a:xfrm>
              <a:off x="330200" y="1905000"/>
              <a:ext cx="7772400" cy="6858000"/>
            </a:xfrm>
            <a:prstGeom prst="cube">
              <a:avLst>
                <a:gd name="adj" fmla="val 4765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91440" tIns="91440" rIns="50800" bIns="50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// Implementation-side type</a:t>
              </a:r>
              <a:endParaRPr lang="en-US" sz="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endParaRPr>
            </a:p>
            <a:p>
              <a:pPr algn="l"/>
              <a:r>
                <a:rPr lang="en-US" sz="800" b="0" dirty="0" err="1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struct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ssa_header</a:t>
              </a:r>
              <a:r>
                <a:rPr lang="en-US" sz="800" b="0" dirty="0">
                  <a:latin typeface="Helvetica Neue"/>
                </a:rPr>
                <a:t> {</a:t>
              </a:r>
            </a:p>
            <a:p>
              <a:pPr algn="l"/>
              <a:r>
                <a:rPr lang="en-US" sz="800" b="0" dirty="0">
                  <a:latin typeface="Helvetica Neue"/>
                </a:rPr>
                <a:t>  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string[]</a:t>
              </a:r>
              <a:r>
                <a:rPr lang="en-US" sz="800" b="0" dirty="0">
                  <a:latin typeface="Helvetica Neue"/>
                </a:rPr>
                <a:t> data;  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// sorted</a:t>
              </a:r>
            </a:p>
            <a:p>
              <a:pPr algn="l"/>
              <a:r>
                <a:rPr lang="en-US" sz="800" b="0" dirty="0">
                  <a:latin typeface="Helvetica Neue"/>
                </a:rPr>
                <a:t> 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latin typeface="Helvetica Neue"/>
                </a:rPr>
                <a:t> length;      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// = \length(data)</a:t>
              </a:r>
            </a:p>
            <a:p>
              <a:pPr algn="l"/>
              <a:r>
                <a:rPr lang="en-US" sz="800" b="0" dirty="0">
                  <a:latin typeface="Helvetica Neue"/>
                </a:rPr>
                <a:t>};</a:t>
              </a:r>
            </a:p>
            <a:p>
              <a:pPr algn="l"/>
              <a:r>
                <a:rPr lang="en-US" sz="800" b="0" dirty="0" err="1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typedef</a:t>
              </a:r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 </a:t>
              </a:r>
              <a:r>
                <a:rPr lang="en-US" sz="800" b="0" dirty="0" err="1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struct</a:t>
              </a:r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ssa_header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latin typeface="Helvetica Neue"/>
                </a:rPr>
                <a:t>;</a:t>
              </a:r>
            </a:p>
            <a:p>
              <a:pPr algn="l"/>
              <a:endParaRPr lang="en-US" sz="800" b="0" dirty="0"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// Representation invariant</a:t>
              </a:r>
            </a:p>
            <a:p>
              <a:pPr algn="l"/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bool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7030A0"/>
                  </a:solidFill>
                  <a:latin typeface="Helvetica Neue"/>
                </a:rPr>
                <a:t>is_sorted</a:t>
              </a:r>
              <a:r>
                <a:rPr lang="en-US" sz="800" b="0" dirty="0">
                  <a:solidFill>
                    <a:srgbClr val="7030A0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 {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{ </a:t>
              </a:r>
              <a:r>
                <a:rPr lang="en-US" sz="800" b="0" dirty="0">
                  <a:solidFill>
                    <a:schemeClr val="accent5">
                      <a:lumMod val="90000"/>
                    </a:schemeClr>
                  </a:solidFill>
                  <a:latin typeface="Helvetica Neue"/>
                </a:rPr>
                <a:t>/* left as exercise */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}</a:t>
              </a:r>
            </a:p>
            <a:p>
              <a:pPr algn="l"/>
              <a:endParaRPr lang="en-US" sz="800" b="0" dirty="0">
                <a:latin typeface="Helvetica Neue"/>
              </a:endParaRPr>
            </a:p>
            <a:p>
              <a:pPr algn="l"/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bool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7030A0"/>
                  </a:solidFill>
                  <a:latin typeface="Helvetica Neue"/>
                </a:rPr>
                <a:t>is_ssa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 {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 if 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(A == NULL) </a:t>
              </a:r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return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false;</a:t>
              </a:r>
            </a:p>
            <a:p>
              <a:pPr algn="l"/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 //@assert A-&gt;length == \length(A-&gt;data);</a:t>
              </a:r>
              <a:endParaRPr lang="en-US" sz="800" b="0" dirty="0">
                <a:solidFill>
                  <a:schemeClr val="tx1"/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  return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chemeClr val="tx1"/>
                  </a:solidFill>
                  <a:latin typeface="Helvetica Neue"/>
                </a:rPr>
                <a:t>is_sorted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(A);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}</a:t>
              </a:r>
            </a:p>
            <a:p>
              <a:pPr algn="l"/>
              <a:endParaRPr lang="en-US" sz="800" b="0" dirty="0">
                <a:solidFill>
                  <a:schemeClr val="tx1"/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// Implementation of interface functions</a:t>
              </a:r>
            </a:p>
            <a:p>
              <a:pPr algn="l"/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7030A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//@requires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is_ssa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//@ensures \result &gt;= 0;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//@ensures \result == \length(A-&gt;data);</a:t>
              </a:r>
              <a:endParaRPr lang="en-US" sz="800" b="0" dirty="0">
                <a:solidFill>
                  <a:schemeClr val="accent5">
                    <a:lumMod val="75000"/>
                  </a:schemeClr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{</a:t>
              </a:r>
            </a:p>
            <a:p>
              <a:pPr algn="l"/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  </a:t>
              </a:r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return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A-&gt;length;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}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 rot="5400000">
              <a:off x="6501138" y="3697494"/>
              <a:ext cx="2902589" cy="4937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latin typeface="Helvetica Neue"/>
                </a:rPr>
                <a:t>SSA Implementation</a:t>
              </a: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rot="5400000" flipH="1">
              <a:off x="1026198" y="5497392"/>
              <a:ext cx="6531216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4292600" y="2262250"/>
              <a:ext cx="3429000" cy="650075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91440" tIns="91440" rIns="50800" bIns="50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 </a:t>
              </a:r>
              <a:r>
                <a:rPr lang="en-US" sz="800" b="0" dirty="0" err="1">
                  <a:solidFill>
                    <a:srgbClr val="7030A0"/>
                  </a:solidFill>
                  <a:latin typeface="Helvetica Neue"/>
                </a:rPr>
                <a:t>ssa_new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size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//@requires size &gt;= 0;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//@ensures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is_ssa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(\result);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//@ensures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(\result) == size;</a:t>
              </a:r>
              <a:endParaRPr lang="en-US" sz="800" b="0" dirty="0">
                <a:solidFill>
                  <a:schemeClr val="accent5">
                    <a:lumMod val="75000"/>
                  </a:schemeClr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{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A = </a:t>
              </a:r>
              <a:r>
                <a:rPr lang="en-US" sz="800" b="0" dirty="0" err="1">
                  <a:solidFill>
                    <a:schemeClr val="tx1"/>
                  </a:solidFill>
                  <a:latin typeface="Helvetica Neue"/>
                </a:rPr>
                <a:t>alloc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);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 A-&gt;data = </a:t>
              </a:r>
              <a:r>
                <a:rPr lang="en-US" sz="800" b="0" dirty="0" err="1">
                  <a:solidFill>
                    <a:schemeClr val="tx1"/>
                  </a:solidFill>
                  <a:latin typeface="Helvetica Neue"/>
                </a:rPr>
                <a:t>alloc_array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string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, size);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 A-&gt;length = size;</a:t>
              </a:r>
            </a:p>
            <a:p>
              <a:pPr algn="l"/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return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A;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}</a:t>
              </a:r>
            </a:p>
            <a:p>
              <a:pPr algn="l"/>
              <a:endParaRPr lang="en-US" sz="800" b="0" dirty="0">
                <a:solidFill>
                  <a:srgbClr val="00B050"/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string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7030A0"/>
                  </a:solidFill>
                  <a:latin typeface="Helvetica Neue"/>
                </a:rPr>
                <a:t>ssa_get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,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FFC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//@requires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is_ssa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//@requires 0 &lt;=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&amp;&amp;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&lt;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</a:t>
              </a:r>
              <a:endParaRPr lang="en-US" sz="800" b="0" dirty="0">
                <a:solidFill>
                  <a:schemeClr val="accent5">
                    <a:lumMod val="75000"/>
                  </a:schemeClr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{</a:t>
              </a:r>
            </a:p>
            <a:p>
              <a:pPr algn="l"/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  </a:t>
              </a:r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return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A-&gt;data[</a:t>
              </a:r>
              <a:r>
                <a:rPr lang="en-US" sz="800" b="0" dirty="0" err="1">
                  <a:solidFill>
                    <a:schemeClr val="tx1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];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}</a:t>
              </a:r>
              <a:endParaRPr lang="en-US" sz="700" b="0" dirty="0">
                <a:latin typeface="Helvetica Neue"/>
              </a:endParaRPr>
            </a:p>
            <a:p>
              <a:pPr algn="l"/>
              <a:endParaRPr lang="en-US" sz="800" b="0" dirty="0">
                <a:solidFill>
                  <a:schemeClr val="accent5">
                    <a:lumMod val="75000"/>
                  </a:schemeClr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void </a:t>
              </a:r>
              <a:r>
                <a:rPr lang="en-US" sz="800" b="0" dirty="0" err="1">
                  <a:solidFill>
                    <a:srgbClr val="7030A0"/>
                  </a:solidFill>
                  <a:latin typeface="Helvetica Neue"/>
                </a:rPr>
                <a:t>ssa_set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,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FFC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, 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string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x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//@requires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is_ssa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</a:t>
              </a:r>
            </a:p>
            <a:p>
              <a:pPr algn="l"/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//@requires 0 &lt;=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&amp;&amp;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&lt;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</a:t>
              </a:r>
              <a:endParaRPr lang="en-US" sz="800" b="0" dirty="0">
                <a:solidFill>
                  <a:schemeClr val="tx1"/>
                </a:solidFill>
                <a:latin typeface="Helvetica Neue"/>
              </a:endParaRP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//@ensures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is_ssa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</a:t>
              </a:r>
              <a:endParaRPr lang="en-US" sz="800" b="0" dirty="0">
                <a:solidFill>
                  <a:schemeClr val="accent5">
                    <a:lumMod val="75000"/>
                  </a:schemeClr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{ </a:t>
              </a:r>
              <a:r>
                <a:rPr lang="en-US" sz="800" b="0" dirty="0">
                  <a:solidFill>
                    <a:schemeClr val="accent5">
                      <a:lumMod val="90000"/>
                    </a:schemeClr>
                  </a:solidFill>
                  <a:latin typeface="Helvetica Neue"/>
                </a:rPr>
                <a:t>/* left as exercise */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}</a:t>
              </a:r>
            </a:p>
            <a:p>
              <a:pPr algn="l"/>
              <a:endParaRPr lang="en-US" sz="800" b="0" dirty="0">
                <a:latin typeface="Helvetica Neue"/>
              </a:endParaRPr>
            </a:p>
            <a:p>
              <a:pPr algn="l"/>
              <a:r>
                <a:rPr lang="fr-FR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// Client type</a:t>
              </a:r>
            </a:p>
            <a:p>
              <a:pPr algn="l"/>
              <a:r>
                <a:rPr lang="fr-FR" sz="800" b="0" dirty="0" err="1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typedef</a:t>
              </a:r>
              <a:r>
                <a:rPr lang="fr-FR" sz="800" b="0" dirty="0">
                  <a:latin typeface="Helvetica Neue"/>
                </a:rPr>
                <a:t> </a:t>
              </a:r>
              <a:r>
                <a:rPr lang="fr-FR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fr-FR" sz="800" b="0" dirty="0">
                  <a:solidFill>
                    <a:srgbClr val="00B050"/>
                  </a:solidFill>
                  <a:latin typeface="Helvetica Neue"/>
                </a:rPr>
                <a:t>* </a:t>
              </a:r>
              <a:r>
                <a:rPr lang="fr-FR" sz="800" b="0" dirty="0" err="1">
                  <a:solidFill>
                    <a:srgbClr val="00B050"/>
                  </a:solidFill>
                  <a:latin typeface="Helvetica Neue"/>
                </a:rPr>
                <a:t>ssa_t</a:t>
              </a:r>
              <a:r>
                <a:rPr lang="fr-FR" sz="800" b="0" dirty="0">
                  <a:latin typeface="Helvetica Neue"/>
                </a:rPr>
                <a:t>;</a:t>
              </a:r>
            </a:p>
            <a:p>
              <a:pPr algn="l"/>
              <a:endParaRPr lang="en-US" sz="800" b="0" dirty="0">
                <a:solidFill>
                  <a:schemeClr val="accent5">
                    <a:lumMod val="75000"/>
                  </a:schemeClr>
                </a:solidFill>
                <a:latin typeface="Helvetica Neue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483600" y="4509349"/>
            <a:ext cx="2438400" cy="2505209"/>
            <a:chOff x="8458200" y="4643759"/>
            <a:chExt cx="2438400" cy="2505209"/>
          </a:xfrm>
        </p:grpSpPr>
        <p:sp>
          <p:nvSpPr>
            <p:cNvPr id="12" name="Vertical Scroll 11"/>
            <p:cNvSpPr/>
            <p:nvPr/>
          </p:nvSpPr>
          <p:spPr bwMode="auto">
            <a:xfrm flipH="1">
              <a:off x="8458200" y="4684335"/>
              <a:ext cx="2438400" cy="2464633"/>
            </a:xfrm>
            <a:prstGeom prst="verticalScroll">
              <a:avLst>
                <a:gd name="adj" fmla="val 5547"/>
              </a:avLst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// </a:t>
              </a:r>
              <a:r>
                <a:rPr lang="en-US" sz="800" b="0" dirty="0" err="1">
                  <a:solidFill>
                    <a:schemeClr val="accent5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typedef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 ______* </a:t>
              </a:r>
              <a:r>
                <a:rPr lang="en-US" sz="800" b="0" dirty="0" err="1">
                  <a:solidFill>
                    <a:schemeClr val="accent5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ssa_t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;</a:t>
              </a:r>
            </a:p>
            <a:p>
              <a:pPr algn="l">
                <a:tabLst>
                  <a:tab pos="1770063" algn="l"/>
                </a:tabLst>
              </a:pPr>
              <a:endParaRPr lang="en-US" sz="800" b="0" dirty="0">
                <a:latin typeface="Helvetica Neue"/>
              </a:endParaRPr>
            </a:p>
            <a:p>
              <a:pPr algn="l">
                <a:tabLst>
                  <a:tab pos="1770063" algn="l"/>
                </a:tabLst>
              </a:pP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5E34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ssa_len</a:t>
              </a:r>
              <a:r>
                <a:rPr lang="en-US" sz="800" b="0" dirty="0"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ssa_t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latin typeface="Helvetica Neue"/>
                </a:rPr>
                <a:t>)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/*@requires A != NULL;	@*/</a:t>
              </a:r>
              <a:endParaRPr lang="en-US" sz="800" b="0" dirty="0">
                <a:latin typeface="Helvetica Neue"/>
              </a:endParaRP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/*@ensures \result &gt;= 0;	@*/</a:t>
              </a:r>
              <a:r>
                <a:rPr lang="en-US" sz="800" b="0" dirty="0">
                  <a:latin typeface="Helvetica Neue"/>
                </a:rPr>
                <a:t> ;</a:t>
              </a:r>
            </a:p>
            <a:p>
              <a:pPr algn="l">
                <a:tabLst>
                  <a:tab pos="1770063" algn="l"/>
                </a:tabLst>
              </a:pPr>
              <a:endParaRPr lang="en-US" sz="800" b="0" dirty="0">
                <a:solidFill>
                  <a:srgbClr val="00B050"/>
                </a:solidFill>
                <a:latin typeface="Helvetica Neue"/>
              </a:endParaRPr>
            </a:p>
            <a:p>
              <a:pPr algn="l">
                <a:tabLst>
                  <a:tab pos="1770063" algn="l"/>
                </a:tabLst>
              </a:pP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ssa_t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5E34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ssa_new</a:t>
              </a:r>
              <a:r>
                <a:rPr lang="en-US" sz="800" b="0" dirty="0"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size</a:t>
              </a:r>
              <a:r>
                <a:rPr lang="en-US" sz="800" b="0" dirty="0">
                  <a:latin typeface="Helvetica Neue"/>
                </a:rPr>
                <a:t>)</a:t>
              </a:r>
              <a:endParaRPr lang="en-US" sz="800" b="0" dirty="0">
                <a:solidFill>
                  <a:srgbClr val="C00000"/>
                </a:solidFill>
                <a:latin typeface="Helvetica Neue"/>
              </a:endParaRP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/*@requires 0 &lt;= size;	@*/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/*@ensures \result != NULL;	@*/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/*@ensures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(\result) == size;	@*/</a:t>
              </a:r>
              <a:r>
                <a:rPr lang="en-US" sz="800" b="0" dirty="0">
                  <a:latin typeface="Helvetica Neue"/>
                </a:rPr>
                <a:t> ;</a:t>
              </a:r>
            </a:p>
            <a:p>
              <a:pPr algn="l">
                <a:tabLst>
                  <a:tab pos="1770063" algn="l"/>
                </a:tabLst>
              </a:pPr>
              <a:endParaRPr lang="en-US" sz="800" b="0" dirty="0">
                <a:latin typeface="Helvetica Neue"/>
              </a:endParaRP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string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5E34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ssa_get</a:t>
              </a:r>
              <a:r>
                <a:rPr lang="en-US" sz="800" b="0" dirty="0"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ssa_t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latin typeface="Helvetica Neue"/>
                </a:rPr>
                <a:t>,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FFC000"/>
                  </a:solidFill>
                  <a:latin typeface="Helvetica Neue"/>
                </a:rPr>
                <a:t>i</a:t>
              </a:r>
              <a:r>
                <a:rPr lang="en-US" sz="800" b="0" dirty="0">
                  <a:latin typeface="Helvetica Neue"/>
                </a:rPr>
                <a:t>)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/*@requires A != NULL;	@*/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/*@requires 0 &lt;=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&amp;&amp;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&lt;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	@*/</a:t>
              </a:r>
              <a:r>
                <a:rPr lang="en-US" sz="800" b="0" dirty="0">
                  <a:latin typeface="Helvetica Neue"/>
                </a:rPr>
                <a:t> ;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latin typeface="Helvetica Neue"/>
                </a:rPr>
                <a:t> 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void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5E34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ssa_set</a:t>
              </a:r>
              <a:r>
                <a:rPr lang="en-US" sz="800" b="0" dirty="0"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ssa_t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latin typeface="Helvetica Neue"/>
                </a:rPr>
                <a:t>,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FFC000"/>
                  </a:solidFill>
                  <a:latin typeface="Helvetica Neue"/>
                </a:rPr>
                <a:t>i</a:t>
              </a:r>
              <a:r>
                <a:rPr lang="en-US" sz="800" b="0" dirty="0">
                  <a:latin typeface="Helvetica Neue"/>
                </a:rPr>
                <a:t>, 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string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x</a:t>
              </a:r>
              <a:r>
                <a:rPr lang="en-US" sz="800" b="0" dirty="0">
                  <a:latin typeface="Helvetica Neue"/>
                </a:rPr>
                <a:t>)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/*@requires A != NULL;	@*/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/*@requires 0 &lt;=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&amp;&amp;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&lt;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	@*/</a:t>
              </a:r>
              <a:r>
                <a:rPr lang="en-US" sz="800" b="0" dirty="0">
                  <a:latin typeface="Helvetica Neue"/>
                </a:rPr>
                <a:t> ;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686779" y="4643759"/>
              <a:ext cx="93487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Helvetica Neue"/>
                </a:rPr>
                <a:t>SSA Interface</a:t>
              </a:r>
            </a:p>
          </p:txBody>
        </p:sp>
      </p:grpSp>
      <p:sp>
        <p:nvSpPr>
          <p:cNvPr id="21" name="Rectangle 20"/>
          <p:cNvSpPr/>
          <p:nvPr/>
        </p:nvSpPr>
        <p:spPr>
          <a:xfrm>
            <a:off x="8407400" y="7848600"/>
            <a:ext cx="2362200" cy="1785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1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1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1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1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1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1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1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</a:t>
            </a:r>
            <a:r>
              <a:rPr lang="en-US" sz="11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1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{ … </a:t>
            </a:r>
            <a:r>
              <a:rPr lang="en-US" sz="11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mid) …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1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1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 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1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 A =  </a:t>
            </a:r>
            <a:r>
              <a:rPr lang="en-US" sz="11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(42);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 </a:t>
            </a:r>
            <a:r>
              <a:rPr lang="en-US" sz="11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7, </a:t>
            </a:r>
            <a:r>
              <a:rPr lang="en-US" sz="1100" b="0" dirty="0">
                <a:solidFill>
                  <a:srgbClr val="FF66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"hello"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) 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 </a:t>
            </a:r>
            <a:r>
              <a:rPr lang="en-US" sz="11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100" b="0" dirty="0">
                <a:solidFill>
                  <a:srgbClr val="FF66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"hello"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, A, 42) 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100" b="0" dirty="0">
                <a:solidFill>
                  <a:srgbClr val="FF66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/>
      <p:bldP spid="19" grpId="0" animBg="1"/>
      <p:bldP spid="20" grpId="0"/>
      <p:bldP spid="21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7115</TotalTime>
  <Words>13346</Words>
  <Application>Microsoft Macintosh PowerPoint</Application>
  <PresentationFormat>Custom</PresentationFormat>
  <Paragraphs>2348</Paragraphs>
  <Slides>98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98</vt:i4>
      </vt:variant>
    </vt:vector>
  </HeadingPairs>
  <TitlesOfParts>
    <vt:vector size="109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Menlo</vt:lpstr>
      <vt:lpstr>Wingdings</vt:lpstr>
      <vt:lpstr>Wingdings 2</vt:lpstr>
      <vt:lpstr>White</vt:lpstr>
      <vt:lpstr>15-122: Principles of  Imperative Computation</vt:lpstr>
      <vt:lpstr>Today…</vt:lpstr>
      <vt:lpstr>PowerPoint Presentation</vt:lpstr>
      <vt:lpstr>PowerPoint Presentation</vt:lpstr>
      <vt:lpstr>Returning Two Values From a Function</vt:lpstr>
      <vt:lpstr>Returning Two Values From a Function</vt:lpstr>
      <vt:lpstr>Returning Two Values From a Function</vt:lpstr>
      <vt:lpstr>Returning Two Values From a Function</vt:lpstr>
      <vt:lpstr>PowerPoint Presentation</vt:lpstr>
      <vt:lpstr>Memory Cells and Pointers</vt:lpstr>
      <vt:lpstr>Memory Cells and Pointers</vt:lpstr>
      <vt:lpstr>Working with Pointers</vt:lpstr>
      <vt:lpstr>Aliasing</vt:lpstr>
      <vt:lpstr>Garbage Collection</vt:lpstr>
      <vt:lpstr>Garbage Collection</vt:lpstr>
      <vt:lpstr>Garbage Collection</vt:lpstr>
      <vt:lpstr>Garbage Collection</vt:lpstr>
      <vt:lpstr>Functions on Pointers</vt:lpstr>
      <vt:lpstr>Returning Two Values From a Function</vt:lpstr>
      <vt:lpstr>Returning Two Values From a Function</vt:lpstr>
      <vt:lpstr>Returning Two Values From a Function</vt:lpstr>
      <vt:lpstr>Returning Two Values From a Function</vt:lpstr>
      <vt:lpstr>Summary</vt:lpstr>
      <vt:lpstr>PowerPoint Presentation</vt:lpstr>
      <vt:lpstr>Double Pointers</vt:lpstr>
      <vt:lpstr>NULL</vt:lpstr>
      <vt:lpstr>NULL</vt:lpstr>
      <vt:lpstr>The Billion Dollar Mistake</vt:lpstr>
      <vt:lpstr>Dereferencing NULL is a Safety Violation</vt:lpstr>
      <vt:lpstr>Pointer Safety</vt:lpstr>
      <vt:lpstr>Pointer Safety</vt:lpstr>
      <vt:lpstr>More About Double Pointers</vt:lpstr>
      <vt:lpstr>More About Double Pointers</vt:lpstr>
      <vt:lpstr>More About Double Pointers</vt:lpstr>
      <vt:lpstr>Summary: Pointers vs. Arrays</vt:lpstr>
      <vt:lpstr>PowerPoint Presentation</vt:lpstr>
      <vt:lpstr>PowerPoint Presentation</vt:lpstr>
      <vt:lpstr>Representing Images</vt:lpstr>
      <vt:lpstr>Representing Images</vt:lpstr>
      <vt:lpstr>Manipulating Images</vt:lpstr>
      <vt:lpstr>Manipulating Images</vt:lpstr>
      <vt:lpstr>Structs</vt:lpstr>
      <vt:lpstr>Using Structs</vt:lpstr>
      <vt:lpstr>Using Structs</vt:lpstr>
      <vt:lpstr>Using Structs</vt:lpstr>
      <vt:lpstr>Safety</vt:lpstr>
      <vt:lpstr>Safety</vt:lpstr>
      <vt:lpstr>Returning Multiple Values</vt:lpstr>
      <vt:lpstr>Returning Multiple Values</vt:lpstr>
      <vt:lpstr>A Collection of Parts as a Single Entity</vt:lpstr>
      <vt:lpstr>PowerPoint Presentation</vt:lpstr>
      <vt:lpstr>Reusing Code</vt:lpstr>
      <vt:lpstr>Abstraction</vt:lpstr>
      <vt:lpstr>What’s a Library Anyway?</vt:lpstr>
      <vt:lpstr>Using a Library</vt:lpstr>
      <vt:lpstr>Types of Libraries</vt:lpstr>
      <vt:lpstr>Writing a Library</vt:lpstr>
      <vt:lpstr>Abstract Data Types</vt:lpstr>
      <vt:lpstr>PowerPoint Presentation</vt:lpstr>
      <vt:lpstr>Writing Libraries</vt:lpstr>
      <vt:lpstr>SSA Interface</vt:lpstr>
      <vt:lpstr>Interface Content</vt:lpstr>
      <vt:lpstr>Interface Content</vt:lpstr>
      <vt:lpstr>Interface Content</vt:lpstr>
      <vt:lpstr>Interface Content</vt:lpstr>
      <vt:lpstr>Interface Content</vt:lpstr>
      <vt:lpstr>Interface Content</vt:lpstr>
      <vt:lpstr>Interface Content</vt:lpstr>
      <vt:lpstr>Interface Content</vt:lpstr>
      <vt:lpstr>Client Application</vt:lpstr>
      <vt:lpstr>Using a library</vt:lpstr>
      <vt:lpstr>Searching an SSA</vt:lpstr>
      <vt:lpstr>Searching an SSA</vt:lpstr>
      <vt:lpstr>SSA Implementation</vt:lpstr>
      <vt:lpstr>Implementing SSAs</vt:lpstr>
      <vt:lpstr>Concrete Type</vt:lpstr>
      <vt:lpstr>Client vs. Implementation View</vt:lpstr>
      <vt:lpstr>Implementing ssa_get</vt:lpstr>
      <vt:lpstr>Let’s Also Write ssa_len</vt:lpstr>
      <vt:lpstr>Let’s Also Write ssa_len</vt:lpstr>
      <vt:lpstr>Let’s Also Write ssa_len</vt:lpstr>
      <vt:lpstr>Back to ssa_get</vt:lpstr>
      <vt:lpstr>Back to ssa_get</vt:lpstr>
      <vt:lpstr>PowerPoint Presentation</vt:lpstr>
      <vt:lpstr>Where Are We?</vt:lpstr>
      <vt:lpstr>Where Are We?</vt:lpstr>
      <vt:lpstr>Representation Invariants</vt:lpstr>
      <vt:lpstr>Representation Invariants</vt:lpstr>
      <vt:lpstr>Representation Invariants</vt:lpstr>
      <vt:lpstr>The Representation Invariant Function</vt:lpstr>
      <vt:lpstr>The representation Invariant Function</vt:lpstr>
      <vt:lpstr>The representation Invariant Function</vt:lpstr>
      <vt:lpstr>The representation Invariant Function</vt:lpstr>
      <vt:lpstr>Things to Note</vt:lpstr>
      <vt:lpstr>Things to Note</vt:lpstr>
      <vt:lpstr>Overall Implementation</vt:lpstr>
      <vt:lpstr>Structure of a C0 Library File</vt:lpstr>
      <vt:lpstr>Compiling a Library in a C0 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Pointers and Structs</dc:title>
  <cp:lastModifiedBy>Mohammad Hammoud</cp:lastModifiedBy>
  <cp:revision>266</cp:revision>
  <dcterms:modified xsi:type="dcterms:W3CDTF">2024-02-06T19:19:22Z</dcterms:modified>
</cp:coreProperties>
</file>