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87"/>
  </p:notesMasterIdLst>
  <p:handoutMasterIdLst>
    <p:handoutMasterId r:id="rId88"/>
  </p:handoutMasterIdLst>
  <p:sldIdLst>
    <p:sldId id="397" r:id="rId2"/>
    <p:sldId id="521" r:id="rId3"/>
    <p:sldId id="448" r:id="rId4"/>
    <p:sldId id="506" r:id="rId5"/>
    <p:sldId id="507" r:id="rId6"/>
    <p:sldId id="508" r:id="rId7"/>
    <p:sldId id="401" r:id="rId8"/>
    <p:sldId id="399" r:id="rId9"/>
    <p:sldId id="402" r:id="rId10"/>
    <p:sldId id="400" r:id="rId11"/>
    <p:sldId id="404" r:id="rId12"/>
    <p:sldId id="514" r:id="rId13"/>
    <p:sldId id="515" r:id="rId14"/>
    <p:sldId id="517" r:id="rId15"/>
    <p:sldId id="405" r:id="rId16"/>
    <p:sldId id="406" r:id="rId17"/>
    <p:sldId id="407" r:id="rId18"/>
    <p:sldId id="408" r:id="rId19"/>
    <p:sldId id="409" r:id="rId20"/>
    <p:sldId id="410" r:id="rId21"/>
    <p:sldId id="412" r:id="rId22"/>
    <p:sldId id="411" r:id="rId23"/>
    <p:sldId id="413" r:id="rId24"/>
    <p:sldId id="453" r:id="rId25"/>
    <p:sldId id="513" r:id="rId26"/>
    <p:sldId id="449" r:id="rId27"/>
    <p:sldId id="452" r:id="rId28"/>
    <p:sldId id="456" r:id="rId29"/>
    <p:sldId id="457" r:id="rId30"/>
    <p:sldId id="454" r:id="rId31"/>
    <p:sldId id="455" r:id="rId32"/>
    <p:sldId id="458" r:id="rId33"/>
    <p:sldId id="459" r:id="rId34"/>
    <p:sldId id="460" r:id="rId35"/>
    <p:sldId id="461" r:id="rId36"/>
    <p:sldId id="462" r:id="rId37"/>
    <p:sldId id="463" r:id="rId38"/>
    <p:sldId id="464" r:id="rId39"/>
    <p:sldId id="465" r:id="rId40"/>
    <p:sldId id="509" r:id="rId41"/>
    <p:sldId id="474" r:id="rId42"/>
    <p:sldId id="466" r:id="rId43"/>
    <p:sldId id="450" r:id="rId44"/>
    <p:sldId id="467" r:id="rId45"/>
    <p:sldId id="468" r:id="rId46"/>
    <p:sldId id="469" r:id="rId47"/>
    <p:sldId id="470" r:id="rId48"/>
    <p:sldId id="518" r:id="rId49"/>
    <p:sldId id="471" r:id="rId50"/>
    <p:sldId id="519" r:id="rId51"/>
    <p:sldId id="472" r:id="rId52"/>
    <p:sldId id="520" r:id="rId53"/>
    <p:sldId id="475" r:id="rId54"/>
    <p:sldId id="473" r:id="rId55"/>
    <p:sldId id="476" r:id="rId56"/>
    <p:sldId id="524" r:id="rId57"/>
    <p:sldId id="477" r:id="rId58"/>
    <p:sldId id="451" r:id="rId59"/>
    <p:sldId id="483" r:id="rId60"/>
    <p:sldId id="484" r:id="rId61"/>
    <p:sldId id="485" r:id="rId62"/>
    <p:sldId id="486" r:id="rId63"/>
    <p:sldId id="525" r:id="rId64"/>
    <p:sldId id="488" r:id="rId65"/>
    <p:sldId id="511" r:id="rId66"/>
    <p:sldId id="487" r:id="rId67"/>
    <p:sldId id="523" r:id="rId68"/>
    <p:sldId id="489" r:id="rId69"/>
    <p:sldId id="481" r:id="rId70"/>
    <p:sldId id="490" r:id="rId71"/>
    <p:sldId id="491" r:id="rId72"/>
    <p:sldId id="492" r:id="rId73"/>
    <p:sldId id="493" r:id="rId74"/>
    <p:sldId id="496" r:id="rId75"/>
    <p:sldId id="494" r:id="rId76"/>
    <p:sldId id="497" r:id="rId77"/>
    <p:sldId id="498" r:id="rId78"/>
    <p:sldId id="499" r:id="rId79"/>
    <p:sldId id="500" r:id="rId80"/>
    <p:sldId id="503" r:id="rId81"/>
    <p:sldId id="502" r:id="rId82"/>
    <p:sldId id="480" r:id="rId83"/>
    <p:sldId id="504" r:id="rId84"/>
    <p:sldId id="505" r:id="rId85"/>
    <p:sldId id="510" r:id="rId86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60"/>
  </p:normalViewPr>
  <p:slideViewPr>
    <p:cSldViewPr>
      <p:cViewPr varScale="1">
        <p:scale>
          <a:sx n="90" d="100"/>
          <a:sy n="90" d="100"/>
        </p:scale>
        <p:origin x="174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viewProps" Target="viewProp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handoutMaster" Target="handoutMasters/handout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2/4/24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07: Sorting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February 05,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188700" cy="6896100"/>
          </a:xfrm>
        </p:spPr>
        <p:txBody>
          <a:bodyPr/>
          <a:lstStyle/>
          <a:p>
            <a:r>
              <a:rPr lang="en-US" dirty="0"/>
              <a:t>We need two operations:</a:t>
            </a:r>
          </a:p>
          <a:p>
            <a:pPr lvl="1"/>
            <a:r>
              <a:rPr lang="en-US" dirty="0"/>
              <a:t>Find the minimum of an array segment A[lo, hi) &amp; return its index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Swap two elements of an array (given their indices)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352640" y="3886200"/>
            <a:ext cx="7072770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lo &lt;= \result &amp;&amp; \result &lt; hi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hi); @*/</a:t>
            </a: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352640" y="6553200"/>
            <a:ext cx="7662098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swaps A[</a:t>
            </a:r>
            <a:r>
              <a:rPr lang="en-US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and A[j]; all other elements are unchanged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swap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j &amp;&amp; j &lt; \length(A);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77800" y="7445514"/>
            <a:ext cx="1929374" cy="1015663"/>
          </a:xfrm>
          <a:prstGeom prst="wedgeRectCallout">
            <a:avLst>
              <a:gd name="adj1" fmla="val 59617"/>
              <a:gd name="adj2" fmla="val -691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returns no value</a:t>
            </a:r>
          </a:p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swap</a:t>
            </a:r>
            <a:r>
              <a:rPr lang="en-US" sz="2000" b="0" dirty="0"/>
              <a:t> modifies</a:t>
            </a:r>
            <a:br>
              <a:rPr lang="en-US" sz="2000" b="0" dirty="0"/>
            </a:br>
            <a:r>
              <a:rPr lang="en-US" sz="2000" b="0" dirty="0"/>
              <a:t>input array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761520" y="4648200"/>
            <a:ext cx="2989280" cy="400110"/>
          </a:xfrm>
          <a:prstGeom prst="wedgeRectCallout">
            <a:avLst>
              <a:gd name="adj1" fmla="val -124115"/>
              <a:gd name="adj2" fmla="val 6548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That’s </a:t>
            </a:r>
            <a:r>
              <a:rPr lang="en-US" sz="2000" b="0" dirty="0">
                <a:solidFill>
                  <a:srgbClr val="C00000"/>
                </a:solidFill>
              </a:rPr>
              <a:t>A[\result] ≤ A[lo, hi)</a:t>
            </a:r>
            <a:endParaRPr lang="en-US" sz="2000" b="0" i="1" dirty="0">
              <a:solidFill>
                <a:srgbClr val="C0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143840" y="3200400"/>
            <a:ext cx="2754921" cy="400110"/>
          </a:xfrm>
          <a:prstGeom prst="wedgeRectCallout">
            <a:avLst>
              <a:gd name="adj1" fmla="val -111798"/>
              <a:gd name="adj2" fmla="val 2396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A[</a:t>
            </a:r>
            <a:r>
              <a:rPr lang="en-US" sz="2000" b="0" i="1" dirty="0" err="1"/>
              <a:t>lo,hi</a:t>
            </a:r>
            <a:r>
              <a:rPr lang="en-US" sz="2000" b="0" i="1" dirty="0"/>
              <a:t>)</a:t>
            </a:r>
            <a:r>
              <a:rPr lang="en-US" sz="2000" b="0" dirty="0"/>
              <a:t> </a:t>
            </a:r>
            <a:r>
              <a:rPr lang="en-US" sz="2000" dirty="0"/>
              <a:t>can’t be empty</a:t>
            </a:r>
            <a:endParaRPr lang="en-US" sz="2000" i="1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capture our intuition about how it works in code</a:t>
            </a:r>
          </a:p>
          <a:p>
            <a:pPr lvl="1"/>
            <a:r>
              <a:rPr lang="en-US" dirty="0"/>
              <a:t>Generalization: sort </a:t>
            </a:r>
            <a:r>
              <a:rPr lang="en-US" b="1" i="1" dirty="0"/>
              <a:t>array segment </a:t>
            </a:r>
            <a:r>
              <a:rPr lang="en-US" i="1" dirty="0"/>
              <a:t>A[lo, hi)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82800" y="3886200"/>
            <a:ext cx="7252306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7645400" y="3200400"/>
            <a:ext cx="2527295" cy="400110"/>
          </a:xfrm>
          <a:prstGeom prst="wedgeRectCallout">
            <a:avLst>
              <a:gd name="adj1" fmla="val -114203"/>
              <a:gd name="adj2" fmla="val 25622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A[</a:t>
            </a:r>
            <a:r>
              <a:rPr lang="en-US" sz="2000" b="0" i="1" dirty="0" err="1"/>
              <a:t>lo,hi</a:t>
            </a:r>
            <a:r>
              <a:rPr lang="en-US" sz="2000" b="0" i="1" dirty="0"/>
              <a:t>)</a:t>
            </a:r>
            <a:r>
              <a:rPr lang="en-US" sz="2000" b="0" dirty="0"/>
              <a:t> </a:t>
            </a:r>
            <a:r>
              <a:rPr lang="en-US" sz="2000" dirty="0"/>
              <a:t>can</a:t>
            </a:r>
            <a:r>
              <a:rPr lang="en-US" sz="2000" b="0" dirty="0"/>
              <a:t> be empty</a:t>
            </a:r>
            <a:endParaRPr lang="en-US" sz="2000" b="0" i="1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330200" y="3200400"/>
            <a:ext cx="1544654" cy="707886"/>
          </a:xfrm>
          <a:prstGeom prst="wedgeRectCallout">
            <a:avLst>
              <a:gd name="adj1" fmla="val 59217"/>
              <a:gd name="adj2" fmla="val 1688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sort</a:t>
            </a:r>
            <a:r>
              <a:rPr lang="en-US" sz="2000" b="0" dirty="0"/>
              <a:t> modifies</a:t>
            </a:r>
            <a:br>
              <a:rPr lang="en-US" sz="2000" b="0" dirty="0"/>
            </a:br>
            <a:r>
              <a:rPr lang="en-US" sz="2000" b="0" dirty="0"/>
              <a:t>input array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Cost of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981200"/>
            <a:ext cx="11430000" cy="68961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 err="1">
                <a:solidFill>
                  <a:schemeClr val="tx1"/>
                </a:solidFill>
              </a:rPr>
              <a:t>find_min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(A, lo, hi)</a:t>
            </a:r>
            <a:endParaRPr lang="en-US" i="1" dirty="0">
              <a:solidFill>
                <a:schemeClr val="tx1"/>
              </a:solidFill>
            </a:endParaRPr>
          </a:p>
          <a:p>
            <a:pPr lvl="2"/>
            <a:r>
              <a:rPr lang="en-US" dirty="0"/>
              <a:t>Finds the minimum of an array segment A[lo, hi)</a:t>
            </a:r>
          </a:p>
          <a:p>
            <a:pPr lvl="2"/>
            <a:r>
              <a:rPr lang="en-US" dirty="0"/>
              <a:t>and returns its index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scans the entire segment once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US" sz="3200" dirty="0"/>
              <a:t>			Cost: </a:t>
            </a:r>
            <a:r>
              <a:rPr lang="en-US" sz="3200" b="1" i="1" dirty="0"/>
              <a:t>O(hi – lo)</a:t>
            </a:r>
            <a:endParaRPr lang="en-US" sz="3200" dirty="0"/>
          </a:p>
          <a:p>
            <a:pPr lvl="1">
              <a:buClr>
                <a:schemeClr val="tx1"/>
              </a:buClr>
            </a:pPr>
            <a:r>
              <a:rPr lang="en-US" dirty="0"/>
              <a:t>Note that it makes </a:t>
            </a:r>
            <a:r>
              <a:rPr lang="en-US" b="1" i="1" dirty="0"/>
              <a:t>hi - lo - 1</a:t>
            </a:r>
            <a:r>
              <a:rPr lang="en-US" b="1" dirty="0"/>
              <a:t> </a:t>
            </a:r>
            <a:r>
              <a:rPr lang="en-US" dirty="0"/>
              <a:t>comparisons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The number of comparisons is a convenient proxy for our unit of cost</a:t>
            </a:r>
          </a:p>
          <a:p>
            <a:pPr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swap(A, </a:t>
            </a:r>
            <a:r>
              <a:rPr lang="en-US" dirty="0" err="1"/>
              <a:t>i</a:t>
            </a:r>
            <a:r>
              <a:rPr lang="en-US" dirty="0"/>
              <a:t>, j)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/>
              <a:t>Simply swaps values at two indices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None/>
            </a:pPr>
            <a:r>
              <a:rPr lang="en-US" sz="3200" dirty="0"/>
              <a:t>			Cost: </a:t>
            </a:r>
            <a:r>
              <a:rPr lang="en-US" sz="3200" b="1" i="1" dirty="0"/>
              <a:t>O(1)</a:t>
            </a:r>
            <a:endParaRPr lang="en-US" sz="3200" dirty="0"/>
          </a:p>
        </p:txBody>
      </p:sp>
      <p:sp>
        <p:nvSpPr>
          <p:cNvPr id="3074" name="AutoShape 2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9199813" y="2187714"/>
            <a:ext cx="3467616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int </a:t>
            </a:r>
            <a:r>
              <a:rPr lang="it-IT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mini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 lo;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it-IT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 = lo+1; i &lt; hi; i++) 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</a:t>
            </a:r>
            <a:r>
              <a:rPr lang="it-IT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(A[i] &lt; A[mini])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mini = i;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it-IT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it-IT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mini;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1638213" y="4092714"/>
            <a:ext cx="1188787" cy="707886"/>
          </a:xfrm>
          <a:prstGeom prst="wedgeRectCallout">
            <a:avLst>
              <a:gd name="adj1" fmla="val -65111"/>
              <a:gd name="adj2" fmla="val -1023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Contracts</a:t>
            </a:r>
            <a:br>
              <a:rPr lang="en-US" sz="2000" b="0" dirty="0"/>
            </a:br>
            <a:r>
              <a:rPr lang="en-US" sz="2000" b="0" dirty="0"/>
              <a:t>omitted</a:t>
            </a:r>
            <a:endParaRPr lang="en-US" sz="2000" b="0" i="1" dirty="0"/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9611226" y="6226314"/>
            <a:ext cx="3057247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swap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 A[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A[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] = A[j];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A[j] = </a:t>
            </a:r>
            <a:r>
              <a:rPr lang="en-US" sz="18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tmp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638213" y="7239000"/>
            <a:ext cx="1188787" cy="707886"/>
          </a:xfrm>
          <a:prstGeom prst="wedgeRectCallout">
            <a:avLst>
              <a:gd name="adj1" fmla="val -56427"/>
              <a:gd name="adj2" fmla="val -835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Contracts</a:t>
            </a:r>
            <a:br>
              <a:rPr lang="en-US" sz="2000" b="0" dirty="0"/>
            </a:br>
            <a:r>
              <a:rPr lang="en-US" sz="2000" b="0" dirty="0"/>
              <a:t>omitted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Cost of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1981200"/>
            <a:ext cx="11506200" cy="6896100"/>
          </a:xfrm>
        </p:spPr>
        <p:txBody>
          <a:bodyPr/>
          <a:lstStyle/>
          <a:p>
            <a:r>
              <a:rPr lang="en-US" dirty="0"/>
              <a:t>Assume array segment A[lo, hi) has length </a:t>
            </a:r>
            <a:r>
              <a:rPr lang="en-US" i="1" dirty="0"/>
              <a:t>n</a:t>
            </a:r>
          </a:p>
          <a:p>
            <a:r>
              <a:rPr lang="en-US" dirty="0"/>
              <a:t>The loop runs </a:t>
            </a:r>
            <a:r>
              <a:rPr lang="en-US" i="1" dirty="0"/>
              <a:t>n</a:t>
            </a:r>
            <a:r>
              <a:rPr lang="en-US" dirty="0"/>
              <a:t> time</a:t>
            </a:r>
          </a:p>
          <a:p>
            <a:r>
              <a:rPr lang="en-US" dirty="0"/>
              <a:t>At each iteration,</a:t>
            </a:r>
          </a:p>
          <a:p>
            <a:pPr lvl="1"/>
            <a:r>
              <a:rPr lang="en-US" dirty="0"/>
              <a:t>Call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r>
              <a:rPr lang="en-US" dirty="0"/>
              <a:t> on segment of length </a:t>
            </a:r>
            <a:r>
              <a:rPr lang="en-US" i="1" dirty="0"/>
              <a:t>j = hi - </a:t>
            </a:r>
            <a:r>
              <a:rPr lang="en-US" i="1" dirty="0" err="1"/>
              <a:t>i</a:t>
            </a:r>
            <a:endParaRPr lang="en-US" i="1" dirty="0"/>
          </a:p>
          <a:p>
            <a:pPr lvl="2"/>
            <a:r>
              <a:rPr lang="en-US" dirty="0"/>
              <a:t>It makes </a:t>
            </a:r>
            <a:r>
              <a:rPr lang="en-US" i="1" dirty="0"/>
              <a:t>j-1</a:t>
            </a:r>
            <a:r>
              <a:rPr lang="en-US" dirty="0"/>
              <a:t> comparisons</a:t>
            </a:r>
          </a:p>
          <a:p>
            <a:pPr lvl="2"/>
            <a:r>
              <a:rPr lang="en-US" i="1" dirty="0"/>
              <a:t>j</a:t>
            </a:r>
            <a:r>
              <a:rPr lang="en-US" dirty="0"/>
              <a:t> ranges over </a:t>
            </a:r>
            <a:r>
              <a:rPr lang="en-US" i="1" dirty="0"/>
              <a:t>1, …, n</a:t>
            </a:r>
          </a:p>
          <a:p>
            <a:pPr lvl="1"/>
            <a:r>
              <a:rPr lang="en-US" dirty="0"/>
              <a:t>Call </a:t>
            </a:r>
            <a:r>
              <a:rPr lang="en-US" dirty="0">
                <a:solidFill>
                  <a:srgbClr val="7030A0"/>
                </a:solidFill>
              </a:rPr>
              <a:t>swap</a:t>
            </a:r>
          </a:p>
          <a:p>
            <a:pPr lvl="2"/>
            <a:r>
              <a:rPr lang="en-US" dirty="0"/>
              <a:t>It makes no comparisons</a:t>
            </a:r>
          </a:p>
          <a:p>
            <a:pPr lvl="4"/>
            <a:endParaRPr lang="en-US" dirty="0"/>
          </a:p>
          <a:p>
            <a:r>
              <a:rPr lang="en-US" dirty="0"/>
              <a:t>Number of comparisons to sort an </a:t>
            </a:r>
            <a:r>
              <a:rPr lang="en-US" i="1" dirty="0"/>
              <a:t>n</a:t>
            </a:r>
            <a:r>
              <a:rPr lang="en-US" dirty="0"/>
              <a:t>-element array segment</a:t>
            </a:r>
          </a:p>
          <a:p>
            <a:pPr lvl="4"/>
            <a:endParaRPr lang="en-US" dirty="0"/>
          </a:p>
          <a:p>
            <a:pPr algn="ctr">
              <a:buNone/>
            </a:pPr>
            <a:r>
              <a:rPr lang="en-US" dirty="0"/>
              <a:t>(n-1) + … + 0  =  </a:t>
            </a:r>
            <a:r>
              <a:rPr lang="en-US" dirty="0">
                <a:latin typeface="Times New Roman"/>
                <a:cs typeface="Times New Roman"/>
              </a:rPr>
              <a:t>∑</a:t>
            </a:r>
            <a:r>
              <a:rPr lang="en-US" baseline="-25000" dirty="0">
                <a:cs typeface="Times New Roman"/>
              </a:rPr>
              <a:t>j=0</a:t>
            </a:r>
            <a:r>
              <a:rPr lang="en-US" baseline="30000" dirty="0">
                <a:cs typeface="Times New Roman"/>
              </a:rPr>
              <a:t>n-1</a:t>
            </a:r>
            <a:r>
              <a:rPr lang="en-US" dirty="0">
                <a:cs typeface="Times New Roman"/>
              </a:rPr>
              <a:t> </a:t>
            </a:r>
            <a:r>
              <a:rPr lang="en-US" dirty="0"/>
              <a:t>j  =  n(n-1)/2 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702800" y="134541"/>
            <a:ext cx="3159839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11531600" y="2362200"/>
            <a:ext cx="1188787" cy="707886"/>
          </a:xfrm>
          <a:prstGeom prst="wedgeRectCallout">
            <a:avLst>
              <a:gd name="adj1" fmla="val -92405"/>
              <a:gd name="adj2" fmla="val -1752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Contracts</a:t>
            </a:r>
            <a:br>
              <a:rPr lang="en-US" sz="2000" b="0" dirty="0"/>
            </a:br>
            <a:r>
              <a:rPr lang="en-US" sz="2000" b="0" dirty="0"/>
              <a:t>omitted</a:t>
            </a:r>
            <a:endParaRPr lang="en-US" sz="2000" b="0" i="1" dirty="0"/>
          </a:p>
        </p:txBody>
      </p:sp>
      <p:sp>
        <p:nvSpPr>
          <p:cNvPr id="3074" name="AutoShape 2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data:image/jpeg;base64,/9j/4AAQSkZJRgABAQAAAQABAAD/2wCEAAkGBwgHBgkIBwgKCgkLDRYPDQwMDRsUFRAWIB0iIiAdHx8kKDQsJCYxJx8fLT0tMTU3Ojo6Iys/RD84QzQ5OjcBCgoKDQwNGg8PGjclHyU3Nzc3Nzc3Nzc3Nzc3Nzc3Nzc3Nzc3Nzc3Nzc3Nzc3Nzc3Nzc3Nzc3Nzc3Nzc3Nzc3N//AABEIAHAAVwMBIgACEQEDEQH/xAAcAAAABwEBAAAAAAAAAAAAAAAAAQIDBAUGBwj/xAA4EAACAQMCAwUECQMFAAAAAAABAgMABBEFIRIxQQYTIlFhcYGhsQcUMjNCYpHB0SRS8BUjQ3Lh/8QAGQEAAwEBAQAAAAAAAAAAAAAAAQMEAgAF/8QAIREAAgMBAAIBBQAAAAAAAAAAAAECAxEhEjEyFCJBUWH/2gAMAwEAAhEDEQA/AOVUNqFETjc1kArY0CwHM4pouelJ3J3o4cP94Ad806bgMcnGajKpO2KX3ak7jeuw4kcYPI0pSRUVomQcS5K+Yp+A8Sb8xXYcOc6UpIo14QPEDSiUC43J86BwqHu2bEmR6g4oU0SDy2oUAkJsAZpkksaeZcqfPGaaTJcL51pHBAU4oxSQDTgHWiAMHHIUfEcbGr/ROyV/qcYuJP6W2/vkHib/AKr1ra6V2G0ezRXule6mxv3p8OfZ/NLlbCPs3GuUvRyvvcY8XuJp6JgTtjPXFdqTTbSNCLa1tYsj8MKjP6VX32jaYzcV5plq46sE4f0K4Ipf1Mf0bdEjlec0Va7tPo+mWluJNNjZAehYn41k8UxST6hTWCQKFHQogIRGRimgCkik9DTuaM4I3rRwhtmPtra9iezInCanqKkIDmCJhs35jnp5VmtEsEvr0fWCVto/FKfMeXv/AJrrtsVEEYReFQowvkKRfZ4/ah1UE3rJUUcYIIXOORqW6eEZ28qrZrxreMEAY8yKj2WuXDSNDe2iopG0iv8AtUJeszhaMMUzdgiMnnjfFJkvo441dzwr51V3euQTbWsNwR/c0ZAPwrs0D4V194lngZyschIx7qwbrg4znHWtzd5kt5bh1wqhsr5msTIpB351VRxENvyGaFGedCqBRX5wKMYyKTRZ3rYDofZ3SILjSbaUEBZMmTxbFht+1am2woRSM451lvo9uEk02a2d+EpJxgZ6Ywfj861BOGLpwlQxXKnbaoL96W1JcBdWDyFuC4MbFfAwXJQ+YzUSw0iaPuorm7lumUkySHmw6ZznFW9vIsuzch1pVxdpCeCBc5+03ID21P5cK1HWQNetEmsIeEfdyjiwcHhJwfnVenZ61tPrL2sk3HMwZAT92fTHSru6iM9hOpGfD+1MaRed/ZJIXBdcqxHXG1GMmkGUFpUwKIXZJ8ZAw3ebfrWHvyjTyNGAqkkgDkBmtlrPihunZtz1rG3Ayd6pp9HnXfIgSNgjahSnUk7e6hVGiCrPL20By99AAk4G5O1SJLKaDi7wAAciDkc/OmgNd9HunSai1yqRseFNnU44M45ev8Vt7DQX0iOVUd5rZ2zxP9pXPMYPT1qf2D0VdH7NWqkf1E6iaU9ctuB7hge6tCVV0aNwCrDBFSzesbF4ZARPG2AdjnFNRXcCSywMC/CPGeAlRnoelTtRtWsZyjksh3jY9RURJkUEKFGc5251HNJM9CuTwqdb78RiPSZHtlCZaFIWw59NsCj7JsEtmtD3gdWLtxLgf5t8atGigIBYKxPmM1BneKDC24CN+IrRT5hqSzpWaxcRCzMasDI75IPSs3KPStDd2qzAtsr9Dj4VSXELwkh1Ip9bPOs96VzqM0dOMN6FPFFRpicdyGYHhj8Z91SppvGSu+eY559KlaJbqmk3N5KueIhUyeZHX41Wuc8WB1pxpLh6AsO0ug3y28VrqdsZ5UHDApPENuWPP0qXLf2NvJwT3SRvzxICvzFebGd1ZipI2HLbl61vezva6DUIrfTe012wZG4Yr8jkvlIfL836+dT2VuPUbWM6xd21rrVi0IljkUjKyRMGKnzyK57eWWp6VMYr9VZc+CRGOGHnvyra3HZ+1e27q2X6vKF8NzA3C48txzHpWeaPWLiOSz1ItL3LfeMOLHqGxnf21P5Ka4Mi3FlR37MoGJB02qNe8KrAM7d6DvVvb26s4tJ2Jw2F4U3Bzvj47VPfQbkCR+BIreP8U74PtO1comnNGelORtyO9Hqn1S37N/76q13PLmEZ8SqOZ9lM9rzeabZG5sVSW2yqPOB9hiNtvcd6xEGpySSEXkhdjtxk70+Fba8ieT/BNbnQpPFnbNFWzA22pwNoVtawAq6ZDg9TzzVbkHrQCjhxjBpDeGnGt4CUZ2686KVAIEkXGScEUG3/AFpz7Vu6YGNjk8xROR0P6N+3Qs44tG1mX+l2W3nP/D+Vvy+Xl7OXTrtOCRLlOLiA8QTfiX98c68zwqQ2K6h9HXblLVYdH1uTMGeCCdj935K35fl8o7qGn5xGRlqxmptfq2mXpkurjgVlMsMoU755jbPKmdV7QvqIFtb8YtifEWG7+7oP89Kttd0+OS3KqqkIe8h32Iz4l+OffUKw0iKAkYIJ/CNzilrZejm8IJ0j/VNPmtgxCfadD+NgCVHtzXKu0WjSaVdr4SYZRxRn0ru8cIto8x2rFsbkld/1O1UXbLTH1nTLmCSFBPGwe0K8uLGWT/3HPamwk4P+GWtOM2s7RjhbxL08xQpQjUNjkflQqrEL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482600" y="7315200"/>
            <a:ext cx="2362200" cy="1477328"/>
          </a:xfrm>
          <a:prstGeom prst="wedgeRectCallout">
            <a:avLst>
              <a:gd name="adj1" fmla="val 66525"/>
              <a:gd name="adj2" fmla="val -2019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algn="l">
              <a:defRPr/>
            </a:pPr>
            <a:r>
              <a:rPr lang="en-US" sz="1800" b="0" i="1" dirty="0"/>
              <a:t>Carl Friedrich Gauss</a:t>
            </a:r>
            <a:br>
              <a:rPr lang="en-US" sz="1800" b="0" dirty="0"/>
            </a:br>
            <a:r>
              <a:rPr lang="en-US" sz="1800" b="0" dirty="0"/>
              <a:t>came up with</a:t>
            </a:r>
            <a:br>
              <a:rPr lang="en-US" sz="1800" b="0" dirty="0"/>
            </a:br>
            <a:r>
              <a:rPr lang="en-US" sz="1800" b="0" dirty="0"/>
              <a:t>this formula</a:t>
            </a:r>
            <a:br>
              <a:rPr lang="en-US" sz="1800" b="0" dirty="0"/>
            </a:br>
            <a:r>
              <a:rPr lang="en-US" sz="1800" b="0" dirty="0"/>
              <a:t>when he was</a:t>
            </a:r>
            <a:br>
              <a:rPr lang="en-US" sz="1800" b="0" dirty="0"/>
            </a:br>
            <a:r>
              <a:rPr lang="en-US" sz="1800" b="0" dirty="0"/>
              <a:t>9 years old</a:t>
            </a:r>
            <a:endParaRPr lang="en-US" sz="1800" b="0" i="1" dirty="0"/>
          </a:p>
        </p:txBody>
      </p:sp>
      <p:pic>
        <p:nvPicPr>
          <p:cNvPr id="9" name="Picture 8" descr="gau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7660575"/>
            <a:ext cx="828675" cy="10668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396500-2AA6-D67F-C080-8F9FB2242907}"/>
              </a:ext>
            </a:extLst>
          </p:cNvPr>
          <p:cNvSpPr txBox="1"/>
          <p:nvPr/>
        </p:nvSpPr>
        <p:spPr>
          <a:xfrm>
            <a:off x="10019506" y="7391400"/>
            <a:ext cx="15568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  <a:sym typeface="Symbol"/>
              </a:rPr>
              <a:t> </a:t>
            </a:r>
            <a:r>
              <a:rPr lang="en-US" sz="3200" i="1" dirty="0"/>
              <a:t>O(n</a:t>
            </a:r>
            <a:r>
              <a:rPr lang="en-US" sz="3200" i="1" baseline="30000" dirty="0"/>
              <a:t>2</a:t>
            </a:r>
            <a:r>
              <a:rPr lang="en-US" sz="3200" i="1" dirty="0"/>
              <a:t>)</a:t>
            </a:r>
            <a:endParaRPr lang="en-US" sz="3200" dirty="0"/>
          </a:p>
          <a:p>
            <a:endParaRPr lang="en-US" sz="3200" b="0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BCEAFC-411B-639B-8EAE-29ABECF3D9C9}"/>
              </a:ext>
            </a:extLst>
          </p:cNvPr>
          <p:cNvSpPr txBox="1"/>
          <p:nvPr/>
        </p:nvSpPr>
        <p:spPr>
          <a:xfrm>
            <a:off x="3518694" y="8434987"/>
            <a:ext cx="6500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0" dirty="0"/>
              <a:t>Selection Sort Cost:</a:t>
            </a:r>
            <a:r>
              <a:rPr lang="en-US" sz="3200" dirty="0"/>
              <a:t> </a:t>
            </a:r>
            <a:r>
              <a:rPr lang="en-US" sz="3200" b="1" i="1" dirty="0"/>
              <a:t>O(n</a:t>
            </a:r>
            <a:r>
              <a:rPr lang="en-US" sz="3200" b="1" i="1" baseline="30000" dirty="0"/>
              <a:t>2</a:t>
            </a:r>
            <a:r>
              <a:rPr lang="en-US" sz="3200" b="1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code </a:t>
            </a:r>
            <a:r>
              <a:rPr lang="en-US" b="1" i="1" dirty="0"/>
              <a:t>safe</a:t>
            </a:r>
            <a:r>
              <a:rPr lang="en-US" dirty="0"/>
              <a:t> and </a:t>
            </a:r>
            <a:r>
              <a:rPr lang="en-US" b="1" i="1" dirty="0"/>
              <a:t>correct</a:t>
            </a:r>
            <a:r>
              <a:rPr lang="en-US" dirty="0"/>
              <a:t>?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876247" y="3429000"/>
            <a:ext cx="7252306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</a:p>
          <a:p>
            <a:pPr algn="l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8EFA48-7D90-02AC-DD47-E784021BEB32}"/>
              </a:ext>
            </a:extLst>
          </p:cNvPr>
          <p:cNvSpPr txBox="1"/>
          <p:nvPr/>
        </p:nvSpPr>
        <p:spPr>
          <a:xfrm>
            <a:off x="3251994" y="7535585"/>
            <a:ext cx="65008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0" dirty="0"/>
              <a:t>Selection Sort Cost:</a:t>
            </a:r>
            <a:r>
              <a:rPr lang="en-US" sz="3200" dirty="0"/>
              <a:t> </a:t>
            </a:r>
            <a:r>
              <a:rPr lang="en-US" sz="3200" b="1" i="1" dirty="0"/>
              <a:t>O(n</a:t>
            </a:r>
            <a:r>
              <a:rPr lang="en-US" sz="3200" b="1" i="1" baseline="30000" dirty="0"/>
              <a:t>2</a:t>
            </a:r>
            <a:r>
              <a:rPr lang="en-US" sz="3200" b="1" i="1" dirty="0"/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Is this Code Safe?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find_min</a:t>
            </a:r>
            <a:r>
              <a:rPr lang="en-US" dirty="0"/>
              <a:t>(A, </a:t>
            </a:r>
            <a:r>
              <a:rPr lang="en-US" dirty="0" err="1"/>
              <a:t>i</a:t>
            </a:r>
            <a:r>
              <a:rPr lang="en-US" dirty="0"/>
              <a:t>, hi)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hi ≤ \length(A)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hi ≤ \length(A)</a:t>
            </a:r>
            <a:r>
              <a:rPr lang="en-US" dirty="0"/>
              <a:t>	by line 2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hi</a:t>
            </a:r>
            <a:r>
              <a:rPr lang="en-US" dirty="0"/>
              <a:t>				by line 5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				</a:t>
            </a:r>
            <a:r>
              <a:rPr lang="en-US" i="1" dirty="0"/>
              <a:t>oops!  we need the usual loop invariant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//@</a:t>
            </a:r>
            <a:r>
              <a:rPr lang="en-US" dirty="0" err="1">
                <a:solidFill>
                  <a:srgbClr val="C00000"/>
                </a:solidFill>
              </a:rPr>
              <a:t>loop_invariant</a:t>
            </a:r>
            <a:r>
              <a:rPr lang="en-US" dirty="0">
                <a:solidFill>
                  <a:srgbClr val="C00000"/>
                </a:solidFill>
              </a:rPr>
              <a:t> lo &lt;=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;</a:t>
            </a:r>
            <a:r>
              <a:rPr lang="en-US" dirty="0">
                <a:solidFill>
                  <a:schemeClr val="tx1"/>
                </a:solidFill>
              </a:rPr>
              <a:t>	then</a:t>
            </a:r>
          </a:p>
          <a:p>
            <a:pPr marL="1146175" lvl="2" indent="-346075">
              <a:buClr>
                <a:schemeClr val="tx1"/>
              </a:buClr>
              <a:buFont typeface="+mj-lt"/>
              <a:buAutoNum type="alphaLcPeriod"/>
            </a:pPr>
            <a:r>
              <a:rPr lang="en-US" dirty="0">
                <a:solidFill>
                  <a:srgbClr val="C00000"/>
                </a:solidFill>
              </a:rPr>
              <a:t>0 ≤ lo</a:t>
            </a:r>
            <a:r>
              <a:rPr lang="en-US" dirty="0">
                <a:solidFill>
                  <a:schemeClr val="tx1"/>
                </a:solidFill>
              </a:rPr>
              <a:t>	by line 2</a:t>
            </a:r>
          </a:p>
          <a:p>
            <a:pPr marL="1146175" lvl="2" indent="-346075">
              <a:buClr>
                <a:schemeClr val="tx1"/>
              </a:buClr>
              <a:buFont typeface="+mj-lt"/>
              <a:buAutoNum type="alphaLcPeriod"/>
            </a:pP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		by new LI</a:t>
            </a:r>
          </a:p>
          <a:p>
            <a:pPr marL="1146175" lvl="2" indent="-346075">
              <a:buClr>
                <a:schemeClr val="tx1"/>
              </a:buClr>
              <a:buFont typeface="+mj-lt"/>
              <a:buAutoNum type="alphaLcPeriod"/>
            </a:pP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		by math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5359400" y="5723215"/>
            <a:ext cx="7543800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569200" y="76200"/>
            <a:ext cx="5334000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… @*/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188200" y="7911921"/>
            <a:ext cx="25908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2616200" y="739140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616700" cy="1498600"/>
          </a:xfrm>
        </p:spPr>
        <p:txBody>
          <a:bodyPr/>
          <a:lstStyle/>
          <a:p>
            <a:r>
              <a:rPr lang="en-US" dirty="0"/>
              <a:t>Is this Code Safe?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swap(A, </a:t>
            </a:r>
            <a:r>
              <a:rPr lang="en-US" dirty="0" err="1"/>
              <a:t>i</a:t>
            </a:r>
            <a:r>
              <a:rPr lang="en-US" dirty="0"/>
              <a:t>, min)</a:t>
            </a:r>
          </a:p>
          <a:p>
            <a:pPr lvl="2">
              <a:spcBef>
                <a:spcPts val="1200"/>
              </a:spcBef>
              <a:spcAft>
                <a:spcPts val="600"/>
              </a:spcAft>
            </a:pPr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0 ≤ min &lt; \length(A)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	</a:t>
            </a:r>
            <a:r>
              <a:rPr lang="en-US" dirty="0">
                <a:solidFill>
                  <a:schemeClr val="tx1"/>
                </a:solidFill>
              </a:rPr>
              <a:t>		by lines 2 and 6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min</a:t>
            </a:r>
            <a:r>
              <a:rPr lang="en-US" dirty="0">
                <a:solidFill>
                  <a:schemeClr val="tx1"/>
                </a:solidFill>
              </a:rPr>
              <a:t>		by </a:t>
            </a:r>
            <a:r>
              <a:rPr lang="en-US" dirty="0" err="1">
                <a:solidFill>
                  <a:schemeClr val="tx1"/>
                </a:solidFill>
              </a:rPr>
              <a:t>postconditions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>
              <a:solidFill>
                <a:srgbClr val="7030A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min &lt; hi</a:t>
            </a:r>
            <a:r>
              <a:rPr lang="en-US" dirty="0"/>
              <a:t>		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err="1">
                <a:solidFill>
                  <a:schemeClr val="tx1"/>
                </a:solidFill>
              </a:rPr>
              <a:t>postconditions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/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hi ≤ \length(A)</a:t>
            </a:r>
            <a:r>
              <a:rPr lang="en-US" dirty="0"/>
              <a:t>	by line 2</a:t>
            </a:r>
          </a:p>
          <a:p>
            <a:endParaRPr lang="en-US" b="1" dirty="0"/>
          </a:p>
          <a:p>
            <a:pPr lvl="2"/>
            <a:endParaRPr lang="en-US" b="1" dirty="0"/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0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	         &amp;&amp;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 \length(A)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i="1" dirty="0"/>
              <a:t>(just proved for </a:t>
            </a:r>
            <a:r>
              <a:rPr lang="en-US" sz="2400" i="1" dirty="0" err="1">
                <a:solidFill>
                  <a:srgbClr val="7030A0"/>
                </a:solidFill>
              </a:rPr>
              <a:t>find_min</a:t>
            </a:r>
            <a:r>
              <a:rPr lang="en-US" sz="2400" i="1" dirty="0"/>
              <a:t>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5359400" y="5410200"/>
            <a:ext cx="7543800" cy="424731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569200" y="76200"/>
            <a:ext cx="5334000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/*@ensures lo &lt;= \result &amp;&amp; \result &lt; hi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hi); @*/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swap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j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 \length(A);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j &amp;&amp; j &lt; \length(A);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5969000" y="8382000"/>
            <a:ext cx="23622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TextBox 11"/>
          <p:cNvSpPr txBox="1"/>
          <p:nvPr/>
        </p:nvSpPr>
        <p:spPr>
          <a:xfrm>
            <a:off x="2616200" y="800225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13" name="Right Brace 12"/>
          <p:cNvSpPr/>
          <p:nvPr/>
        </p:nvSpPr>
        <p:spPr bwMode="auto">
          <a:xfrm>
            <a:off x="8788400" y="3124200"/>
            <a:ext cx="304800" cy="9906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24673" y="3424535"/>
            <a:ext cx="2456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0 ≤ min </a:t>
            </a:r>
            <a:r>
              <a:rPr lang="en-US" b="0" dirty="0">
                <a:solidFill>
                  <a:schemeClr val="tx1"/>
                </a:solidFill>
              </a:rPr>
              <a:t> by math</a:t>
            </a:r>
            <a:endParaRPr lang="en-US" b="0" dirty="0"/>
          </a:p>
        </p:txBody>
      </p:sp>
      <p:sp>
        <p:nvSpPr>
          <p:cNvPr id="15" name="Left Arrow 14"/>
          <p:cNvSpPr/>
          <p:nvPr/>
        </p:nvSpPr>
        <p:spPr bwMode="auto">
          <a:xfrm>
            <a:off x="9702800" y="7162800"/>
            <a:ext cx="955478" cy="754043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7" name="Right Brace 16"/>
          <p:cNvSpPr/>
          <p:nvPr/>
        </p:nvSpPr>
        <p:spPr bwMode="auto">
          <a:xfrm>
            <a:off x="8788400" y="4267200"/>
            <a:ext cx="304800" cy="9906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224673" y="4567535"/>
            <a:ext cx="3602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min &lt; \length(A) </a:t>
            </a:r>
            <a:r>
              <a:rPr lang="en-US" b="0" dirty="0">
                <a:solidFill>
                  <a:schemeClr val="tx1"/>
                </a:solidFill>
              </a:rPr>
              <a:t> by math</a:t>
            </a:r>
            <a:endParaRPr lang="en-US" b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Is this Code Correct?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What do we know at iteration </a:t>
            </a:r>
            <a:r>
              <a:rPr lang="en-US" i="1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Let’s draw pictures!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Candidate loop invariants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lo &lt;=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&amp;&amp;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&lt;= hi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lvl="2">
              <a:buClr>
                <a:schemeClr val="tx1"/>
              </a:buClr>
            </a:pPr>
            <a:r>
              <a:rPr lang="en-US" dirty="0" err="1">
                <a:solidFill>
                  <a:srgbClr val="C00000"/>
                </a:solidFill>
              </a:rPr>
              <a:t>le_segs</a:t>
            </a:r>
            <a:r>
              <a:rPr lang="en-US" dirty="0">
                <a:solidFill>
                  <a:srgbClr val="C00000"/>
                </a:solidFill>
              </a:rPr>
              <a:t>(A, 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A,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7416800" y="121146"/>
            <a:ext cx="5486400" cy="323165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636000" y="685800"/>
            <a:ext cx="2133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1244599" y="47863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930399" y="4343400"/>
          <a:ext cx="101346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Right Brace 16"/>
          <p:cNvSpPr/>
          <p:nvPr/>
        </p:nvSpPr>
        <p:spPr bwMode="auto">
          <a:xfrm rot="5400000">
            <a:off x="4419599" y="4168579"/>
            <a:ext cx="228600" cy="2870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Right Brace 17"/>
          <p:cNvSpPr/>
          <p:nvPr/>
        </p:nvSpPr>
        <p:spPr bwMode="auto">
          <a:xfrm rot="5400000">
            <a:off x="7645399" y="3889179"/>
            <a:ext cx="228600" cy="3429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78199" y="5870379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is sorted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54799" y="5865914"/>
            <a:ext cx="2249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Resulting code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We will need to prove that the added invariants are valid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82800" y="2819400"/>
            <a:ext cx="7603685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8636000" y="5105400"/>
            <a:ext cx="955478" cy="754043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18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Added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083300" cy="1498600"/>
          </a:xfrm>
        </p:spPr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</a:p>
          <a:p>
            <a:pPr marL="1143000" lvl="2" indent="-336550">
              <a:buNone/>
            </a:pPr>
            <a:r>
              <a:rPr lang="en-US" i="1" dirty="0">
                <a:solidFill>
                  <a:schemeClr val="tx1"/>
                </a:solidFill>
              </a:rPr>
              <a:t>	(assuming invariants are valid)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≥ hi</a:t>
            </a:r>
            <a:r>
              <a:rPr lang="en-US" dirty="0">
                <a:solidFill>
                  <a:schemeClr val="tx1"/>
                </a:solidFill>
              </a:rPr>
              <a:t>					by line 5 (negation of loop guard)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hi</a:t>
            </a:r>
            <a:r>
              <a:rPr lang="en-US" dirty="0">
                <a:solidFill>
                  <a:schemeClr val="tx1"/>
                </a:solidFill>
              </a:rPr>
              <a:t>					by line 6 (LI 1)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= hi</a:t>
            </a:r>
            <a:r>
              <a:rPr lang="en-US" dirty="0">
                <a:solidFill>
                  <a:schemeClr val="tx1"/>
                </a:solidFill>
              </a:rPr>
              <a:t>					by math on A, B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is_sorted</a:t>
            </a:r>
            <a:r>
              <a:rPr lang="en-US" dirty="0">
                <a:solidFill>
                  <a:srgbClr val="C00000"/>
                </a:solidFill>
              </a:rPr>
              <a:t>(A, lo, hi)</a:t>
            </a:r>
            <a:r>
              <a:rPr lang="en-US" dirty="0">
                <a:solidFill>
                  <a:schemeClr val="tx1"/>
                </a:solidFill>
              </a:rPr>
              <a:t>	by line 8 (LI 2) and C</a:t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This is a standard EXIT argument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But are the loop invariants valid?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035800" y="100548"/>
            <a:ext cx="58355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9693876" y="6835914"/>
            <a:ext cx="2294924" cy="707886"/>
          </a:xfrm>
          <a:prstGeom prst="wedgeRectCallout">
            <a:avLst>
              <a:gd name="adj1" fmla="val -158418"/>
              <a:gd name="adj2" fmla="val -20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didn’t need LI 3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A[lo, </a:t>
            </a:r>
            <a:r>
              <a:rPr lang="en-US" sz="2000" b="0" dirty="0" err="1">
                <a:solidFill>
                  <a:srgbClr val="C00000"/>
                </a:solidFill>
              </a:rPr>
              <a:t>i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i</a:t>
            </a:r>
            <a:r>
              <a:rPr lang="en-US" sz="2000" b="0" dirty="0">
                <a:solidFill>
                  <a:srgbClr val="C00000"/>
                </a:solidFill>
              </a:rPr>
              <a:t>, hi)</a:t>
            </a:r>
            <a:endParaRPr lang="en-US" sz="2000" b="0" i="1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559800" y="656304"/>
            <a:ext cx="22860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Cloud 7"/>
          <p:cNvSpPr/>
          <p:nvPr/>
        </p:nvSpPr>
        <p:spPr bwMode="auto">
          <a:xfrm>
            <a:off x="7340600" y="2590800"/>
            <a:ext cx="3124200" cy="685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Cloud 8"/>
          <p:cNvSpPr/>
          <p:nvPr/>
        </p:nvSpPr>
        <p:spPr bwMode="auto">
          <a:xfrm>
            <a:off x="9509825" y="1295400"/>
            <a:ext cx="304800" cy="304800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Binary search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Algorithm, implementation, safety and correctness proofs, and the logarithmic advantage </a:t>
            </a:r>
          </a:p>
          <a:p>
            <a:pPr marL="800100" lvl="2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Divide &amp; conquer, selection sort, merge sort, quick sort &amp; stable sorting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4 is due </a:t>
            </a: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tomorrow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4 is due on Thursday, Feb 8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1 is on Feb 15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Are the loop invariants valid?</a:t>
            </a:r>
          </a:p>
          <a:p>
            <a:pPr lvl="4"/>
            <a:endParaRPr lang="en-US" b="1" dirty="0"/>
          </a:p>
          <a:p>
            <a:pPr>
              <a:buNone/>
            </a:pPr>
            <a:r>
              <a:rPr lang="en-US" b="1" dirty="0"/>
              <a:t>INIT</a:t>
            </a: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lo ≤ lo</a:t>
            </a:r>
            <a:r>
              <a:rPr lang="en-US" dirty="0">
                <a:solidFill>
                  <a:schemeClr val="tx1"/>
                </a:solidFill>
              </a:rPr>
              <a:t>			by math</a:t>
            </a: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lo ≤ hi</a:t>
            </a:r>
            <a:r>
              <a:rPr lang="en-US" dirty="0">
                <a:solidFill>
                  <a:schemeClr val="tx1"/>
                </a:solidFill>
              </a:rPr>
              <a:t>			by line 2 (preconditions)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A[lo, lo) sorted	</a:t>
            </a:r>
            <a:r>
              <a:rPr lang="en-US" dirty="0">
                <a:solidFill>
                  <a:schemeClr val="tx1"/>
                </a:solidFill>
              </a:rPr>
              <a:t>by math (empty interval)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b="1" dirty="0"/>
              <a:t>To show</a:t>
            </a:r>
            <a:r>
              <a:rPr lang="en-US" dirty="0"/>
              <a:t>: </a:t>
            </a:r>
            <a:r>
              <a:rPr lang="en-US" dirty="0">
                <a:solidFill>
                  <a:srgbClr val="C00000"/>
                </a:solidFill>
              </a:rPr>
              <a:t>A[lo, lo) ≤ A[lo, hi)	</a:t>
            </a:r>
            <a:r>
              <a:rPr lang="en-US" dirty="0">
                <a:solidFill>
                  <a:schemeClr val="tx1"/>
                </a:solidFill>
              </a:rPr>
              <a:t>by math (empty interval)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PRES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 ≤ hi</a:t>
            </a:r>
            <a:r>
              <a:rPr lang="en-US" dirty="0">
                <a:solidFill>
                  <a:schemeClr val="tx1"/>
                </a:solidFill>
              </a:rPr>
              <a:t>, then </a:t>
            </a:r>
            <a:r>
              <a:rPr lang="en-US" dirty="0">
                <a:solidFill>
                  <a:srgbClr val="C00000"/>
                </a:solidFill>
              </a:rPr>
              <a:t>lo ≤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 ≤ hi</a:t>
            </a:r>
          </a:p>
          <a:p>
            <a:pPr lvl="1">
              <a:buNone/>
            </a:pPr>
            <a:r>
              <a:rPr lang="en-US" i="1" dirty="0">
                <a:solidFill>
                  <a:schemeClr val="tx1"/>
                </a:solidFill>
              </a:rPr>
              <a:t>Proof left as exercise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112000" y="100548"/>
            <a:ext cx="57593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8925" indent="-288925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228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188200" y="1477296"/>
            <a:ext cx="5562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Are the loop invariants valid?</a:t>
            </a:r>
          </a:p>
          <a:p>
            <a:pPr lvl="4"/>
            <a:endParaRPr lang="en-US" b="1" dirty="0"/>
          </a:p>
          <a:p>
            <a:pPr>
              <a:buNone/>
            </a:pPr>
            <a:r>
              <a:rPr lang="en-US" b="1" dirty="0"/>
              <a:t>PRES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is sorted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  then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 is sorted</a:t>
            </a:r>
          </a:p>
          <a:p>
            <a:pPr lvl="2"/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is sorted</a:t>
            </a:r>
            <a:r>
              <a:rPr lang="en-US" dirty="0">
                <a:solidFill>
                  <a:schemeClr val="tx1"/>
                </a:solidFill>
              </a:rPr>
              <a:t> 			assumption</a:t>
            </a:r>
            <a:endParaRPr lang="en-US" dirty="0">
              <a:solidFill>
                <a:srgbClr val="7030A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			by line 8 (</a:t>
            </a:r>
            <a:r>
              <a:rPr lang="en-US">
                <a:solidFill>
                  <a:schemeClr val="tx1"/>
                </a:solidFill>
              </a:rPr>
              <a:t>LI 3)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</a:t>
            </a:r>
            <a:r>
              <a:rPr lang="en-US" dirty="0">
                <a:solidFill>
                  <a:schemeClr val="tx1"/>
                </a:solidFill>
              </a:rPr>
              <a:t> 			by math on B and line 5 (loop guard)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i+1) is sorted</a:t>
            </a:r>
            <a:r>
              <a:rPr lang="en-US" dirty="0">
                <a:solidFill>
                  <a:schemeClr val="tx1"/>
                </a:solidFill>
              </a:rPr>
              <a:t> 		by math on C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 = i+1</a:t>
            </a:r>
            <a:r>
              <a:rPr lang="en-US" dirty="0">
                <a:solidFill>
                  <a:schemeClr val="tx1"/>
                </a:solidFill>
              </a:rPr>
              <a:t>					by line 5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035800" y="100548"/>
            <a:ext cx="58355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093200" y="4572000"/>
            <a:ext cx="1629613" cy="707886"/>
          </a:xfrm>
          <a:prstGeom prst="wedgeRectCallout">
            <a:avLst>
              <a:gd name="adj1" fmla="val -114407"/>
              <a:gd name="adj2" fmla="val 754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where</a:t>
            </a:r>
            <a:br>
              <a:rPr lang="en-US" sz="2000" b="0" dirty="0"/>
            </a:br>
            <a:r>
              <a:rPr lang="en-US" sz="2000" b="0" dirty="0"/>
              <a:t>we need LI 3!</a:t>
            </a:r>
            <a:endParaRPr lang="en-US" sz="2000" b="0" i="1" dirty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9321800" y="1752600"/>
            <a:ext cx="2362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1244599" y="8062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30399" y="7620000"/>
          <a:ext cx="101346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ight Brace 9"/>
          <p:cNvSpPr/>
          <p:nvPr/>
        </p:nvSpPr>
        <p:spPr bwMode="auto">
          <a:xfrm rot="5400000">
            <a:off x="4419599" y="7445179"/>
            <a:ext cx="228600" cy="2870200"/>
          </a:xfrm>
          <a:prstGeom prst="rightBrac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Right Brace 10"/>
          <p:cNvSpPr/>
          <p:nvPr/>
        </p:nvSpPr>
        <p:spPr bwMode="auto">
          <a:xfrm rot="5400000">
            <a:off x="7645399" y="7165779"/>
            <a:ext cx="228600" cy="3429000"/>
          </a:xfrm>
          <a:prstGeom prst="rightBrace">
            <a:avLst/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78199" y="9146979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is sorted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54799" y="9142514"/>
            <a:ext cx="2249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≤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Are the loop invariants valid?</a:t>
            </a:r>
          </a:p>
          <a:p>
            <a:pPr lvl="4"/>
            <a:endParaRPr lang="en-US" b="1" dirty="0"/>
          </a:p>
          <a:p>
            <a:pPr>
              <a:buNone/>
            </a:pPr>
            <a:r>
              <a:rPr lang="en-US" b="1" dirty="0"/>
              <a:t>PRES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To show</a:t>
            </a:r>
            <a:r>
              <a:rPr lang="en-US" dirty="0">
                <a:solidFill>
                  <a:schemeClr val="tx1"/>
                </a:solidFill>
              </a:rPr>
              <a:t>: if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,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	  then </a:t>
            </a: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’, hi)</a:t>
            </a:r>
          </a:p>
          <a:p>
            <a:pPr lvl="4"/>
            <a:endParaRPr lang="en-US" sz="600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			assumption</a:t>
            </a: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A[min]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 			by </a:t>
            </a:r>
            <a:r>
              <a:rPr lang="en-US" dirty="0" err="1">
                <a:solidFill>
                  <a:schemeClr val="tx1"/>
                </a:solidFill>
              </a:rPr>
              <a:t>postcondition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dirty="0" err="1">
                <a:solidFill>
                  <a:srgbClr val="7030A0"/>
                </a:solidFill>
              </a:rPr>
              <a:t>find_min</a:t>
            </a:r>
            <a:endParaRPr lang="en-US" dirty="0">
              <a:solidFill>
                <a:srgbClr val="7030A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, hi)</a:t>
            </a:r>
            <a:r>
              <a:rPr lang="en-US" dirty="0">
                <a:solidFill>
                  <a:schemeClr val="tx1"/>
                </a:solidFill>
              </a:rPr>
              <a:t> 			</a:t>
            </a:r>
            <a:r>
              <a:rPr lang="en-US" b="1" dirty="0">
                <a:solidFill>
                  <a:schemeClr val="tx1"/>
                </a:solidFill>
              </a:rPr>
              <a:t>after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7030A0"/>
                </a:solidFill>
              </a:rPr>
              <a:t>swap</a:t>
            </a:r>
            <a:r>
              <a:rPr lang="en-US" dirty="0">
                <a:solidFill>
                  <a:schemeClr val="tx1"/>
                </a:solidFill>
              </a:rPr>
              <a:t> by definition (in comment)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 ≤ A[i+1, hi)</a:t>
            </a:r>
            <a:r>
              <a:rPr lang="en-US" dirty="0">
                <a:solidFill>
                  <a:schemeClr val="tx1"/>
                </a:solidFill>
              </a:rPr>
              <a:t> 			by math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 ≤ A[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]</a:t>
            </a:r>
            <a:r>
              <a:rPr lang="en-US" dirty="0">
                <a:solidFill>
                  <a:schemeClr val="tx1"/>
                </a:solidFill>
              </a:rPr>
              <a:t>				by math on A and definition of </a:t>
            </a:r>
            <a:r>
              <a:rPr lang="en-US" dirty="0">
                <a:solidFill>
                  <a:srgbClr val="7030A0"/>
                </a:solidFill>
              </a:rPr>
              <a:t>swap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>
                <a:solidFill>
                  <a:srgbClr val="C00000"/>
                </a:solidFill>
              </a:rPr>
              <a:t>A[lo, i+1) ≤ A[i+1, hi)</a:t>
            </a:r>
            <a:r>
              <a:rPr lang="en-US" dirty="0">
                <a:solidFill>
                  <a:schemeClr val="tx1"/>
                </a:solidFill>
              </a:rPr>
              <a:t> 	by math on E and D</a:t>
            </a:r>
            <a:endParaRPr lang="en-US" dirty="0">
              <a:solidFill>
                <a:srgbClr val="C00000"/>
              </a:solidFill>
            </a:endParaRPr>
          </a:p>
          <a:p>
            <a:pPr marL="914400" lvl="1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’ = i+1</a:t>
            </a:r>
            <a:r>
              <a:rPr lang="en-US" dirty="0">
                <a:solidFill>
                  <a:schemeClr val="tx1"/>
                </a:solidFill>
              </a:rPr>
              <a:t>					by line 5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035800" y="100548"/>
            <a:ext cx="5835572" cy="378565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>
            <a:off x="11607800" y="5562600"/>
            <a:ext cx="304800" cy="24384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6548" y="6363789"/>
            <a:ext cx="9541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after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swap</a:t>
            </a:r>
            <a:endParaRPr lang="en-US" b="0" dirty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9245600" y="2025444"/>
            <a:ext cx="2971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le 7"/>
          <p:cNvSpPr>
            <a:spLocks/>
          </p:cNvSpPr>
          <p:nvPr/>
        </p:nvSpPr>
        <p:spPr bwMode="auto">
          <a:xfrm>
            <a:off x="1244599" y="8488433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30399" y="8045521"/>
          <a:ext cx="10134601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\length</a:t>
                      </a:r>
                      <a:r>
                        <a:rPr lang="en-US" sz="1800" b="0" i="1" baseline="0" dirty="0">
                          <a:solidFill>
                            <a:schemeClr val="tx1"/>
                          </a:solidFill>
                        </a:rPr>
                        <a:t>(A)</a:t>
                      </a:r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A[lo, </a:t>
                      </a:r>
                      <a:r>
                        <a:rPr lang="en-US" sz="2400" b="0" dirty="0" err="1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) is 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ight Brace 10"/>
          <p:cNvSpPr/>
          <p:nvPr/>
        </p:nvSpPr>
        <p:spPr bwMode="auto">
          <a:xfrm rot="5400000">
            <a:off x="4457699" y="7832600"/>
            <a:ext cx="152400" cy="2870200"/>
          </a:xfrm>
          <a:prstGeom prst="rightBrace">
            <a:avLst>
              <a:gd name="adj1" fmla="val 34100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7683499" y="7553200"/>
            <a:ext cx="152400" cy="3429000"/>
          </a:xfrm>
          <a:prstGeom prst="rightBrace">
            <a:avLst>
              <a:gd name="adj1" fmla="val 34100"/>
              <a:gd name="adj2" fmla="val 50000"/>
            </a:avLst>
          </a:prstGeom>
          <a:noFill/>
          <a:ln w="28575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60007" y="9291935"/>
            <a:ext cx="4373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C00000"/>
                </a:solidFill>
              </a:rPr>
              <a:t>A[lo, 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)            ≤               A[</a:t>
            </a:r>
            <a:r>
              <a:rPr lang="en-US" b="0" dirty="0" err="1">
                <a:solidFill>
                  <a:srgbClr val="C00000"/>
                </a:solidFill>
              </a:rPr>
              <a:t>i</a:t>
            </a:r>
            <a:r>
              <a:rPr lang="en-US" b="0" dirty="0">
                <a:solidFill>
                  <a:srgbClr val="C00000"/>
                </a:solidFill>
              </a:rPr>
              <a:t>, hi)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We have proved it correct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82800" y="1828800"/>
            <a:ext cx="7603685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83400" y="731520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 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7696200"/>
            <a:ext cx="11099800" cy="1181100"/>
          </a:xfrm>
        </p:spPr>
        <p:txBody>
          <a:bodyPr/>
          <a:lstStyle/>
          <a:p>
            <a:pPr algn="ctr">
              <a:buNone/>
            </a:pPr>
            <a:r>
              <a:rPr lang="en-US" b="1" i="1" dirty="0"/>
              <a:t>O(n</a:t>
            </a:r>
            <a:r>
              <a:rPr lang="en-US" b="1" i="1" baseline="30000" dirty="0"/>
              <a:t>2</a:t>
            </a:r>
            <a:r>
              <a:rPr lang="en-US" b="1" i="1" dirty="0"/>
              <a:t>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876247" y="2024420"/>
            <a:ext cx="7252306" cy="498598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&lt; hi;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++)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lo &lt;=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&lt;= hi;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is_sorted(A, lo, 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loop_invariant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it-IT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le_segs(A, lo, i, A, i,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{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find_min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  swap(A,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min);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</a:t>
            </a:r>
            <a:r>
              <a:rPr lang="en-US" i="1" dirty="0"/>
              <a:t>n</a:t>
            </a:r>
            <a:r>
              <a:rPr lang="en-US" dirty="0"/>
              <a:t>-element Array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54200" y="3733800"/>
          <a:ext cx="936244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Naïve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Divide and Conquer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Searching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Linear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Binary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/>
                        <a:t>O(log </a:t>
                      </a:r>
                      <a:r>
                        <a:rPr lang="en-US" i="1" dirty="0"/>
                        <a:t>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Sorting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Selection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O(n</a:t>
                      </a:r>
                      <a:r>
                        <a:rPr lang="en-US" i="1" baseline="30000" dirty="0"/>
                        <a:t>2</a:t>
                      </a:r>
                      <a:r>
                        <a:rPr lang="en-US" i="1" dirty="0"/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???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O(??)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 bwMode="auto">
          <a:xfrm>
            <a:off x="6959600" y="5181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959600" y="62484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959600" y="4038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59800" y="5943600"/>
            <a:ext cx="1905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6D258-DA09-123E-0F5E-5A7BAE265EC0}"/>
              </a:ext>
            </a:extLst>
          </p:cNvPr>
          <p:cNvSpPr txBox="1"/>
          <p:nvPr/>
        </p:nvSpPr>
        <p:spPr>
          <a:xfrm>
            <a:off x="5876985" y="6054179"/>
            <a:ext cx="617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5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Towards </a:t>
            </a:r>
            <a:r>
              <a:rPr lang="en-US" sz="4400" b="1" dirty="0" err="1">
                <a:solidFill>
                  <a:srgbClr val="77E0FF"/>
                </a:solidFill>
              </a:rPr>
              <a:t>Mergesort</a:t>
            </a:r>
            <a:endParaRPr lang="en-US" sz="4400" b="1" dirty="0">
              <a:solidFill>
                <a:srgbClr val="77E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3543300"/>
          </a:xfrm>
        </p:spPr>
        <p:txBody>
          <a:bodyPr/>
          <a:lstStyle/>
          <a:p>
            <a:r>
              <a:rPr lang="en-US" dirty="0"/>
              <a:t>If </a:t>
            </a:r>
            <a:r>
              <a:rPr lang="en-US" i="1" dirty="0"/>
              <a:t>hi - lo = n</a:t>
            </a:r>
          </a:p>
          <a:p>
            <a:pPr lvl="2"/>
            <a:r>
              <a:rPr lang="en-US" dirty="0"/>
              <a:t>The length of array segment </a:t>
            </a:r>
            <a:r>
              <a:rPr lang="en-US" i="1" dirty="0"/>
              <a:t>A[lo, hi)</a:t>
            </a:r>
          </a:p>
          <a:p>
            <a:pPr lvl="1"/>
            <a:r>
              <a:rPr lang="en-US" dirty="0"/>
              <a:t>Cost is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endParaRPr lang="en-US" dirty="0"/>
          </a:p>
          <a:p>
            <a:pPr lvl="1"/>
            <a:r>
              <a:rPr lang="en-US" dirty="0"/>
              <a:t>Let’s say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But </a:t>
            </a:r>
            <a:r>
              <a:rPr lang="en-US" i="1" dirty="0"/>
              <a:t>(n/2)</a:t>
            </a:r>
            <a:r>
              <a:rPr lang="en-US" i="1" baseline="30000" dirty="0"/>
              <a:t>2</a:t>
            </a:r>
            <a:r>
              <a:rPr lang="en-US" i="1" dirty="0"/>
              <a:t> = n</a:t>
            </a:r>
            <a:r>
              <a:rPr lang="en-US" i="1" baseline="30000" dirty="0"/>
              <a:t>2</a:t>
            </a:r>
            <a:r>
              <a:rPr lang="en-US" i="1" dirty="0"/>
              <a:t>/4</a:t>
            </a:r>
          </a:p>
          <a:p>
            <a:pPr lvl="1"/>
            <a:r>
              <a:rPr lang="en-US" dirty="0"/>
              <a:t>What if we sort the two halves of the array?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6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3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3730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4022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345357"/>
            <a:ext cx="2050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 Cleverly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524500"/>
            <a:ext cx="11645900" cy="3695700"/>
          </a:xfrm>
        </p:spPr>
        <p:txBody>
          <a:bodyPr/>
          <a:lstStyle/>
          <a:p>
            <a:pPr lvl="1"/>
            <a:r>
              <a:rPr lang="en-US" dirty="0"/>
              <a:t>Sorting each half costs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/4</a:t>
            </a:r>
            <a:endParaRPr lang="en-US" dirty="0"/>
          </a:p>
          <a:p>
            <a:pPr lvl="1"/>
            <a:r>
              <a:rPr lang="en-US" dirty="0"/>
              <a:t>Altogether costs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</a:t>
            </a:r>
          </a:p>
          <a:p>
            <a:pPr lvl="1"/>
            <a:r>
              <a:rPr lang="en-US" dirty="0"/>
              <a:t>That is a saving of </a:t>
            </a:r>
            <a:r>
              <a:rPr lang="en-US" b="1" dirty="0"/>
              <a:t>half</a:t>
            </a:r>
            <a:r>
              <a:rPr lang="en-US" dirty="0"/>
              <a:t> over using selection sort on the whole array!</a:t>
            </a:r>
          </a:p>
          <a:p>
            <a:pPr lvl="4"/>
            <a:endParaRPr lang="en-US" dirty="0"/>
          </a:p>
          <a:p>
            <a:r>
              <a:rPr lang="en-US" dirty="0"/>
              <a:t>But the overall array is not sorted</a:t>
            </a:r>
            <a:endParaRPr lang="en-US" i="1" dirty="0"/>
          </a:p>
          <a:p>
            <a:pPr lvl="1"/>
            <a:r>
              <a:rPr lang="en-US" dirty="0"/>
              <a:t>If we can turn two sorted halves into a sorted whole for less than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</a:t>
            </a:r>
            <a:r>
              <a:rPr lang="en-US" dirty="0"/>
              <a:t>, we are doing better than plain selection sort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9931400" y="1752600"/>
            <a:ext cx="1975862" cy="1015663"/>
          </a:xfrm>
          <a:prstGeom prst="wedgeRectCallout">
            <a:avLst>
              <a:gd name="adj1" fmla="val -122843"/>
              <a:gd name="adj2" fmla="val 816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i="1" dirty="0"/>
              <a:t>    (n/2)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 + (n/2)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 </a:t>
            </a:r>
          </a:p>
          <a:p>
            <a:pPr algn="l">
              <a:defRPr/>
            </a:pPr>
            <a:r>
              <a:rPr lang="en-US" sz="2000" b="0" i="1" dirty="0"/>
              <a:t>= 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/4 +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/4</a:t>
            </a:r>
            <a:br>
              <a:rPr lang="en-US" sz="2000" b="0" i="1" dirty="0"/>
            </a:br>
            <a:r>
              <a:rPr lang="en-US" sz="2000" b="0" i="1" dirty="0"/>
              <a:t>= 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 animBg="1"/>
      <p:bldP spid="23" grpId="0"/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 Cleverly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409700"/>
          </a:xfrm>
        </p:spPr>
        <p:txBody>
          <a:bodyPr/>
          <a:lstStyle/>
          <a:p>
            <a:r>
              <a:rPr lang="en-US" dirty="0"/>
              <a:t>Merge: Turns two sorted half arrays into a sorted array</a:t>
            </a:r>
          </a:p>
          <a:p>
            <a:pPr lvl="1"/>
            <a:r>
              <a:rPr lang="en-US" dirty="0"/>
              <a:t>(</a:t>
            </a:r>
            <a:r>
              <a:rPr lang="en-US" i="1" dirty="0"/>
              <a:t>cheaply</a:t>
            </a:r>
            <a:r>
              <a:rPr lang="en-US" dirty="0"/>
              <a:t>)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236200" y="2209800"/>
            <a:ext cx="1459695" cy="707886"/>
          </a:xfrm>
          <a:prstGeom prst="wedgeRectCallout">
            <a:avLst>
              <a:gd name="adj1" fmla="val -122843"/>
              <a:gd name="adj2" fmla="val 816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about</a:t>
            </a:r>
            <a:br>
              <a:rPr lang="en-US" sz="2000" b="0" i="1" dirty="0"/>
            </a:br>
            <a:r>
              <a:rPr lang="en-US" sz="2000" b="0" i="1" dirty="0"/>
              <a:t>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236200" y="4191000"/>
            <a:ext cx="1846018" cy="707886"/>
          </a:xfrm>
          <a:prstGeom prst="wedgeRectCallout">
            <a:avLst>
              <a:gd name="adj1" fmla="val -137242"/>
              <a:gd name="adj2" fmla="val 1251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hopefully</a:t>
            </a:r>
            <a:br>
              <a:rPr lang="en-US" sz="2000" b="0" dirty="0"/>
            </a:br>
            <a:r>
              <a:rPr lang="en-US" sz="2000" b="0" dirty="0"/>
              <a:t>less than</a:t>
            </a:r>
            <a:r>
              <a:rPr lang="en-US" sz="2000" b="0" i="1" dirty="0"/>
              <a:t> 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 animBg="1"/>
      <p:bldP spid="24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Divide and Conquer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Computing mid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0" y="2819400"/>
            <a:ext cx="7252306" cy="350865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 … call selection sort on each half …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 … merge the two halves …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398000" y="2667000"/>
            <a:ext cx="1868524" cy="1015663"/>
          </a:xfrm>
          <a:prstGeom prst="wedgeRectCallout">
            <a:avLst>
              <a:gd name="adj1" fmla="val -274206"/>
              <a:gd name="adj2" fmla="val 14234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We learned this</a:t>
            </a:r>
            <a:br>
              <a:rPr lang="en-US" sz="2000" b="0" i="1" dirty="0"/>
            </a:br>
            <a:r>
              <a:rPr lang="en-US" sz="2000" b="0" i="1" dirty="0"/>
              <a:t>from</a:t>
            </a:r>
            <a:br>
              <a:rPr lang="en-US" sz="2000" b="0" i="1" dirty="0"/>
            </a:br>
            <a:r>
              <a:rPr lang="en-US" sz="2000" b="0" i="1" dirty="0"/>
              <a:t>binary search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588000" y="4648200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9231173" y="5867400"/>
            <a:ext cx="1743426" cy="707886"/>
          </a:xfrm>
          <a:prstGeom prst="wedgeRectCallout">
            <a:avLst>
              <a:gd name="adj1" fmla="val -220148"/>
              <a:gd name="adj2" fmla="val -1256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If </a:t>
            </a:r>
            <a:r>
              <a:rPr lang="en-US" sz="2000" b="0" dirty="0">
                <a:solidFill>
                  <a:srgbClr val="C00000"/>
                </a:solidFill>
              </a:rPr>
              <a:t>hi == lo</a:t>
            </a:r>
            <a:r>
              <a:rPr lang="en-US" sz="2000" b="0" dirty="0"/>
              <a:t>,</a:t>
            </a:r>
            <a:br>
              <a:rPr lang="en-US" sz="2000" b="0" dirty="0"/>
            </a:br>
            <a:r>
              <a:rPr lang="en-US" sz="2000" b="0" dirty="0"/>
              <a:t>then </a:t>
            </a:r>
            <a:r>
              <a:rPr lang="en-US" sz="2000" b="0" dirty="0">
                <a:solidFill>
                  <a:srgbClr val="C00000"/>
                </a:solidFill>
              </a:rPr>
              <a:t>mid == hi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255000" y="7391400"/>
            <a:ext cx="2466381" cy="584775"/>
          </a:xfrm>
          <a:prstGeom prst="wedgeRectCallout">
            <a:avLst>
              <a:gd name="adj1" fmla="val 38446"/>
              <a:gd name="adj2" fmla="val -19775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/>
              <a:t>This was not possible in</a:t>
            </a:r>
            <a:br>
              <a:rPr lang="en-US" sz="1600" b="0" dirty="0"/>
            </a:br>
            <a:r>
              <a:rPr lang="en-US" sz="1600" b="0" dirty="0"/>
              <a:t>the code for binary search</a:t>
            </a:r>
            <a:endParaRPr lang="en-US" sz="1600" b="0" dirty="0">
              <a:solidFill>
                <a:srgbClr val="C00000"/>
              </a:solidFill>
            </a:endParaRPr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7035800" y="88981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36375"/>
              </p:ext>
            </p:extLst>
          </p:nvPr>
        </p:nvGraphicFramePr>
        <p:xfrm>
          <a:off x="7721600" y="84552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on each half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Is this code safe so far?</a:t>
            </a:r>
          </a:p>
          <a:p>
            <a:r>
              <a:rPr lang="en-US" dirty="0"/>
              <a:t>Since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is correct, its </a:t>
            </a:r>
            <a:r>
              <a:rPr lang="en-US" dirty="0" err="1"/>
              <a:t>postcondition</a:t>
            </a:r>
            <a:r>
              <a:rPr lang="en-US" dirty="0"/>
              <a:t> holds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mid) sorted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A[mid, hi) sorted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0" y="2819400"/>
            <a:ext cx="7713971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merge the two halves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100548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8636000" y="3733800"/>
            <a:ext cx="3968459" cy="1938992"/>
          </a:xfrm>
          <a:prstGeom prst="wedgeRectCallout">
            <a:avLst>
              <a:gd name="adj1" fmla="val -126886"/>
              <a:gd name="adj2" fmla="val 294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≤ mid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0 ≤ lo</a:t>
            </a:r>
            <a:r>
              <a:rPr lang="en-US" sz="2000" b="0" dirty="0"/>
              <a:t>	by line 2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lo ≤ mid</a:t>
            </a:r>
            <a:r>
              <a:rPr lang="en-US" sz="2000" b="0" dirty="0"/>
              <a:t>	by line 6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mid ≤ hi</a:t>
            </a:r>
            <a:r>
              <a:rPr lang="en-US" sz="2000" b="0" dirty="0"/>
              <a:t>	by line 6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hi ≤ \length(A)</a:t>
            </a:r>
            <a:r>
              <a:rPr lang="en-US" sz="2000" b="0" dirty="0"/>
              <a:t>	by line 2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mid ≤ \length(A)</a:t>
            </a:r>
            <a:r>
              <a:rPr lang="en-US" sz="2000" b="0" dirty="0"/>
              <a:t>	by math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8636000" y="6378714"/>
            <a:ext cx="3968459" cy="707886"/>
          </a:xfrm>
          <a:prstGeom prst="wedgeRectCallout">
            <a:avLst>
              <a:gd name="adj1" fmla="val -126083"/>
              <a:gd name="adj2" fmla="val -1454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mid ≤ hi ≤ \length(A)</a:t>
            </a:r>
            <a:br>
              <a:rPr lang="en-US" sz="2000" b="0" dirty="0">
                <a:solidFill>
                  <a:srgbClr val="C00000"/>
                </a:solidFill>
              </a:rPr>
            </a:br>
            <a:r>
              <a:rPr lang="en-US" sz="2000" b="0" i="1" dirty="0">
                <a:solidFill>
                  <a:schemeClr val="tx1"/>
                </a:solidFill>
              </a:rPr>
              <a:t>Left as exercise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68140" y="6858000"/>
            <a:ext cx="715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5" name="Rectangle 7"/>
          <p:cNvSpPr>
            <a:spLocks/>
          </p:cNvSpPr>
          <p:nvPr/>
        </p:nvSpPr>
        <p:spPr bwMode="auto">
          <a:xfrm>
            <a:off x="7035800" y="88981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61DC87-D0A6-6A25-75AD-D0C5208E4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10087"/>
              </p:ext>
            </p:extLst>
          </p:nvPr>
        </p:nvGraphicFramePr>
        <p:xfrm>
          <a:off x="7721600" y="84552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AE8923-A320-2183-687A-A1F4945882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745455"/>
              </p:ext>
            </p:extLst>
          </p:nvPr>
        </p:nvGraphicFramePr>
        <p:xfrm>
          <a:off x="7721600" y="8458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on each half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are left with implementing merge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1" y="28194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 merge the two halves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100548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978400" y="4953000"/>
            <a:ext cx="4953000" cy="1143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25" name="Rectangle 24"/>
          <p:cNvSpPr>
            <a:spLocks/>
          </p:cNvSpPr>
          <p:nvPr/>
        </p:nvSpPr>
        <p:spPr bwMode="auto">
          <a:xfrm>
            <a:off x="1549401" y="7482007"/>
            <a:ext cx="9270487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0464800" y="6705600"/>
            <a:ext cx="2187458" cy="707886"/>
          </a:xfrm>
          <a:prstGeom prst="wedgeRectCallout">
            <a:avLst>
              <a:gd name="adj1" fmla="val -209215"/>
              <a:gd name="adj2" fmla="val 943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Assume we have</a:t>
            </a:r>
            <a:br>
              <a:rPr lang="en-US" sz="2000" b="0" dirty="0"/>
            </a:br>
            <a:r>
              <a:rPr lang="en-US" sz="2000" b="0" dirty="0"/>
              <a:t>an implementation</a:t>
            </a:r>
            <a:endParaRPr lang="en-US" sz="2000" b="0" dirty="0">
              <a:solidFill>
                <a:srgbClr val="C00000"/>
              </a:solidFill>
            </a:endParaRPr>
          </a:p>
        </p:txBody>
      </p:sp>
      <p:sp>
        <p:nvSpPr>
          <p:cNvPr id="28" name="Rectangular Callout 27"/>
          <p:cNvSpPr/>
          <p:nvPr/>
        </p:nvSpPr>
        <p:spPr bwMode="auto">
          <a:xfrm>
            <a:off x="9715394" y="4038600"/>
            <a:ext cx="2658741" cy="1323439"/>
          </a:xfrm>
          <a:prstGeom prst="wedgeRectCallout">
            <a:avLst>
              <a:gd name="adj1" fmla="val -81694"/>
              <a:gd name="adj2" fmla="val 534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Turns two</a:t>
            </a:r>
            <a:br>
              <a:rPr lang="en-US" sz="2000" b="0" dirty="0"/>
            </a:br>
            <a:r>
              <a:rPr lang="en-US" sz="2000" b="0" dirty="0"/>
              <a:t>sorted array segments</a:t>
            </a:r>
            <a:br>
              <a:rPr lang="en-US" sz="2000" b="0" dirty="0"/>
            </a:br>
            <a:r>
              <a:rPr lang="en-US" sz="2000" b="0" dirty="0"/>
              <a:t>into a single</a:t>
            </a:r>
            <a:br>
              <a:rPr lang="en-US" sz="2000" b="0" dirty="0"/>
            </a:br>
            <a:r>
              <a:rPr lang="en-US" sz="2000" b="0" dirty="0"/>
              <a:t>sorted array segment</a:t>
            </a:r>
            <a:endParaRPr lang="en-US" sz="2000" b="0" dirty="0">
              <a:solidFill>
                <a:srgbClr val="C00000"/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Is this code safe?</a:t>
            </a:r>
          </a:p>
          <a:p>
            <a:r>
              <a:rPr lang="en-US" dirty="0"/>
              <a:t>If </a:t>
            </a:r>
            <a:r>
              <a:rPr lang="en-US" dirty="0">
                <a:solidFill>
                  <a:srgbClr val="7030A0"/>
                </a:solidFill>
              </a:rPr>
              <a:t>merge</a:t>
            </a:r>
            <a:r>
              <a:rPr lang="en-US" dirty="0"/>
              <a:t> is correct, its postcondition holds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hi) sorted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1" y="28194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5905772" y="100548"/>
            <a:ext cx="6997428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188200" y="6988314"/>
            <a:ext cx="5552482" cy="707886"/>
          </a:xfrm>
          <a:prstGeom prst="wedgeRectCallout">
            <a:avLst>
              <a:gd name="adj1" fmla="val -95181"/>
              <a:gd name="adj2" fmla="val -1586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A[lo, mid) sorted </a:t>
            </a:r>
            <a:r>
              <a:rPr lang="en-US" sz="2000" dirty="0">
                <a:solidFill>
                  <a:schemeClr val="tx1"/>
                </a:solidFill>
              </a:rPr>
              <a:t>and</a:t>
            </a:r>
            <a:r>
              <a:rPr lang="en-US" sz="2000" b="0" dirty="0">
                <a:solidFill>
                  <a:srgbClr val="C00000"/>
                </a:solidFill>
              </a:rPr>
              <a:t> A[mid, hi) sorted</a:t>
            </a:r>
          </a:p>
          <a:p>
            <a:pPr marL="169863" indent="-169863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</a:rPr>
              <a:t>by the </a:t>
            </a:r>
            <a:r>
              <a:rPr lang="en-US" sz="2000" b="0" dirty="0" err="1">
                <a:solidFill>
                  <a:schemeClr val="tx1"/>
                </a:solidFill>
              </a:rPr>
              <a:t>postconditions</a:t>
            </a:r>
            <a:r>
              <a:rPr lang="en-US" sz="2000" b="0" dirty="0">
                <a:solidFill>
                  <a:schemeClr val="tx1"/>
                </a:solidFill>
              </a:rPr>
              <a:t> of </a:t>
            </a:r>
            <a:r>
              <a:rPr lang="en-US" sz="2000" b="0" dirty="0" err="1">
                <a:solidFill>
                  <a:srgbClr val="7030A0"/>
                </a:solidFill>
              </a:rPr>
              <a:t>selection_sort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255000" y="5943600"/>
            <a:ext cx="4450962" cy="707886"/>
          </a:xfrm>
          <a:prstGeom prst="wedgeRectCallout">
            <a:avLst>
              <a:gd name="adj1" fmla="val -129753"/>
              <a:gd name="adj2" fmla="val -306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≤ mid ≤ hi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tabLst>
                <a:tab pos="2168525" algn="l"/>
              </a:tabLst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Left as exercise</a:t>
            </a:r>
            <a:endParaRPr lang="en-US" sz="2000" b="0" dirty="0"/>
          </a:p>
        </p:txBody>
      </p:sp>
      <p:sp>
        <p:nvSpPr>
          <p:cNvPr id="10" name="Rectangle 7"/>
          <p:cNvSpPr>
            <a:spLocks/>
          </p:cNvSpPr>
          <p:nvPr/>
        </p:nvSpPr>
        <p:spPr bwMode="auto">
          <a:xfrm>
            <a:off x="7035800" y="89743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21600" y="85314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902200" y="6858000"/>
            <a:ext cx="715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625600" y="5715000"/>
            <a:ext cx="3124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8" grpId="0" animBg="1"/>
      <p:bldP spid="10" grpId="0"/>
      <p:bldP spid="12" grpId="0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hi) sorted </a:t>
            </a:r>
            <a:r>
              <a:rPr lang="en-US" dirty="0"/>
              <a:t>is the </a:t>
            </a:r>
            <a:r>
              <a:rPr lang="en-US" dirty="0" err="1"/>
              <a:t>postcondition</a:t>
            </a:r>
            <a:r>
              <a:rPr lang="en-US" dirty="0"/>
              <a:t> of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is </a:t>
            </a:r>
            <a:r>
              <a:rPr lang="en-US" b="1" dirty="0"/>
              <a:t>correct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549401" y="28194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5905772" y="100548"/>
            <a:ext cx="6997428" cy="2400657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7"/>
          <p:cNvSpPr>
            <a:spLocks/>
          </p:cNvSpPr>
          <p:nvPr/>
        </p:nvSpPr>
        <p:spPr bwMode="auto">
          <a:xfrm>
            <a:off x="7035800" y="89743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21600" y="85314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3600" y="8001000"/>
            <a:ext cx="11272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9600" dirty="0">
              <a:solidFill>
                <a:srgbClr val="00B0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46F6EEE-7713-1098-F28B-AC2ABB174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5726727"/>
            <a:ext cx="4343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409700"/>
          </a:xfrm>
        </p:spPr>
        <p:txBody>
          <a:bodyPr/>
          <a:lstStyle/>
          <a:p>
            <a:r>
              <a:rPr lang="en-US" dirty="0"/>
              <a:t>But how does merge work?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6019800"/>
            <a:ext cx="11417300" cy="2857500"/>
          </a:xfrm>
        </p:spPr>
        <p:txBody>
          <a:bodyPr/>
          <a:lstStyle/>
          <a:p>
            <a:r>
              <a:rPr lang="en-US" dirty="0"/>
              <a:t>Scan the two half array segments from </a:t>
            </a:r>
            <a:r>
              <a:rPr lang="en-US" i="1" dirty="0"/>
              <a:t>left</a:t>
            </a:r>
            <a:r>
              <a:rPr lang="en-US" dirty="0"/>
              <a:t> to </a:t>
            </a:r>
            <a:r>
              <a:rPr lang="en-US" i="1" dirty="0"/>
              <a:t>right</a:t>
            </a:r>
          </a:p>
          <a:p>
            <a:r>
              <a:rPr lang="en-US" dirty="0"/>
              <a:t>At each step, copy the smaller element in a temporary array</a:t>
            </a:r>
          </a:p>
          <a:p>
            <a:r>
              <a:rPr lang="en-US" dirty="0"/>
              <a:t>At the end, copy the temporary array back into A[lo, hi)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id="{0B3532C3-E5A8-7A70-EFBE-35DE847D879C}"/>
              </a:ext>
            </a:extLst>
          </p:cNvPr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CBB2F785-923E-2062-1727-A4DED85B49E2}"/>
              </a:ext>
            </a:extLst>
          </p:cNvPr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Up Arrow 24">
            <a:extLst>
              <a:ext uri="{FF2B5EF4-FFF2-40B4-BE49-F238E27FC236}">
                <a16:creationId xmlns:a16="http://schemas.microsoft.com/office/drawing/2014/main" id="{6862D437-C8B8-4AB9-4CD9-FF9770AFA091}"/>
              </a:ext>
            </a:extLst>
          </p:cNvPr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Up Arrow 25">
            <a:extLst>
              <a:ext uri="{FF2B5EF4-FFF2-40B4-BE49-F238E27FC236}">
                <a16:creationId xmlns:a16="http://schemas.microsoft.com/office/drawing/2014/main" id="{24626B49-8D73-832F-949F-A714EE674CD1}"/>
              </a:ext>
            </a:extLst>
          </p:cNvPr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Up Arrow 26">
            <a:extLst>
              <a:ext uri="{FF2B5EF4-FFF2-40B4-BE49-F238E27FC236}">
                <a16:creationId xmlns:a16="http://schemas.microsoft.com/office/drawing/2014/main" id="{23BC5665-9CAB-594F-45A7-A5DEE6E4190F}"/>
              </a:ext>
            </a:extLst>
          </p:cNvPr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Up Arrow 27">
            <a:extLst>
              <a:ext uri="{FF2B5EF4-FFF2-40B4-BE49-F238E27FC236}">
                <a16:creationId xmlns:a16="http://schemas.microsoft.com/office/drawing/2014/main" id="{C1CDE77B-574E-90D3-3DAA-B10118E2318A}"/>
              </a:ext>
            </a:extLst>
          </p:cNvPr>
          <p:cNvSpPr/>
          <p:nvPr/>
        </p:nvSpPr>
        <p:spPr bwMode="auto">
          <a:xfrm>
            <a:off x="6273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Up Arrow 28">
            <a:extLst>
              <a:ext uri="{FF2B5EF4-FFF2-40B4-BE49-F238E27FC236}">
                <a16:creationId xmlns:a16="http://schemas.microsoft.com/office/drawing/2014/main" id="{958CC663-C9A9-522F-79B7-19F6F1D98F50}"/>
              </a:ext>
            </a:extLst>
          </p:cNvPr>
          <p:cNvSpPr/>
          <p:nvPr/>
        </p:nvSpPr>
        <p:spPr bwMode="auto">
          <a:xfrm>
            <a:off x="6502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Up Arrow 29">
            <a:extLst>
              <a:ext uri="{FF2B5EF4-FFF2-40B4-BE49-F238E27FC236}">
                <a16:creationId xmlns:a16="http://schemas.microsoft.com/office/drawing/2014/main" id="{7D59643E-B33E-F1FE-939E-2FD3295DEC48}"/>
              </a:ext>
            </a:extLst>
          </p:cNvPr>
          <p:cNvSpPr/>
          <p:nvPr/>
        </p:nvSpPr>
        <p:spPr bwMode="auto">
          <a:xfrm>
            <a:off x="6731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3DDAEF8-3877-090E-C11D-E76C8E54B584}"/>
              </a:ext>
            </a:extLst>
          </p:cNvPr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7">
            <a:extLst>
              <a:ext uri="{FF2B5EF4-FFF2-40B4-BE49-F238E27FC236}">
                <a16:creationId xmlns:a16="http://schemas.microsoft.com/office/drawing/2014/main" id="{642F7208-245D-1644-02EA-79E2B3345C78}"/>
              </a:ext>
            </a:extLst>
          </p:cNvPr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33" name="Up Arrow 32">
            <a:extLst>
              <a:ext uri="{FF2B5EF4-FFF2-40B4-BE49-F238E27FC236}">
                <a16:creationId xmlns:a16="http://schemas.microsoft.com/office/drawing/2014/main" id="{A20C7EBE-B0E3-732D-6810-426EC004BA4D}"/>
              </a:ext>
            </a:extLst>
          </p:cNvPr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Up Arrow 33">
            <a:extLst>
              <a:ext uri="{FF2B5EF4-FFF2-40B4-BE49-F238E27FC236}">
                <a16:creationId xmlns:a16="http://schemas.microsoft.com/office/drawing/2014/main" id="{638583F1-F893-FA25-4996-6F8A39AD9FAA}"/>
              </a:ext>
            </a:extLst>
          </p:cNvPr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Up Arrow 34">
            <a:extLst>
              <a:ext uri="{FF2B5EF4-FFF2-40B4-BE49-F238E27FC236}">
                <a16:creationId xmlns:a16="http://schemas.microsoft.com/office/drawing/2014/main" id="{CE975EA3-4A6A-8662-2325-0E263B85E45C}"/>
              </a:ext>
            </a:extLst>
          </p:cNvPr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Up Arrow 35">
            <a:extLst>
              <a:ext uri="{FF2B5EF4-FFF2-40B4-BE49-F238E27FC236}">
                <a16:creationId xmlns:a16="http://schemas.microsoft.com/office/drawing/2014/main" id="{A20ECE6A-89CD-83CC-DB69-78833B5B71BA}"/>
              </a:ext>
            </a:extLst>
          </p:cNvPr>
          <p:cNvSpPr/>
          <p:nvPr/>
        </p:nvSpPr>
        <p:spPr bwMode="auto">
          <a:xfrm flipV="1">
            <a:off x="4597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7" name="Up Arrow 36">
            <a:extLst>
              <a:ext uri="{FF2B5EF4-FFF2-40B4-BE49-F238E27FC236}">
                <a16:creationId xmlns:a16="http://schemas.microsoft.com/office/drawing/2014/main" id="{5B72E94A-45C6-1307-CC18-F9884F25E9D5}"/>
              </a:ext>
            </a:extLst>
          </p:cNvPr>
          <p:cNvSpPr/>
          <p:nvPr/>
        </p:nvSpPr>
        <p:spPr bwMode="auto">
          <a:xfrm flipV="1">
            <a:off x="4826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8" name="Up Arrow 37">
            <a:extLst>
              <a:ext uri="{FF2B5EF4-FFF2-40B4-BE49-F238E27FC236}">
                <a16:creationId xmlns:a16="http://schemas.microsoft.com/office/drawing/2014/main" id="{326A48B8-6D7A-8766-51E9-56A44940D851}"/>
              </a:ext>
            </a:extLst>
          </p:cNvPr>
          <p:cNvSpPr/>
          <p:nvPr/>
        </p:nvSpPr>
        <p:spPr bwMode="auto">
          <a:xfrm flipV="1">
            <a:off x="5054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64836"/>
              </p:ext>
            </p:extLst>
          </p:nvPr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10274300" y="1943100"/>
            <a:ext cx="4648200" cy="762000"/>
          </a:xfrm>
        </p:spPr>
        <p:txBody>
          <a:bodyPr/>
          <a:lstStyle/>
          <a:p>
            <a:r>
              <a:rPr lang="en-US" dirty="0"/>
              <a:t>Example merge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1473200" y="1219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3378200" y="1219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8026400" y="304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320800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7"/>
          <p:cNvSpPr>
            <a:spLocks/>
          </p:cNvSpPr>
          <p:nvPr/>
        </p:nvSpPr>
        <p:spPr bwMode="auto">
          <a:xfrm>
            <a:off x="695332" y="609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sp>
        <p:nvSpPr>
          <p:cNvPr id="24" name="Rectangle 7"/>
          <p:cNvSpPr>
            <a:spLocks/>
          </p:cNvSpPr>
          <p:nvPr/>
        </p:nvSpPr>
        <p:spPr bwMode="auto">
          <a:xfrm>
            <a:off x="6654800" y="609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5800732" y="6096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26" name="Up Arrow 25"/>
          <p:cNvSpPr/>
          <p:nvPr/>
        </p:nvSpPr>
        <p:spPr bwMode="auto">
          <a:xfrm>
            <a:off x="1489068" y="2590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Up Arrow 26"/>
          <p:cNvSpPr/>
          <p:nvPr/>
        </p:nvSpPr>
        <p:spPr bwMode="auto">
          <a:xfrm>
            <a:off x="4064000" y="2590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Up Arrow 27"/>
          <p:cNvSpPr/>
          <p:nvPr/>
        </p:nvSpPr>
        <p:spPr bwMode="auto">
          <a:xfrm flipV="1">
            <a:off x="8636000" y="16764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336668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711200" y="1981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688915"/>
              </p:ext>
            </p:extLst>
          </p:nvPr>
        </p:nvGraphicFramePr>
        <p:xfrm>
          <a:off x="7842243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7"/>
          <p:cNvSpPr>
            <a:spLocks/>
          </p:cNvSpPr>
          <p:nvPr/>
        </p:nvSpPr>
        <p:spPr bwMode="auto">
          <a:xfrm>
            <a:off x="6670668" y="1981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33" name="Right Arrow 32"/>
          <p:cNvSpPr/>
          <p:nvPr/>
        </p:nvSpPr>
        <p:spPr bwMode="auto">
          <a:xfrm>
            <a:off x="5816600" y="19812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sp>
        <p:nvSpPr>
          <p:cNvPr id="34" name="Up Arrow 33"/>
          <p:cNvSpPr/>
          <p:nvPr/>
        </p:nvSpPr>
        <p:spPr bwMode="auto">
          <a:xfrm>
            <a:off x="1489068" y="3886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Up Arrow 34"/>
          <p:cNvSpPr/>
          <p:nvPr/>
        </p:nvSpPr>
        <p:spPr bwMode="auto">
          <a:xfrm>
            <a:off x="4694866" y="3886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6" name="Up Arrow 35"/>
          <p:cNvSpPr/>
          <p:nvPr/>
        </p:nvSpPr>
        <p:spPr bwMode="auto">
          <a:xfrm flipV="1">
            <a:off x="9277499" y="2971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36668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" name="Rectangle 7"/>
          <p:cNvSpPr>
            <a:spLocks/>
          </p:cNvSpPr>
          <p:nvPr/>
        </p:nvSpPr>
        <p:spPr bwMode="auto">
          <a:xfrm>
            <a:off x="711200" y="3276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07693"/>
              </p:ext>
            </p:extLst>
          </p:nvPr>
        </p:nvGraphicFramePr>
        <p:xfrm>
          <a:off x="7842243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Rectangle 7"/>
          <p:cNvSpPr>
            <a:spLocks/>
          </p:cNvSpPr>
          <p:nvPr/>
        </p:nvSpPr>
        <p:spPr bwMode="auto">
          <a:xfrm>
            <a:off x="6670668" y="3276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1" name="Right Arrow 40"/>
          <p:cNvSpPr/>
          <p:nvPr/>
        </p:nvSpPr>
        <p:spPr bwMode="auto">
          <a:xfrm>
            <a:off x="5816600" y="32766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</a:p>
        </p:txBody>
      </p:sp>
      <p:sp>
        <p:nvSpPr>
          <p:cNvPr id="42" name="Up Arrow 41"/>
          <p:cNvSpPr/>
          <p:nvPr/>
        </p:nvSpPr>
        <p:spPr bwMode="auto">
          <a:xfrm>
            <a:off x="2127101" y="5181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Up Arrow 42"/>
          <p:cNvSpPr/>
          <p:nvPr/>
        </p:nvSpPr>
        <p:spPr bwMode="auto">
          <a:xfrm>
            <a:off x="4694866" y="5181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4" name="Up Arrow 43"/>
          <p:cNvSpPr/>
          <p:nvPr/>
        </p:nvSpPr>
        <p:spPr bwMode="auto">
          <a:xfrm flipV="1">
            <a:off x="9920767" y="4267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336668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Rectangle 7"/>
          <p:cNvSpPr>
            <a:spLocks/>
          </p:cNvSpPr>
          <p:nvPr/>
        </p:nvSpPr>
        <p:spPr bwMode="auto">
          <a:xfrm>
            <a:off x="711200" y="4571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842243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7"/>
          <p:cNvSpPr>
            <a:spLocks/>
          </p:cNvSpPr>
          <p:nvPr/>
        </p:nvSpPr>
        <p:spPr bwMode="auto">
          <a:xfrm>
            <a:off x="6670668" y="4572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5816600" y="45720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sp>
        <p:nvSpPr>
          <p:cNvPr id="50" name="Up Arrow 49"/>
          <p:cNvSpPr/>
          <p:nvPr/>
        </p:nvSpPr>
        <p:spPr bwMode="auto">
          <a:xfrm>
            <a:off x="2159000" y="6477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1" name="Up Arrow 50"/>
          <p:cNvSpPr/>
          <p:nvPr/>
        </p:nvSpPr>
        <p:spPr bwMode="auto">
          <a:xfrm>
            <a:off x="5054600" y="6477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2" name="Up Arrow 51"/>
          <p:cNvSpPr/>
          <p:nvPr/>
        </p:nvSpPr>
        <p:spPr bwMode="auto">
          <a:xfrm flipV="1">
            <a:off x="10562266" y="5562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336668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" name="Rectangle 7"/>
          <p:cNvSpPr>
            <a:spLocks/>
          </p:cNvSpPr>
          <p:nvPr/>
        </p:nvSpPr>
        <p:spPr bwMode="auto">
          <a:xfrm>
            <a:off x="711200" y="58673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7842243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Rectangle 7"/>
          <p:cNvSpPr>
            <a:spLocks/>
          </p:cNvSpPr>
          <p:nvPr/>
        </p:nvSpPr>
        <p:spPr bwMode="auto">
          <a:xfrm>
            <a:off x="6670668" y="58674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57" name="Right Arrow 56"/>
          <p:cNvSpPr/>
          <p:nvPr/>
        </p:nvSpPr>
        <p:spPr bwMode="auto">
          <a:xfrm>
            <a:off x="5816600" y="58674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6</a:t>
            </a:r>
          </a:p>
        </p:txBody>
      </p:sp>
      <p:sp>
        <p:nvSpPr>
          <p:cNvPr id="58" name="Up Arrow 57"/>
          <p:cNvSpPr/>
          <p:nvPr/>
        </p:nvSpPr>
        <p:spPr bwMode="auto">
          <a:xfrm>
            <a:off x="2768600" y="7848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Up Arrow 58"/>
          <p:cNvSpPr/>
          <p:nvPr/>
        </p:nvSpPr>
        <p:spPr bwMode="auto">
          <a:xfrm>
            <a:off x="5054600" y="7848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0" name="Up Arrow 59"/>
          <p:cNvSpPr/>
          <p:nvPr/>
        </p:nvSpPr>
        <p:spPr bwMode="auto">
          <a:xfrm flipV="1">
            <a:off x="11216167" y="6934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336668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Rectangle 7"/>
          <p:cNvSpPr>
            <a:spLocks/>
          </p:cNvSpPr>
          <p:nvPr/>
        </p:nvSpPr>
        <p:spPr bwMode="auto">
          <a:xfrm>
            <a:off x="711200" y="7238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842243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Rectangle 7"/>
          <p:cNvSpPr>
            <a:spLocks/>
          </p:cNvSpPr>
          <p:nvPr/>
        </p:nvSpPr>
        <p:spPr bwMode="auto">
          <a:xfrm>
            <a:off x="6670668" y="7239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65" name="Right Arrow 64"/>
          <p:cNvSpPr/>
          <p:nvPr/>
        </p:nvSpPr>
        <p:spPr bwMode="auto">
          <a:xfrm>
            <a:off x="5816600" y="7239000"/>
            <a:ext cx="6858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336668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Rectangle 7"/>
          <p:cNvSpPr>
            <a:spLocks/>
          </p:cNvSpPr>
          <p:nvPr/>
        </p:nvSpPr>
        <p:spPr bwMode="auto">
          <a:xfrm>
            <a:off x="711200" y="8839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7842243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0" name="Rectangle 7"/>
          <p:cNvSpPr>
            <a:spLocks/>
          </p:cNvSpPr>
          <p:nvPr/>
        </p:nvSpPr>
        <p:spPr bwMode="auto">
          <a:xfrm>
            <a:off x="6670668" y="8839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71" name="Striped Right Arrow 70"/>
          <p:cNvSpPr/>
          <p:nvPr/>
        </p:nvSpPr>
        <p:spPr bwMode="auto">
          <a:xfrm flipH="1">
            <a:off x="5645150" y="8686800"/>
            <a:ext cx="1085850" cy="965200"/>
          </a:xfrm>
          <a:prstGeom prst="stripedRightArrow">
            <a:avLst/>
          </a:prstGeom>
          <a:solidFill>
            <a:srgbClr val="0070C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7FCF12-208B-8C88-CB2E-7A25D17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262285"/>
              </p:ext>
            </p:extLst>
          </p:nvPr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25" grpId="0" animBg="1"/>
      <p:bldP spid="26" grpId="0" animBg="1"/>
      <p:bldP spid="27" grpId="0" animBg="1"/>
      <p:bldP spid="28" grpId="0" animBg="1"/>
      <p:bldP spid="30" grpId="0"/>
      <p:bldP spid="32" grpId="0"/>
      <p:bldP spid="33" grpId="0" animBg="1"/>
      <p:bldP spid="34" grpId="0" animBg="1"/>
      <p:bldP spid="35" grpId="0" animBg="1"/>
      <p:bldP spid="36" grpId="0" animBg="1"/>
      <p:bldP spid="38" grpId="0"/>
      <p:bldP spid="40" grpId="0"/>
      <p:bldP spid="41" grpId="0" animBg="1"/>
      <p:bldP spid="42" grpId="0" animBg="1"/>
      <p:bldP spid="43" grpId="0" animBg="1"/>
      <p:bldP spid="44" grpId="0" animBg="1"/>
      <p:bldP spid="46" grpId="0"/>
      <p:bldP spid="48" grpId="0"/>
      <p:bldP spid="49" grpId="0" animBg="1"/>
      <p:bldP spid="50" grpId="0" animBg="1"/>
      <p:bldP spid="51" grpId="0" animBg="1"/>
      <p:bldP spid="52" grpId="0" animBg="1"/>
      <p:bldP spid="54" grpId="0"/>
      <p:bldP spid="56" grpId="0"/>
      <p:bldP spid="57" grpId="0" animBg="1"/>
      <p:bldP spid="58" grpId="0" animBg="1"/>
      <p:bldP spid="59" grpId="0" animBg="1"/>
      <p:bldP spid="60" grpId="0" animBg="1"/>
      <p:bldP spid="62" grpId="0"/>
      <p:bldP spid="64" grpId="0"/>
      <p:bldP spid="65" grpId="0" animBg="1"/>
      <p:bldP spid="68" grpId="0"/>
      <p:bldP spid="70" grpId="0"/>
      <p:bldP spid="7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105400"/>
            <a:ext cx="11099800" cy="3771900"/>
          </a:xfrm>
        </p:spPr>
        <p:txBody>
          <a:bodyPr/>
          <a:lstStyle/>
          <a:p>
            <a:r>
              <a:rPr lang="en-US" dirty="0"/>
              <a:t>Cost of merge?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A[lo, hi) </a:t>
            </a:r>
            <a:r>
              <a:rPr lang="en-US" dirty="0"/>
              <a:t>has </a:t>
            </a:r>
            <a:r>
              <a:rPr lang="en-US" i="1" dirty="0"/>
              <a:t>n</a:t>
            </a:r>
            <a:r>
              <a:rPr lang="en-US" dirty="0"/>
              <a:t> elements,</a:t>
            </a:r>
          </a:p>
          <a:p>
            <a:pPr lvl="1"/>
            <a:r>
              <a:rPr lang="en-US" dirty="0"/>
              <a:t>We copy one element to TMP at each step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steps</a:t>
            </a:r>
          </a:p>
          <a:p>
            <a:pPr lvl="1"/>
            <a:r>
              <a:rPr lang="en-US" dirty="0"/>
              <a:t>We copy all </a:t>
            </a:r>
            <a:r>
              <a:rPr lang="en-US" i="1" dirty="0"/>
              <a:t>n</a:t>
            </a:r>
            <a:r>
              <a:rPr lang="en-US" dirty="0"/>
              <a:t> elements back to A at the end</a:t>
            </a:r>
          </a:p>
          <a:p>
            <a:pPr lvl="4"/>
            <a:endParaRPr lang="en-US" dirty="0"/>
          </a:p>
          <a:p>
            <a:r>
              <a:rPr lang="en-US" dirty="0"/>
              <a:t>That’s cheaper then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6273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6502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6731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 flipV="1">
            <a:off x="4597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 flipV="1">
            <a:off x="4826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5054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>
            <a:off x="9169400" y="5867400"/>
            <a:ext cx="288310" cy="1752600"/>
          </a:xfrm>
          <a:prstGeom prst="rightBrac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52169" y="6516836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O(n)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39799" y="228601"/>
            <a:ext cx="11125201" cy="1524000"/>
          </a:xfrm>
        </p:spPr>
        <p:txBody>
          <a:bodyPr/>
          <a:lstStyle/>
          <a:p>
            <a:r>
              <a:rPr lang="en-US" sz="4800" dirty="0"/>
              <a:t>Searching an </a:t>
            </a:r>
            <a:r>
              <a:rPr lang="en-US" sz="4800" i="1" dirty="0"/>
              <a:t>n</a:t>
            </a:r>
            <a:r>
              <a:rPr lang="en-US" sz="4800" dirty="0"/>
              <a:t>-element Array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58800" y="2057400"/>
            <a:ext cx="5745163" cy="909637"/>
          </a:xfrm>
        </p:spPr>
        <p:txBody>
          <a:bodyPr anchor="ctr"/>
          <a:lstStyle/>
          <a:p>
            <a:pPr algn="ctr"/>
            <a:r>
              <a:rPr lang="en-US" sz="3600" b="0" dirty="0"/>
              <a:t>Linear Search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58800" y="2967037"/>
            <a:ext cx="5927725" cy="5619750"/>
          </a:xfrm>
        </p:spPr>
        <p:txBody>
          <a:bodyPr anchor="t"/>
          <a:lstStyle/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Check an element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If not found,</a:t>
            </a:r>
            <a:br>
              <a:rPr lang="en-US" dirty="0"/>
            </a:br>
            <a:r>
              <a:rPr lang="en-US" dirty="0"/>
              <a:t>search an (</a:t>
            </a:r>
            <a:r>
              <a:rPr lang="en-US" b="1" i="1" dirty="0"/>
              <a:t>n-1</a:t>
            </a:r>
            <a:r>
              <a:rPr lang="en-US" dirty="0"/>
              <a:t>)–element array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681788" y="2057400"/>
            <a:ext cx="5748337" cy="909637"/>
          </a:xfrm>
        </p:spPr>
        <p:txBody>
          <a:bodyPr anchor="ctr"/>
          <a:lstStyle/>
          <a:p>
            <a:pPr algn="ctr"/>
            <a:r>
              <a:rPr lang="en-US" sz="3600" b="0" dirty="0"/>
              <a:t>Binary Search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681788" y="2967037"/>
            <a:ext cx="5840412" cy="5619750"/>
          </a:xfrm>
        </p:spPr>
        <p:txBody>
          <a:bodyPr anchor="t"/>
          <a:lstStyle/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Check an element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If not found, </a:t>
            </a:r>
            <a:br>
              <a:rPr lang="en-US" dirty="0"/>
            </a:br>
            <a:r>
              <a:rPr lang="en-US" dirty="0"/>
              <a:t>search an (</a:t>
            </a:r>
            <a:r>
              <a:rPr lang="en-US" b="1" i="1" dirty="0"/>
              <a:t>n/2</a:t>
            </a:r>
            <a:r>
              <a:rPr lang="en-US" dirty="0"/>
              <a:t>)–element array</a:t>
            </a:r>
          </a:p>
          <a:p>
            <a:pPr marL="339725" indent="-339725">
              <a:spcBef>
                <a:spcPts val="800"/>
              </a:spcBef>
              <a:buSzPct val="100000"/>
              <a:buFont typeface="Wingdings" pitchFamily="2" charset="2"/>
              <a:buChar char="l"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44600" y="4659947"/>
          <a:ext cx="292608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416800" y="4659947"/>
          <a:ext cx="2926080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 bwMode="auto">
          <a:xfrm rot="5400000">
            <a:off x="2426494" y="6770687"/>
            <a:ext cx="41910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673600" y="64995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5400000">
            <a:off x="9664700" y="5703887"/>
            <a:ext cx="20574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0794412" y="5437187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solidFill>
                  <a:schemeClr val="tx1"/>
                </a:solidFill>
              </a:rPr>
              <a:t>log 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17860" y="7189787"/>
            <a:ext cx="30741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Huge benefit by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i="1" dirty="0">
                <a:solidFill>
                  <a:schemeClr val="tx1"/>
                </a:solidFill>
              </a:rPr>
              <a:t>dividing</a:t>
            </a:r>
            <a:r>
              <a:rPr lang="en-US" b="0" dirty="0">
                <a:solidFill>
                  <a:schemeClr val="tx1"/>
                </a:solidFill>
              </a:rPr>
              <a:t> the problem</a:t>
            </a:r>
          </a:p>
          <a:p>
            <a:r>
              <a:rPr lang="en-US" b="0" dirty="0">
                <a:solidFill>
                  <a:schemeClr val="tx1"/>
                </a:solidFill>
              </a:rPr>
              <a:t>(in </a:t>
            </a:r>
            <a:r>
              <a:rPr lang="en-US" i="1" dirty="0">
                <a:solidFill>
                  <a:schemeClr val="tx1"/>
                </a:solidFill>
              </a:rPr>
              <a:t>half</a:t>
            </a:r>
            <a:r>
              <a:rPr lang="en-US" b="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7166934" y="8768721"/>
            <a:ext cx="533400" cy="228600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34F082-D155-EF31-8147-3F03BBA39F36}"/>
              </a:ext>
            </a:extLst>
          </p:cNvPr>
          <p:cNvSpPr txBox="1"/>
          <p:nvPr/>
        </p:nvSpPr>
        <p:spPr>
          <a:xfrm>
            <a:off x="6350000" y="8262256"/>
            <a:ext cx="26725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b="0" dirty="0">
              <a:solidFill>
                <a:schemeClr val="tx1"/>
              </a:solidFill>
            </a:endParaRPr>
          </a:p>
          <a:p>
            <a:r>
              <a:rPr lang="en-US" b="0" i="1" dirty="0">
                <a:solidFill>
                  <a:schemeClr val="tx1"/>
                </a:solidFill>
              </a:rPr>
              <a:t>O(n)</a:t>
            </a:r>
            <a:r>
              <a:rPr lang="en-US" b="0" dirty="0">
                <a:solidFill>
                  <a:schemeClr val="tx1"/>
                </a:solidFill>
              </a:rPr>
              <a:t>          </a:t>
            </a:r>
            <a:r>
              <a:rPr lang="en-US" b="0" i="1" dirty="0">
                <a:solidFill>
                  <a:schemeClr val="tx1"/>
                </a:solidFill>
              </a:rPr>
              <a:t>O(log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15" grpId="0"/>
      <p:bldP spid="17" grpId="0"/>
      <p:bldP spid="21" grpId="0"/>
      <p:bldP spid="22" grpId="1" animBg="1"/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that uses at most a constant amount of temporary storage are called </a:t>
            </a:r>
            <a:r>
              <a:rPr lang="en-US" b="1" dirty="0"/>
              <a:t>in-place</a:t>
            </a:r>
          </a:p>
          <a:p>
            <a:pPr lvl="4"/>
            <a:endParaRPr lang="en-US" dirty="0"/>
          </a:p>
          <a:p>
            <a:pPr>
              <a:buNone/>
            </a:pPr>
            <a:r>
              <a:rPr lang="en-US" dirty="0"/>
              <a:t>	For example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None/>
            </a:pPr>
            <a:r>
              <a:rPr lang="en-US" dirty="0"/>
              <a:t>	So </a:t>
            </a:r>
            <a:r>
              <a:rPr lang="en-US" dirty="0">
                <a:solidFill>
                  <a:srgbClr val="7030A0"/>
                </a:solidFill>
              </a:rPr>
              <a:t>f</a:t>
            </a:r>
            <a:r>
              <a:rPr lang="en-US" dirty="0"/>
              <a:t> is not in-place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082801" y="4270177"/>
            <a:ext cx="4952999" cy="315471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/>
              <a:t> = 8*n;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b="0" dirty="0"/>
              <a:t> = false;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</a:t>
            </a:r>
            <a:r>
              <a:rPr lang="en-US" b="0" dirty="0"/>
              <a:t>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b="0" dirty="0"/>
              <a:t>, 2*n);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/>
              <a:t>  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string[]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</a:t>
            </a:r>
            <a:r>
              <a:rPr lang="en-US" b="0" dirty="0"/>
              <a:t> = </a:t>
            </a:r>
            <a:r>
              <a:rPr lang="en-US" b="0" dirty="0" err="1"/>
              <a:t>alloc_array</a:t>
            </a:r>
            <a:r>
              <a:rPr lang="en-US" b="0" dirty="0"/>
              <a:t>(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string</a:t>
            </a:r>
            <a:r>
              <a:rPr lang="en-US" b="0" dirty="0"/>
              <a:t>, 10);</a:t>
            </a:r>
          </a:p>
          <a:p>
            <a:pPr marL="287338" indent="-287338" algn="l" defTabSz="12700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/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sym typeface="Menlo" charset="0"/>
              </a:rPr>
              <a:t>e</a:t>
            </a:r>
            <a:r>
              <a:rPr lang="en-US" b="0" dirty="0"/>
              <a:t> = A;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7569200" y="3584377"/>
            <a:ext cx="4803559" cy="1015663"/>
          </a:xfrm>
          <a:prstGeom prst="wedgeRectCallout">
            <a:avLst>
              <a:gd name="adj1" fmla="val -123352"/>
              <a:gd name="adj2" fmla="val 888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it takes a fixed amount of space,</a:t>
            </a:r>
            <a:br>
              <a:rPr lang="en-US" sz="2000" b="0" dirty="0"/>
            </a:br>
            <a:r>
              <a:rPr lang="en-US" sz="2000" b="0" dirty="0"/>
              <a:t>regardless of what n is</a:t>
            </a:r>
            <a:endParaRPr lang="en-US" sz="2000" b="0" i="1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7569200" y="6175177"/>
            <a:ext cx="4494180" cy="1015663"/>
          </a:xfrm>
          <a:prstGeom prst="wedgeRectCallout">
            <a:avLst>
              <a:gd name="adj1" fmla="val -64348"/>
              <a:gd name="adj2" fmla="val -3071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the length of d</a:t>
            </a:r>
            <a:br>
              <a:rPr lang="en-US" sz="2000" b="0" dirty="0"/>
            </a:br>
            <a:r>
              <a:rPr lang="en-US" sz="2000" b="0" dirty="0"/>
              <a:t>does not depend on n</a:t>
            </a:r>
            <a:endParaRPr lang="en-US" sz="2000" b="0" i="1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7569200" y="4879777"/>
            <a:ext cx="4920579" cy="1015663"/>
          </a:xfrm>
          <a:prstGeom prst="wedgeRectCallout">
            <a:avLst>
              <a:gd name="adj1" fmla="val -67460"/>
              <a:gd name="adj2" fmla="val 432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</a:t>
            </a:r>
            <a:r>
              <a:rPr lang="en-US" sz="2000" dirty="0">
                <a:solidFill>
                  <a:srgbClr val="FF0000"/>
                </a:solidFill>
              </a:rPr>
              <a:t>not</a:t>
            </a:r>
            <a:r>
              <a:rPr lang="en-US" sz="2000" b="0" dirty="0"/>
              <a:t>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the length of c depends on</a:t>
            </a:r>
            <a:br>
              <a:rPr lang="en-US" sz="2000" b="0" dirty="0"/>
            </a:br>
            <a:r>
              <a:rPr lang="en-US" sz="2000" b="0" dirty="0"/>
              <a:t>the value of the parameter n</a:t>
            </a:r>
            <a:endParaRPr lang="en-US" sz="2000" b="0" i="1" dirty="0"/>
          </a:p>
        </p:txBody>
      </p:sp>
      <p:sp>
        <p:nvSpPr>
          <p:cNvPr id="10" name="Rectangular Callout 9"/>
          <p:cNvSpPr/>
          <p:nvPr/>
        </p:nvSpPr>
        <p:spPr bwMode="auto">
          <a:xfrm>
            <a:off x="7569200" y="7445514"/>
            <a:ext cx="4494179" cy="707886"/>
          </a:xfrm>
          <a:prstGeom prst="wedgeRectCallout">
            <a:avLst>
              <a:gd name="adj1" fmla="val -131678"/>
              <a:gd name="adj2" fmla="val -1303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a </a:t>
            </a:r>
            <a:r>
              <a:rPr lang="en-US" sz="2000" dirty="0"/>
              <a:t>constant amount of storage</a:t>
            </a:r>
            <a:br>
              <a:rPr lang="en-US" sz="2000" b="0" dirty="0"/>
            </a:br>
            <a:r>
              <a:rPr lang="en-US" sz="2000" b="0" dirty="0"/>
              <a:t>because e is just an alias to A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105400"/>
            <a:ext cx="11099800" cy="3771900"/>
          </a:xfrm>
        </p:spPr>
        <p:txBody>
          <a:bodyPr/>
          <a:lstStyle/>
          <a:p>
            <a:r>
              <a:rPr lang="en-US" i="1" dirty="0"/>
              <a:t>Algorithms that use at most a constant amount of temporary storage are called </a:t>
            </a:r>
            <a:r>
              <a:rPr lang="en-US" b="1" i="1" dirty="0"/>
              <a:t>in-place</a:t>
            </a:r>
          </a:p>
          <a:p>
            <a:pPr lvl="4"/>
            <a:endParaRPr lang="en-US" i="1" dirty="0"/>
          </a:p>
          <a:p>
            <a:r>
              <a:rPr lang="en-US" dirty="0"/>
              <a:t>merge uses lots of temporary storage</a:t>
            </a:r>
          </a:p>
          <a:p>
            <a:pPr lvl="1"/>
            <a:r>
              <a:rPr lang="en-US" dirty="0"/>
              <a:t>array TMP -- same size as A[lo, hi)</a:t>
            </a:r>
          </a:p>
          <a:p>
            <a:pPr lvl="1"/>
            <a:r>
              <a:rPr lang="en-US" dirty="0"/>
              <a:t>merge is not in-place</a:t>
            </a:r>
          </a:p>
          <a:p>
            <a:pPr lvl="4"/>
            <a:endParaRPr lang="en-US" dirty="0"/>
          </a:p>
          <a:p>
            <a:r>
              <a:rPr lang="en-US" dirty="0"/>
              <a:t>In-place algorithms for merge are more expensive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>
            <a:off x="6273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6502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6731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 flipV="1">
            <a:off x="4597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 flipV="1">
            <a:off x="4826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5054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Selection Sort Cleverly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7467600"/>
            <a:ext cx="11099800" cy="1409700"/>
          </a:xfrm>
        </p:spPr>
        <p:txBody>
          <a:bodyPr/>
          <a:lstStyle/>
          <a:p>
            <a:r>
              <a:rPr lang="en-US" dirty="0"/>
              <a:t>The overall cost is about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r>
              <a:rPr lang="en-US" i="1" dirty="0"/>
              <a:t>/2 + n</a:t>
            </a:r>
          </a:p>
          <a:p>
            <a:pPr lvl="1"/>
            <a:r>
              <a:rPr lang="en-US" dirty="0"/>
              <a:t>Better than plain selection sort — </a:t>
            </a:r>
            <a:r>
              <a:rPr lang="en-US" i="1" dirty="0"/>
              <a:t>n</a:t>
            </a:r>
            <a:r>
              <a:rPr lang="en-US" i="1" baseline="30000" dirty="0"/>
              <a:t>2</a:t>
            </a:r>
            <a:endParaRPr lang="en-US" dirty="0"/>
          </a:p>
          <a:p>
            <a:pPr lvl="1"/>
            <a:r>
              <a:rPr lang="en-US" dirty="0"/>
              <a:t>But still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939800" y="2271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25600" y="1828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939800" y="4176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625600" y="3733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939800" y="6078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625600" y="5635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6502400" y="2667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6502400" y="4572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493000" y="3124200"/>
            <a:ext cx="2050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Selection sort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on each half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93000" y="532953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236200" y="2209800"/>
            <a:ext cx="1459695" cy="707886"/>
          </a:xfrm>
          <a:prstGeom prst="wedgeRectCallout">
            <a:avLst>
              <a:gd name="adj1" fmla="val -122843"/>
              <a:gd name="adj2" fmla="val 8162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about</a:t>
            </a:r>
            <a:br>
              <a:rPr lang="en-US" sz="2000" b="0" i="1" dirty="0"/>
            </a:br>
            <a:r>
              <a:rPr lang="en-US" sz="2000" b="0" i="1" dirty="0"/>
              <a:t>n</a:t>
            </a:r>
            <a:r>
              <a:rPr lang="en-US" sz="2000" b="0" i="1" baseline="30000" dirty="0"/>
              <a:t>2</a:t>
            </a:r>
            <a:r>
              <a:rPr lang="en-US" sz="2000" b="0" i="1" dirty="0"/>
              <a:t>/2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236200" y="4191000"/>
            <a:ext cx="1459695" cy="707886"/>
          </a:xfrm>
          <a:prstGeom prst="wedgeRectCallout">
            <a:avLst>
              <a:gd name="adj1" fmla="val -166378"/>
              <a:gd name="adj2" fmla="val 1221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Costs about</a:t>
            </a:r>
            <a:br>
              <a:rPr lang="en-US" sz="2000" b="0" dirty="0"/>
            </a:br>
            <a:r>
              <a:rPr lang="en-US" sz="2000" b="0" i="1" dirty="0"/>
              <a:t>n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 err="1">
                <a:solidFill>
                  <a:srgbClr val="77E0FF"/>
                </a:solidFill>
              </a:rPr>
              <a:t>Mergesort</a:t>
            </a:r>
            <a:endParaRPr lang="en-US" sz="4400" b="1" dirty="0">
              <a:solidFill>
                <a:srgbClr val="77E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Reflection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are </a:t>
            </a:r>
            <a:r>
              <a:rPr lang="en-US" b="1" dirty="0"/>
              <a:t>interchangeable</a:t>
            </a:r>
          </a:p>
          <a:p>
            <a:pPr lvl="1"/>
            <a:r>
              <a:rPr lang="en-US" dirty="0"/>
              <a:t>They solve the </a:t>
            </a:r>
            <a:r>
              <a:rPr lang="en-US" b="1" dirty="0"/>
              <a:t>same problem </a:t>
            </a:r>
            <a:r>
              <a:rPr lang="en-US" dirty="0"/>
              <a:t>— </a:t>
            </a:r>
            <a:r>
              <a:rPr lang="en-US" i="1" dirty="0"/>
              <a:t>sorting an array segment</a:t>
            </a:r>
          </a:p>
          <a:p>
            <a:pPr lvl="1"/>
            <a:r>
              <a:rPr lang="en-US" dirty="0"/>
              <a:t>They have the </a:t>
            </a:r>
            <a:r>
              <a:rPr lang="en-US" b="1" dirty="0"/>
              <a:t>same contracts</a:t>
            </a:r>
          </a:p>
          <a:p>
            <a:pPr lvl="1"/>
            <a:r>
              <a:rPr lang="en-US" dirty="0"/>
              <a:t>Both are </a:t>
            </a:r>
            <a:r>
              <a:rPr lang="en-US" b="1" dirty="0"/>
              <a:t>correct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320800" y="190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76200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7221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chemeClr val="tx1"/>
                </a:solidFill>
              </a:rPr>
              <a:t>Replace the calls to </a:t>
            </a:r>
            <a:r>
              <a:rPr lang="en-US" dirty="0" err="1">
                <a:solidFill>
                  <a:srgbClr val="7030A0"/>
                </a:solidFill>
              </a:rPr>
              <a:t>selection_sort</a:t>
            </a:r>
            <a:r>
              <a:rPr lang="en-US" dirty="0"/>
              <a:t> with </a:t>
            </a:r>
            <a:r>
              <a:rPr lang="en-US" b="1" dirty="0"/>
              <a:t>recursive</a:t>
            </a:r>
            <a:r>
              <a:rPr lang="en-US" dirty="0"/>
              <a:t> calls to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b="1" dirty="0"/>
          </a:p>
          <a:p>
            <a:pPr lvl="1">
              <a:buClr>
                <a:schemeClr val="tx1"/>
              </a:buClr>
            </a:pPr>
            <a:r>
              <a:rPr lang="en-US" dirty="0"/>
              <a:t>Same preconditions: calls to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are safe</a:t>
            </a:r>
            <a:endParaRPr lang="en-US" i="1" dirty="0"/>
          </a:p>
          <a:p>
            <a:pPr lvl="1">
              <a:buClr>
                <a:schemeClr val="tx1"/>
              </a:buClr>
            </a:pPr>
            <a:r>
              <a:rPr lang="en-US" dirty="0"/>
              <a:t>Same postconditions: can only return sorted array segments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Nothing changes for </a:t>
            </a:r>
            <a:r>
              <a:rPr lang="en-US" dirty="0">
                <a:solidFill>
                  <a:srgbClr val="7030A0"/>
                </a:solidFill>
              </a:rPr>
              <a:t>merge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merge</a:t>
            </a:r>
            <a:r>
              <a:rPr lang="en-US" dirty="0"/>
              <a:t> returns a sorted array segment	</a:t>
            </a:r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cannot compute the wrong result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320800" y="190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7419006" y="76200"/>
            <a:ext cx="5484194" cy="101566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selection_sort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347663" indent="-347663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244600" y="4157332"/>
            <a:ext cx="28194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Is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</a:t>
            </a:r>
            <a:r>
              <a:rPr lang="en-US" b="1" dirty="0"/>
              <a:t>correct</a:t>
            </a:r>
            <a:r>
              <a:rPr lang="en-US" dirty="0"/>
              <a:t>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It cannot compute the wrong result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But will it compute the right result?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This is a recursive function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But no base case!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1320800" y="190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Recursive calls with identical arguments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</a:t>
            </a:r>
            <a:r>
              <a:rPr lang="en-US" dirty="0" err="1"/>
              <a:t>lo,lo</a:t>
            </a:r>
            <a:r>
              <a:rPr lang="en-US" dirty="0"/>
              <a:t>) is the</a:t>
            </a:r>
            <a:br>
              <a:rPr lang="en-US" dirty="0"/>
            </a:br>
            <a:r>
              <a:rPr lang="en-US" dirty="0"/>
              <a:t>empty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19B391-0780-1ABE-5DC9-7286C37EF486}"/>
              </a:ext>
            </a:extLst>
          </p:cNvPr>
          <p:cNvSpPr>
            <a:spLocks/>
          </p:cNvSpPr>
          <p:nvPr/>
        </p:nvSpPr>
        <p:spPr bwMode="auto">
          <a:xfrm>
            <a:off x="4749801" y="5715000"/>
            <a:ext cx="8153399" cy="387798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Recursive calls with identical arguments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</a:t>
            </a:r>
            <a:r>
              <a:rPr lang="en-US" dirty="0" err="1"/>
              <a:t>lo,lo</a:t>
            </a:r>
            <a:r>
              <a:rPr lang="en-US" dirty="0"/>
              <a:t>) is the</a:t>
            </a:r>
            <a:br>
              <a:rPr lang="en-US" dirty="0"/>
            </a:br>
            <a:r>
              <a:rPr lang="en-US" dirty="0"/>
              <a:t>empty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749801" y="5169217"/>
            <a:ext cx="81533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49800" y="6608134"/>
            <a:ext cx="2819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832701" y="7685567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550400" y="6705600"/>
            <a:ext cx="1687320" cy="707886"/>
          </a:xfrm>
          <a:prstGeom prst="wedgeRectCallout">
            <a:avLst>
              <a:gd name="adj1" fmla="val -76638"/>
              <a:gd name="adj2" fmla="val 907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mid == hi now</a:t>
            </a:r>
            <a:br>
              <a:rPr lang="en-US" sz="2000" b="0" dirty="0"/>
            </a:br>
            <a:r>
              <a:rPr lang="en-US" sz="2000" b="0" dirty="0"/>
              <a:t>impossible</a:t>
            </a:r>
            <a:endParaRPr lang="en-US" sz="2000" b="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5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lo+1?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lo, still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First recursive call: sort(A, lo, lo)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Handled by the new base case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Second recursive call: sort(A, lo, hi)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A[lo,lo+1) is a</a:t>
            </a:r>
            <a:br>
              <a:rPr lang="en-US" dirty="0"/>
            </a:br>
            <a:r>
              <a:rPr lang="en-US" dirty="0"/>
              <a:t>1-element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  <a:r>
              <a:rPr lang="en-US" dirty="0"/>
              <a:t>!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190CE3-461F-A1CD-E3EC-253341CC55E3}"/>
              </a:ext>
            </a:extLst>
          </p:cNvPr>
          <p:cNvSpPr>
            <a:spLocks/>
          </p:cNvSpPr>
          <p:nvPr/>
        </p:nvSpPr>
        <p:spPr bwMode="auto">
          <a:xfrm>
            <a:off x="4749801" y="5169217"/>
            <a:ext cx="81533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</a:t>
            </a:r>
            <a:r>
              <a:rPr lang="en-US" i="1" dirty="0"/>
              <a:t>n</a:t>
            </a:r>
            <a:r>
              <a:rPr lang="en-US" dirty="0"/>
              <a:t>-element Array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do the same for sorting an array?</a:t>
            </a:r>
          </a:p>
          <a:p>
            <a:r>
              <a:rPr lang="en-US" dirty="0"/>
              <a:t>We can work on:</a:t>
            </a:r>
          </a:p>
          <a:p>
            <a:pPr lvl="1"/>
            <a:r>
              <a:rPr lang="en-US" dirty="0"/>
              <a:t>The full problem </a:t>
            </a:r>
          </a:p>
          <a:p>
            <a:pPr lvl="1"/>
            <a:r>
              <a:rPr lang="en-US" dirty="0"/>
              <a:t>Or </a:t>
            </a:r>
            <a:r>
              <a:rPr lang="en-US" i="1" dirty="0"/>
              <a:t>parts</a:t>
            </a:r>
            <a:r>
              <a:rPr lang="en-US" dirty="0"/>
              <a:t> of the problem (e.g., </a:t>
            </a:r>
            <a:r>
              <a:rPr lang="en-US" b="1" dirty="0"/>
              <a:t>two</a:t>
            </a:r>
            <a:r>
              <a:rPr lang="en-US" dirty="0"/>
              <a:t> </a:t>
            </a:r>
            <a:r>
              <a:rPr lang="en-US" b="1" dirty="0"/>
              <a:t>halves) </a:t>
            </a:r>
            <a:r>
              <a:rPr lang="en-US" dirty="0"/>
              <a:t>and </a:t>
            </a:r>
            <a:r>
              <a:rPr lang="en-US" i="1" dirty="0"/>
              <a:t>combine</a:t>
            </a:r>
            <a:r>
              <a:rPr lang="en-US" dirty="0"/>
              <a:t> results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750246"/>
              </p:ext>
            </p:extLst>
          </p:nvPr>
        </p:nvGraphicFramePr>
        <p:xfrm>
          <a:off x="1244600" y="4408567"/>
          <a:ext cx="292608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79779"/>
              </p:ext>
            </p:extLst>
          </p:nvPr>
        </p:nvGraphicFramePr>
        <p:xfrm>
          <a:off x="7416800" y="4408567"/>
          <a:ext cx="2926080" cy="201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ED450E8-C081-BF70-2B9A-84D8A1972340}"/>
              </a:ext>
            </a:extLst>
          </p:cNvPr>
          <p:cNvSpPr/>
          <p:nvPr/>
        </p:nvSpPr>
        <p:spPr bwMode="auto">
          <a:xfrm>
            <a:off x="7416799" y="6765820"/>
            <a:ext cx="2926081" cy="824002"/>
          </a:xfrm>
          <a:prstGeom prst="roundRec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eaLnBrk="0">
              <a:spcBef>
                <a:spcPts val="800"/>
              </a:spcBef>
              <a:buSzPct val="100000"/>
            </a:pPr>
            <a:r>
              <a:rPr lang="en-US" sz="2400" kern="0" dirty="0">
                <a:latin typeface="Helvetica Neue"/>
              </a:rPr>
              <a:t>Divide &amp; Conquer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E414FA0-0E45-D3BC-DCC0-97A57C512EFD}"/>
              </a:ext>
            </a:extLst>
          </p:cNvPr>
          <p:cNvSpPr/>
          <p:nvPr/>
        </p:nvSpPr>
        <p:spPr bwMode="auto">
          <a:xfrm>
            <a:off x="1244601" y="8789987"/>
            <a:ext cx="2926080" cy="735013"/>
          </a:xfrm>
          <a:prstGeom prst="roundRect">
            <a:avLst/>
          </a:prstGeom>
          <a:solidFill>
            <a:srgbClr val="CCECFF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eaLnBrk="0">
              <a:spcBef>
                <a:spcPts val="800"/>
              </a:spcBef>
              <a:buSzPct val="100000"/>
            </a:pPr>
            <a:r>
              <a:rPr lang="en-US" dirty="0"/>
              <a:t>Naïve</a:t>
            </a:r>
            <a:endParaRPr lang="en-US" sz="2400" kern="0" dirty="0">
              <a:latin typeface="Helvetica Neu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What if hi == lo+1?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mid == lo, still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First recursive call: sort(A, lo, lo)</a:t>
            </a:r>
          </a:p>
          <a:p>
            <a:pPr lvl="2">
              <a:buClr>
                <a:schemeClr val="tx1"/>
              </a:buClr>
            </a:pPr>
            <a:r>
              <a:rPr lang="en-US" dirty="0"/>
              <a:t>Handled by the new base case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Second recursive call: sort(A, lo, hi)</a:t>
            </a:r>
          </a:p>
          <a:p>
            <a:pPr lvl="2">
              <a:buClr>
                <a:schemeClr val="tx1"/>
              </a:buClr>
            </a:pPr>
            <a:r>
              <a:rPr lang="en-US" dirty="0">
                <a:solidFill>
                  <a:srgbClr val="FF0000"/>
                </a:solidFill>
              </a:rPr>
              <a:t>Infinite loop!!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What to do?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A[lo,lo+1) is a</a:t>
            </a:r>
            <a:br>
              <a:rPr lang="en-US" dirty="0"/>
            </a:br>
            <a:r>
              <a:rPr lang="en-US" dirty="0"/>
              <a:t>1-element array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Always sorted!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Simply </a:t>
            </a:r>
            <a:r>
              <a:rPr lang="en-US" dirty="0">
                <a:solidFill>
                  <a:srgbClr val="7030A0"/>
                </a:solidFill>
              </a:rPr>
              <a:t>return</a:t>
            </a:r>
            <a:r>
              <a:rPr lang="en-US" dirty="0"/>
              <a:t>!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749801" y="4799886"/>
            <a:ext cx="8153399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lo+1)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49800" y="6618767"/>
            <a:ext cx="32004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31000" y="7685567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550400" y="6988314"/>
            <a:ext cx="1687320" cy="707886"/>
          </a:xfrm>
          <a:prstGeom prst="wedgeRectCallout">
            <a:avLst>
              <a:gd name="adj1" fmla="val -200147"/>
              <a:gd name="adj2" fmla="val 5620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mid == lo also</a:t>
            </a:r>
            <a:br>
              <a:rPr lang="en-US" sz="2000" b="0" dirty="0"/>
            </a:br>
            <a:r>
              <a:rPr lang="en-US" sz="2000" b="0" dirty="0"/>
              <a:t>impossible</a:t>
            </a:r>
            <a:endParaRPr lang="en-US" sz="2000" b="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4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No more opportunities for infinite loops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The preconditions still imply the </a:t>
            </a:r>
            <a:r>
              <a:rPr lang="en-US" dirty="0" err="1"/>
              <a:t>postconditions</a:t>
            </a:r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/>
              <a:t>Base case return: arrays of lengths 0 and 1 are always sorted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Final return: our original proof applies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is </a:t>
            </a:r>
            <a:r>
              <a:rPr lang="en-US" b="1" dirty="0"/>
              <a:t>correct</a:t>
            </a:r>
            <a:r>
              <a:rPr lang="en-US" sz="3600" b="1" dirty="0"/>
              <a:t>!</a:t>
            </a:r>
          </a:p>
          <a:p>
            <a:pPr marL="1435100" lvl="4" indent="0">
              <a:buClr>
                <a:schemeClr val="tx1"/>
              </a:buCl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EE3A37-6B1C-5E44-7E98-D19267EFD279}"/>
              </a:ext>
            </a:extLst>
          </p:cNvPr>
          <p:cNvSpPr>
            <a:spLocks/>
          </p:cNvSpPr>
          <p:nvPr/>
        </p:nvSpPr>
        <p:spPr bwMode="auto">
          <a:xfrm>
            <a:off x="4749801" y="4799886"/>
            <a:ext cx="8153399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== lo+1)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464300" cy="1498600"/>
          </a:xfrm>
        </p:spPr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No more opportunities for infinite loops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The preconditions still imply the </a:t>
            </a:r>
            <a:r>
              <a:rPr lang="en-US" dirty="0" err="1"/>
              <a:t>postconditions</a:t>
            </a:r>
            <a:endParaRPr lang="en-US" dirty="0"/>
          </a:p>
          <a:p>
            <a:pPr lvl="1">
              <a:buClr>
                <a:schemeClr val="tx1"/>
              </a:buClr>
            </a:pPr>
            <a:r>
              <a:rPr lang="en-US" dirty="0"/>
              <a:t>Base case return: arrays of lengths 0 and 1 are always sorted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Final return: our original proof applies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 is </a:t>
            </a:r>
            <a:r>
              <a:rPr lang="en-US" b="1" dirty="0"/>
              <a:t>correct</a:t>
            </a:r>
            <a:r>
              <a:rPr lang="en-US" sz="3600" b="1" dirty="0"/>
              <a:t>!</a:t>
            </a: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This function is</a:t>
            </a:r>
            <a:br>
              <a:rPr lang="en-US" dirty="0"/>
            </a:br>
            <a:r>
              <a:rPr lang="en-US" dirty="0"/>
              <a:t>called </a:t>
            </a:r>
            <a:r>
              <a:rPr lang="en-US" b="1" dirty="0" err="1"/>
              <a:t>mergesort</a:t>
            </a:r>
            <a:endParaRPr lang="en-US" b="1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4749801" y="5169217"/>
            <a:ext cx="81533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mid);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mid, hi);          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276690" y="6248400"/>
            <a:ext cx="1788310" cy="400110"/>
          </a:xfrm>
          <a:prstGeom prst="wedgeRectCallout">
            <a:avLst>
              <a:gd name="adj1" fmla="val -240036"/>
              <a:gd name="adj2" fmla="val 929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minor clean-up</a:t>
            </a:r>
            <a:endParaRPr lang="en-US" sz="2000" b="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54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Recursive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Recursive functions don’t have loop invariants</a:t>
            </a:r>
          </a:p>
          <a:p>
            <a:pPr lvl="4"/>
            <a:endParaRPr lang="en-US" dirty="0"/>
          </a:p>
          <a:p>
            <a:r>
              <a:rPr lang="en-US" dirty="0"/>
              <a:t>How does our correctness methodology transfer?</a:t>
            </a:r>
          </a:p>
          <a:p>
            <a:pPr lvl="1">
              <a:tabLst>
                <a:tab pos="1998663" algn="l"/>
              </a:tabLst>
            </a:pPr>
            <a:r>
              <a:rPr lang="en-US" b="1" dirty="0"/>
              <a:t>INIT</a:t>
            </a:r>
            <a:r>
              <a:rPr lang="en-US" dirty="0"/>
              <a:t>:	Safety of the initial call to the function</a:t>
            </a:r>
          </a:p>
          <a:p>
            <a:pPr lvl="1">
              <a:tabLst>
                <a:tab pos="1998663" algn="l"/>
              </a:tabLst>
            </a:pPr>
            <a:r>
              <a:rPr lang="en-US" b="1" dirty="0"/>
              <a:t>PRES</a:t>
            </a:r>
            <a:r>
              <a:rPr lang="en-US" dirty="0"/>
              <a:t>:	From the preconditions to the safety of the recursive calls</a:t>
            </a:r>
          </a:p>
          <a:p>
            <a:pPr lvl="1">
              <a:tabLst>
                <a:tab pos="1998663" algn="l"/>
              </a:tabLst>
            </a:pPr>
            <a:r>
              <a:rPr lang="en-US" b="1" dirty="0"/>
              <a:t>EXIT</a:t>
            </a:r>
            <a:r>
              <a:rPr lang="en-US" dirty="0"/>
              <a:t>:	From the </a:t>
            </a:r>
            <a:r>
              <a:rPr lang="en-US" dirty="0" err="1"/>
              <a:t>postconditions</a:t>
            </a:r>
            <a:r>
              <a:rPr lang="en-US" dirty="0"/>
              <a:t> of the recursive calls to the 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/>
              <a:t>postcondition</a:t>
            </a:r>
            <a:r>
              <a:rPr lang="en-US" dirty="0"/>
              <a:t> of the function</a:t>
            </a:r>
          </a:p>
          <a:p>
            <a:pPr lvl="1"/>
            <a:r>
              <a:rPr lang="en-US" b="1" dirty="0"/>
              <a:t>TERM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 base case handles input smaller than some bound</a:t>
            </a:r>
          </a:p>
          <a:p>
            <a:pPr lvl="2"/>
            <a:r>
              <a:rPr lang="en-US" dirty="0"/>
              <a:t>The input of each recursive call is strictly smaller than the input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940300" cy="1498600"/>
          </a:xfrm>
        </p:spPr>
        <p:txBody>
          <a:bodyPr/>
          <a:lstStyle/>
          <a:p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2882901" y="3352800"/>
            <a:ext cx="7238999" cy="443198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 mid &amp;&amp; mid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5905772" y="100548"/>
            <a:ext cx="6997428" cy="129266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mid &amp;&amp; mid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mid) &amp;&amp;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1407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done by each call to </a:t>
            </a:r>
            <a:r>
              <a:rPr lang="en-US" dirty="0" err="1"/>
              <a:t>mergesort</a:t>
            </a:r>
            <a:endParaRPr lang="en-US" dirty="0"/>
          </a:p>
          <a:p>
            <a:pPr lvl="2">
              <a:buNone/>
            </a:pPr>
            <a:r>
              <a:rPr lang="en-US" dirty="0"/>
              <a:t>	</a:t>
            </a:r>
            <a:r>
              <a:rPr lang="en-US" i="1" dirty="0"/>
              <a:t>(ignoring recursive calls)</a:t>
            </a:r>
          </a:p>
          <a:p>
            <a:pPr lvl="1"/>
            <a:r>
              <a:rPr lang="en-US" dirty="0"/>
              <a:t>Base case: constant cost --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O(1)</a:t>
            </a:r>
          </a:p>
          <a:p>
            <a:pPr lvl="1"/>
            <a:r>
              <a:rPr lang="en-US" dirty="0"/>
              <a:t>Recursive case:</a:t>
            </a:r>
          </a:p>
          <a:p>
            <a:pPr lvl="2"/>
            <a:r>
              <a:rPr lang="en-US" dirty="0"/>
              <a:t>Compute mid: constant cost --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O(1)</a:t>
            </a:r>
          </a:p>
          <a:p>
            <a:pPr lvl="2"/>
            <a:r>
              <a:rPr lang="en-US" dirty="0"/>
              <a:t>Recursive calls: (ignored)</a:t>
            </a:r>
          </a:p>
          <a:p>
            <a:pPr lvl="2"/>
            <a:r>
              <a:rPr lang="en-US" dirty="0"/>
              <a:t>merge: linear cost --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O(n)</a:t>
            </a:r>
          </a:p>
          <a:p>
            <a:endParaRPr lang="en-US" dirty="0"/>
          </a:p>
          <a:p>
            <a:r>
              <a:rPr lang="en-US" dirty="0"/>
              <a:t>We need to add this for all recursive calls</a:t>
            </a:r>
          </a:p>
          <a:p>
            <a:pPr lvl="1"/>
            <a:r>
              <a:rPr lang="en-US" dirty="0"/>
              <a:t>It is convenient to organize them by </a:t>
            </a:r>
            <a:r>
              <a:rPr lang="en-US" i="1" dirty="0"/>
              <a:t>level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089335" y="76200"/>
            <a:ext cx="3813865" cy="212365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1455400" y="2590800"/>
            <a:ext cx="1151918" cy="400110"/>
          </a:xfrm>
          <a:prstGeom prst="wedgeRectCallout">
            <a:avLst>
              <a:gd name="adj1" fmla="val 22654"/>
              <a:gd name="adj2" fmla="val -2077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n = hi - lo</a:t>
            </a:r>
            <a:endParaRPr lang="en-US" sz="20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1407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Mergesort</a:t>
            </a:r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089335" y="76200"/>
            <a:ext cx="3813865" cy="212365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       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55785" y="3657600"/>
          <a:ext cx="6172208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 gridSpan="16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…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9043" y="312420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8" name="Curved Right Arrow 7"/>
          <p:cNvSpPr/>
          <p:nvPr/>
        </p:nvSpPr>
        <p:spPr bwMode="auto">
          <a:xfrm>
            <a:off x="2489089" y="39624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5175" y="3124200"/>
            <a:ext cx="13372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 err="1">
                <a:solidFill>
                  <a:srgbClr val="7030A0"/>
                </a:solidFill>
              </a:rPr>
              <a:t>mergesort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17000" y="3124200"/>
            <a:ext cx="1066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7030A0"/>
                </a:solidFill>
              </a:rPr>
              <a:t>merge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244239" y="312420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of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call</a:t>
            </a:r>
          </a:p>
        </p:txBody>
      </p:sp>
      <p:sp>
        <p:nvSpPr>
          <p:cNvPr id="12" name="Curved Right Arrow 11"/>
          <p:cNvSpPr/>
          <p:nvPr/>
        </p:nvSpPr>
        <p:spPr bwMode="auto">
          <a:xfrm flipH="1" flipV="1">
            <a:off x="9042289" y="39471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645658" y="3124200"/>
            <a:ext cx="1279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at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this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7010" y="3657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63175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98709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725299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118165" y="4018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9" name="Curved Right Arrow 18"/>
          <p:cNvSpPr/>
          <p:nvPr/>
        </p:nvSpPr>
        <p:spPr bwMode="auto">
          <a:xfrm>
            <a:off x="2504018" y="47244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Curved Right Arrow 19"/>
          <p:cNvSpPr/>
          <p:nvPr/>
        </p:nvSpPr>
        <p:spPr bwMode="auto">
          <a:xfrm flipH="1" flipV="1">
            <a:off x="9057218" y="47091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1939" y="44075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78104" y="4780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413638" y="4780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740228" y="478036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133094" y="4780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6" name="Curved Right Arrow 25"/>
          <p:cNvSpPr/>
          <p:nvPr/>
        </p:nvSpPr>
        <p:spPr bwMode="auto">
          <a:xfrm>
            <a:off x="2504018" y="542544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Curved Right Arrow 26"/>
          <p:cNvSpPr/>
          <p:nvPr/>
        </p:nvSpPr>
        <p:spPr bwMode="auto">
          <a:xfrm flipH="1" flipV="1">
            <a:off x="9057218" y="5410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1939" y="516920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78104" y="5481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413638" y="5481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740228" y="548140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133094" y="54814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3" name="Curved Right Arrow 32"/>
          <p:cNvSpPr/>
          <p:nvPr/>
        </p:nvSpPr>
        <p:spPr bwMode="auto">
          <a:xfrm>
            <a:off x="2504018" y="62484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Curved Right Arrow 33"/>
          <p:cNvSpPr/>
          <p:nvPr/>
        </p:nvSpPr>
        <p:spPr bwMode="auto">
          <a:xfrm flipH="1" flipV="1">
            <a:off x="9057218" y="62331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0545" y="6587903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log 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72874" y="63043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413638" y="6304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740228" y="6304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133094" y="63043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351466" y="6553200"/>
            <a:ext cx="914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1836400" y="7010400"/>
            <a:ext cx="9144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10464800" y="7098268"/>
            <a:ext cx="221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Total cost:   </a:t>
            </a:r>
            <a:r>
              <a:rPr lang="en-US" sz="1800" b="0" dirty="0">
                <a:solidFill>
                  <a:schemeClr val="tx1"/>
                </a:solidFill>
              </a:rPr>
              <a:t>n log n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9626600" y="8229600"/>
            <a:ext cx="1260923" cy="400110"/>
          </a:xfrm>
          <a:prstGeom prst="wedgeRectCallout">
            <a:avLst>
              <a:gd name="adj1" fmla="val -74749"/>
              <a:gd name="adj2" fmla="val -4066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base case</a:t>
            </a:r>
            <a:endParaRPr lang="en-US" sz="2000" b="0" i="1" dirty="0"/>
          </a:p>
        </p:txBody>
      </p:sp>
      <p:sp>
        <p:nvSpPr>
          <p:cNvPr id="48" name="Rectangular Callout 47"/>
          <p:cNvSpPr/>
          <p:nvPr/>
        </p:nvSpPr>
        <p:spPr bwMode="auto">
          <a:xfrm>
            <a:off x="114209" y="7924800"/>
            <a:ext cx="2044791" cy="1323439"/>
          </a:xfrm>
          <a:prstGeom prst="wedgeRectCallout">
            <a:avLst>
              <a:gd name="adj1" fmla="val -17086"/>
              <a:gd name="adj2" fmla="val -10585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At each level, we</a:t>
            </a:r>
            <a:br>
              <a:rPr lang="en-US" sz="2000" b="0" dirty="0"/>
            </a:br>
            <a:r>
              <a:rPr lang="en-US" sz="2000" b="0" dirty="0"/>
              <a:t>split array in half;</a:t>
            </a:r>
          </a:p>
          <a:p>
            <a:pPr>
              <a:defRPr/>
            </a:pPr>
            <a:r>
              <a:rPr lang="en-US" sz="2000" b="0" dirty="0"/>
              <a:t>can be done only</a:t>
            </a:r>
            <a:br>
              <a:rPr lang="en-US" sz="2000" b="0" dirty="0"/>
            </a:br>
            <a:r>
              <a:rPr lang="en-US" sz="2000" i="1" dirty="0"/>
              <a:t>log n </a:t>
            </a:r>
            <a:r>
              <a:rPr lang="en-US" sz="2000" b="0" dirty="0"/>
              <a:t>times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5000" y="5879068"/>
            <a:ext cx="41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11760200" y="7063565"/>
            <a:ext cx="990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3" name="TextBox 52"/>
          <p:cNvSpPr txBox="1"/>
          <p:nvPr/>
        </p:nvSpPr>
        <p:spPr>
          <a:xfrm>
            <a:off x="5969000" y="8686800"/>
            <a:ext cx="2117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O(n log n)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  <p:bldP spid="11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 animBg="1"/>
      <p:bldP spid="45" grpId="0"/>
      <p:bldP spid="46" grpId="0" animBg="1"/>
      <p:bldP spid="48" grpId="0" animBg="1"/>
      <p:bldP spid="49" grpId="0"/>
      <p:bldP spid="52" grpId="0" animBg="1"/>
      <p:bldP spid="5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Sorting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Selection sort and </a:t>
            </a:r>
            <a:r>
              <a:rPr lang="en-US" dirty="0" err="1"/>
              <a:t>mergesort</a:t>
            </a:r>
            <a:r>
              <a:rPr lang="en-US" dirty="0"/>
              <a:t> solve the </a:t>
            </a:r>
            <a:r>
              <a:rPr lang="en-US" b="1" dirty="0"/>
              <a:t>same problem</a:t>
            </a:r>
          </a:p>
          <a:p>
            <a:pPr lvl="1"/>
            <a:r>
              <a:rPr lang="en-US" dirty="0" err="1"/>
              <a:t>Mergesort</a:t>
            </a:r>
            <a:r>
              <a:rPr lang="en-US" dirty="0"/>
              <a:t> is </a:t>
            </a:r>
            <a:r>
              <a:rPr lang="en-US" b="1" dirty="0"/>
              <a:t>asymptotically faster</a:t>
            </a:r>
            <a:r>
              <a:rPr lang="en-US" dirty="0"/>
              <a:t>: </a:t>
            </a:r>
            <a:r>
              <a:rPr lang="en-US" i="1" dirty="0"/>
              <a:t>O(n log n)</a:t>
            </a:r>
            <a:r>
              <a:rPr lang="en-US" dirty="0"/>
              <a:t> vs.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 lvl="2"/>
            <a:r>
              <a:rPr lang="en-US" dirty="0" err="1"/>
              <a:t>Mergesort</a:t>
            </a:r>
            <a:r>
              <a:rPr lang="en-US" dirty="0"/>
              <a:t> is preferable if speed for large inputs is all that matters</a:t>
            </a:r>
          </a:p>
          <a:p>
            <a:pPr lvl="1"/>
            <a:r>
              <a:rPr lang="en-US" dirty="0"/>
              <a:t>Selection sort is </a:t>
            </a:r>
            <a:r>
              <a:rPr lang="en-US" b="1" dirty="0"/>
              <a:t>in-place</a:t>
            </a:r>
            <a:r>
              <a:rPr lang="en-US" dirty="0"/>
              <a:t> but </a:t>
            </a:r>
            <a:r>
              <a:rPr lang="en-US" dirty="0" err="1"/>
              <a:t>mergesort</a:t>
            </a:r>
            <a:r>
              <a:rPr lang="en-US" dirty="0"/>
              <a:t> is not</a:t>
            </a:r>
          </a:p>
          <a:p>
            <a:pPr lvl="2"/>
            <a:r>
              <a:rPr lang="en-US" dirty="0"/>
              <a:t>Selection sort may be preferable if space is very tight</a:t>
            </a:r>
          </a:p>
          <a:p>
            <a:pPr lvl="4"/>
            <a:endParaRPr lang="en-US" dirty="0"/>
          </a:p>
          <a:p>
            <a:r>
              <a:rPr lang="en-US" dirty="0"/>
              <a:t>Choosing an algorithm involves several parameters</a:t>
            </a:r>
          </a:p>
          <a:p>
            <a:pPr lvl="1"/>
            <a:r>
              <a:rPr lang="en-US" b="1" dirty="0"/>
              <a:t>It depends on the application</a:t>
            </a:r>
          </a:p>
          <a:p>
            <a:pPr lvl="4"/>
            <a:endParaRPr lang="en-US" dirty="0"/>
          </a:p>
          <a:p>
            <a:r>
              <a:rPr lang="en-US" dirty="0"/>
              <a:t>Summary: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82800" y="7239000"/>
          <a:ext cx="6572250" cy="16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Selection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Mergesort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Worst-case</a:t>
                      </a:r>
                      <a:br>
                        <a:rPr lang="en-US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2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In-place?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Quicksort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140700" cy="1498600"/>
          </a:xfrm>
        </p:spPr>
        <p:txBody>
          <a:bodyPr/>
          <a:lstStyle/>
          <a:p>
            <a:r>
              <a:rPr lang="en-US" dirty="0"/>
              <a:t>Reflections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54000" y="4557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9800" y="4114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254000" y="6462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39800" y="6019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mid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254000" y="8364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39800" y="7921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5816600" y="4953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5816600" y="685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8600" y="5410200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Recursive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calls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8600" y="753933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Final touch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54000" y="2649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39800" y="2206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5816600" y="304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365313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Prep work</a:t>
            </a:r>
          </a:p>
        </p:txBody>
      </p:sp>
      <p:sp>
        <p:nvSpPr>
          <p:cNvPr id="36" name="Rectangle 35"/>
          <p:cNvSpPr>
            <a:spLocks/>
          </p:cNvSpPr>
          <p:nvPr/>
        </p:nvSpPr>
        <p:spPr bwMode="auto">
          <a:xfrm>
            <a:off x="9089335" y="76200"/>
            <a:ext cx="3813865" cy="2123658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lo + (hi - lo) / 2;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mid);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mergesort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mid,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merge(A, lo, mid, hi);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9940573" y="2667000"/>
            <a:ext cx="1743427" cy="1015663"/>
          </a:xfrm>
          <a:prstGeom prst="wedgeRectCallout">
            <a:avLst>
              <a:gd name="adj1" fmla="val -154557"/>
              <a:gd name="adj2" fmla="val 6696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Finding </a:t>
            </a:r>
            <a:r>
              <a:rPr lang="en-US" sz="20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mid</a:t>
            </a:r>
            <a:br>
              <a:rPr lang="en-US" sz="2000" b="0" dirty="0"/>
            </a:br>
            <a:r>
              <a:rPr lang="en-US" sz="2000" b="0" dirty="0"/>
              <a:t>almost no cost</a:t>
            </a:r>
            <a:br>
              <a:rPr lang="en-US" sz="2000" b="0" dirty="0"/>
            </a:br>
            <a:r>
              <a:rPr lang="en-US" sz="2000" b="0" i="1" dirty="0"/>
              <a:t>O(1)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083800" y="6400800"/>
            <a:ext cx="1757854" cy="1015663"/>
          </a:xfrm>
          <a:prstGeom prst="wedgeRectCallout">
            <a:avLst>
              <a:gd name="adj1" fmla="val -154886"/>
              <a:gd name="adj2" fmla="val 782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7030A0"/>
                </a:solidFill>
              </a:rPr>
              <a:t>merge</a:t>
            </a:r>
            <a:br>
              <a:rPr lang="en-US" sz="2000" b="0" dirty="0"/>
            </a:br>
            <a:r>
              <a:rPr lang="en-US" sz="2000" b="0" dirty="0"/>
              <a:t>some real cost</a:t>
            </a:r>
            <a:br>
              <a:rPr lang="en-US" sz="2000" b="0" dirty="0"/>
            </a:br>
            <a:r>
              <a:rPr lang="en-US" sz="2000" b="0" i="1" dirty="0"/>
              <a:t>O(n)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/>
      <p:bldP spid="18" grpId="0"/>
      <p:bldP spid="21" grpId="0" animBg="1"/>
      <p:bldP spid="22" grpId="0" animBg="1"/>
      <p:bldP spid="23" grpId="0"/>
      <p:bldP spid="24" grpId="0"/>
      <p:bldP spid="32" grpId="0" animBg="1"/>
      <p:bldP spid="33" grpId="0"/>
      <p:bldP spid="1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</a:t>
            </a:r>
            <a:r>
              <a:rPr lang="en-US" i="1" dirty="0"/>
              <a:t>n</a:t>
            </a:r>
            <a:r>
              <a:rPr lang="en-US" dirty="0"/>
              <a:t>-element Array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831939"/>
              </p:ext>
            </p:extLst>
          </p:nvPr>
        </p:nvGraphicFramePr>
        <p:xfrm>
          <a:off x="1854200" y="3733800"/>
          <a:ext cx="936244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74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Naïve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Divide and Conquer</a:t>
                      </a:r>
                      <a:br>
                        <a:rPr lang="en-US" b="1" dirty="0"/>
                      </a:br>
                      <a:r>
                        <a:rPr lang="en-US" b="1" dirty="0"/>
                        <a:t>algorithm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Searching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Linear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Binary search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/>
                        <a:t>O(log </a:t>
                      </a:r>
                      <a:r>
                        <a:rPr lang="en-US" i="1" dirty="0"/>
                        <a:t>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algn="r"/>
                      <a:r>
                        <a:rPr lang="en-US" b="1" dirty="0"/>
                        <a:t>Sorting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???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O(??)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??? sort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i="1" dirty="0"/>
                        <a:t>O(??)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 bwMode="auto">
          <a:xfrm>
            <a:off x="6959600" y="5181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959600" y="62484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959600" y="4038600"/>
            <a:ext cx="533400" cy="381000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8559800" y="5943600"/>
            <a:ext cx="1905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95BC404-5233-94AD-B052-57099EEC1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912" y="5974080"/>
            <a:ext cx="1905000" cy="990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Reflections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8255000" y="1981200"/>
            <a:ext cx="3962400" cy="6896100"/>
          </a:xfrm>
        </p:spPr>
        <p:txBody>
          <a:bodyPr/>
          <a:lstStyle/>
          <a:p>
            <a:r>
              <a:rPr lang="en-US" dirty="0"/>
              <a:t>Can we do it the other way around?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54000" y="4557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9800" y="4114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254000" y="6462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39800" y="6019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254000" y="8364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39800" y="7921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5816600" y="4953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5816600" y="685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8600" y="5410200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Recursive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calls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8600" y="753933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Final touch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54000" y="2649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39800" y="2206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5816600" y="304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365313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Prep work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0066428" y="4394537"/>
            <a:ext cx="1810945" cy="707886"/>
          </a:xfrm>
          <a:prstGeom prst="wedgeRectCallout">
            <a:avLst>
              <a:gd name="adj1" fmla="val -164314"/>
              <a:gd name="adj2" fmla="val -900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Some real cost</a:t>
            </a:r>
            <a:br>
              <a:rPr lang="en-US" sz="2000" b="0" dirty="0"/>
            </a:br>
            <a:r>
              <a:rPr lang="en-US" sz="2000" b="0" dirty="0"/>
              <a:t>hopefully </a:t>
            </a:r>
            <a:r>
              <a:rPr lang="en-US" sz="2000" b="0" i="1" dirty="0"/>
              <a:t>O(n)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083800" y="6324600"/>
            <a:ext cx="1743427" cy="707886"/>
          </a:xfrm>
          <a:prstGeom prst="wedgeRectCallout">
            <a:avLst>
              <a:gd name="adj1" fmla="val -157326"/>
              <a:gd name="adj2" fmla="val 1277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almost no cost</a:t>
            </a:r>
            <a:br>
              <a:rPr lang="en-US" sz="2000" b="0" dirty="0">
                <a:solidFill>
                  <a:srgbClr val="FF0000"/>
                </a:solidFill>
              </a:rPr>
            </a:br>
            <a:r>
              <a:rPr lang="en-US" sz="2000" b="0" i="1" dirty="0"/>
              <a:t>O(1)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841703" y="7543800"/>
            <a:ext cx="2835071" cy="707886"/>
          </a:xfrm>
          <a:prstGeom prst="wedgeRectCallout">
            <a:avLst>
              <a:gd name="adj1" fmla="val 1569"/>
              <a:gd name="adj2" fmla="val -12356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What if we arrange</a:t>
            </a:r>
            <a:br>
              <a:rPr lang="en-US" sz="2000" b="0" dirty="0"/>
            </a:br>
            <a:r>
              <a:rPr lang="en-US" sz="2000" b="0" dirty="0"/>
              <a:t>so that </a:t>
            </a:r>
            <a:r>
              <a:rPr lang="en-US" sz="2000" b="0" dirty="0">
                <a:solidFill>
                  <a:srgbClr val="C00000"/>
                </a:solidFill>
              </a:rPr>
              <a:t>A[</a:t>
            </a:r>
            <a:r>
              <a:rPr lang="en-US" sz="2000" b="0" dirty="0" err="1">
                <a:solidFill>
                  <a:srgbClr val="C00000"/>
                </a:solidFill>
              </a:rPr>
              <a:t>lo,p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p,hi</a:t>
            </a:r>
            <a:r>
              <a:rPr lang="en-US" sz="2000" b="0" dirty="0">
                <a:solidFill>
                  <a:srgbClr val="C00000"/>
                </a:solidFill>
              </a:rPr>
              <a:t>)</a:t>
            </a:r>
            <a:r>
              <a:rPr lang="en-US" sz="2000" b="0" dirty="0"/>
              <a:t>?</a:t>
            </a:r>
            <a:endParaRPr lang="en-US" sz="2000" b="0" i="1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256394-8842-0B27-0C11-4D1A40180555}"/>
              </a:ext>
            </a:extLst>
          </p:cNvPr>
          <p:cNvSpPr txBox="1"/>
          <p:nvPr/>
        </p:nvSpPr>
        <p:spPr>
          <a:xfrm>
            <a:off x="2281467" y="75246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A42D85-45E4-CE77-E097-20A11CE32905}"/>
              </a:ext>
            </a:extLst>
          </p:cNvPr>
          <p:cNvSpPr txBox="1"/>
          <p:nvPr/>
        </p:nvSpPr>
        <p:spPr>
          <a:xfrm>
            <a:off x="9459754" y="8415635"/>
            <a:ext cx="35989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/>
              <a:t>No final touch needed!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27" grpId="0" animBg="1"/>
      <p:bldP spid="2" grpId="0"/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Reflections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8255000" y="1981200"/>
            <a:ext cx="4267200" cy="6896100"/>
          </a:xfrm>
        </p:spPr>
        <p:txBody>
          <a:bodyPr/>
          <a:lstStyle/>
          <a:p>
            <a:r>
              <a:rPr lang="en-US" b="1" i="1" dirty="0"/>
              <a:t>How</a:t>
            </a:r>
            <a:r>
              <a:rPr lang="en-US" dirty="0"/>
              <a:t> do we do it the other way around?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254000" y="4557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39800" y="4114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/>
          </p:cNvSpPr>
          <p:nvPr/>
        </p:nvSpPr>
        <p:spPr bwMode="auto">
          <a:xfrm>
            <a:off x="254000" y="64627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939800" y="60198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Rectangle 7"/>
          <p:cNvSpPr>
            <a:spLocks/>
          </p:cNvSpPr>
          <p:nvPr/>
        </p:nvSpPr>
        <p:spPr bwMode="auto">
          <a:xfrm>
            <a:off x="254000" y="8364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939800" y="7921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SORTED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Curved Left Arrow 20"/>
          <p:cNvSpPr/>
          <p:nvPr/>
        </p:nvSpPr>
        <p:spPr bwMode="auto">
          <a:xfrm>
            <a:off x="5816600" y="4953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Curved Left Arrow 21"/>
          <p:cNvSpPr/>
          <p:nvPr/>
        </p:nvSpPr>
        <p:spPr bwMode="auto">
          <a:xfrm>
            <a:off x="5816600" y="685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78600" y="5410200"/>
            <a:ext cx="1555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Recursive</a:t>
            </a:r>
            <a:br>
              <a:rPr lang="en-US" b="0" dirty="0">
                <a:solidFill>
                  <a:schemeClr val="tx1"/>
                </a:solidFill>
              </a:rPr>
            </a:br>
            <a:r>
              <a:rPr lang="en-US" b="0" dirty="0">
                <a:solidFill>
                  <a:schemeClr val="tx1"/>
                </a:solidFill>
              </a:rPr>
              <a:t>calls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578600" y="7539335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Final touch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 bwMode="auto">
          <a:xfrm>
            <a:off x="254000" y="264973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939800" y="22068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5816600" y="304800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78600" y="3653135"/>
            <a:ext cx="1571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chemeClr val="tx1"/>
                </a:solidFill>
              </a:rPr>
              <a:t>Prep work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1467" y="75246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81467" y="5509822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1467" y="36384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37" name="Rectangular Callout 36"/>
          <p:cNvSpPr/>
          <p:nvPr/>
        </p:nvSpPr>
        <p:spPr bwMode="auto">
          <a:xfrm>
            <a:off x="9550400" y="6076890"/>
            <a:ext cx="2992294" cy="1323439"/>
          </a:xfrm>
          <a:prstGeom prst="wedgeRectCallout">
            <a:avLst>
              <a:gd name="adj1" fmla="val -101614"/>
              <a:gd name="adj2" fmla="val -589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Applied independently</a:t>
            </a:r>
            <a:br>
              <a:rPr lang="en-US" sz="2000" b="0" dirty="0"/>
            </a:br>
            <a:r>
              <a:rPr lang="en-US" sz="2000" b="0" dirty="0"/>
              <a:t>on each section:</a:t>
            </a:r>
            <a:br>
              <a:rPr lang="en-US" sz="2000" b="0" i="1" dirty="0"/>
            </a:br>
            <a:r>
              <a:rPr lang="en-US" sz="2000" b="0" i="1" dirty="0"/>
              <a:t>if </a:t>
            </a:r>
            <a:r>
              <a:rPr lang="en-US" sz="2000" b="0" dirty="0">
                <a:solidFill>
                  <a:srgbClr val="C00000"/>
                </a:solidFill>
              </a:rPr>
              <a:t>A[</a:t>
            </a:r>
            <a:r>
              <a:rPr lang="en-US" sz="2000" b="0" dirty="0" err="1">
                <a:solidFill>
                  <a:srgbClr val="C00000"/>
                </a:solidFill>
              </a:rPr>
              <a:t>lo,p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p,hi</a:t>
            </a:r>
            <a:r>
              <a:rPr lang="en-US" sz="2000" b="0" dirty="0">
                <a:solidFill>
                  <a:srgbClr val="C00000"/>
                </a:solidFill>
              </a:rPr>
              <a:t>)</a:t>
            </a:r>
            <a:r>
              <a:rPr lang="en-US" sz="2000" b="0" i="1" dirty="0"/>
              <a:t> before,</a:t>
            </a:r>
            <a:br>
              <a:rPr lang="en-US" sz="2000" b="0" i="1" dirty="0"/>
            </a:br>
            <a:r>
              <a:rPr lang="en-US" sz="2000" b="0" i="1" dirty="0"/>
              <a:t>then </a:t>
            </a:r>
            <a:r>
              <a:rPr lang="en-US" sz="2000" b="0" dirty="0">
                <a:solidFill>
                  <a:srgbClr val="C00000"/>
                </a:solidFill>
              </a:rPr>
              <a:t>A[</a:t>
            </a:r>
            <a:r>
              <a:rPr lang="en-US" sz="2000" b="0" dirty="0" err="1">
                <a:solidFill>
                  <a:srgbClr val="C00000"/>
                </a:solidFill>
              </a:rPr>
              <a:t>lo,p</a:t>
            </a:r>
            <a:r>
              <a:rPr lang="en-US" sz="2000" b="0" dirty="0">
                <a:solidFill>
                  <a:srgbClr val="C00000"/>
                </a:solidFill>
              </a:rPr>
              <a:t>) ≤ A[</a:t>
            </a:r>
            <a:r>
              <a:rPr lang="en-US" sz="2000" b="0" dirty="0" err="1">
                <a:solidFill>
                  <a:srgbClr val="C00000"/>
                </a:solidFill>
              </a:rPr>
              <a:t>p,hi</a:t>
            </a:r>
            <a:r>
              <a:rPr lang="en-US" sz="2000" b="0" dirty="0">
                <a:solidFill>
                  <a:srgbClr val="C00000"/>
                </a:solidFill>
              </a:rPr>
              <a:t>)</a:t>
            </a:r>
            <a:r>
              <a:rPr lang="en-US" sz="2000" b="0" i="1" dirty="0"/>
              <a:t> after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9037BE69-9BF4-0C68-8443-46F8F3BCA9D9}"/>
              </a:ext>
            </a:extLst>
          </p:cNvPr>
          <p:cNvSpPr/>
          <p:nvPr/>
        </p:nvSpPr>
        <p:spPr bwMode="auto">
          <a:xfrm>
            <a:off x="10066428" y="4394537"/>
            <a:ext cx="1810945" cy="707886"/>
          </a:xfrm>
          <a:prstGeom prst="wedgeRectCallout">
            <a:avLst>
              <a:gd name="adj1" fmla="val -164314"/>
              <a:gd name="adj2" fmla="val -9006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Some real cost</a:t>
            </a:r>
            <a:br>
              <a:rPr lang="en-US" sz="2000" b="0" dirty="0"/>
            </a:br>
            <a:r>
              <a:rPr lang="en-US" sz="2000" b="0" dirty="0"/>
              <a:t>hopefully </a:t>
            </a:r>
            <a:r>
              <a:rPr lang="en-US" sz="2000" b="0" i="1" dirty="0"/>
              <a:t>O(n)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697FB1-EB5B-F82A-B76D-AABC6838D794}"/>
              </a:ext>
            </a:extLst>
          </p:cNvPr>
          <p:cNvSpPr txBox="1"/>
          <p:nvPr/>
        </p:nvSpPr>
        <p:spPr>
          <a:xfrm>
            <a:off x="12025312" y="4363759"/>
            <a:ext cx="4988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/>
      <p:bldP spid="37" grpId="0" animBg="1"/>
      <p:bldP spid="2" grpId="0" animBg="1"/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 bwMode="auto">
          <a:xfrm rot="10800000" flipV="1">
            <a:off x="8636001" y="2971796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0070C0"/>
                </a:solidFill>
              </a:rPr>
              <a:t>small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left of A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FF0000"/>
                </a:solidFill>
              </a:rPr>
              <a:t>big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right of A</a:t>
            </a:r>
          </a:p>
          <a:p>
            <a:pPr lvl="4"/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426200" y="453860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12000" y="4114799"/>
          <a:ext cx="5105400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6426200" y="263062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12000" y="218771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11988800" y="302889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 bwMode="auto">
          <a:xfrm rot="5400000">
            <a:off x="8854831" y="3286369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 flipV="1">
            <a:off x="7493000" y="2971800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6200000" flipH="1">
            <a:off x="6917684" y="3539484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2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 bwMode="auto">
          <a:xfrm rot="10800000" flipV="1">
            <a:off x="8636001" y="2971796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that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0070C0"/>
                </a:solidFill>
              </a:rPr>
              <a:t>small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left of A</a:t>
            </a:r>
          </a:p>
          <a:p>
            <a:pPr lvl="1"/>
            <a:r>
              <a:rPr lang="en-US" dirty="0"/>
              <a:t>Moves </a:t>
            </a:r>
            <a:r>
              <a:rPr lang="en-US" dirty="0">
                <a:solidFill>
                  <a:srgbClr val="FF0000"/>
                </a:solidFill>
              </a:rPr>
              <a:t>big</a:t>
            </a:r>
            <a:r>
              <a:rPr lang="en-US" dirty="0"/>
              <a:t> values</a:t>
            </a:r>
            <a:br>
              <a:rPr lang="en-US" dirty="0"/>
            </a:br>
            <a:r>
              <a:rPr lang="en-US" dirty="0"/>
              <a:t>to the right of A</a:t>
            </a:r>
          </a:p>
          <a:p>
            <a:pPr lvl="1"/>
            <a:r>
              <a:rPr lang="en-US" dirty="0"/>
              <a:t>Returns the index </a:t>
            </a:r>
            <a:r>
              <a:rPr lang="en-US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p</a:t>
            </a:r>
            <a:br>
              <a:rPr lang="en-US" dirty="0"/>
            </a:br>
            <a:r>
              <a:rPr lang="en-US" dirty="0"/>
              <a:t>that separates them</a:t>
            </a:r>
          </a:p>
          <a:p>
            <a:pPr lvl="4"/>
            <a:endParaRPr lang="en-US" dirty="0"/>
          </a:p>
          <a:p>
            <a:r>
              <a:rPr lang="en-US" dirty="0"/>
              <a:t>This is partition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426200" y="453860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12000" y="4114799"/>
          <a:ext cx="5105400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6426200" y="2630624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12000" y="218771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11988800" y="3028890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407400" y="5543490"/>
            <a:ext cx="207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A[p, hi)</a:t>
            </a:r>
          </a:p>
        </p:txBody>
      </p:sp>
      <p:sp>
        <p:nvSpPr>
          <p:cNvPr id="40" name="Right Brace 39"/>
          <p:cNvSpPr/>
          <p:nvPr/>
        </p:nvSpPr>
        <p:spPr bwMode="auto">
          <a:xfrm rot="5400000">
            <a:off x="9321800" y="3028890"/>
            <a:ext cx="228600" cy="46482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Rectangle 40"/>
          <p:cNvSpPr>
            <a:spLocks/>
          </p:cNvSpPr>
          <p:nvPr/>
        </p:nvSpPr>
        <p:spPr bwMode="auto">
          <a:xfrm>
            <a:off x="1993294" y="6948607"/>
            <a:ext cx="7252306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>
            <a:off x="9973781" y="3843819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>
            <a:off x="8854831" y="3286369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4" name="Straight Arrow Connector 73"/>
          <p:cNvCxnSpPr>
            <a:cxnSpLocks/>
          </p:cNvCxnSpPr>
          <p:nvPr/>
        </p:nvCxnSpPr>
        <p:spPr bwMode="auto">
          <a:xfrm>
            <a:off x="9169862" y="2971802"/>
            <a:ext cx="1510838" cy="17670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 flipV="1">
            <a:off x="7493000" y="2971800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8608362" y="2971802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3" name="Straight Arrow Connector 82"/>
          <p:cNvCxnSpPr>
            <a:cxnSpLocks/>
          </p:cNvCxnSpPr>
          <p:nvPr/>
        </p:nvCxnSpPr>
        <p:spPr bwMode="auto">
          <a:xfrm>
            <a:off x="8046862" y="2971802"/>
            <a:ext cx="2435272" cy="176700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6200000" flipH="1">
            <a:off x="6917684" y="3539484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F54F6-91EE-6995-9552-356ECB220E2B}"/>
              </a:ext>
            </a:extLst>
          </p:cNvPr>
          <p:cNvSpPr txBox="1"/>
          <p:nvPr/>
        </p:nvSpPr>
        <p:spPr>
          <a:xfrm>
            <a:off x="9358913" y="41147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p</a:t>
            </a:r>
            <a:endParaRPr lang="en-US" b="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5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 animBg="1"/>
      <p:bldP spid="41" grpId="0" animBg="1"/>
      <p:bldP spid="2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solidFill>
                  <a:srgbClr val="7030A0"/>
                </a:solidFill>
              </a:rPr>
              <a:t>partition</a:t>
            </a:r>
            <a:r>
              <a:rPr lang="en-US" dirty="0"/>
              <a:t> in </a:t>
            </a:r>
            <a:r>
              <a:rPr lang="en-US" dirty="0">
                <a:solidFill>
                  <a:srgbClr val="7030A0"/>
                </a:solidFill>
              </a:rPr>
              <a:t>sort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What if </a:t>
            </a:r>
            <a:r>
              <a:rPr lang="en-US" dirty="0">
                <a:solidFill>
                  <a:srgbClr val="C00000"/>
                </a:solidFill>
              </a:rPr>
              <a:t>p == hi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>
                <a:solidFill>
                  <a:srgbClr val="C00000"/>
                </a:solidFill>
              </a:rPr>
              <a:t>hi &gt; lo+1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Infinite loop!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We want </a:t>
            </a:r>
            <a:r>
              <a:rPr lang="en-US" dirty="0">
                <a:solidFill>
                  <a:srgbClr val="C00000"/>
                </a:solidFill>
              </a:rPr>
              <a:t>p &lt; hi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Thus </a:t>
            </a:r>
            <a:r>
              <a:rPr lang="en-US" dirty="0">
                <a:solidFill>
                  <a:srgbClr val="C00000"/>
                </a:solidFill>
              </a:rPr>
              <a:t>\result &lt; hi</a:t>
            </a:r>
            <a:r>
              <a:rPr lang="en-US" dirty="0"/>
              <a:t> in </a:t>
            </a:r>
            <a:br>
              <a:rPr lang="en-US" dirty="0"/>
            </a:br>
            <a:r>
              <a:rPr lang="en-US" dirty="0">
                <a:solidFill>
                  <a:srgbClr val="7030A0"/>
                </a:solidFill>
              </a:rPr>
              <a:t>partition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5587998" y="2049506"/>
            <a:ext cx="7239001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5588000" y="3709749"/>
            <a:ext cx="7239000" cy="406265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&lt;=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lo, p);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sort(A, p,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11455399" y="5897463"/>
            <a:ext cx="1244892" cy="707886"/>
          </a:xfrm>
          <a:prstGeom prst="wedgeRectCallout">
            <a:avLst>
              <a:gd name="adj1" fmla="val -150390"/>
              <a:gd name="adj2" fmla="val -1964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just like</a:t>
            </a:r>
            <a:br>
              <a:rPr lang="en-US" sz="2000" b="0" dirty="0"/>
            </a:br>
            <a:r>
              <a:rPr lang="en-US" sz="2000" b="0" dirty="0" err="1"/>
              <a:t>mergesort</a:t>
            </a:r>
            <a:endParaRPr lang="en-US" sz="2000" b="0" i="1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1455399" y="5897463"/>
            <a:ext cx="1244892" cy="707886"/>
          </a:xfrm>
          <a:prstGeom prst="wedgeRectCallout">
            <a:avLst>
              <a:gd name="adj1" fmla="val -263985"/>
              <a:gd name="adj2" fmla="val -1048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just like</a:t>
            </a:r>
            <a:br>
              <a:rPr lang="en-US" sz="2000" b="0" dirty="0"/>
            </a:br>
            <a:r>
              <a:rPr lang="en-US" sz="2000" b="0" dirty="0" err="1"/>
              <a:t>mergesort</a:t>
            </a:r>
            <a:endParaRPr lang="en-US" sz="2000" b="0" i="1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1455399" y="5897463"/>
            <a:ext cx="1244892" cy="707886"/>
          </a:xfrm>
          <a:prstGeom prst="wedgeRectCallout">
            <a:avLst>
              <a:gd name="adj1" fmla="val -349395"/>
              <a:gd name="adj2" fmla="val 1024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just like</a:t>
            </a:r>
            <a:br>
              <a:rPr lang="en-US" sz="2000" b="0" dirty="0"/>
            </a:br>
            <a:r>
              <a:rPr lang="en-US" sz="2000" b="0" dirty="0" err="1">
                <a:solidFill>
                  <a:srgbClr val="7030A0"/>
                </a:solidFill>
              </a:rPr>
              <a:t>mergesort</a:t>
            </a:r>
            <a:endParaRPr lang="en-US" sz="2000" b="0" i="1" dirty="0">
              <a:solidFill>
                <a:srgbClr val="7030A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63</a:t>
            </a:fld>
            <a:endParaRPr lang="en-US" dirty="0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EDC51B22-A89C-4C71-FCD7-DF6C82D9EBD5}"/>
              </a:ext>
            </a:extLst>
          </p:cNvPr>
          <p:cNvSpPr/>
          <p:nvPr/>
        </p:nvSpPr>
        <p:spPr bwMode="auto">
          <a:xfrm>
            <a:off x="9245600" y="5804037"/>
            <a:ext cx="228600" cy="476129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3E662535-C9C4-CB5C-D232-E16BF84D7BD2}"/>
              </a:ext>
            </a:extLst>
          </p:cNvPr>
          <p:cNvSpPr/>
          <p:nvPr/>
        </p:nvSpPr>
        <p:spPr bwMode="auto">
          <a:xfrm rot="5400000">
            <a:off x="11341098" y="2836129"/>
            <a:ext cx="228600" cy="476129"/>
          </a:xfrm>
          <a:prstGeom prst="down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use </a:t>
            </a:r>
            <a:r>
              <a:rPr lang="en-US" dirty="0">
                <a:solidFill>
                  <a:srgbClr val="7030A0"/>
                </a:solidFill>
              </a:rPr>
              <a:t>partition</a:t>
            </a:r>
            <a:r>
              <a:rPr lang="en-US" dirty="0"/>
              <a:t> in </a:t>
            </a:r>
            <a:r>
              <a:rPr lang="en-US" dirty="0">
                <a:solidFill>
                  <a:srgbClr val="7030A0"/>
                </a:solidFill>
              </a:rPr>
              <a:t>sort</a:t>
            </a:r>
            <a:r>
              <a:rPr lang="en-US" dirty="0"/>
              <a:t>, we need </a:t>
            </a:r>
            <a:r>
              <a:rPr lang="en-US" dirty="0">
                <a:solidFill>
                  <a:srgbClr val="C00000"/>
                </a:solidFill>
              </a:rPr>
              <a:t>\result &lt; hi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want </a:t>
            </a:r>
            <a:r>
              <a:rPr lang="en-US" dirty="0">
                <a:solidFill>
                  <a:srgbClr val="C00000"/>
                </a:solidFill>
              </a:rPr>
              <a:t>lo &lt; hi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There is an element at A[\result]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2006600" y="2895600"/>
            <a:ext cx="7239001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731002" y="371731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083800" y="3093184"/>
            <a:ext cx="2568973" cy="1631216"/>
          </a:xfrm>
          <a:prstGeom prst="wedgeRectCallout">
            <a:avLst>
              <a:gd name="adj1" fmla="val -81854"/>
              <a:gd name="adj2" fmla="val -216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rgbClr val="FF0000"/>
                </a:solidFill>
              </a:rPr>
              <a:t>DANGER!</a:t>
            </a:r>
          </a:p>
          <a:p>
            <a:pPr>
              <a:defRPr/>
            </a:pPr>
            <a:r>
              <a:rPr lang="en-US" sz="2000" b="0" dirty="0"/>
              <a:t>this function is</a:t>
            </a:r>
            <a:br>
              <a:rPr lang="en-US" sz="2000" b="0" dirty="0"/>
            </a:br>
            <a:r>
              <a:rPr lang="en-US" sz="2000" dirty="0" err="1"/>
              <a:t>unimplementable</a:t>
            </a:r>
            <a:r>
              <a:rPr lang="en-US" sz="2000" b="0" dirty="0"/>
              <a:t>!</a:t>
            </a:r>
            <a:br>
              <a:rPr lang="en-US" sz="2000" b="0" dirty="0"/>
            </a:br>
            <a:r>
              <a:rPr lang="en-US" sz="2000" b="0" dirty="0"/>
              <a:t>if </a:t>
            </a:r>
            <a:r>
              <a:rPr lang="en-US" sz="2000" b="0" dirty="0">
                <a:solidFill>
                  <a:srgbClr val="C00000"/>
                </a:solidFill>
              </a:rPr>
              <a:t>hi==lo</a:t>
            </a:r>
            <a:r>
              <a:rPr lang="en-US" sz="2000" b="0" dirty="0"/>
              <a:t>,</a:t>
            </a:r>
            <a:br>
              <a:rPr lang="en-US" sz="2000" b="0" dirty="0"/>
            </a:br>
            <a:r>
              <a:rPr lang="en-US" sz="2000" b="0" dirty="0"/>
              <a:t>then </a:t>
            </a:r>
            <a:r>
              <a:rPr lang="en-US" sz="2000" b="0" dirty="0">
                <a:solidFill>
                  <a:srgbClr val="C00000"/>
                </a:solidFill>
              </a:rPr>
              <a:t>\result </a:t>
            </a:r>
            <a:r>
              <a:rPr lang="en-US" sz="2000" b="0" dirty="0"/>
              <a:t>can’t exist</a:t>
            </a:r>
            <a:endParaRPr lang="en-US" sz="2000" b="0" i="1" dirty="0">
              <a:solidFill>
                <a:srgbClr val="7030A0"/>
              </a:solidFill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2006600" y="5729407"/>
            <a:ext cx="7239001" cy="16619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le_segs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\result, A, \result,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731002" y="6551117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487416" y="61722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A[lo, p) ≤ A[p, hi)</a:t>
            </a:r>
            <a:r>
              <a:rPr lang="en-US" dirty="0"/>
              <a:t>, then there is a value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such that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A[lo, p) ≤ v ≤ A[p, hi)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Take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to be an element </a:t>
            </a:r>
            <a:br>
              <a:rPr lang="en-US" dirty="0"/>
            </a:br>
            <a:r>
              <a:rPr lang="en-US" dirty="0"/>
              <a:t>of A[lo, hi)</a:t>
            </a:r>
          </a:p>
          <a:p>
            <a:pPr lvl="4">
              <a:buClr>
                <a:schemeClr val="tx1"/>
              </a:buClr>
            </a:pPr>
            <a:endParaRPr lang="en-US" sz="100" dirty="0"/>
          </a:p>
          <a:p>
            <a:pPr algn="ctr">
              <a:buClr>
                <a:schemeClr val="tx1"/>
              </a:buCl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490D4-7A1B-45D2-B551-E1B1E148D9B2}" type="slidenum">
              <a:rPr lang="en-US" smtClean="0"/>
              <a:pPr/>
              <a:t>65</a:t>
            </a:fld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888942-404E-6B81-06C5-EE305AE9DB38}"/>
              </a:ext>
            </a:extLst>
          </p:cNvPr>
          <p:cNvCxnSpPr/>
          <p:nvPr/>
        </p:nvCxnSpPr>
        <p:spPr bwMode="auto">
          <a:xfrm rot="10800000" flipV="1">
            <a:off x="8636001" y="4213084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5" name="Rectangle 7">
            <a:extLst>
              <a:ext uri="{FF2B5EF4-FFF2-40B4-BE49-F238E27FC236}">
                <a16:creationId xmlns:a16="http://schemas.microsoft.com/office/drawing/2014/main" id="{42162297-18CB-08C0-C7EA-C088CA070202}"/>
              </a:ext>
            </a:extLst>
          </p:cNvPr>
          <p:cNvSpPr>
            <a:spLocks/>
          </p:cNvSpPr>
          <p:nvPr/>
        </p:nvSpPr>
        <p:spPr bwMode="auto">
          <a:xfrm>
            <a:off x="6426200" y="5779890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30C114-6E49-E16F-729D-1FAACF1533EB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5356087"/>
          <a:ext cx="5105401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CD7923"/>
                          </a:solidFill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b="0" kern="1200" dirty="0">
                        <a:solidFill>
                          <a:srgbClr val="CD7923"/>
                        </a:solidFill>
                        <a:latin typeface="+mn-lt"/>
                        <a:ea typeface="Menlo" charset="0"/>
                        <a:cs typeface="Menlo" charset="0"/>
                        <a:sym typeface="Menlo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7">
            <a:extLst>
              <a:ext uri="{FF2B5EF4-FFF2-40B4-BE49-F238E27FC236}">
                <a16:creationId xmlns:a16="http://schemas.microsoft.com/office/drawing/2014/main" id="{E5EED826-A8D1-3BA1-D237-44B122BE66C4}"/>
              </a:ext>
            </a:extLst>
          </p:cNvPr>
          <p:cNvSpPr>
            <a:spLocks/>
          </p:cNvSpPr>
          <p:nvPr/>
        </p:nvSpPr>
        <p:spPr bwMode="auto">
          <a:xfrm>
            <a:off x="64262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6E0EC8-E0FB-1EA1-31FE-BC64ACABB425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34290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 grid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rved Left Arrow 8">
            <a:extLst>
              <a:ext uri="{FF2B5EF4-FFF2-40B4-BE49-F238E27FC236}">
                <a16:creationId xmlns:a16="http://schemas.microsoft.com/office/drawing/2014/main" id="{B219AAA6-F62A-1855-EF30-009D13163676}"/>
              </a:ext>
            </a:extLst>
          </p:cNvPr>
          <p:cNvSpPr/>
          <p:nvPr/>
        </p:nvSpPr>
        <p:spPr bwMode="auto">
          <a:xfrm>
            <a:off x="11988800" y="4270178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00A1F3-041D-1A80-2CAF-E33F0F62EE50}"/>
              </a:ext>
            </a:extLst>
          </p:cNvPr>
          <p:cNvCxnSpPr/>
          <p:nvPr/>
        </p:nvCxnSpPr>
        <p:spPr bwMode="auto">
          <a:xfrm rot="5400000">
            <a:off x="9973781" y="5085107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273F26-2C15-67DA-8B96-6F236CD0A4F2}"/>
              </a:ext>
            </a:extLst>
          </p:cNvPr>
          <p:cNvCxnSpPr/>
          <p:nvPr/>
        </p:nvCxnSpPr>
        <p:spPr bwMode="auto">
          <a:xfrm rot="5400000">
            <a:off x="8854831" y="4527657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4CA12C-C260-101E-35D7-15AE50172604}"/>
              </a:ext>
            </a:extLst>
          </p:cNvPr>
          <p:cNvCxnSpPr/>
          <p:nvPr/>
        </p:nvCxnSpPr>
        <p:spPr bwMode="auto">
          <a:xfrm rot="16200000" flipH="1">
            <a:off x="8864832" y="4518120"/>
            <a:ext cx="1752600" cy="1142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330221-7851-642E-CB9B-FD040749B584}"/>
              </a:ext>
            </a:extLst>
          </p:cNvPr>
          <p:cNvCxnSpPr/>
          <p:nvPr/>
        </p:nvCxnSpPr>
        <p:spPr bwMode="auto">
          <a:xfrm rot="10800000" flipV="1">
            <a:off x="7493000" y="4213088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B72CDA-E4BF-FB73-BC1B-C530EFACEFA6}"/>
              </a:ext>
            </a:extLst>
          </p:cNvPr>
          <p:cNvCxnSpPr/>
          <p:nvPr/>
        </p:nvCxnSpPr>
        <p:spPr bwMode="auto">
          <a:xfrm>
            <a:off x="8608362" y="4213090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3E4F61-4AE2-D394-8040-C3420A560745}"/>
              </a:ext>
            </a:extLst>
          </p:cNvPr>
          <p:cNvCxnSpPr/>
          <p:nvPr/>
        </p:nvCxnSpPr>
        <p:spPr bwMode="auto">
          <a:xfrm rot="16200000" flipH="1">
            <a:off x="6917684" y="4780772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If </a:t>
            </a:r>
            <a:r>
              <a:rPr lang="en-US" dirty="0">
                <a:solidFill>
                  <a:srgbClr val="C00000"/>
                </a:solidFill>
              </a:rPr>
              <a:t>A[lo, p) ≤ A[p, hi)</a:t>
            </a:r>
            <a:r>
              <a:rPr lang="en-US" dirty="0"/>
              <a:t>, then there is a value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such that </a:t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A[lo, p) ≤ v ≤ A[p, hi)</a:t>
            </a:r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/>
              <a:t>Take </a:t>
            </a: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to be an element </a:t>
            </a:r>
            <a:br>
              <a:rPr lang="en-US" dirty="0"/>
            </a:br>
            <a:r>
              <a:rPr lang="en-US" dirty="0"/>
              <a:t>of A[lo, hi)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ym typeface="Menlo" charset="0"/>
              </a:rPr>
              <a:t>It will end up in A[p]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p) ≤ A[p] ≤ A[p, hi)</a:t>
            </a:r>
            <a:endParaRPr lang="en-US" dirty="0">
              <a:solidFill>
                <a:srgbClr val="C00000"/>
              </a:solidFill>
              <a:sym typeface="Menlo" charset="0"/>
            </a:endParaRPr>
          </a:p>
          <a:p>
            <a:pPr lvl="4">
              <a:buClr>
                <a:schemeClr val="tx1"/>
              </a:buClr>
            </a:pPr>
            <a:endParaRPr lang="en-US" dirty="0"/>
          </a:p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v</a:t>
            </a:r>
            <a:r>
              <a:rPr lang="en-US" dirty="0"/>
              <a:t> is called the </a:t>
            </a:r>
            <a:r>
              <a:rPr lang="en-US" b="1" dirty="0"/>
              <a:t>pivot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dirty="0"/>
              <a:t> is the </a:t>
            </a:r>
            <a:r>
              <a:rPr lang="en-US" b="1" dirty="0"/>
              <a:t>pivot index</a:t>
            </a:r>
            <a:endParaRPr lang="en-US" dirty="0"/>
          </a:p>
          <a:p>
            <a:pPr lvl="4">
              <a:buClr>
                <a:schemeClr val="tx1"/>
              </a:buClr>
            </a:pPr>
            <a:endParaRPr lang="en-US" sz="100" dirty="0"/>
          </a:p>
          <a:p>
            <a:pPr algn="ctr">
              <a:buClr>
                <a:schemeClr val="tx1"/>
              </a:buCl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490D4-7A1B-45D2-B551-E1B1E148D9B2}" type="slidenum">
              <a:rPr lang="en-US" smtClean="0"/>
              <a:pPr/>
              <a:t>66</a:t>
            </a:fld>
            <a:endParaRPr lang="en-US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C888942-404E-6B81-06C5-EE305AE9DB38}"/>
              </a:ext>
            </a:extLst>
          </p:cNvPr>
          <p:cNvCxnSpPr/>
          <p:nvPr/>
        </p:nvCxnSpPr>
        <p:spPr bwMode="auto">
          <a:xfrm rot="10800000" flipV="1">
            <a:off x="8636001" y="4213084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5" name="Rectangle 7">
            <a:extLst>
              <a:ext uri="{FF2B5EF4-FFF2-40B4-BE49-F238E27FC236}">
                <a16:creationId xmlns:a16="http://schemas.microsoft.com/office/drawing/2014/main" id="{42162297-18CB-08C0-C7EA-C088CA070202}"/>
              </a:ext>
            </a:extLst>
          </p:cNvPr>
          <p:cNvSpPr>
            <a:spLocks/>
          </p:cNvSpPr>
          <p:nvPr/>
        </p:nvSpPr>
        <p:spPr bwMode="auto">
          <a:xfrm>
            <a:off x="6426200" y="5779890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30C114-6E49-E16F-729D-1FAACF1533EB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5356087"/>
          <a:ext cx="5105401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CD7923"/>
                          </a:solidFill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b="0" kern="1200" dirty="0">
                        <a:solidFill>
                          <a:srgbClr val="CD7923"/>
                        </a:solidFill>
                        <a:latin typeface="+mn-lt"/>
                        <a:ea typeface="Menlo" charset="0"/>
                        <a:cs typeface="Menlo" charset="0"/>
                        <a:sym typeface="Menlo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7">
            <a:extLst>
              <a:ext uri="{FF2B5EF4-FFF2-40B4-BE49-F238E27FC236}">
                <a16:creationId xmlns:a16="http://schemas.microsoft.com/office/drawing/2014/main" id="{E5EED826-A8D1-3BA1-D237-44B122BE66C4}"/>
              </a:ext>
            </a:extLst>
          </p:cNvPr>
          <p:cNvSpPr>
            <a:spLocks/>
          </p:cNvSpPr>
          <p:nvPr/>
        </p:nvSpPr>
        <p:spPr bwMode="auto">
          <a:xfrm>
            <a:off x="6426200" y="38719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6E0EC8-E0FB-1EA1-31FE-BC64ACABB425}"/>
              </a:ext>
            </a:extLst>
          </p:cNvPr>
          <p:cNvGraphicFramePr>
            <a:graphicFrameLocks noGrp="1"/>
          </p:cNvGraphicFramePr>
          <p:nvPr/>
        </p:nvGraphicFramePr>
        <p:xfrm>
          <a:off x="7112000" y="34290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 grid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rved Left Arrow 8">
            <a:extLst>
              <a:ext uri="{FF2B5EF4-FFF2-40B4-BE49-F238E27FC236}">
                <a16:creationId xmlns:a16="http://schemas.microsoft.com/office/drawing/2014/main" id="{B219AAA6-F62A-1855-EF30-009D13163676}"/>
              </a:ext>
            </a:extLst>
          </p:cNvPr>
          <p:cNvSpPr/>
          <p:nvPr/>
        </p:nvSpPr>
        <p:spPr bwMode="auto">
          <a:xfrm>
            <a:off x="11988800" y="4270178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66A8F8-D978-82F6-A203-59F777032442}"/>
              </a:ext>
            </a:extLst>
          </p:cNvPr>
          <p:cNvSpPr txBox="1"/>
          <p:nvPr/>
        </p:nvSpPr>
        <p:spPr>
          <a:xfrm>
            <a:off x="7395534" y="6784778"/>
            <a:ext cx="171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A[p]</a:t>
            </a: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07925550-1744-894F-F334-937D8C4FB5E6}"/>
              </a:ext>
            </a:extLst>
          </p:cNvPr>
          <p:cNvSpPr/>
          <p:nvPr/>
        </p:nvSpPr>
        <p:spPr bwMode="auto">
          <a:xfrm rot="5400000">
            <a:off x="8131145" y="5460833"/>
            <a:ext cx="247710" cy="2286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00A1F3-041D-1A80-2CAF-E33F0F62EE50}"/>
              </a:ext>
            </a:extLst>
          </p:cNvPr>
          <p:cNvCxnSpPr/>
          <p:nvPr/>
        </p:nvCxnSpPr>
        <p:spPr bwMode="auto">
          <a:xfrm rot="5400000">
            <a:off x="9973781" y="5085107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B273F26-2C15-67DA-8B96-6F236CD0A4F2}"/>
              </a:ext>
            </a:extLst>
          </p:cNvPr>
          <p:cNvCxnSpPr/>
          <p:nvPr/>
        </p:nvCxnSpPr>
        <p:spPr bwMode="auto">
          <a:xfrm rot="5400000">
            <a:off x="8854831" y="4527657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4CA12C-C260-101E-35D7-15AE50172604}"/>
              </a:ext>
            </a:extLst>
          </p:cNvPr>
          <p:cNvCxnSpPr/>
          <p:nvPr/>
        </p:nvCxnSpPr>
        <p:spPr bwMode="auto">
          <a:xfrm rot="16200000" flipH="1">
            <a:off x="8864832" y="4518120"/>
            <a:ext cx="1752600" cy="1142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330221-7851-642E-CB9B-FD040749B584}"/>
              </a:ext>
            </a:extLst>
          </p:cNvPr>
          <p:cNvCxnSpPr/>
          <p:nvPr/>
        </p:nvCxnSpPr>
        <p:spPr bwMode="auto">
          <a:xfrm rot="10800000" flipV="1">
            <a:off x="7493000" y="4213088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DB72CDA-E4BF-FB73-BC1B-C530EFACEFA6}"/>
              </a:ext>
            </a:extLst>
          </p:cNvPr>
          <p:cNvCxnSpPr/>
          <p:nvPr/>
        </p:nvCxnSpPr>
        <p:spPr bwMode="auto">
          <a:xfrm>
            <a:off x="8608362" y="4213090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F0F51C-C10B-A47B-34F4-28FA96A5B77F}"/>
              </a:ext>
            </a:extLst>
          </p:cNvPr>
          <p:cNvCxnSpPr/>
          <p:nvPr/>
        </p:nvCxnSpPr>
        <p:spPr bwMode="auto">
          <a:xfrm rot="16200000" flipH="1">
            <a:off x="7884231" y="4223319"/>
            <a:ext cx="1981200" cy="16559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3E4F61-4AE2-D394-8040-C3420A560745}"/>
              </a:ext>
            </a:extLst>
          </p:cNvPr>
          <p:cNvCxnSpPr/>
          <p:nvPr/>
        </p:nvCxnSpPr>
        <p:spPr bwMode="auto">
          <a:xfrm rot="16200000" flipH="1">
            <a:off x="6917684" y="4780772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B37E34A-17EC-2201-4080-11528AD6DD31}"/>
              </a:ext>
            </a:extLst>
          </p:cNvPr>
          <p:cNvSpPr txBox="1"/>
          <p:nvPr/>
        </p:nvSpPr>
        <p:spPr>
          <a:xfrm>
            <a:off x="9766808" y="6784778"/>
            <a:ext cx="171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A[p] ≤ A[p, hi)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B4E28288-B2E8-B670-D5CE-92148F69B192}"/>
              </a:ext>
            </a:extLst>
          </p:cNvPr>
          <p:cNvSpPr/>
          <p:nvPr/>
        </p:nvSpPr>
        <p:spPr bwMode="auto">
          <a:xfrm rot="5400000">
            <a:off x="10493345" y="5460833"/>
            <a:ext cx="247710" cy="2286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A38460-194B-32BF-ABE6-ABB39EE8EB4E}"/>
              </a:ext>
            </a:extLst>
          </p:cNvPr>
          <p:cNvSpPr txBox="1"/>
          <p:nvPr/>
        </p:nvSpPr>
        <p:spPr>
          <a:xfrm>
            <a:off x="7881761" y="4094264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8C7140-D42B-9677-DB3C-3D85D7C3043E}"/>
              </a:ext>
            </a:extLst>
          </p:cNvPr>
          <p:cNvSpPr txBox="1"/>
          <p:nvPr/>
        </p:nvSpPr>
        <p:spPr>
          <a:xfrm>
            <a:off x="9533522" y="5935565"/>
            <a:ext cx="338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hangingPunct="1"/>
            <a:r>
              <a:rPr lang="en-US" b="0" dirty="0">
                <a:solidFill>
                  <a:srgbClr val="CD7923"/>
                </a:solidFill>
                <a:ea typeface="Menlo" charset="0"/>
                <a:cs typeface="Menlo" charset="0"/>
                <a:sym typeface="Menlo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047136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9" grpId="0"/>
      <p:bldP spid="2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Arrow Connector 53"/>
          <p:cNvCxnSpPr/>
          <p:nvPr/>
        </p:nvCxnSpPr>
        <p:spPr bwMode="auto">
          <a:xfrm rot="10800000" flipV="1">
            <a:off x="8636001" y="2460484"/>
            <a:ext cx="2779867" cy="17526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p) ≤ A[p] ≤ A[p, hi)</a:t>
            </a:r>
            <a:br>
              <a:rPr lang="en-US" dirty="0">
                <a:solidFill>
                  <a:srgbClr val="C00000"/>
                </a:solidFill>
                <a:sym typeface="Menlo" charset="0"/>
              </a:rPr>
            </a:br>
            <a:r>
              <a:rPr lang="en-US" dirty="0"/>
              <a:t>is equivalent to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A[lo, p) ≤ A[p]</a:t>
            </a:r>
          </a:p>
          <a:p>
            <a:pPr lvl="1">
              <a:buClr>
                <a:schemeClr val="tx1"/>
              </a:buClr>
            </a:pPr>
            <a:r>
              <a:rPr lang="en-US" dirty="0">
                <a:solidFill>
                  <a:srgbClr val="C00000"/>
                </a:solidFill>
              </a:rPr>
              <a:t>A[p] ≤ A[p+1, hi)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 pivot separates the smaller and the bigger elements</a:t>
            </a:r>
          </a:p>
          <a:p>
            <a:r>
              <a:rPr lang="en-US" dirty="0"/>
              <a:t>It winds up in the right place in the sorted array</a:t>
            </a:r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426200" y="4027290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12000" y="3603487"/>
          <a:ext cx="5105401" cy="105066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1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57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CD7923"/>
                          </a:solidFill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0" kern="1200" dirty="0">
                          <a:solidFill>
                            <a:srgbClr val="CD7923"/>
                          </a:solidFill>
                          <a:latin typeface="+mn-lt"/>
                          <a:ea typeface="Menlo" charset="0"/>
                          <a:cs typeface="Menlo" charset="0"/>
                          <a:sym typeface="Menlo" charset="0"/>
                        </a:rPr>
                        <a:t>v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6426200" y="21193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12000" y="16764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8689">
                <a:tc gridSpan="3"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v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Curved Left Arrow 31"/>
          <p:cNvSpPr/>
          <p:nvPr/>
        </p:nvSpPr>
        <p:spPr bwMode="auto">
          <a:xfrm>
            <a:off x="11988800" y="2517578"/>
            <a:ext cx="609600" cy="1828800"/>
          </a:xfrm>
          <a:prstGeom prst="curvedLef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95534" y="5032178"/>
            <a:ext cx="17188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A[lo, p) ≤ A[p]</a:t>
            </a:r>
          </a:p>
        </p:txBody>
      </p:sp>
      <p:sp>
        <p:nvSpPr>
          <p:cNvPr id="40" name="Right Brace 39"/>
          <p:cNvSpPr/>
          <p:nvPr/>
        </p:nvSpPr>
        <p:spPr bwMode="auto">
          <a:xfrm rot="5400000">
            <a:off x="8131145" y="3708233"/>
            <a:ext cx="247710" cy="22860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1" name="Rectangle 40"/>
          <p:cNvSpPr>
            <a:spLocks/>
          </p:cNvSpPr>
          <p:nvPr/>
        </p:nvSpPr>
        <p:spPr bwMode="auto">
          <a:xfrm>
            <a:off x="1993294" y="5715000"/>
            <a:ext cx="7023706" cy="203132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 rot="5400000">
            <a:off x="9973781" y="3332507"/>
            <a:ext cx="1752600" cy="85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>
            <a:off x="8854831" y="2775057"/>
            <a:ext cx="1752600" cy="11234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rot="16200000" flipH="1">
            <a:off x="8864832" y="2765520"/>
            <a:ext cx="1752600" cy="1142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rot="10800000" flipV="1">
            <a:off x="7493000" y="2460488"/>
            <a:ext cx="2238362" cy="1752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8608362" y="2460490"/>
            <a:ext cx="2847038" cy="175259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 rot="16200000" flipH="1">
            <a:off x="7884231" y="2470719"/>
            <a:ext cx="1981200" cy="16559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rot="16200000" flipH="1">
            <a:off x="6917684" y="3028172"/>
            <a:ext cx="1752594" cy="61723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9876466" y="5032178"/>
            <a:ext cx="201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C00000"/>
                </a:solidFill>
              </a:rPr>
              <a:t>A[p] ≤ A[p+1, hi)</a:t>
            </a:r>
          </a:p>
        </p:txBody>
      </p:sp>
      <p:sp>
        <p:nvSpPr>
          <p:cNvPr id="24" name="Right Brace 23"/>
          <p:cNvSpPr/>
          <p:nvPr/>
        </p:nvSpPr>
        <p:spPr bwMode="auto">
          <a:xfrm rot="5400000">
            <a:off x="10760045" y="3974933"/>
            <a:ext cx="247710" cy="1752600"/>
          </a:xfrm>
          <a:prstGeom prst="righ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2997200" y="3581400"/>
            <a:ext cx="8382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1985356" y="6893122"/>
            <a:ext cx="6061506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C8DB047-46E0-4A26-E306-12741F4D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5356" y="7239000"/>
            <a:ext cx="6061506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 animBg="1"/>
      <p:bldP spid="41" grpId="0" animBg="1"/>
      <p:bldP spid="22" grpId="0"/>
      <p:bldP spid="24" grpId="0" animBg="1"/>
      <p:bldP spid="29" grpId="0" animBg="1"/>
      <p:bldP spid="33" grpId="0" animBg="1"/>
      <p:bldP spid="2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algorithm is called </a:t>
            </a:r>
            <a:r>
              <a:rPr lang="en-US" b="1" dirty="0" err="1"/>
              <a:t>quicksort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553659" y="106740"/>
            <a:ext cx="5349541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0" y="3276600"/>
            <a:ext cx="7239000" cy="406265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Selection Sort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safe?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553659" y="106740"/>
            <a:ext cx="5349541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092200" y="3276600"/>
            <a:ext cx="7543800" cy="406265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788400" y="3733800"/>
            <a:ext cx="3763274" cy="1631216"/>
          </a:xfrm>
          <a:prstGeom prst="wedgeRectCallout">
            <a:avLst>
              <a:gd name="adj1" fmla="val -148817"/>
              <a:gd name="adj2" fmla="val 6297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&lt; hi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0 ≤ lo</a:t>
            </a:r>
            <a:r>
              <a:rPr lang="en-US" sz="2000" b="0" dirty="0"/>
              <a:t>	by line 2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lo &lt; hi-1 </a:t>
            </a:r>
            <a:r>
              <a:rPr lang="en-US" sz="2000" b="0" dirty="0"/>
              <a:t>	by line 5</a:t>
            </a:r>
            <a:br>
              <a:rPr lang="en-US" sz="2000" b="0" dirty="0"/>
            </a:br>
            <a:r>
              <a:rPr lang="en-US" sz="2000" b="0" dirty="0">
                <a:solidFill>
                  <a:srgbClr val="C00000"/>
                </a:solidFill>
              </a:rPr>
              <a:t>lo &lt; hi </a:t>
            </a:r>
            <a:r>
              <a:rPr lang="en-US" sz="2000" b="0" dirty="0"/>
              <a:t>	by math</a:t>
            </a:r>
          </a:p>
          <a:p>
            <a:pPr marL="169863" indent="-169863" algn="l">
              <a:buClr>
                <a:schemeClr val="tx1"/>
              </a:buClr>
              <a:buSzPct val="125000"/>
              <a:buFont typeface="Arial" pitchFamily="34" charset="0"/>
              <a:buChar char="•"/>
              <a:tabLst>
                <a:tab pos="2168525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hi ≤ \length(A)</a:t>
            </a:r>
            <a:r>
              <a:rPr lang="en-US" sz="2000" b="0" dirty="0"/>
              <a:t>	by line 2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8788400" y="7086600"/>
            <a:ext cx="3989297" cy="707886"/>
          </a:xfrm>
          <a:prstGeom prst="wedgeRectCallout">
            <a:avLst>
              <a:gd name="adj1" fmla="val -156170"/>
              <a:gd name="adj2" fmla="val -1040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p+1 ≤ hi ≤ \length(A)</a:t>
            </a:r>
            <a:br>
              <a:rPr lang="en-US" sz="2000" b="0" dirty="0">
                <a:solidFill>
                  <a:srgbClr val="C00000"/>
                </a:solidFill>
              </a:rPr>
            </a:br>
            <a:r>
              <a:rPr lang="en-US" sz="2000" b="0" i="1" dirty="0">
                <a:solidFill>
                  <a:schemeClr val="tx1"/>
                </a:solidFill>
              </a:rPr>
              <a:t>Left as exercise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88400" y="6172200"/>
            <a:ext cx="3697551" cy="707886"/>
          </a:xfrm>
          <a:prstGeom prst="wedgeRectCallout">
            <a:avLst>
              <a:gd name="adj1" fmla="val -175196"/>
              <a:gd name="adj2" fmla="val -261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0 ≤ lo ≤ p ≤ \length(A)</a:t>
            </a:r>
          </a:p>
          <a:p>
            <a:pPr marL="169863" indent="-169863" algn="l">
              <a:buClr>
                <a:schemeClr val="tx1"/>
              </a:buClr>
              <a:buSzPct val="125000"/>
              <a:tabLst>
                <a:tab pos="2168525" algn="l"/>
              </a:tabLst>
              <a:defRPr/>
            </a:pPr>
            <a:r>
              <a:rPr lang="en-US" sz="2000" b="0" i="1" dirty="0">
                <a:solidFill>
                  <a:schemeClr val="tx1"/>
                </a:solidFill>
              </a:rPr>
              <a:t>Like </a:t>
            </a:r>
            <a:r>
              <a:rPr lang="en-US" sz="2000" b="0" i="1" dirty="0" err="1">
                <a:solidFill>
                  <a:schemeClr val="tx1"/>
                </a:solidFill>
              </a:rPr>
              <a:t>mergesort</a:t>
            </a:r>
            <a:endParaRPr lang="en-US" sz="200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6596715" y="800225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6540500" cy="1498600"/>
          </a:xfrm>
        </p:spPr>
        <p:txBody>
          <a:bodyPr/>
          <a:lstStyle/>
          <a:p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correct?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7553659" y="106740"/>
            <a:ext cx="5349541" cy="156966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partition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lo &lt;= \result &amp;&amp; \result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lo, \result);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le_seg</a:t>
            </a:r>
            <a:r>
              <a:rPr lang="en-US" sz="1800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(A[\result], A, \result+1, hi);</a:t>
            </a:r>
            <a:endParaRPr lang="en-US" sz="18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092200" y="3276600"/>
            <a:ext cx="7772400" cy="480131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0 &lt;= lo &amp;&amp; lo &lt;= hi  &amp;&amp; hi &lt;= \length(A);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hi);</a:t>
            </a:r>
            <a:endParaRPr lang="en-US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2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 lo &lt;= p &amp;&amp; p &lt; hi;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(A[p], A, lo, p);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</a:t>
            </a:r>
            <a:r>
              <a:rPr lang="en-US" b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e_seg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(A[p], A, p+1,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    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 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//@assert </a:t>
            </a:r>
            <a:r>
              <a:rPr lang="en-US" b="0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is_sorted</a:t>
            </a:r>
            <a:r>
              <a:rPr lang="en-US" b="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buFont typeface="+mj-lt"/>
              <a:buAutoNum type="arabicPeriod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451396" y="7357408"/>
            <a:ext cx="3375604" cy="1938992"/>
          </a:xfrm>
          <a:prstGeom prst="wedgeRectCallout">
            <a:avLst>
              <a:gd name="adj1" fmla="val -276959"/>
              <a:gd name="adj2" fmla="val -341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A[lo, hi) sorted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A[lo, p) ≤ A[p]</a:t>
            </a:r>
            <a:r>
              <a:rPr lang="en-US" sz="2000" b="0" dirty="0"/>
              <a:t>	by line 8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A[p] ≤ A[p+1, hi) </a:t>
            </a:r>
            <a:r>
              <a:rPr lang="en-US" sz="2000" b="0" dirty="0"/>
              <a:t>	by line 9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A[lo, p) sorted</a:t>
            </a:r>
            <a:r>
              <a:rPr lang="en-US" sz="2000" b="0" dirty="0"/>
              <a:t>	by line10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A[p+1, hi) sorted</a:t>
            </a:r>
            <a:r>
              <a:rPr lang="en-US" sz="2000" b="0" dirty="0"/>
              <a:t>	by line11</a:t>
            </a:r>
          </a:p>
          <a:p>
            <a:pPr marL="233363" indent="-233363" algn="l">
              <a:buClr>
                <a:schemeClr val="tx1"/>
              </a:buClr>
              <a:buSzPct val="80000"/>
              <a:buFont typeface="+mj-lt"/>
              <a:buAutoNum type="alphaUcPeriod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rgbClr val="C00000"/>
                </a:solidFill>
              </a:rPr>
              <a:t>A[lo, hi) sorted</a:t>
            </a:r>
            <a:r>
              <a:rPr lang="en-US" sz="2000" b="0" dirty="0"/>
              <a:t>	by A-D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59000" y="8230850"/>
            <a:ext cx="10486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8800" dirty="0">
              <a:solidFill>
                <a:srgbClr val="00B050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9506734" y="4876800"/>
            <a:ext cx="2939266" cy="1015663"/>
          </a:xfrm>
          <a:prstGeom prst="wedgeRectCallout">
            <a:avLst>
              <a:gd name="adj1" fmla="val -218357"/>
              <a:gd name="adj2" fmla="val -299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dirty="0"/>
              <a:t>To show</a:t>
            </a:r>
            <a:r>
              <a:rPr lang="en-US" sz="2000" b="0" dirty="0">
                <a:solidFill>
                  <a:schemeClr val="tx1"/>
                </a:solidFill>
              </a:rPr>
              <a:t>:</a:t>
            </a:r>
            <a:r>
              <a:rPr lang="en-US" sz="2000" b="0" dirty="0">
                <a:solidFill>
                  <a:srgbClr val="C00000"/>
                </a:solidFill>
              </a:rPr>
              <a:t> A[lo, hi) sorted</a:t>
            </a:r>
          </a:p>
          <a:p>
            <a:pPr marL="233363" indent="-233363" algn="l">
              <a:buClr>
                <a:schemeClr val="tx1"/>
              </a:buClr>
              <a:buSzPct val="80000"/>
              <a:tabLst>
                <a:tab pos="2233613" algn="l"/>
              </a:tabLst>
              <a:defRPr/>
            </a:pPr>
            <a:r>
              <a:rPr lang="en-US" sz="2000" b="0" dirty="0">
                <a:solidFill>
                  <a:schemeClr val="tx1"/>
                </a:solidFill>
              </a:rPr>
              <a:t>All arrays of length 0 or 1</a:t>
            </a:r>
            <a:br>
              <a:rPr lang="en-US" sz="2000" b="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chemeClr val="tx1"/>
                </a:solidFill>
              </a:rPr>
              <a:t>are sorted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1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4191000"/>
          </a:xfrm>
        </p:spPr>
        <p:txBody>
          <a:bodyPr/>
          <a:lstStyle/>
          <a:p>
            <a:r>
              <a:rPr lang="en-US" dirty="0"/>
              <a:t>Create a temporary array, TMP, the same size as A[lo, hi)</a:t>
            </a:r>
          </a:p>
          <a:p>
            <a:r>
              <a:rPr lang="en-US" dirty="0"/>
              <a:t>Pick the pivot in the array</a:t>
            </a:r>
          </a:p>
          <a:p>
            <a:r>
              <a:rPr lang="en-US" dirty="0"/>
              <a:t>Put all other elements at either end of TMP</a:t>
            </a:r>
          </a:p>
          <a:p>
            <a:pPr lvl="1"/>
            <a:r>
              <a:rPr lang="en-US" dirty="0"/>
              <a:t>Smaller on the left; larger on the right</a:t>
            </a:r>
          </a:p>
          <a:p>
            <a:r>
              <a:rPr lang="en-US" dirty="0"/>
              <a:t>Put pivot in the one spot left</a:t>
            </a:r>
          </a:p>
          <a:p>
            <a:r>
              <a:rPr lang="en-US" dirty="0"/>
              <a:t>Copy TMP back into A[lo, hi)</a:t>
            </a:r>
          </a:p>
          <a:p>
            <a:r>
              <a:rPr lang="en-US" dirty="0"/>
              <a:t>Return the index where the pivot ended up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 flipV="1">
            <a:off x="8255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flipV="1">
            <a:off x="8026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flipV="1">
            <a:off x="7797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4597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826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5054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9893300" y="2324100"/>
            <a:ext cx="5410200" cy="762000"/>
          </a:xfrm>
        </p:spPr>
        <p:txBody>
          <a:bodyPr/>
          <a:lstStyle/>
          <a:p>
            <a:r>
              <a:rPr lang="en-US" dirty="0"/>
              <a:t>Example partition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1473200" y="1219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 flipV="1">
            <a:off x="8026400" y="304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320800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Rectangle 7"/>
          <p:cNvSpPr>
            <a:spLocks/>
          </p:cNvSpPr>
          <p:nvPr/>
        </p:nvSpPr>
        <p:spPr bwMode="auto">
          <a:xfrm>
            <a:off x="695332" y="609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sp>
        <p:nvSpPr>
          <p:cNvPr id="24" name="Rectangle 7"/>
          <p:cNvSpPr>
            <a:spLocks/>
          </p:cNvSpPr>
          <p:nvPr/>
        </p:nvSpPr>
        <p:spPr bwMode="auto">
          <a:xfrm>
            <a:off x="6654800" y="609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5724532" y="6096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solidFill>
                  <a:srgbClr val="FF0000"/>
                </a:solidFill>
              </a:rPr>
              <a:t>6 &gt; 5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Up Arrow 25"/>
          <p:cNvSpPr/>
          <p:nvPr/>
        </p:nvSpPr>
        <p:spPr bwMode="auto">
          <a:xfrm>
            <a:off x="2137734" y="2590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336668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7"/>
          <p:cNvSpPr>
            <a:spLocks/>
          </p:cNvSpPr>
          <p:nvPr/>
        </p:nvSpPr>
        <p:spPr bwMode="auto">
          <a:xfrm>
            <a:off x="711200" y="1981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842243" y="1600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7"/>
          <p:cNvSpPr>
            <a:spLocks/>
          </p:cNvSpPr>
          <p:nvPr/>
        </p:nvSpPr>
        <p:spPr bwMode="auto">
          <a:xfrm>
            <a:off x="6670668" y="1981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33" name="Right Arrow 32"/>
          <p:cNvSpPr/>
          <p:nvPr/>
        </p:nvSpPr>
        <p:spPr bwMode="auto">
          <a:xfrm>
            <a:off x="5740400" y="19812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 5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5" name="Up Arrow 34"/>
          <p:cNvSpPr/>
          <p:nvPr/>
        </p:nvSpPr>
        <p:spPr bwMode="auto">
          <a:xfrm>
            <a:off x="3410099" y="3886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36668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" name="Rectangle 7"/>
          <p:cNvSpPr>
            <a:spLocks/>
          </p:cNvSpPr>
          <p:nvPr/>
        </p:nvSpPr>
        <p:spPr bwMode="auto">
          <a:xfrm>
            <a:off x="711200" y="32765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7842243" y="2895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0" name="Rectangle 7"/>
          <p:cNvSpPr>
            <a:spLocks/>
          </p:cNvSpPr>
          <p:nvPr/>
        </p:nvSpPr>
        <p:spPr bwMode="auto">
          <a:xfrm>
            <a:off x="6670668" y="32766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1" name="Right Arrow 40"/>
          <p:cNvSpPr/>
          <p:nvPr/>
        </p:nvSpPr>
        <p:spPr bwMode="auto">
          <a:xfrm>
            <a:off x="5740400" y="32766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 &gt; 5</a:t>
            </a:r>
          </a:p>
        </p:txBody>
      </p:sp>
      <p:sp>
        <p:nvSpPr>
          <p:cNvPr id="42" name="Up Arrow 41"/>
          <p:cNvSpPr/>
          <p:nvPr/>
        </p:nvSpPr>
        <p:spPr bwMode="auto">
          <a:xfrm>
            <a:off x="4042734" y="5181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1336668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" name="Rectangle 7"/>
          <p:cNvSpPr>
            <a:spLocks/>
          </p:cNvSpPr>
          <p:nvPr/>
        </p:nvSpPr>
        <p:spPr bwMode="auto">
          <a:xfrm>
            <a:off x="711200" y="4571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7842243" y="4191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Rectangle 7"/>
          <p:cNvSpPr>
            <a:spLocks/>
          </p:cNvSpPr>
          <p:nvPr/>
        </p:nvSpPr>
        <p:spPr bwMode="auto">
          <a:xfrm>
            <a:off x="6670668" y="4572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5740400" y="45720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 &lt; 5</a:t>
            </a: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1336668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" name="Rectangle 7"/>
          <p:cNvSpPr>
            <a:spLocks/>
          </p:cNvSpPr>
          <p:nvPr/>
        </p:nvSpPr>
        <p:spPr bwMode="auto">
          <a:xfrm>
            <a:off x="711200" y="58673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7842243" y="54864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" name="Rectangle 7"/>
          <p:cNvSpPr>
            <a:spLocks/>
          </p:cNvSpPr>
          <p:nvPr/>
        </p:nvSpPr>
        <p:spPr bwMode="auto">
          <a:xfrm>
            <a:off x="6670668" y="58674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57" name="Right Arrow 56"/>
          <p:cNvSpPr/>
          <p:nvPr/>
        </p:nvSpPr>
        <p:spPr bwMode="auto">
          <a:xfrm>
            <a:off x="5740400" y="58674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3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&lt; 5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59" name="Up Arrow 58"/>
          <p:cNvSpPr/>
          <p:nvPr/>
        </p:nvSpPr>
        <p:spPr bwMode="auto">
          <a:xfrm>
            <a:off x="5054600" y="7848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336668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" name="Rectangle 7"/>
          <p:cNvSpPr>
            <a:spLocks/>
          </p:cNvSpPr>
          <p:nvPr/>
        </p:nvSpPr>
        <p:spPr bwMode="auto">
          <a:xfrm>
            <a:off x="711200" y="72389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7842243" y="68580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4" name="Rectangle 7"/>
          <p:cNvSpPr>
            <a:spLocks/>
          </p:cNvSpPr>
          <p:nvPr/>
        </p:nvSpPr>
        <p:spPr bwMode="auto">
          <a:xfrm>
            <a:off x="6670668" y="72390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65" name="Right Arrow 64"/>
          <p:cNvSpPr/>
          <p:nvPr/>
        </p:nvSpPr>
        <p:spPr bwMode="auto">
          <a:xfrm>
            <a:off x="5740400" y="7239000"/>
            <a:ext cx="762000" cy="6096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5</a:t>
            </a:r>
          </a:p>
        </p:txBody>
      </p: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336668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kern="1200" dirty="0">
                          <a:solidFill>
                            <a:srgbClr val="CD7923"/>
                          </a:solidFill>
                          <a:latin typeface="+mn-lt"/>
                          <a:ea typeface="Menlo" charset="0"/>
                          <a:cs typeface="Menlo" charset="0"/>
                          <a:sym typeface="Menlo" charset="0"/>
                        </a:rPr>
                        <a:t>p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8" name="Rectangle 7"/>
          <p:cNvSpPr>
            <a:spLocks/>
          </p:cNvSpPr>
          <p:nvPr/>
        </p:nvSpPr>
        <p:spPr bwMode="auto">
          <a:xfrm>
            <a:off x="711200" y="8839121"/>
            <a:ext cx="6254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2800" b="0" dirty="0"/>
              <a:t>A:</a:t>
            </a:r>
          </a:p>
        </p:txBody>
      </p:sp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7842243" y="84582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0" name="Rectangle 7"/>
          <p:cNvSpPr>
            <a:spLocks/>
          </p:cNvSpPr>
          <p:nvPr/>
        </p:nvSpPr>
        <p:spPr bwMode="auto">
          <a:xfrm>
            <a:off x="6670668" y="8839200"/>
            <a:ext cx="1158868" cy="53347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2800" b="0" dirty="0"/>
              <a:t>TMP:</a:t>
            </a:r>
          </a:p>
        </p:txBody>
      </p:sp>
      <p:sp>
        <p:nvSpPr>
          <p:cNvPr id="71" name="Striped Right Arrow 70"/>
          <p:cNvSpPr/>
          <p:nvPr/>
        </p:nvSpPr>
        <p:spPr bwMode="auto">
          <a:xfrm flipH="1">
            <a:off x="5645150" y="8686800"/>
            <a:ext cx="1085850" cy="965200"/>
          </a:xfrm>
          <a:prstGeom prst="stripedRightArrow">
            <a:avLst/>
          </a:prstGeom>
          <a:solidFill>
            <a:srgbClr val="0070C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6" name="Up Arrow 65"/>
          <p:cNvSpPr/>
          <p:nvPr/>
        </p:nvSpPr>
        <p:spPr bwMode="auto">
          <a:xfrm flipV="1">
            <a:off x="11173635" y="304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2" name="Oval 71"/>
          <p:cNvSpPr>
            <a:spLocks noChangeArrowheads="1"/>
          </p:cNvSpPr>
          <p:nvPr/>
        </p:nvSpPr>
        <p:spPr bwMode="auto">
          <a:xfrm>
            <a:off x="2692400" y="6858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3" name="TextBox 72"/>
          <p:cNvSpPr txBox="1"/>
          <p:nvPr/>
        </p:nvSpPr>
        <p:spPr>
          <a:xfrm>
            <a:off x="2540000" y="2241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74" name="Up Arrow 73"/>
          <p:cNvSpPr/>
          <p:nvPr/>
        </p:nvSpPr>
        <p:spPr bwMode="auto">
          <a:xfrm flipV="1">
            <a:off x="8026400" y="16764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5" name="Up Arrow 74"/>
          <p:cNvSpPr/>
          <p:nvPr/>
        </p:nvSpPr>
        <p:spPr bwMode="auto">
          <a:xfrm flipV="1">
            <a:off x="10553402" y="16764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6" name="Oval 75"/>
          <p:cNvSpPr>
            <a:spLocks noChangeArrowheads="1"/>
          </p:cNvSpPr>
          <p:nvPr/>
        </p:nvSpPr>
        <p:spPr bwMode="auto">
          <a:xfrm>
            <a:off x="2692400" y="2061865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7" name="TextBox 76"/>
          <p:cNvSpPr txBox="1"/>
          <p:nvPr/>
        </p:nvSpPr>
        <p:spPr>
          <a:xfrm>
            <a:off x="2540000" y="16002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2692400" y="33528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9" name="TextBox 78"/>
          <p:cNvSpPr txBox="1"/>
          <p:nvPr/>
        </p:nvSpPr>
        <p:spPr>
          <a:xfrm>
            <a:off x="2540000" y="28911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0" name="Oval 79"/>
          <p:cNvSpPr>
            <a:spLocks noChangeArrowheads="1"/>
          </p:cNvSpPr>
          <p:nvPr/>
        </p:nvSpPr>
        <p:spPr bwMode="auto">
          <a:xfrm>
            <a:off x="2692400" y="4652665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1" name="TextBox 80"/>
          <p:cNvSpPr txBox="1"/>
          <p:nvPr/>
        </p:nvSpPr>
        <p:spPr>
          <a:xfrm>
            <a:off x="2540000" y="41910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2" name="Oval 81"/>
          <p:cNvSpPr>
            <a:spLocks noChangeArrowheads="1"/>
          </p:cNvSpPr>
          <p:nvPr/>
        </p:nvSpPr>
        <p:spPr bwMode="auto">
          <a:xfrm>
            <a:off x="2692400" y="59436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3" name="TextBox 82"/>
          <p:cNvSpPr txBox="1"/>
          <p:nvPr/>
        </p:nvSpPr>
        <p:spPr>
          <a:xfrm>
            <a:off x="2540000" y="54819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4" name="Oval 83"/>
          <p:cNvSpPr>
            <a:spLocks noChangeArrowheads="1"/>
          </p:cNvSpPr>
          <p:nvPr/>
        </p:nvSpPr>
        <p:spPr bwMode="auto">
          <a:xfrm>
            <a:off x="2692400" y="7319665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TextBox 84"/>
          <p:cNvSpPr txBox="1"/>
          <p:nvPr/>
        </p:nvSpPr>
        <p:spPr>
          <a:xfrm>
            <a:off x="2540000" y="68580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6" name="Up Arrow 85"/>
          <p:cNvSpPr/>
          <p:nvPr/>
        </p:nvSpPr>
        <p:spPr bwMode="auto">
          <a:xfrm flipV="1">
            <a:off x="8646633" y="2971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7" name="Up Arrow 86"/>
          <p:cNvSpPr/>
          <p:nvPr/>
        </p:nvSpPr>
        <p:spPr bwMode="auto">
          <a:xfrm flipV="1">
            <a:off x="10553402" y="29718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0" name="Up Arrow 89"/>
          <p:cNvSpPr/>
          <p:nvPr/>
        </p:nvSpPr>
        <p:spPr bwMode="auto">
          <a:xfrm flipV="1">
            <a:off x="8636000" y="4267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1" name="Up Arrow 90"/>
          <p:cNvSpPr/>
          <p:nvPr/>
        </p:nvSpPr>
        <p:spPr bwMode="auto">
          <a:xfrm flipV="1">
            <a:off x="9931400" y="4267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Up Arrow 91"/>
          <p:cNvSpPr/>
          <p:nvPr/>
        </p:nvSpPr>
        <p:spPr bwMode="auto">
          <a:xfrm>
            <a:off x="4673600" y="6477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3" name="Up Arrow 92"/>
          <p:cNvSpPr/>
          <p:nvPr/>
        </p:nvSpPr>
        <p:spPr bwMode="auto">
          <a:xfrm flipV="1">
            <a:off x="9277499" y="5562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4" name="Up Arrow 93"/>
          <p:cNvSpPr/>
          <p:nvPr/>
        </p:nvSpPr>
        <p:spPr bwMode="auto">
          <a:xfrm flipV="1">
            <a:off x="9931400" y="55626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5" name="Up Arrow 94"/>
          <p:cNvSpPr/>
          <p:nvPr/>
        </p:nvSpPr>
        <p:spPr bwMode="auto">
          <a:xfrm flipV="1">
            <a:off x="9931400" y="68580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B05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Oval 95"/>
          <p:cNvSpPr>
            <a:spLocks noChangeArrowheads="1"/>
          </p:cNvSpPr>
          <p:nvPr/>
        </p:nvSpPr>
        <p:spPr bwMode="auto">
          <a:xfrm>
            <a:off x="3323266" y="89154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7" name="TextBox 96"/>
          <p:cNvSpPr txBox="1"/>
          <p:nvPr/>
        </p:nvSpPr>
        <p:spPr>
          <a:xfrm>
            <a:off x="3170866" y="81534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98" name="Oval 97"/>
          <p:cNvSpPr>
            <a:spLocks noChangeArrowheads="1"/>
          </p:cNvSpPr>
          <p:nvPr/>
        </p:nvSpPr>
        <p:spPr bwMode="auto">
          <a:xfrm>
            <a:off x="9844567" y="73152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0" name="Oval 99"/>
          <p:cNvSpPr>
            <a:spLocks noChangeArrowheads="1"/>
          </p:cNvSpPr>
          <p:nvPr/>
        </p:nvSpPr>
        <p:spPr bwMode="auto">
          <a:xfrm>
            <a:off x="9833934" y="8915400"/>
            <a:ext cx="457200" cy="457200"/>
          </a:xfrm>
          <a:prstGeom prst="ellipse">
            <a:avLst/>
          </a:prstGeom>
          <a:noFill/>
          <a:ln w="38100" algn="ctr">
            <a:solidFill>
              <a:srgbClr val="00B05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1" name="TextBox 100"/>
          <p:cNvSpPr txBox="1"/>
          <p:nvPr/>
        </p:nvSpPr>
        <p:spPr>
          <a:xfrm>
            <a:off x="9681534" y="8453735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B050"/>
                </a:solidFill>
              </a:rPr>
              <a:t>pivot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F0E1E9-43D4-A0B6-84EA-D33215868212}"/>
              </a:ext>
            </a:extLst>
          </p:cNvPr>
          <p:cNvGraphicFramePr>
            <a:graphicFrameLocks noGrp="1"/>
          </p:cNvGraphicFramePr>
          <p:nvPr/>
        </p:nvGraphicFramePr>
        <p:xfrm>
          <a:off x="7826375" y="228600"/>
          <a:ext cx="4467225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 animBg="1"/>
      <p:bldP spid="24" grpId="0"/>
      <p:bldP spid="25" grpId="0" animBg="1"/>
      <p:bldP spid="26" grpId="0" animBg="1"/>
      <p:bldP spid="30" grpId="0"/>
      <p:bldP spid="32" grpId="0"/>
      <p:bldP spid="33" grpId="0" animBg="1"/>
      <p:bldP spid="35" grpId="0" animBg="1"/>
      <p:bldP spid="38" grpId="0"/>
      <p:bldP spid="40" grpId="0"/>
      <p:bldP spid="41" grpId="0" animBg="1"/>
      <p:bldP spid="42" grpId="0" animBg="1"/>
      <p:bldP spid="46" grpId="0"/>
      <p:bldP spid="48" grpId="0"/>
      <p:bldP spid="49" grpId="0" animBg="1"/>
      <p:bldP spid="54" grpId="0"/>
      <p:bldP spid="56" grpId="0"/>
      <p:bldP spid="57" grpId="0" animBg="1"/>
      <p:bldP spid="59" grpId="0" animBg="1"/>
      <p:bldP spid="62" grpId="0"/>
      <p:bldP spid="64" grpId="0"/>
      <p:bldP spid="65" grpId="0" animBg="1"/>
      <p:bldP spid="68" grpId="0"/>
      <p:bldP spid="70" grpId="0"/>
      <p:bldP spid="71" grpId="0" animBg="1"/>
      <p:bldP spid="66" grpId="0" animBg="1"/>
      <p:bldP spid="72" grpId="0" animBg="1"/>
      <p:bldP spid="73" grpId="0"/>
      <p:bldP spid="74" grpId="0" animBg="1"/>
      <p:bldP spid="75" grpId="0" animBg="1"/>
      <p:bldP spid="76" grpId="0" animBg="1"/>
      <p:bldP spid="77" grpId="0"/>
      <p:bldP spid="78" grpId="0" animBg="1"/>
      <p:bldP spid="79" grpId="0"/>
      <p:bldP spid="80" grpId="0" animBg="1"/>
      <p:bldP spid="81" grpId="0"/>
      <p:bldP spid="82" grpId="0" animBg="1"/>
      <p:bldP spid="83" grpId="0"/>
      <p:bldP spid="84" grpId="0" animBg="1"/>
      <p:bldP spid="85" grpId="0"/>
      <p:bldP spid="86" grpId="0" animBg="1"/>
      <p:bldP spid="87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/>
      <p:bldP spid="98" grpId="0" animBg="1"/>
      <p:bldP spid="100" grpId="0" animBg="1"/>
      <p:bldP spid="101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4191000"/>
          </a:xfrm>
        </p:spPr>
        <p:txBody>
          <a:bodyPr/>
          <a:lstStyle/>
          <a:p>
            <a:r>
              <a:rPr lang="en-US" dirty="0"/>
              <a:t>Cost of partition?</a:t>
            </a:r>
          </a:p>
          <a:p>
            <a:pPr lvl="1"/>
            <a:r>
              <a:rPr lang="en-US" dirty="0"/>
              <a:t>If </a:t>
            </a:r>
            <a:r>
              <a:rPr lang="en-US" i="1" dirty="0"/>
              <a:t>A[lo, hi) </a:t>
            </a:r>
            <a:r>
              <a:rPr lang="en-US" dirty="0"/>
              <a:t>has </a:t>
            </a:r>
            <a:r>
              <a:rPr lang="en-US" i="1" dirty="0"/>
              <a:t>n</a:t>
            </a:r>
            <a:r>
              <a:rPr lang="en-US" dirty="0"/>
              <a:t> elements,</a:t>
            </a:r>
          </a:p>
          <a:p>
            <a:pPr lvl="1"/>
            <a:r>
              <a:rPr lang="en-US" dirty="0"/>
              <a:t>We copy one element to TMP at each step</a:t>
            </a:r>
          </a:p>
          <a:p>
            <a:pPr lvl="2"/>
            <a:r>
              <a:rPr lang="en-US" i="1" dirty="0"/>
              <a:t>n</a:t>
            </a:r>
            <a:r>
              <a:rPr lang="en-US" dirty="0"/>
              <a:t> steps</a:t>
            </a:r>
          </a:p>
          <a:p>
            <a:pPr lvl="1"/>
            <a:r>
              <a:rPr lang="en-US" dirty="0"/>
              <a:t>We copy all </a:t>
            </a:r>
            <a:r>
              <a:rPr lang="en-US" i="1" dirty="0"/>
              <a:t>n</a:t>
            </a:r>
            <a:r>
              <a:rPr lang="en-US" dirty="0"/>
              <a:t> elements back to A at the end</a:t>
            </a:r>
          </a:p>
          <a:p>
            <a:pPr lvl="4"/>
            <a:endParaRPr lang="en-US" dirty="0"/>
          </a:p>
          <a:p>
            <a:pPr algn="ctr">
              <a:buNone/>
            </a:pPr>
            <a:r>
              <a:rPr lang="en-US" b="1" i="1" dirty="0"/>
              <a:t>O(n)</a:t>
            </a:r>
          </a:p>
          <a:p>
            <a:r>
              <a:rPr lang="en-US" dirty="0"/>
              <a:t>Just like merge!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 flipV="1">
            <a:off x="8255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flipV="1">
            <a:off x="8026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flipV="1">
            <a:off x="7797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4597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826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5054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5334000"/>
            <a:ext cx="11099800" cy="2857500"/>
          </a:xfrm>
        </p:spPr>
        <p:txBody>
          <a:bodyPr/>
          <a:lstStyle/>
          <a:p>
            <a:r>
              <a:rPr lang="en-US" dirty="0"/>
              <a:t>Done this way, partition is </a:t>
            </a:r>
            <a:r>
              <a:rPr lang="en-US" b="1" dirty="0"/>
              <a:t>not</a:t>
            </a:r>
            <a:r>
              <a:rPr lang="en-US" dirty="0"/>
              <a:t> in-place</a:t>
            </a:r>
          </a:p>
          <a:p>
            <a:r>
              <a:rPr lang="en-US" dirty="0"/>
              <a:t>With a little cleverness, this can be modified to be </a:t>
            </a:r>
            <a:r>
              <a:rPr lang="en-US" b="1" dirty="0"/>
              <a:t>in-place</a:t>
            </a:r>
          </a:p>
          <a:p>
            <a:pPr lvl="1"/>
            <a:r>
              <a:rPr lang="en-US" dirty="0"/>
              <a:t>Still </a:t>
            </a:r>
            <a:r>
              <a:rPr lang="en-US" b="1" i="1" dirty="0"/>
              <a:t>O(n)</a:t>
            </a:r>
          </a:p>
          <a:p>
            <a:pPr lvl="1"/>
            <a:endParaRPr lang="en-US" dirty="0"/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225800" y="2043112"/>
            <a:ext cx="6254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r>
              <a:rPr lang="en-US" sz="3200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11600" y="1600200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5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1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lo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hi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p Arrow 5"/>
          <p:cNvSpPr/>
          <p:nvPr/>
        </p:nvSpPr>
        <p:spPr bwMode="auto">
          <a:xfrm flipV="1">
            <a:off x="39116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Up Arrow 6"/>
          <p:cNvSpPr/>
          <p:nvPr/>
        </p:nvSpPr>
        <p:spPr bwMode="auto">
          <a:xfrm flipV="1">
            <a:off x="41402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Up Arrow 7"/>
          <p:cNvSpPr/>
          <p:nvPr/>
        </p:nvSpPr>
        <p:spPr bwMode="auto">
          <a:xfrm flipV="1">
            <a:off x="4368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Up Arrow 8"/>
          <p:cNvSpPr/>
          <p:nvPr/>
        </p:nvSpPr>
        <p:spPr bwMode="auto">
          <a:xfrm flipV="1">
            <a:off x="82550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flipV="1">
            <a:off x="80264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flipV="1">
            <a:off x="7797800" y="3505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1600" y="3426022"/>
          <a:ext cx="5105400" cy="10697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089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SMALLER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BIGGER</a:t>
                      </a:r>
                      <a:endParaRPr lang="en-US" sz="18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Rectangle 7"/>
          <p:cNvSpPr>
            <a:spLocks/>
          </p:cNvSpPr>
          <p:nvPr/>
        </p:nvSpPr>
        <p:spPr bwMode="auto">
          <a:xfrm>
            <a:off x="2616200" y="3900765"/>
            <a:ext cx="1235068" cy="59503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square" lIns="50800" tIns="50800" rIns="50800" bIns="50800" anchor="ctr">
            <a:spAutoFit/>
          </a:bodyPr>
          <a:lstStyle/>
          <a:p>
            <a:pPr algn="r"/>
            <a:r>
              <a:rPr lang="en-US" sz="3200" b="0" dirty="0"/>
              <a:t>TMP:</a:t>
            </a:r>
          </a:p>
        </p:txBody>
      </p:sp>
      <p:sp>
        <p:nvSpPr>
          <p:cNvPr id="14" name="Up Arrow 13"/>
          <p:cNvSpPr/>
          <p:nvPr/>
        </p:nvSpPr>
        <p:spPr bwMode="auto">
          <a:xfrm>
            <a:off x="3911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9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Up Arrow 14"/>
          <p:cNvSpPr/>
          <p:nvPr/>
        </p:nvSpPr>
        <p:spPr bwMode="auto">
          <a:xfrm>
            <a:off x="41402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Up Arrow 15"/>
          <p:cNvSpPr/>
          <p:nvPr/>
        </p:nvSpPr>
        <p:spPr bwMode="auto">
          <a:xfrm>
            <a:off x="43688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Up Arrow 16"/>
          <p:cNvSpPr/>
          <p:nvPr/>
        </p:nvSpPr>
        <p:spPr bwMode="auto">
          <a:xfrm>
            <a:off x="45974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8260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Up Arrow 18"/>
          <p:cNvSpPr/>
          <p:nvPr/>
        </p:nvSpPr>
        <p:spPr bwMode="auto">
          <a:xfrm>
            <a:off x="5054600" y="2743200"/>
            <a:ext cx="304800" cy="304800"/>
          </a:xfrm>
          <a:prstGeom prst="upArrow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083800" y="7543800"/>
            <a:ext cx="1175963" cy="707886"/>
          </a:xfrm>
          <a:prstGeom prst="wedgeRectCallout">
            <a:avLst>
              <a:gd name="adj1" fmla="val -183630"/>
              <a:gd name="adj2" fmla="val -2015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See code</a:t>
            </a:r>
            <a:br>
              <a:rPr lang="en-US" sz="2000" b="0" dirty="0"/>
            </a:br>
            <a:r>
              <a:rPr lang="en-US" sz="2000" b="0" dirty="0"/>
              <a:t>online</a:t>
            </a:r>
            <a:endParaRPr lang="en-US" sz="2000" b="0" dirty="0">
              <a:solidFill>
                <a:srgbClr val="C00000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If we pick the </a:t>
            </a:r>
            <a:r>
              <a:rPr lang="en-US" b="1" dirty="0"/>
              <a:t>median</a:t>
            </a:r>
            <a:r>
              <a:rPr lang="en-US" dirty="0"/>
              <a:t> of A[lo, hi) as the pivot, </a:t>
            </a:r>
          </a:p>
          <a:p>
            <a:pPr lvl="2"/>
            <a:r>
              <a:rPr lang="en-US" dirty="0"/>
              <a:t>The median is the value such that </a:t>
            </a:r>
            <a:r>
              <a:rPr lang="en-US" i="1" dirty="0"/>
              <a:t>half</a:t>
            </a:r>
            <a:r>
              <a:rPr lang="en-US" dirty="0"/>
              <a:t> elements are larger and </a:t>
            </a:r>
            <a:r>
              <a:rPr lang="en-US" i="1" dirty="0"/>
              <a:t>half </a:t>
            </a:r>
            <a:r>
              <a:rPr lang="en-US" dirty="0"/>
              <a:t>smaller</a:t>
            </a:r>
          </a:p>
          <a:p>
            <a:pPr lvl="2"/>
            <a:r>
              <a:rPr lang="en-US" dirty="0"/>
              <a:t>The pivot index then becomes the </a:t>
            </a:r>
            <a:r>
              <a:rPr lang="en-US" b="1" dirty="0"/>
              <a:t>midpoint</a:t>
            </a:r>
            <a:r>
              <a:rPr lang="en-US" dirty="0"/>
              <a:t>, </a:t>
            </a:r>
            <a:r>
              <a:rPr lang="en-US" i="1" dirty="0"/>
              <a:t>(lo + hi)/2</a:t>
            </a:r>
          </a:p>
          <a:p>
            <a:pPr lvl="1">
              <a:buNone/>
            </a:pPr>
            <a:r>
              <a:rPr lang="en-US" dirty="0"/>
              <a:t>then it’s like </a:t>
            </a:r>
            <a:r>
              <a:rPr lang="en-US" dirty="0" err="1"/>
              <a:t>mergesort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204752" y="76200"/>
            <a:ext cx="3698448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 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55785" y="4724400"/>
          <a:ext cx="6172208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 gridSpan="16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…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043" y="419100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7" name="Curved Right Arrow 6"/>
          <p:cNvSpPr/>
          <p:nvPr/>
        </p:nvSpPr>
        <p:spPr bwMode="auto">
          <a:xfrm>
            <a:off x="2489089" y="5029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5175" y="4191000"/>
            <a:ext cx="12105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 err="1">
                <a:solidFill>
                  <a:srgbClr val="7030A0"/>
                </a:solidFill>
              </a:rPr>
              <a:t>quicksort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17000" y="419100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7030A0"/>
                </a:solidFill>
              </a:rPr>
              <a:t>partition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44239" y="419100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of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call</a:t>
            </a:r>
          </a:p>
        </p:txBody>
      </p:sp>
      <p:sp>
        <p:nvSpPr>
          <p:cNvPr id="11" name="Curved Right Arrow 10"/>
          <p:cNvSpPr/>
          <p:nvPr/>
        </p:nvSpPr>
        <p:spPr bwMode="auto">
          <a:xfrm flipH="1">
            <a:off x="9042289" y="50139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45658" y="4191000"/>
            <a:ext cx="1279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at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this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010" y="47364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63175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98709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25299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18165" y="5085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Curved Right Arrow 17"/>
          <p:cNvSpPr/>
          <p:nvPr/>
        </p:nvSpPr>
        <p:spPr bwMode="auto">
          <a:xfrm>
            <a:off x="2504018" y="5791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Curved Right Arrow 18"/>
          <p:cNvSpPr/>
          <p:nvPr/>
        </p:nvSpPr>
        <p:spPr bwMode="auto">
          <a:xfrm flipH="1">
            <a:off x="9057218" y="57759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939" y="54623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8104" y="584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13638" y="584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40228" y="584716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33094" y="5847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5" name="Curved Right Arrow 24"/>
          <p:cNvSpPr/>
          <p:nvPr/>
        </p:nvSpPr>
        <p:spPr bwMode="auto">
          <a:xfrm>
            <a:off x="2504018" y="649224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Curved Right Arrow 25"/>
          <p:cNvSpPr/>
          <p:nvPr/>
        </p:nvSpPr>
        <p:spPr bwMode="auto">
          <a:xfrm flipH="1">
            <a:off x="9057218" y="6477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1939" y="62284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78104" y="6548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13638" y="6548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740228" y="6548209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33094" y="65482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2" name="Curved Right Arrow 31"/>
          <p:cNvSpPr/>
          <p:nvPr/>
        </p:nvSpPr>
        <p:spPr bwMode="auto">
          <a:xfrm>
            <a:off x="2504018" y="73152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Curved Right Arrow 32"/>
          <p:cNvSpPr/>
          <p:nvPr/>
        </p:nvSpPr>
        <p:spPr bwMode="auto">
          <a:xfrm flipH="1">
            <a:off x="9057218" y="72999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0545" y="769583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log 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72874" y="73711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311046" y="73711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n/2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40227" y="7371169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133094" y="7371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836400" y="8305800"/>
            <a:ext cx="9144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0464800" y="8393668"/>
            <a:ext cx="2219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Total cost:   </a:t>
            </a:r>
            <a:r>
              <a:rPr lang="en-US" sz="1800" b="0" dirty="0">
                <a:solidFill>
                  <a:schemeClr val="tx1"/>
                </a:solidFill>
              </a:rPr>
              <a:t>n log n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9026868" y="8715672"/>
            <a:ext cx="1266693" cy="400110"/>
          </a:xfrm>
          <a:prstGeom prst="wedgeRectCallout">
            <a:avLst>
              <a:gd name="adj1" fmla="val -53078"/>
              <a:gd name="adj2" fmla="val -1971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base case</a:t>
            </a:r>
            <a:endParaRPr lang="en-US" sz="2000" b="0" i="1" dirty="0"/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14209" y="8305800"/>
            <a:ext cx="2044791" cy="1323439"/>
          </a:xfrm>
          <a:prstGeom prst="wedgeRectCallout">
            <a:avLst>
              <a:gd name="adj1" fmla="val -16634"/>
              <a:gd name="adj2" fmla="val -663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At each level, we</a:t>
            </a:r>
            <a:br>
              <a:rPr lang="en-US" sz="2000" b="0" dirty="0"/>
            </a:br>
            <a:r>
              <a:rPr lang="en-US" sz="2000" b="0" dirty="0"/>
              <a:t>split array in half;</a:t>
            </a:r>
          </a:p>
          <a:p>
            <a:pPr>
              <a:defRPr/>
            </a:pPr>
            <a:r>
              <a:rPr lang="en-US" sz="2000" b="0" dirty="0"/>
              <a:t>can be done only</a:t>
            </a:r>
            <a:br>
              <a:rPr lang="en-US" sz="2000" b="0" dirty="0"/>
            </a:br>
            <a:r>
              <a:rPr lang="en-US" sz="2000" i="1" dirty="0"/>
              <a:t>log n </a:t>
            </a:r>
            <a:r>
              <a:rPr lang="en-US" sz="2000" b="0" dirty="0"/>
              <a:t>times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2731" y="6945868"/>
            <a:ext cx="41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11760200" y="8358965"/>
            <a:ext cx="9906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7" name="TextBox 46"/>
          <p:cNvSpPr txBox="1"/>
          <p:nvPr/>
        </p:nvSpPr>
        <p:spPr>
          <a:xfrm>
            <a:off x="5969000" y="8686800"/>
            <a:ext cx="2005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>
                <a:solidFill>
                  <a:schemeClr val="tx1"/>
                </a:solidFill>
              </a:rPr>
              <a:t>O(n log n)</a:t>
            </a:r>
          </a:p>
        </p:txBody>
      </p:sp>
      <p:sp>
        <p:nvSpPr>
          <p:cNvPr id="39" name="Curved Right Arrow 38">
            <a:extLst>
              <a:ext uri="{FF2B5EF4-FFF2-40B4-BE49-F238E27FC236}">
                <a16:creationId xmlns:a16="http://schemas.microsoft.com/office/drawing/2014/main" id="{CD4BE534-9AAF-ABC6-4C13-BAA43C9A7E7E}"/>
              </a:ext>
            </a:extLst>
          </p:cNvPr>
          <p:cNvSpPr/>
          <p:nvPr/>
        </p:nvSpPr>
        <p:spPr bwMode="auto">
          <a:xfrm rot="16200000">
            <a:off x="2714513" y="7996556"/>
            <a:ext cx="152400" cy="450848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62259C8-8204-CAB5-CAB5-D11A54FBE8C1}"/>
              </a:ext>
            </a:extLst>
          </p:cNvPr>
          <p:cNvSpPr txBox="1"/>
          <p:nvPr/>
        </p:nvSpPr>
        <p:spPr>
          <a:xfrm>
            <a:off x="1857186" y="78941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FC53D5D-E0A7-2BE0-C5B8-084233D9A7E8}"/>
              </a:ext>
            </a:extLst>
          </p:cNvPr>
          <p:cNvSpPr txBox="1"/>
          <p:nvPr/>
        </p:nvSpPr>
        <p:spPr>
          <a:xfrm>
            <a:off x="9350835" y="78929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617340-74D3-0F30-7059-53DEB99D8C42}"/>
              </a:ext>
            </a:extLst>
          </p:cNvPr>
          <p:cNvSpPr txBox="1"/>
          <p:nvPr/>
        </p:nvSpPr>
        <p:spPr>
          <a:xfrm>
            <a:off x="10740227" y="789412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41AB184-4C3B-F698-8012-1EB40FC92140}"/>
              </a:ext>
            </a:extLst>
          </p:cNvPr>
          <p:cNvSpPr txBox="1"/>
          <p:nvPr/>
        </p:nvSpPr>
        <p:spPr>
          <a:xfrm>
            <a:off x="12128963" y="789290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52" name="Curved Right Arrow 51">
            <a:extLst>
              <a:ext uri="{FF2B5EF4-FFF2-40B4-BE49-F238E27FC236}">
                <a16:creationId xmlns:a16="http://schemas.microsoft.com/office/drawing/2014/main" id="{F4BADA18-1515-569A-5FED-02C602BD2C45}"/>
              </a:ext>
            </a:extLst>
          </p:cNvPr>
          <p:cNvSpPr/>
          <p:nvPr/>
        </p:nvSpPr>
        <p:spPr bwMode="auto">
          <a:xfrm rot="5400000" flipH="1">
            <a:off x="8557148" y="795528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41" grpId="0"/>
      <p:bldP spid="42" grpId="0" animBg="1"/>
      <p:bldP spid="44" grpId="0" animBg="1"/>
      <p:bldP spid="45" grpId="0"/>
      <p:bldP spid="46" grpId="0" animBg="1"/>
      <p:bldP spid="47" grpId="0"/>
      <p:bldP spid="39" grpId="0" animBg="1"/>
      <p:bldP spid="43" grpId="0"/>
      <p:bldP spid="49" grpId="0"/>
      <p:bldP spid="50" grpId="0"/>
      <p:bldP spid="51" grpId="0"/>
      <p:bldP spid="52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find the median?</a:t>
            </a:r>
          </a:p>
          <a:p>
            <a:pPr lvl="1"/>
            <a:r>
              <a:rPr lang="en-US" dirty="0"/>
              <a:t>Sort the array and pick the element at the midpoint</a:t>
            </a:r>
          </a:p>
          <a:p>
            <a:pPr lvl="1"/>
            <a:r>
              <a:rPr lang="en-US" dirty="0"/>
              <a:t>This defeats the purpose!</a:t>
            </a:r>
          </a:p>
          <a:p>
            <a:pPr lvl="1"/>
            <a:r>
              <a:rPr lang="en-US" dirty="0"/>
              <a:t>And it costs </a:t>
            </a:r>
            <a:r>
              <a:rPr lang="en-US" i="1" dirty="0"/>
              <a:t>O(n log n)</a:t>
            </a:r>
            <a:r>
              <a:rPr lang="en-US" dirty="0"/>
              <a:t> -- using </a:t>
            </a:r>
            <a:r>
              <a:rPr lang="en-US" dirty="0" err="1"/>
              <a:t>mergesort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We want to spend at most </a:t>
            </a:r>
            <a:r>
              <a:rPr lang="en-US" i="1" dirty="0"/>
              <a:t>O(n)</a:t>
            </a:r>
          </a:p>
          <a:p>
            <a:pPr lvl="1"/>
            <a:r>
              <a:rPr lang="en-US" dirty="0"/>
              <a:t>No such algorithm for finding the median!</a:t>
            </a:r>
          </a:p>
          <a:p>
            <a:pPr lvl="2"/>
            <a:r>
              <a:rPr lang="en-US" dirty="0"/>
              <a:t>Either </a:t>
            </a:r>
            <a:r>
              <a:rPr lang="en-US" i="1" dirty="0"/>
              <a:t>O(n log n)</a:t>
            </a:r>
          </a:p>
          <a:p>
            <a:pPr lvl="2"/>
            <a:r>
              <a:rPr lang="en-US" dirty="0"/>
              <a:t>Or </a:t>
            </a:r>
            <a:r>
              <a:rPr lang="en-US" i="1" dirty="0"/>
              <a:t>O(n)</a:t>
            </a:r>
            <a:r>
              <a:rPr lang="en-US" dirty="0"/>
              <a:t> for an </a:t>
            </a:r>
            <a:r>
              <a:rPr lang="en-US" i="1" dirty="0"/>
              <a:t>approximate</a:t>
            </a:r>
            <a:r>
              <a:rPr lang="en-US" dirty="0"/>
              <a:t> solution</a:t>
            </a:r>
          </a:p>
          <a:p>
            <a:pPr lvl="4"/>
            <a:r>
              <a:rPr lang="en-US" dirty="0"/>
              <a:t>Which may be an Ok compromise</a:t>
            </a:r>
          </a:p>
          <a:p>
            <a:endParaRPr lang="en-US" dirty="0"/>
          </a:p>
          <a:p>
            <a:r>
              <a:rPr lang="en-US" dirty="0"/>
              <a:t>So, </a:t>
            </a:r>
            <a:r>
              <a:rPr lang="en-US" b="1" i="1" dirty="0"/>
              <a:t>if we are lucky</a:t>
            </a:r>
            <a:r>
              <a:rPr lang="en-US" dirty="0"/>
              <a:t>, </a:t>
            </a:r>
            <a:r>
              <a:rPr lang="en-US" dirty="0" err="1"/>
              <a:t>quicksort</a:t>
            </a:r>
            <a:r>
              <a:rPr lang="en-US" dirty="0"/>
              <a:t> has cost O(n log 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8216900" cy="1498600"/>
          </a:xfrm>
        </p:spPr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264900" cy="6896100"/>
          </a:xfrm>
        </p:spPr>
        <p:txBody>
          <a:bodyPr/>
          <a:lstStyle/>
          <a:p>
            <a:r>
              <a:rPr lang="en-US" dirty="0"/>
              <a:t>What if we are </a:t>
            </a:r>
            <a:r>
              <a:rPr lang="en-US" b="1" dirty="0"/>
              <a:t>unlucky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Pick the </a:t>
            </a:r>
            <a:r>
              <a:rPr lang="en-US" b="1" dirty="0"/>
              <a:t>smallest</a:t>
            </a:r>
            <a:r>
              <a:rPr lang="en-US" dirty="0"/>
              <a:t> element each time </a:t>
            </a:r>
            <a:r>
              <a:rPr lang="en-US" i="1" dirty="0"/>
              <a:t>(or the largest)</a:t>
            </a:r>
          </a:p>
        </p:txBody>
      </p:sp>
      <p:sp>
        <p:nvSpPr>
          <p:cNvPr id="4" name="Rectangle 3"/>
          <p:cNvSpPr>
            <a:spLocks/>
          </p:cNvSpPr>
          <p:nvPr/>
        </p:nvSpPr>
        <p:spPr bwMode="auto">
          <a:xfrm>
            <a:off x="9204752" y="76200"/>
            <a:ext cx="3698448" cy="184665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tIns="91440" bIns="91440" anchor="ctr">
            <a:spAutoFit/>
          </a:bodyPr>
          <a:lstStyle/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[]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) 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 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(hi - lo &lt;= 1) 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;      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O(1)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= partition(A, lo, hi); </a:t>
            </a:r>
            <a:r>
              <a:rPr lang="en-US" sz="16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>
                <a:solidFill>
                  <a:schemeClr val="accent1">
                    <a:lumMod val="60000"/>
                    <a:lumOff val="4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O(n)</a:t>
            </a: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lo, p);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800" b="0" dirty="0" err="1">
                <a:latin typeface="Helvetica Neue"/>
                <a:ea typeface="Menlo" charset="0"/>
                <a:cs typeface="Menlo" charset="0"/>
                <a:sym typeface="Menlo" charset="0"/>
              </a:rPr>
              <a:t>quicksort</a:t>
            </a:r>
            <a:r>
              <a:rPr lang="en-US" sz="1800" b="0" dirty="0">
                <a:latin typeface="Helvetica Neue"/>
                <a:ea typeface="Menlo" charset="0"/>
                <a:cs typeface="Menlo" charset="0"/>
                <a:sym typeface="Menlo" charset="0"/>
              </a:rPr>
              <a:t>(A, p+1, hi);</a:t>
            </a:r>
            <a:endParaRPr lang="en-US" sz="1800" b="0" dirty="0">
              <a:solidFill>
                <a:srgbClr val="C0000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287338" indent="-287338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8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55785" y="3886200"/>
          <a:ext cx="6172208" cy="3337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5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70840">
                <a:tc gridSpan="16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n-1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4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…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…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9043" y="3352800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7" name="Curved Right Arrow 6"/>
          <p:cNvSpPr/>
          <p:nvPr/>
        </p:nvSpPr>
        <p:spPr bwMode="auto">
          <a:xfrm>
            <a:off x="2489089" y="4191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5175" y="3352800"/>
            <a:ext cx="12105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 err="1">
                <a:solidFill>
                  <a:srgbClr val="7030A0"/>
                </a:solidFill>
              </a:rPr>
              <a:t>quicksort</a:t>
            </a:r>
            <a:endParaRPr lang="en-US" sz="2000" b="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17000" y="335280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calls to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0" dirty="0">
                <a:solidFill>
                  <a:srgbClr val="7030A0"/>
                </a:solidFill>
              </a:rPr>
              <a:t>partition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244239" y="335280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of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each call</a:t>
            </a:r>
          </a:p>
        </p:txBody>
      </p:sp>
      <p:sp>
        <p:nvSpPr>
          <p:cNvPr id="11" name="Curved Right Arrow 10"/>
          <p:cNvSpPr/>
          <p:nvPr/>
        </p:nvSpPr>
        <p:spPr bwMode="auto">
          <a:xfrm flipH="1">
            <a:off x="9042289" y="41757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45658" y="3352800"/>
            <a:ext cx="1279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cost at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this level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7010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63175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98709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25299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118165" y="4246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Curved Right Arrow 17"/>
          <p:cNvSpPr/>
          <p:nvPr/>
        </p:nvSpPr>
        <p:spPr bwMode="auto">
          <a:xfrm>
            <a:off x="2504018" y="4953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Curved Right Arrow 18"/>
          <p:cNvSpPr/>
          <p:nvPr/>
        </p:nvSpPr>
        <p:spPr bwMode="auto">
          <a:xfrm flipH="1">
            <a:off x="9057218" y="49377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939" y="462377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78104" y="5008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413638" y="5008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40228" y="50089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33094" y="500896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n-1</a:t>
            </a:r>
          </a:p>
        </p:txBody>
      </p:sp>
      <p:sp>
        <p:nvSpPr>
          <p:cNvPr id="25" name="Curved Right Arrow 24"/>
          <p:cNvSpPr/>
          <p:nvPr/>
        </p:nvSpPr>
        <p:spPr bwMode="auto">
          <a:xfrm>
            <a:off x="2504018" y="565404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Curved Right Arrow 25"/>
          <p:cNvSpPr/>
          <p:nvPr/>
        </p:nvSpPr>
        <p:spPr bwMode="auto">
          <a:xfrm flipH="1">
            <a:off x="9057218" y="56388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1939" y="5378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78104" y="571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413638" y="571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740228" y="571000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133094" y="5710009"/>
            <a:ext cx="518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n-2</a:t>
            </a:r>
          </a:p>
        </p:txBody>
      </p:sp>
      <p:sp>
        <p:nvSpPr>
          <p:cNvPr id="32" name="Curved Right Arrow 31"/>
          <p:cNvSpPr/>
          <p:nvPr/>
        </p:nvSpPr>
        <p:spPr bwMode="auto">
          <a:xfrm>
            <a:off x="2504018" y="647700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3" name="Curved Right Arrow 32"/>
          <p:cNvSpPr/>
          <p:nvPr/>
        </p:nvSpPr>
        <p:spPr bwMode="auto">
          <a:xfrm flipH="1">
            <a:off x="9057218" y="6461760"/>
            <a:ext cx="152400" cy="533400"/>
          </a:xfrm>
          <a:prstGeom prst="curvedRightArrow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3094" y="6869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875466" y="6532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9413638" y="6532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740228" y="65329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133094" y="6532969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836400" y="7239000"/>
            <a:ext cx="9144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0464800" y="7326868"/>
            <a:ext cx="2398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Total cost:   </a:t>
            </a:r>
            <a:r>
              <a:rPr lang="en-US" sz="1800" b="0" dirty="0">
                <a:solidFill>
                  <a:schemeClr val="tx1"/>
                </a:solidFill>
              </a:rPr>
              <a:t>n(n+1)/2</a:t>
            </a:r>
          </a:p>
        </p:txBody>
      </p:sp>
      <p:sp>
        <p:nvSpPr>
          <p:cNvPr id="42" name="Rectangular Callout 41"/>
          <p:cNvSpPr/>
          <p:nvPr/>
        </p:nvSpPr>
        <p:spPr bwMode="auto">
          <a:xfrm>
            <a:off x="9508677" y="8001000"/>
            <a:ext cx="1260923" cy="400110"/>
          </a:xfrm>
          <a:prstGeom prst="wedgeRectCallout">
            <a:avLst>
              <a:gd name="adj1" fmla="val -85711"/>
              <a:gd name="adj2" fmla="val -2578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base case</a:t>
            </a:r>
            <a:endParaRPr lang="en-US" sz="2000" b="0" i="1" dirty="0"/>
          </a:p>
        </p:txBody>
      </p:sp>
      <p:sp>
        <p:nvSpPr>
          <p:cNvPr id="44" name="Rectangular Callout 43"/>
          <p:cNvSpPr/>
          <p:nvPr/>
        </p:nvSpPr>
        <p:spPr bwMode="auto">
          <a:xfrm>
            <a:off x="114209" y="8305800"/>
            <a:ext cx="4308231" cy="1323439"/>
          </a:xfrm>
          <a:prstGeom prst="wedgeRectCallout">
            <a:avLst>
              <a:gd name="adj1" fmla="val -32073"/>
              <a:gd name="adj2" fmla="val -1316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At level </a:t>
            </a:r>
            <a:r>
              <a:rPr lang="en-US" sz="2000" b="0" i="1" dirty="0" err="1"/>
              <a:t>i</a:t>
            </a:r>
            <a:r>
              <a:rPr lang="en-US" sz="2000" b="0" dirty="0"/>
              <a:t>, we make</a:t>
            </a:r>
            <a:br>
              <a:rPr lang="en-US" sz="2000" b="0" dirty="0"/>
            </a:br>
            <a:r>
              <a:rPr lang="en-US" sz="2000" b="0" dirty="0"/>
              <a:t>one recursive call on a 0-length array</a:t>
            </a:r>
            <a:br>
              <a:rPr lang="en-US" sz="2000" b="0" dirty="0"/>
            </a:br>
            <a:r>
              <a:rPr lang="en-US" sz="2000" b="0" dirty="0"/>
              <a:t>and one on an array of length </a:t>
            </a:r>
            <a:r>
              <a:rPr lang="en-US" sz="2000" b="0" i="1" dirty="0"/>
              <a:t>i-1</a:t>
            </a:r>
            <a:r>
              <a:rPr lang="en-US" sz="2000" b="0" dirty="0"/>
              <a:t>.</a:t>
            </a:r>
          </a:p>
          <a:p>
            <a:pPr>
              <a:defRPr/>
            </a:pPr>
            <a:r>
              <a:rPr lang="en-US" sz="2000" b="0" dirty="0"/>
              <a:t>That’s </a:t>
            </a:r>
            <a:r>
              <a:rPr lang="en-US" sz="2000" b="0" i="1" dirty="0"/>
              <a:t>n</a:t>
            </a:r>
            <a:r>
              <a:rPr lang="en-US" sz="2000" b="0" dirty="0"/>
              <a:t> levels.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5000" y="6107668"/>
            <a:ext cx="41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11760200" y="7292165"/>
            <a:ext cx="1066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47" name="TextBox 46"/>
          <p:cNvSpPr txBox="1"/>
          <p:nvPr/>
        </p:nvSpPr>
        <p:spPr>
          <a:xfrm>
            <a:off x="5969000" y="7848600"/>
            <a:ext cx="11560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0" i="1" dirty="0">
                <a:solidFill>
                  <a:schemeClr val="tx1"/>
                </a:solidFill>
              </a:rPr>
              <a:t>O(n</a:t>
            </a:r>
            <a:r>
              <a:rPr lang="en-US" sz="3200" b="0" i="1" baseline="30000" dirty="0">
                <a:solidFill>
                  <a:schemeClr val="tx1"/>
                </a:solidFill>
              </a:rPr>
              <a:t>2</a:t>
            </a:r>
            <a:r>
              <a:rPr lang="en-US" sz="3200" b="0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721600" y="8686800"/>
            <a:ext cx="3733800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This is just selection sort!</a:t>
            </a: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41" grpId="0"/>
      <p:bldP spid="42" grpId="0" animBg="1"/>
      <p:bldP spid="44" grpId="0" animBg="1"/>
      <p:bldP spid="45" grpId="0"/>
      <p:bldP spid="46" grpId="0" animBg="1"/>
      <p:bldP spid="47" grpId="0"/>
      <p:bldP spid="4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of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93500" cy="7086600"/>
          </a:xfrm>
        </p:spPr>
        <p:txBody>
          <a:bodyPr/>
          <a:lstStyle/>
          <a:p>
            <a:r>
              <a:rPr lang="en-US" b="1" dirty="0"/>
              <a:t>Worst-case complexity </a:t>
            </a:r>
            <a:r>
              <a:rPr lang="en-US" dirty="0"/>
              <a:t>is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endParaRPr lang="en-US" dirty="0"/>
          </a:p>
          <a:p>
            <a:r>
              <a:rPr lang="en-US" b="1" dirty="0"/>
              <a:t>Best case complexity </a:t>
            </a:r>
            <a:r>
              <a:rPr lang="en-US" dirty="0"/>
              <a:t>is </a:t>
            </a:r>
            <a:r>
              <a:rPr lang="en-US" i="1" dirty="0"/>
              <a:t>O(n log n)</a:t>
            </a:r>
          </a:p>
          <a:p>
            <a:pPr lvl="1"/>
            <a:r>
              <a:rPr lang="en-US" dirty="0"/>
              <a:t>If we are so lucky to pick the median each time as the pivot</a:t>
            </a:r>
          </a:p>
          <a:p>
            <a:pPr marL="1720850" lvl="4" indent="-514350"/>
            <a:endParaRPr lang="en-US" dirty="0"/>
          </a:p>
          <a:p>
            <a:r>
              <a:rPr lang="en-US" dirty="0"/>
              <a:t>What happens on average?</a:t>
            </a:r>
          </a:p>
          <a:p>
            <a:pPr lvl="1"/>
            <a:r>
              <a:rPr lang="en-US" dirty="0"/>
              <a:t>If we add up the cost for </a:t>
            </a:r>
            <a:r>
              <a:rPr lang="en-US" i="1" dirty="0"/>
              <a:t>each possible input</a:t>
            </a:r>
            <a:r>
              <a:rPr lang="en-US" dirty="0"/>
              <a:t> and divide by the number of possible inputs then, </a:t>
            </a:r>
            <a:r>
              <a:rPr lang="en-US" b="1" i="1" dirty="0"/>
              <a:t>O(n log n)</a:t>
            </a:r>
          </a:p>
          <a:p>
            <a:pPr lvl="1"/>
            <a:r>
              <a:rPr lang="en-US" dirty="0"/>
              <a:t>This is called </a:t>
            </a:r>
            <a:r>
              <a:rPr lang="en-US" b="1" dirty="0"/>
              <a:t>average-case complexity</a:t>
            </a:r>
            <a:endParaRPr lang="en-US" b="1" i="1" dirty="0"/>
          </a:p>
          <a:p>
            <a:pPr lvl="1"/>
            <a:r>
              <a:rPr lang="en-US" dirty="0"/>
              <a:t>This is what we expect if values are selected randomly</a:t>
            </a:r>
          </a:p>
          <a:p>
            <a:pPr lvl="2"/>
            <a:r>
              <a:rPr lang="en-US" dirty="0"/>
              <a:t>But we may be unlucky and get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r>
              <a:rPr lang="en-US" dirty="0"/>
              <a:t> !</a:t>
            </a:r>
          </a:p>
          <a:p>
            <a:pPr lvl="2"/>
            <a:endParaRPr lang="en-US" dirty="0"/>
          </a:p>
          <a:p>
            <a:r>
              <a:rPr lang="en-US" dirty="0"/>
              <a:t>In practice, quicksort often outperforms </a:t>
            </a:r>
            <a:r>
              <a:rPr lang="en-US" dirty="0" err="1"/>
              <a:t>mergesort</a:t>
            </a:r>
            <a:r>
              <a:rPr lang="en-US" dirty="0"/>
              <a:t> and is in-place!</a:t>
            </a:r>
          </a:p>
          <a:p>
            <a:endParaRPr lang="en-US" dirty="0"/>
          </a:p>
          <a:p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10160000" y="1524000"/>
            <a:ext cx="2088072" cy="1092607"/>
          </a:xfrm>
          <a:prstGeom prst="wedgeRectCallout">
            <a:avLst>
              <a:gd name="adj1" fmla="val -182939"/>
              <a:gd name="adj2" fmla="val 2039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u="sng" dirty="0" err="1"/>
              <a:t>QUICK</a:t>
            </a:r>
            <a:r>
              <a:rPr lang="en-US" sz="2000" b="0" dirty="0" err="1"/>
              <a:t>sort</a:t>
            </a:r>
            <a:r>
              <a:rPr lang="en-US" sz="2000" b="0" dirty="0"/>
              <a:t> ?!</a:t>
            </a:r>
          </a:p>
          <a:p>
            <a:pPr>
              <a:spcBef>
                <a:spcPts val="600"/>
              </a:spcBef>
              <a:defRPr/>
            </a:pPr>
            <a:r>
              <a:rPr lang="en-US" sz="2000" b="0" dirty="0"/>
              <a:t>A blatant case of</a:t>
            </a:r>
            <a:br>
              <a:rPr lang="en-US" sz="2000" b="0" dirty="0"/>
            </a:br>
            <a:r>
              <a:rPr lang="en-US" sz="2000" b="0" dirty="0"/>
              <a:t>false advertising?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/>
          <a:lstStyle/>
          <a:p>
            <a:r>
              <a:rPr lang="en-US" dirty="0"/>
              <a:t>Reorder the elements to put them in increasing order</a:t>
            </a:r>
          </a:p>
          <a:p>
            <a:pPr lvl="1"/>
            <a:r>
              <a:rPr lang="en-US" dirty="0"/>
              <a:t>Duplicate elements are allowed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There are many algorithms to sort arrays</a:t>
            </a:r>
          </a:p>
          <a:p>
            <a:pPr lvl="1"/>
            <a:r>
              <a:rPr lang="en-US" dirty="0"/>
              <a:t>Let us start with a simple one, namely, </a:t>
            </a:r>
            <a:r>
              <a:rPr lang="en-US" b="1" i="1" dirty="0"/>
              <a:t>selection sort</a:t>
            </a:r>
          </a:p>
        </p:txBody>
      </p:sp>
      <p:sp>
        <p:nvSpPr>
          <p:cNvPr id="4" name="Rectangle 7"/>
          <p:cNvSpPr>
            <a:spLocks/>
          </p:cNvSpPr>
          <p:nvPr/>
        </p:nvSpPr>
        <p:spPr bwMode="auto">
          <a:xfrm>
            <a:off x="3454400" y="41767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87800" y="37338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ectangle 7"/>
          <p:cNvSpPr>
            <a:spLocks/>
          </p:cNvSpPr>
          <p:nvPr/>
        </p:nvSpPr>
        <p:spPr bwMode="auto">
          <a:xfrm>
            <a:off x="3454400" y="5621534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987800" y="5178622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urved Right Arrow 8"/>
          <p:cNvSpPr/>
          <p:nvPr/>
        </p:nvSpPr>
        <p:spPr bwMode="auto">
          <a:xfrm>
            <a:off x="2463800" y="4343400"/>
            <a:ext cx="762000" cy="1676400"/>
          </a:xfrm>
          <a:prstGeom prst="curvedRightArrow">
            <a:avLst/>
          </a:prstGeom>
          <a:solidFill>
            <a:schemeClr val="accent5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Pivot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the pivot chosen in practice?</a:t>
            </a:r>
          </a:p>
          <a:p>
            <a:pPr lvl="1"/>
            <a:r>
              <a:rPr lang="en-US" dirty="0"/>
              <a:t>Three common ways:</a:t>
            </a:r>
          </a:p>
          <a:p>
            <a:pPr lvl="2"/>
            <a:r>
              <a:rPr lang="en-US" sz="2800" dirty="0"/>
              <a:t>Pick A[lo]</a:t>
            </a:r>
          </a:p>
          <a:p>
            <a:pPr lvl="3"/>
            <a:r>
              <a:rPr lang="en-US" sz="2800" dirty="0"/>
              <a:t>Or an element at any fixed index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Choose an index </a:t>
            </a:r>
            <a:r>
              <a:rPr lang="en-US" sz="2800" dirty="0" err="1"/>
              <a:t>i</a:t>
            </a:r>
            <a:r>
              <a:rPr lang="en-US" sz="2800" dirty="0"/>
              <a:t> at </a:t>
            </a:r>
            <a:r>
              <a:rPr lang="en-US" sz="2800" b="1" dirty="0"/>
              <a:t>random</a:t>
            </a:r>
            <a:r>
              <a:rPr lang="en-US" sz="2800" dirty="0"/>
              <a:t> and pick A[</a:t>
            </a:r>
            <a:r>
              <a:rPr lang="en-US" sz="2800" dirty="0" err="1"/>
              <a:t>i</a:t>
            </a:r>
            <a:r>
              <a:rPr lang="en-US" sz="2800" dirty="0"/>
              <a:t>]</a:t>
            </a:r>
          </a:p>
          <a:p>
            <a:pPr lvl="2"/>
            <a:endParaRPr lang="en-US" sz="2800" dirty="0"/>
          </a:p>
          <a:p>
            <a:pPr lvl="2"/>
            <a:r>
              <a:rPr lang="en-US" sz="2800" dirty="0"/>
              <a:t>Choose 3 indices i1, i2 and i3, and pick the median of A[i1], A[i2] and A[i3]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Sorting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algorithms to solve the </a:t>
            </a:r>
            <a:r>
              <a:rPr lang="en-US" b="1" dirty="0"/>
              <a:t>same problem</a:t>
            </a:r>
          </a:p>
          <a:p>
            <a:pPr lvl="2"/>
            <a:r>
              <a:rPr lang="en-US" dirty="0"/>
              <a:t>And there are many more!</a:t>
            </a:r>
          </a:p>
          <a:p>
            <a:pPr lvl="1"/>
            <a:r>
              <a:rPr lang="en-US" dirty="0"/>
              <a:t>Selection sort and quicksort are in-place but merge sort is not</a:t>
            </a:r>
          </a:p>
          <a:p>
            <a:pPr lvl="1"/>
            <a:r>
              <a:rPr lang="en-US" dirty="0" err="1"/>
              <a:t>Mergesort</a:t>
            </a:r>
            <a:r>
              <a:rPr lang="en-US" dirty="0"/>
              <a:t> is asymptotically faster: </a:t>
            </a:r>
            <a:r>
              <a:rPr lang="en-US" i="1" dirty="0"/>
              <a:t>O(n log n)</a:t>
            </a:r>
            <a:r>
              <a:rPr lang="en-US" dirty="0"/>
              <a:t> vs. </a:t>
            </a: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  <a:endParaRPr lang="en-US" dirty="0"/>
          </a:p>
          <a:p>
            <a:pPr lvl="1"/>
            <a:r>
              <a:rPr lang="en-US" dirty="0"/>
              <a:t>Quicksort is </a:t>
            </a:r>
            <a:r>
              <a:rPr lang="en-US" b="1" i="1" dirty="0"/>
              <a:t>on average </a:t>
            </a:r>
            <a:r>
              <a:rPr lang="en-US" dirty="0"/>
              <a:t>as fast as </a:t>
            </a:r>
            <a:r>
              <a:rPr lang="en-US" dirty="0" err="1"/>
              <a:t>mergesort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8001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06600" y="4876800"/>
          <a:ext cx="8991600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9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Selection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Mergesort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Quicksort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Worst-case</a:t>
                      </a:r>
                      <a:br>
                        <a:rPr lang="en-US" b="1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28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In-place?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Average-case</a:t>
                      </a:r>
                      <a:br>
                        <a:rPr lang="en-US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complexity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</a:t>
                      </a:r>
                      <a:r>
                        <a:rPr lang="en-US" b="0" i="1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O(n 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Stable 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81</a:t>
            </a:fld>
            <a:endParaRPr 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shot_2019-02-09 Gradescope Review Gra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00" y="4495800"/>
            <a:ext cx="6086475" cy="4905375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in Practice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not interested in sorting just numbers</a:t>
            </a:r>
          </a:p>
          <a:p>
            <a:pPr lvl="1"/>
            <a:r>
              <a:rPr lang="en-US" dirty="0"/>
              <a:t>Also strings, characters, etc.,</a:t>
            </a:r>
          </a:p>
          <a:p>
            <a:pPr lvl="1"/>
            <a:r>
              <a:rPr lang="en-US" dirty="0"/>
              <a:t>… and </a:t>
            </a:r>
            <a:r>
              <a:rPr lang="en-US" b="1" dirty="0"/>
              <a:t>records</a:t>
            </a:r>
          </a:p>
          <a:p>
            <a:pPr lvl="2"/>
            <a:r>
              <a:rPr lang="en-US" dirty="0"/>
              <a:t>E.g., Student records</a:t>
            </a:r>
            <a:br>
              <a:rPr lang="en-US" dirty="0"/>
            </a:br>
            <a:r>
              <a:rPr lang="en-US" dirty="0"/>
              <a:t>in tabular form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645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40293"/>
              <a:gd name="adj2" fmla="val 1417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6360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9550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0312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dirty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074400" y="4495800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95907"/>
              <a:gd name="adj2" fmla="val 1417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160790"/>
              <a:gd name="adj2" fmla="val 1477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239577"/>
              <a:gd name="adj2" fmla="val 1447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1150600" y="3124200"/>
            <a:ext cx="1147109" cy="707886"/>
          </a:xfrm>
          <a:prstGeom prst="wedgeRectCallout">
            <a:avLst>
              <a:gd name="adj1" fmla="val -322998"/>
              <a:gd name="adj2" fmla="val 14921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sorting</a:t>
            </a:r>
            <a:br>
              <a:rPr lang="en-US" sz="2000" b="0" dirty="0"/>
            </a:br>
            <a:r>
              <a:rPr lang="en-US" sz="2000" b="0" dirty="0"/>
              <a:t>algorithm</a:t>
            </a:r>
            <a:endParaRPr lang="en-US" sz="2000" b="0" i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the table is already </a:t>
            </a:r>
            <a:r>
              <a:rPr lang="en-US" dirty="0">
                <a:solidFill>
                  <a:srgbClr val="0070C0"/>
                </a:solidFill>
              </a:rPr>
              <a:t>sorted by time</a:t>
            </a:r>
            <a:br>
              <a:rPr lang="en-US" dirty="0"/>
            </a:br>
            <a:r>
              <a:rPr lang="en-US" dirty="0"/>
              <a:t>and we </a:t>
            </a:r>
            <a:r>
              <a:rPr lang="en-US" dirty="0">
                <a:solidFill>
                  <a:srgbClr val="FF0000"/>
                </a:solidFill>
              </a:rPr>
              <a:t>sort it by score</a:t>
            </a:r>
          </a:p>
          <a:p>
            <a:pPr lvl="4"/>
            <a:endParaRPr lang="en-US" dirty="0"/>
          </a:p>
          <a:p>
            <a:r>
              <a:rPr lang="en-US" dirty="0"/>
              <a:t>Two possible outcomes:</a:t>
            </a:r>
          </a:p>
          <a:p>
            <a:pPr marL="971550" lvl="1" indent="-514350">
              <a:buSzPct val="100000"/>
              <a:buFont typeface="+mj-lt"/>
              <a:buAutoNum type="alphaUcPeriod"/>
            </a:pPr>
            <a:r>
              <a:rPr lang="en-US" dirty="0"/>
              <a:t>Relative time order within each score is preserved</a:t>
            </a:r>
          </a:p>
          <a:p>
            <a:pPr marL="971550" lvl="1" indent="-514350">
              <a:buSzPct val="100000"/>
              <a:buFont typeface="+mj-lt"/>
              <a:buAutoNum type="alphaUcPeriod"/>
            </a:pPr>
            <a:r>
              <a:rPr lang="en-US" dirty="0"/>
              <a:t>Relative time order within each score is lost</a:t>
            </a:r>
          </a:p>
          <a:p>
            <a:pPr lvl="1"/>
            <a:endParaRPr lang="en-US" dirty="0"/>
          </a:p>
          <a:p>
            <a:r>
              <a:rPr lang="en-US" dirty="0"/>
              <a:t>A sorting algorithm that always does A is called </a:t>
            </a:r>
            <a:r>
              <a:rPr lang="en-US" b="1" dirty="0"/>
              <a:t>stable</a:t>
            </a:r>
            <a:endParaRPr lang="en-US" dirty="0"/>
          </a:p>
          <a:p>
            <a:pPr lvl="1"/>
            <a:r>
              <a:rPr lang="en-US" dirty="0"/>
              <a:t>Stable sorting is desirable for spreadsheets and other consumer-facing applications</a:t>
            </a:r>
          </a:p>
          <a:p>
            <a:pPr lvl="1"/>
            <a:r>
              <a:rPr lang="en-US" dirty="0"/>
              <a:t>It is irrelevant for some other applications</a:t>
            </a:r>
          </a:p>
          <a:p>
            <a:pPr lvl="4"/>
            <a:endParaRPr lang="en-US" dirty="0"/>
          </a:p>
          <a:p>
            <a:r>
              <a:rPr lang="en-US" dirty="0"/>
              <a:t>New parameter to consider when choosing sorting algorithms</a:t>
            </a:r>
          </a:p>
        </p:txBody>
      </p:sp>
      <p:pic>
        <p:nvPicPr>
          <p:cNvPr id="4" name="Picture 3" descr="Screenshot_2019-02-09 Gradescope Review Grades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3600" y="152400"/>
            <a:ext cx="4419600" cy="3496328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9071934" y="131134"/>
            <a:ext cx="3810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1074400" y="4191000"/>
            <a:ext cx="1844415" cy="1323439"/>
          </a:xfrm>
          <a:prstGeom prst="wedgeRectCallout">
            <a:avLst>
              <a:gd name="adj1" fmla="val 20519"/>
              <a:gd name="adj2" fmla="val -9033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time ordering is</a:t>
            </a:r>
            <a:br>
              <a:rPr lang="en-US" sz="2000" b="0" dirty="0"/>
            </a:br>
            <a:r>
              <a:rPr lang="en-US" sz="2000" dirty="0"/>
              <a:t>not</a:t>
            </a:r>
            <a:r>
              <a:rPr lang="en-US" sz="2000" b="0" dirty="0"/>
              <a:t> </a:t>
            </a:r>
            <a:r>
              <a:rPr lang="en-US" sz="2000" dirty="0"/>
              <a:t>preserved</a:t>
            </a:r>
            <a:br>
              <a:rPr lang="en-US" sz="2000" b="0" dirty="0"/>
            </a:br>
            <a:r>
              <a:rPr lang="en-US" sz="2000" b="0" dirty="0"/>
              <a:t>for any given</a:t>
            </a:r>
            <a:br>
              <a:rPr lang="en-US" sz="2000" b="0" dirty="0"/>
            </a:br>
            <a:r>
              <a:rPr lang="en-US" sz="2000" b="0" dirty="0"/>
              <a:t>score</a:t>
            </a:r>
            <a:endParaRPr lang="en-US" sz="2000" b="0" i="1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>
            <a:off x="11037094" y="2018506"/>
            <a:ext cx="26670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a sorting algorithm is </a:t>
            </a:r>
            <a:r>
              <a:rPr lang="en-US" b="1" dirty="0"/>
              <a:t>stable</a:t>
            </a:r>
            <a:r>
              <a:rPr lang="en-US" dirty="0"/>
              <a:t> if the relative order of </a:t>
            </a:r>
            <a:r>
              <a:rPr lang="en-US" i="1" dirty="0"/>
              <a:t>duplicate elements </a:t>
            </a:r>
            <a:r>
              <a:rPr lang="en-US" dirty="0"/>
              <a:t>doesn't change after sorting</a:t>
            </a:r>
          </a:p>
          <a:p>
            <a:pPr lvl="1"/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occurrence of x in the input array is the 1</a:t>
            </a:r>
            <a:r>
              <a:rPr lang="en-US" baseline="30000" dirty="0"/>
              <a:t>st</a:t>
            </a:r>
            <a:r>
              <a:rPr lang="en-US" dirty="0"/>
              <a:t> occurrence of x in the sorted array</a:t>
            </a:r>
          </a:p>
          <a:p>
            <a:pPr lvl="1"/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occurrence of x in the input array is the 2</a:t>
            </a:r>
            <a:r>
              <a:rPr lang="en-US" baseline="30000" dirty="0"/>
              <a:t>nd</a:t>
            </a:r>
            <a:r>
              <a:rPr lang="en-US" dirty="0"/>
              <a:t> occurrence of x in the sorted array</a:t>
            </a:r>
          </a:p>
          <a:p>
            <a:pPr lvl="1"/>
            <a:r>
              <a:rPr lang="en-US" dirty="0"/>
              <a:t>Etc.,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00" y="1981200"/>
            <a:ext cx="11099800" cy="6896100"/>
          </a:xfrm>
        </p:spPr>
        <p:txBody>
          <a:bodyPr/>
          <a:lstStyle/>
          <a:p>
            <a:r>
              <a:rPr lang="en-US" dirty="0"/>
              <a:t>Find element that shall go in A[</a:t>
            </a:r>
            <a:r>
              <a:rPr lang="en-US" b="1" dirty="0"/>
              <a:t>0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Smallest element in A[</a:t>
            </a:r>
            <a:r>
              <a:rPr lang="en-US" b="1" dirty="0"/>
              <a:t>0</a:t>
            </a:r>
            <a:r>
              <a:rPr lang="en-US" dirty="0"/>
              <a:t>, n)</a:t>
            </a:r>
          </a:p>
          <a:p>
            <a:pPr lvl="2"/>
            <a:endParaRPr lang="en-US" dirty="0"/>
          </a:p>
          <a:p>
            <a:r>
              <a:rPr lang="en-US" dirty="0"/>
              <a:t>Swap it with A[0]</a:t>
            </a:r>
          </a:p>
          <a:p>
            <a:endParaRPr lang="en-US" dirty="0"/>
          </a:p>
          <a:p>
            <a:r>
              <a:rPr lang="en-US" dirty="0"/>
              <a:t>Find element that shall go in A[</a:t>
            </a:r>
            <a:r>
              <a:rPr lang="en-US" b="1" dirty="0"/>
              <a:t>1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Smallest element in A[</a:t>
            </a:r>
            <a:r>
              <a:rPr lang="en-US" b="1" dirty="0"/>
              <a:t>1</a:t>
            </a:r>
            <a:r>
              <a:rPr lang="en-US" dirty="0"/>
              <a:t>, n)</a:t>
            </a:r>
          </a:p>
          <a:p>
            <a:pPr lvl="2"/>
            <a:endParaRPr lang="en-US" dirty="0"/>
          </a:p>
          <a:p>
            <a:r>
              <a:rPr lang="en-US" dirty="0"/>
              <a:t>Swap it with A[1]</a:t>
            </a:r>
          </a:p>
          <a:p>
            <a:pPr lvl="1"/>
            <a:endParaRPr lang="en-US" dirty="0"/>
          </a:p>
          <a:p>
            <a:r>
              <a:rPr lang="en-US" dirty="0"/>
              <a:t>… carry on …</a:t>
            </a:r>
          </a:p>
          <a:p>
            <a:pPr lvl="1"/>
            <a:endParaRPr lang="en-US" dirty="0"/>
          </a:p>
          <a:p>
            <a:r>
              <a:rPr lang="en-US" dirty="0"/>
              <a:t>Stop when A is entirely sorted</a:t>
            </a:r>
          </a:p>
        </p:txBody>
      </p:sp>
      <p:sp>
        <p:nvSpPr>
          <p:cNvPr id="10" name="Rectangle 7"/>
          <p:cNvSpPr>
            <a:spLocks/>
          </p:cNvSpPr>
          <p:nvPr/>
        </p:nvSpPr>
        <p:spPr bwMode="auto">
          <a:xfrm>
            <a:off x="7264400" y="20431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797800" y="1600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0922000" y="4724400"/>
            <a:ext cx="762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le 7"/>
          <p:cNvSpPr>
            <a:spLocks/>
          </p:cNvSpPr>
          <p:nvPr/>
        </p:nvSpPr>
        <p:spPr bwMode="auto">
          <a:xfrm>
            <a:off x="7264400" y="35671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957451"/>
              </p:ext>
            </p:extLst>
          </p:nvPr>
        </p:nvGraphicFramePr>
        <p:xfrm>
          <a:off x="7797800" y="3124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Bent-Up Arrow 16"/>
          <p:cNvSpPr/>
          <p:nvPr/>
        </p:nvSpPr>
        <p:spPr bwMode="auto">
          <a:xfrm>
            <a:off x="9093200" y="4114800"/>
            <a:ext cx="1066800" cy="152400"/>
          </a:xfrm>
          <a:prstGeom prst="bentUpArrow">
            <a:avLst>
              <a:gd name="adj1" fmla="val 21404"/>
              <a:gd name="adj2" fmla="val 50000"/>
              <a:gd name="adj3" fmla="val 37586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Bent-Up Arrow 17"/>
          <p:cNvSpPr/>
          <p:nvPr/>
        </p:nvSpPr>
        <p:spPr bwMode="auto">
          <a:xfrm flipH="1">
            <a:off x="8026400" y="4114800"/>
            <a:ext cx="1066800" cy="152400"/>
          </a:xfrm>
          <a:prstGeom prst="bentUpArrow">
            <a:avLst>
              <a:gd name="adj1" fmla="val 21404"/>
              <a:gd name="adj2" fmla="val 50000"/>
              <a:gd name="adj3" fmla="val 37587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" name="Rectangle 7"/>
          <p:cNvSpPr>
            <a:spLocks/>
          </p:cNvSpPr>
          <p:nvPr/>
        </p:nvSpPr>
        <p:spPr bwMode="auto">
          <a:xfrm>
            <a:off x="7264400" y="4783334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726142"/>
              </p:ext>
            </p:extLst>
          </p:nvPr>
        </p:nvGraphicFramePr>
        <p:xfrm>
          <a:off x="7797800" y="4340422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Rectangle 7"/>
          <p:cNvSpPr>
            <a:spLocks/>
          </p:cNvSpPr>
          <p:nvPr/>
        </p:nvSpPr>
        <p:spPr bwMode="auto">
          <a:xfrm>
            <a:off x="7264400" y="63103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330434"/>
              </p:ext>
            </p:extLst>
          </p:nvPr>
        </p:nvGraphicFramePr>
        <p:xfrm>
          <a:off x="7797800" y="58674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Bent-Up Arrow 25"/>
          <p:cNvSpPr/>
          <p:nvPr/>
        </p:nvSpPr>
        <p:spPr bwMode="auto">
          <a:xfrm>
            <a:off x="10083800" y="6858000"/>
            <a:ext cx="1295400" cy="152400"/>
          </a:xfrm>
          <a:prstGeom prst="bentUpArrow">
            <a:avLst>
              <a:gd name="adj1" fmla="val 21404"/>
              <a:gd name="adj2" fmla="val 50000"/>
              <a:gd name="adj3" fmla="val 37586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Bent-Up Arrow 26"/>
          <p:cNvSpPr/>
          <p:nvPr/>
        </p:nvSpPr>
        <p:spPr bwMode="auto">
          <a:xfrm flipH="1">
            <a:off x="8788400" y="6858000"/>
            <a:ext cx="1295400" cy="152400"/>
          </a:xfrm>
          <a:prstGeom prst="bentUpArrow">
            <a:avLst>
              <a:gd name="adj1" fmla="val 21404"/>
              <a:gd name="adj2" fmla="val 50000"/>
              <a:gd name="adj3" fmla="val 37587"/>
            </a:avLst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8" name="Rectangle 7"/>
          <p:cNvSpPr>
            <a:spLocks/>
          </p:cNvSpPr>
          <p:nvPr/>
        </p:nvSpPr>
        <p:spPr bwMode="auto">
          <a:xfrm>
            <a:off x="7264400" y="8520112"/>
            <a:ext cx="392736" cy="471924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50800" tIns="50800" rIns="50800" bIns="50800" anchor="ctr">
            <a:spAutoFit/>
          </a:bodyPr>
          <a:lstStyle/>
          <a:p>
            <a:r>
              <a:rPr lang="en-US" b="0" dirty="0"/>
              <a:t>A: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7797800" y="8077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226C84-6CE2-A98A-14E2-BC253709A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873691"/>
              </p:ext>
            </p:extLst>
          </p:nvPr>
        </p:nvGraphicFramePr>
        <p:xfrm>
          <a:off x="7797800" y="1600200"/>
          <a:ext cx="5105400" cy="91737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8689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9651314" y="1981200"/>
            <a:ext cx="7620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3FF327-D09B-554A-E416-EFCB63F036F2}"/>
              </a:ext>
            </a:extLst>
          </p:cNvPr>
          <p:cNvSpPr/>
          <p:nvPr/>
        </p:nvSpPr>
        <p:spPr bwMode="auto">
          <a:xfrm>
            <a:off x="7785100" y="2043112"/>
            <a:ext cx="658368" cy="4719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2CCA70-FAA7-FFDA-8E0C-0EC65DAAC636}"/>
              </a:ext>
            </a:extLst>
          </p:cNvPr>
          <p:cNvSpPr/>
          <p:nvPr/>
        </p:nvSpPr>
        <p:spPr bwMode="auto">
          <a:xfrm>
            <a:off x="8434832" y="4793238"/>
            <a:ext cx="658368" cy="471924"/>
          </a:xfrm>
          <a:prstGeom prst="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  <p:bldP spid="17" grpId="0" animBg="1"/>
      <p:bldP spid="18" grpId="0" animBg="1"/>
      <p:bldP spid="19" grpId="0"/>
      <p:bldP spid="24" grpId="0"/>
      <p:bldP spid="26" grpId="0" animBg="1"/>
      <p:bldP spid="27" grpId="0" animBg="1"/>
      <p:bldP spid="28" grpId="0"/>
      <p:bldP spid="30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6477</TotalTime>
  <Words>11540</Words>
  <Application>Microsoft Macintosh PowerPoint</Application>
  <PresentationFormat>Custom</PresentationFormat>
  <Paragraphs>2193</Paragraphs>
  <Slides>85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8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Menlo</vt:lpstr>
      <vt:lpstr>Symbol</vt:lpstr>
      <vt:lpstr>Times New Roman</vt:lpstr>
      <vt:lpstr>Wingdings</vt:lpstr>
      <vt:lpstr>Wingdings 2</vt:lpstr>
      <vt:lpstr>White</vt:lpstr>
      <vt:lpstr>15-122: Principles of  Imperative Computation</vt:lpstr>
      <vt:lpstr>Today…</vt:lpstr>
      <vt:lpstr>PowerPoint Presentation</vt:lpstr>
      <vt:lpstr>Searching an n-element Array</vt:lpstr>
      <vt:lpstr>Sorting an n-element Array</vt:lpstr>
      <vt:lpstr>Sorting an n-element Array</vt:lpstr>
      <vt:lpstr>PowerPoint Presentation</vt:lpstr>
      <vt:lpstr>Sorting an Array</vt:lpstr>
      <vt:lpstr>Selection Sort</vt:lpstr>
      <vt:lpstr>Selection Sort</vt:lpstr>
      <vt:lpstr>Selection Sort</vt:lpstr>
      <vt:lpstr>Cost of Selection Sort</vt:lpstr>
      <vt:lpstr>Cost of Selection Sort</vt:lpstr>
      <vt:lpstr>Selection Sort</vt:lpstr>
      <vt:lpstr>Is this Code Safe?</vt:lpstr>
      <vt:lpstr>Is this Code Safe?</vt:lpstr>
      <vt:lpstr>Is this Code Correct?</vt:lpstr>
      <vt:lpstr>Selection Sort</vt:lpstr>
      <vt:lpstr>Correctness</vt:lpstr>
      <vt:lpstr>Selection Sort</vt:lpstr>
      <vt:lpstr>Selection Sort</vt:lpstr>
      <vt:lpstr>Selection Sort</vt:lpstr>
      <vt:lpstr>Selection Sort</vt:lpstr>
      <vt:lpstr>Recall Selection Sort</vt:lpstr>
      <vt:lpstr>Sorting an n-element Array</vt:lpstr>
      <vt:lpstr>PowerPoint Presentation</vt:lpstr>
      <vt:lpstr>Using Selection Sort</vt:lpstr>
      <vt:lpstr>Using Selection Sort Cleverly</vt:lpstr>
      <vt:lpstr>Using Selection Sort Cleverly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Implementation</vt:lpstr>
      <vt:lpstr>merge</vt:lpstr>
      <vt:lpstr>Example merge</vt:lpstr>
      <vt:lpstr>merge</vt:lpstr>
      <vt:lpstr>In-place</vt:lpstr>
      <vt:lpstr>merge</vt:lpstr>
      <vt:lpstr>Using Selection Sort Cleverly</vt:lpstr>
      <vt:lpstr>PowerPoint Presentation</vt:lpstr>
      <vt:lpstr>Reflection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A Recursive sort</vt:lpstr>
      <vt:lpstr>Mergesort</vt:lpstr>
      <vt:lpstr>Complexity of Mergesort</vt:lpstr>
      <vt:lpstr>Complexity of Mergesort</vt:lpstr>
      <vt:lpstr>Comparing Sorting Algorithms</vt:lpstr>
      <vt:lpstr>PowerPoint Presentation</vt:lpstr>
      <vt:lpstr>Reflections</vt:lpstr>
      <vt:lpstr>Reflections</vt:lpstr>
      <vt:lpstr>Reflections</vt:lpstr>
      <vt:lpstr>Partition</vt:lpstr>
      <vt:lpstr>Partition</vt:lpstr>
      <vt:lpstr>Partition</vt:lpstr>
      <vt:lpstr>Partition</vt:lpstr>
      <vt:lpstr>Partition</vt:lpstr>
      <vt:lpstr>Partition</vt:lpstr>
      <vt:lpstr>Partition</vt:lpstr>
      <vt:lpstr>Quicksort</vt:lpstr>
      <vt:lpstr>Quicksort</vt:lpstr>
      <vt:lpstr>Quicksort</vt:lpstr>
      <vt:lpstr>How To Partition?</vt:lpstr>
      <vt:lpstr>Example partition</vt:lpstr>
      <vt:lpstr>How To Partition?</vt:lpstr>
      <vt:lpstr>How To Partition?</vt:lpstr>
      <vt:lpstr>Complexity of Quicksort</vt:lpstr>
      <vt:lpstr>Complexity of Quicksort</vt:lpstr>
      <vt:lpstr>Complexity of Quicksort</vt:lpstr>
      <vt:lpstr>Complexity of Quicksort</vt:lpstr>
      <vt:lpstr>Selecting the Pivot</vt:lpstr>
      <vt:lpstr>Comparing Sorting Algorithms</vt:lpstr>
      <vt:lpstr>PowerPoint Presentation</vt:lpstr>
      <vt:lpstr>Sorting in Practice</vt:lpstr>
      <vt:lpstr>Stability</vt:lpstr>
      <vt:lpstr>Stability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</dc:title>
  <cp:lastModifiedBy>Mohammad Hammoud</cp:lastModifiedBy>
  <cp:revision>455</cp:revision>
  <dcterms:modified xsi:type="dcterms:W3CDTF">2024-02-04T13:16:16Z</dcterms:modified>
</cp:coreProperties>
</file>