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457" r:id="rId2"/>
    <p:sldId id="458" r:id="rId3"/>
    <p:sldId id="448" r:id="rId4"/>
    <p:sldId id="381" r:id="rId5"/>
    <p:sldId id="382" r:id="rId6"/>
    <p:sldId id="383" r:id="rId7"/>
    <p:sldId id="384" r:id="rId8"/>
    <p:sldId id="385" r:id="rId9"/>
    <p:sldId id="386" r:id="rId10"/>
    <p:sldId id="388" r:id="rId11"/>
    <p:sldId id="390" r:id="rId12"/>
    <p:sldId id="392" r:id="rId13"/>
    <p:sldId id="449" r:id="rId14"/>
    <p:sldId id="391" r:id="rId15"/>
    <p:sldId id="393" r:id="rId16"/>
    <p:sldId id="394" r:id="rId17"/>
    <p:sldId id="395" r:id="rId18"/>
    <p:sldId id="396" r:id="rId19"/>
    <p:sldId id="397" r:id="rId20"/>
    <p:sldId id="450" r:id="rId21"/>
    <p:sldId id="398" r:id="rId22"/>
    <p:sldId id="387" r:id="rId23"/>
    <p:sldId id="416" r:id="rId24"/>
    <p:sldId id="417" r:id="rId25"/>
    <p:sldId id="418" r:id="rId26"/>
    <p:sldId id="419" r:id="rId27"/>
    <p:sldId id="420" r:id="rId28"/>
    <p:sldId id="422" r:id="rId29"/>
    <p:sldId id="421" r:id="rId30"/>
    <p:sldId id="451" r:id="rId31"/>
    <p:sldId id="423" r:id="rId32"/>
    <p:sldId id="425" r:id="rId33"/>
    <p:sldId id="427" r:id="rId34"/>
    <p:sldId id="424" r:id="rId35"/>
    <p:sldId id="428" r:id="rId36"/>
    <p:sldId id="426" r:id="rId37"/>
    <p:sldId id="429" r:id="rId38"/>
    <p:sldId id="431" r:id="rId39"/>
    <p:sldId id="430" r:id="rId40"/>
    <p:sldId id="432" r:id="rId41"/>
    <p:sldId id="433" r:id="rId42"/>
    <p:sldId id="434" r:id="rId43"/>
    <p:sldId id="435" r:id="rId44"/>
    <p:sldId id="436" r:id="rId45"/>
    <p:sldId id="437" r:id="rId46"/>
    <p:sldId id="452" r:id="rId47"/>
    <p:sldId id="438" r:id="rId48"/>
    <p:sldId id="446" r:id="rId49"/>
    <p:sldId id="442" r:id="rId50"/>
    <p:sldId id="447" r:id="rId51"/>
    <p:sldId id="413" r:id="rId52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/>
    <p:restoredTop sz="84626" autoAdjust="0"/>
  </p:normalViewPr>
  <p:slideViewPr>
    <p:cSldViewPr>
      <p:cViewPr varScale="1">
        <p:scale>
          <a:sx n="75" d="100"/>
          <a:sy n="75" d="100"/>
        </p:scale>
        <p:origin x="2168" y="1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1/24/24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Removed</a:t>
            </a:r>
            <a:r>
              <a:rPr lang="en-US" baseline="0" dirty="0"/>
              <a:t> sub-bullet of bullet 1: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as long as the coefficient of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 is not 0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1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Removed</a:t>
            </a:r>
            <a:r>
              <a:rPr lang="en-US" baseline="0" dirty="0"/>
              <a:t> sub-bullet s of bullet 1:</a:t>
            </a:r>
            <a:endParaRPr lang="en-US" dirty="0"/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as long as the coefficient of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n</a:t>
            </a:r>
            <a:r>
              <a:rPr kumimoji="0" lang="en-US" sz="2800" b="0" i="1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2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 is not 0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the other coefficients don’t matter</a:t>
            </a:r>
            <a:endParaRPr lang="en-US" dirty="0"/>
          </a:p>
          <a:p>
            <a:pPr marL="0" marR="0" indent="0" algn="l" defTabSz="457200" rtl="0" eaLnBrk="0" fontAlgn="base" latinLnBrk="0" hangingPunct="0">
              <a:lnSpc>
                <a:spcPct val="11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Removed</a:t>
            </a:r>
            <a:r>
              <a:rPr lang="en-US" baseline="0" dirty="0"/>
              <a:t> sub-bullet s of bullet 3: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as long as the lead coefficient of </a:t>
            </a:r>
            <a:r>
              <a:rPr kumimoji="0" lang="en-US" sz="2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n</a:t>
            </a:r>
            <a:r>
              <a:rPr kumimoji="0" lang="en-US" sz="2800" b="0" i="1" u="none" strike="noStrike" kern="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p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 charset="0"/>
              </a:rPr>
              <a:t> is not 0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05: Complexity 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January 24,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010400"/>
          </a:xfrm>
        </p:spPr>
        <p:txBody>
          <a:bodyPr/>
          <a:lstStyle/>
          <a:p>
            <a:r>
              <a:rPr lang="en-US" dirty="0"/>
              <a:t>Will we always take 3</a:t>
            </a:r>
            <a:r>
              <a:rPr lang="en-US" i="1" dirty="0"/>
              <a:t>n</a:t>
            </a:r>
            <a:r>
              <a:rPr lang="en-US" dirty="0"/>
              <a:t> + 2 steps to search an </a:t>
            </a:r>
            <a:r>
              <a:rPr lang="en-US" i="1" dirty="0"/>
              <a:t>n</a:t>
            </a:r>
            <a:r>
              <a:rPr lang="en-US" dirty="0"/>
              <a:t>-element array?</a:t>
            </a:r>
          </a:p>
          <a:p>
            <a:pPr lvl="1"/>
            <a:r>
              <a:rPr lang="en-US" dirty="0"/>
              <a:t>Only if element is not found</a:t>
            </a:r>
          </a:p>
          <a:p>
            <a:pPr lvl="1"/>
            <a:endParaRPr lang="en-US" dirty="0"/>
          </a:p>
          <a:p>
            <a:r>
              <a:rPr lang="en-US" dirty="0"/>
              <a:t>This is a </a:t>
            </a:r>
            <a:r>
              <a:rPr lang="en-US" b="1" dirty="0">
                <a:solidFill>
                  <a:srgbClr val="0070C0"/>
                </a:solidFill>
              </a:rPr>
              <a:t>worst-case analysis</a:t>
            </a:r>
          </a:p>
          <a:p>
            <a:pPr lvl="1"/>
            <a:r>
              <a:rPr lang="en-US" dirty="0"/>
              <a:t>Gives an </a:t>
            </a:r>
            <a:r>
              <a:rPr lang="en-US" b="1" dirty="0"/>
              <a:t>upper bound </a:t>
            </a:r>
            <a:r>
              <a:rPr lang="en-US" dirty="0"/>
              <a:t>on the </a:t>
            </a:r>
            <a:br>
              <a:rPr lang="en-US" dirty="0"/>
            </a:br>
            <a:r>
              <a:rPr lang="en-US" dirty="0"/>
              <a:t>number of steps</a:t>
            </a:r>
          </a:p>
          <a:p>
            <a:pPr lvl="1"/>
            <a:r>
              <a:rPr lang="en-US" dirty="0"/>
              <a:t>Depends only on </a:t>
            </a:r>
            <a:r>
              <a:rPr lang="en-US" i="1" dirty="0"/>
              <a:t>n</a:t>
            </a:r>
          </a:p>
          <a:p>
            <a:pPr lvl="2"/>
            <a:r>
              <a:rPr lang="en-US" dirty="0"/>
              <a:t>Value of x doesn’t matter</a:t>
            </a:r>
          </a:p>
          <a:p>
            <a:pPr lvl="2"/>
            <a:r>
              <a:rPr lang="en-US" dirty="0"/>
              <a:t>Content of A doesn’t matter</a:t>
            </a:r>
          </a:p>
          <a:p>
            <a:pPr lvl="1"/>
            <a:r>
              <a:rPr lang="en-US" i="1" dirty="0"/>
              <a:t>n</a:t>
            </a:r>
            <a:r>
              <a:rPr lang="en-US" dirty="0"/>
              <a:t> is a </a:t>
            </a:r>
            <a:r>
              <a:rPr lang="en-US" b="1" dirty="0"/>
              <a:t>measure of the input size </a:t>
            </a:r>
            <a:r>
              <a:rPr lang="en-US" dirty="0"/>
              <a:t>to the function</a:t>
            </a:r>
          </a:p>
          <a:p>
            <a:pPr lvl="1"/>
            <a:r>
              <a:rPr lang="en-US" dirty="0"/>
              <a:t>Let’s call the (upper bound on the) number of steps </a:t>
            </a:r>
            <a:r>
              <a:rPr lang="en-US" b="1" i="1" dirty="0"/>
              <a:t>T(n)</a:t>
            </a:r>
            <a:r>
              <a:rPr lang="en-US" i="1" dirty="0"/>
              <a:t>:</a:t>
            </a:r>
          </a:p>
          <a:p>
            <a:pPr lvl="2"/>
            <a:r>
              <a:rPr lang="en-US" b="1" i="1" dirty="0"/>
              <a:t>T(n) = 3n + 2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3352800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B25053-A9F0-CFBF-6A9B-9A0383DC86C1}"/>
              </a:ext>
            </a:extLst>
          </p:cNvPr>
          <p:cNvSpPr txBox="1"/>
          <p:nvPr/>
        </p:nvSpPr>
        <p:spPr>
          <a:xfrm>
            <a:off x="6027533" y="8229600"/>
            <a:ext cx="184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010400"/>
          </a:xfrm>
        </p:spPr>
        <p:txBody>
          <a:bodyPr/>
          <a:lstStyle/>
          <a:p>
            <a:r>
              <a:rPr lang="en-US" i="1" dirty="0"/>
              <a:t>What is a step?</a:t>
            </a:r>
          </a:p>
          <a:p>
            <a:pPr lvl="1"/>
            <a:r>
              <a:rPr lang="en-US" dirty="0"/>
              <a:t>Is </a:t>
            </a:r>
            <a:r>
              <a:rPr lang="en-US" dirty="0" err="1"/>
              <a:t>i</a:t>
            </a:r>
            <a:r>
              <a:rPr lang="en-US" dirty="0"/>
              <a:t>++ 1 step? 2 steps? 3 steps?</a:t>
            </a:r>
          </a:p>
          <a:p>
            <a:pPr lvl="1"/>
            <a:r>
              <a:rPr lang="en-US" dirty="0"/>
              <a:t>What about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] == x) </a:t>
            </a:r>
            <a:r>
              <a:rPr lang="en-US" dirty="0"/>
              <a:t>?</a:t>
            </a:r>
          </a:p>
          <a:p>
            <a:pPr lvl="1"/>
            <a:r>
              <a:rPr lang="en-US" i="1" dirty="0"/>
              <a:t>… this gets complicated</a:t>
            </a:r>
          </a:p>
          <a:p>
            <a:pPr lvl="1"/>
            <a:endParaRPr lang="en-US" i="1" dirty="0"/>
          </a:p>
          <a:p>
            <a:r>
              <a:rPr lang="en-US" dirty="0"/>
              <a:t>Each instruction takes a </a:t>
            </a:r>
            <a:r>
              <a:rPr lang="en-US" i="1" dirty="0"/>
              <a:t>constant</a:t>
            </a:r>
            <a:r>
              <a:rPr lang="en-US" dirty="0"/>
              <a:t> number of steps</a:t>
            </a:r>
          </a:p>
          <a:p>
            <a:pPr lvl="1"/>
            <a:r>
              <a:rPr lang="en-US" dirty="0"/>
              <a:t>Exact number is tricky to tell, but it’s constant</a:t>
            </a:r>
          </a:p>
          <a:p>
            <a:endParaRPr lang="en-US" dirty="0"/>
          </a:p>
          <a:p>
            <a:r>
              <a:rPr lang="en-US" dirty="0"/>
              <a:t>In the worst case,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makes</a:t>
            </a:r>
          </a:p>
          <a:p>
            <a:pPr lvl="1"/>
            <a:r>
              <a:rPr lang="en-US" dirty="0"/>
              <a:t>A constant number of steps (say, </a:t>
            </a:r>
            <a:r>
              <a:rPr lang="en-US" b="1" i="1" dirty="0"/>
              <a:t>b</a:t>
            </a:r>
            <a:r>
              <a:rPr lang="en-US" dirty="0"/>
              <a:t>) outside the loop</a:t>
            </a:r>
          </a:p>
          <a:p>
            <a:pPr lvl="1"/>
            <a:r>
              <a:rPr lang="en-US" dirty="0"/>
              <a:t>A constant number of steps (say, </a:t>
            </a:r>
            <a:r>
              <a:rPr lang="en-US" b="1" i="1" dirty="0"/>
              <a:t>a</a:t>
            </a:r>
            <a:r>
              <a:rPr lang="en-US" dirty="0"/>
              <a:t>)</a:t>
            </a:r>
            <a:r>
              <a:rPr lang="en-US" b="1" dirty="0"/>
              <a:t> </a:t>
            </a:r>
            <a:r>
              <a:rPr lang="en-US" dirty="0"/>
              <a:t>in each iteration of the loop</a:t>
            </a:r>
          </a:p>
          <a:p>
            <a:pPr lvl="1"/>
            <a:r>
              <a:rPr lang="en-US" dirty="0"/>
              <a:t>So, </a:t>
            </a:r>
            <a:r>
              <a:rPr lang="en-US" i="1" dirty="0"/>
              <a:t>T(n) = </a:t>
            </a:r>
            <a:r>
              <a:rPr lang="en-US" b="1" i="1" dirty="0"/>
              <a:t>a</a:t>
            </a:r>
            <a:r>
              <a:rPr lang="en-US" i="1" dirty="0"/>
              <a:t>n + </a:t>
            </a:r>
            <a:r>
              <a:rPr lang="en-US" b="1" i="1" dirty="0"/>
              <a:t>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2171343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10195037" y="8067675"/>
            <a:ext cx="1567417" cy="1015663"/>
          </a:xfrm>
          <a:prstGeom prst="wedgeRectCallout">
            <a:avLst>
              <a:gd name="adj1" fmla="val -225220"/>
              <a:gd name="adj2" fmla="val -672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 err="1"/>
              <a:t>i</a:t>
            </a:r>
            <a:r>
              <a:rPr lang="en-US" sz="2000" b="0" dirty="0"/>
              <a:t> &lt; n</a:t>
            </a:r>
          </a:p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</a:t>
            </a:r>
          </a:p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 err="1">
                <a:latin typeface="Helvetica Neue"/>
                <a:sym typeface="Menlo" charset="0"/>
              </a:rPr>
              <a:t>i</a:t>
            </a:r>
            <a:r>
              <a:rPr lang="en-US" sz="2000" b="0" dirty="0">
                <a:latin typeface="Helvetica Neue"/>
                <a:sym typeface="Menlo" charset="0"/>
              </a:rPr>
              <a:t>++</a:t>
            </a:r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10195037" y="5915471"/>
            <a:ext cx="1227580" cy="1015663"/>
          </a:xfrm>
          <a:prstGeom prst="wedgeRectCallout">
            <a:avLst>
              <a:gd name="adj1" fmla="val -270170"/>
              <a:gd name="adj2" fmla="val 588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 err="1"/>
              <a:t>i</a:t>
            </a:r>
            <a:r>
              <a:rPr lang="en-US" sz="2000" b="0" dirty="0"/>
              <a:t> = 0</a:t>
            </a:r>
          </a:p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-1</a:t>
            </a:r>
          </a:p>
          <a:p>
            <a:pPr marL="166688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 err="1"/>
              <a:t>i</a:t>
            </a:r>
            <a:r>
              <a:rPr lang="en-US" sz="2000" b="0" dirty="0"/>
              <a:t> &lt; n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1750630" y="6043344"/>
            <a:ext cx="1148199" cy="1077218"/>
          </a:xfrm>
          <a:prstGeom prst="wedgeRectCallout">
            <a:avLst>
              <a:gd name="adj1" fmla="val -115497"/>
              <a:gd name="adj2" fmla="val 16854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buClr>
                <a:schemeClr val="tx1"/>
              </a:buClr>
              <a:defRPr/>
            </a:pPr>
            <a:r>
              <a:rPr lang="en-US" sz="1600" dirty="0"/>
              <a:t>OOPS!!!</a:t>
            </a:r>
          </a:p>
          <a:p>
            <a:pPr algn="l">
              <a:buClr>
                <a:schemeClr val="tx1"/>
              </a:buClr>
              <a:defRPr/>
            </a:pPr>
            <a:r>
              <a:rPr lang="en-US" sz="1600" b="0" dirty="0"/>
              <a:t>Loop guard</a:t>
            </a:r>
            <a:br>
              <a:rPr lang="en-US" sz="1600" b="0" dirty="0"/>
            </a:br>
            <a:r>
              <a:rPr lang="en-US" sz="1600" b="0" dirty="0"/>
              <a:t>runs </a:t>
            </a:r>
            <a:r>
              <a:rPr lang="en-US" sz="1600" b="0" i="1" dirty="0"/>
              <a:t>n+1</a:t>
            </a:r>
            <a:br>
              <a:rPr lang="en-US" sz="1600" b="0" dirty="0"/>
            </a:br>
            <a:r>
              <a:rPr lang="en-US" sz="1600" b="0" dirty="0"/>
              <a:t>times!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count tells us “how long” a function takes to run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Time</a:t>
            </a:r>
            <a:r>
              <a:rPr lang="en-US" dirty="0"/>
              <a:t> (here, number of steps) is a type of </a:t>
            </a:r>
            <a:r>
              <a:rPr lang="en-US" b="1" dirty="0"/>
              <a:t>resource</a:t>
            </a:r>
          </a:p>
          <a:p>
            <a:pPr lvl="1"/>
            <a:endParaRPr lang="en-US" b="1" dirty="0"/>
          </a:p>
          <a:p>
            <a:r>
              <a:rPr lang="en-US" dirty="0"/>
              <a:t>Other resources of interest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Space</a:t>
            </a:r>
            <a:r>
              <a:rPr lang="en-US" dirty="0"/>
              <a:t>: How much memory does the function use?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Energy</a:t>
            </a:r>
            <a:r>
              <a:rPr lang="en-US" dirty="0"/>
              <a:t>: How much energy does running it consume?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Connectivity</a:t>
            </a:r>
            <a:r>
              <a:rPr lang="en-US" dirty="0"/>
              <a:t>: How many network connections does it make?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amount of resources a function uses is called its </a:t>
            </a:r>
            <a:r>
              <a:rPr lang="en-US" b="1" dirty="0"/>
              <a:t>cost</a:t>
            </a:r>
          </a:p>
          <a:p>
            <a:pPr lvl="1"/>
            <a:r>
              <a:rPr lang="en-US" i="1" dirty="0"/>
              <a:t>T(n) = an + b  </a:t>
            </a:r>
            <a:r>
              <a:rPr lang="en-US" dirty="0"/>
              <a:t>is a </a:t>
            </a:r>
            <a:r>
              <a:rPr lang="en-US" b="1" dirty="0"/>
              <a:t>cost function</a:t>
            </a:r>
          </a:p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1701800" y="8153400"/>
            <a:ext cx="1644041" cy="1015663"/>
          </a:xfrm>
          <a:prstGeom prst="wedgeRectCallout">
            <a:avLst>
              <a:gd name="adj1" fmla="val -19597"/>
              <a:gd name="adj2" fmla="val -1326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Argument is</a:t>
            </a:r>
            <a:br>
              <a:rPr lang="en-US" sz="2000" b="0" dirty="0"/>
            </a:br>
            <a:r>
              <a:rPr lang="en-US" sz="2000" b="0" dirty="0"/>
              <a:t>a </a:t>
            </a:r>
            <a:r>
              <a:rPr lang="en-US" sz="2000" dirty="0"/>
              <a:t>measure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the input size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064000" y="8153400"/>
            <a:ext cx="2285242" cy="1015663"/>
          </a:xfrm>
          <a:prstGeom prst="wedgeRectCallout">
            <a:avLst>
              <a:gd name="adj1" fmla="val -78952"/>
              <a:gd name="adj2" fmla="val -1300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Computes the </a:t>
            </a:r>
            <a:r>
              <a:rPr lang="en-US" sz="2000" dirty="0"/>
              <a:t>cost</a:t>
            </a:r>
            <a:br>
              <a:rPr lang="en-US" sz="2000" b="0" dirty="0"/>
            </a:br>
            <a:r>
              <a:rPr lang="en-US" sz="2000" b="0" dirty="0"/>
              <a:t>of executing it on</a:t>
            </a:r>
            <a:br>
              <a:rPr lang="en-US" sz="2000" b="0" dirty="0"/>
            </a:br>
            <a:r>
              <a:rPr lang="en-US" sz="2000" b="0" dirty="0"/>
              <a:t>an input of size 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E96FB300-3ABF-560A-5081-BB325F0C08EA}"/>
              </a:ext>
            </a:extLst>
          </p:cNvPr>
          <p:cNvSpPr/>
          <p:nvPr/>
        </p:nvSpPr>
        <p:spPr bwMode="auto">
          <a:xfrm>
            <a:off x="9702800" y="3276600"/>
            <a:ext cx="2173031" cy="707886"/>
          </a:xfrm>
          <a:prstGeom prst="wedgeRectCallout">
            <a:avLst>
              <a:gd name="adj1" fmla="val -157883"/>
              <a:gd name="adj2" fmla="val 455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/>
            <a:r>
              <a:rPr lang="en-US" sz="2000" b="0" dirty="0"/>
              <a:t>In this course, we </a:t>
            </a:r>
            <a:br>
              <a:rPr lang="en-US" sz="2000" b="0" dirty="0"/>
            </a:br>
            <a:r>
              <a:rPr lang="en-US" sz="2000" b="0" dirty="0"/>
              <a:t>will focus on </a:t>
            </a:r>
            <a:r>
              <a:rPr lang="en-US" sz="2000" b="0" i="1" dirty="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Comparing Cost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two C0 functions that solve the same problem</a:t>
            </a:r>
          </a:p>
          <a:p>
            <a:pPr lvl="1"/>
            <a:r>
              <a:rPr lang="en-US" dirty="0"/>
              <a:t>F has cost </a:t>
            </a:r>
            <a:r>
              <a:rPr lang="en-US" i="1" dirty="0"/>
              <a:t>f(n)</a:t>
            </a:r>
          </a:p>
          <a:p>
            <a:pPr lvl="1"/>
            <a:r>
              <a:rPr lang="en-US" dirty="0"/>
              <a:t>G has cost </a:t>
            </a:r>
            <a:r>
              <a:rPr lang="en-US" i="1" dirty="0"/>
              <a:t>g(n)</a:t>
            </a:r>
          </a:p>
          <a:p>
            <a:endParaRPr lang="en-US" i="1" dirty="0"/>
          </a:p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  <a:p>
            <a:pPr lvl="1"/>
            <a:r>
              <a:rPr lang="en-US" dirty="0"/>
              <a:t>How do we define this?</a:t>
            </a:r>
          </a:p>
          <a:p>
            <a:pPr lvl="4"/>
            <a:endParaRPr lang="en-US" dirty="0"/>
          </a:p>
          <a:p>
            <a:r>
              <a:rPr lang="en-US" i="1" dirty="0"/>
              <a:t>f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 are functions wherein each</a:t>
            </a:r>
          </a:p>
          <a:p>
            <a:pPr lvl="1"/>
            <a:r>
              <a:rPr lang="en-US" dirty="0"/>
              <a:t>Takes a natural number as an input</a:t>
            </a:r>
          </a:p>
          <a:p>
            <a:pPr lvl="1"/>
            <a:r>
              <a:rPr lang="en-US" dirty="0"/>
              <a:t>Returns a natural number as an output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1504851" y="7829561"/>
            <a:ext cx="2803011" cy="400110"/>
          </a:xfrm>
          <a:prstGeom prst="wedgeRectCallout">
            <a:avLst>
              <a:gd name="adj1" fmla="val 41461"/>
              <a:gd name="adj2" fmla="val -177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 a non-negative integer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331200" y="2819400"/>
            <a:ext cx="3919954" cy="3023227"/>
            <a:chOff x="7078246" y="5639594"/>
            <a:chExt cx="2829854" cy="2182498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7113512" y="76200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6122912" y="66294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 15"/>
            <p:cNvSpPr/>
            <p:nvPr/>
          </p:nvSpPr>
          <p:spPr>
            <a:xfrm>
              <a:off x="7123037" y="5734050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468024" y="7555468"/>
              <a:ext cx="225890" cy="26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551912" y="68704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551912" y="5715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7112000" y="6871255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6972864" y="58052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8D5136-853A-A45C-DF02-084FD28CFC37}"/>
              </a:ext>
            </a:extLst>
          </p:cNvPr>
          <p:cNvSpPr txBox="1"/>
          <p:nvPr/>
        </p:nvSpPr>
        <p:spPr>
          <a:xfrm>
            <a:off x="8289166" y="6468487"/>
            <a:ext cx="420038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effectLst/>
                <a:latin typeface="Helvetica Neue" panose="02000503000000020004" pitchFamily="2" charset="0"/>
              </a:rPr>
              <a:t>It is the “</a:t>
            </a:r>
            <a:r>
              <a:rPr lang="en-US" i="1" dirty="0">
                <a:solidFill>
                  <a:srgbClr val="00B050"/>
                </a:solidFill>
                <a:effectLst/>
                <a:latin typeface="Helvetica Neue" panose="02000503000000020004" pitchFamily="2" charset="0"/>
              </a:rPr>
              <a:t>rate of growth</a:t>
            </a:r>
            <a:r>
              <a:rPr lang="en-US" b="0" dirty="0">
                <a:effectLst/>
                <a:latin typeface="Helvetica Neue" panose="02000503000000020004" pitchFamily="2" charset="0"/>
              </a:rPr>
              <a:t>” or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the “</a:t>
            </a:r>
            <a:r>
              <a:rPr lang="en-US" i="1" dirty="0">
                <a:solidFill>
                  <a:srgbClr val="00B050"/>
                </a:solidFill>
                <a:effectLst/>
                <a:latin typeface="Helvetica Neue" panose="02000503000000020004" pitchFamily="2" charset="0"/>
              </a:rPr>
              <a:t>order of growth</a:t>
            </a:r>
            <a:r>
              <a:rPr lang="en-US" b="0" dirty="0">
                <a:effectLst/>
                <a:latin typeface="Helvetica Neue" panose="02000503000000020004" pitchFamily="2" charset="0"/>
              </a:rPr>
              <a:t>” of the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running time that really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interests us (i.e., how does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the cost of F or G increase </a:t>
            </a:r>
            <a:br>
              <a:rPr lang="en-US" b="0" dirty="0">
                <a:effectLst/>
                <a:latin typeface="Helvetica Neue" panose="02000503000000020004" pitchFamily="2" charset="0"/>
              </a:rPr>
            </a:br>
            <a:r>
              <a:rPr lang="en-US" b="0" dirty="0">
                <a:effectLst/>
                <a:latin typeface="Helvetica Neue" panose="02000503000000020004" pitchFamily="2" charset="0"/>
              </a:rPr>
              <a:t>as </a:t>
            </a:r>
            <a:r>
              <a:rPr lang="en-US" b="0" i="1" dirty="0">
                <a:effectLst/>
                <a:latin typeface="Helvetica Neue" panose="02000503000000020004" pitchFamily="2" charset="0"/>
              </a:rPr>
              <a:t>n</a:t>
            </a:r>
            <a:r>
              <a:rPr lang="en-US" b="0" dirty="0">
                <a:effectLst/>
                <a:latin typeface="Helvetica Neue" panose="02000503000000020004" pitchFamily="2" charset="0"/>
              </a:rPr>
              <a:t> increases?)</a:t>
            </a:r>
          </a:p>
          <a:p>
            <a:pPr algn="l"/>
            <a:endParaRPr lang="en-US" b="0" dirty="0">
              <a:effectLst/>
              <a:latin typeface="Helvetica Neue" panose="02000503000000020004" pitchFamily="2" charset="0"/>
            </a:endParaRPr>
          </a:p>
          <a:p>
            <a:endParaRPr lang="en-US" b="0" dirty="0">
              <a:solidFill>
                <a:srgbClr val="C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4632E700-307E-BD46-7BCE-BFE0BFA8E3A9}"/>
              </a:ext>
            </a:extLst>
          </p:cNvPr>
          <p:cNvSpPr/>
          <p:nvPr/>
        </p:nvSpPr>
        <p:spPr bwMode="auto">
          <a:xfrm rot="5400000">
            <a:off x="9978157" y="4309152"/>
            <a:ext cx="609600" cy="3810000"/>
          </a:xfrm>
          <a:prstGeom prst="rightBrace">
            <a:avLst/>
          </a:prstGeom>
          <a:noFill/>
          <a:ln w="25400" cap="flat" cmpd="sng" algn="ctr">
            <a:solidFill>
              <a:srgbClr val="00B05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#1: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</a:p>
          <a:p>
            <a:pPr>
              <a:buNone/>
            </a:pPr>
            <a:r>
              <a:rPr lang="en-US" dirty="0"/>
              <a:t>			for all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f(n) ≤ g(n)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625600" y="4672973"/>
            <a:ext cx="3918959" cy="3023223"/>
            <a:chOff x="3954046" y="5639594"/>
            <a:chExt cx="2829136" cy="2182494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3988594" y="76200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 flipH="1" flipV="1">
              <a:off x="2997994" y="66294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>
            <a:xfrm>
              <a:off x="3998119" y="5811044"/>
              <a:ext cx="2562225" cy="8953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68614" y="7555464"/>
              <a:ext cx="225890" cy="26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26994" y="69466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26994" y="5791994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987800" y="6935787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 rot="16200000">
              <a:off x="3848664" y="58052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383046" y="4672973"/>
            <a:ext cx="3919954" cy="3023227"/>
            <a:chOff x="7078246" y="5639594"/>
            <a:chExt cx="2829854" cy="2182498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7113512" y="76200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122912" y="66294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eform 26"/>
            <p:cNvSpPr/>
            <p:nvPr/>
          </p:nvSpPr>
          <p:spPr>
            <a:xfrm>
              <a:off x="7123037" y="5734050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468024" y="7555468"/>
              <a:ext cx="225890" cy="26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551912" y="68704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551912" y="5715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7112000" y="6871255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6972864" y="58052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37" name="Rectangular Callout 36"/>
          <p:cNvSpPr/>
          <p:nvPr/>
        </p:nvSpPr>
        <p:spPr bwMode="auto">
          <a:xfrm>
            <a:off x="6412421" y="2286000"/>
            <a:ext cx="4161011" cy="400110"/>
          </a:xfrm>
          <a:prstGeom prst="wedgeRectCallout">
            <a:avLst>
              <a:gd name="adj1" fmla="val -90829"/>
              <a:gd name="adj2" fmla="val 2039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It’s ok if </a:t>
            </a:r>
            <a:r>
              <a:rPr lang="en-US" sz="2000" b="0" i="1" dirty="0"/>
              <a:t>f(n) = g(n) </a:t>
            </a:r>
            <a:r>
              <a:rPr lang="en-US" sz="2000" b="0" dirty="0"/>
              <a:t>for some (or all) </a:t>
            </a:r>
            <a:r>
              <a:rPr lang="en-US" sz="2000" b="0" i="1" dirty="0"/>
              <a:t>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16200" y="7391400"/>
            <a:ext cx="16001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144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76672" y="7391400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#1: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</a:p>
          <a:p>
            <a:pPr>
              <a:buNone/>
            </a:pPr>
            <a:r>
              <a:rPr lang="en-US" dirty="0"/>
              <a:t>			for all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f(n) ≤ g(n)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But is this useful?</a:t>
            </a:r>
          </a:p>
          <a:p>
            <a:pPr lvl="1"/>
            <a:r>
              <a:rPr lang="en-US" i="1" dirty="0"/>
              <a:t>f</a:t>
            </a:r>
            <a:r>
              <a:rPr lang="en-US" dirty="0"/>
              <a:t> is initially worse than </a:t>
            </a:r>
            <a:r>
              <a:rPr lang="en-US" i="1" dirty="0"/>
              <a:t>g</a:t>
            </a:r>
          </a:p>
          <a:p>
            <a:pPr lvl="1"/>
            <a:r>
              <a:rPr lang="en-US" dirty="0"/>
              <a:t>But </a:t>
            </a:r>
            <a:r>
              <a:rPr lang="en-US" i="1" dirty="0"/>
              <a:t>f</a:t>
            </a:r>
            <a:r>
              <a:rPr lang="en-US" dirty="0"/>
              <a:t> is better beyond a certain point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For small inputs, both costs are low</a:t>
            </a:r>
          </a:p>
          <a:p>
            <a:pPr lvl="2"/>
            <a:r>
              <a:rPr lang="en-US" dirty="0"/>
              <a:t>0.12 ms vs. 0.23 ms doesn’t matter for most applications</a:t>
            </a:r>
          </a:p>
          <a:p>
            <a:pPr lvl="1"/>
            <a:r>
              <a:rPr lang="en-US" dirty="0"/>
              <a:t>For large inputs, we want lower cost</a:t>
            </a:r>
          </a:p>
          <a:p>
            <a:pPr lvl="2"/>
            <a:r>
              <a:rPr lang="en-US" dirty="0"/>
              <a:t>1.35 ms vs. 200 years matters for all applications</a:t>
            </a:r>
          </a:p>
          <a:p>
            <a:pPr lvl="4"/>
            <a:endParaRPr lang="en-US" dirty="0"/>
          </a:p>
          <a:p>
            <a:r>
              <a:rPr lang="en-US" b="1" dirty="0"/>
              <a:t>Solution</a:t>
            </a:r>
            <a:r>
              <a:rPr lang="en-US" dirty="0"/>
              <a:t>: Ignore small inputs</a:t>
            </a:r>
          </a:p>
          <a:p>
            <a:pPr lvl="1"/>
            <a:r>
              <a:rPr lang="en-US" b="1" dirty="0"/>
              <a:t>Asymptotic</a:t>
            </a:r>
            <a:r>
              <a:rPr lang="en-US" dirty="0"/>
              <a:t> notion of cost</a:t>
            </a:r>
          </a:p>
        </p:txBody>
      </p:sp>
      <p:grpSp>
        <p:nvGrpSpPr>
          <p:cNvPr id="5" name="Group 35"/>
          <p:cNvGrpSpPr/>
          <p:nvPr/>
        </p:nvGrpSpPr>
        <p:grpSpPr>
          <a:xfrm>
            <a:off x="8830846" y="1831249"/>
            <a:ext cx="3919954" cy="3023227"/>
            <a:chOff x="7078246" y="5639594"/>
            <a:chExt cx="2829854" cy="2182498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7113512" y="76200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122912" y="66294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eform 26"/>
            <p:cNvSpPr/>
            <p:nvPr/>
          </p:nvSpPr>
          <p:spPr>
            <a:xfrm>
              <a:off x="7123037" y="5734050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468024" y="7555468"/>
              <a:ext cx="225890" cy="266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551912" y="68704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551912" y="5715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7112000" y="6871255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6972864" y="58052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0124472" y="4549676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799D7B-7087-7DAB-8A64-BAB603955FE6}"/>
              </a:ext>
            </a:extLst>
          </p:cNvPr>
          <p:cNvSpPr txBox="1"/>
          <p:nvPr/>
        </p:nvSpPr>
        <p:spPr>
          <a:xfrm>
            <a:off x="2082800" y="3062098"/>
            <a:ext cx="78139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b="0" dirty="0">
                <a:solidFill>
                  <a:srgbClr val="0070C0"/>
                </a:solidFill>
              </a:rPr>
              <a:t>there exists a natural number</a:t>
            </a:r>
            <a:r>
              <a:rPr lang="en-US" sz="3200" b="0" i="1" dirty="0">
                <a:solidFill>
                  <a:srgbClr val="0070C0"/>
                </a:solidFill>
              </a:rPr>
              <a:t> n</a:t>
            </a:r>
            <a:r>
              <a:rPr lang="en-US" sz="3200" b="0" i="1" baseline="-25000" dirty="0">
                <a:solidFill>
                  <a:srgbClr val="0070C0"/>
                </a:solidFill>
              </a:rPr>
              <a:t>0</a:t>
            </a:r>
            <a:r>
              <a:rPr lang="en-US" sz="3200" b="0" i="1" dirty="0">
                <a:solidFill>
                  <a:srgbClr val="0070C0"/>
                </a:solidFill>
              </a:rPr>
              <a:t> </a:t>
            </a:r>
            <a:r>
              <a:rPr lang="en-US" sz="3200" b="0" dirty="0">
                <a:solidFill>
                  <a:srgbClr val="0070C0"/>
                </a:solidFill>
              </a:rPr>
              <a:t>such that</a:t>
            </a:r>
          </a:p>
          <a:p>
            <a:pPr algn="l"/>
            <a:r>
              <a:rPr lang="en-US" sz="3200" b="0" dirty="0"/>
              <a:t>for all </a:t>
            </a:r>
            <a:r>
              <a:rPr lang="en-US" sz="3200" b="0" i="1" dirty="0"/>
              <a:t>n </a:t>
            </a:r>
            <a:r>
              <a:rPr lang="en-US" sz="3200" b="0" i="1" dirty="0">
                <a:solidFill>
                  <a:srgbClr val="0070C0"/>
                </a:solidFill>
              </a:rPr>
              <a:t>≥ n</a:t>
            </a:r>
            <a:r>
              <a:rPr lang="en-US" sz="3200" b="0" i="1" baseline="-25000" dirty="0">
                <a:solidFill>
                  <a:srgbClr val="0070C0"/>
                </a:solidFill>
              </a:rPr>
              <a:t>0</a:t>
            </a:r>
            <a:r>
              <a:rPr lang="en-US" sz="3200" b="0" dirty="0"/>
              <a:t>, </a:t>
            </a:r>
            <a:r>
              <a:rPr lang="en-US" sz="3200" b="0" i="1" dirty="0"/>
              <a:t>f(n) ≤ g(n)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16200" y="7391400"/>
            <a:ext cx="16001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144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76672" y="7391400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701800" y="4688775"/>
            <a:ext cx="3896653" cy="3009689"/>
            <a:chOff x="9210334" y="1905794"/>
            <a:chExt cx="2829854" cy="2183866"/>
          </a:xfrm>
        </p:grpSpPr>
        <p:sp>
          <p:nvSpPr>
            <p:cNvPr id="35" name="Rectangle 34"/>
            <p:cNvSpPr/>
            <p:nvPr/>
          </p:nvSpPr>
          <p:spPr>
            <a:xfrm>
              <a:off x="9246395" y="1905794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9245600" y="38862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8255000" y="28956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Freeform 40"/>
            <p:cNvSpPr/>
            <p:nvPr/>
          </p:nvSpPr>
          <p:spPr>
            <a:xfrm>
              <a:off x="9255125" y="2000250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591593" y="3821668"/>
              <a:ext cx="227241" cy="267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684000" y="3136662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1684000" y="19812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9244088" y="3137455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 rot="16200000">
              <a:off x="9104952" y="2071458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667534" y="3821668"/>
              <a:ext cx="288941" cy="267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416800" y="4829507"/>
            <a:ext cx="3872386" cy="2983468"/>
            <a:chOff x="9364246" y="1600200"/>
            <a:chExt cx="2982254" cy="2297668"/>
          </a:xfrm>
        </p:grpSpPr>
        <p:sp>
          <p:nvSpPr>
            <p:cNvPr id="57" name="Rectangle 56"/>
            <p:cNvSpPr/>
            <p:nvPr/>
          </p:nvSpPr>
          <p:spPr>
            <a:xfrm>
              <a:off x="9398000" y="16002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819139" y="3516074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9399512" y="3593068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8408912" y="2602468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reeform 50"/>
            <p:cNvSpPr/>
            <p:nvPr/>
          </p:nvSpPr>
          <p:spPr>
            <a:xfrm>
              <a:off x="9409037" y="2590006"/>
              <a:ext cx="2562225" cy="1003062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866900 w 2562225"/>
                <a:gd name="connsiteY1" fmla="*/ 476250 h 1581150"/>
                <a:gd name="connsiteX2" fmla="*/ 2562225 w 2562225"/>
                <a:gd name="connsiteY2" fmla="*/ 0 h 1581150"/>
                <a:gd name="connsiteX0" fmla="*/ 0 w 2562225"/>
                <a:gd name="connsiteY0" fmla="*/ 1581150 h 1581150"/>
                <a:gd name="connsiteX1" fmla="*/ 2562225 w 2562225"/>
                <a:gd name="connsiteY1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685512" y="35285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990312" y="2918936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988800" y="2385536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9398000" y="3124200"/>
              <a:ext cx="2562225" cy="468868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895350 h 895350"/>
                <a:gd name="connsiteX1" fmla="*/ 1866900 w 2562225"/>
                <a:gd name="connsiteY1" fmla="*/ 476250 h 895350"/>
                <a:gd name="connsiteX2" fmla="*/ 2562225 w 2562225"/>
                <a:gd name="connsiteY2" fmla="*/ 0 h 895350"/>
                <a:gd name="connsiteX0" fmla="*/ 0 w 2562225"/>
                <a:gd name="connsiteY0" fmla="*/ 895350 h 895350"/>
                <a:gd name="connsiteX1" fmla="*/ 2562225 w 2562225"/>
                <a:gd name="connsiteY1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9258864" y="1778326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#2: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  <a:br>
              <a:rPr lang="en-US" dirty="0"/>
            </a:br>
            <a:r>
              <a:rPr lang="en-US" dirty="0"/>
              <a:t>		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6350000" y="7315994"/>
            <a:ext cx="573539" cy="19819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6771139" y="923186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  <a:r>
              <a:rPr lang="en-US" sz="1800" b="0" i="1" baseline="-25000" dirty="0"/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#2: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>
                <a:solidFill>
                  <a:schemeClr val="bg1"/>
                </a:solidFill>
              </a:rPr>
              <a:t>there exists a natural number</a:t>
            </a:r>
            <a:r>
              <a:rPr lang="en-US" i="1" dirty="0">
                <a:solidFill>
                  <a:schemeClr val="bg1"/>
                </a:solidFill>
              </a:rPr>
              <a:t> n</a:t>
            </a:r>
            <a:r>
              <a:rPr lang="en-US" i="1" baseline="-25000" dirty="0">
                <a:solidFill>
                  <a:schemeClr val="bg1"/>
                </a:solidFill>
              </a:rPr>
              <a:t>0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s.t.</a:t>
            </a:r>
            <a:r>
              <a:rPr lang="en-US" dirty="0">
                <a:solidFill>
                  <a:schemeClr val="bg1"/>
                </a:solidFill>
              </a:rPr>
              <a:t>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		for all </a:t>
            </a:r>
            <a:r>
              <a:rPr lang="en-US" i="1" dirty="0">
                <a:solidFill>
                  <a:schemeClr val="bg1"/>
                </a:solidFill>
              </a:rPr>
              <a:t>n ≥ n</a:t>
            </a:r>
            <a:r>
              <a:rPr lang="en-US" i="1" baseline="-25000" dirty="0">
                <a:solidFill>
                  <a:schemeClr val="bg1"/>
                </a:solidFill>
              </a:rPr>
              <a:t>0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i="1" dirty="0">
                <a:solidFill>
                  <a:schemeClr val="bg1"/>
                </a:solidFill>
              </a:rPr>
              <a:t>f(n) ≤ g(n)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But is this useful?</a:t>
            </a:r>
          </a:p>
          <a:p>
            <a:pPr lvl="1"/>
            <a:r>
              <a:rPr lang="en-US" i="1" dirty="0"/>
              <a:t>f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 are both linear functions</a:t>
            </a:r>
          </a:p>
          <a:p>
            <a:pPr lvl="2"/>
            <a:r>
              <a:rPr lang="en-US" i="1" dirty="0"/>
              <a:t>f(n) = a</a:t>
            </a:r>
            <a:r>
              <a:rPr lang="en-US" i="1" baseline="-25000" dirty="0"/>
              <a:t>1</a:t>
            </a:r>
            <a:r>
              <a:rPr lang="en-US" i="1" dirty="0"/>
              <a:t>n and g(n) = a</a:t>
            </a:r>
            <a:r>
              <a:rPr lang="en-US" i="1" baseline="-25000" dirty="0"/>
              <a:t>2</a:t>
            </a:r>
            <a:r>
              <a:rPr lang="en-US" i="1" dirty="0"/>
              <a:t>n</a:t>
            </a:r>
          </a:p>
          <a:p>
            <a:pPr lvl="1"/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 summarize unknown instruction-level step constants</a:t>
            </a:r>
          </a:p>
          <a:p>
            <a:pPr lvl="2"/>
            <a:r>
              <a:rPr lang="en-US" dirty="0"/>
              <a:t>We can’t easily know if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 &gt;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 or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 &lt;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 or even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dirty="0"/>
              <a:t> </a:t>
            </a:r>
            <a:r>
              <a:rPr lang="en-US" i="1" dirty="0"/>
              <a:t>=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r>
              <a:rPr lang="en-US" b="1" dirty="0"/>
              <a:t>Solution</a:t>
            </a:r>
            <a:r>
              <a:rPr lang="en-US" dirty="0"/>
              <a:t>: Scale </a:t>
            </a:r>
            <a:r>
              <a:rPr lang="en-US" i="1" dirty="0"/>
              <a:t>g</a:t>
            </a:r>
          </a:p>
          <a:p>
            <a:pPr>
              <a:buNone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345214" y="7924800"/>
            <a:ext cx="2562225" cy="1366599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chemeClr val="accent5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632726" y="92310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937526" y="862147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936014" y="8088074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32" name="Freeform 31"/>
          <p:cNvSpPr/>
          <p:nvPr/>
        </p:nvSpPr>
        <p:spPr>
          <a:xfrm>
            <a:off x="6345214" y="8826738"/>
            <a:ext cx="2562225" cy="468868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6206078" y="7480864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936014" y="7707868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g</a:t>
            </a:r>
          </a:p>
        </p:txBody>
      </p:sp>
      <p:sp>
        <p:nvSpPr>
          <p:cNvPr id="37" name="Curved Left Arrow 36"/>
          <p:cNvSpPr/>
          <p:nvPr/>
        </p:nvSpPr>
        <p:spPr>
          <a:xfrm flipV="1">
            <a:off x="9469414" y="7924800"/>
            <a:ext cx="215900" cy="902732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774214" y="8165068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/>
              </a:rPr>
              <a:t></a:t>
            </a:r>
            <a:r>
              <a:rPr lang="en-US" dirty="0"/>
              <a:t> </a:t>
            </a:r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59" name="Freeform 58"/>
          <p:cNvSpPr/>
          <p:nvPr/>
        </p:nvSpPr>
        <p:spPr>
          <a:xfrm>
            <a:off x="6356251" y="8292544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346726" y="9295606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 flipV="1">
            <a:off x="5356126" y="8305006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ular Callout 63"/>
          <p:cNvSpPr/>
          <p:nvPr/>
        </p:nvSpPr>
        <p:spPr bwMode="auto">
          <a:xfrm>
            <a:off x="10922000" y="7239000"/>
            <a:ext cx="1645643" cy="400110"/>
          </a:xfrm>
          <a:prstGeom prst="wedgeRectCallout">
            <a:avLst>
              <a:gd name="adj1" fmla="val -87739"/>
              <a:gd name="adj2" fmla="val 2075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Scaling factor</a:t>
            </a:r>
            <a:endParaRPr lang="en-US" sz="2000" b="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10276872" y="1730276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grpSp>
        <p:nvGrpSpPr>
          <p:cNvPr id="5" name="Group 58"/>
          <p:cNvGrpSpPr/>
          <p:nvPr/>
        </p:nvGrpSpPr>
        <p:grpSpPr>
          <a:xfrm>
            <a:off x="9017000" y="1981200"/>
            <a:ext cx="3872386" cy="2983468"/>
            <a:chOff x="9364246" y="1600200"/>
            <a:chExt cx="2982254" cy="2297668"/>
          </a:xfrm>
        </p:grpSpPr>
        <p:sp>
          <p:nvSpPr>
            <p:cNvPr id="57" name="Rectangle 56"/>
            <p:cNvSpPr/>
            <p:nvPr/>
          </p:nvSpPr>
          <p:spPr>
            <a:xfrm>
              <a:off x="9398000" y="16002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9819139" y="3516074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9399512" y="3593068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8408912" y="2602468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reeform 50"/>
            <p:cNvSpPr/>
            <p:nvPr/>
          </p:nvSpPr>
          <p:spPr>
            <a:xfrm>
              <a:off x="9409037" y="2590006"/>
              <a:ext cx="2562225" cy="1003062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866900 w 2562225"/>
                <a:gd name="connsiteY1" fmla="*/ 476250 h 1581150"/>
                <a:gd name="connsiteX2" fmla="*/ 2562225 w 2562225"/>
                <a:gd name="connsiteY2" fmla="*/ 0 h 1581150"/>
                <a:gd name="connsiteX0" fmla="*/ 0 w 2562225"/>
                <a:gd name="connsiteY0" fmla="*/ 1581150 h 1581150"/>
                <a:gd name="connsiteX1" fmla="*/ 2562225 w 2562225"/>
                <a:gd name="connsiteY1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685512" y="352853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990312" y="2918936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988800" y="2385536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9398000" y="3124200"/>
              <a:ext cx="2562225" cy="468868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895350 h 895350"/>
                <a:gd name="connsiteX1" fmla="*/ 1866900 w 2562225"/>
                <a:gd name="connsiteY1" fmla="*/ 476250 h 895350"/>
                <a:gd name="connsiteX2" fmla="*/ 2562225 w 2562225"/>
                <a:gd name="connsiteY2" fmla="*/ 0 h 895350"/>
                <a:gd name="connsiteX0" fmla="*/ 0 w 2562225"/>
                <a:gd name="connsiteY0" fmla="*/ 895350 h 895350"/>
                <a:gd name="connsiteX1" fmla="*/ 2562225 w 2562225"/>
                <a:gd name="connsiteY1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9258864" y="1778326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</p:grp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A703A6-7BB5-9FCC-7E70-E6AF3C89E999}"/>
              </a:ext>
            </a:extLst>
          </p:cNvPr>
          <p:cNvSpPr txBox="1"/>
          <p:nvPr/>
        </p:nvSpPr>
        <p:spPr>
          <a:xfrm>
            <a:off x="2082800" y="3062098"/>
            <a:ext cx="66758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b="0" dirty="0">
                <a:solidFill>
                  <a:srgbClr val="0070C0"/>
                </a:solidFill>
              </a:rPr>
              <a:t>there exists a natural number</a:t>
            </a:r>
            <a:r>
              <a:rPr lang="en-US" sz="3200" b="0" i="1" dirty="0">
                <a:solidFill>
                  <a:srgbClr val="0070C0"/>
                </a:solidFill>
              </a:rPr>
              <a:t> n</a:t>
            </a:r>
            <a:r>
              <a:rPr lang="en-US" sz="3200" b="0" i="1" baseline="-25000" dirty="0">
                <a:solidFill>
                  <a:srgbClr val="0070C0"/>
                </a:solidFill>
              </a:rPr>
              <a:t>0</a:t>
            </a:r>
            <a:r>
              <a:rPr lang="en-US" sz="3200" b="0" i="1" dirty="0">
                <a:solidFill>
                  <a:srgbClr val="0070C0"/>
                </a:solidFill>
              </a:rPr>
              <a:t> </a:t>
            </a:r>
            <a:r>
              <a:rPr lang="en-US" sz="3200" b="0" dirty="0" err="1">
                <a:solidFill>
                  <a:srgbClr val="0070C0"/>
                </a:solidFill>
              </a:rPr>
              <a:t>s.t.</a:t>
            </a:r>
            <a:endParaRPr lang="en-US" sz="3200" b="0" dirty="0">
              <a:solidFill>
                <a:srgbClr val="0070C0"/>
              </a:solidFill>
            </a:endParaRPr>
          </a:p>
          <a:p>
            <a:pPr algn="l"/>
            <a:r>
              <a:rPr lang="en-US" sz="3200" b="0" dirty="0"/>
              <a:t>for all </a:t>
            </a:r>
            <a:r>
              <a:rPr lang="en-US" sz="3200" b="0" i="1" dirty="0"/>
              <a:t>n </a:t>
            </a:r>
            <a:r>
              <a:rPr lang="en-US" sz="3200" b="0" i="1" dirty="0">
                <a:solidFill>
                  <a:srgbClr val="0070C0"/>
                </a:solidFill>
              </a:rPr>
              <a:t>≥ n</a:t>
            </a:r>
            <a:r>
              <a:rPr lang="en-US" sz="3200" b="0" i="1" baseline="-25000" dirty="0">
                <a:solidFill>
                  <a:srgbClr val="0070C0"/>
                </a:solidFill>
              </a:rPr>
              <a:t>0</a:t>
            </a:r>
            <a:r>
              <a:rPr lang="en-US" sz="3200" b="0" dirty="0"/>
              <a:t>, </a:t>
            </a:r>
            <a:r>
              <a:rPr lang="en-US" sz="3200" b="0" i="1" dirty="0"/>
              <a:t>f(n) ≤ g(n)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/>
      <p:bldP spid="28" grpId="0" animBg="1"/>
      <p:bldP spid="29" grpId="0"/>
      <p:bldP spid="30" grpId="0"/>
      <p:bldP spid="31" grpId="0"/>
      <p:bldP spid="32" grpId="0" animBg="1"/>
      <p:bldP spid="33" grpId="0"/>
      <p:bldP spid="34" grpId="0"/>
      <p:bldP spid="37" grpId="0" animBg="1"/>
      <p:bldP spid="48" grpId="0"/>
      <p:bldP spid="59" grpId="0" animBg="1"/>
      <p:bldP spid="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“Is </a:t>
            </a:r>
            <a:r>
              <a:rPr lang="en-US" i="1" dirty="0"/>
              <a:t>f</a:t>
            </a:r>
            <a:r>
              <a:rPr lang="en-US" dirty="0"/>
              <a:t> better than </a:t>
            </a:r>
            <a:r>
              <a:rPr lang="en-US" i="1" dirty="0"/>
              <a:t>g</a:t>
            </a:r>
            <a:r>
              <a:rPr lang="en-US" dirty="0"/>
              <a:t>?”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16200" y="7391400"/>
            <a:ext cx="160011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144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76672" y="7391400"/>
            <a:ext cx="13773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attempt:</a:t>
            </a:r>
          </a:p>
          <a:p>
            <a:pPr>
              <a:buNone/>
            </a:pPr>
            <a:r>
              <a:rPr lang="en-US" dirty="0"/>
              <a:t>	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 if</a:t>
            </a:r>
            <a:br>
              <a:rPr lang="en-US" dirty="0"/>
            </a:br>
            <a:r>
              <a:rPr lang="en-US" dirty="0"/>
              <a:t>		</a:t>
            </a:r>
            <a:endParaRPr lang="en-US" i="1" dirty="0">
              <a:solidFill>
                <a:schemeClr val="tx1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1707824" y="4443350"/>
            <a:ext cx="4642174" cy="3352006"/>
            <a:chOff x="9245600" y="76200"/>
            <a:chExt cx="3586884" cy="2590006"/>
          </a:xfrm>
        </p:grpSpPr>
        <p:sp>
          <p:nvSpPr>
            <p:cNvPr id="64" name="TextBox 63"/>
            <p:cNvSpPr txBox="1"/>
            <p:nvPr/>
          </p:nvSpPr>
          <p:spPr>
            <a:xfrm>
              <a:off x="11684000" y="762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b="0" i="1" dirty="0"/>
                <a:t>g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1566866" y="229687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795374" y="1524000"/>
              <a:ext cx="2696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836400" y="10623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 rot="16200000">
              <a:off x="9140218" y="546664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702800" y="2296874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Curved Left Arrow 61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2375194" y="583350"/>
              <a:ext cx="457290" cy="3567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ym typeface="Symbol"/>
                </a:rPr>
                <a:t></a:t>
              </a:r>
              <a:r>
                <a:rPr lang="en-US" dirty="0"/>
                <a:t> </a:t>
              </a:r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416799" y="4888676"/>
            <a:ext cx="4724263" cy="2895599"/>
            <a:chOff x="9308660" y="762001"/>
            <a:chExt cx="3729681" cy="2285999"/>
          </a:xfrm>
        </p:grpSpPr>
        <p:sp>
          <p:nvSpPr>
            <p:cNvPr id="81" name="Rectangle 80"/>
            <p:cNvSpPr/>
            <p:nvPr/>
          </p:nvSpPr>
          <p:spPr>
            <a:xfrm>
              <a:off x="9357025" y="762794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9778164" y="2678668"/>
              <a:ext cx="39786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9356725" y="1033146"/>
              <a:ext cx="2571750" cy="1709261"/>
            </a:xfrm>
            <a:custGeom>
              <a:avLst/>
              <a:gdLst>
                <a:gd name="connsiteX0" fmla="*/ 0 w 2571750"/>
                <a:gd name="connsiteY0" fmla="*/ 590550 h 590550"/>
                <a:gd name="connsiteX1" fmla="*/ 1171575 w 2571750"/>
                <a:gd name="connsiteY1" fmla="*/ 485775 h 590550"/>
                <a:gd name="connsiteX2" fmla="*/ 2114550 w 2571750"/>
                <a:gd name="connsiteY2" fmla="*/ 238125 h 590550"/>
                <a:gd name="connsiteX3" fmla="*/ 2571750 w 2571750"/>
                <a:gd name="connsiteY3" fmla="*/ 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0" h="590550">
                  <a:moveTo>
                    <a:pt x="0" y="590550"/>
                  </a:moveTo>
                  <a:cubicBezTo>
                    <a:pt x="409575" y="567531"/>
                    <a:pt x="819150" y="544512"/>
                    <a:pt x="1171575" y="485775"/>
                  </a:cubicBezTo>
                  <a:cubicBezTo>
                    <a:pt x="1524000" y="427038"/>
                    <a:pt x="1881188" y="319087"/>
                    <a:pt x="2114550" y="238125"/>
                  </a:cubicBezTo>
                  <a:cubicBezTo>
                    <a:pt x="2347912" y="157163"/>
                    <a:pt x="2459831" y="78581"/>
                    <a:pt x="2571750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629926" y="267787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1934726" y="1905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933214" y="804546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 rot="16200000">
              <a:off x="9203278" y="927665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1836400" y="10668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b="0" i="1" dirty="0"/>
                <a:t>g</a:t>
              </a:r>
            </a:p>
          </p:txBody>
        </p:sp>
        <p:sp>
          <p:nvSpPr>
            <p:cNvPr id="75" name="Curved Left Arrow 74"/>
            <p:cNvSpPr/>
            <p:nvPr/>
          </p:nvSpPr>
          <p:spPr>
            <a:xfrm flipV="1">
              <a:off x="12306332" y="1288682"/>
              <a:ext cx="215900" cy="838200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2557188" y="1495084"/>
              <a:ext cx="481153" cy="364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ym typeface="Symbol"/>
                </a:rPr>
                <a:t></a:t>
              </a:r>
              <a:r>
                <a:rPr lang="en-US" dirty="0"/>
                <a:t> </a:t>
              </a:r>
              <a:r>
                <a:rPr lang="en-US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77" name="Freeform 76"/>
            <p:cNvSpPr/>
            <p:nvPr/>
          </p:nvSpPr>
          <p:spPr>
            <a:xfrm>
              <a:off x="9353451" y="2124076"/>
              <a:ext cx="2562225" cy="618331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866900 w 2562225"/>
                <a:gd name="connsiteY1" fmla="*/ 476250 h 1581150"/>
                <a:gd name="connsiteX2" fmla="*/ 2562225 w 2562225"/>
                <a:gd name="connsiteY2" fmla="*/ 0 h 1581150"/>
                <a:gd name="connsiteX0" fmla="*/ 0 w 2562225"/>
                <a:gd name="connsiteY0" fmla="*/ 1581150 h 1581150"/>
                <a:gd name="connsiteX1" fmla="*/ 2562225 w 2562225"/>
                <a:gd name="connsiteY1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8353326" y="1751807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9343926" y="2742407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Freeform 79"/>
            <p:cNvSpPr/>
            <p:nvPr/>
          </p:nvSpPr>
          <p:spPr>
            <a:xfrm>
              <a:off x="9350474" y="1371600"/>
              <a:ext cx="2562225" cy="1367869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866900 w 2562225"/>
                <a:gd name="connsiteY1" fmla="*/ 476250 h 1581150"/>
                <a:gd name="connsiteX2" fmla="*/ 2562225 w 2562225"/>
                <a:gd name="connsiteY2" fmla="*/ 0 h 1581150"/>
                <a:gd name="connsiteX0" fmla="*/ 0 w 2562225"/>
                <a:gd name="connsiteY0" fmla="*/ 1581150 h 1581150"/>
                <a:gd name="connsiteX1" fmla="*/ 2562225 w 2562225"/>
                <a:gd name="connsiteY1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lnTo>
                    <a:pt x="2562225" y="0"/>
                  </a:ln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2F1D94-CF8B-BC86-BC73-9AB595C51A4C}"/>
              </a:ext>
            </a:extLst>
          </p:cNvPr>
          <p:cNvSpPr txBox="1"/>
          <p:nvPr/>
        </p:nvSpPr>
        <p:spPr>
          <a:xfrm>
            <a:off x="2082800" y="3048000"/>
            <a:ext cx="10802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None/>
            </a:pPr>
            <a:r>
              <a:rPr lang="en-US" sz="3200" b="0" dirty="0">
                <a:solidFill>
                  <a:schemeClr val="tx1"/>
                </a:solidFill>
              </a:rPr>
              <a:t>there exists a natural number</a:t>
            </a:r>
            <a:r>
              <a:rPr lang="en-US" sz="3200" b="0" i="1" dirty="0">
                <a:solidFill>
                  <a:schemeClr val="tx1"/>
                </a:solidFill>
              </a:rPr>
              <a:t> n</a:t>
            </a:r>
            <a:r>
              <a:rPr lang="en-US" sz="3200" b="0" i="1" baseline="-25000" dirty="0">
                <a:solidFill>
                  <a:schemeClr val="tx1"/>
                </a:solidFill>
              </a:rPr>
              <a:t>0</a:t>
            </a:r>
            <a:r>
              <a:rPr lang="en-US" sz="3200" b="0" i="1" dirty="0">
                <a:solidFill>
                  <a:schemeClr val="tx1"/>
                </a:solidFill>
              </a:rPr>
              <a:t> </a:t>
            </a:r>
            <a:r>
              <a:rPr lang="en-US" sz="3200" b="0" i="1" dirty="0">
                <a:solidFill>
                  <a:srgbClr val="0070C0"/>
                </a:solidFill>
              </a:rPr>
              <a:t>and a real c &gt; 0 </a:t>
            </a:r>
            <a:r>
              <a:rPr lang="en-US" sz="3200" b="0" dirty="0" err="1">
                <a:solidFill>
                  <a:schemeClr val="tx1"/>
                </a:solidFill>
              </a:rPr>
              <a:t>s.t.</a:t>
            </a:r>
            <a:r>
              <a:rPr lang="en-US" sz="3200" b="0" dirty="0">
                <a:solidFill>
                  <a:schemeClr val="tx1"/>
                </a:solidFill>
              </a:rPr>
              <a:t> 		</a:t>
            </a:r>
          </a:p>
          <a:p>
            <a:pPr algn="l">
              <a:buNone/>
            </a:pPr>
            <a:r>
              <a:rPr lang="en-US" sz="3200" b="0" dirty="0">
                <a:solidFill>
                  <a:schemeClr val="tx1"/>
                </a:solidFill>
              </a:rPr>
              <a:t>for all </a:t>
            </a:r>
            <a:r>
              <a:rPr lang="en-US" sz="3200" b="0" i="1" dirty="0">
                <a:solidFill>
                  <a:schemeClr val="tx1"/>
                </a:solidFill>
              </a:rPr>
              <a:t>n ≥ n</a:t>
            </a:r>
            <a:r>
              <a:rPr lang="en-US" sz="3200" b="0" i="1" baseline="-25000" dirty="0">
                <a:solidFill>
                  <a:schemeClr val="tx1"/>
                </a:solidFill>
              </a:rPr>
              <a:t>0</a:t>
            </a:r>
            <a:r>
              <a:rPr lang="en-US" sz="3200" b="0" dirty="0">
                <a:solidFill>
                  <a:schemeClr val="tx1"/>
                </a:solidFill>
              </a:rPr>
              <a:t>, </a:t>
            </a:r>
            <a:r>
              <a:rPr lang="en-US" sz="3200" b="0" i="1" dirty="0">
                <a:solidFill>
                  <a:schemeClr val="tx1"/>
                </a:solidFill>
              </a:rPr>
              <a:t>f(n) ≤ </a:t>
            </a:r>
            <a:r>
              <a:rPr lang="en-US" sz="3200" b="0" i="1" dirty="0">
                <a:solidFill>
                  <a:srgbClr val="0070C0"/>
                </a:solidFill>
              </a:rPr>
              <a:t>c </a:t>
            </a:r>
            <a:r>
              <a:rPr lang="en-US" sz="3200" b="0" i="1" dirty="0">
                <a:solidFill>
                  <a:schemeClr val="tx1"/>
                </a:solidFill>
              </a:rPr>
              <a:t>g(n)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Searching Arrays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Linear search, correctness, and unit testing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Complexity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Cost functions, comparing cost functions, Big O, complexity classes, complexity of linear search, and towards a better search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2 is due tomorrow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3 is due on Monday, Jan 29 by 9:00PM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Big 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Rather than “</a:t>
            </a:r>
            <a:r>
              <a:rPr lang="en-US" i="1" dirty="0"/>
              <a:t>f</a:t>
            </a:r>
            <a:r>
              <a:rPr lang="en-US" dirty="0"/>
              <a:t> is better than </a:t>
            </a:r>
            <a:r>
              <a:rPr lang="en-US" i="1" dirty="0"/>
              <a:t>g</a:t>
            </a:r>
            <a:r>
              <a:rPr lang="en-US" dirty="0"/>
              <a:t>”,</a:t>
            </a:r>
            <a:br>
              <a:rPr lang="en-US" dirty="0"/>
            </a:br>
            <a:r>
              <a:rPr lang="en-US" dirty="0"/>
              <a:t>we say </a:t>
            </a:r>
            <a:r>
              <a:rPr lang="en-US" i="1" dirty="0"/>
              <a:t>f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O(g)</a:t>
            </a:r>
          </a:p>
          <a:p>
            <a:pPr lvl="1"/>
            <a:r>
              <a:rPr lang="en-US" dirty="0"/>
              <a:t>“</a:t>
            </a:r>
            <a:r>
              <a:rPr lang="en-US" i="1" dirty="0"/>
              <a:t>f</a:t>
            </a:r>
            <a:r>
              <a:rPr lang="en-US" dirty="0"/>
              <a:t> is in big-O of </a:t>
            </a:r>
            <a:r>
              <a:rPr lang="en-US" i="1" dirty="0"/>
              <a:t>g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O(g)</a:t>
            </a:r>
            <a:r>
              <a:rPr lang="en-US" dirty="0"/>
              <a:t> is a </a:t>
            </a:r>
            <a:r>
              <a:rPr lang="en-US" b="1" dirty="0"/>
              <a:t>set</a:t>
            </a:r>
            <a:r>
              <a:rPr lang="en-US" dirty="0"/>
              <a:t>:</a:t>
            </a:r>
          </a:p>
          <a:p>
            <a:pPr lvl="1"/>
            <a:r>
              <a:rPr lang="en-US" i="1" dirty="0"/>
              <a:t>O(g)</a:t>
            </a:r>
            <a:r>
              <a:rPr lang="en-US" dirty="0"/>
              <a:t> = {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 err="1"/>
              <a:t>s.t.</a:t>
            </a:r>
            <a:r>
              <a:rPr lang="en-US" dirty="0"/>
              <a:t> there exists a natural number</a:t>
            </a:r>
            <a:r>
              <a:rPr lang="en-US" i="1" dirty="0"/>
              <a:t> n</a:t>
            </a:r>
            <a:r>
              <a:rPr lang="en-US" i="1" baseline="-25000" dirty="0"/>
              <a:t>0</a:t>
            </a:r>
            <a:br>
              <a:rPr lang="en-US" i="1" dirty="0"/>
            </a:br>
            <a:r>
              <a:rPr lang="en-US" i="1" dirty="0"/>
              <a:t>				and a real c &gt; 0 </a:t>
            </a:r>
            <a:r>
              <a:rPr lang="en-US" dirty="0" err="1"/>
              <a:t>s.t.</a:t>
            </a:r>
            <a:br>
              <a:rPr lang="en-US" dirty="0"/>
            </a:br>
            <a:r>
              <a:rPr lang="en-US" dirty="0"/>
              <a:t>				for all </a:t>
            </a:r>
            <a:r>
              <a:rPr lang="en-US" i="1" dirty="0"/>
              <a:t>n ≥ n</a:t>
            </a:r>
            <a:r>
              <a:rPr lang="en-US" i="1" baseline="-25000" dirty="0"/>
              <a:t>0</a:t>
            </a:r>
            <a:r>
              <a:rPr lang="en-US" dirty="0"/>
              <a:t>, </a:t>
            </a:r>
            <a:r>
              <a:rPr lang="en-US" i="1" dirty="0"/>
              <a:t>f(n) ≤ c g(n)</a:t>
            </a:r>
            <a:r>
              <a:rPr lang="en-US" dirty="0"/>
              <a:t>  }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grpSp>
        <p:nvGrpSpPr>
          <p:cNvPr id="4" name="Group 66"/>
          <p:cNvGrpSpPr/>
          <p:nvPr/>
        </p:nvGrpSpPr>
        <p:grpSpPr>
          <a:xfrm>
            <a:off x="8158054" y="991394"/>
            <a:ext cx="4668944" cy="3352006"/>
            <a:chOff x="9245600" y="76200"/>
            <a:chExt cx="3607568" cy="2590006"/>
          </a:xfrm>
        </p:grpSpPr>
        <p:sp>
          <p:nvSpPr>
            <p:cNvPr id="64" name="TextBox 63"/>
            <p:cNvSpPr txBox="1"/>
            <p:nvPr/>
          </p:nvSpPr>
          <p:spPr>
            <a:xfrm>
              <a:off x="11684000" y="762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b="0" i="1" dirty="0"/>
                <a:t>g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1566866" y="229687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795374" y="1524000"/>
              <a:ext cx="2696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f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836400" y="10623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g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 rot="16200000">
              <a:off x="9140218" y="546664"/>
              <a:ext cx="549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Cost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702800" y="2296874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Curved Left Arrow 61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2395878" y="583350"/>
              <a:ext cx="457290" cy="3567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ym typeface="Symbol"/>
                </a:rPr>
                <a:t></a:t>
              </a:r>
              <a:r>
                <a:rPr lang="en-US" dirty="0"/>
                <a:t> </a:t>
              </a:r>
              <a:r>
                <a:rPr lang="en-US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1625600" y="4572000"/>
            <a:ext cx="10182596" cy="1661993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</a:pPr>
            <a:r>
              <a:rPr lang="en-US" sz="3200" b="0" i="1" kern="0" dirty="0">
                <a:latin typeface="Helvetica Neue"/>
              </a:rPr>
              <a:t> f </a:t>
            </a:r>
            <a:r>
              <a:rPr lang="en-US" sz="3200" b="0" i="1" kern="0" dirty="0">
                <a:latin typeface="Helvetica Neue"/>
                <a:sym typeface="Symbol"/>
              </a:rPr>
              <a:t> </a:t>
            </a:r>
            <a:r>
              <a:rPr lang="en-US" sz="3200" b="0" i="1" kern="0" dirty="0">
                <a:latin typeface="Helvetica Neue"/>
              </a:rPr>
              <a:t>O(g)</a:t>
            </a:r>
            <a:r>
              <a:rPr lang="en-US" sz="3200" b="0" kern="0" dirty="0">
                <a:latin typeface="Helvetica Neue"/>
              </a:rPr>
              <a:t> if</a:t>
            </a:r>
            <a:br>
              <a:rPr lang="en-US" sz="3200" b="0" kern="0" dirty="0">
                <a:latin typeface="Helvetica Neue"/>
              </a:rPr>
            </a:br>
            <a:r>
              <a:rPr lang="en-US" sz="3200" b="0" kern="0" dirty="0">
                <a:latin typeface="Helvetica Neue"/>
              </a:rPr>
              <a:t>	there exists a natural number</a:t>
            </a:r>
            <a:r>
              <a:rPr lang="en-US" sz="3200" b="0" i="1" kern="0" dirty="0">
                <a:latin typeface="Helvetica Neue"/>
              </a:rPr>
              <a:t> n</a:t>
            </a:r>
            <a:r>
              <a:rPr lang="en-US" sz="3200" b="0" i="1" kern="0" baseline="-25000" dirty="0">
                <a:latin typeface="Helvetica Neue"/>
              </a:rPr>
              <a:t>0</a:t>
            </a:r>
            <a:r>
              <a:rPr lang="en-US" sz="3200" b="0" i="1" kern="0" dirty="0">
                <a:latin typeface="Helvetica Neue"/>
              </a:rPr>
              <a:t> and a real c &gt; 0 </a:t>
            </a:r>
            <a:r>
              <a:rPr lang="en-US" sz="3200" b="0" kern="0" dirty="0" err="1">
                <a:latin typeface="Helvetica Neue"/>
              </a:rPr>
              <a:t>s.t</a:t>
            </a:r>
            <a:r>
              <a:rPr lang="en-US" sz="3200" b="0" kern="0" dirty="0">
                <a:latin typeface="Helvetica Neue"/>
              </a:rPr>
              <a:t>.</a:t>
            </a:r>
            <a:br>
              <a:rPr lang="en-US" sz="3200" b="0" kern="0" dirty="0">
                <a:latin typeface="Helvetica Neue"/>
              </a:rPr>
            </a:br>
            <a:r>
              <a:rPr lang="en-US" sz="3200" b="0" kern="0" dirty="0">
                <a:latin typeface="Helvetica Neue"/>
              </a:rPr>
              <a:t> 	for all </a:t>
            </a:r>
            <a:r>
              <a:rPr lang="en-US" sz="3200" b="0" i="1" kern="0" dirty="0">
                <a:latin typeface="Helvetica Neue"/>
              </a:rPr>
              <a:t>n ≥ n</a:t>
            </a:r>
            <a:r>
              <a:rPr lang="en-US" sz="3200" b="0" i="1" kern="0" baseline="-25000" dirty="0">
                <a:latin typeface="Helvetica Neue"/>
              </a:rPr>
              <a:t>0</a:t>
            </a:r>
            <a:r>
              <a:rPr lang="en-US" sz="3200" b="0" kern="0" dirty="0">
                <a:latin typeface="Helvetica Neue"/>
              </a:rPr>
              <a:t>, </a:t>
            </a:r>
            <a:r>
              <a:rPr lang="en-US" sz="3200" b="0" i="1" kern="0" dirty="0">
                <a:latin typeface="Helvetica Neue"/>
              </a:rPr>
              <a:t>f(n) ≤ c g(n)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two concrete functions </a:t>
            </a:r>
            <a:r>
              <a:rPr lang="en-US" i="1" dirty="0"/>
              <a:t>f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how to tell if </a:t>
            </a:r>
            <a:r>
              <a:rPr lang="en-US" i="1" dirty="0"/>
              <a:t>f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O(g)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Do the math</a:t>
            </a:r>
          </a:p>
          <a:p>
            <a:pPr lvl="2"/>
            <a:r>
              <a:rPr lang="en-US" dirty="0"/>
              <a:t>Find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and </a:t>
            </a:r>
            <a:r>
              <a:rPr lang="en-US" i="1" dirty="0"/>
              <a:t>c</a:t>
            </a:r>
            <a:r>
              <a:rPr lang="en-US" dirty="0"/>
              <a:t> and show that the definition holds</a:t>
            </a:r>
          </a:p>
          <a:p>
            <a:pPr lvl="2"/>
            <a:r>
              <a:rPr lang="en-US" dirty="0"/>
              <a:t>Or show that the definition cannot hold for any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or </a:t>
            </a:r>
            <a:r>
              <a:rPr lang="en-US" i="1" dirty="0"/>
              <a:t>c</a:t>
            </a:r>
          </a:p>
          <a:p>
            <a:pPr marL="1435100" lvl="4" indent="0">
              <a:buNone/>
            </a:pPr>
            <a:endParaRPr lang="en-US" dirty="0"/>
          </a:p>
        </p:txBody>
      </p:sp>
      <p:grpSp>
        <p:nvGrpSpPr>
          <p:cNvPr id="18" name="Group 66"/>
          <p:cNvGrpSpPr/>
          <p:nvPr/>
        </p:nvGrpSpPr>
        <p:grpSpPr>
          <a:xfrm>
            <a:off x="9332385" y="76200"/>
            <a:ext cx="3574802" cy="2496213"/>
            <a:chOff x="9256494" y="76200"/>
            <a:chExt cx="3679205" cy="2569116"/>
          </a:xfrm>
        </p:grpSpPr>
        <p:sp>
          <p:nvSpPr>
            <p:cNvPr id="19" name="TextBox 18"/>
            <p:cNvSpPr txBox="1"/>
            <p:nvPr/>
          </p:nvSpPr>
          <p:spPr>
            <a:xfrm>
              <a:off x="11684000" y="76200"/>
              <a:ext cx="468878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sz="2000" b="0" i="1" dirty="0"/>
                <a:t>g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1566866" y="2296874"/>
              <a:ext cx="307197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795374" y="1524000"/>
              <a:ext cx="26265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f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36400" y="1062335"/>
              <a:ext cx="336894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g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9115269" y="557558"/>
              <a:ext cx="599216" cy="316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Cost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702800" y="2296874"/>
              <a:ext cx="384738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  <a:r>
                <a:rPr lang="en-US" sz="1600" b="0" i="1" baseline="-25000" dirty="0"/>
                <a:t>0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" name="Curved Left Arrow 29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395878" y="583350"/>
              <a:ext cx="53982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</a:t>
              </a:r>
              <a:r>
                <a:rPr lang="en-US" sz="2000" dirty="0"/>
                <a:t> </a:t>
              </a:r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3n + 2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O(n)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5" name="Rectangular Callout 44"/>
          <p:cNvSpPr/>
          <p:nvPr/>
        </p:nvSpPr>
        <p:spPr bwMode="auto">
          <a:xfrm>
            <a:off x="3530600" y="2971800"/>
            <a:ext cx="980397" cy="400110"/>
          </a:xfrm>
          <a:prstGeom prst="wedgeRectCallout">
            <a:avLst>
              <a:gd name="adj1" fmla="val -12023"/>
              <a:gd name="adj2" fmla="val -1722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g(n) = n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1778000" y="2971800"/>
            <a:ext cx="1342676" cy="400110"/>
          </a:xfrm>
          <a:prstGeom prst="wedgeRectCallout">
            <a:avLst>
              <a:gd name="adj1" fmla="val 5639"/>
              <a:gd name="adj2" fmla="val -1658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f(n) = 3n+2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026400" y="4191794"/>
            <a:ext cx="990600" cy="19819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8847734" y="6107668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  <a:r>
              <a:rPr lang="en-US" sz="1800" b="0" i="1" baseline="-25000" dirty="0"/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99266" y="6107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04066" y="54102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02554" y="472440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37" name="Freeform 36"/>
          <p:cNvSpPr/>
          <p:nvPr/>
        </p:nvSpPr>
        <p:spPr>
          <a:xfrm>
            <a:off x="1811754" y="5703332"/>
            <a:ext cx="2562225" cy="468868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16200000">
            <a:off x="1672618" y="43574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42" name="Freeform 41"/>
          <p:cNvSpPr/>
          <p:nvPr/>
        </p:nvSpPr>
        <p:spPr>
          <a:xfrm>
            <a:off x="1822791" y="4953000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813266" y="61722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 flipH="1" flipV="1">
            <a:off x="822666" y="51816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8033133" y="4495800"/>
            <a:ext cx="2562225" cy="1672193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0320645" y="6107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625445" y="54102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623933" y="472440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63" name="Freeform 62"/>
          <p:cNvSpPr/>
          <p:nvPr/>
        </p:nvSpPr>
        <p:spPr>
          <a:xfrm>
            <a:off x="8033133" y="5703332"/>
            <a:ext cx="2562225" cy="468868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7893997" y="43574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0582094" y="41910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g</a:t>
            </a:r>
          </a:p>
        </p:txBody>
      </p:sp>
      <p:sp>
        <p:nvSpPr>
          <p:cNvPr id="66" name="Curved Left Arrow 65"/>
          <p:cNvSpPr/>
          <p:nvPr/>
        </p:nvSpPr>
        <p:spPr>
          <a:xfrm flipV="1">
            <a:off x="11092170" y="4572000"/>
            <a:ext cx="228600" cy="1055132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320770" y="4872335"/>
            <a:ext cx="591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ym typeface="Symbol"/>
              </a:rPr>
              <a:t></a:t>
            </a:r>
            <a:r>
              <a:rPr lang="en-US" b="0" dirty="0"/>
              <a:t> </a:t>
            </a:r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68" name="Freeform 67"/>
          <p:cNvSpPr/>
          <p:nvPr/>
        </p:nvSpPr>
        <p:spPr>
          <a:xfrm>
            <a:off x="8044170" y="4953000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8034645" y="61722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 flipH="1" flipV="1">
            <a:off x="7044045" y="51816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ight Arrow 70"/>
          <p:cNvSpPr/>
          <p:nvPr/>
        </p:nvSpPr>
        <p:spPr bwMode="auto">
          <a:xfrm>
            <a:off x="5664200" y="4572000"/>
            <a:ext cx="1795762" cy="1124426"/>
          </a:xfrm>
          <a:prstGeom prst="rightArrow">
            <a:avLst>
              <a:gd name="adj1" fmla="val 65211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</a:rPr>
              <a:t>Take </a:t>
            </a:r>
            <a:r>
              <a:rPr lang="en-US" sz="1800" b="0" i="1" dirty="0">
                <a:solidFill>
                  <a:schemeClr val="tx1"/>
                </a:solidFill>
              </a:rPr>
              <a:t>c = 3.5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and </a:t>
            </a:r>
            <a:r>
              <a:rPr lang="en-US" sz="1800" b="0" i="1" dirty="0">
                <a:solidFill>
                  <a:schemeClr val="tx1"/>
                </a:solidFill>
              </a:rPr>
              <a:t>n</a:t>
            </a:r>
            <a:r>
              <a:rPr lang="en-US" sz="1800" b="0" i="1" baseline="-25000" dirty="0">
                <a:solidFill>
                  <a:schemeClr val="tx1"/>
                </a:solidFill>
              </a:rPr>
              <a:t>0</a:t>
            </a:r>
            <a:r>
              <a:rPr lang="en-US" sz="1800" b="0" i="1" dirty="0">
                <a:solidFill>
                  <a:schemeClr val="tx1"/>
                </a:solidFill>
              </a:rPr>
              <a:t> = 4</a:t>
            </a:r>
          </a:p>
        </p:txBody>
      </p:sp>
      <p:sp>
        <p:nvSpPr>
          <p:cNvPr id="75" name="Rectangular Callout 74"/>
          <p:cNvSpPr/>
          <p:nvPr/>
        </p:nvSpPr>
        <p:spPr bwMode="auto">
          <a:xfrm>
            <a:off x="5588000" y="7597914"/>
            <a:ext cx="2131353" cy="707886"/>
          </a:xfrm>
          <a:prstGeom prst="wedgeRectCallout">
            <a:avLst>
              <a:gd name="adj1" fmla="val -13967"/>
              <a:gd name="adj2" fmla="val -3276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Any bigger values</a:t>
            </a:r>
            <a:br>
              <a:rPr lang="en-US" sz="2000" b="0" dirty="0"/>
            </a:br>
            <a:r>
              <a:rPr lang="en-US" sz="2000" b="0" dirty="0"/>
              <a:t>work too!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779000" y="6858000"/>
            <a:ext cx="11673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72" grpId="0" animBg="1"/>
      <p:bldP spid="73" grpId="0"/>
      <p:bldP spid="34" grpId="0"/>
      <p:bldP spid="35" grpId="0"/>
      <p:bldP spid="36" grpId="0"/>
      <p:bldP spid="37" grpId="0" animBg="1"/>
      <p:bldP spid="38" grpId="0"/>
      <p:bldP spid="42" grpId="0" animBg="1"/>
      <p:bldP spid="59" grpId="0" animBg="1"/>
      <p:bldP spid="60" grpId="0"/>
      <p:bldP spid="61" grpId="0"/>
      <p:bldP spid="62" grpId="0"/>
      <p:bldP spid="63" grpId="0" animBg="1"/>
      <p:bldP spid="64" grpId="0"/>
      <p:bldP spid="65" grpId="0"/>
      <p:bldP spid="66" grpId="0" animBg="1"/>
      <p:bldP spid="67" grpId="0"/>
      <p:bldP spid="68" grpId="0" animBg="1"/>
      <p:bldP spid="71" grpId="0" animBg="1"/>
      <p:bldP spid="75" grpId="0" animBg="1"/>
      <p:bldP spid="7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n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O(3n + 2)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66"/>
          <p:cNvGrpSpPr/>
          <p:nvPr/>
        </p:nvGrpSpPr>
        <p:grpSpPr>
          <a:xfrm>
            <a:off x="9332385" y="76200"/>
            <a:ext cx="3574802" cy="2496213"/>
            <a:chOff x="9256494" y="76200"/>
            <a:chExt cx="3679205" cy="2569116"/>
          </a:xfrm>
        </p:grpSpPr>
        <p:sp>
          <p:nvSpPr>
            <p:cNvPr id="19" name="TextBox 18"/>
            <p:cNvSpPr txBox="1"/>
            <p:nvPr/>
          </p:nvSpPr>
          <p:spPr>
            <a:xfrm>
              <a:off x="11684000" y="76200"/>
              <a:ext cx="468878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sz="2000" b="0" i="1" dirty="0"/>
                <a:t>g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1566866" y="2296874"/>
              <a:ext cx="307197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795374" y="1524000"/>
              <a:ext cx="26265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f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36400" y="1062335"/>
              <a:ext cx="336894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g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9115269" y="557558"/>
              <a:ext cx="599216" cy="316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Cost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702800" y="2296874"/>
              <a:ext cx="384738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  <a:r>
                <a:rPr lang="en-US" sz="1600" b="0" i="1" baseline="-25000" dirty="0"/>
                <a:t>0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" name="Curved Left Arrow 29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395878" y="583350"/>
              <a:ext cx="53982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</a:t>
              </a:r>
              <a:r>
                <a:rPr lang="en-US" sz="2000" dirty="0"/>
                <a:t> </a:t>
              </a:r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45" name="Rectangular Callout 44"/>
          <p:cNvSpPr/>
          <p:nvPr/>
        </p:nvSpPr>
        <p:spPr bwMode="auto">
          <a:xfrm>
            <a:off x="3149600" y="2971800"/>
            <a:ext cx="1414811" cy="400110"/>
          </a:xfrm>
          <a:prstGeom prst="wedgeRectCallout">
            <a:avLst>
              <a:gd name="adj1" fmla="val -19397"/>
              <a:gd name="adj2" fmla="val -178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g(n) = 3n+2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1625600" y="2971800"/>
            <a:ext cx="908261" cy="400110"/>
          </a:xfrm>
          <a:prstGeom prst="wedgeRectCallout">
            <a:avLst>
              <a:gd name="adj1" fmla="val -9708"/>
              <a:gd name="adj2" fmla="val -1690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f(n) = 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99266" y="5802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04066" y="510540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02554" y="44196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1672618" y="40526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66" name="Freeform 65"/>
          <p:cNvSpPr/>
          <p:nvPr/>
        </p:nvSpPr>
        <p:spPr>
          <a:xfrm>
            <a:off x="1822791" y="5410994"/>
            <a:ext cx="2562225" cy="457200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1813266" y="58674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 flipH="1" flipV="1">
            <a:off x="822666" y="48768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Freeform 83"/>
          <p:cNvSpPr/>
          <p:nvPr/>
        </p:nvSpPr>
        <p:spPr>
          <a:xfrm>
            <a:off x="1806575" y="4648994"/>
            <a:ext cx="2562225" cy="990600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895350 h 895350"/>
              <a:gd name="connsiteX1" fmla="*/ 1866900 w 2562225"/>
              <a:gd name="connsiteY1" fmla="*/ 476250 h 895350"/>
              <a:gd name="connsiteX2" fmla="*/ 2562225 w 2562225"/>
              <a:gd name="connsiteY2" fmla="*/ 0 h 895350"/>
              <a:gd name="connsiteX0" fmla="*/ 0 w 2562225"/>
              <a:gd name="connsiteY0" fmla="*/ 895350 h 895350"/>
              <a:gd name="connsiteX1" fmla="*/ 2562225 w 2562225"/>
              <a:gd name="connsiteY1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lnTo>
                  <a:pt x="2562225" y="0"/>
                </a:ln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 bwMode="auto">
          <a:xfrm flipH="1">
            <a:off x="5359400" y="4648994"/>
            <a:ext cx="1795762" cy="1124426"/>
          </a:xfrm>
          <a:prstGeom prst="rightArrow">
            <a:avLst>
              <a:gd name="adj1" fmla="val 65211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</a:rPr>
              <a:t>Take </a:t>
            </a:r>
            <a:r>
              <a:rPr lang="en-US" sz="1800" b="0" i="1" dirty="0">
                <a:solidFill>
                  <a:schemeClr val="tx1"/>
                </a:solidFill>
              </a:rPr>
              <a:t>c = 1.0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and </a:t>
            </a:r>
            <a:r>
              <a:rPr lang="en-US" sz="1800" b="0" i="1" dirty="0">
                <a:solidFill>
                  <a:schemeClr val="tx1"/>
                </a:solidFill>
              </a:rPr>
              <a:t>n</a:t>
            </a:r>
            <a:r>
              <a:rPr lang="en-US" sz="1800" b="0" i="1" baseline="-25000" dirty="0">
                <a:solidFill>
                  <a:schemeClr val="tx1"/>
                </a:solidFill>
              </a:rPr>
              <a:t>0</a:t>
            </a:r>
            <a:r>
              <a:rPr lang="en-US" sz="1800" b="0" i="1" dirty="0">
                <a:solidFill>
                  <a:schemeClr val="tx1"/>
                </a:solidFill>
              </a:rPr>
              <a:t> = 0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16800" y="4388584"/>
            <a:ext cx="11673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61" grpId="0"/>
      <p:bldP spid="62" grpId="0"/>
      <p:bldP spid="63" grpId="0"/>
      <p:bldP spid="65" grpId="0"/>
      <p:bldP spid="66" grpId="0" animBg="1"/>
      <p:bldP spid="84" grpId="0" animBg="1"/>
      <p:bldP spid="85" grpId="0" animBg="1"/>
      <p:bldP spid="8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</a:t>
            </a:r>
            <a:r>
              <a:rPr lang="en-US" b="1" dirty="0"/>
              <a:t>linear cost function </a:t>
            </a:r>
            <a:r>
              <a:rPr lang="en-US" dirty="0"/>
              <a:t>is in </a:t>
            </a:r>
            <a:r>
              <a:rPr lang="en-US" i="1" dirty="0"/>
              <a:t>O(n)</a:t>
            </a:r>
          </a:p>
          <a:p>
            <a:pPr lvl="4"/>
            <a:endParaRPr lang="en-US" dirty="0"/>
          </a:p>
          <a:p>
            <a:r>
              <a:rPr lang="en-US" dirty="0"/>
              <a:t>Every linear cost function is also in </a:t>
            </a:r>
            <a:r>
              <a:rPr lang="en-US" i="1" dirty="0"/>
              <a:t>O(3n + 2)</a:t>
            </a:r>
          </a:p>
          <a:p>
            <a:pPr lvl="4"/>
            <a:endParaRPr lang="en-US" dirty="0"/>
          </a:p>
          <a:p>
            <a:r>
              <a:rPr lang="en-US" dirty="0"/>
              <a:t>As sets, </a:t>
            </a:r>
            <a:r>
              <a:rPr lang="en-US" i="1" dirty="0"/>
              <a:t>O(n) = O(3n + 2)</a:t>
            </a:r>
          </a:p>
          <a:p>
            <a:pPr lvl="1"/>
            <a:r>
              <a:rPr lang="en-US" i="1" dirty="0"/>
              <a:t>O(n) </a:t>
            </a:r>
            <a:r>
              <a:rPr lang="en-US" dirty="0"/>
              <a:t>is simpler </a:t>
            </a:r>
          </a:p>
          <a:p>
            <a:pPr lvl="1"/>
            <a:r>
              <a:rPr lang="en-US" i="1" dirty="0"/>
              <a:t>g(n) = n </a:t>
            </a:r>
            <a:r>
              <a:rPr lang="en-US" dirty="0"/>
              <a:t>is the </a:t>
            </a:r>
            <a:r>
              <a:rPr lang="en-US" b="1" dirty="0"/>
              <a:t>simplest</a:t>
            </a:r>
            <a:r>
              <a:rPr lang="en-US" dirty="0"/>
              <a:t> linear function</a:t>
            </a:r>
          </a:p>
          <a:p>
            <a:endParaRPr lang="en-US" dirty="0"/>
          </a:p>
          <a:p>
            <a:r>
              <a:rPr lang="en-US" dirty="0"/>
              <a:t>We describe a cost function that is linear by saying that</a:t>
            </a:r>
            <a:br>
              <a:rPr lang="en-US" dirty="0"/>
            </a:br>
            <a:r>
              <a:rPr lang="en-US" dirty="0"/>
              <a:t>it is in </a:t>
            </a:r>
            <a:r>
              <a:rPr lang="en-US" i="1" dirty="0"/>
              <a:t>O(n)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66"/>
          <p:cNvGrpSpPr/>
          <p:nvPr/>
        </p:nvGrpSpPr>
        <p:grpSpPr>
          <a:xfrm>
            <a:off x="9332385" y="76200"/>
            <a:ext cx="3574802" cy="2496213"/>
            <a:chOff x="9256494" y="76200"/>
            <a:chExt cx="3679205" cy="2569116"/>
          </a:xfrm>
        </p:grpSpPr>
        <p:sp>
          <p:nvSpPr>
            <p:cNvPr id="19" name="TextBox 18"/>
            <p:cNvSpPr txBox="1"/>
            <p:nvPr/>
          </p:nvSpPr>
          <p:spPr>
            <a:xfrm>
              <a:off x="11684000" y="76200"/>
              <a:ext cx="468878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  <a:r>
                <a:rPr lang="en-US" sz="2000" b="0" i="1" dirty="0"/>
                <a:t>g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281661" y="381000"/>
              <a:ext cx="573539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9280866" y="2361406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8290266" y="1370806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1566866" y="2296874"/>
              <a:ext cx="307197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795374" y="1524000"/>
              <a:ext cx="26265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f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36400" y="1062335"/>
              <a:ext cx="336894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i="1" dirty="0"/>
                <a:t>g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9279354" y="1612661"/>
              <a:ext cx="2562225" cy="30400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9115269" y="557558"/>
              <a:ext cx="599216" cy="316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Cost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702800" y="2296874"/>
              <a:ext cx="384738" cy="348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i="1" dirty="0"/>
                <a:t>n</a:t>
              </a:r>
              <a:r>
                <a:rPr lang="en-US" sz="1600" b="0" i="1" baseline="-25000" dirty="0"/>
                <a:t>0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274175" y="1371600"/>
              <a:ext cx="2562225" cy="83820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" name="Curved Left Arrow 29"/>
            <p:cNvSpPr/>
            <p:nvPr/>
          </p:nvSpPr>
          <p:spPr>
            <a:xfrm flipV="1">
              <a:off x="12145562" y="314320"/>
              <a:ext cx="215900" cy="902732"/>
            </a:xfrm>
            <a:prstGeom prst="curved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395878" y="583350"/>
              <a:ext cx="539821" cy="4117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ym typeface="Symbol"/>
                </a:rPr>
                <a:t></a:t>
              </a:r>
              <a:r>
                <a:rPr lang="en-US" sz="2000" dirty="0"/>
                <a:t> </a:t>
              </a:r>
              <a:r>
                <a:rPr lang="en-US" sz="2000" b="0" i="1" dirty="0">
                  <a:solidFill>
                    <a:schemeClr val="accent5">
                      <a:lumMod val="90000"/>
                    </a:schemeClr>
                  </a:solidFill>
                </a:rPr>
                <a:t>c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9290391" y="475456"/>
              <a:ext cx="2562225" cy="1581150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  <a:gd name="connsiteX0" fmla="*/ 0 w 2562225"/>
                <a:gd name="connsiteY0" fmla="*/ 1581150 h 1581150"/>
                <a:gd name="connsiteX1" fmla="*/ 1057275 w 2562225"/>
                <a:gd name="connsiteY1" fmla="*/ 819150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  <a:gd name="connsiteX0" fmla="*/ 0 w 2562225"/>
                <a:gd name="connsiteY0" fmla="*/ 1581150 h 1581150"/>
                <a:gd name="connsiteX1" fmla="*/ 1057275 w 2562225"/>
                <a:gd name="connsiteY1" fmla="*/ 1093788 h 1581150"/>
                <a:gd name="connsiteX2" fmla="*/ 1866900 w 2562225"/>
                <a:gd name="connsiteY2" fmla="*/ 476250 h 1581150"/>
                <a:gd name="connsiteX3" fmla="*/ 2562225 w 2562225"/>
                <a:gd name="connsiteY3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581150">
                  <a:moveTo>
                    <a:pt x="0" y="1581150"/>
                  </a:moveTo>
                  <a:cubicBezTo>
                    <a:pt x="373062" y="1577975"/>
                    <a:pt x="746125" y="1277938"/>
                    <a:pt x="1057275" y="1093788"/>
                  </a:cubicBezTo>
                  <a:cubicBezTo>
                    <a:pt x="1368425" y="909638"/>
                    <a:pt x="1616075" y="658548"/>
                    <a:pt x="1866900" y="476250"/>
                  </a:cubicBezTo>
                  <a:cubicBezTo>
                    <a:pt x="2117725" y="293952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286500"/>
          </a:xfrm>
        </p:spPr>
        <p:txBody>
          <a:bodyPr/>
          <a:lstStyle/>
          <a:p>
            <a:r>
              <a:rPr lang="en-US" dirty="0"/>
              <a:t>Similarly, every </a:t>
            </a:r>
            <a:r>
              <a:rPr lang="en-US" b="1" dirty="0"/>
              <a:t>quadratic cost function </a:t>
            </a:r>
            <a:r>
              <a:rPr lang="en-US" dirty="0"/>
              <a:t>is in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 lvl="1"/>
            <a:r>
              <a:rPr lang="en-US" i="1" dirty="0"/>
              <a:t>g(n) = n</a:t>
            </a:r>
            <a:r>
              <a:rPr lang="en-US" i="1" baseline="30000" dirty="0"/>
              <a:t>2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b="1" dirty="0"/>
              <a:t>simplest</a:t>
            </a:r>
            <a:r>
              <a:rPr lang="en-US" dirty="0"/>
              <a:t> quadratic function</a:t>
            </a:r>
          </a:p>
          <a:p>
            <a:pPr lvl="4"/>
            <a:endParaRPr lang="en-US" dirty="0"/>
          </a:p>
          <a:p>
            <a:r>
              <a:rPr lang="en-US" dirty="0"/>
              <a:t>We describe a cost function that is quadratic by saying that it is in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endParaRPr lang="en-US" dirty="0"/>
          </a:p>
          <a:p>
            <a:r>
              <a:rPr lang="en-US" dirty="0"/>
              <a:t>In general, every </a:t>
            </a:r>
            <a:r>
              <a:rPr lang="en-US" b="1" dirty="0"/>
              <a:t>polynomial cost function of degree </a:t>
            </a:r>
            <a:r>
              <a:rPr lang="en-US" b="1" i="1" dirty="0"/>
              <a:t>p</a:t>
            </a:r>
            <a:r>
              <a:rPr lang="en-US" b="1" dirty="0"/>
              <a:t> </a:t>
            </a:r>
            <a:r>
              <a:rPr lang="en-US" dirty="0"/>
              <a:t>is in </a:t>
            </a:r>
            <a:r>
              <a:rPr lang="en-US" i="1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p</a:t>
            </a:r>
            <a:r>
              <a:rPr lang="en-US" i="1" dirty="0"/>
              <a:t>)</a:t>
            </a:r>
          </a:p>
          <a:p>
            <a:pPr lvl="1"/>
            <a:r>
              <a:rPr lang="en-US" i="1" dirty="0"/>
              <a:t>g(n) = n</a:t>
            </a:r>
            <a:r>
              <a:rPr lang="en-US" i="1" baseline="30000" dirty="0"/>
              <a:t>p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b="1" dirty="0"/>
              <a:t>simplest</a:t>
            </a:r>
            <a:r>
              <a:rPr lang="en-US" dirty="0"/>
              <a:t> polynomial of degree </a:t>
            </a:r>
            <a:r>
              <a:rPr lang="en-US" i="1" dirty="0"/>
              <a:t>p</a:t>
            </a:r>
          </a:p>
          <a:p>
            <a:pPr lvl="4"/>
            <a:endParaRPr lang="en-US" dirty="0"/>
          </a:p>
          <a:p>
            <a:r>
              <a:rPr lang="en-US" dirty="0"/>
              <a:t>We describe a cost function that is polynomial of degree p by saying that it is in </a:t>
            </a:r>
            <a:r>
              <a:rPr lang="en-US" i="1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p</a:t>
            </a:r>
            <a:r>
              <a:rPr lang="en-US" i="1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3</a:t>
            </a:r>
            <a:r>
              <a:rPr lang="en-US" i="1" dirty="0"/>
              <a:t>n + 2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5" name="Rectangular Callout 44"/>
          <p:cNvSpPr/>
          <p:nvPr/>
        </p:nvSpPr>
        <p:spPr bwMode="auto">
          <a:xfrm>
            <a:off x="4055827" y="2971800"/>
            <a:ext cx="1074973" cy="400110"/>
          </a:xfrm>
          <a:prstGeom prst="wedgeRectCallout">
            <a:avLst>
              <a:gd name="adj1" fmla="val -41975"/>
              <a:gd name="adj2" fmla="val -1658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g(n) = n</a:t>
            </a:r>
            <a:r>
              <a:rPr lang="en-US" sz="2000" i="1" baseline="30000" dirty="0"/>
              <a:t>2</a:t>
            </a:r>
            <a:endParaRPr lang="en-US" sz="2000" b="0" i="1" dirty="0"/>
          </a:p>
        </p:txBody>
      </p:sp>
      <p:sp>
        <p:nvSpPr>
          <p:cNvPr id="46" name="Rectangular Callout 45"/>
          <p:cNvSpPr/>
          <p:nvPr/>
        </p:nvSpPr>
        <p:spPr bwMode="auto">
          <a:xfrm>
            <a:off x="1244600" y="2971800"/>
            <a:ext cx="1483740" cy="400110"/>
          </a:xfrm>
          <a:prstGeom prst="wedgeRectCallout">
            <a:avLst>
              <a:gd name="adj1" fmla="val 29744"/>
              <a:gd name="adj2" fmla="val -162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f(n) = 3n + 2</a:t>
            </a:r>
          </a:p>
        </p:txBody>
      </p:sp>
      <p:sp>
        <p:nvSpPr>
          <p:cNvPr id="71" name="Right Arrow 70"/>
          <p:cNvSpPr/>
          <p:nvPr/>
        </p:nvSpPr>
        <p:spPr bwMode="auto">
          <a:xfrm>
            <a:off x="5664200" y="4495800"/>
            <a:ext cx="1795762" cy="1124426"/>
          </a:xfrm>
          <a:prstGeom prst="rightArrow">
            <a:avLst>
              <a:gd name="adj1" fmla="val 65211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</a:rPr>
              <a:t>Take </a:t>
            </a:r>
            <a:r>
              <a:rPr lang="en-US" sz="1800" b="0" i="1" dirty="0">
                <a:solidFill>
                  <a:schemeClr val="tx1"/>
                </a:solidFill>
              </a:rPr>
              <a:t>c = 1.5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and </a:t>
            </a:r>
            <a:r>
              <a:rPr lang="en-US" sz="1800" b="0" i="1" dirty="0">
                <a:solidFill>
                  <a:schemeClr val="tx1"/>
                </a:solidFill>
              </a:rPr>
              <a:t>n</a:t>
            </a:r>
            <a:r>
              <a:rPr lang="en-US" sz="1800" b="0" i="1" baseline="-25000" dirty="0">
                <a:solidFill>
                  <a:schemeClr val="tx1"/>
                </a:solidFill>
              </a:rPr>
              <a:t>0</a:t>
            </a:r>
            <a:r>
              <a:rPr lang="en-US" sz="1800" b="0" i="1" dirty="0">
                <a:solidFill>
                  <a:schemeClr val="tx1"/>
                </a:solidFill>
              </a:rPr>
              <a:t> = 3</a:t>
            </a:r>
          </a:p>
        </p:txBody>
      </p:sp>
      <p:sp>
        <p:nvSpPr>
          <p:cNvPr id="75" name="Rectangular Callout 74"/>
          <p:cNvSpPr/>
          <p:nvPr/>
        </p:nvSpPr>
        <p:spPr bwMode="auto">
          <a:xfrm>
            <a:off x="5588000" y="5997714"/>
            <a:ext cx="2131353" cy="707886"/>
          </a:xfrm>
          <a:prstGeom prst="wedgeRectCallout">
            <a:avLst>
              <a:gd name="adj1" fmla="val -17076"/>
              <a:gd name="adj2" fmla="val -1273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Any bigger values</a:t>
            </a:r>
            <a:br>
              <a:rPr lang="en-US" sz="2000" b="0" dirty="0"/>
            </a:br>
            <a:r>
              <a:rPr lang="en-US" sz="2000" b="0" dirty="0"/>
              <a:t>work too!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83282" y="6031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388082" y="51771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86570" y="464373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1656634" y="42812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55" name="Freeform 54"/>
          <p:cNvSpPr/>
          <p:nvPr/>
        </p:nvSpPr>
        <p:spPr>
          <a:xfrm>
            <a:off x="1806807" y="4876800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806682" y="51054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Freeform 56"/>
          <p:cNvSpPr/>
          <p:nvPr/>
        </p:nvSpPr>
        <p:spPr>
          <a:xfrm>
            <a:off x="1810081" y="5496719"/>
            <a:ext cx="2571750" cy="590550"/>
          </a:xfrm>
          <a:custGeom>
            <a:avLst/>
            <a:gdLst>
              <a:gd name="connsiteX0" fmla="*/ 0 w 2571750"/>
              <a:gd name="connsiteY0" fmla="*/ 590550 h 590550"/>
              <a:gd name="connsiteX1" fmla="*/ 1171575 w 2571750"/>
              <a:gd name="connsiteY1" fmla="*/ 485775 h 590550"/>
              <a:gd name="connsiteX2" fmla="*/ 2114550 w 2571750"/>
              <a:gd name="connsiteY2" fmla="*/ 238125 h 590550"/>
              <a:gd name="connsiteX3" fmla="*/ 2571750 w 2571750"/>
              <a:gd name="connsiteY3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590550">
                <a:moveTo>
                  <a:pt x="0" y="590550"/>
                </a:moveTo>
                <a:cubicBezTo>
                  <a:pt x="409575" y="567531"/>
                  <a:pt x="819150" y="544512"/>
                  <a:pt x="1171575" y="485775"/>
                </a:cubicBezTo>
                <a:cubicBezTo>
                  <a:pt x="1524000" y="427038"/>
                  <a:pt x="1881188" y="319087"/>
                  <a:pt x="2114550" y="238125"/>
                </a:cubicBezTo>
                <a:cubicBezTo>
                  <a:pt x="2347912" y="157163"/>
                  <a:pt x="2459831" y="78581"/>
                  <a:pt x="2571750" y="0"/>
                </a:cubicBezTo>
              </a:path>
            </a:pathLst>
          </a:cu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797282" y="60960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950200" y="4114800"/>
            <a:ext cx="2209800" cy="19819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972756" y="4267200"/>
            <a:ext cx="2571750" cy="1810544"/>
          </a:xfrm>
          <a:custGeom>
            <a:avLst/>
            <a:gdLst>
              <a:gd name="connsiteX0" fmla="*/ 0 w 2571750"/>
              <a:gd name="connsiteY0" fmla="*/ 590550 h 590550"/>
              <a:gd name="connsiteX1" fmla="*/ 1171575 w 2571750"/>
              <a:gd name="connsiteY1" fmla="*/ 485775 h 590550"/>
              <a:gd name="connsiteX2" fmla="*/ 2114550 w 2571750"/>
              <a:gd name="connsiteY2" fmla="*/ 238125 h 590550"/>
              <a:gd name="connsiteX3" fmla="*/ 2571750 w 2571750"/>
              <a:gd name="connsiteY3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590550">
                <a:moveTo>
                  <a:pt x="0" y="590550"/>
                </a:moveTo>
                <a:cubicBezTo>
                  <a:pt x="409575" y="567531"/>
                  <a:pt x="819150" y="544512"/>
                  <a:pt x="1171575" y="485775"/>
                </a:cubicBezTo>
                <a:cubicBezTo>
                  <a:pt x="1524000" y="427038"/>
                  <a:pt x="1881188" y="319087"/>
                  <a:pt x="2114550" y="238125"/>
                </a:cubicBezTo>
                <a:cubicBezTo>
                  <a:pt x="2347912" y="157163"/>
                  <a:pt x="2459831" y="78581"/>
                  <a:pt x="2571750" y="0"/>
                </a:cubicBezTo>
              </a:path>
            </a:pathLst>
          </a:custGeom>
          <a:ln>
            <a:solidFill>
              <a:schemeClr val="accent5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10255482" y="6031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0560282" y="51771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558770" y="464373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82" name="TextBox 81"/>
          <p:cNvSpPr txBox="1"/>
          <p:nvPr/>
        </p:nvSpPr>
        <p:spPr>
          <a:xfrm rot="16200000">
            <a:off x="7828834" y="4281258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0558770" y="39624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g</a:t>
            </a:r>
          </a:p>
        </p:txBody>
      </p:sp>
      <p:sp>
        <p:nvSpPr>
          <p:cNvPr id="84" name="Curved Left Arrow 83"/>
          <p:cNvSpPr/>
          <p:nvPr/>
        </p:nvSpPr>
        <p:spPr>
          <a:xfrm flipV="1">
            <a:off x="11015970" y="4286256"/>
            <a:ext cx="287030" cy="1200144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1320770" y="4648200"/>
            <a:ext cx="591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ym typeface="Symbol"/>
              </a:rPr>
              <a:t></a:t>
            </a:r>
            <a:r>
              <a:rPr lang="en-US" b="0" dirty="0"/>
              <a:t> </a:t>
            </a:r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86" name="Freeform 85"/>
          <p:cNvSpPr/>
          <p:nvPr/>
        </p:nvSpPr>
        <p:spPr>
          <a:xfrm>
            <a:off x="7979007" y="4876800"/>
            <a:ext cx="2562225" cy="1003062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/>
          <p:nvPr/>
        </p:nvCxnSpPr>
        <p:spPr>
          <a:xfrm rot="5400000" flipH="1" flipV="1">
            <a:off x="6978882" y="51054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7982281" y="5496719"/>
            <a:ext cx="2571750" cy="590550"/>
          </a:xfrm>
          <a:custGeom>
            <a:avLst/>
            <a:gdLst>
              <a:gd name="connsiteX0" fmla="*/ 0 w 2571750"/>
              <a:gd name="connsiteY0" fmla="*/ 590550 h 590550"/>
              <a:gd name="connsiteX1" fmla="*/ 1171575 w 2571750"/>
              <a:gd name="connsiteY1" fmla="*/ 485775 h 590550"/>
              <a:gd name="connsiteX2" fmla="*/ 2114550 w 2571750"/>
              <a:gd name="connsiteY2" fmla="*/ 238125 h 590550"/>
              <a:gd name="connsiteX3" fmla="*/ 2571750 w 2571750"/>
              <a:gd name="connsiteY3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590550">
                <a:moveTo>
                  <a:pt x="0" y="590550"/>
                </a:moveTo>
                <a:cubicBezTo>
                  <a:pt x="409575" y="567531"/>
                  <a:pt x="819150" y="544512"/>
                  <a:pt x="1171575" y="485775"/>
                </a:cubicBezTo>
                <a:cubicBezTo>
                  <a:pt x="1524000" y="427038"/>
                  <a:pt x="1881188" y="319087"/>
                  <a:pt x="2114550" y="238125"/>
                </a:cubicBezTo>
                <a:cubicBezTo>
                  <a:pt x="2347912" y="157163"/>
                  <a:pt x="2459831" y="78581"/>
                  <a:pt x="2571750" y="0"/>
                </a:cubicBezTo>
              </a:path>
            </a:pathLst>
          </a:cu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7969482" y="6096000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9779000" y="6858000"/>
            <a:ext cx="11673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71" grpId="1" animBg="1"/>
      <p:bldP spid="75" grpId="0" animBg="1"/>
      <p:bldP spid="48" grpId="0"/>
      <p:bldP spid="49" grpId="0"/>
      <p:bldP spid="50" grpId="0"/>
      <p:bldP spid="51" grpId="0"/>
      <p:bldP spid="55" grpId="0" animBg="1"/>
      <p:bldP spid="57" grpId="0" animBg="1"/>
      <p:bldP spid="77" grpId="0" animBg="1"/>
      <p:bldP spid="78" grpId="0" animBg="1"/>
      <p:bldP spid="79" grpId="0"/>
      <p:bldP spid="80" grpId="0"/>
      <p:bldP spid="81" grpId="0"/>
      <p:bldP spid="82" grpId="0"/>
      <p:bldP spid="83" grpId="0"/>
      <p:bldP spid="84" grpId="0" animBg="1"/>
      <p:bldP spid="85" grpId="0"/>
      <p:bldP spid="86" grpId="0" animBg="1"/>
      <p:bldP spid="88" grpId="0" animBg="1"/>
      <p:bldP spid="9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i="1" dirty="0"/>
              <a:t>n + 2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2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O(n) </a:t>
            </a:r>
            <a:r>
              <a:rPr lang="en-US" dirty="0"/>
              <a:t>and</a:t>
            </a:r>
            <a:r>
              <a:rPr lang="en-US" i="1" dirty="0"/>
              <a:t>  </a:t>
            </a:r>
            <a:r>
              <a:rPr lang="en-US" dirty="0"/>
              <a:t>3</a:t>
            </a:r>
            <a:r>
              <a:rPr lang="en-US" i="1" dirty="0"/>
              <a:t>n + 2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2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endParaRPr lang="en-US" dirty="0"/>
          </a:p>
          <a:p>
            <a:pPr lvl="1"/>
            <a:r>
              <a:rPr lang="en-US" i="1" dirty="0"/>
              <a:t>O(n) </a:t>
            </a:r>
            <a:r>
              <a:rPr lang="en-US" dirty="0"/>
              <a:t>is </a:t>
            </a:r>
            <a:r>
              <a:rPr lang="en-US" b="1" dirty="0"/>
              <a:t>tighter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Every linear function is in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 lvl="1"/>
            <a:r>
              <a:rPr lang="en-US" i="1" dirty="0"/>
              <a:t>O(n) </a:t>
            </a:r>
            <a:r>
              <a:rPr lang="en-US" i="1" dirty="0">
                <a:sym typeface="Symbol"/>
              </a:rPr>
              <a:t>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endParaRPr lang="en-US" dirty="0"/>
          </a:p>
          <a:p>
            <a:r>
              <a:rPr lang="en-US" dirty="0"/>
              <a:t>In general, if p ≤ q</a:t>
            </a:r>
          </a:p>
          <a:p>
            <a:pPr lvl="1"/>
            <a:r>
              <a:rPr lang="en-US" i="1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p</a:t>
            </a:r>
            <a:r>
              <a:rPr lang="en-US" i="1" dirty="0"/>
              <a:t>) </a:t>
            </a:r>
            <a:r>
              <a:rPr lang="en-US" i="1" dirty="0">
                <a:sym typeface="Symbol"/>
              </a:rPr>
              <a:t> </a:t>
            </a:r>
            <a:r>
              <a:rPr lang="en-US" i="1" dirty="0"/>
              <a:t>O(</a:t>
            </a:r>
            <a:r>
              <a:rPr lang="en-US" i="1" dirty="0" err="1"/>
              <a:t>n</a:t>
            </a:r>
            <a:r>
              <a:rPr lang="en-US" i="1" baseline="30000" dirty="0" err="1"/>
              <a:t>q</a:t>
            </a:r>
            <a:r>
              <a:rPr lang="en-US" i="1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n</a:t>
            </a:r>
            <a:r>
              <a:rPr lang="en-US" i="1" baseline="30000" dirty="0"/>
              <a:t>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</a:t>
            </a:r>
            <a:r>
              <a:rPr lang="en-US" dirty="0"/>
              <a:t>3</a:t>
            </a:r>
            <a:r>
              <a:rPr lang="en-US" i="1" dirty="0"/>
              <a:t>n + 2)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dirty="0"/>
              <a:t> eventually dominates</a:t>
            </a:r>
            <a:br>
              <a:rPr lang="en-US" dirty="0"/>
            </a:br>
            <a:r>
              <a:rPr lang="en-US" i="1" dirty="0"/>
              <a:t>c(3n+2)</a:t>
            </a:r>
            <a:r>
              <a:rPr lang="en-US" dirty="0"/>
              <a:t> irrespective of the</a:t>
            </a:r>
            <a:br>
              <a:rPr lang="en-US" dirty="0"/>
            </a:br>
            <a:r>
              <a:rPr lang="en-US" dirty="0"/>
              <a:t>scaling factor </a:t>
            </a:r>
            <a:r>
              <a:rPr lang="en-US" i="1" dirty="0"/>
              <a:t>c</a:t>
            </a:r>
            <a:endParaRPr lang="en-US" dirty="0"/>
          </a:p>
          <a:p>
            <a:pPr lvl="1"/>
            <a:r>
              <a:rPr lang="en-US" i="1" dirty="0"/>
              <a:t>n</a:t>
            </a:r>
            <a:r>
              <a:rPr lang="en-US" i="1" baseline="30000" dirty="0"/>
              <a:t>2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</a:t>
            </a:r>
            <a:r>
              <a:rPr lang="en-US" sz="16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</a:t>
            </a:r>
            <a:r>
              <a:rPr lang="en-US" dirty="0"/>
              <a:t>3</a:t>
            </a:r>
            <a:r>
              <a:rPr lang="en-US" i="1" dirty="0"/>
              <a:t>n + 2)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Quadratic functions are </a:t>
            </a:r>
            <a:r>
              <a:rPr lang="en-US" b="1" dirty="0"/>
              <a:t>not</a:t>
            </a:r>
            <a:r>
              <a:rPr lang="en-US" dirty="0"/>
              <a:t> in </a:t>
            </a:r>
            <a:r>
              <a:rPr lang="en-US" i="1" dirty="0"/>
              <a:t>O(n)</a:t>
            </a:r>
          </a:p>
          <a:p>
            <a:pPr lvl="1"/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 </a:t>
            </a:r>
            <a:r>
              <a:rPr lang="en-US" i="1" dirty="0">
                <a:sym typeface="Symbol"/>
              </a:rPr>
              <a:t> </a:t>
            </a:r>
            <a:r>
              <a:rPr lang="en-US" i="1" dirty="0"/>
              <a:t>O(n)</a:t>
            </a:r>
          </a:p>
          <a:p>
            <a:pPr lvl="1"/>
            <a:r>
              <a:rPr lang="en-US" i="1" dirty="0"/>
              <a:t>O(n) </a:t>
            </a:r>
            <a:r>
              <a:rPr lang="en-US" i="1" dirty="0">
                <a:sym typeface="Symbol"/>
              </a:rPr>
              <a:t>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</p:txBody>
      </p:sp>
      <p:sp>
        <p:nvSpPr>
          <p:cNvPr id="4" name="Freeform 3"/>
          <p:cNvSpPr/>
          <p:nvPr/>
        </p:nvSpPr>
        <p:spPr>
          <a:xfrm>
            <a:off x="7466651" y="2938145"/>
            <a:ext cx="2571750" cy="1709261"/>
          </a:xfrm>
          <a:custGeom>
            <a:avLst/>
            <a:gdLst>
              <a:gd name="connsiteX0" fmla="*/ 0 w 2571750"/>
              <a:gd name="connsiteY0" fmla="*/ 590550 h 590550"/>
              <a:gd name="connsiteX1" fmla="*/ 1171575 w 2571750"/>
              <a:gd name="connsiteY1" fmla="*/ 485775 h 590550"/>
              <a:gd name="connsiteX2" fmla="*/ 2114550 w 2571750"/>
              <a:gd name="connsiteY2" fmla="*/ 238125 h 590550"/>
              <a:gd name="connsiteX3" fmla="*/ 2571750 w 2571750"/>
              <a:gd name="connsiteY3" fmla="*/ 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1750" h="590550">
                <a:moveTo>
                  <a:pt x="0" y="590550"/>
                </a:moveTo>
                <a:cubicBezTo>
                  <a:pt x="409575" y="567531"/>
                  <a:pt x="819150" y="544512"/>
                  <a:pt x="1171575" y="485775"/>
                </a:cubicBezTo>
                <a:cubicBezTo>
                  <a:pt x="1524000" y="427038"/>
                  <a:pt x="1881188" y="319087"/>
                  <a:pt x="2114550" y="238125"/>
                </a:cubicBezTo>
                <a:cubicBezTo>
                  <a:pt x="2347912" y="157163"/>
                  <a:pt x="2459831" y="78581"/>
                  <a:pt x="2571750" y="0"/>
                </a:cubicBezTo>
              </a:path>
            </a:pathLst>
          </a:cu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739852" y="45828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44652" y="385254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043140" y="2709545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7313204" y="2832664"/>
            <a:ext cx="549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043140" y="3059668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g</a:t>
            </a:r>
          </a:p>
        </p:txBody>
      </p:sp>
      <p:sp>
        <p:nvSpPr>
          <p:cNvPr id="22" name="Curved Left Arrow 21"/>
          <p:cNvSpPr/>
          <p:nvPr/>
        </p:nvSpPr>
        <p:spPr>
          <a:xfrm flipV="1">
            <a:off x="10558770" y="3352006"/>
            <a:ext cx="215900" cy="8382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87370" y="3558408"/>
            <a:ext cx="591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ym typeface="Symbol"/>
              </a:rPr>
              <a:t></a:t>
            </a:r>
            <a:r>
              <a:rPr lang="en-US" b="0" dirty="0"/>
              <a:t> </a:t>
            </a:r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24" name="Freeform 23"/>
          <p:cNvSpPr/>
          <p:nvPr/>
        </p:nvSpPr>
        <p:spPr>
          <a:xfrm>
            <a:off x="7463377" y="4029075"/>
            <a:ext cx="2562225" cy="618331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6463252" y="3656806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453852" y="4647406"/>
            <a:ext cx="2667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7460400" y="3276599"/>
            <a:ext cx="2562225" cy="1367869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  <a:gd name="connsiteX0" fmla="*/ 0 w 2562225"/>
              <a:gd name="connsiteY0" fmla="*/ 1581150 h 1581150"/>
              <a:gd name="connsiteX1" fmla="*/ 1057275 w 2562225"/>
              <a:gd name="connsiteY1" fmla="*/ 819150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057275 w 2562225"/>
              <a:gd name="connsiteY1" fmla="*/ 1093788 h 1581150"/>
              <a:gd name="connsiteX2" fmla="*/ 1866900 w 2562225"/>
              <a:gd name="connsiteY2" fmla="*/ 476250 h 1581150"/>
              <a:gd name="connsiteX3" fmla="*/ 2562225 w 2562225"/>
              <a:gd name="connsiteY3" fmla="*/ 0 h 1581150"/>
              <a:gd name="connsiteX0" fmla="*/ 0 w 2562225"/>
              <a:gd name="connsiteY0" fmla="*/ 1581150 h 1581150"/>
              <a:gd name="connsiteX1" fmla="*/ 1866900 w 2562225"/>
              <a:gd name="connsiteY1" fmla="*/ 476250 h 1581150"/>
              <a:gd name="connsiteX2" fmla="*/ 2562225 w 2562225"/>
              <a:gd name="connsiteY2" fmla="*/ 0 h 1581150"/>
              <a:gd name="connsiteX0" fmla="*/ 0 w 2562225"/>
              <a:gd name="connsiteY0" fmla="*/ 1581150 h 1581150"/>
              <a:gd name="connsiteX1" fmla="*/ 2562225 w 2562225"/>
              <a:gd name="connsiteY1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62225" h="1581150">
                <a:moveTo>
                  <a:pt x="0" y="1581150"/>
                </a:moveTo>
                <a:lnTo>
                  <a:pt x="2562225" y="0"/>
                </a:lnTo>
              </a:path>
            </a:pathLst>
          </a:custGeom>
          <a:ln>
            <a:solidFill>
              <a:schemeClr val="accent5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ular Callout 42"/>
          <p:cNvSpPr/>
          <p:nvPr/>
        </p:nvSpPr>
        <p:spPr bwMode="auto">
          <a:xfrm>
            <a:off x="3606800" y="2971800"/>
            <a:ext cx="1555875" cy="400110"/>
          </a:xfrm>
          <a:prstGeom prst="wedgeRectCallout">
            <a:avLst>
              <a:gd name="adj1" fmla="val -41975"/>
              <a:gd name="adj2" fmla="val -1658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g(n) = 3n + 2</a:t>
            </a:r>
          </a:p>
        </p:txBody>
      </p:sp>
      <p:sp>
        <p:nvSpPr>
          <p:cNvPr id="44" name="Rectangular Callout 43"/>
          <p:cNvSpPr/>
          <p:nvPr/>
        </p:nvSpPr>
        <p:spPr bwMode="auto">
          <a:xfrm>
            <a:off x="1613361" y="2971800"/>
            <a:ext cx="1002839" cy="400110"/>
          </a:xfrm>
          <a:prstGeom prst="wedgeRectCallout">
            <a:avLst>
              <a:gd name="adj1" fmla="val -13864"/>
              <a:gd name="adj2" fmla="val -1659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f(n) = n</a:t>
            </a:r>
            <a:r>
              <a:rPr lang="en-US" sz="2000" i="1" baseline="30000" dirty="0"/>
              <a:t>2</a:t>
            </a:r>
            <a:endParaRPr lang="en-US" sz="2000" b="0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11379200" y="4953000"/>
            <a:ext cx="113685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115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531600" y="3436203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0" dirty="0">
                <a:solidFill>
                  <a:srgbClr val="FF0000"/>
                </a:solidFill>
              </a:rPr>
              <a:t>??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27" grpId="0" animBg="1"/>
      <p:bldP spid="43" grpId="0" animBg="1"/>
      <p:bldP spid="44" grpId="0" animBg="1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Complexity Classes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We learned that</a:t>
            </a:r>
            <a:endParaRPr lang="en-US" i="1" dirty="0"/>
          </a:p>
          <a:p>
            <a:pPr lvl="1"/>
            <a:r>
              <a:rPr lang="en-US" i="1" dirty="0"/>
              <a:t>O(n) </a:t>
            </a:r>
            <a:r>
              <a:rPr lang="en-US" i="1" dirty="0">
                <a:sym typeface="Symbol"/>
              </a:rPr>
              <a:t>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 lvl="1"/>
            <a:r>
              <a:rPr lang="en-US" dirty="0"/>
              <a:t>But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 </a:t>
            </a:r>
            <a:r>
              <a:rPr lang="en-US" i="1" dirty="0">
                <a:sym typeface="Symbol"/>
              </a:rPr>
              <a:t> </a:t>
            </a:r>
            <a:r>
              <a:rPr lang="en-US" i="1" dirty="0"/>
              <a:t>O(n)</a:t>
            </a:r>
            <a:endParaRPr lang="en-US" dirty="0"/>
          </a:p>
          <a:p>
            <a:pPr lvl="2"/>
            <a:endParaRPr lang="en-US" i="1" dirty="0"/>
          </a:p>
          <a:p>
            <a:r>
              <a:rPr lang="en-US" i="1" dirty="0"/>
              <a:t>O(n)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and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 </a:t>
            </a:r>
            <a:r>
              <a:rPr lang="en-US" dirty="0"/>
              <a:t>are called </a:t>
            </a:r>
            <a:r>
              <a:rPr lang="en-US" b="1" dirty="0"/>
              <a:t>complexity classes</a:t>
            </a:r>
          </a:p>
          <a:p>
            <a:pPr lvl="1"/>
            <a:r>
              <a:rPr lang="en-US" u="sng" dirty="0"/>
              <a:t>Simplest and tightest </a:t>
            </a:r>
            <a:r>
              <a:rPr lang="en-US" dirty="0"/>
              <a:t>expressions for sets of cost functions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2694246" y="5867400"/>
            <a:ext cx="4450707" cy="707886"/>
          </a:xfrm>
          <a:prstGeom prst="wedgeRectCallout">
            <a:avLst>
              <a:gd name="adj1" fmla="val -37608"/>
              <a:gd name="adj2" fmla="val -1221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always write complexity classes in</a:t>
            </a:r>
          </a:p>
          <a:p>
            <a:pPr>
              <a:defRPr/>
            </a:pPr>
            <a:r>
              <a:rPr lang="en-US" sz="2000" dirty="0"/>
              <a:t>simplest</a:t>
            </a:r>
            <a:r>
              <a:rPr lang="en-US" sz="2000" b="0" dirty="0"/>
              <a:t> and </a:t>
            </a:r>
            <a:r>
              <a:rPr lang="en-US" sz="2000" dirty="0"/>
              <a:t>tightest</a:t>
            </a:r>
            <a:r>
              <a:rPr lang="en-US" sz="2000" b="0" dirty="0"/>
              <a:t> forms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pPr marL="514350" indent="-514350"/>
            <a:r>
              <a:rPr lang="en-US" dirty="0"/>
              <a:t>Examples of complexity classes: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40000" y="2819401"/>
          <a:ext cx="7924800" cy="46482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3504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Complexity class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Common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Constant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O(log</a:t>
                      </a:r>
                      <a:r>
                        <a:rPr lang="en-US" sz="2800" i="1" baseline="0" dirty="0"/>
                        <a:t> n)</a:t>
                      </a:r>
                      <a:endParaRPr lang="en-US" sz="28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Logarithmic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Linear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(just</a:t>
                      </a:r>
                      <a:r>
                        <a:rPr lang="en-US" sz="2800" baseline="0" dirty="0"/>
                        <a:t> “</a:t>
                      </a:r>
                      <a:r>
                        <a:rPr lang="en-US" sz="2800" i="1" baseline="0" dirty="0"/>
                        <a:t>n log n</a:t>
                      </a:r>
                      <a:r>
                        <a:rPr lang="en-US" sz="2800" baseline="0" dirty="0"/>
                        <a:t>”)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O(n</a:t>
                      </a:r>
                      <a:r>
                        <a:rPr lang="en-US" sz="2800" i="1" baseline="30000" dirty="0"/>
                        <a:t>2</a:t>
                      </a:r>
                      <a:r>
                        <a:rPr lang="en-US" sz="2800" i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Quadratic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9116">
                <a:tc>
                  <a:txBody>
                    <a:bodyPr/>
                    <a:lstStyle/>
                    <a:p>
                      <a:r>
                        <a:rPr lang="en-US" sz="2800" i="1" dirty="0"/>
                        <a:t>O(2</a:t>
                      </a:r>
                      <a:r>
                        <a:rPr lang="en-US" sz="2800" i="1" baseline="30000" dirty="0"/>
                        <a:t>n</a:t>
                      </a:r>
                      <a:r>
                        <a:rPr lang="en-US" sz="2800" i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Exponential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0B421D-1147-97AB-85CA-BF0942BC08C9}"/>
              </a:ext>
            </a:extLst>
          </p:cNvPr>
          <p:cNvSpPr txBox="1"/>
          <p:nvPr/>
        </p:nvSpPr>
        <p:spPr>
          <a:xfrm>
            <a:off x="1854200" y="7966322"/>
            <a:ext cx="97305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/>
              <a:t>O(1) </a:t>
            </a:r>
            <a:r>
              <a:rPr lang="en-US" sz="3200" i="1" dirty="0">
                <a:sym typeface="Symbol"/>
              </a:rPr>
              <a:t></a:t>
            </a:r>
            <a:r>
              <a:rPr lang="en-US" sz="3200" i="1" dirty="0"/>
              <a:t> O(log n)</a:t>
            </a:r>
            <a:r>
              <a:rPr lang="en-US" sz="3200" i="1" dirty="0">
                <a:sym typeface="Symbol"/>
              </a:rPr>
              <a:t> </a:t>
            </a:r>
            <a:r>
              <a:rPr lang="en-US" sz="3200" i="1" dirty="0"/>
              <a:t> O(n)</a:t>
            </a:r>
            <a:r>
              <a:rPr lang="en-US" sz="3200" i="1" dirty="0">
                <a:sym typeface="Symbol"/>
              </a:rPr>
              <a:t>  </a:t>
            </a:r>
            <a:r>
              <a:rPr lang="en-US" sz="3200" i="1" dirty="0"/>
              <a:t>O(n log n) </a:t>
            </a:r>
            <a:r>
              <a:rPr lang="en-US" sz="3200" i="1" dirty="0">
                <a:sym typeface="Symbol"/>
              </a:rPr>
              <a:t> </a:t>
            </a:r>
            <a:r>
              <a:rPr lang="en-US" sz="3200" i="1" dirty="0"/>
              <a:t>O(n</a:t>
            </a:r>
            <a:r>
              <a:rPr lang="en-US" sz="3200" i="1" baseline="30000" dirty="0"/>
              <a:t>2</a:t>
            </a:r>
            <a:r>
              <a:rPr lang="en-US" sz="3200" i="1" dirty="0"/>
              <a:t>) </a:t>
            </a:r>
            <a:r>
              <a:rPr lang="en-US" sz="3200" i="1" dirty="0">
                <a:sym typeface="Symbol"/>
              </a:rPr>
              <a:t> </a:t>
            </a:r>
            <a:r>
              <a:rPr lang="en-US" sz="3200" i="1" dirty="0"/>
              <a:t>O(2</a:t>
            </a:r>
            <a:r>
              <a:rPr lang="en-US" sz="3200" i="1" baseline="30000" dirty="0"/>
              <a:t>n</a:t>
            </a:r>
            <a:r>
              <a:rPr lang="en-US" sz="3200" i="1" dirty="0"/>
              <a:t>)</a:t>
            </a:r>
          </a:p>
          <a:p>
            <a:endParaRPr lang="en-US" sz="3200" b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7A50-69B3-4DCD-B5A6-7AE78009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pic>
        <p:nvPicPr>
          <p:cNvPr id="7" name="Picture 6" descr="pat1.png"/>
          <p:cNvPicPr>
            <a:picLocks noChangeAspect="1"/>
          </p:cNvPicPr>
          <p:nvPr/>
        </p:nvPicPr>
        <p:blipFill>
          <a:blip r:embed="rId2"/>
          <a:srcRect l="2632" t="9604" r="8764"/>
          <a:stretch>
            <a:fillRect/>
          </a:stretch>
        </p:blipFill>
        <p:spPr>
          <a:xfrm>
            <a:off x="0" y="1524000"/>
            <a:ext cx="5130800" cy="4303383"/>
          </a:xfrm>
          <a:prstGeom prst="rect">
            <a:avLst/>
          </a:prstGeom>
        </p:spPr>
      </p:pic>
      <p:pic>
        <p:nvPicPr>
          <p:cNvPr id="8" name="Picture 7" descr="pat2.png"/>
          <p:cNvPicPr>
            <a:picLocks noChangeAspect="1"/>
          </p:cNvPicPr>
          <p:nvPr/>
        </p:nvPicPr>
        <p:blipFill>
          <a:blip r:embed="rId3"/>
          <a:srcRect l="5264" t="11219" r="9203" b="5441"/>
          <a:stretch>
            <a:fillRect/>
          </a:stretch>
        </p:blipFill>
        <p:spPr>
          <a:xfrm>
            <a:off x="3835400" y="3352800"/>
            <a:ext cx="4953000" cy="3962400"/>
          </a:xfrm>
          <a:prstGeom prst="rect">
            <a:avLst/>
          </a:prstGeom>
        </p:spPr>
      </p:pic>
      <p:pic>
        <p:nvPicPr>
          <p:cNvPr id="9" name="Picture 8" descr="pat3.png"/>
          <p:cNvPicPr>
            <a:picLocks noChangeAspect="1"/>
          </p:cNvPicPr>
          <p:nvPr/>
        </p:nvPicPr>
        <p:blipFill>
          <a:blip r:embed="rId4"/>
          <a:srcRect l="2234" t="10439" r="9125" b="5480"/>
          <a:stretch>
            <a:fillRect/>
          </a:stretch>
        </p:blipFill>
        <p:spPr>
          <a:xfrm>
            <a:off x="7797800" y="5715000"/>
            <a:ext cx="5181600" cy="4038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Complexity of Linear Search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010400"/>
          </a:xfrm>
        </p:spPr>
        <p:txBody>
          <a:bodyPr/>
          <a:lstStyle/>
          <a:p>
            <a:pPr marL="514350" indent="-514350"/>
            <a:r>
              <a:rPr lang="en-US" i="1" dirty="0"/>
              <a:t>T(n) = an + b</a:t>
            </a:r>
            <a:endParaRPr lang="en-US" dirty="0"/>
          </a:p>
          <a:p>
            <a:pPr lvl="1"/>
            <a:r>
              <a:rPr lang="en-US" dirty="0"/>
              <a:t>So, </a:t>
            </a:r>
            <a:r>
              <a:rPr lang="en-US" i="1" dirty="0"/>
              <a:t>T(n)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sz="1800" i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i="1" dirty="0"/>
              <a:t>O(n) </a:t>
            </a:r>
            <a:endParaRPr lang="en-US" dirty="0"/>
          </a:p>
          <a:p>
            <a:endParaRPr lang="en-US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Linear search has </a:t>
            </a:r>
            <a:r>
              <a:rPr lang="en-US" b="1" dirty="0"/>
              <a:t>worst case complexity </a:t>
            </a:r>
            <a:r>
              <a:rPr lang="en-US" i="1" dirty="0"/>
              <a:t>O(n)</a:t>
            </a:r>
          </a:p>
          <a:p>
            <a:pPr lvl="1"/>
            <a:r>
              <a:rPr lang="en-US" dirty="0"/>
              <a:t>It has </a:t>
            </a:r>
            <a:r>
              <a:rPr lang="en-US" b="1" dirty="0"/>
              <a:t>linear complexity </a:t>
            </a:r>
            <a:r>
              <a:rPr lang="en-US" dirty="0"/>
              <a:t>in the size </a:t>
            </a:r>
            <a:r>
              <a:rPr lang="en-US" i="1" dirty="0"/>
              <a:t>n</a:t>
            </a:r>
            <a:r>
              <a:rPr lang="en-US" dirty="0"/>
              <a:t> of its input</a:t>
            </a:r>
          </a:p>
          <a:p>
            <a:pPr lvl="1"/>
            <a:r>
              <a:rPr lang="en-US" dirty="0"/>
              <a:t>That’s why it is caller </a:t>
            </a:r>
            <a:r>
              <a:rPr lang="en-US" i="1" dirty="0">
                <a:solidFill>
                  <a:srgbClr val="C00000"/>
                </a:solidFill>
              </a:rPr>
              <a:t>linear</a:t>
            </a:r>
            <a:r>
              <a:rPr lang="en-US" dirty="0">
                <a:solidFill>
                  <a:srgbClr val="C00000"/>
                </a:solidFill>
              </a:rPr>
              <a:t> search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1828800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3530600" y="3591282"/>
            <a:ext cx="2653933" cy="707886"/>
          </a:xfrm>
          <a:prstGeom prst="wedgeRectCallout">
            <a:avLst>
              <a:gd name="adj1" fmla="val -37608"/>
              <a:gd name="adj2" fmla="val -1221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/>
              <a:t>Simplest</a:t>
            </a:r>
            <a:r>
              <a:rPr lang="en-US" sz="2000" b="0" dirty="0"/>
              <a:t> and </a:t>
            </a:r>
            <a:r>
              <a:rPr lang="en-US" sz="2000" dirty="0"/>
              <a:t>tightest</a:t>
            </a:r>
            <a:br>
              <a:rPr lang="en-US" sz="2000" b="0" dirty="0"/>
            </a:br>
            <a:r>
              <a:rPr lang="en-US" sz="2000" b="0" dirty="0"/>
              <a:t>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nothing special about “</a:t>
            </a:r>
            <a:r>
              <a:rPr lang="en-US" i="1" dirty="0"/>
              <a:t>n</a:t>
            </a:r>
            <a:r>
              <a:rPr lang="en-US" dirty="0"/>
              <a:t>” </a:t>
            </a:r>
          </a:p>
          <a:p>
            <a:pPr lvl="1"/>
            <a:r>
              <a:rPr lang="en-US" dirty="0"/>
              <a:t>If we use </a:t>
            </a:r>
            <a:r>
              <a:rPr lang="en-US" i="1" dirty="0"/>
              <a:t>k</a:t>
            </a:r>
            <a:r>
              <a:rPr lang="en-US" dirty="0"/>
              <a:t> for the input size </a:t>
            </a:r>
            <a:br>
              <a:rPr lang="en-US" dirty="0"/>
            </a:br>
            <a:r>
              <a:rPr lang="en-US" dirty="0"/>
              <a:t>parameter</a:t>
            </a:r>
          </a:p>
          <a:p>
            <a:pPr lvl="1"/>
            <a:r>
              <a:rPr lang="en-US" dirty="0"/>
              <a:t>Then this function has cost </a:t>
            </a:r>
            <a:r>
              <a:rPr lang="en-US" i="1" dirty="0"/>
              <a:t>O(k)</a:t>
            </a:r>
          </a:p>
          <a:p>
            <a:pPr lvl="2"/>
            <a:r>
              <a:rPr lang="en-US" dirty="0"/>
              <a:t>Still linear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1828800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k;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1150600" y="1828800"/>
            <a:ext cx="609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931400" y="2159358"/>
            <a:ext cx="609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input may have multiple size parameters</a:t>
            </a:r>
          </a:p>
          <a:p>
            <a:pPr lvl="1"/>
            <a:r>
              <a:rPr lang="en-US" dirty="0"/>
              <a:t>E.g., An image has a width </a:t>
            </a:r>
            <a:r>
              <a:rPr lang="en-US" b="1" i="1" dirty="0"/>
              <a:t>w</a:t>
            </a:r>
            <a:r>
              <a:rPr lang="en-US" dirty="0"/>
              <a:t> and a height </a:t>
            </a:r>
            <a:r>
              <a:rPr lang="en-US" b="1" i="1" dirty="0"/>
              <a:t>h</a:t>
            </a:r>
            <a:endParaRPr lang="en-US" b="1" dirty="0"/>
          </a:p>
          <a:p>
            <a:pPr lvl="2"/>
            <a:r>
              <a:rPr lang="en-US" sz="2800" dirty="0"/>
              <a:t>To brighten an image,</a:t>
            </a:r>
            <a:r>
              <a:rPr lang="en-US" sz="2800" i="1" dirty="0"/>
              <a:t> </a:t>
            </a:r>
            <a:r>
              <a:rPr lang="en-US" sz="2800" dirty="0"/>
              <a:t>we need to change every one of its </a:t>
            </a:r>
            <a:r>
              <a:rPr lang="en-US" sz="2800" i="1" dirty="0"/>
              <a:t>w × h </a:t>
            </a:r>
            <a:r>
              <a:rPr lang="en-US" sz="2800" dirty="0"/>
              <a:t>pixels </a:t>
            </a:r>
          </a:p>
          <a:p>
            <a:pPr lvl="2"/>
            <a:r>
              <a:rPr lang="en-US" sz="2800" dirty="0"/>
              <a:t>To put a border around an image, we need to touch about 2(</a:t>
            </a:r>
            <a:r>
              <a:rPr lang="en-US" sz="2800" i="1" dirty="0"/>
              <a:t>w</a:t>
            </a:r>
            <a:r>
              <a:rPr lang="en-US" sz="2800" dirty="0"/>
              <a:t> + </a:t>
            </a:r>
            <a:r>
              <a:rPr lang="en-US" sz="2800" i="1" dirty="0"/>
              <a:t>h</a:t>
            </a:r>
            <a:r>
              <a:rPr lang="en-US" sz="2800" dirty="0"/>
              <a:t>) pixels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669458"/>
              </p:ext>
            </p:extLst>
          </p:nvPr>
        </p:nvGraphicFramePr>
        <p:xfrm>
          <a:off x="1630500" y="5499395"/>
          <a:ext cx="2514600" cy="2141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 rot="10800000">
            <a:off x="1630500" y="7861595"/>
            <a:ext cx="2514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rot="5400000">
            <a:off x="410903" y="6565798"/>
            <a:ext cx="21336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121913" y="633759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7300" y="785713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w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469842"/>
              </p:ext>
            </p:extLst>
          </p:nvPr>
        </p:nvGraphicFramePr>
        <p:xfrm>
          <a:off x="5415246" y="5505448"/>
          <a:ext cx="2514600" cy="2141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 rot="10800000">
            <a:off x="5415246" y="7867648"/>
            <a:ext cx="2514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>
            <a:off x="4195649" y="6571851"/>
            <a:ext cx="21336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906659" y="6343648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82046" y="786318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w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516615"/>
              </p:ext>
            </p:extLst>
          </p:nvPr>
        </p:nvGraphicFramePr>
        <p:xfrm>
          <a:off x="9226127" y="5505449"/>
          <a:ext cx="2514600" cy="2141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9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5438" marR="75438" marT="37719" marB="37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 bwMode="auto">
          <a:xfrm rot="10800000">
            <a:off x="9226127" y="7867649"/>
            <a:ext cx="2514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5400000">
            <a:off x="8006530" y="6571852"/>
            <a:ext cx="21336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717540" y="6343649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292927" y="786318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A6F2F-5F30-E2FD-3A53-87645D193519}"/>
              </a:ext>
            </a:extLst>
          </p:cNvPr>
          <p:cNvSpPr txBox="1"/>
          <p:nvPr/>
        </p:nvSpPr>
        <p:spPr>
          <a:xfrm>
            <a:off x="3414102" y="3515380"/>
            <a:ext cx="1670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Wingdings" pitchFamily="2" charset="2"/>
              </a:rPr>
              <a:t> </a:t>
            </a:r>
            <a:r>
              <a:rPr lang="en-US" sz="2800" i="1" dirty="0"/>
              <a:t>O(</a:t>
            </a:r>
            <a:r>
              <a:rPr lang="en-US" sz="2800" i="1" dirty="0" err="1"/>
              <a:t>wh</a:t>
            </a:r>
            <a:r>
              <a:rPr lang="en-US" sz="2800" i="1" dirty="0"/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0B234B-31DE-6E35-9748-DD721BF21F37}"/>
              </a:ext>
            </a:extLst>
          </p:cNvPr>
          <p:cNvSpPr txBox="1"/>
          <p:nvPr/>
        </p:nvSpPr>
        <p:spPr>
          <a:xfrm>
            <a:off x="3759200" y="4466229"/>
            <a:ext cx="1877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ym typeface="Wingdings" pitchFamily="2" charset="2"/>
              </a:rPr>
              <a:t></a:t>
            </a:r>
            <a:r>
              <a:rPr lang="en-US" sz="2800" i="1" dirty="0">
                <a:sym typeface="Wingdings" pitchFamily="2" charset="2"/>
              </a:rPr>
              <a:t> </a:t>
            </a:r>
            <a:r>
              <a:rPr lang="en-US" sz="2800" dirty="0"/>
              <a:t>O(</a:t>
            </a:r>
            <a:r>
              <a:rPr lang="en-US" sz="2800" i="1" dirty="0" err="1"/>
              <a:t>w</a:t>
            </a:r>
            <a:r>
              <a:rPr lang="en-US" sz="2800" dirty="0" err="1"/>
              <a:t>+</a:t>
            </a:r>
            <a:r>
              <a:rPr lang="en-US" sz="2800" i="1" dirty="0" err="1"/>
              <a:t>h</a:t>
            </a:r>
            <a:r>
              <a:rPr lang="en-US" sz="2800" dirty="0"/>
              <a:t>)</a:t>
            </a:r>
            <a:endParaRPr lang="en-US" sz="2800" b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27" grpId="0"/>
      <p:bldP spid="28" grpId="0"/>
      <p:bldP spid="5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Towards a Better Search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vs.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820976" cy="6896100"/>
          </a:xfrm>
        </p:spPr>
        <p:txBody>
          <a:bodyPr/>
          <a:lstStyle/>
          <a:p>
            <a:r>
              <a:rPr lang="en-US" dirty="0"/>
              <a:t>Linear search has cost </a:t>
            </a:r>
            <a:r>
              <a:rPr lang="en-US" i="1" dirty="0"/>
              <a:t>O(n)</a:t>
            </a:r>
          </a:p>
          <a:p>
            <a:endParaRPr lang="en-US" dirty="0"/>
          </a:p>
          <a:p>
            <a:r>
              <a:rPr lang="en-US" dirty="0"/>
              <a:t>But this is only one of many</a:t>
            </a:r>
            <a:br>
              <a:rPr lang="en-US" dirty="0"/>
            </a:br>
            <a:r>
              <a:rPr lang="en-US" dirty="0"/>
              <a:t>algorithms to search an array</a:t>
            </a:r>
          </a:p>
          <a:p>
            <a:pPr lvl="1"/>
            <a:r>
              <a:rPr lang="en-US" dirty="0"/>
              <a:t>Can a different algorithm find an element faster?</a:t>
            </a:r>
          </a:p>
          <a:p>
            <a:pPr lvl="2"/>
            <a:r>
              <a:rPr lang="en-US" b="1" dirty="0"/>
              <a:t>No</a:t>
            </a:r>
            <a:r>
              <a:rPr lang="en-US" dirty="0"/>
              <a:t>: The </a:t>
            </a:r>
            <a:r>
              <a:rPr lang="en-US" b="1" dirty="0"/>
              <a:t>problem</a:t>
            </a:r>
            <a:r>
              <a:rPr lang="en-US" dirty="0"/>
              <a:t> of searching a </a:t>
            </a:r>
            <a:r>
              <a:rPr lang="en-US" i="1" dirty="0"/>
              <a:t>generic</a:t>
            </a:r>
            <a:r>
              <a:rPr lang="en-US" dirty="0"/>
              <a:t> n-element array has complexity O(n)</a:t>
            </a:r>
          </a:p>
          <a:p>
            <a:pPr lvl="3"/>
            <a:r>
              <a:rPr lang="en-US" sz="2400" dirty="0"/>
              <a:t>Some algorithms have worse complexity</a:t>
            </a:r>
          </a:p>
          <a:p>
            <a:pPr lvl="3"/>
            <a:r>
              <a:rPr lang="en-US" sz="2400" dirty="0"/>
              <a:t>But no algorithm has better complexity</a:t>
            </a:r>
          </a:p>
          <a:p>
            <a:pPr lvl="4"/>
            <a:r>
              <a:rPr lang="en-US" dirty="0"/>
              <a:t>Unless we radically change what we mean by “step”</a:t>
            </a:r>
          </a:p>
          <a:p>
            <a:pPr lvl="2"/>
            <a:endParaRPr lang="en-US" dirty="0"/>
          </a:p>
          <a:p>
            <a:r>
              <a:rPr lang="en-US" dirty="0"/>
              <a:t>Can we do better if we make (reasonable) assumptions?</a:t>
            </a:r>
          </a:p>
          <a:p>
            <a:pPr lvl="1"/>
            <a:r>
              <a:rPr lang="en-US" dirty="0"/>
              <a:t>Say, the array is </a:t>
            </a:r>
            <a:r>
              <a:rPr lang="en-US" b="1" dirty="0"/>
              <a:t>sorted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797800" y="1828800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Code for </a:t>
            </a:r>
            <a:r>
              <a:rPr lang="en-US" dirty="0">
                <a:solidFill>
                  <a:srgbClr val="7030A0"/>
                </a:solidFill>
              </a:rPr>
              <a:t>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7467600"/>
            <a:ext cx="10960100" cy="18288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b="1" dirty="0">
                <a:solidFill>
                  <a:schemeClr val="tx1"/>
                </a:solidFill>
              </a:rPr>
              <a:t>How long </a:t>
            </a:r>
            <a:r>
              <a:rPr lang="en-US" dirty="0">
                <a:solidFill>
                  <a:schemeClr val="tx1"/>
                </a:solidFill>
              </a:rPr>
              <a:t>does it take to run?</a:t>
            </a:r>
          </a:p>
          <a:p>
            <a:pPr lvl="1">
              <a:buClr>
                <a:schemeClr val="tx1"/>
              </a:buClr>
            </a:pPr>
            <a:r>
              <a:rPr lang="en-US" i="1" dirty="0">
                <a:solidFill>
                  <a:schemeClr val="tx1"/>
                </a:solidFill>
              </a:rPr>
              <a:t>With contract-checking off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2441124" y="1883688"/>
            <a:ext cx="8122552" cy="535531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/>
          <a:lstStyle/>
          <a:p>
            <a:r>
              <a:rPr lang="en-US" dirty="0"/>
              <a:t>A is sorted</a:t>
            </a:r>
          </a:p>
          <a:p>
            <a:pPr lvl="1"/>
            <a:r>
              <a:rPr lang="en-US" dirty="0"/>
              <a:t>The segment </a:t>
            </a:r>
            <a:br>
              <a:rPr lang="en-US" dirty="0"/>
            </a:br>
            <a:r>
              <a:rPr lang="en-US" i="1" dirty="0"/>
              <a:t>A[0,n) </a:t>
            </a:r>
            <a:r>
              <a:rPr lang="en-US" dirty="0"/>
              <a:t>is sorted</a:t>
            </a:r>
          </a:p>
          <a:p>
            <a:pPr lvl="2"/>
            <a:r>
              <a:rPr lang="en-US" dirty="0"/>
              <a:t>Useful for later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Idea:</a:t>
            </a:r>
          </a:p>
          <a:p>
            <a:pPr lvl="1"/>
            <a:r>
              <a:rPr lang="en-US" dirty="0"/>
              <a:t>If we find an element larger than x, we can stop searching</a:t>
            </a:r>
          </a:p>
          <a:p>
            <a:pPr lvl="2"/>
            <a:r>
              <a:rPr lang="en-US" dirty="0"/>
              <a:t>All elements after it will also be larger than x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4704448" y="1971556"/>
            <a:ext cx="8122552" cy="572464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273800" y="2705637"/>
            <a:ext cx="2819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635000" y="52435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68400" y="48006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7"/>
          <p:cNvSpPr>
            <a:spLocks/>
          </p:cNvSpPr>
          <p:nvPr/>
        </p:nvSpPr>
        <p:spPr bwMode="auto">
          <a:xfrm>
            <a:off x="635000" y="4481076"/>
            <a:ext cx="597920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x: 4</a:t>
            </a:r>
          </a:p>
        </p:txBody>
      </p:sp>
      <p:sp>
        <p:nvSpPr>
          <p:cNvPr id="11" name="Up Arrow 10"/>
          <p:cNvSpPr/>
          <p:nvPr/>
        </p:nvSpPr>
        <p:spPr bwMode="auto">
          <a:xfrm>
            <a:off x="1473200" y="5740758"/>
            <a:ext cx="1295400" cy="457200"/>
          </a:xfrm>
          <a:prstGeom prst="upArrow">
            <a:avLst/>
          </a:prstGeom>
          <a:solidFill>
            <a:srgbClr val="FFC0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5 &gt; 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9" grpId="0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66048" y="1971556"/>
            <a:ext cx="8122552" cy="646330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6731000" y="6705600"/>
            <a:ext cx="3436197" cy="1015663"/>
          </a:xfrm>
          <a:prstGeom prst="wedgeRectCallout">
            <a:avLst>
              <a:gd name="adj1" fmla="val -95132"/>
              <a:gd name="adj2" fmla="val -186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If A[</a:t>
            </a:r>
            <a:r>
              <a:rPr lang="en-US" sz="2000" b="0" dirty="0" err="1"/>
              <a:t>i</a:t>
            </a:r>
            <a:r>
              <a:rPr lang="en-US" sz="2000" b="0" dirty="0"/>
              <a:t>] is not equal to x</a:t>
            </a:r>
            <a:br>
              <a:rPr lang="en-US" sz="2000" b="0" dirty="0"/>
            </a:br>
            <a:r>
              <a:rPr lang="en-US" sz="2000" b="0" dirty="0"/>
              <a:t>and not larger than x</a:t>
            </a:r>
            <a:br>
              <a:rPr lang="en-US" sz="2000" b="0" dirty="0"/>
            </a:br>
            <a:r>
              <a:rPr lang="en-US" sz="2000" b="0" dirty="0"/>
              <a:t>then it must be smaller than 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cost of this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Still O(n)</a:t>
            </a:r>
          </a:p>
          <a:p>
            <a:pPr lvl="2"/>
            <a:r>
              <a:rPr lang="en-US" b="1" dirty="0"/>
              <a:t>Worst case </a:t>
            </a:r>
            <a:r>
              <a:rPr lang="en-US" dirty="0"/>
              <a:t>is when searching an</a:t>
            </a:r>
            <a:br>
              <a:rPr lang="en-US" dirty="0"/>
            </a:br>
            <a:r>
              <a:rPr lang="en-US" dirty="0"/>
              <a:t>element bigger than anything in A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But that’s just </a:t>
            </a:r>
            <a:r>
              <a:rPr lang="en-US" i="1" dirty="0"/>
              <a:t>one</a:t>
            </a:r>
            <a:r>
              <a:rPr lang="en-US" dirty="0"/>
              <a:t> algorithm for </a:t>
            </a:r>
            <a:br>
              <a:rPr lang="en-US" dirty="0"/>
            </a:br>
            <a:r>
              <a:rPr lang="en-US" dirty="0"/>
              <a:t>searching in a sorted array</a:t>
            </a:r>
          </a:p>
          <a:p>
            <a:pPr lvl="1"/>
            <a:r>
              <a:rPr lang="en-US" dirty="0"/>
              <a:t>Can we do better?</a:t>
            </a:r>
          </a:p>
          <a:p>
            <a:pPr lvl="2"/>
            <a:r>
              <a:rPr lang="en-US" dirty="0"/>
              <a:t>Next lecture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8514448" y="1600200"/>
            <a:ext cx="4312552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code safe?</a:t>
            </a:r>
          </a:p>
          <a:p>
            <a:pPr lvl="1"/>
            <a:r>
              <a:rPr lang="en-US" dirty="0"/>
              <a:t>Yes, no new</a:t>
            </a:r>
            <a:br>
              <a:rPr lang="en-US" dirty="0"/>
            </a:br>
            <a:r>
              <a:rPr lang="en-US" dirty="0"/>
              <a:t>array accesses</a:t>
            </a:r>
          </a:p>
          <a:p>
            <a:pPr lvl="2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Is it correct?</a:t>
            </a:r>
          </a:p>
          <a:p>
            <a:pPr lvl="1"/>
            <a:r>
              <a:rPr lang="en-US" dirty="0"/>
              <a:t>We have one </a:t>
            </a:r>
            <a:br>
              <a:rPr lang="en-US" dirty="0"/>
            </a:br>
            <a:r>
              <a:rPr lang="en-US" dirty="0"/>
              <a:t>extra </a:t>
            </a:r>
            <a:r>
              <a:rPr lang="en-US" i="1" dirty="0"/>
              <a:t>return</a:t>
            </a:r>
          </a:p>
          <a:p>
            <a:pPr lvl="2"/>
            <a:r>
              <a:rPr lang="en-US" dirty="0"/>
              <a:t>Is it correct?</a:t>
            </a:r>
          </a:p>
          <a:p>
            <a:pPr marL="800100" lvl="2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4826000" y="1971556"/>
            <a:ext cx="8122552" cy="646330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 A[\result] == x);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591479" y="6477000"/>
            <a:ext cx="1524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9977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 we know at iteration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Let’s draw a picture!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&lt; x</a:t>
            </a:r>
            <a:r>
              <a:rPr lang="en-US" dirty="0">
                <a:solidFill>
                  <a:schemeClr val="tx1"/>
                </a:solidFill>
              </a:rPr>
              <a:t>: Every element in segment A[0,i) is less than x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r>
              <a:rPr lang="en-US" dirty="0">
                <a:solidFill>
                  <a:schemeClr val="tx1"/>
                </a:solidFill>
              </a:rPr>
              <a:t>: Everything in A[0,i) is ≤ everything in A[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, n)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7950200" y="121146"/>
            <a:ext cx="4953000" cy="489364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168400" y="3871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54201" y="3429000"/>
          <a:ext cx="54864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66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 bwMode="auto">
          <a:xfrm rot="5400000">
            <a:off x="3036789" y="3392390"/>
            <a:ext cx="225621" cy="25908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5400000">
            <a:off x="5589489" y="3506690"/>
            <a:ext cx="225621" cy="2362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20486" y="4955979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&lt; 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73600" y="4951514"/>
            <a:ext cx="2111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≤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n)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8" grpId="0" animBg="1"/>
      <p:bldP spid="19" grpId="0"/>
      <p:bldP spid="2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Array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&lt; x</a:t>
            </a:r>
            <a:r>
              <a:rPr lang="en-US" dirty="0"/>
              <a:t> and other variations are useful to reason about array segments</a:t>
            </a:r>
          </a:p>
          <a:p>
            <a:pPr>
              <a:buClr>
                <a:schemeClr val="tx1"/>
              </a:buClr>
            </a:pPr>
            <a:endParaRPr lang="en-US" dirty="0"/>
          </a:p>
          <a:p>
            <a:r>
              <a:rPr lang="en-US" dirty="0"/>
              <a:t>Implement them as </a:t>
            </a:r>
            <a:r>
              <a:rPr lang="en-US" i="1" dirty="0"/>
              <a:t>specification</a:t>
            </a:r>
            <a:r>
              <a:rPr lang="en-US" dirty="0"/>
              <a:t> functions: </a:t>
            </a:r>
            <a:r>
              <a:rPr lang="en-US" b="1" dirty="0" err="1"/>
              <a:t>arrayutil</a:t>
            </a:r>
            <a:endParaRPr lang="en-US" dirty="0"/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A[lo, hi) is sorted	</a:t>
            </a: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 A[lo, hi) 	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&lt; A[lo, hi) 	</a:t>
            </a:r>
            <a:r>
              <a:rPr lang="en-US" dirty="0" err="1">
                <a:solidFill>
                  <a:srgbClr val="C00000"/>
                </a:solidFill>
              </a:rPr>
              <a:t>lt_seg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≤ A[lo, hi) 	</a:t>
            </a:r>
            <a:r>
              <a:rPr lang="en-US" dirty="0" err="1">
                <a:solidFill>
                  <a:srgbClr val="C00000"/>
                </a:solidFill>
              </a:rPr>
              <a:t>le_seg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&gt; A[lo, hi) 	</a:t>
            </a:r>
            <a:r>
              <a:rPr lang="en-US" dirty="0" err="1">
                <a:solidFill>
                  <a:srgbClr val="C00000"/>
                </a:solidFill>
              </a:rPr>
              <a:t>gt_seg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x ≥ A[lo, hi)	</a:t>
            </a:r>
            <a:r>
              <a:rPr lang="en-US" dirty="0" err="1">
                <a:solidFill>
                  <a:srgbClr val="C00000"/>
                </a:solidFill>
              </a:rPr>
              <a:t>ge_seg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 &lt; B[lo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	</a:t>
            </a:r>
            <a:r>
              <a:rPr lang="en-US" dirty="0" err="1">
                <a:solidFill>
                  <a:srgbClr val="C00000"/>
                </a:solidFill>
              </a:rPr>
              <a:t>lt_segs</a:t>
            </a:r>
            <a:r>
              <a:rPr lang="en-US" dirty="0">
                <a:solidFill>
                  <a:srgbClr val="C00000"/>
                </a:solidFill>
              </a:rPr>
              <a:t>(A, lo1, hi1,  B, lo2, hi2)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 ≤ B[lo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	</a:t>
            </a:r>
            <a:r>
              <a:rPr lang="en-US" dirty="0" err="1">
                <a:solidFill>
                  <a:srgbClr val="C00000"/>
                </a:solidFill>
              </a:rPr>
              <a:t>le_segs</a:t>
            </a:r>
            <a:r>
              <a:rPr lang="en-US" dirty="0">
                <a:solidFill>
                  <a:srgbClr val="C00000"/>
                </a:solidFill>
              </a:rPr>
              <a:t>(A, lo1, hi1,  B, lo2, hi2)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 &gt; B[lo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	</a:t>
            </a:r>
            <a:r>
              <a:rPr lang="en-US" dirty="0" err="1">
                <a:solidFill>
                  <a:srgbClr val="C00000"/>
                </a:solidFill>
              </a:rPr>
              <a:t>gt_segs</a:t>
            </a:r>
            <a:r>
              <a:rPr lang="en-US" dirty="0">
                <a:solidFill>
                  <a:srgbClr val="C00000"/>
                </a:solidFill>
              </a:rPr>
              <a:t>(A, lo1, hi1,  B, lo2, hi2)</a:t>
            </a:r>
          </a:p>
          <a:p>
            <a:pPr lvl="2">
              <a:buClr>
                <a:schemeClr val="tx1"/>
              </a:buClr>
              <a:tabLst>
                <a:tab pos="5602288" algn="l"/>
              </a:tabLst>
            </a:pPr>
            <a:r>
              <a:rPr lang="en-US" dirty="0">
                <a:solidFill>
                  <a:srgbClr val="C00000"/>
                </a:solidFill>
              </a:rPr>
              <a:t>A[lo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 ≥ B[lo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 hi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) 	</a:t>
            </a:r>
            <a:r>
              <a:rPr lang="en-US" dirty="0" err="1">
                <a:solidFill>
                  <a:srgbClr val="C00000"/>
                </a:solidFill>
              </a:rPr>
              <a:t>ge_segs</a:t>
            </a:r>
            <a:r>
              <a:rPr lang="en-US" dirty="0">
                <a:solidFill>
                  <a:srgbClr val="C00000"/>
                </a:solidFill>
              </a:rPr>
              <a:t>(A, lo1, hi1,  B, lo2, hi2)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Up Arrow 4"/>
          <p:cNvSpPr/>
          <p:nvPr/>
        </p:nvSpPr>
        <p:spPr bwMode="auto">
          <a:xfrm>
            <a:off x="2463800" y="8677870"/>
            <a:ext cx="1905000" cy="575965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math</a:t>
            </a:r>
          </a:p>
        </p:txBody>
      </p:sp>
      <p:sp>
        <p:nvSpPr>
          <p:cNvPr id="6" name="Up Arrow 5"/>
          <p:cNvSpPr/>
          <p:nvPr/>
        </p:nvSpPr>
        <p:spPr bwMode="auto">
          <a:xfrm>
            <a:off x="7340600" y="8677870"/>
            <a:ext cx="1905000" cy="575965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07200" y="92157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/>
              <a:t>See </a:t>
            </a:r>
            <a:r>
              <a:rPr lang="en-US" dirty="0"/>
              <a:t>arrayutil.c0</a:t>
            </a:r>
            <a:r>
              <a:rPr lang="en-US" b="0" dirty="0"/>
              <a:t> file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998200" y="8677870"/>
            <a:ext cx="1131080" cy="707886"/>
          </a:xfrm>
          <a:prstGeom prst="wedgeRectCallout">
            <a:avLst>
              <a:gd name="adj1" fmla="val -156244"/>
              <a:gd name="adj2" fmla="val 581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Includes</a:t>
            </a:r>
            <a:br>
              <a:rPr lang="en-US" sz="2000" b="0" dirty="0"/>
            </a:br>
            <a:r>
              <a:rPr lang="en-US" sz="2000" b="0" dirty="0"/>
              <a:t>contracts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array (segment) is sorted, what do we know?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For every element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1">
              <a:spcBef>
                <a:spcPts val="1800"/>
              </a:spcBef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lo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hi</a:t>
            </a:r>
          </a:p>
          <a:p>
            <a:pPr lvl="1">
              <a:spcBef>
                <a:spcPts val="1800"/>
              </a:spcBef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 ≤ A[i+1, hi)</a:t>
            </a:r>
          </a:p>
          <a:p>
            <a:pPr lvl="1">
              <a:spcBef>
                <a:spcPts val="1800"/>
              </a:spcBef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and A[i+1, hi) are sorted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1244599" y="3948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30399" y="3505200"/>
          <a:ext cx="10131552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6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6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70C0"/>
                          </a:solidFill>
                        </a:rPr>
                        <a:t>0       </a:t>
                      </a:r>
                      <a:r>
                        <a:rPr lang="en-US" b="0" dirty="0">
                          <a:solidFill>
                            <a:srgbClr val="0070C0"/>
                          </a:solidFill>
                        </a:rPr>
                        <a:t>≤</a:t>
                      </a:r>
                      <a:endParaRPr lang="en-US" sz="1800" b="0" dirty="0">
                        <a:solidFill>
                          <a:srgbClr val="0070C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70C0"/>
                          </a:solidFill>
                        </a:rPr>
                        <a:t>lo </a:t>
                      </a:r>
                      <a:r>
                        <a:rPr lang="en-US" sz="1800" b="0" dirty="0">
                          <a:solidFill>
                            <a:srgbClr val="C00000"/>
                          </a:solidFill>
                        </a:rPr>
                        <a:t>                  </a:t>
                      </a:r>
                      <a:r>
                        <a:rPr lang="en-US" b="0" dirty="0">
                          <a:solidFill>
                            <a:srgbClr val="C00000"/>
                          </a:solidFill>
                        </a:rPr>
                        <a:t>≤</a:t>
                      </a:r>
                      <a:endParaRPr lang="en-US" sz="1800" b="0" dirty="0">
                        <a:solidFill>
                          <a:srgbClr val="C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C00000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rgbClr val="C0000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C00000"/>
                          </a:solidFill>
                        </a:rPr>
                        <a:t>                      &lt;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70C0"/>
                          </a:solidFill>
                        </a:rPr>
                        <a:t>hi       </a:t>
                      </a:r>
                      <a:r>
                        <a:rPr lang="en-US" b="0" dirty="0">
                          <a:solidFill>
                            <a:srgbClr val="0070C0"/>
                          </a:solidFill>
                        </a:rPr>
                        <a:t>≤</a:t>
                      </a:r>
                      <a:endParaRPr lang="en-US" sz="1800" b="0" dirty="0">
                        <a:solidFill>
                          <a:srgbClr val="0070C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rgbClr val="0070C0"/>
                          </a:solidFill>
                        </a:rPr>
                        <a:t>\length</a:t>
                      </a:r>
                      <a:r>
                        <a:rPr lang="en-US" sz="1800" b="0" i="1" baseline="0" dirty="0">
                          <a:solidFill>
                            <a:srgbClr val="0070C0"/>
                          </a:solidFill>
                        </a:rPr>
                        <a:t>(A)</a:t>
                      </a:r>
                      <a:endParaRPr lang="en-US" sz="1800" b="0" i="1" dirty="0">
                        <a:solidFill>
                          <a:srgbClr val="0070C0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ight Brace 5"/>
          <p:cNvSpPr/>
          <p:nvPr/>
        </p:nvSpPr>
        <p:spPr bwMode="auto">
          <a:xfrm rot="5400000">
            <a:off x="4419599" y="3330379"/>
            <a:ext cx="228600" cy="2870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7839621" y="3237757"/>
            <a:ext cx="221156" cy="3047999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4399" y="5032179"/>
            <a:ext cx="481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   ≤      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]     ≤     A[i+1, hi)</a:t>
            </a:r>
          </a:p>
        </p:txBody>
      </p:sp>
      <p:sp>
        <p:nvSpPr>
          <p:cNvPr id="10" name="Right Brace 9"/>
          <p:cNvSpPr/>
          <p:nvPr/>
        </p:nvSpPr>
        <p:spPr bwMode="auto">
          <a:xfrm rot="16200000" flipV="1">
            <a:off x="6134100" y="169565"/>
            <a:ext cx="304800" cy="6375400"/>
          </a:xfrm>
          <a:prstGeom prst="rightBrace">
            <a:avLst>
              <a:gd name="adj1" fmla="val 23917"/>
              <a:gd name="adj2" fmla="val 50000"/>
            </a:avLst>
          </a:prstGeom>
          <a:noFill/>
          <a:ln w="381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4600" y="2667000"/>
            <a:ext cx="2476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A[lo, hi) is sorted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6350000" y="6534090"/>
            <a:ext cx="2697213" cy="400110"/>
          </a:xfrm>
          <a:prstGeom prst="wedgeRectCallout">
            <a:avLst>
              <a:gd name="adj1" fmla="val -160034"/>
              <a:gd name="adj2" fmla="val 723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A[lo, hi) can’t be empty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/>
      <p:bldP spid="10" grpId="0" animBg="1"/>
      <p:bldP spid="11" grpId="0"/>
      <p:bldP spid="1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 we know at iteration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Let’s draw a picture!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Candidate loop invariants</a:t>
            </a:r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gt_seg</a:t>
            </a:r>
            <a:r>
              <a:rPr lang="en-US" dirty="0">
                <a:solidFill>
                  <a:srgbClr val="C00000"/>
                </a:solidFill>
              </a:rPr>
              <a:t>(x, A, 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: That is,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&lt; x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This implies </a:t>
            </a:r>
            <a:r>
              <a:rPr lang="en-US" dirty="0">
                <a:solidFill>
                  <a:srgbClr val="C00000"/>
                </a:solidFill>
              </a:rPr>
              <a:t>!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, i.e., </a:t>
            </a: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le_segs</a:t>
            </a:r>
            <a:r>
              <a:rPr lang="en-US" dirty="0">
                <a:solidFill>
                  <a:srgbClr val="C00000"/>
                </a:solidFill>
              </a:rPr>
              <a:t>(A, 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A,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That’s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168400" y="3871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54201" y="3429000"/>
          <a:ext cx="54864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66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 bwMode="auto">
          <a:xfrm rot="5400000">
            <a:off x="3036789" y="3392390"/>
            <a:ext cx="225621" cy="25908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5400000">
            <a:off x="5589489" y="3506690"/>
            <a:ext cx="225621" cy="2362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20486" y="4955979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&lt; 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73600" y="4951514"/>
            <a:ext cx="2111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A[0,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≤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n)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797800" y="2590800"/>
            <a:ext cx="46482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2DD08FB-55D5-DB5C-A888-3AAC8805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4084917-4446-3BCC-769F-2985F1A59613}"/>
              </a:ext>
            </a:extLst>
          </p:cNvPr>
          <p:cNvSpPr>
            <a:spLocks/>
          </p:cNvSpPr>
          <p:nvPr/>
        </p:nvSpPr>
        <p:spPr bwMode="auto">
          <a:xfrm>
            <a:off x="7721600" y="100548"/>
            <a:ext cx="5181600" cy="517064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gt_seg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/>
          <a:lstStyle/>
          <a:p>
            <a:r>
              <a:rPr lang="en-US" dirty="0"/>
              <a:t>Is this code correct?</a:t>
            </a: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!</a:t>
            </a:r>
            <a:r>
              <a:rPr lang="en-US" dirty="0" err="1">
                <a:solidFill>
                  <a:srgbClr val="C00000"/>
                </a:solidFill>
              </a:rPr>
              <a:t>is_in</a:t>
            </a:r>
            <a:r>
              <a:rPr lang="en-US" dirty="0">
                <a:solidFill>
                  <a:srgbClr val="C00000"/>
                </a:solidFill>
              </a:rPr>
              <a:t>(x, A, lo, hi)</a:t>
            </a:r>
          </a:p>
          <a:p>
            <a:pPr lvl="2">
              <a:buNone/>
            </a:pPr>
            <a:r>
              <a:rPr lang="en-US" i="1" dirty="0">
                <a:solidFill>
                  <a:schemeClr val="tx1"/>
                </a:solidFill>
              </a:rPr>
              <a:t>	(assuming invariants are valid)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&lt; x </a:t>
            </a:r>
            <a:r>
              <a:rPr lang="en-US" dirty="0">
                <a:solidFill>
                  <a:schemeClr val="tx1"/>
                </a:solidFill>
              </a:rPr>
              <a:t>		by line 10 (LI 2)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		by math on A 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&lt;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 </a:t>
            </a:r>
            <a:r>
              <a:rPr lang="en-US" dirty="0">
                <a:solidFill>
                  <a:schemeClr val="tx1"/>
                </a:solidFill>
              </a:rPr>
              <a:t>			by line 14 (conditional)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&lt;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r>
              <a:rPr lang="en-US" dirty="0">
                <a:solidFill>
                  <a:schemeClr val="tx1"/>
                </a:solidFill>
              </a:rPr>
              <a:t> 		by math on C and line 3 (precondition)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x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</a:t>
            </a:r>
            <a:r>
              <a:rPr lang="en-US" dirty="0">
                <a:solidFill>
                  <a:srgbClr val="C00000"/>
                </a:solidFill>
              </a:rPr>
              <a:t>A[0, n)</a:t>
            </a:r>
            <a:r>
              <a:rPr lang="en-US" dirty="0">
                <a:solidFill>
                  <a:schemeClr val="tx1"/>
                </a:solidFill>
              </a:rPr>
              <a:t> 		by math on B, 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721600" y="100548"/>
            <a:ext cx="5181600" cy="517064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gt_seg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321800" y="3733800"/>
            <a:ext cx="1219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x &gt;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>
                <a:solidFill>
                  <a:schemeClr val="tx1"/>
                </a:solidFill>
              </a:rPr>
              <a:t>valid</a:t>
            </a:r>
            <a:r>
              <a:rPr lang="en-US" dirty="0">
                <a:solidFill>
                  <a:schemeClr val="tx1"/>
                </a:solidFill>
              </a:rPr>
              <a:t> loop invariant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 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lvl="2">
              <a:buClr>
                <a:schemeClr val="tx1"/>
              </a:buClr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: </a:t>
            </a:r>
            <a:r>
              <a:rPr lang="en-US" dirty="0">
                <a:solidFill>
                  <a:srgbClr val="C00000"/>
                </a:solidFill>
              </a:rPr>
              <a:t>x &gt;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 = 0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7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&gt;</a:t>
            </a:r>
            <a:r>
              <a:rPr lang="en-US" sz="2400" dirty="0">
                <a:solidFill>
                  <a:srgbClr val="C00000"/>
                </a:solidFill>
              </a:rPr>
              <a:t> A[0, 0)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definition of 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gt_seg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tabLst>
                <a:tab pos="3708400" algn="l"/>
              </a:tabLst>
            </a:pP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A[0,0) is the empty array segment</a:t>
            </a: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Nothing is in it</a:t>
            </a:r>
          </a:p>
          <a:p>
            <a:pPr marL="1660525" lvl="4" indent="-339725" defTabSz="4232275">
              <a:buClr>
                <a:schemeClr val="tx1"/>
              </a:buClr>
              <a:tabLst>
                <a:tab pos="3708400" algn="l"/>
              </a:tabLst>
            </a:pPr>
            <a:endParaRPr lang="en-US" sz="16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454025" indent="-339725" defTabSz="4232275">
              <a:buClr>
                <a:schemeClr val="tx1"/>
              </a:buClr>
              <a:buNone/>
              <a:tabLst>
                <a:tab pos="3708400" algn="l"/>
              </a:tabLst>
            </a:pPr>
            <a:r>
              <a:rPr lang="en-US" b="1" dirty="0">
                <a:solidFill>
                  <a:schemeClr val="tx1"/>
                </a:solidFill>
                <a:latin typeface="Helvetica Neue"/>
                <a:sym typeface="Menlo" charset="0"/>
              </a:rPr>
              <a:t>PRES </a:t>
            </a:r>
            <a:r>
              <a:rPr lang="en-US" dirty="0">
                <a:solidFill>
                  <a:schemeClr val="tx1"/>
                </a:solidFill>
                <a:latin typeface="Helvetica Neue"/>
                <a:sym typeface="Menlo" charset="0"/>
              </a:rPr>
              <a:t> </a:t>
            </a: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b="1" dirty="0">
                <a:solidFill>
                  <a:schemeClr val="tx1"/>
                </a:solidFill>
                <a:latin typeface="Helvetica Neue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latin typeface="Helvetica Neue"/>
                <a:sym typeface="Menlo" charset="0"/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x &gt;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x &gt; 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&gt;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	by assumption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x &gt; A[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]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15 (math on lines 13 and 14)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&gt; A[0, i+1)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	by math on A and B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’ = i+1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8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04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x &gt; 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’)	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by math on C and D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  <a:p>
            <a:pPr marL="454025" indent="-339725" defTabSz="4232275">
              <a:buClr>
                <a:schemeClr val="tx1"/>
              </a:buClr>
              <a:tabLst>
                <a:tab pos="3708400" algn="l"/>
              </a:tabLst>
            </a:pPr>
            <a:endParaRPr lang="en-US" dirty="0">
              <a:solidFill>
                <a:schemeClr val="tx1"/>
              </a:solidFill>
              <a:latin typeface="Helvetica Neue"/>
              <a:sym typeface="Menlo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721600" y="100548"/>
            <a:ext cx="5181600" cy="517064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gt_seg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855200" y="2654121"/>
            <a:ext cx="2133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idea: Wall-clock time</a:t>
            </a:r>
          </a:p>
          <a:p>
            <a:pPr lvl="1"/>
            <a:r>
              <a:rPr lang="en-US" dirty="0"/>
              <a:t>Or the time the code takes to run on a benchmark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736870" y="5154811"/>
            <a:ext cx="8153400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search.c0 search-time.c0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0.83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0.82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736870" y="4850011"/>
            <a:ext cx="81534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959266" y="3581400"/>
            <a:ext cx="2158604" cy="707886"/>
          </a:xfrm>
          <a:prstGeom prst="wedgeRectCallout">
            <a:avLst>
              <a:gd name="adj1" fmla="val 70799"/>
              <a:gd name="adj2" fmla="val 1956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Compiling with </a:t>
            </a:r>
            <a:br>
              <a:rPr lang="en-US" sz="2000" b="0" dirty="0"/>
            </a:br>
            <a:r>
              <a:rPr lang="en-US" sz="2000" b="0" dirty="0"/>
              <a:t>contracts disabled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3778666" y="3581400"/>
            <a:ext cx="1374735" cy="707886"/>
          </a:xfrm>
          <a:prstGeom prst="wedgeRectCallout">
            <a:avLst>
              <a:gd name="adj1" fmla="val -29951"/>
              <a:gd name="adj2" fmla="val 1938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</a:t>
            </a:r>
            <a:r>
              <a:rPr lang="en-US" sz="2000" b="0" dirty="0">
                <a:solidFill>
                  <a:srgbClr val="7030A0"/>
                </a:solidFill>
              </a:rPr>
              <a:t>search</a:t>
            </a:r>
            <a:br>
              <a:rPr lang="en-US" sz="2000" b="0" dirty="0"/>
            </a:br>
            <a:r>
              <a:rPr lang="en-US" sz="2000" b="0" dirty="0"/>
              <a:t>function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6162735" y="3581400"/>
            <a:ext cx="3295133" cy="707886"/>
          </a:xfrm>
          <a:prstGeom prst="wedgeRectCallout">
            <a:avLst>
              <a:gd name="adj1" fmla="val -59221"/>
              <a:gd name="adj2" fmla="val 1851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main </a:t>
            </a:r>
            <a:r>
              <a:rPr lang="en-US" sz="2000" b="0" dirty="0"/>
              <a:t>that generates random</a:t>
            </a:r>
            <a:br>
              <a:rPr lang="en-US" sz="2000" b="0" dirty="0"/>
            </a:br>
            <a:r>
              <a:rPr lang="en-US" sz="2000" b="0" dirty="0"/>
              <a:t>tests and runs them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635000" y="6912114"/>
            <a:ext cx="1873270" cy="707886"/>
          </a:xfrm>
          <a:prstGeom prst="wedgeRectCallout">
            <a:avLst>
              <a:gd name="adj1" fmla="val 99897"/>
              <a:gd name="adj2" fmla="val -1802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Unix utility that</a:t>
            </a:r>
            <a:br>
              <a:rPr lang="en-US" sz="2000" b="0" dirty="0"/>
            </a:br>
            <a:r>
              <a:rPr lang="en-US" sz="2000" b="0" dirty="0"/>
              <a:t>times execution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540000" y="6683514"/>
            <a:ext cx="1905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045200" y="6454914"/>
            <a:ext cx="1773883" cy="707886"/>
          </a:xfrm>
          <a:prstGeom prst="wedgeRectCallout">
            <a:avLst>
              <a:gd name="adj1" fmla="val -135675"/>
              <a:gd name="adj2" fmla="val 152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Execution took</a:t>
            </a:r>
            <a:br>
              <a:rPr lang="en-US" sz="2000" b="0" dirty="0"/>
            </a:br>
            <a:r>
              <a:rPr lang="en-US" sz="2000" b="0" dirty="0"/>
              <a:t>0.82 seconds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8788400" y="4495800"/>
            <a:ext cx="3139641" cy="707886"/>
          </a:xfrm>
          <a:prstGeom prst="wedgeRectCallout">
            <a:avLst>
              <a:gd name="adj1" fmla="val -97981"/>
              <a:gd name="adj2" fmla="val 138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Runs </a:t>
            </a:r>
            <a:r>
              <a:rPr lang="en-US" sz="2000" b="0" dirty="0" err="1"/>
              <a:t>a.out</a:t>
            </a:r>
            <a:r>
              <a:rPr lang="en-US" sz="2000" b="0" dirty="0"/>
              <a:t> 200 times</a:t>
            </a:r>
            <a:br>
              <a:rPr lang="en-US" sz="2000" b="0" dirty="0"/>
            </a:br>
            <a:r>
              <a:rPr lang="en-US" sz="2000" b="0" dirty="0"/>
              <a:t>on arrays of size 1000000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Searching Sorted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dirty="0">
                <a:solidFill>
                  <a:srgbClr val="C00000"/>
                </a:solidFill>
              </a:rPr>
              <a:t>A[0,i) ≤ A[</a:t>
            </a:r>
            <a:r>
              <a:rPr lang="en-US" dirty="0" err="1">
                <a:solidFill>
                  <a:srgbClr val="C00000"/>
                </a:solidFill>
              </a:rPr>
              <a:t>i,n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is a </a:t>
            </a:r>
            <a:r>
              <a:rPr lang="en-US" b="1" dirty="0">
                <a:solidFill>
                  <a:schemeClr val="tx1"/>
                </a:solidFill>
              </a:rPr>
              <a:t>valid</a:t>
            </a:r>
            <a:r>
              <a:rPr lang="en-US" dirty="0">
                <a:solidFill>
                  <a:schemeClr val="tx1"/>
                </a:solidFill>
              </a:rPr>
              <a:t> loop invariant</a:t>
            </a:r>
          </a:p>
          <a:p>
            <a:pPr lvl="4"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2">
              <a:buClr>
                <a:schemeClr val="tx1"/>
              </a:buClr>
            </a:pPr>
            <a:r>
              <a:rPr lang="en-US" b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: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i,n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6750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 = 0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7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320675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A[0, 0)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≤ A[</a:t>
            </a:r>
            <a:r>
              <a:rPr lang="en-US" sz="2400" dirty="0" err="1">
                <a:solidFill>
                  <a:srgbClr val="C00000"/>
                </a:solidFill>
              </a:rPr>
              <a:t>i,n</a:t>
            </a:r>
            <a:r>
              <a:rPr lang="en-US" sz="2400" dirty="0">
                <a:solidFill>
                  <a:srgbClr val="C00000"/>
                </a:solidFill>
              </a:rPr>
              <a:t>) 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definition of </a:t>
            </a: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le_segs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  <a:p>
            <a:pPr marL="796925" lvl="1" indent="-339725" defTabSz="4232275">
              <a:buClr>
                <a:schemeClr val="tx1"/>
              </a:buClr>
              <a:buSzPct val="100000"/>
              <a:tabLst>
                <a:tab pos="3708400" algn="l"/>
              </a:tabLst>
            </a:pP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A[0,0) is the empty array segment</a:t>
            </a: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All the (</a:t>
            </a:r>
            <a:r>
              <a:rPr lang="en-US" sz="2000" b="1" dirty="0">
                <a:solidFill>
                  <a:schemeClr val="tx1"/>
                </a:solidFill>
                <a:latin typeface="Helvetica Neue"/>
                <a:sym typeface="Menlo" charset="0"/>
              </a:rPr>
              <a:t>zero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) things in A[0,0) are </a:t>
            </a:r>
            <a:r>
              <a:rPr lang="en-US" sz="2000" dirty="0">
                <a:solidFill>
                  <a:schemeClr val="tx1"/>
                </a:solidFill>
              </a:rPr>
              <a:t>≤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 everything in A[</a:t>
            </a:r>
            <a:r>
              <a:rPr lang="en-US" sz="2000" dirty="0" err="1">
                <a:solidFill>
                  <a:schemeClr val="tx1"/>
                </a:solidFill>
                <a:latin typeface="Helvetica Neue"/>
                <a:sym typeface="Menlo" charset="0"/>
              </a:rPr>
              <a:t>i,n</a:t>
            </a:r>
            <a:r>
              <a:rPr lang="en-US" sz="2000" dirty="0">
                <a:solidFill>
                  <a:schemeClr val="tx1"/>
                </a:solidFill>
                <a:latin typeface="Helvetica Neue"/>
                <a:sym typeface="Menlo" charset="0"/>
              </a:rPr>
              <a:t>)</a:t>
            </a:r>
          </a:p>
          <a:p>
            <a:pPr marL="1660525" lvl="4" indent="-339725" defTabSz="4232275">
              <a:buClr>
                <a:schemeClr val="tx1"/>
              </a:buClr>
              <a:tabLst>
                <a:tab pos="3708400" algn="l"/>
              </a:tabLst>
            </a:pPr>
            <a:endParaRPr lang="en-US" sz="1600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454025" indent="-339725" defTabSz="4232275">
              <a:buClr>
                <a:schemeClr val="tx1"/>
              </a:buClr>
              <a:buNone/>
              <a:tabLst>
                <a:tab pos="3708400" algn="l"/>
              </a:tabLst>
            </a:pPr>
            <a:r>
              <a:rPr lang="en-US" b="1" dirty="0">
                <a:solidFill>
                  <a:schemeClr val="tx1"/>
                </a:solidFill>
                <a:latin typeface="Helvetica Neue"/>
                <a:sym typeface="Menlo" charset="0"/>
              </a:rPr>
              <a:t>PRES</a:t>
            </a:r>
            <a:endParaRPr lang="en-US" dirty="0">
              <a:solidFill>
                <a:schemeClr val="tx1"/>
              </a:solidFill>
              <a:latin typeface="Helvetica Neue"/>
              <a:sym typeface="Menlo" charset="0"/>
            </a:endParaRPr>
          </a:p>
          <a:p>
            <a:pPr marL="1089025" lvl="2" indent="-339725" defTabSz="4232275">
              <a:buClr>
                <a:schemeClr val="tx1"/>
              </a:buClr>
              <a:tabLst>
                <a:tab pos="3708400" algn="l"/>
              </a:tabLst>
            </a:pPr>
            <a:r>
              <a:rPr lang="en-US" b="1" dirty="0">
                <a:solidFill>
                  <a:schemeClr val="tx1"/>
                </a:solidFill>
                <a:latin typeface="Helvetica Neue"/>
                <a:sym typeface="Menlo" charset="0"/>
              </a:rPr>
              <a:t>To show</a:t>
            </a:r>
            <a:r>
              <a:rPr lang="en-US" dirty="0">
                <a:solidFill>
                  <a:schemeClr val="tx1"/>
                </a:solidFill>
                <a:latin typeface="Helvetica Neue"/>
                <a:sym typeface="Menlo" charset="0"/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n)</a:t>
            </a:r>
            <a:r>
              <a:rPr lang="en-US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A[0,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’, n)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) ≤ A[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, n)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assumption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A[0, n) sorted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3 (precondition)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A[0, i+1) ≤ A[i+1, n)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 	by math on B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 err="1">
                <a:solidFill>
                  <a:srgbClr val="C00000"/>
                </a:solidFill>
                <a:latin typeface="Helvetica Neue"/>
                <a:sym typeface="Menlo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Helvetica Neue"/>
                <a:sym typeface="Menlo" charset="0"/>
              </a:rPr>
              <a:t>’ = i+1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	by line 8</a:t>
            </a:r>
          </a:p>
          <a:p>
            <a:pPr marL="796925" lvl="1" indent="-339725" defTabSz="4232275">
              <a:buClr>
                <a:schemeClr val="tx1"/>
              </a:buClr>
              <a:buSzPct val="100000"/>
              <a:buFont typeface="+mj-lt"/>
              <a:buAutoNum type="alphaUcPeriod"/>
              <a:tabLst>
                <a:tab pos="4114800" algn="l"/>
              </a:tabLst>
            </a:pPr>
            <a:r>
              <a:rPr lang="en-US" sz="2400" dirty="0">
                <a:solidFill>
                  <a:srgbClr val="C00000"/>
                </a:solidFill>
              </a:rPr>
              <a:t>A[0, 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’) ≤ A[</a:t>
            </a:r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’, n) 	</a:t>
            </a:r>
            <a:r>
              <a:rPr lang="en-US" sz="2400" dirty="0">
                <a:solidFill>
                  <a:schemeClr val="tx1"/>
                </a:solidFill>
                <a:latin typeface="Helvetica Neue"/>
                <a:sym typeface="Menlo" charset="0"/>
              </a:rPr>
              <a:t>by math on C and D</a:t>
            </a:r>
            <a:endParaRPr lang="en-US" sz="2400" dirty="0">
              <a:solidFill>
                <a:srgbClr val="C00000"/>
              </a:solidFill>
              <a:latin typeface="Helvetica Neue"/>
              <a:sym typeface="Menlo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721600" y="100548"/>
            <a:ext cx="5181600" cy="5170646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0,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(\result  == -1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is_in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n))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|| (0 &lt;= \result &amp;&amp; \result &lt; n &amp;&amp;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       A[\result] == x);                     @*/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n;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gt_seg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(x, A, 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(A,0,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n);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(x &lt; A[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])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//@assert A[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&lt; x;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931400" y="2895600"/>
            <a:ext cx="2438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7E0FF"/>
                </a:solidFill>
              </a:rPr>
              <a:t>Selection &amp; Binary Searches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First idea: Wall-clock time</a:t>
            </a:r>
          </a:p>
          <a:p>
            <a:pPr lvl="1"/>
            <a:r>
              <a:rPr lang="en-US" dirty="0"/>
              <a:t>We get different times depending on</a:t>
            </a:r>
          </a:p>
          <a:p>
            <a:pPr lvl="2"/>
            <a:r>
              <a:rPr lang="en-US" dirty="0"/>
              <a:t>What else is running on the computer</a:t>
            </a:r>
          </a:p>
          <a:p>
            <a:pPr lvl="2"/>
            <a:r>
              <a:rPr lang="en-US" dirty="0"/>
              <a:t>What specific computer we are using</a:t>
            </a:r>
          </a:p>
          <a:p>
            <a:pPr lvl="3"/>
            <a:r>
              <a:rPr lang="en-US" dirty="0"/>
              <a:t>Different architectures &amp; operating systems exhibit different performance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74000" y="2364224"/>
            <a:ext cx="4648200" cy="6093976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search.c0 search-time.c0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0.83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0.82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0.91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0.90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pt-BR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pt-BR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./a.out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0.81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0.80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874000" y="2059424"/>
            <a:ext cx="4648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064000" y="6434673"/>
            <a:ext cx="1870064" cy="1323439"/>
          </a:xfrm>
          <a:prstGeom prst="wedgeRectCallout">
            <a:avLst>
              <a:gd name="adj1" fmla="val 149025"/>
              <a:gd name="adj2" fmla="val -2166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Different runs</a:t>
            </a:r>
            <a:br>
              <a:rPr lang="en-US" sz="2000" b="0" dirty="0"/>
            </a:br>
            <a:r>
              <a:rPr lang="en-US" sz="2000" b="0" dirty="0"/>
              <a:t>of the same</a:t>
            </a:r>
            <a:br>
              <a:rPr lang="en-US" sz="2000" b="0" dirty="0"/>
            </a:br>
            <a:r>
              <a:rPr lang="en-US" sz="2000" b="0" dirty="0"/>
              <a:t>code take</a:t>
            </a:r>
            <a:br>
              <a:rPr lang="en-US" sz="2000" b="0" dirty="0"/>
            </a:br>
            <a:r>
              <a:rPr lang="en-US" sz="2000" dirty="0"/>
              <a:t>different</a:t>
            </a:r>
            <a:r>
              <a:rPr lang="en-US" sz="2000" b="0" dirty="0"/>
              <a:t> times!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797800" y="3913276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797800" y="5755646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797800" y="7558688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4064000" y="6434673"/>
            <a:ext cx="1870064" cy="1323439"/>
          </a:xfrm>
          <a:prstGeom prst="wedgeRectCallout">
            <a:avLst>
              <a:gd name="adj1" fmla="val 149562"/>
              <a:gd name="adj2" fmla="val -810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Different runs</a:t>
            </a:r>
            <a:br>
              <a:rPr lang="en-US" sz="2000" b="0" dirty="0"/>
            </a:br>
            <a:r>
              <a:rPr lang="en-US" sz="2000" b="0" dirty="0"/>
              <a:t>of the same</a:t>
            </a:r>
            <a:br>
              <a:rPr lang="en-US" sz="2000" b="0" dirty="0"/>
            </a:br>
            <a:r>
              <a:rPr lang="en-US" sz="2000" b="0" dirty="0"/>
              <a:t>code take</a:t>
            </a:r>
            <a:br>
              <a:rPr lang="en-US" sz="2000" b="0" dirty="0"/>
            </a:br>
            <a:r>
              <a:rPr lang="en-US" sz="2000" dirty="0"/>
              <a:t>different</a:t>
            </a:r>
            <a:r>
              <a:rPr lang="en-US" sz="2000" b="0" dirty="0"/>
              <a:t> times!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4064000" y="6434673"/>
            <a:ext cx="1870064" cy="1323439"/>
          </a:xfrm>
          <a:prstGeom prst="wedgeRectCallout">
            <a:avLst>
              <a:gd name="adj1" fmla="val 148550"/>
              <a:gd name="adj2" fmla="val 510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Different runs</a:t>
            </a:r>
            <a:br>
              <a:rPr lang="en-US" sz="2000" b="0" dirty="0"/>
            </a:br>
            <a:r>
              <a:rPr lang="en-US" sz="2000" b="0" dirty="0"/>
              <a:t>of the </a:t>
            </a:r>
            <a:r>
              <a:rPr lang="en-US" sz="2000" dirty="0"/>
              <a:t>same</a:t>
            </a:r>
            <a:br>
              <a:rPr lang="en-US" sz="2000" b="0" dirty="0"/>
            </a:br>
            <a:r>
              <a:rPr lang="en-US" sz="2000" b="0" dirty="0"/>
              <a:t>code take</a:t>
            </a:r>
            <a:br>
              <a:rPr lang="en-US" sz="2000" b="0" dirty="0"/>
            </a:br>
            <a:r>
              <a:rPr lang="en-US" sz="2000" dirty="0"/>
              <a:t>different</a:t>
            </a:r>
            <a:r>
              <a:rPr lang="en-US" sz="2000" b="0" dirty="0"/>
              <a:t> times!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First idea: Wall-clock time</a:t>
            </a:r>
          </a:p>
          <a:p>
            <a:pPr lvl="1"/>
            <a:r>
              <a:rPr lang="en-US" dirty="0"/>
              <a:t>Time is </a:t>
            </a:r>
            <a:r>
              <a:rPr lang="en-US" i="1" dirty="0"/>
              <a:t>about double </a:t>
            </a:r>
            <a:r>
              <a:rPr lang="en-US" dirty="0"/>
              <a:t>when we double the length of the array</a:t>
            </a:r>
          </a:p>
          <a:p>
            <a:pPr lvl="2"/>
            <a:r>
              <a:rPr lang="en-US" dirty="0"/>
              <a:t>Not exactly double though</a:t>
            </a:r>
          </a:p>
          <a:p>
            <a:pPr lvl="2"/>
            <a:endParaRPr lang="en-US" dirty="0"/>
          </a:p>
          <a:p>
            <a:r>
              <a:rPr lang="en-US" i="1" dirty="0"/>
              <a:t>Is the wall-clock time a useful notion of “how long”?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74000" y="2364224"/>
            <a:ext cx="4648200" cy="6093976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search.c0 search-time.c0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1000000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0.83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0.82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a.out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-r 200 -n 2000000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1.62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1.61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pt-BR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pt-BR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time ./a.out -r 200 -n 4000000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real 3.17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user 3.15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sys 0.01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874000" y="2059424"/>
            <a:ext cx="4648200" cy="317664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797800" y="3913276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797800" y="5755646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797800" y="7558688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1074400" y="2819400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>
              <a:solidFill>
                <a:schemeClr val="bg1"/>
              </a:solidFill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11074400" y="4648200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1074400" y="6477000"/>
            <a:ext cx="1676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3" name="Straight Connector 22"/>
          <p:cNvCxnSpPr>
            <a:stCxn id="12" idx="3"/>
            <a:endCxn id="13" idx="7"/>
          </p:cNvCxnSpPr>
          <p:nvPr/>
        </p:nvCxnSpPr>
        <p:spPr bwMode="auto">
          <a:xfrm flipH="1">
            <a:off x="9228697" y="3209645"/>
            <a:ext cx="2091206" cy="77058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8" idx="3"/>
            <a:endCxn id="14" idx="7"/>
          </p:cNvCxnSpPr>
          <p:nvPr/>
        </p:nvCxnSpPr>
        <p:spPr bwMode="auto">
          <a:xfrm flipH="1">
            <a:off x="9228697" y="5038445"/>
            <a:ext cx="2091206" cy="7841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9" idx="3"/>
            <a:endCxn id="15" idx="7"/>
          </p:cNvCxnSpPr>
          <p:nvPr/>
        </p:nvCxnSpPr>
        <p:spPr bwMode="auto">
          <a:xfrm flipH="1">
            <a:off x="9228697" y="6867245"/>
            <a:ext cx="2091206" cy="75839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2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8902700" cy="6896100"/>
          </a:xfrm>
        </p:spPr>
        <p:txBody>
          <a:bodyPr/>
          <a:lstStyle/>
          <a:p>
            <a:r>
              <a:rPr lang="en-US" dirty="0"/>
              <a:t>What “measure” are we looking for?</a:t>
            </a:r>
          </a:p>
          <a:p>
            <a:pPr lvl="1"/>
            <a:r>
              <a:rPr lang="en-US" b="1" dirty="0"/>
              <a:t>General</a:t>
            </a:r>
          </a:p>
          <a:p>
            <a:pPr lvl="2"/>
            <a:r>
              <a:rPr lang="en-US" dirty="0"/>
              <a:t>Applicable to a large class of programs (and algorithms)</a:t>
            </a:r>
          </a:p>
          <a:p>
            <a:pPr lvl="2"/>
            <a:r>
              <a:rPr lang="en-US" dirty="0"/>
              <a:t>Independent of particular hardware</a:t>
            </a:r>
          </a:p>
          <a:p>
            <a:pPr lvl="2"/>
            <a:r>
              <a:rPr lang="en-US" dirty="0"/>
              <a:t>Applicable to many types of resources</a:t>
            </a:r>
          </a:p>
          <a:p>
            <a:pPr lvl="3"/>
            <a:r>
              <a:rPr lang="en-US" dirty="0"/>
              <a:t>Time, space, energy, etc.,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Mathematically rigorous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Useful</a:t>
            </a:r>
          </a:p>
          <a:p>
            <a:pPr lvl="2"/>
            <a:r>
              <a:rPr lang="en-US" dirty="0"/>
              <a:t>Helps us select among various algorithms for the same problem</a:t>
            </a:r>
          </a:p>
          <a:p>
            <a:pPr lvl="3"/>
            <a:r>
              <a:rPr lang="en-US" dirty="0"/>
              <a:t>E.g., POW vs. mystery function for exponentiation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855200" y="2057400"/>
            <a:ext cx="2514600" cy="6057900"/>
          </a:xfrm>
          <a:prstGeom prst="rect">
            <a:avLst/>
          </a:prstGeom>
          <a:noFill/>
          <a:ln w="3175">
            <a:solidFill>
              <a:schemeClr val="bg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Wall clock?</a:t>
            </a:r>
          </a:p>
        </p:txBody>
      </p:sp>
      <p:sp>
        <p:nvSpPr>
          <p:cNvPr id="6" name="Left Arrow 5"/>
          <p:cNvSpPr/>
          <p:nvPr/>
        </p:nvSpPr>
        <p:spPr bwMode="auto">
          <a:xfrm>
            <a:off x="10007600" y="3071812"/>
            <a:ext cx="1104900" cy="438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yes</a:t>
            </a:r>
          </a:p>
        </p:txBody>
      </p:sp>
      <p:sp>
        <p:nvSpPr>
          <p:cNvPr id="8" name="Left Arrow 7"/>
          <p:cNvSpPr/>
          <p:nvPr/>
        </p:nvSpPr>
        <p:spPr bwMode="auto">
          <a:xfrm>
            <a:off x="10007600" y="3572220"/>
            <a:ext cx="1104900" cy="438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FF0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no</a:t>
            </a:r>
          </a:p>
        </p:txBody>
      </p:sp>
      <p:sp>
        <p:nvSpPr>
          <p:cNvPr id="9" name="Left Arrow 8"/>
          <p:cNvSpPr/>
          <p:nvPr/>
        </p:nvSpPr>
        <p:spPr bwMode="auto">
          <a:xfrm>
            <a:off x="10007600" y="4069555"/>
            <a:ext cx="1104900" cy="438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FF0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no</a:t>
            </a:r>
          </a:p>
        </p:txBody>
      </p:sp>
      <p:sp>
        <p:nvSpPr>
          <p:cNvPr id="11" name="Left Arrow 10"/>
          <p:cNvSpPr/>
          <p:nvPr/>
        </p:nvSpPr>
        <p:spPr bwMode="auto">
          <a:xfrm>
            <a:off x="10001599" y="5441394"/>
            <a:ext cx="1104899" cy="438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FF0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no</a:t>
            </a:r>
          </a:p>
        </p:txBody>
      </p:sp>
      <p:sp>
        <p:nvSpPr>
          <p:cNvPr id="12" name="Left Arrow 11"/>
          <p:cNvSpPr/>
          <p:nvPr/>
        </p:nvSpPr>
        <p:spPr bwMode="auto">
          <a:xfrm>
            <a:off x="10003186" y="6401276"/>
            <a:ext cx="1103308" cy="440150"/>
          </a:xfrm>
          <a:prstGeom prst="leftArrow">
            <a:avLst>
              <a:gd name="adj1" fmla="val 59863"/>
              <a:gd name="adj2" fmla="val 50000"/>
            </a:avLst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unclear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182699" y="4102892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just time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06494" y="5454610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result varies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Mean By “How long”?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010400"/>
          </a:xfrm>
        </p:spPr>
        <p:txBody>
          <a:bodyPr/>
          <a:lstStyle/>
          <a:p>
            <a:r>
              <a:rPr lang="en-US" dirty="0"/>
              <a:t>Second idea: Count the number of execution </a:t>
            </a:r>
            <a:r>
              <a:rPr lang="en-US" i="1" dirty="0">
                <a:solidFill>
                  <a:srgbClr val="00B0F0"/>
                </a:solidFill>
              </a:rPr>
              <a:t>steps</a:t>
            </a:r>
          </a:p>
          <a:p>
            <a:pPr lvl="1"/>
            <a:r>
              <a:rPr lang="en-US" dirty="0"/>
              <a:t>How many </a:t>
            </a:r>
            <a:r>
              <a:rPr lang="en-US" i="1" dirty="0"/>
              <a:t>operations</a:t>
            </a:r>
            <a:r>
              <a:rPr lang="en-US" dirty="0"/>
              <a:t> do we do to search an </a:t>
            </a:r>
            <a:r>
              <a:rPr lang="en-US" i="1" dirty="0"/>
              <a:t>n</a:t>
            </a:r>
            <a:r>
              <a:rPr lang="en-US" dirty="0"/>
              <a:t>-element array?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 err="1"/>
              <a:t>i</a:t>
            </a:r>
            <a:r>
              <a:rPr lang="en-US" dirty="0"/>
              <a:t> = 0		</a:t>
            </a:r>
            <a:r>
              <a:rPr lang="en-US" sz="2000" b="1" i="1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tx1"/>
                </a:solidFill>
              </a:rPr>
              <a:t> step</a:t>
            </a:r>
          </a:p>
          <a:p>
            <a:pPr lvl="2"/>
            <a:r>
              <a:rPr lang="en-US" dirty="0"/>
              <a:t>loop			</a:t>
            </a:r>
          </a:p>
          <a:p>
            <a:pPr lvl="3"/>
            <a:r>
              <a:rPr lang="en-US" dirty="0" err="1"/>
              <a:t>i</a:t>
            </a:r>
            <a:r>
              <a:rPr lang="en-US" dirty="0"/>
              <a:t> &lt; n		  </a:t>
            </a:r>
            <a:r>
              <a:rPr lang="en-US" b="1" i="1" dirty="0">
                <a:solidFill>
                  <a:schemeClr val="tx1"/>
                </a:solidFill>
              </a:rPr>
              <a:t>1</a:t>
            </a:r>
            <a:r>
              <a:rPr lang="en-US" b="1" dirty="0">
                <a:solidFill>
                  <a:schemeClr val="tx1"/>
                </a:solidFill>
              </a:rPr>
              <a:t> step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] == x)</a:t>
            </a:r>
            <a:r>
              <a:rPr lang="en-US" dirty="0"/>
              <a:t>	  </a:t>
            </a:r>
            <a:r>
              <a:rPr lang="en-US" b="1" i="1" dirty="0">
                <a:solidFill>
                  <a:schemeClr val="tx1"/>
                </a:solidFill>
              </a:rPr>
              <a:t>1</a:t>
            </a:r>
            <a:r>
              <a:rPr lang="en-US" b="1" dirty="0">
                <a:solidFill>
                  <a:schemeClr val="tx1"/>
                </a:solidFill>
              </a:rPr>
              <a:t> step</a:t>
            </a:r>
          </a:p>
          <a:p>
            <a:pPr lvl="3"/>
            <a:r>
              <a:rPr lang="en-US" dirty="0" err="1"/>
              <a:t>i</a:t>
            </a:r>
            <a:r>
              <a:rPr lang="en-US" dirty="0"/>
              <a:t>++		  </a:t>
            </a:r>
            <a:r>
              <a:rPr lang="en-US" b="1" i="1" dirty="0">
                <a:solidFill>
                  <a:schemeClr val="tx1"/>
                </a:solidFill>
              </a:rPr>
              <a:t>1</a:t>
            </a:r>
            <a:r>
              <a:rPr lang="en-US" b="1" dirty="0">
                <a:solidFill>
                  <a:schemeClr val="tx1"/>
                </a:solidFill>
              </a:rPr>
              <a:t> step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-1 </a:t>
            </a:r>
            <a:r>
              <a:rPr lang="en-US" dirty="0"/>
              <a:t>	</a:t>
            </a:r>
            <a:r>
              <a:rPr lang="en-US" sz="2000" b="1" i="1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tx1"/>
                </a:solidFill>
              </a:rPr>
              <a:t> step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441124" y="3390543"/>
            <a:ext cx="497567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search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== x)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-1;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5283200" y="6019800"/>
            <a:ext cx="516913" cy="2819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2550" y="7111425"/>
            <a:ext cx="2481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/>
              <a:t>3</a:t>
            </a:r>
            <a:r>
              <a:rPr lang="en-US" sz="3200" i="1" dirty="0">
                <a:solidFill>
                  <a:srgbClr val="FF0000"/>
                </a:solidFill>
              </a:rPr>
              <a:t>n</a:t>
            </a:r>
            <a:r>
              <a:rPr lang="en-US" sz="3200" b="0" i="1" dirty="0"/>
              <a:t> + 2 </a:t>
            </a:r>
            <a:r>
              <a:rPr lang="en-US" sz="3200" b="0" dirty="0"/>
              <a:t>steps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255000" y="4724400"/>
            <a:ext cx="1131080" cy="707886"/>
          </a:xfrm>
          <a:prstGeom prst="wedgeRectCallout">
            <a:avLst>
              <a:gd name="adj1" fmla="val -168540"/>
              <a:gd name="adj2" fmla="val -1528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Omitting</a:t>
            </a:r>
            <a:br>
              <a:rPr lang="en-US" sz="2000" b="0" dirty="0"/>
            </a:br>
            <a:r>
              <a:rPr lang="en-US" sz="2000" b="0" dirty="0"/>
              <a:t>contracts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B45403-0CC8-FAC5-2C17-74287CAF5078}"/>
              </a:ext>
            </a:extLst>
          </p:cNvPr>
          <p:cNvSpPr txBox="1"/>
          <p:nvPr/>
        </p:nvSpPr>
        <p:spPr>
          <a:xfrm>
            <a:off x="3149600" y="6629400"/>
            <a:ext cx="1085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n</a:t>
            </a:r>
            <a:r>
              <a:rPr lang="en-US" sz="2000" dirty="0">
                <a:solidFill>
                  <a:srgbClr val="FF0000"/>
                </a:solidFill>
              </a:rPr>
              <a:t> times</a:t>
            </a:r>
            <a:endParaRPr lang="en-US" sz="20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9" grpId="0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>
            <a:solidFill>
              <a:srgbClr val="C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5287</TotalTime>
  <Words>5923</Words>
  <Application>Microsoft Macintosh PowerPoint</Application>
  <PresentationFormat>Custom</PresentationFormat>
  <Paragraphs>950</Paragraphs>
  <Slides>51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2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Symbol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Final Code for search</vt:lpstr>
      <vt:lpstr>What Do We Mean By “How long”?</vt:lpstr>
      <vt:lpstr>What Do We Mean By “How long”?</vt:lpstr>
      <vt:lpstr>What Do We Mean By “How long”?</vt:lpstr>
      <vt:lpstr>What Do We Mean By “How long”?</vt:lpstr>
      <vt:lpstr>What Do We Mean By “How long”?</vt:lpstr>
      <vt:lpstr>What Do We Mean By “How long”?</vt:lpstr>
      <vt:lpstr>What Do We Mean By “How long”?</vt:lpstr>
      <vt:lpstr>What Do We Mean By “How long”?</vt:lpstr>
      <vt:lpstr>PowerPoint Presentation</vt:lpstr>
      <vt:lpstr>Comparing Cost</vt:lpstr>
      <vt:lpstr>“Is f better than g?”</vt:lpstr>
      <vt:lpstr>“Is f better than g?”</vt:lpstr>
      <vt:lpstr>“Is f better than g?”</vt:lpstr>
      <vt:lpstr>“Is f better than g?”</vt:lpstr>
      <vt:lpstr>“Is f better than g?”</vt:lpstr>
      <vt:lpstr>PowerPoint Presentation</vt:lpstr>
      <vt:lpstr>Big-O</vt:lpstr>
      <vt:lpstr>Big-O</vt:lpstr>
      <vt:lpstr>Big-O</vt:lpstr>
      <vt:lpstr>Big-O</vt:lpstr>
      <vt:lpstr>Big-O</vt:lpstr>
      <vt:lpstr>Big-O</vt:lpstr>
      <vt:lpstr>Big-O</vt:lpstr>
      <vt:lpstr>Big-O</vt:lpstr>
      <vt:lpstr>Big-O</vt:lpstr>
      <vt:lpstr>PowerPoint Presentation</vt:lpstr>
      <vt:lpstr>Complexity Classes</vt:lpstr>
      <vt:lpstr>Complexity Classes</vt:lpstr>
      <vt:lpstr>Complexity Classes</vt:lpstr>
      <vt:lpstr>PowerPoint Presentation</vt:lpstr>
      <vt:lpstr>What Do We Mean By “How long”?</vt:lpstr>
      <vt:lpstr>Big-O</vt:lpstr>
      <vt:lpstr>Big-O</vt:lpstr>
      <vt:lpstr>PowerPoint Presentation</vt:lpstr>
      <vt:lpstr>Algorithms vs. Problems</vt:lpstr>
      <vt:lpstr>Searching Sorted Arrays</vt:lpstr>
      <vt:lpstr>Searching Sorted Arrays</vt:lpstr>
      <vt:lpstr>Searching Sorted Arrays</vt:lpstr>
      <vt:lpstr>Searching Sorted Arrays</vt:lpstr>
      <vt:lpstr>Searching Sorted Arrays</vt:lpstr>
      <vt:lpstr>Reasoning About Array Segments</vt:lpstr>
      <vt:lpstr>Reasoning About Sorted Arrays</vt:lpstr>
      <vt:lpstr>Searching Sorted Arrays</vt:lpstr>
      <vt:lpstr>Searching Sorted Arrays</vt:lpstr>
      <vt:lpstr>Searching Sorted Arrays</vt:lpstr>
      <vt:lpstr>Searching Sorted Arrays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Complexity</dc:title>
  <cp:lastModifiedBy>Mohammad Hammoud</cp:lastModifiedBy>
  <cp:revision>386</cp:revision>
  <dcterms:modified xsi:type="dcterms:W3CDTF">2024-01-24T03:51:42Z</dcterms:modified>
</cp:coreProperties>
</file>