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93" r:id="rId2"/>
    <p:sldId id="456" r:id="rId3"/>
    <p:sldId id="381" r:id="rId4"/>
    <p:sldId id="354" r:id="rId5"/>
    <p:sldId id="355" r:id="rId6"/>
    <p:sldId id="391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92" r:id="rId16"/>
    <p:sldId id="364" r:id="rId17"/>
    <p:sldId id="365" r:id="rId18"/>
    <p:sldId id="341" r:id="rId19"/>
    <p:sldId id="366" r:id="rId20"/>
    <p:sldId id="367" r:id="rId21"/>
    <p:sldId id="382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75" r:id="rId30"/>
    <p:sldId id="389" r:id="rId31"/>
    <p:sldId id="376" r:id="rId32"/>
    <p:sldId id="377" r:id="rId33"/>
    <p:sldId id="352" r:id="rId34"/>
    <p:sldId id="378" r:id="rId35"/>
    <p:sldId id="379" r:id="rId36"/>
    <p:sldId id="380" r:id="rId37"/>
    <p:sldId id="383" r:id="rId38"/>
    <p:sldId id="390" r:id="rId39"/>
    <p:sldId id="384" r:id="rId40"/>
    <p:sldId id="385" r:id="rId41"/>
    <p:sldId id="386" r:id="rId42"/>
    <p:sldId id="387" r:id="rId43"/>
  </p:sldIdLst>
  <p:sldSz cx="13004800" cy="9753600"/>
  <p:notesSz cx="7007225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/>
    <p:restoredTop sz="94660"/>
  </p:normalViewPr>
  <p:slideViewPr>
    <p:cSldViewPr>
      <p:cViewPr varScale="1">
        <p:scale>
          <a:sx n="107" d="100"/>
          <a:sy n="107" d="100"/>
        </p:scale>
        <p:origin x="1584" y="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1/22/24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038" y="4416425"/>
            <a:ext cx="5137150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3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04: Searching Arrays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22,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531100" cy="7315200"/>
          </a:xfrm>
        </p:spPr>
        <p:txBody>
          <a:bodyPr/>
          <a:lstStyle/>
          <a:p>
            <a:r>
              <a:rPr lang="en-US" dirty="0"/>
              <a:t>Can we be sure that </a:t>
            </a:r>
            <a:r>
              <a:rPr lang="en-US" dirty="0">
                <a:solidFill>
                  <a:srgbClr val="C00000"/>
                </a:solidFill>
              </a:rPr>
              <a:t>A[\result]</a:t>
            </a:r>
            <a:r>
              <a:rPr lang="en-US" dirty="0"/>
              <a:t> is </a:t>
            </a:r>
            <a:r>
              <a:rPr lang="en-US" b="1" dirty="0"/>
              <a:t>safe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Extend the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991411" y="4386620"/>
            <a:ext cx="818737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692400" y="5334000"/>
            <a:ext cx="3886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2A3F2B9-9BFD-0055-0107-32A282969F46}"/>
              </a:ext>
            </a:extLst>
          </p:cNvPr>
          <p:cNvSpPr/>
          <p:nvPr/>
        </p:nvSpPr>
        <p:spPr bwMode="auto">
          <a:xfrm>
            <a:off x="9474200" y="4386620"/>
            <a:ext cx="2750641" cy="2699980"/>
          </a:xfrm>
          <a:prstGeom prst="roundRec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lvl="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A[\result] </a:t>
            </a:r>
            <a:r>
              <a:rPr lang="en-US" b="0" kern="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== x</a:t>
            </a:r>
            <a:r>
              <a:rPr lang="en-US" b="0" kern="0" dirty="0">
                <a:latin typeface="+mn-lt"/>
                <a:ea typeface="+mn-ea"/>
                <a:cs typeface="+mn-cs"/>
              </a:rPr>
              <a:t> </a:t>
            </a:r>
            <a:br>
              <a:rPr lang="en-US" b="0" kern="0" dirty="0">
                <a:latin typeface="+mn-lt"/>
                <a:ea typeface="+mn-ea"/>
                <a:cs typeface="+mn-cs"/>
              </a:rPr>
            </a:br>
            <a:r>
              <a:rPr lang="en-US" b="0" kern="0" dirty="0">
                <a:latin typeface="+mn-lt"/>
                <a:ea typeface="+mn-ea"/>
                <a:cs typeface="+mn-cs"/>
              </a:rPr>
              <a:t>won’t be called if </a:t>
            </a:r>
            <a:br>
              <a:rPr lang="en-US" b="0" kern="0" dirty="0">
                <a:latin typeface="+mn-lt"/>
                <a:ea typeface="+mn-ea"/>
                <a:cs typeface="+mn-cs"/>
              </a:rPr>
            </a:br>
            <a:r>
              <a:rPr lang="en-US" b="0" kern="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\result </a:t>
            </a:r>
            <a:r>
              <a:rPr lang="en-US" b="0" kern="0" dirty="0">
                <a:latin typeface="+mn-lt"/>
                <a:ea typeface="+mn-ea"/>
                <a:cs typeface="+mn-cs"/>
              </a:rPr>
              <a:t>is out of </a:t>
            </a:r>
            <a:br>
              <a:rPr lang="en-US" b="0" kern="0" dirty="0">
                <a:latin typeface="+mn-lt"/>
                <a:ea typeface="+mn-ea"/>
                <a:cs typeface="+mn-cs"/>
              </a:rPr>
            </a:br>
            <a:r>
              <a:rPr lang="en-US" b="0" kern="0" dirty="0">
                <a:latin typeface="+mn-lt"/>
                <a:ea typeface="+mn-ea"/>
                <a:cs typeface="+mn-cs"/>
              </a:rPr>
              <a:t>bounds </a:t>
            </a:r>
          </a:p>
          <a:p>
            <a:pPr marL="342900" marR="0" lvl="0" indent="-3429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&amp;&amp;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short-circuits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12100" cy="7315200"/>
          </a:xfrm>
        </p:spPr>
        <p:txBody>
          <a:bodyPr/>
          <a:lstStyle/>
          <a:p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</a:t>
            </a:r>
            <a:r>
              <a:rPr lang="en-US" b="1" dirty="0"/>
              <a:t>correct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That the postconditions are met when the preconditions hold</a:t>
            </a:r>
          </a:p>
          <a:p>
            <a:pPr lvl="1"/>
            <a:r>
              <a:rPr lang="en-US" dirty="0"/>
              <a:t>We have to prove it</a:t>
            </a:r>
          </a:p>
          <a:p>
            <a:endParaRPr lang="en-US" dirty="0"/>
          </a:p>
          <a:p>
            <a:r>
              <a:rPr lang="en-US" dirty="0"/>
              <a:t>Does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/>
              <a:t>what we </a:t>
            </a:r>
            <a:r>
              <a:rPr lang="en-US" b="1" dirty="0"/>
              <a:t>expect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I.e., Find x in A</a:t>
            </a:r>
          </a:p>
          <a:p>
            <a:pPr lvl="1"/>
            <a:r>
              <a:rPr lang="en-US" dirty="0"/>
              <a:t>Looks plausible</a:t>
            </a:r>
          </a:p>
          <a:p>
            <a:pPr lvl="1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386620"/>
            <a:ext cx="818737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6883400" y="3562290"/>
            <a:ext cx="590867" cy="400110"/>
          </a:xfrm>
          <a:prstGeom prst="wedgeRectCallout">
            <a:avLst>
              <a:gd name="adj1" fmla="val -337851"/>
              <a:gd name="adj2" fmla="val 21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later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902700" cy="7315200"/>
          </a:xfrm>
        </p:spPr>
        <p:txBody>
          <a:bodyPr/>
          <a:lstStyle/>
          <a:p>
            <a:r>
              <a:rPr lang="en-US" dirty="0"/>
              <a:t>Is this version of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</a:t>
            </a:r>
            <a:r>
              <a:rPr lang="en-US" b="1" dirty="0"/>
              <a:t>correct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That postconditions are met when </a:t>
            </a:r>
            <a:br>
              <a:rPr lang="en-US" i="1" dirty="0"/>
            </a:br>
            <a:r>
              <a:rPr lang="en-US" i="1" dirty="0"/>
              <a:t>preconditions hold</a:t>
            </a:r>
          </a:p>
          <a:p>
            <a:pPr lvl="1"/>
            <a:r>
              <a:rPr lang="en-US" dirty="0"/>
              <a:t>Definitely!</a:t>
            </a:r>
          </a:p>
          <a:p>
            <a:endParaRPr lang="en-US" dirty="0"/>
          </a:p>
          <a:p>
            <a:r>
              <a:rPr lang="en-US" dirty="0"/>
              <a:t>Does it do what</a:t>
            </a:r>
            <a:br>
              <a:rPr lang="en-US" dirty="0"/>
            </a:br>
            <a:r>
              <a:rPr lang="en-US" dirty="0"/>
              <a:t>we </a:t>
            </a:r>
            <a:r>
              <a:rPr lang="en-US" b="1" dirty="0"/>
              <a:t>expect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I.e., Find x in A</a:t>
            </a:r>
          </a:p>
          <a:p>
            <a:pPr lvl="1"/>
            <a:r>
              <a:rPr lang="en-US" dirty="0"/>
              <a:t>No!!!!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is a </a:t>
            </a:r>
            <a:r>
              <a:rPr lang="en-US" b="1" dirty="0">
                <a:solidFill>
                  <a:srgbClr val="FF0000"/>
                </a:solidFill>
              </a:rPr>
              <a:t>contract exploit</a:t>
            </a:r>
          </a:p>
          <a:p>
            <a:pPr lvl="1"/>
            <a:r>
              <a:rPr lang="en-US" dirty="0"/>
              <a:t>Postconditions are met when preconditions hold</a:t>
            </a:r>
          </a:p>
          <a:p>
            <a:pPr lvl="2"/>
            <a:r>
              <a:rPr lang="en-US" dirty="0"/>
              <a:t>The function </a:t>
            </a:r>
            <a:r>
              <a:rPr lang="en-US" b="1" dirty="0"/>
              <a:t>is</a:t>
            </a:r>
            <a:r>
              <a:rPr lang="en-US" dirty="0"/>
              <a:t> correct</a:t>
            </a:r>
          </a:p>
          <a:p>
            <a:pPr lvl="1"/>
            <a:r>
              <a:rPr lang="en-US" dirty="0"/>
              <a:t>But it does not do what we expect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Exploits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093488"/>
            <a:ext cx="8187370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 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Always returns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521200" y="6096000"/>
            <a:ext cx="63246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We want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to return -1 </a:t>
            </a:r>
            <a:r>
              <a:rPr lang="en-US" i="1" dirty="0"/>
              <a:t>only if</a:t>
            </a:r>
            <a:r>
              <a:rPr lang="en-US" dirty="0"/>
              <a:t> x does not occur in A</a:t>
            </a:r>
          </a:p>
          <a:p>
            <a:pPr lvl="1"/>
            <a:r>
              <a:rPr lang="en-US" dirty="0"/>
              <a:t>Strengthen the </a:t>
            </a:r>
            <a:r>
              <a:rPr lang="en-US" dirty="0" err="1"/>
              <a:t>postcondition</a:t>
            </a:r>
            <a:r>
              <a:rPr lang="en-US" dirty="0"/>
              <a:t> to say just that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937879"/>
            <a:ext cx="8187370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97600" y="5562600"/>
            <a:ext cx="51054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25486" y="6934200"/>
            <a:ext cx="2857514" cy="707886"/>
          </a:xfrm>
          <a:prstGeom prst="wedgeRectCallout">
            <a:avLst>
              <a:gd name="adj1" fmla="val -5230"/>
              <a:gd name="adj2" fmla="val -352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x does not occur in A</a:t>
            </a:r>
            <a:br>
              <a:rPr lang="en-US" sz="2000" b="0" dirty="0"/>
            </a:br>
            <a:r>
              <a:rPr lang="en-US" sz="2000" b="0" dirty="0"/>
              <a:t>between indices 0 and 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3276600"/>
            <a:ext cx="12598400" cy="5600700"/>
          </a:xfrm>
        </p:spPr>
        <p:txBody>
          <a:bodyPr/>
          <a:lstStyle/>
          <a:p>
            <a:pPr marL="1435100" lvl="4" indent="0">
              <a:buNone/>
            </a:pPr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 marL="800100" lvl="2" indent="0">
              <a:buNone/>
            </a:pPr>
            <a:endParaRPr lang="en-US" dirty="0"/>
          </a:p>
          <a:p>
            <a:pPr lvl="2"/>
            <a:r>
              <a:rPr lang="en-US" sz="2800" dirty="0"/>
              <a:t>Examples:</a:t>
            </a:r>
          </a:p>
          <a:p>
            <a:pPr lvl="3"/>
            <a:r>
              <a:rPr lang="en-US" sz="2800" dirty="0"/>
              <a:t>A[1, 4) contains 3, 12, 5</a:t>
            </a:r>
          </a:p>
          <a:p>
            <a:pPr lvl="3"/>
            <a:r>
              <a:rPr lang="en-US" sz="2800" dirty="0"/>
              <a:t>A[2, 3) contains 12</a:t>
            </a:r>
          </a:p>
          <a:p>
            <a:pPr lvl="3"/>
            <a:r>
              <a:rPr lang="en-US" sz="2800" dirty="0"/>
              <a:t>A[0,5) is the entire array A</a:t>
            </a:r>
          </a:p>
          <a:p>
            <a:pPr lvl="3"/>
            <a:r>
              <a:rPr lang="en-US" sz="2800" dirty="0"/>
              <a:t>A[3, 3) does not contain any element; It is an </a:t>
            </a:r>
            <a:r>
              <a:rPr lang="en-US" sz="2800" b="1" dirty="0"/>
              <a:t>empty segment</a:t>
            </a:r>
          </a:p>
          <a:p>
            <a:pPr lvl="3"/>
            <a:r>
              <a:rPr lang="en-US" sz="2800" dirty="0">
                <a:solidFill>
                  <a:srgbClr val="FF0000"/>
                </a:solidFill>
              </a:rPr>
              <a:t>A[4, 2) does not make sense</a:t>
            </a:r>
          </a:p>
          <a:p>
            <a:pPr lvl="2"/>
            <a:r>
              <a:rPr lang="en-US" sz="2800" dirty="0"/>
              <a:t>We want:</a:t>
            </a:r>
          </a:p>
          <a:p>
            <a:pPr lvl="3"/>
            <a:r>
              <a:rPr lang="en-US" sz="2800" b="1" dirty="0">
                <a:solidFill>
                  <a:srgbClr val="C00000"/>
                </a:solidFill>
              </a:rPr>
              <a:t>0 ≤ </a:t>
            </a:r>
            <a:r>
              <a:rPr lang="en-US" sz="2800" b="1" i="1" dirty="0">
                <a:solidFill>
                  <a:srgbClr val="C00000"/>
                </a:solidFill>
              </a:rPr>
              <a:t>lo</a:t>
            </a:r>
            <a:r>
              <a:rPr lang="en-US" sz="2800" b="1" dirty="0">
                <a:solidFill>
                  <a:srgbClr val="C00000"/>
                </a:solidFill>
              </a:rPr>
              <a:t> ≤ </a:t>
            </a:r>
            <a:r>
              <a:rPr lang="en-US" sz="2800" b="1" i="1" dirty="0">
                <a:solidFill>
                  <a:srgbClr val="C00000"/>
                </a:solidFill>
              </a:rPr>
              <a:t>hi</a:t>
            </a:r>
            <a:r>
              <a:rPr lang="en-US" sz="2800" b="1" dirty="0">
                <a:solidFill>
                  <a:srgbClr val="C00000"/>
                </a:solidFill>
              </a:rPr>
              <a:t> ≤ </a:t>
            </a:r>
            <a:r>
              <a:rPr lang="en-US" sz="2800" b="1" i="1" dirty="0">
                <a:solidFill>
                  <a:srgbClr val="C00000"/>
                </a:solidFill>
              </a:rPr>
              <a:t>length of A</a:t>
            </a:r>
          </a:p>
          <a:p>
            <a:pPr marL="1092200" lvl="3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Segments, in Math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8102600" y="5773934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636000" y="5331022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7"/>
          <p:cNvSpPr>
            <a:spLocks/>
          </p:cNvSpPr>
          <p:nvPr/>
        </p:nvSpPr>
        <p:spPr bwMode="auto">
          <a:xfrm>
            <a:off x="2971800" y="226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1825822"/>
          <a:ext cx="70358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 of A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ight Brace 7"/>
          <p:cNvSpPr/>
          <p:nvPr/>
        </p:nvSpPr>
        <p:spPr bwMode="auto">
          <a:xfrm rot="5400000">
            <a:off x="6413500" y="1587500"/>
            <a:ext cx="304800" cy="30734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B9E5D6-E589-277B-3C28-0EB3FBFD86BE}"/>
              </a:ext>
            </a:extLst>
          </p:cNvPr>
          <p:cNvSpPr txBox="1"/>
          <p:nvPr/>
        </p:nvSpPr>
        <p:spPr>
          <a:xfrm>
            <a:off x="5551038" y="3352800"/>
            <a:ext cx="2029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A[</a:t>
            </a:r>
            <a:r>
              <a:rPr lang="en-US" sz="4000" b="1" i="1" dirty="0">
                <a:solidFill>
                  <a:srgbClr val="C00000"/>
                </a:solidFill>
              </a:rPr>
              <a:t>lo, hi</a:t>
            </a:r>
            <a:r>
              <a:rPr lang="en-US" sz="40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14A574-EAA4-1903-1CB3-6C9A1110C3D4}"/>
              </a:ext>
            </a:extLst>
          </p:cNvPr>
          <p:cNvSpPr txBox="1"/>
          <p:nvPr/>
        </p:nvSpPr>
        <p:spPr>
          <a:xfrm>
            <a:off x="702460" y="4419600"/>
            <a:ext cx="112950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Segment</a:t>
            </a:r>
            <a:r>
              <a:rPr lang="en-US" sz="2800" dirty="0"/>
              <a:t> </a:t>
            </a:r>
            <a:r>
              <a:rPr lang="en-US" sz="2800" b="0" dirty="0"/>
              <a:t>of array A between index </a:t>
            </a:r>
            <a:r>
              <a:rPr lang="en-US" sz="2800" b="0" i="1" u="sng" dirty="0"/>
              <a:t>lo</a:t>
            </a:r>
            <a:r>
              <a:rPr lang="en-US" sz="2800" b="0" u="sng" dirty="0"/>
              <a:t> included </a:t>
            </a:r>
            <a:r>
              <a:rPr lang="en-US" sz="2800" b="0" dirty="0"/>
              <a:t>and index </a:t>
            </a:r>
            <a:r>
              <a:rPr lang="en-US" sz="2800" b="0" i="1" u="sng" dirty="0"/>
              <a:t>hi </a:t>
            </a:r>
            <a:r>
              <a:rPr lang="en-US" sz="2800" b="0" u="sng" dirty="0"/>
              <a:t>excluded</a:t>
            </a:r>
            <a:endParaRPr lang="en-US" sz="2800" b="0" dirty="0"/>
          </a:p>
          <a:p>
            <a:endParaRPr lang="en-US" sz="2800" dirty="0"/>
          </a:p>
        </p:txBody>
      </p: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4F131B88-3F1F-5A46-1CCD-5D770BADA44D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 rot="5400000">
            <a:off x="6251535" y="4159151"/>
            <a:ext cx="412831" cy="2159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We want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to return -1 </a:t>
            </a:r>
            <a:r>
              <a:rPr lang="en-US" i="1" dirty="0"/>
              <a:t>only if</a:t>
            </a:r>
            <a:r>
              <a:rPr lang="en-US" dirty="0"/>
              <a:t> x does not occur in A</a:t>
            </a:r>
          </a:p>
          <a:p>
            <a:pPr lvl="1"/>
            <a:r>
              <a:rPr lang="en-US" dirty="0"/>
              <a:t>Strengthen the </a:t>
            </a:r>
            <a:r>
              <a:rPr lang="en-US" dirty="0" err="1"/>
              <a:t>postcondition</a:t>
            </a:r>
            <a:r>
              <a:rPr lang="en-US" dirty="0"/>
              <a:t> to say just that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937879"/>
            <a:ext cx="8187370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97600" y="5562600"/>
            <a:ext cx="51054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25486" y="6934200"/>
            <a:ext cx="2857514" cy="707886"/>
          </a:xfrm>
          <a:prstGeom prst="wedgeRectCallout">
            <a:avLst>
              <a:gd name="adj1" fmla="val -5230"/>
              <a:gd name="adj2" fmla="val -352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x does not occur in A</a:t>
            </a:r>
            <a:br>
              <a:rPr lang="en-US" sz="2000" b="0" dirty="0"/>
            </a:br>
            <a:r>
              <a:rPr lang="en-US" sz="2000" b="0" dirty="0"/>
              <a:t>between indices 0 and 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1CC527-38A9-E940-A7D1-F2A54A2CDFE4}"/>
                  </a:ext>
                </a:extLst>
              </p:cNvPr>
              <p:cNvSpPr txBox="1"/>
              <p:nvPr/>
            </p:nvSpPr>
            <p:spPr>
              <a:xfrm>
                <a:off x="1127171" y="8074967"/>
                <a:ext cx="22541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I.e., </a:t>
                </a:r>
                <a:r>
                  <a:rPr lang="en-US" dirty="0">
                    <a:solidFill>
                      <a:srgbClr val="C00000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A[0, n)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1CC527-38A9-E940-A7D1-F2A54A2CD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171" y="8074967"/>
                <a:ext cx="2254143" cy="461665"/>
              </a:xfrm>
              <a:prstGeom prst="rect">
                <a:avLst/>
              </a:prstGeom>
              <a:blipFill>
                <a:blip r:embed="rId2"/>
                <a:stretch>
                  <a:fillRect l="-3352" t="-16667" r="-3911" b="-30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Brace 7">
            <a:extLst>
              <a:ext uri="{FF2B5EF4-FFF2-40B4-BE49-F238E27FC236}">
                <a16:creationId xmlns:a16="http://schemas.microsoft.com/office/drawing/2014/main" id="{FF4E6F9E-11B0-52E3-D87F-48E046869845}"/>
              </a:ext>
            </a:extLst>
          </p:cNvPr>
          <p:cNvSpPr/>
          <p:nvPr/>
        </p:nvSpPr>
        <p:spPr bwMode="auto">
          <a:xfrm rot="5400000">
            <a:off x="2089845" y="6484045"/>
            <a:ext cx="335146" cy="2851164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9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902700" cy="7315200"/>
          </a:xfrm>
        </p:spPr>
        <p:txBody>
          <a:bodyPr/>
          <a:lstStyle/>
          <a:p>
            <a:r>
              <a:rPr lang="en-US" dirty="0"/>
              <a:t>Let us define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 A[lo, hi) </a:t>
            </a:r>
            <a:r>
              <a:rPr lang="en-US" dirty="0">
                <a:solidFill>
                  <a:schemeClr val="tx1"/>
                </a:solidFill>
              </a:rPr>
              <a:t>recursively</a:t>
            </a:r>
            <a:r>
              <a:rPr lang="en-US" dirty="0"/>
              <a:t>, in math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 us implement it as  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1"/>
            <a:r>
              <a:rPr lang="en-US" dirty="0"/>
              <a:t>This is a </a:t>
            </a:r>
            <a:r>
              <a:rPr lang="en-US" b="1" dirty="0"/>
              <a:t>specification function</a:t>
            </a:r>
          </a:p>
          <a:p>
            <a:pPr lvl="2"/>
            <a:r>
              <a:rPr lang="en-US" dirty="0"/>
              <a:t>Transcription of math</a:t>
            </a:r>
          </a:p>
          <a:p>
            <a:pPr lvl="3"/>
            <a:r>
              <a:rPr lang="en-US" dirty="0"/>
              <a:t>Obviously correct</a:t>
            </a:r>
          </a:p>
          <a:p>
            <a:pPr lvl="3"/>
            <a:r>
              <a:rPr lang="en-US" dirty="0"/>
              <a:t>Used interchangeably in proofs</a:t>
            </a:r>
          </a:p>
          <a:p>
            <a:pPr lvl="2"/>
            <a:r>
              <a:rPr lang="en-US" dirty="0"/>
              <a:t>Meant to be used in contracts</a:t>
            </a:r>
          </a:p>
          <a:p>
            <a:pPr lvl="2"/>
            <a:r>
              <a:rPr lang="en-US" dirty="0"/>
              <a:t>Often recursive</a:t>
            </a:r>
          </a:p>
          <a:p>
            <a:pPr lvl="2"/>
            <a:r>
              <a:rPr lang="en-US" dirty="0"/>
              <a:t>Often no postconditions</a:t>
            </a:r>
          </a:p>
          <a:p>
            <a:pPr lvl="2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Then, 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n) </a:t>
            </a:r>
            <a:r>
              <a:rPr lang="en-US" dirty="0">
                <a:solidFill>
                  <a:schemeClr val="tx1"/>
                </a:solidFill>
              </a:rPr>
              <a:t>implements</a:t>
            </a:r>
            <a:r>
              <a:rPr lang="en-US" dirty="0">
                <a:solidFill>
                  <a:srgbClr val="C00000"/>
                </a:solidFill>
              </a:rPr>
              <a:t>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6309728" y="5512475"/>
            <a:ext cx="6593472" cy="22159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2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&amp;&amp; hi &lt;=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== hi)  </a:t>
            </a:r>
            <a:r>
              <a:rPr lang="en-US" sz="2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34A1A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A[lo] == x || </a:t>
            </a:r>
            <a:r>
              <a:rPr lang="en-US" sz="22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(x, A, lo+1,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8867" y="3189476"/>
            <a:ext cx="2188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x </a:t>
            </a:r>
            <a:r>
              <a:rPr lang="en-US" b="0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b="0" dirty="0">
                <a:solidFill>
                  <a:schemeClr val="tx1"/>
                </a:solidFill>
              </a:rPr>
              <a:t> A[lo, hi) 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92600" y="2743200"/>
            <a:ext cx="6019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b="0" i="1" dirty="0"/>
              <a:t>false</a:t>
            </a:r>
            <a:r>
              <a:rPr lang="en-US" b="0" dirty="0"/>
              <a:t>			if </a:t>
            </a:r>
            <a:r>
              <a:rPr lang="en-US" b="0" i="1" dirty="0"/>
              <a:t>lo = hi</a:t>
            </a:r>
          </a:p>
          <a:p>
            <a:pPr algn="l">
              <a:spcAft>
                <a:spcPts val="600"/>
              </a:spcAft>
            </a:pPr>
            <a:r>
              <a:rPr lang="en-US" b="0" dirty="0"/>
              <a:t>true				if </a:t>
            </a:r>
            <a:r>
              <a:rPr lang="en-US" b="0" i="1" dirty="0"/>
              <a:t>lo </a:t>
            </a:r>
            <a:r>
              <a:rPr lang="en-US" b="0" i="1" dirty="0">
                <a:sym typeface="Symbol"/>
              </a:rPr>
              <a:t></a:t>
            </a:r>
            <a:r>
              <a:rPr lang="en-US" b="0" i="1" dirty="0"/>
              <a:t> hi </a:t>
            </a:r>
            <a:r>
              <a:rPr lang="en-US" b="0" dirty="0"/>
              <a:t>and </a:t>
            </a:r>
            <a:r>
              <a:rPr lang="en-US" b="0" i="1" dirty="0"/>
              <a:t>A[lo] = x</a:t>
            </a:r>
          </a:p>
          <a:p>
            <a:pPr algn="l"/>
            <a:r>
              <a:rPr lang="en-US" b="0" dirty="0">
                <a:solidFill>
                  <a:schemeClr val="tx1"/>
                </a:solidFill>
              </a:rPr>
              <a:t>x </a:t>
            </a:r>
            <a:r>
              <a:rPr lang="en-US" b="0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/>
              <a:t>A[lo+1, hi)	if </a:t>
            </a:r>
            <a:r>
              <a:rPr lang="en-US" b="0" i="1" dirty="0"/>
              <a:t>lo </a:t>
            </a:r>
            <a:r>
              <a:rPr lang="en-US" b="0" i="1" dirty="0">
                <a:sym typeface="Symbol"/>
              </a:rPr>
              <a:t></a:t>
            </a:r>
            <a:r>
              <a:rPr lang="en-US" b="0" i="1" dirty="0"/>
              <a:t> hi </a:t>
            </a:r>
            <a:r>
              <a:rPr lang="en-US" b="0" dirty="0"/>
              <a:t>and </a:t>
            </a:r>
            <a:r>
              <a:rPr lang="en-US" b="0" i="1" dirty="0"/>
              <a:t>A[lo] </a:t>
            </a:r>
            <a:r>
              <a:rPr lang="en-US" b="0" i="1" dirty="0">
                <a:sym typeface="Symbol"/>
              </a:rPr>
              <a:t></a:t>
            </a:r>
            <a:r>
              <a:rPr lang="en-US" b="0" i="1" dirty="0"/>
              <a:t> x</a:t>
            </a:r>
          </a:p>
        </p:txBody>
      </p:sp>
      <p:sp>
        <p:nvSpPr>
          <p:cNvPr id="15" name="Left Brace 14"/>
          <p:cNvSpPr/>
          <p:nvPr/>
        </p:nvSpPr>
        <p:spPr bwMode="auto">
          <a:xfrm>
            <a:off x="3987800" y="2810708"/>
            <a:ext cx="304800" cy="1219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73152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Fixed code for </a:t>
            </a:r>
            <a:r>
              <a:rPr lang="en-US" dirty="0">
                <a:solidFill>
                  <a:srgbClr val="7030A0"/>
                </a:solidFill>
              </a:rPr>
              <a:t>search 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Is it correct?</a:t>
            </a:r>
          </a:p>
          <a:p>
            <a:pPr lvl="1">
              <a:buClr>
                <a:schemeClr val="tx1"/>
              </a:buClr>
            </a:pPr>
            <a:r>
              <a:rPr lang="en-US" i="1" dirty="0"/>
              <a:t>Are the postconditions met when the preconditions hold?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376965" y="2786420"/>
            <a:ext cx="818737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Correctness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>
                <a:solidFill>
                  <a:schemeClr val="tx1"/>
                </a:solidFill>
              </a:rPr>
              <a:t> has </a:t>
            </a:r>
            <a:r>
              <a:rPr lang="en-US" i="1" dirty="0">
                <a:solidFill>
                  <a:schemeClr val="tx1"/>
                </a:solidFill>
              </a:rPr>
              <a:t>two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statements</a:t>
            </a:r>
          </a:p>
          <a:p>
            <a:pPr lvl="1"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</a:rPr>
              <a:t>Both</a:t>
            </a:r>
            <a:r>
              <a:rPr lang="en-US" dirty="0">
                <a:solidFill>
                  <a:schemeClr val="tx1"/>
                </a:solidFill>
              </a:rPr>
              <a:t> must satisfy the postcondition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The postcondition is a disjunction (</a:t>
            </a:r>
            <a:r>
              <a:rPr lang="en-US" dirty="0">
                <a:solidFill>
                  <a:srgbClr val="C00000"/>
                </a:solidFill>
              </a:rPr>
              <a:t>||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Satisfying one branch is enough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40400" y="5415439"/>
            <a:ext cx="7125797" cy="418576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721600" y="8153400"/>
            <a:ext cx="1219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Memory model, coding with arrays, safety of array code, and effects of array code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Searching 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 search, correctness, and unit testing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Grades of written assignment 1 are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2 is due today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2 is due on Thursday, Jan 25 by 9:00PM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on line 10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n = \length(A)</a:t>
            </a:r>
            <a:r>
              <a:rPr lang="en-US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either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or	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dirty="0">
                <a:solidFill>
                  <a:srgbClr val="C00000"/>
                </a:solidFill>
              </a:rPr>
              <a:t>≤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\result =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	by line 10</a:t>
            </a:r>
            <a:endParaRPr lang="en-US" sz="2400" dirty="0">
              <a:solidFill>
                <a:srgbClr val="C00000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0 ≤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	by line 8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&lt; n</a:t>
            </a:r>
            <a:r>
              <a:rPr lang="en-US" sz="2400" dirty="0">
                <a:solidFill>
                  <a:schemeClr val="tx1"/>
                </a:solidFill>
              </a:rPr>
              <a:t>	by line 7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] = x</a:t>
            </a:r>
            <a:r>
              <a:rPr lang="en-US" sz="2400" dirty="0">
                <a:solidFill>
                  <a:schemeClr val="tx1"/>
                </a:solidFill>
              </a:rPr>
              <a:t>	by line 10</a:t>
            </a: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 bwMode="auto">
          <a:xfrm>
            <a:off x="9702800" y="3657600"/>
            <a:ext cx="2819400" cy="8382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Looks promising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11400" y="7017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740400" y="5415439"/>
            <a:ext cx="7125797" cy="418576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721600" y="8153400"/>
            <a:ext cx="1219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i="1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i="1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on line 10</a:t>
            </a:r>
          </a:p>
          <a:p>
            <a:pPr lvl="4"/>
            <a:endParaRPr lang="en-US" sz="1000" b="1" i="1" dirty="0">
              <a:solidFill>
                <a:schemeClr val="tx1"/>
              </a:solidFill>
            </a:endParaRP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To show</a:t>
            </a:r>
            <a:r>
              <a:rPr lang="en-US" i="1" dirty="0">
                <a:solidFill>
                  <a:schemeClr val="tx1"/>
                </a:solidFill>
              </a:rPr>
              <a:t>: if </a:t>
            </a:r>
            <a:r>
              <a:rPr lang="en-US" i="1" dirty="0">
                <a:solidFill>
                  <a:srgbClr val="C00000"/>
                </a:solidFill>
              </a:rPr>
              <a:t>n = \length(A)</a:t>
            </a:r>
            <a:r>
              <a:rPr lang="en-US" i="1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i="1" dirty="0">
                <a:solidFill>
                  <a:schemeClr val="tx1"/>
                </a:solidFill>
              </a:rPr>
              <a:t>		either	</a:t>
            </a:r>
            <a:r>
              <a:rPr lang="en-US" i="1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i="1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i="1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i="1" dirty="0">
                <a:solidFill>
                  <a:schemeClr val="tx1"/>
                </a:solidFill>
              </a:rPr>
              <a:t>		or	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i="1" dirty="0">
                <a:solidFill>
                  <a:srgbClr val="C00000"/>
                </a:solidFill>
              </a:rPr>
              <a:t>≤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i="1" dirty="0">
              <a:solidFill>
                <a:schemeClr val="tx1"/>
              </a:solidFill>
            </a:endParaRP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>
                <a:solidFill>
                  <a:srgbClr val="C00000"/>
                </a:solidFill>
              </a:rPr>
              <a:t>\result = </a:t>
            </a: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chemeClr val="tx1"/>
                </a:solidFill>
              </a:rPr>
              <a:t>	by line 10</a:t>
            </a:r>
            <a:endParaRPr lang="en-US" sz="2400" i="1" dirty="0">
              <a:solidFill>
                <a:srgbClr val="C00000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>
                <a:solidFill>
                  <a:srgbClr val="C00000"/>
                </a:solidFill>
              </a:rPr>
              <a:t>0 ≤ </a:t>
            </a: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chemeClr val="tx1"/>
                </a:solidFill>
              </a:rPr>
              <a:t>	by line 8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rgbClr val="C00000"/>
                </a:solidFill>
              </a:rPr>
              <a:t> &lt; n</a:t>
            </a:r>
            <a:r>
              <a:rPr lang="en-US" sz="2400" i="1" dirty="0">
                <a:solidFill>
                  <a:schemeClr val="tx1"/>
                </a:solidFill>
              </a:rPr>
              <a:t>	by line 7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>
                <a:solidFill>
                  <a:srgbClr val="C00000"/>
                </a:solidFill>
              </a:rPr>
              <a:t>A[</a:t>
            </a: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rgbClr val="C00000"/>
                </a:solidFill>
              </a:rPr>
              <a:t>] = x</a:t>
            </a:r>
            <a:r>
              <a:rPr lang="en-US" sz="2400" i="1" dirty="0">
                <a:solidFill>
                  <a:schemeClr val="tx1"/>
                </a:solidFill>
              </a:rPr>
              <a:t>	by line 10</a:t>
            </a:r>
            <a:endParaRPr lang="en-US" i="1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did not use </a:t>
            </a:r>
            <a:r>
              <a:rPr lang="en-US" b="1" dirty="0">
                <a:solidFill>
                  <a:schemeClr val="tx1"/>
                </a:solidFill>
              </a:rPr>
              <a:t>EXIT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When we return inside the loop,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the loop invariant is not checked again</a:t>
            </a:r>
          </a:p>
        </p:txBody>
      </p:sp>
      <p:sp>
        <p:nvSpPr>
          <p:cNvPr id="31" name="Flowchart: Data 30"/>
          <p:cNvSpPr/>
          <p:nvPr/>
        </p:nvSpPr>
        <p:spPr bwMode="auto">
          <a:xfrm>
            <a:off x="11337845" y="62394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9779533" y="1981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11968727" y="7543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Flowchart: Decision 34"/>
          <p:cNvSpPr/>
          <p:nvPr/>
        </p:nvSpPr>
        <p:spPr bwMode="auto">
          <a:xfrm>
            <a:off x="8408469" y="52578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36" name="Straight Arrow Connector 35"/>
          <p:cNvCxnSpPr>
            <a:stCxn id="37" idx="4"/>
            <a:endCxn id="31" idx="1"/>
          </p:cNvCxnSpPr>
          <p:nvPr/>
        </p:nvCxnSpPr>
        <p:spPr bwMode="auto">
          <a:xfrm rot="5400000">
            <a:off x="11782692" y="5977235"/>
            <a:ext cx="52447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11968727" y="5562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traight Arrow Connector 37"/>
          <p:cNvCxnSpPr>
            <a:stCxn id="35" idx="3"/>
            <a:endCxn id="37" idx="4"/>
          </p:cNvCxnSpPr>
          <p:nvPr/>
        </p:nvCxnSpPr>
        <p:spPr bwMode="auto">
          <a:xfrm flipV="1">
            <a:off x="11302998" y="5715000"/>
            <a:ext cx="741929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12827000" y="7543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9779533" y="4114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9779533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12827000" y="4114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3" name="Straight Arrow Connector 42"/>
          <p:cNvCxnSpPr>
            <a:stCxn id="32" idx="4"/>
            <a:endCxn id="35" idx="0"/>
          </p:cNvCxnSpPr>
          <p:nvPr/>
        </p:nvCxnSpPr>
        <p:spPr bwMode="auto">
          <a:xfrm rot="16200000" flipH="1">
            <a:off x="8293633" y="3695699"/>
            <a:ext cx="31242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1" idx="4"/>
            <a:endCxn id="33" idx="0"/>
          </p:cNvCxnSpPr>
          <p:nvPr/>
        </p:nvCxnSpPr>
        <p:spPr bwMode="auto">
          <a:xfrm rot="5400000">
            <a:off x="11854427" y="7353300"/>
            <a:ext cx="3810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/>
          <p:cNvCxnSpPr>
            <a:stCxn id="42" idx="4"/>
            <a:endCxn id="39" idx="0"/>
          </p:cNvCxnSpPr>
          <p:nvPr/>
        </p:nvCxnSpPr>
        <p:spPr bwMode="auto">
          <a:xfrm rot="5400000">
            <a:off x="11264900" y="5905500"/>
            <a:ext cx="3276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46" name="Straight Arrow Connector 45"/>
          <p:cNvCxnSpPr>
            <a:stCxn id="39" idx="0"/>
            <a:endCxn id="33" idx="0"/>
          </p:cNvCxnSpPr>
          <p:nvPr/>
        </p:nvCxnSpPr>
        <p:spPr bwMode="auto">
          <a:xfrm rot="16200000" flipV="1">
            <a:off x="12474064" y="7114663"/>
            <a:ext cx="1588" cy="8582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>
            <a:stCxn id="35" idx="2"/>
            <a:endCxn id="41" idx="0"/>
          </p:cNvCxnSpPr>
          <p:nvPr/>
        </p:nvCxnSpPr>
        <p:spPr bwMode="auto">
          <a:xfrm rot="5400000">
            <a:off x="8523574" y="7507039"/>
            <a:ext cx="26643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2" idx="4"/>
            <a:endCxn id="40" idx="4"/>
          </p:cNvCxnSpPr>
          <p:nvPr/>
        </p:nvCxnSpPr>
        <p:spPr bwMode="auto">
          <a:xfrm rot="5400000">
            <a:off x="11379467" y="2743467"/>
            <a:ext cx="1588" cy="30474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1254189" y="53458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69400" y="62484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51" name="Octagon 50"/>
          <p:cNvSpPr/>
          <p:nvPr/>
        </p:nvSpPr>
        <p:spPr bwMode="auto">
          <a:xfrm>
            <a:off x="9558612" y="45028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52" name="Octagon 51"/>
          <p:cNvSpPr/>
          <p:nvPr/>
        </p:nvSpPr>
        <p:spPr bwMode="auto">
          <a:xfrm>
            <a:off x="9449906" y="2452449"/>
            <a:ext cx="811655" cy="519351"/>
          </a:xfrm>
          <a:prstGeom prst="octagon">
            <a:avLst/>
          </a:prstGeom>
          <a:solidFill>
            <a:schemeClr val="bg1">
              <a:lumMod val="95000"/>
            </a:schemeClr>
          </a:solidFill>
          <a:ln w="76200" cap="flat" cmpd="sng" algn="ctr">
            <a:solidFill>
              <a:schemeClr val="bg2">
                <a:lumMod val="9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</a:t>
            </a:r>
          </a:p>
        </p:txBody>
      </p:sp>
      <p:sp>
        <p:nvSpPr>
          <p:cNvPr id="53" name="Octagon 52"/>
          <p:cNvSpPr/>
          <p:nvPr/>
        </p:nvSpPr>
        <p:spPr bwMode="auto">
          <a:xfrm>
            <a:off x="9366211" y="8001000"/>
            <a:ext cx="979045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post</a:t>
            </a:r>
          </a:p>
        </p:txBody>
      </p:sp>
      <p:sp>
        <p:nvSpPr>
          <p:cNvPr id="54" name="Flowchart: Data 53"/>
          <p:cNvSpPr/>
          <p:nvPr/>
        </p:nvSpPr>
        <p:spPr bwMode="auto">
          <a:xfrm>
            <a:off x="9436633" y="6705600"/>
            <a:ext cx="838200" cy="553998"/>
          </a:xfrm>
          <a:prstGeom prst="flowChartInputOutpu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2">
                <a:lumMod val="9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5" name="Flowchart: Data 54"/>
          <p:cNvSpPr/>
          <p:nvPr/>
        </p:nvSpPr>
        <p:spPr bwMode="auto">
          <a:xfrm>
            <a:off x="9436633" y="3195280"/>
            <a:ext cx="838200" cy="553998"/>
          </a:xfrm>
          <a:prstGeom prst="flowChartInputOutpu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2">
                <a:lumMod val="9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9702800" y="7696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 rot="3597885">
            <a:off x="10059970" y="6223586"/>
            <a:ext cx="1228673" cy="211719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  <a:effectLst/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58" name="Elbow Connector 57"/>
          <p:cNvCxnSpPr>
            <a:stCxn id="31" idx="2"/>
            <a:endCxn id="56" idx="6"/>
          </p:cNvCxnSpPr>
          <p:nvPr/>
        </p:nvCxnSpPr>
        <p:spPr bwMode="auto">
          <a:xfrm rot="10800000" flipV="1">
            <a:off x="9855201" y="6701134"/>
            <a:ext cx="1624061" cy="107126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ular Callout 13"/>
          <p:cNvSpPr/>
          <p:nvPr/>
        </p:nvSpPr>
        <p:spPr bwMode="auto">
          <a:xfrm>
            <a:off x="25400" y="7696200"/>
            <a:ext cx="1926297" cy="707886"/>
          </a:xfrm>
          <a:prstGeom prst="wedgeRectCallout">
            <a:avLst>
              <a:gd name="adj1" fmla="val 47777"/>
              <a:gd name="adj2" fmla="val -2995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math for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</a:t>
            </a:r>
            <a:endParaRPr lang="en-US" sz="20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12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n = \length(A)</a:t>
            </a:r>
            <a:r>
              <a:rPr lang="en-US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either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or	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dirty="0">
                <a:solidFill>
                  <a:srgbClr val="C00000"/>
                </a:solidFill>
              </a:rPr>
              <a:t>≤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prove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  No point-to argument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to do so!</a:t>
            </a: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eft Arrow 7"/>
          <p:cNvSpPr/>
          <p:nvPr/>
        </p:nvSpPr>
        <p:spPr bwMode="auto">
          <a:xfrm>
            <a:off x="9702800" y="3707636"/>
            <a:ext cx="2123703" cy="754043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(makes no sense)</a:t>
            </a:r>
          </a:p>
        </p:txBody>
      </p:sp>
      <p:sp>
        <p:nvSpPr>
          <p:cNvPr id="7" name="Left Arrow 6"/>
          <p:cNvSpPr/>
          <p:nvPr/>
        </p:nvSpPr>
        <p:spPr bwMode="auto">
          <a:xfrm>
            <a:off x="9017000" y="3048000"/>
            <a:ext cx="2819400" cy="8382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Must be this one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5740400" y="5415439"/>
            <a:ext cx="7125797" cy="418576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125200" cy="6896100"/>
          </a:xfrm>
        </p:spPr>
        <p:txBody>
          <a:bodyPr/>
          <a:lstStyle/>
          <a:p>
            <a:r>
              <a:rPr lang="en-US" dirty="0"/>
              <a:t>What do we know as we start iteration </a:t>
            </a:r>
            <a:r>
              <a:rPr lang="en-US" dirty="0" err="1"/>
              <a:t>i</a:t>
            </a:r>
            <a:r>
              <a:rPr lang="en-US" dirty="0"/>
              <a:t> of the loop?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Why?</a:t>
            </a:r>
          </a:p>
          <a:p>
            <a:pPr lvl="2"/>
            <a:r>
              <a:rPr lang="en-US" dirty="0"/>
              <a:t>Because we looked at A[0, </a:t>
            </a:r>
            <a:r>
              <a:rPr lang="en-US" dirty="0" err="1"/>
              <a:t>i</a:t>
            </a:r>
            <a:r>
              <a:rPr lang="en-US" dirty="0"/>
              <a:t>) and didn’t find x</a:t>
            </a:r>
          </a:p>
          <a:p>
            <a:pPr lvl="1"/>
            <a:endParaRPr lang="en-US" dirty="0"/>
          </a:p>
          <a:p>
            <a:r>
              <a:rPr lang="en-US" dirty="0"/>
              <a:t>This is something we believe to be true at every iteration of the loop</a:t>
            </a:r>
          </a:p>
          <a:p>
            <a:pPr lvl="1"/>
            <a:r>
              <a:rPr lang="en-US" dirty="0"/>
              <a:t>A loop invariant!</a:t>
            </a:r>
          </a:p>
          <a:p>
            <a:pPr lvl="1"/>
            <a:r>
              <a:rPr lang="en-US" dirty="0"/>
              <a:t>Well, a </a:t>
            </a:r>
            <a:r>
              <a:rPr lang="en-US" i="1" dirty="0"/>
              <a:t>candidate</a:t>
            </a:r>
            <a:r>
              <a:rPr lang="en-US" dirty="0"/>
              <a:t> loop invariant</a:t>
            </a:r>
          </a:p>
          <a:p>
            <a:pPr lvl="2"/>
            <a:r>
              <a:rPr lang="en-US" dirty="0"/>
              <a:t>We need to prove it is valid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971800" y="31831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2740222"/>
          <a:ext cx="58420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97732" y="3886200"/>
            <a:ext cx="15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x </a:t>
            </a:r>
            <a:r>
              <a:rPr lang="en-US" b="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b="0" dirty="0">
                <a:solidFill>
                  <a:srgbClr val="C00000"/>
                </a:solidFill>
              </a:rPr>
              <a:t> 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</a:t>
            </a:r>
            <a:endParaRPr lang="en-US" b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/>
          </p:cNvSpPr>
          <p:nvPr/>
        </p:nvSpPr>
        <p:spPr bwMode="auto">
          <a:xfrm>
            <a:off x="5740400" y="5107662"/>
            <a:ext cx="7125797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n = \length(A)</a:t>
            </a:r>
            <a:r>
              <a:rPr lang="en-US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either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or	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dirty="0">
                <a:solidFill>
                  <a:srgbClr val="C00000"/>
                </a:solidFill>
              </a:rPr>
              <a:t>≤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still need to prove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loop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Left Arrow 5"/>
          <p:cNvSpPr/>
          <p:nvPr/>
        </p:nvSpPr>
        <p:spPr bwMode="auto">
          <a:xfrm>
            <a:off x="9702800" y="3124200"/>
            <a:ext cx="2819400" cy="8382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Must be this one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600325D-1BD1-B825-65C4-6728218E8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1400" y="7543800"/>
            <a:ext cx="4038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759700" cy="1498600"/>
          </a:xfrm>
        </p:spPr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 loop invariant</a:t>
            </a: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</a:t>
            </a:r>
          </a:p>
          <a:p>
            <a:pPr lvl="2"/>
            <a:r>
              <a:rPr lang="en-US" b="1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 marL="855663" lvl="1" indent="-398463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708400" algn="l"/>
              </a:tabLst>
            </a:pPr>
            <a:r>
              <a:rPr lang="en-US" sz="2400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Menlo" charset="0"/>
              </a:rPr>
              <a:t> = 0</a:t>
            </a:r>
            <a:r>
              <a:rPr lang="en-US" sz="2400" dirty="0">
                <a:solidFill>
                  <a:schemeClr val="tx1"/>
                </a:solidFill>
                <a:sym typeface="Menlo" charset="0"/>
              </a:rPr>
              <a:t>	by line 7</a:t>
            </a:r>
          </a:p>
          <a:p>
            <a:pPr marL="855663" lvl="1" indent="-398463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708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sz="2400" dirty="0">
                <a:solidFill>
                  <a:srgbClr val="C00000"/>
                </a:solidFill>
              </a:rPr>
              <a:t> A[0, 0)</a:t>
            </a:r>
            <a:r>
              <a:rPr lang="en-US" sz="2400" dirty="0">
                <a:solidFill>
                  <a:schemeClr val="tx1"/>
                </a:solidFill>
                <a:sym typeface="Menlo" charset="0"/>
              </a:rPr>
              <a:t> == false	by definition of </a:t>
            </a:r>
            <a:r>
              <a:rPr lang="en-US" sz="2400" dirty="0" err="1">
                <a:solidFill>
                  <a:srgbClr val="7030A0"/>
                </a:solidFill>
                <a:sym typeface="Menlo" charset="0"/>
              </a:rPr>
              <a:t>is_in</a:t>
            </a:r>
            <a:endParaRPr lang="en-US" sz="2400" dirty="0">
              <a:solidFill>
                <a:srgbClr val="7030A0"/>
              </a:solidFill>
              <a:sym typeface="Menlo" charset="0"/>
            </a:endParaRPr>
          </a:p>
          <a:p>
            <a:pPr marL="855663" lvl="1" indent="-398463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708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  <a:sym typeface="Menlo" charset="0"/>
              </a:rPr>
              <a:t>== true	by math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endParaRPr lang="en-US" sz="24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A[0,0) is the empty array segment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Nothing is in 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2400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8397454" y="4953000"/>
            <a:ext cx="4429546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636000" y="7438572"/>
            <a:ext cx="434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714233" y="134541"/>
            <a:ext cx="4188967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&lt;= hi &lt;=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== hi)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34A1A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A[lo] == x ||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(x, A, lo+1,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759700" cy="1498600"/>
          </a:xfrm>
        </p:spPr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7315200"/>
          </a:xfrm>
        </p:spPr>
        <p:txBody>
          <a:bodyPr/>
          <a:lstStyle/>
          <a:p>
            <a:pPr algn="ctr"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 loop invariant</a:t>
            </a: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PRES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</a:t>
            </a:r>
          </a:p>
          <a:p>
            <a:pPr lvl="2"/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405313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’ = i+1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7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405313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i+1)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Helvetica Neue"/>
                <a:sym typeface="Menlo" charset="0"/>
              </a:rPr>
              <a:t>iff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and 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A[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] 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Symbol"/>
              </a:rPr>
              <a:t>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 x</a:t>
            </a:r>
            <a:b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</a:b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def. of 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is_in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405313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assumption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A[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] = x 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?</a:t>
            </a:r>
          </a:p>
          <a:p>
            <a:pPr marL="1081088" lvl="2" indent="-331788" defTabSz="4232275">
              <a:buClr>
                <a:schemeClr val="tx1"/>
              </a:buClr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If </a:t>
            </a:r>
            <a:r>
              <a:rPr lang="en-US" sz="2000" b="1" dirty="0">
                <a:solidFill>
                  <a:schemeClr val="tx1"/>
                </a:solidFill>
                <a:latin typeface="Helvetica Neue"/>
                <a:sym typeface="Menlo" charset="0"/>
              </a:rPr>
              <a:t>true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: We return on line 11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latin typeface="Helvetica Neue"/>
                <a:sym typeface="Menlo" charset="0"/>
              </a:rPr>
              <a:t>We exit the function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latin typeface="Helvetica Neue"/>
                <a:sym typeface="Menlo" charset="0"/>
              </a:rPr>
              <a:t>We won’t check the loop invariant again</a:t>
            </a:r>
          </a:p>
          <a:p>
            <a:pPr marL="1081088" lvl="2" indent="-331788" defTabSz="4232275">
              <a:buClr>
                <a:schemeClr val="tx1"/>
              </a:buClr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If </a:t>
            </a:r>
            <a:r>
              <a:rPr lang="en-US" sz="2000" b="1" dirty="0">
                <a:solidFill>
                  <a:schemeClr val="tx1"/>
                </a:solidFill>
                <a:latin typeface="Helvetica Neue"/>
                <a:sym typeface="Menlo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: We continue with the loop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latin typeface="Helvetica Neue"/>
                <a:sym typeface="Menlo" charset="0"/>
              </a:rPr>
              <a:t>We will check the loop invariant again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rgbClr val="C00000"/>
                </a:solidFill>
              </a:rPr>
              <a:t>x </a:t>
            </a:r>
            <a:r>
              <a:rPr lang="en-US" sz="18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1800" dirty="0">
                <a:solidFill>
                  <a:srgbClr val="C00000"/>
                </a:solidFill>
              </a:rPr>
              <a:t> A[0, i+1)</a:t>
            </a:r>
            <a:r>
              <a:rPr lang="en-US" sz="1800" dirty="0">
                <a:solidFill>
                  <a:schemeClr val="tx1"/>
                </a:solidFill>
              </a:rPr>
              <a:t>	by B, C, D(b)</a:t>
            </a:r>
            <a:endParaRPr lang="en-US" sz="18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1431925" lvl="3" indent="-339725" defTabSz="4232275">
              <a:buClr>
                <a:schemeClr val="tx1"/>
              </a:buClr>
            </a:pPr>
            <a:endParaRPr lang="en-US" sz="16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0" indent="0" defTabSz="4232275">
              <a:buClr>
                <a:schemeClr val="tx1"/>
              </a:buClr>
              <a:buNone/>
            </a:pPr>
            <a:r>
              <a:rPr lang="en-US" sz="3000" dirty="0">
                <a:solidFill>
                  <a:schemeClr val="tx1"/>
                </a:solidFill>
              </a:rPr>
              <a:t>When returning from inside a loop,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we don’t need to show preservation</a:t>
            </a:r>
          </a:p>
        </p:txBody>
      </p:sp>
      <p:sp>
        <p:nvSpPr>
          <p:cNvPr id="9" name="Bent Arrow 8"/>
          <p:cNvSpPr/>
          <p:nvPr/>
        </p:nvSpPr>
        <p:spPr bwMode="auto">
          <a:xfrm>
            <a:off x="330200" y="6019800"/>
            <a:ext cx="1295400" cy="3124200"/>
          </a:xfrm>
          <a:prstGeom prst="bentArrow">
            <a:avLst>
              <a:gd name="adj1" fmla="val 37072"/>
              <a:gd name="adj2" fmla="val 42505"/>
              <a:gd name="adj3" fmla="val 25000"/>
              <a:gd name="adj4" fmla="val 43750"/>
            </a:avLst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83400" y="7620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714233" y="134541"/>
            <a:ext cx="4188967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&lt;= hi &lt;=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== hi)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34A1A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A[lo] == x ||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(x, A, lo+1,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8397454" y="4953000"/>
            <a:ext cx="4429546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636000" y="7438572"/>
            <a:ext cx="434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prove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 loop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244600" y="3810000"/>
            <a:ext cx="2743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TextBox 9"/>
          <p:cNvSpPr txBox="1"/>
          <p:nvPr/>
        </p:nvSpPr>
        <p:spPr>
          <a:xfrm>
            <a:off x="7370451" y="3207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5740400" y="5107662"/>
            <a:ext cx="7125797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still prove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When the loop terminates, we know that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	 by line 9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≥ n</a:t>
            </a:r>
            <a:r>
              <a:rPr lang="en-US" dirty="0">
                <a:solidFill>
                  <a:schemeClr val="tx1"/>
                </a:solidFill>
              </a:rPr>
              <a:t>		 by line 7</a:t>
            </a:r>
          </a:p>
          <a:p>
            <a:pPr lvl="3"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To conclude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we need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n</a:t>
            </a:r>
          </a:p>
          <a:p>
            <a:pPr lvl="3"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Add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n </a:t>
            </a:r>
            <a:r>
              <a:rPr lang="en-US" dirty="0">
                <a:solidFill>
                  <a:schemeClr val="tx1"/>
                </a:solidFill>
              </a:rPr>
              <a:t>as another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loop invariant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Is it valid?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368800" y="8515290"/>
            <a:ext cx="1886094" cy="400110"/>
          </a:xfrm>
          <a:prstGeom prst="wedgeRectCallout">
            <a:avLst>
              <a:gd name="adj1" fmla="val -90857"/>
              <a:gd name="adj2" fmla="val -1280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Left as exercise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397454" y="4953000"/>
            <a:ext cx="4429546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755742" y="8686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54800" y="5715000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8940800" y="8001000"/>
            <a:ext cx="25146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10922000" y="6934200"/>
            <a:ext cx="381000" cy="381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still prove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When the loop terminates, we know that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	by line 9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≥ n</a:t>
            </a:r>
            <a:r>
              <a:rPr lang="en-US" dirty="0">
                <a:solidFill>
                  <a:schemeClr val="tx1"/>
                </a:solidFill>
              </a:rPr>
              <a:t>			by line 7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n</a:t>
            </a:r>
            <a:r>
              <a:rPr lang="en-US" dirty="0">
                <a:solidFill>
                  <a:schemeClr val="tx1"/>
                </a:solidFill>
              </a:rPr>
              <a:t>			by line 8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n</a:t>
            </a:r>
            <a:r>
              <a:rPr lang="en-US" dirty="0">
                <a:solidFill>
                  <a:schemeClr val="tx1"/>
                </a:solidFill>
              </a:rPr>
              <a:t>			by B, C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	</a:t>
            </a:r>
            <a:r>
              <a:rPr lang="en-US" dirty="0">
                <a:solidFill>
                  <a:schemeClr val="tx1"/>
                </a:solidFill>
              </a:rPr>
              <a:t>by A, D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6339" y="6088915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407400" y="5031462"/>
            <a:ext cx="4504431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1836400" y="7165062"/>
            <a:ext cx="990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55742" y="8686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" name="Cloud 11"/>
          <p:cNvSpPr/>
          <p:nvPr/>
        </p:nvSpPr>
        <p:spPr bwMode="auto">
          <a:xfrm>
            <a:off x="8940800" y="8001000"/>
            <a:ext cx="25146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Cloud 12"/>
          <p:cNvSpPr/>
          <p:nvPr/>
        </p:nvSpPr>
        <p:spPr bwMode="auto">
          <a:xfrm>
            <a:off x="10922000" y="6934200"/>
            <a:ext cx="381000" cy="381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Linear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When the loop terminates, we know that</a:t>
            </a:r>
          </a:p>
          <a:p>
            <a:pPr marL="971550" lvl="1" indent="-514350">
              <a:buClr>
                <a:schemeClr val="tx1"/>
              </a:buClr>
              <a:buSzPct val="100000"/>
              <a:buFont typeface="+mj-lt"/>
              <a:buAutoNum type="alphaUcPeriod" startAt="4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n</a:t>
            </a:r>
            <a:r>
              <a:rPr lang="en-US" dirty="0">
                <a:solidFill>
                  <a:schemeClr val="tx1"/>
                </a:solidFill>
              </a:rPr>
              <a:t>	by B, C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cannot record this with an </a:t>
            </a:r>
            <a:r>
              <a:rPr lang="en-US" dirty="0">
                <a:solidFill>
                  <a:srgbClr val="C00000"/>
                </a:solidFill>
              </a:rPr>
              <a:t>//@assert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variable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is not defined outside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dirty="0">
                <a:solidFill>
                  <a:schemeClr val="tx1"/>
                </a:solidFill>
              </a:rPr>
              <a:t> loop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This mention of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would be </a:t>
            </a:r>
            <a:r>
              <a:rPr lang="en-US" b="1" dirty="0">
                <a:solidFill>
                  <a:schemeClr val="tx1"/>
                </a:solidFill>
              </a:rPr>
              <a:t>out of scope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407400" y="4724400"/>
            <a:ext cx="4504431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55742" y="8382000"/>
            <a:ext cx="2242458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ight Arrow 11"/>
          <p:cNvSpPr/>
          <p:nvPr/>
        </p:nvSpPr>
        <p:spPr bwMode="auto">
          <a:xfrm>
            <a:off x="5664200" y="8206542"/>
            <a:ext cx="2681753" cy="937458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Compilation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error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Code for </a:t>
            </a:r>
            <a:r>
              <a:rPr lang="en-US" dirty="0">
                <a:solidFill>
                  <a:srgbClr val="7030A0"/>
                </a:solidFill>
              </a:rPr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467600"/>
            <a:ext cx="10960100" cy="1828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proved it </a:t>
            </a:r>
            <a:r>
              <a:rPr lang="en-US" b="1" dirty="0">
                <a:solidFill>
                  <a:schemeClr val="tx1"/>
                </a:solidFill>
              </a:rPr>
              <a:t>safe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correct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Does it do what we </a:t>
            </a:r>
            <a:r>
              <a:rPr lang="en-US" b="1" dirty="0">
                <a:solidFill>
                  <a:schemeClr val="tx1"/>
                </a:solidFill>
              </a:rPr>
              <a:t>expect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>
              <a:buClr>
                <a:schemeClr val="tx1"/>
              </a:buClr>
            </a:pPr>
            <a:r>
              <a:rPr lang="en-US" b="1" dirty="0">
                <a:solidFill>
                  <a:srgbClr val="00B050"/>
                </a:solidFill>
              </a:rPr>
              <a:t>Yes!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35531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caller of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can only rely on its contracts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We may not be able to see the source code</a:t>
            </a:r>
          </a:p>
          <a:p>
            <a:pPr lvl="2"/>
            <a:r>
              <a:rPr lang="en-US" dirty="0"/>
              <a:t>It may have been written by someone else</a:t>
            </a:r>
          </a:p>
          <a:p>
            <a:pPr lvl="2"/>
            <a:r>
              <a:rPr lang="en-US" dirty="0"/>
              <a:t>It may be part of a </a:t>
            </a:r>
            <a:r>
              <a:rPr lang="en-US" b="1" dirty="0">
                <a:solidFill>
                  <a:srgbClr val="77E0FF"/>
                </a:solidFill>
              </a:rPr>
              <a:t>library</a:t>
            </a:r>
          </a:p>
          <a:p>
            <a:endParaRPr lang="en-US" dirty="0"/>
          </a:p>
          <a:p>
            <a:r>
              <a:rPr lang="en-US" dirty="0"/>
              <a:t>Can there be an implementation that satisfies these contracts but does not do what we expect?</a:t>
            </a:r>
          </a:p>
          <a:p>
            <a:pPr lvl="2"/>
            <a:r>
              <a:rPr lang="en-US" dirty="0"/>
              <a:t>An implementation that is correct, but wrong</a:t>
            </a:r>
          </a:p>
          <a:p>
            <a:pPr lvl="1"/>
            <a:r>
              <a:rPr lang="en-US" dirty="0"/>
              <a:t>Can there be </a:t>
            </a:r>
            <a:r>
              <a:rPr lang="en-US" b="1" dirty="0"/>
              <a:t>contract exploits</a:t>
            </a:r>
            <a:r>
              <a:rPr lang="en-US" dirty="0"/>
              <a:t>?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082800" y="2693075"/>
            <a:ext cx="8122552" cy="20313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 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10922000" y="4953000"/>
            <a:ext cx="1743426" cy="1015663"/>
          </a:xfrm>
          <a:prstGeom prst="wedgeRectCallout">
            <a:avLst>
              <a:gd name="adj1" fmla="val -90857"/>
              <a:gd name="adj2" fmla="val -1280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</a:t>
            </a:r>
            <a:br>
              <a:rPr lang="en-US" sz="2000" b="0" dirty="0"/>
            </a:br>
            <a:r>
              <a:rPr lang="en-US" sz="2000" dirty="0"/>
              <a:t>prototype</a:t>
            </a:r>
            <a:br>
              <a:rPr lang="en-US" sz="2000" b="0" dirty="0"/>
            </a:br>
            <a:r>
              <a:rPr lang="en-US" sz="2000" b="0" dirty="0"/>
              <a:t>of this function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Contract Exploits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x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                     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puts x in A[0]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and returns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16200" y="5638800"/>
            <a:ext cx="1524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Contract Exploits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x + 1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               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puts x+1 everywhere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will never return here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16200" y="5612296"/>
            <a:ext cx="2133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against Contract Exploits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 changes the array</a:t>
            </a:r>
          </a:p>
          <a:p>
            <a:pPr lvl="1"/>
            <a:r>
              <a:rPr lang="en-US" dirty="0"/>
              <a:t>The caller has no way to know based on contracts</a:t>
            </a:r>
          </a:p>
          <a:p>
            <a:pPr lvl="4"/>
            <a:endParaRPr lang="en-US" dirty="0"/>
          </a:p>
          <a:p>
            <a:r>
              <a:rPr lang="en-US" dirty="0"/>
              <a:t>What to do?</a:t>
            </a:r>
          </a:p>
          <a:p>
            <a:pPr lvl="1"/>
            <a:r>
              <a:rPr lang="en-US" dirty="0"/>
              <a:t>Write stronger contracts?</a:t>
            </a:r>
          </a:p>
          <a:p>
            <a:pPr lvl="2"/>
            <a:r>
              <a:rPr lang="en-US" dirty="0"/>
              <a:t>Check that the array doesn’t change</a:t>
            </a:r>
          </a:p>
          <a:p>
            <a:pPr marL="1435100" lvl="4" indent="0">
              <a:buNone/>
            </a:pPr>
            <a:endParaRPr lang="en-US" dirty="0"/>
          </a:p>
          <a:p>
            <a:pPr lvl="1"/>
            <a:r>
              <a:rPr lang="en-US" b="1" dirty="0"/>
              <a:t>Unit testing</a:t>
            </a:r>
          </a:p>
          <a:p>
            <a:pPr lvl="2"/>
            <a:r>
              <a:rPr lang="en-US" dirty="0"/>
              <a:t>Call search with a variety of inputs</a:t>
            </a:r>
            <a:br>
              <a:rPr lang="en-US" dirty="0"/>
            </a:br>
            <a:r>
              <a:rPr lang="en-US" dirty="0"/>
              <a:t>and check that it returns the expected value</a:t>
            </a:r>
          </a:p>
          <a:p>
            <a:pPr lvl="2"/>
            <a:r>
              <a:rPr lang="en-US" dirty="0"/>
              <a:t>Usually impractical to test with all possible inputs</a:t>
            </a:r>
          </a:p>
          <a:p>
            <a:pPr lvl="3"/>
            <a:r>
              <a:rPr lang="en-US" dirty="0"/>
              <a:t>Look for inputs where errors are likely to occur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8788400" y="4038600"/>
            <a:ext cx="457200" cy="4343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337675" y="4572000"/>
            <a:ext cx="3581400" cy="3276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 practice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:</a:t>
            </a:r>
          </a:p>
          <a:p>
            <a:pPr marL="341313" marR="0" lvl="0" indent="-341313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W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rite strong contracts</a:t>
            </a:r>
          </a:p>
          <a:p>
            <a:pPr marL="633413" marR="0" lvl="1" indent="-29845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U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se them to reason about your code</a:t>
            </a:r>
          </a:p>
          <a:p>
            <a:pPr marL="341313" marR="0" lvl="0" indent="-341313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D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 thorough unit testing</a:t>
            </a:r>
          </a:p>
          <a:p>
            <a:pPr marL="633413" marR="0" lvl="1" indent="-29845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W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contracts being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test file and write tests in its </a:t>
            </a:r>
            <a:r>
              <a:rPr lang="en-US" dirty="0">
                <a:solidFill>
                  <a:srgbClr val="7030A0"/>
                </a:solidFill>
              </a:rPr>
              <a:t>main</a:t>
            </a:r>
            <a:r>
              <a:rPr lang="en-US" dirty="0"/>
              <a:t> function</a:t>
            </a:r>
          </a:p>
          <a:p>
            <a:pPr lvl="4"/>
            <a:endParaRPr lang="en-US" dirty="0"/>
          </a:p>
          <a:p>
            <a:r>
              <a:rPr lang="en-US" dirty="0"/>
              <a:t>For each test</a:t>
            </a:r>
          </a:p>
          <a:p>
            <a:pPr lvl="1"/>
            <a:r>
              <a:rPr lang="en-US" dirty="0"/>
              <a:t>Define input values</a:t>
            </a:r>
          </a:p>
          <a:p>
            <a:pPr lvl="1"/>
            <a:r>
              <a:rPr lang="en-US" dirty="0"/>
              <a:t>Use </a:t>
            </a:r>
            <a:r>
              <a:rPr lang="en-US" b="1" dirty="0"/>
              <a:t>assert</a:t>
            </a:r>
            <a:r>
              <a:rPr lang="en-US" dirty="0"/>
              <a:t> to check that the function returns</a:t>
            </a:r>
            <a:br>
              <a:rPr lang="en-US" dirty="0"/>
            </a:br>
            <a:r>
              <a:rPr lang="en-US" dirty="0"/>
              <a:t>the expected result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9093200" y="2514600"/>
            <a:ext cx="3733800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#1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A[0] = 3;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A[1] = -7;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assert(search(3, A, 2)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assert(search(-7, A, 2) == 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assert(search(42, A, 2)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assert(A[0]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 (A[1] == -7);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426200" y="2797314"/>
            <a:ext cx="2126544" cy="707886"/>
          </a:xfrm>
          <a:prstGeom prst="wedgeRectCallout">
            <a:avLst>
              <a:gd name="adj1" fmla="val 78669"/>
              <a:gd name="adj2" fmla="val 1063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Creates test array</a:t>
            </a:r>
            <a:br>
              <a:rPr lang="en-US" sz="2000" b="0" dirty="0"/>
            </a:br>
            <a:r>
              <a:rPr lang="en-US" sz="2000" b="0" dirty="0"/>
              <a:t>A = [3, -7]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6121400" y="6153090"/>
            <a:ext cx="2102628" cy="400110"/>
          </a:xfrm>
          <a:prstGeom prst="wedgeRectCallout">
            <a:avLst>
              <a:gd name="adj1" fmla="val 98413"/>
              <a:gd name="adj2" fmla="val -1208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 wasn’t changed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121400" y="6153090"/>
            <a:ext cx="2102628" cy="400110"/>
          </a:xfrm>
          <a:prstGeom prst="wedgeRectCallout">
            <a:avLst>
              <a:gd name="adj1" fmla="val 96719"/>
              <a:gd name="adj2" fmla="val -466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 wasn’t 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assert</a:t>
            </a:r>
          </a:p>
          <a:p>
            <a:pPr lvl="1"/>
            <a:r>
              <a:rPr lang="en-US" dirty="0"/>
              <a:t>Aborts execution if its argument evaluates</a:t>
            </a:r>
            <a:br>
              <a:rPr lang="en-US" dirty="0"/>
            </a:br>
            <a:r>
              <a:rPr lang="en-US" dirty="0"/>
              <a:t>to </a:t>
            </a:r>
            <a:r>
              <a:rPr lang="en-US" b="1" dirty="0"/>
              <a:t>false</a:t>
            </a:r>
          </a:p>
          <a:p>
            <a:pPr lvl="1"/>
            <a:r>
              <a:rPr lang="en-US" dirty="0"/>
              <a:t>Continues to the next line if it evaluates</a:t>
            </a:r>
            <a:br>
              <a:rPr lang="en-US" dirty="0"/>
            </a:br>
            <a:r>
              <a:rPr lang="en-US" dirty="0"/>
              <a:t>to </a:t>
            </a:r>
            <a:r>
              <a:rPr lang="en-US" b="1" dirty="0"/>
              <a:t>true</a:t>
            </a:r>
          </a:p>
          <a:p>
            <a:pPr lvl="4"/>
            <a:endParaRPr lang="en-US" dirty="0"/>
          </a:p>
          <a:p>
            <a:r>
              <a:rPr lang="en-US" b="1" dirty="0"/>
              <a:t>assert</a:t>
            </a:r>
            <a:r>
              <a:rPr lang="en-US" dirty="0"/>
              <a:t> </a:t>
            </a:r>
            <a:r>
              <a:rPr lang="en-US" i="1" dirty="0"/>
              <a:t>is not </a:t>
            </a:r>
            <a:r>
              <a:rPr lang="en-US" dirty="0"/>
              <a:t>a contract</a:t>
            </a:r>
          </a:p>
          <a:p>
            <a:pPr lvl="1"/>
            <a:r>
              <a:rPr lang="en-US" dirty="0"/>
              <a:t>It is run even when compiling without </a:t>
            </a:r>
            <a:r>
              <a:rPr lang="en-US" b="1" dirty="0"/>
              <a:t>-d</a:t>
            </a:r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use </a:t>
            </a: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in it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//@assert </a:t>
            </a:r>
            <a:r>
              <a:rPr lang="en-US" i="1" dirty="0"/>
              <a:t>is</a:t>
            </a:r>
            <a:r>
              <a:rPr lang="en-US" dirty="0"/>
              <a:t> a contract</a:t>
            </a:r>
          </a:p>
          <a:p>
            <a:pPr lvl="1"/>
            <a:r>
              <a:rPr lang="en-US" dirty="0"/>
              <a:t>It is run only when compiling with </a:t>
            </a:r>
            <a:r>
              <a:rPr lang="en-US" b="1" dirty="0"/>
              <a:t>-d</a:t>
            </a:r>
          </a:p>
          <a:p>
            <a:pPr lvl="1"/>
            <a:r>
              <a:rPr lang="en-US" dirty="0"/>
              <a:t>We </a:t>
            </a:r>
            <a:r>
              <a:rPr lang="en-US" u="sng" dirty="0"/>
              <a:t>can</a:t>
            </a:r>
            <a:r>
              <a:rPr lang="en-US" dirty="0"/>
              <a:t> use </a:t>
            </a: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in it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9093200" y="2514600"/>
            <a:ext cx="3733800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#1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A[0] = 3;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A[1] = -7;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assert(search(3, A, 2)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assert(search(-7, A, 2) == 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assert(search(42, A, 2)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assert(A[0]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 (A[1] == -7);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as many </a:t>
            </a:r>
            <a:r>
              <a:rPr lang="en-US" b="1" dirty="0"/>
              <a:t>edge cases </a:t>
            </a:r>
            <a:r>
              <a:rPr lang="en-US" dirty="0"/>
              <a:t>as possible </a:t>
            </a:r>
          </a:p>
          <a:p>
            <a:endParaRPr lang="en-US" dirty="0"/>
          </a:p>
          <a:p>
            <a:r>
              <a:rPr lang="en-US" b="1" dirty="0"/>
              <a:t>Edge cases </a:t>
            </a:r>
            <a:r>
              <a:rPr lang="en-US" dirty="0"/>
              <a:t>are inputs at the edge of </a:t>
            </a:r>
            <a:br>
              <a:rPr lang="en-US" dirty="0"/>
            </a:br>
            <a:r>
              <a:rPr lang="en-US" dirty="0"/>
              <a:t>the expected input range</a:t>
            </a:r>
          </a:p>
          <a:p>
            <a:pPr lvl="1"/>
            <a:r>
              <a:rPr lang="en-US" dirty="0"/>
              <a:t>First element of an array</a:t>
            </a:r>
          </a:p>
          <a:p>
            <a:pPr lvl="1"/>
            <a:r>
              <a:rPr lang="en-US" dirty="0"/>
              <a:t>Last element of an array</a:t>
            </a:r>
          </a:p>
          <a:p>
            <a:pPr lvl="1"/>
            <a:r>
              <a:rPr lang="en-US" dirty="0"/>
              <a:t>Empty array</a:t>
            </a:r>
          </a:p>
          <a:p>
            <a:pPr lvl="1"/>
            <a:r>
              <a:rPr lang="en-US" dirty="0"/>
              <a:t>1-element array</a:t>
            </a:r>
          </a:p>
          <a:p>
            <a:endParaRPr lang="en-US" dirty="0"/>
          </a:p>
          <a:p>
            <a:pPr marL="1435100" lvl="4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2971800"/>
            <a:ext cx="3886200" cy="609397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#2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4);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&lt;4;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B[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i+10;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assert(search(10, B, 4)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assert(search(13, B, 4)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#3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0); 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assert(search(8, C, 0)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#4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D[0] = 122;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assert(search(122, D, 1) == 0);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4879757" y="5795873"/>
            <a:ext cx="3429000" cy="707886"/>
          </a:xfrm>
          <a:prstGeom prst="wedgeRectCallout">
            <a:avLst>
              <a:gd name="adj1" fmla="val 72250"/>
              <a:gd name="adj2" fmla="val -1208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10 is the first element of B</a:t>
            </a:r>
            <a:br>
              <a:rPr lang="en-US" sz="2000" b="0" dirty="0"/>
            </a:br>
            <a:r>
              <a:rPr lang="en-US" sz="2000" b="0" dirty="0"/>
              <a:t>and 13 the last element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068335" y="4239756"/>
            <a:ext cx="2240422" cy="707886"/>
          </a:xfrm>
          <a:prstGeom prst="wedgeRectCallout">
            <a:avLst>
              <a:gd name="adj1" fmla="val 83268"/>
              <a:gd name="adj2" fmla="val -322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Creates test array</a:t>
            </a:r>
            <a:br>
              <a:rPr lang="en-US" sz="2000" b="0" dirty="0"/>
            </a:br>
            <a:r>
              <a:rPr lang="en-US" sz="2000" b="0" dirty="0"/>
              <a:t>B = [10, 11, 12, 13]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400221" y="6967240"/>
            <a:ext cx="1930977" cy="707886"/>
          </a:xfrm>
          <a:prstGeom prst="wedgeRectCallout">
            <a:avLst>
              <a:gd name="adj1" fmla="val 88715"/>
              <a:gd name="adj2" fmla="val -936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Nothing is in the</a:t>
            </a:r>
            <a:br>
              <a:rPr lang="en-US" sz="2000" b="0" dirty="0"/>
            </a:br>
            <a:r>
              <a:rPr lang="en-US" sz="2000" b="0" dirty="0"/>
              <a:t>empty array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6422664" y="7922270"/>
            <a:ext cx="1886093" cy="707886"/>
          </a:xfrm>
          <a:prstGeom prst="wedgeRectCallout">
            <a:avLst>
              <a:gd name="adj1" fmla="val 90248"/>
              <a:gd name="adj2" fmla="val -593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Testing a</a:t>
            </a:r>
            <a:br>
              <a:rPr lang="en-US" sz="2000" b="0" dirty="0"/>
            </a:br>
            <a:r>
              <a:rPr lang="en-US" sz="2000" b="0" dirty="0"/>
              <a:t>1-element array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Find where x occurs in A</a:t>
            </a:r>
          </a:p>
          <a:p>
            <a:pPr lvl="1"/>
            <a:r>
              <a:rPr lang="en-US" dirty="0"/>
              <a:t>Return some index where x appears</a:t>
            </a:r>
          </a:p>
          <a:p>
            <a:pPr lvl="1"/>
            <a:r>
              <a:rPr lang="en-US" dirty="0"/>
              <a:t>E.g., For x=5, return 3</a:t>
            </a:r>
          </a:p>
          <a:p>
            <a:pPr lvl="4"/>
            <a:endParaRPr lang="en-US" dirty="0"/>
          </a:p>
          <a:p>
            <a:r>
              <a:rPr lang="en-US" b="1" dirty="0"/>
              <a:t>Linear search </a:t>
            </a:r>
            <a:r>
              <a:rPr lang="en-US" dirty="0"/>
              <a:t>algorithm:</a:t>
            </a:r>
          </a:p>
          <a:p>
            <a:pPr lvl="1"/>
            <a:r>
              <a:rPr lang="en-US" i="1" dirty="0"/>
              <a:t>Look for x in each place until we find it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First attempt: 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5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4512656" y="6248400"/>
            <a:ext cx="3979487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inputs that are easily mishandled</a:t>
            </a:r>
          </a:p>
          <a:p>
            <a:pPr lvl="1"/>
            <a:r>
              <a:rPr lang="en-US" dirty="0"/>
              <a:t>Sorted arrays</a:t>
            </a:r>
          </a:p>
          <a:p>
            <a:pPr lvl="2"/>
            <a:r>
              <a:rPr lang="en-US" dirty="0"/>
              <a:t>With values that are</a:t>
            </a:r>
          </a:p>
          <a:p>
            <a:pPr lvl="3"/>
            <a:r>
              <a:rPr lang="en-US" dirty="0"/>
              <a:t>Too small</a:t>
            </a:r>
          </a:p>
          <a:p>
            <a:pPr lvl="3"/>
            <a:r>
              <a:rPr lang="en-US" dirty="0"/>
              <a:t>Too big</a:t>
            </a:r>
          </a:p>
          <a:p>
            <a:pPr lvl="3"/>
            <a:r>
              <a:rPr lang="en-US" dirty="0"/>
              <a:t>Just right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2962156"/>
            <a:ext cx="3886200" cy="541686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#5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6);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&lt;6;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E[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i+1;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assert(search(-3, E,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assert(search(4, E, 6)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assert(search(9, E,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#6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6);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&lt;6;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F[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6-i;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assert(search(-3, F,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assert(search(4, F, 6) == 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assert(search(9, F,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969000" y="4495800"/>
            <a:ext cx="2368597" cy="707886"/>
          </a:xfrm>
          <a:prstGeom prst="wedgeRectCallout">
            <a:avLst>
              <a:gd name="adj1" fmla="val 79340"/>
              <a:gd name="adj2" fmla="val -925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the sorted array</a:t>
            </a:r>
            <a:br>
              <a:rPr lang="en-US" sz="2000" b="0" dirty="0"/>
            </a:br>
            <a:r>
              <a:rPr lang="en-US" sz="2000" b="0" dirty="0"/>
              <a:t>E = [1, 2, 3, 4, 5, 6]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639814" y="6400800"/>
            <a:ext cx="1615186" cy="707886"/>
          </a:xfrm>
          <a:prstGeom prst="wedgeRectCallout">
            <a:avLst>
              <a:gd name="adj1" fmla="val 96947"/>
              <a:gd name="adj2" fmla="val -585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 is E in</a:t>
            </a:r>
            <a:br>
              <a:rPr lang="en-US" sz="2000" b="0" dirty="0"/>
            </a:br>
            <a:r>
              <a:rPr lang="en-US" sz="2000" b="0" dirty="0"/>
              <a:t>reverse order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some big inputs and test them systematically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stress tests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Best would be to use random inputs</a:t>
            </a:r>
          </a:p>
          <a:p>
            <a:pPr lvl="2"/>
            <a:r>
              <a:rPr lang="en-US" dirty="0"/>
              <a:t>We will see later how to do that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483600" y="2953226"/>
            <a:ext cx="4343400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#7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1000000;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G[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2*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assert(search(2*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G, n) ==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&lt;2*n;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assert(search(2*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+ 1, G, n)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435600" y="4495800"/>
            <a:ext cx="2439129" cy="707886"/>
          </a:xfrm>
          <a:prstGeom prst="wedgeRectCallout">
            <a:avLst>
              <a:gd name="adj1" fmla="val 78847"/>
              <a:gd name="adj2" fmla="val -177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G contains the first n</a:t>
            </a:r>
            <a:br>
              <a:rPr lang="en-US" sz="2000" b="0" dirty="0"/>
            </a:br>
            <a:r>
              <a:rPr lang="en-US" sz="2000" b="0" dirty="0"/>
              <a:t>even numbers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654723" y="3200400"/>
            <a:ext cx="2838277" cy="1015663"/>
          </a:xfrm>
          <a:prstGeom prst="wedgeRectCallout">
            <a:avLst>
              <a:gd name="adj1" fmla="val 89514"/>
              <a:gd name="adj2" fmla="val 377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For big tests, putting the</a:t>
            </a:r>
            <a:br>
              <a:rPr lang="en-US" sz="2000" b="0" dirty="0"/>
            </a:br>
            <a:r>
              <a:rPr lang="en-US" sz="2000" b="0" dirty="0"/>
              <a:t>size in a variable makes</a:t>
            </a:r>
            <a:br>
              <a:rPr lang="en-US" sz="2000" b="0" dirty="0"/>
            </a:br>
            <a:r>
              <a:rPr lang="en-US" sz="2000" b="0" dirty="0"/>
              <a:t>it easy to modify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5969000" y="5410200"/>
            <a:ext cx="1886094" cy="400110"/>
          </a:xfrm>
          <a:prstGeom prst="wedgeRectCallout">
            <a:avLst>
              <a:gd name="adj1" fmla="val 91605"/>
              <a:gd name="adj2" fmla="val 123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G[</a:t>
            </a:r>
            <a:r>
              <a:rPr lang="en-US" sz="2000" b="0" dirty="0" err="1"/>
              <a:t>i</a:t>
            </a:r>
            <a:r>
              <a:rPr lang="en-US" sz="2000" b="0" dirty="0"/>
              <a:t>] contains 2*</a:t>
            </a:r>
            <a:r>
              <a:rPr lang="en-US" sz="2000" b="0" dirty="0" err="1"/>
              <a:t>i</a:t>
            </a:r>
            <a:endParaRPr lang="en-US" sz="2000" b="0" dirty="0"/>
          </a:p>
        </p:txBody>
      </p:sp>
      <p:sp>
        <p:nvSpPr>
          <p:cNvPr id="19" name="Rectangular Callout 18"/>
          <p:cNvSpPr/>
          <p:nvPr/>
        </p:nvSpPr>
        <p:spPr bwMode="auto">
          <a:xfrm>
            <a:off x="4826000" y="6324600"/>
            <a:ext cx="3110788" cy="400110"/>
          </a:xfrm>
          <a:prstGeom prst="wedgeRectCallout">
            <a:avLst>
              <a:gd name="adj1" fmla="val 75747"/>
              <a:gd name="adj2" fmla="val 183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G contains no odd number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 not </a:t>
            </a:r>
            <a:r>
              <a:rPr lang="en-US" dirty="0"/>
              <a:t>test implementation details</a:t>
            </a:r>
          </a:p>
          <a:p>
            <a:pPr lvl="1"/>
            <a:r>
              <a:rPr lang="en-US" dirty="0"/>
              <a:t>Anything that the function description</a:t>
            </a:r>
            <a:br>
              <a:rPr lang="en-US" dirty="0"/>
            </a:br>
            <a:r>
              <a:rPr lang="en-US" dirty="0"/>
              <a:t>leaves open-ended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Example: </a:t>
            </a:r>
            <a:r>
              <a:rPr lang="en-US" i="1" dirty="0"/>
              <a:t>Array with duplicate elements</a:t>
            </a:r>
          </a:p>
          <a:p>
            <a:pPr lvl="1"/>
            <a:r>
              <a:rPr lang="en-US" dirty="0"/>
              <a:t>Nothing tells us the index of which</a:t>
            </a:r>
            <a:br>
              <a:rPr lang="en-US" dirty="0"/>
            </a:br>
            <a:r>
              <a:rPr lang="en-US" dirty="0"/>
              <a:t>occurrence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will return</a:t>
            </a:r>
          </a:p>
          <a:p>
            <a:pPr lvl="3"/>
            <a:r>
              <a:rPr lang="en-US" dirty="0"/>
              <a:t>Our implementation returns the first</a:t>
            </a:r>
          </a:p>
          <a:p>
            <a:pPr lvl="3"/>
            <a:r>
              <a:rPr lang="en-US" dirty="0"/>
              <a:t>But other implementations may return</a:t>
            </a:r>
          </a:p>
          <a:p>
            <a:pPr lvl="4"/>
            <a:r>
              <a:rPr lang="en-US" dirty="0"/>
              <a:t>The last</a:t>
            </a:r>
          </a:p>
          <a:p>
            <a:pPr lvl="4"/>
            <a:r>
              <a:rPr lang="en-US" dirty="0"/>
              <a:t>The middle occurrence</a:t>
            </a:r>
          </a:p>
          <a:p>
            <a:pPr lvl="4"/>
            <a:r>
              <a:rPr lang="en-US" dirty="0"/>
              <a:t>A random occurrence</a:t>
            </a:r>
          </a:p>
          <a:p>
            <a:pPr lvl="4"/>
            <a:r>
              <a:rPr lang="en-US" dirty="0"/>
              <a:t>…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2988945"/>
            <a:ext cx="3886200" cy="264687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#8</a:t>
            </a:r>
            <a:endParaRPr lang="en-US" sz="200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assert(search(0, H, 5)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749800" y="3581400"/>
            <a:ext cx="3784049" cy="707886"/>
          </a:xfrm>
          <a:prstGeom prst="wedgeRectCallout">
            <a:avLst>
              <a:gd name="adj1" fmla="val 63521"/>
              <a:gd name="adj2" fmla="val 315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 is initialized with the default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br>
              <a:rPr lang="en-US" sz="2000" b="0" dirty="0"/>
            </a:br>
            <a:r>
              <a:rPr lang="en-US" sz="2000" b="0" dirty="0"/>
              <a:t>H = [0, 0, 0, 0, 0]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6197600" y="4495800"/>
            <a:ext cx="1377941" cy="400110"/>
          </a:xfrm>
          <a:prstGeom prst="wedgeRectCallout">
            <a:avLst>
              <a:gd name="adj1" fmla="val 159803"/>
              <a:gd name="adj2" fmla="val -59823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BAD 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416800" y="5799415"/>
            <a:ext cx="5554534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6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Cloud 8"/>
          <p:cNvSpPr/>
          <p:nvPr/>
        </p:nvSpPr>
        <p:spPr bwMode="auto">
          <a:xfrm>
            <a:off x="7188200" y="7010400"/>
            <a:ext cx="3581400" cy="24384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Remember </a:t>
            </a:r>
            <a:r>
              <a:rPr lang="en-US" b="1" dirty="0"/>
              <a:t>safety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]: </a:t>
            </a:r>
            <a:r>
              <a:rPr lang="en-US" dirty="0" err="1"/>
              <a:t>i</a:t>
            </a:r>
            <a:r>
              <a:rPr lang="en-US" dirty="0"/>
              <a:t> should be </a:t>
            </a:r>
            <a:r>
              <a:rPr lang="en-US" i="1" dirty="0"/>
              <a:t>provably</a:t>
            </a:r>
            <a:r>
              <a:rPr lang="en-US" dirty="0"/>
              <a:t> in bounds</a:t>
            </a:r>
          </a:p>
          <a:p>
            <a:pPr lvl="1"/>
            <a:r>
              <a:rPr lang="en-US" dirty="0"/>
              <a:t>n is the length of 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5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6508A4-2558-A06D-B2AA-FE56CCC08928}"/>
              </a:ext>
            </a:extLst>
          </p:cNvPr>
          <p:cNvSpPr>
            <a:spLocks/>
          </p:cNvSpPr>
          <p:nvPr/>
        </p:nvSpPr>
        <p:spPr bwMode="auto">
          <a:xfrm>
            <a:off x="4512656" y="6248400"/>
            <a:ext cx="3979487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Remember </a:t>
            </a:r>
            <a:r>
              <a:rPr lang="en-US" b="1" dirty="0"/>
              <a:t>safety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]: </a:t>
            </a:r>
            <a:r>
              <a:rPr lang="en-US" dirty="0" err="1"/>
              <a:t>i</a:t>
            </a:r>
            <a:r>
              <a:rPr lang="en-US" dirty="0"/>
              <a:t> should be </a:t>
            </a:r>
            <a:r>
              <a:rPr lang="en-US" i="1" dirty="0"/>
              <a:t>provably</a:t>
            </a:r>
            <a:r>
              <a:rPr lang="en-US" dirty="0"/>
              <a:t> in bounds</a:t>
            </a:r>
          </a:p>
          <a:p>
            <a:pPr lvl="1"/>
            <a:r>
              <a:rPr lang="en-US" dirty="0"/>
              <a:t>n is the length of A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Add contracts!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5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7035800" y="5113615"/>
            <a:ext cx="3986989" cy="35086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305722-A257-DF60-B8DE-64EDB2BED0B0}"/>
              </a:ext>
            </a:extLst>
          </p:cNvPr>
          <p:cNvSpPr>
            <a:spLocks/>
          </p:cNvSpPr>
          <p:nvPr/>
        </p:nvSpPr>
        <p:spPr bwMode="auto">
          <a:xfrm>
            <a:off x="1473200" y="5168205"/>
            <a:ext cx="3979487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C8DE7001-6E89-E7E1-828C-6CC18F23BA1C}"/>
              </a:ext>
            </a:extLst>
          </p:cNvPr>
          <p:cNvSpPr/>
          <p:nvPr/>
        </p:nvSpPr>
        <p:spPr bwMode="auto">
          <a:xfrm>
            <a:off x="5868211" y="6172199"/>
            <a:ext cx="862789" cy="762000"/>
          </a:xfrm>
          <a:prstGeom prst="striped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2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What if x does not occur in A?</a:t>
            </a:r>
          </a:p>
          <a:p>
            <a:pPr lvl="1"/>
            <a:r>
              <a:rPr lang="en-US" dirty="0"/>
              <a:t>Return something that cannot possibly be an index</a:t>
            </a:r>
          </a:p>
          <a:p>
            <a:pPr lvl="1"/>
            <a:r>
              <a:rPr lang="en-US" dirty="0"/>
              <a:t>-1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4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7163611" y="5113615"/>
            <a:ext cx="398698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88400" y="1828800"/>
            <a:ext cx="914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935011" y="8077200"/>
            <a:ext cx="2057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EB1399-B6D6-69EC-A0E4-A698220AACB7}"/>
              </a:ext>
            </a:extLst>
          </p:cNvPr>
          <p:cNvSpPr>
            <a:spLocks/>
          </p:cNvSpPr>
          <p:nvPr/>
        </p:nvSpPr>
        <p:spPr bwMode="auto">
          <a:xfrm>
            <a:off x="1778000" y="5113615"/>
            <a:ext cx="3986989" cy="35086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9392B0C1-88EC-3E56-5FD7-734C6ED2E641}"/>
              </a:ext>
            </a:extLst>
          </p:cNvPr>
          <p:cNvSpPr/>
          <p:nvPr/>
        </p:nvSpPr>
        <p:spPr bwMode="auto">
          <a:xfrm>
            <a:off x="6020611" y="6172199"/>
            <a:ext cx="862789" cy="762000"/>
          </a:xfrm>
          <a:prstGeom prst="striped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How will a </a:t>
            </a:r>
            <a:r>
              <a:rPr lang="en-US" b="1" dirty="0"/>
              <a:t>caller</a:t>
            </a:r>
            <a:r>
              <a:rPr lang="en-US" dirty="0"/>
              <a:t> use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Check if x is in A</a:t>
            </a:r>
          </a:p>
          <a:p>
            <a:pPr lvl="2"/>
            <a:r>
              <a:rPr lang="en-US" dirty="0"/>
              <a:t>I.e., If the returned value is not -1</a:t>
            </a:r>
          </a:p>
          <a:p>
            <a:pPr lvl="1"/>
            <a:r>
              <a:rPr lang="en-US" dirty="0"/>
              <a:t>If so, do something with that position</a:t>
            </a:r>
          </a:p>
          <a:p>
            <a:pPr lvl="2"/>
            <a:r>
              <a:rPr lang="en-US" dirty="0"/>
              <a:t>E.g., Update the value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7544611" y="5201483"/>
            <a:ext cx="398698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987395" y="5595134"/>
            <a:ext cx="4487126" cy="256993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1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search(12, A, 5);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(k != -1)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A[k] = 13;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Change 12 to 13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87395" y="5061734"/>
            <a:ext cx="1040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Caller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Cloud 13"/>
          <p:cNvSpPr/>
          <p:nvPr/>
        </p:nvSpPr>
        <p:spPr bwMode="auto">
          <a:xfrm>
            <a:off x="7416800" y="6096000"/>
            <a:ext cx="3886200" cy="2895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How does the caller </a:t>
            </a:r>
            <a:r>
              <a:rPr lang="en-US" i="1" dirty="0"/>
              <a:t>know</a:t>
            </a:r>
            <a:r>
              <a:rPr lang="en-US" dirty="0"/>
              <a:t> how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behaves?</a:t>
            </a:r>
          </a:p>
          <a:p>
            <a:pPr lvl="1"/>
            <a:r>
              <a:rPr lang="en-US" dirty="0"/>
              <a:t>That -1 is a valid returned value</a:t>
            </a:r>
          </a:p>
          <a:p>
            <a:pPr lvl="1"/>
            <a:r>
              <a:rPr lang="en-US" dirty="0"/>
              <a:t>That A[k] contains 12</a:t>
            </a:r>
          </a:p>
          <a:p>
            <a:r>
              <a:rPr lang="en-US" dirty="0"/>
              <a:t>Add </a:t>
            </a:r>
            <a:r>
              <a:rPr lang="en-US" dirty="0" err="1"/>
              <a:t>postconditions</a:t>
            </a:r>
            <a:r>
              <a:rPr lang="en-US" dirty="0"/>
              <a:t>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7544611" y="4093488"/>
            <a:ext cx="3986989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A[\result] == x;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8" name="Cloud 17"/>
          <p:cNvSpPr/>
          <p:nvPr/>
        </p:nvSpPr>
        <p:spPr bwMode="auto">
          <a:xfrm>
            <a:off x="7416800" y="6096000"/>
            <a:ext cx="3886200" cy="2895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035800" y="4648200"/>
            <a:ext cx="5105400" cy="1676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1760200" y="6553200"/>
            <a:ext cx="1034899" cy="707886"/>
          </a:xfrm>
          <a:prstGeom prst="wedgeRectCallout">
            <a:avLst>
              <a:gd name="adj1" fmla="val -400833"/>
              <a:gd name="adj2" fmla="val -2320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Multiline</a:t>
            </a:r>
            <a:br>
              <a:rPr lang="en-US" sz="2000" b="0" dirty="0"/>
            </a:br>
            <a:r>
              <a:rPr lang="en-US" sz="2000" b="0" dirty="0"/>
              <a:t>contract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E2D943-3CD2-0C1B-E8D7-2AD646B0D019}"/>
              </a:ext>
            </a:extLst>
          </p:cNvPr>
          <p:cNvSpPr>
            <a:spLocks/>
          </p:cNvSpPr>
          <p:nvPr/>
        </p:nvSpPr>
        <p:spPr bwMode="auto">
          <a:xfrm>
            <a:off x="1987395" y="5595134"/>
            <a:ext cx="4487126" cy="256993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1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search(12, A, 5);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(k != -1)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A[k] = 13;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Change 12 to 13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E3A899-A0F9-F1CA-1A35-B17E8B313FE2}"/>
              </a:ext>
            </a:extLst>
          </p:cNvPr>
          <p:cNvSpPr txBox="1"/>
          <p:nvPr/>
        </p:nvSpPr>
        <p:spPr>
          <a:xfrm>
            <a:off x="1987395" y="5061734"/>
            <a:ext cx="1040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3664</TotalTime>
  <Words>6424</Words>
  <Application>Microsoft Macintosh PowerPoint</Application>
  <PresentationFormat>Custom</PresentationFormat>
  <Paragraphs>1064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5" baseType="lpstr">
      <vt:lpstr>Arial</vt:lpstr>
      <vt:lpstr>Calibri</vt:lpstr>
      <vt:lpstr>Cambria Math</vt:lpstr>
      <vt:lpstr>Courier New</vt:lpstr>
      <vt:lpstr>Helvetica</vt:lpstr>
      <vt:lpstr>Helvetica Neue</vt:lpstr>
      <vt:lpstr>Helvetica Neue Light</vt:lpstr>
      <vt:lpstr>Helvetica Neue Medium</vt:lpstr>
      <vt:lpstr>Menlo</vt:lpstr>
      <vt:lpstr>Symbol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Contract Exploits</vt:lpstr>
      <vt:lpstr>Fixing this Contract Exploit</vt:lpstr>
      <vt:lpstr>Array Segments, in Math</vt:lpstr>
      <vt:lpstr>Fixing this Contract Exploit</vt:lpstr>
      <vt:lpstr>Fixing this Contract Exploit</vt:lpstr>
      <vt:lpstr>Fixing this Contract Exploit</vt:lpstr>
      <vt:lpstr>PowerPoint Presentation</vt:lpstr>
      <vt:lpstr>Correctness</vt:lpstr>
      <vt:lpstr>Correctness (1)</vt:lpstr>
      <vt:lpstr>Correctness (1)</vt:lpstr>
      <vt:lpstr>Correctness (2)</vt:lpstr>
      <vt:lpstr>Correctness (2)</vt:lpstr>
      <vt:lpstr>Correctness (2)</vt:lpstr>
      <vt:lpstr>Correctness (2)</vt:lpstr>
      <vt:lpstr>Correctness (2)</vt:lpstr>
      <vt:lpstr>Correctness (2)</vt:lpstr>
      <vt:lpstr>Correctness (2)</vt:lpstr>
      <vt:lpstr>Correctness (2)</vt:lpstr>
      <vt:lpstr>Scope</vt:lpstr>
      <vt:lpstr>Final Code for search</vt:lpstr>
      <vt:lpstr>PowerPoint Presentation</vt:lpstr>
      <vt:lpstr>Client View</vt:lpstr>
      <vt:lpstr>More Contract Exploits</vt:lpstr>
      <vt:lpstr>Even More Contract Exploits</vt:lpstr>
      <vt:lpstr>Protecting against Contract Exploits</vt:lpstr>
      <vt:lpstr>Testing C0 Functions</vt:lpstr>
      <vt:lpstr>Testing C0 Functions</vt:lpstr>
      <vt:lpstr>Testing C0 Functions</vt:lpstr>
      <vt:lpstr>Testing C0 Functions</vt:lpstr>
      <vt:lpstr>Testing C0 Functions</vt:lpstr>
      <vt:lpstr>Testing C0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Arrays</dc:title>
  <cp:lastModifiedBy>Mohammad Hammoud</cp:lastModifiedBy>
  <cp:revision>211</cp:revision>
  <dcterms:modified xsi:type="dcterms:W3CDTF">2024-01-22T04:42:56Z</dcterms:modified>
</cp:coreProperties>
</file>