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firstSlideNum="0" showSpecialPlsOnTitleSld="0" strictFirstAndLastChars="0" saveSubsetFonts="1">
  <p:sldMasterIdLst>
    <p:sldMasterId id="2147483648" r:id="rId1"/>
  </p:sldMasterIdLst>
  <p:notesMasterIdLst>
    <p:notesMasterId r:id="rId61"/>
  </p:notesMasterIdLst>
  <p:handoutMasterIdLst>
    <p:handoutMasterId r:id="rId62"/>
  </p:handoutMasterIdLst>
  <p:sldIdLst>
    <p:sldId id="356" r:id="rId2"/>
    <p:sldId id="456" r:id="rId3"/>
    <p:sldId id="292" r:id="rId4"/>
    <p:sldId id="260" r:id="rId5"/>
    <p:sldId id="288" r:id="rId6"/>
    <p:sldId id="289" r:id="rId7"/>
    <p:sldId id="331" r:id="rId8"/>
    <p:sldId id="290" r:id="rId9"/>
    <p:sldId id="291" r:id="rId10"/>
    <p:sldId id="293" r:id="rId11"/>
    <p:sldId id="262" r:id="rId12"/>
    <p:sldId id="295" r:id="rId13"/>
    <p:sldId id="332" r:id="rId14"/>
    <p:sldId id="297" r:id="rId15"/>
    <p:sldId id="298" r:id="rId16"/>
    <p:sldId id="299" r:id="rId17"/>
    <p:sldId id="300" r:id="rId18"/>
    <p:sldId id="301" r:id="rId19"/>
    <p:sldId id="304" r:id="rId20"/>
    <p:sldId id="334" r:id="rId21"/>
    <p:sldId id="335" r:id="rId22"/>
    <p:sldId id="336" r:id="rId23"/>
    <p:sldId id="337" r:id="rId24"/>
    <p:sldId id="338" r:id="rId25"/>
    <p:sldId id="305" r:id="rId26"/>
    <p:sldId id="340" r:id="rId27"/>
    <p:sldId id="339" r:id="rId28"/>
    <p:sldId id="342" r:id="rId29"/>
    <p:sldId id="343" r:id="rId30"/>
    <p:sldId id="344" r:id="rId31"/>
    <p:sldId id="306" r:id="rId32"/>
    <p:sldId id="307" r:id="rId33"/>
    <p:sldId id="308" r:id="rId34"/>
    <p:sldId id="276" r:id="rId35"/>
    <p:sldId id="309" r:id="rId36"/>
    <p:sldId id="310" r:id="rId37"/>
    <p:sldId id="345" r:id="rId38"/>
    <p:sldId id="347" r:id="rId39"/>
    <p:sldId id="348" r:id="rId40"/>
    <p:sldId id="349" r:id="rId41"/>
    <p:sldId id="352" r:id="rId42"/>
    <p:sldId id="314" r:id="rId43"/>
    <p:sldId id="315" r:id="rId44"/>
    <p:sldId id="316" r:id="rId45"/>
    <p:sldId id="317" r:id="rId46"/>
    <p:sldId id="318" r:id="rId47"/>
    <p:sldId id="353" r:id="rId48"/>
    <p:sldId id="354" r:id="rId49"/>
    <p:sldId id="355" r:id="rId50"/>
    <p:sldId id="330" r:id="rId51"/>
    <p:sldId id="320" r:id="rId52"/>
    <p:sldId id="321" r:id="rId53"/>
    <p:sldId id="323" r:id="rId54"/>
    <p:sldId id="324" r:id="rId55"/>
    <p:sldId id="325" r:id="rId56"/>
    <p:sldId id="328" r:id="rId57"/>
    <p:sldId id="326" r:id="rId58"/>
    <p:sldId id="327" r:id="rId59"/>
    <p:sldId id="329" r:id="rId60"/>
  </p:sldIdLst>
  <p:sldSz cx="13004800" cy="9753600"/>
  <p:notesSz cx="7010400" cy="9296400"/>
  <p:defaultTextStyle>
    <a:defPPr>
      <a:defRPr lang="en-US"/>
    </a:defPPr>
    <a:lvl1pPr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marL="457200" indent="-2286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marL="914400" indent="-4572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marL="1371600" indent="-6858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marL="1828800" indent="-9144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6pPr>
    <a:lvl7pPr marL="27432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7pPr>
    <a:lvl8pPr marL="32004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8pPr>
    <a:lvl9pPr marL="36576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E0FF"/>
    <a:srgbClr val="F2B70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60"/>
  </p:normalViewPr>
  <p:slideViewPr>
    <p:cSldViewPr>
      <p:cViewPr varScale="1">
        <p:scale>
          <a:sx n="90" d="100"/>
          <a:sy n="90" d="100"/>
        </p:scale>
        <p:origin x="1744" y="208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>
              <a:latin typeface="Helvetica Neue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548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r">
              <a:defRPr sz="1200"/>
            </a:lvl1pPr>
          </a:lstStyle>
          <a:p>
            <a:pPr>
              <a:defRPr/>
            </a:pPr>
            <a:fld id="{231B3D12-EB5E-4DBD-B1D2-B9BE0915A721}" type="datetimeFigureOut">
              <a:rPr lang="en-US">
                <a:latin typeface="Helvetica Neue"/>
              </a:rPr>
              <a:pPr>
                <a:defRPr/>
              </a:pPr>
              <a:t>1/17/24</a:t>
            </a:fld>
            <a:endParaRPr lang="en-US" dirty="0">
              <a:latin typeface="Helvetica Neue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>
              <a:latin typeface="Helvetica Neue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548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r">
              <a:defRPr sz="1200"/>
            </a:lvl1pPr>
          </a:lstStyle>
          <a:p>
            <a:pPr>
              <a:defRPr/>
            </a:pPr>
            <a:fld id="{9689D15F-4C94-4BB4-A061-5F06739A4601}" type="slidenum">
              <a:rPr lang="en-US">
                <a:latin typeface="Helvetica Neue"/>
              </a:rPr>
              <a:pPr>
                <a:defRPr/>
              </a:pPr>
              <a:t>‹#›</a:t>
            </a:fld>
            <a:endParaRPr lang="en-US" dirty="0"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/>
          </p:cNvSpPr>
          <p:nvPr>
            <p:ph type="body" sz="quarter" idx="1"/>
          </p:nvPr>
        </p:nvSpPr>
        <p:spPr bwMode="auto">
          <a:xfrm>
            <a:off x="935462" y="4416426"/>
            <a:ext cx="5139478" cy="418306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noProof="0" dirty="0">
                <a:sym typeface="Helvetica Neue" charset="0"/>
              </a:rPr>
              <a:t>Second level</a:t>
            </a:r>
          </a:p>
          <a:p>
            <a:pPr lvl="2"/>
            <a:r>
              <a:rPr lang="en-US" noProof="0" dirty="0">
                <a:sym typeface="Helvetica Neue" charset="0"/>
              </a:rPr>
              <a:t>Third level</a:t>
            </a:r>
          </a:p>
          <a:p>
            <a:pPr lvl="3"/>
            <a:r>
              <a:rPr lang="en-US" noProof="0" dirty="0">
                <a:sym typeface="Helvetica Neue" charset="0"/>
              </a:rPr>
              <a:t>Fourth level</a:t>
            </a:r>
          </a:p>
          <a:p>
            <a:pPr lvl="4"/>
            <a:r>
              <a:rPr lang="en-US" noProof="0" dirty="0">
                <a:sym typeface="Helvetica Neu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/>
        <a:ea typeface="Helvetica Neue"/>
        <a:cs typeface="Helvetica Neue"/>
        <a:sym typeface="Helvetica Neue" charset="0"/>
      </a:defRPr>
    </a:lvl1pPr>
    <a:lvl2pPr indent="2286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/>
        <a:ea typeface="Helvetica Neue"/>
        <a:cs typeface="Helvetica Neue"/>
        <a:sym typeface="Helvetica Neue" charset="0"/>
      </a:defRPr>
    </a:lvl2pPr>
    <a:lvl3pPr indent="4572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/>
        <a:ea typeface="Helvetica Neue"/>
        <a:cs typeface="Helvetica Neue"/>
        <a:sym typeface="Helvetica Neue" charset="0"/>
      </a:defRPr>
    </a:lvl3pPr>
    <a:lvl4pPr indent="6858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/>
        <a:ea typeface="Helvetica Neue"/>
        <a:cs typeface="Helvetica Neue"/>
        <a:sym typeface="Helvetica Neue" charset="0"/>
      </a:defRPr>
    </a:lvl4pPr>
    <a:lvl5pPr indent="9144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/>
        <a:ea typeface="Helvetica Neue"/>
        <a:cs typeface="Helvetica Neue"/>
        <a:sym typeface="Helvetica Neue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0A1846-15C1-4F35-AD6E-2FC96FAC81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4275" name="Rectangle 2"/>
          <p:cNvSpPr>
            <a:spLocks noGrp="1" noChangeArrowheads="1"/>
          </p:cNvSpPr>
          <p:nvPr>
            <p:ph type="body" sz="quarter" idx="1"/>
          </p:nvPr>
        </p:nvSpPr>
        <p:spPr>
          <a:noFill/>
          <a:ln/>
        </p:spPr>
        <p:txBody>
          <a:bodyPr/>
          <a:lstStyle/>
          <a:p>
            <a:pPr eaLnBrk="1"/>
            <a:r>
              <a:rPr lang="en-US" dirty="0"/>
              <a:t>Discuss why this does not work. </a:t>
            </a:r>
          </a:p>
          <a:p>
            <a:pPr eaLnBrk="1"/>
            <a:r>
              <a:rPr lang="en-US" dirty="0"/>
              <a:t>Caller </a:t>
            </a:r>
            <a:r>
              <a:rPr lang="en-US" dirty="0" err="1"/>
              <a:t>int</a:t>
            </a:r>
            <a:r>
              <a:rPr lang="en-US" dirty="0"/>
              <a:t>[] Y = </a:t>
            </a:r>
            <a:r>
              <a:rPr lang="en-US" dirty="0" err="1"/>
              <a:t>array_copy</a:t>
            </a:r>
            <a:r>
              <a:rPr lang="en-US" dirty="0"/>
              <a:t>(X)</a:t>
            </a:r>
          </a:p>
          <a:p>
            <a:pPr eaLnBrk="1"/>
            <a:r>
              <a:rPr lang="en-US" dirty="0"/>
              <a:t>Address of X is copied in cell for A (local memory), and returned to caller. Y ends up being an alias for I.</a:t>
            </a:r>
          </a:p>
          <a:p>
            <a:pPr eaLnBrk="1"/>
            <a:endParaRPr lang="en-US" dirty="0"/>
          </a:p>
          <a:p>
            <a:pPr eaLnBrk="1"/>
            <a:r>
              <a:rPr lang="en-US" dirty="0"/>
              <a:t>Type `#help' for help or `#quit' to exit.</a:t>
            </a:r>
          </a:p>
          <a:p>
            <a:pPr eaLnBrk="1"/>
            <a:r>
              <a:rPr lang="en-US" dirty="0"/>
              <a:t>--&gt; </a:t>
            </a:r>
            <a:r>
              <a:rPr lang="en-US" dirty="0" err="1"/>
              <a:t>int</a:t>
            </a:r>
            <a:r>
              <a:rPr lang="en-US" dirty="0"/>
              <a:t>[] MINE = </a:t>
            </a:r>
            <a:r>
              <a:rPr lang="en-US" dirty="0" err="1"/>
              <a:t>alloc_array</a:t>
            </a:r>
            <a:r>
              <a:rPr lang="en-US" dirty="0"/>
              <a:t>(int,5);</a:t>
            </a:r>
          </a:p>
          <a:p>
            <a:pPr eaLnBrk="1"/>
            <a:r>
              <a:rPr lang="en-US" dirty="0"/>
              <a:t>MINE is 0x2C500000 (</a:t>
            </a:r>
            <a:r>
              <a:rPr lang="en-US" dirty="0" err="1"/>
              <a:t>int</a:t>
            </a:r>
            <a:r>
              <a:rPr lang="en-US" dirty="0"/>
              <a:t>[] with 5 elements)</a:t>
            </a:r>
          </a:p>
          <a:p>
            <a:pPr eaLnBrk="1"/>
            <a:r>
              <a:rPr lang="en-US" dirty="0"/>
              <a:t>--&gt; </a:t>
            </a:r>
            <a:r>
              <a:rPr lang="en-US" dirty="0" err="1"/>
              <a:t>int</a:t>
            </a:r>
            <a:r>
              <a:rPr lang="en-US" dirty="0"/>
              <a:t>[] Y = </a:t>
            </a:r>
            <a:r>
              <a:rPr lang="en-US" dirty="0" err="1"/>
              <a:t>array_copy</a:t>
            </a:r>
            <a:r>
              <a:rPr lang="en-US" dirty="0"/>
              <a:t>(MINE);</a:t>
            </a:r>
          </a:p>
          <a:p>
            <a:pPr eaLnBrk="1"/>
            <a:r>
              <a:rPr lang="en-US" dirty="0"/>
              <a:t>Y is 0x2C500000 (</a:t>
            </a:r>
            <a:r>
              <a:rPr lang="en-US" dirty="0" err="1"/>
              <a:t>int</a:t>
            </a:r>
            <a:r>
              <a:rPr lang="en-US" dirty="0"/>
              <a:t>[] with 5 elements)</a:t>
            </a:r>
          </a:p>
          <a:p>
            <a:pPr eaLnBrk="1"/>
            <a:r>
              <a:rPr lang="en-US" dirty="0"/>
              <a:t>--&gt; MINE[2]=100;</a:t>
            </a:r>
          </a:p>
          <a:p>
            <a:pPr eaLnBrk="1"/>
            <a:r>
              <a:rPr lang="en-US" dirty="0"/>
              <a:t>MINE[2] is 100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  <a:p>
            <a:pPr eaLnBrk="1"/>
            <a:r>
              <a:rPr lang="en-US" dirty="0"/>
              <a:t>--&gt; Y[2]=100;</a:t>
            </a:r>
          </a:p>
          <a:p>
            <a:pPr eaLnBrk="1"/>
            <a:r>
              <a:rPr lang="en-US" dirty="0"/>
              <a:t>Y[2] is 100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027822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4275" name="Rectangle 2"/>
          <p:cNvSpPr>
            <a:spLocks noGrp="1" noChangeArrowheads="1"/>
          </p:cNvSpPr>
          <p:nvPr>
            <p:ph type="body" sz="quarter" idx="1"/>
          </p:nvPr>
        </p:nvSpPr>
        <p:spPr>
          <a:noFill/>
          <a:ln/>
        </p:spPr>
        <p:txBody>
          <a:bodyPr/>
          <a:lstStyle/>
          <a:p>
            <a:pPr eaLnBrk="1"/>
            <a:r>
              <a:rPr lang="en-US" dirty="0"/>
              <a:t>Discuss why this does not work. </a:t>
            </a:r>
          </a:p>
          <a:p>
            <a:pPr eaLnBrk="1"/>
            <a:r>
              <a:rPr lang="en-US" dirty="0"/>
              <a:t>Caller </a:t>
            </a:r>
            <a:r>
              <a:rPr lang="en-US" dirty="0" err="1"/>
              <a:t>int</a:t>
            </a:r>
            <a:r>
              <a:rPr lang="en-US" dirty="0"/>
              <a:t>[] Y = </a:t>
            </a:r>
            <a:r>
              <a:rPr lang="en-US" dirty="0" err="1"/>
              <a:t>array_copy</a:t>
            </a:r>
            <a:r>
              <a:rPr lang="en-US" dirty="0"/>
              <a:t>(X)</a:t>
            </a:r>
          </a:p>
          <a:p>
            <a:pPr eaLnBrk="1"/>
            <a:r>
              <a:rPr lang="en-US" dirty="0"/>
              <a:t>Address of X is copied in cell for A (local memory), and returned to caller. Y ends up being an alias for I.</a:t>
            </a:r>
          </a:p>
          <a:p>
            <a:pPr eaLnBrk="1"/>
            <a:endParaRPr lang="en-US" dirty="0"/>
          </a:p>
          <a:p>
            <a:pPr eaLnBrk="1"/>
            <a:r>
              <a:rPr lang="en-US" dirty="0"/>
              <a:t>Type `#help' for help or `#quit' to exit.</a:t>
            </a:r>
          </a:p>
          <a:p>
            <a:pPr eaLnBrk="1"/>
            <a:r>
              <a:rPr lang="en-US" dirty="0"/>
              <a:t>--&gt; </a:t>
            </a:r>
            <a:r>
              <a:rPr lang="en-US" dirty="0" err="1"/>
              <a:t>int</a:t>
            </a:r>
            <a:r>
              <a:rPr lang="en-US" dirty="0"/>
              <a:t>[] MINE = </a:t>
            </a:r>
            <a:r>
              <a:rPr lang="en-US" dirty="0" err="1"/>
              <a:t>alloc_array</a:t>
            </a:r>
            <a:r>
              <a:rPr lang="en-US" dirty="0"/>
              <a:t>(int,5);</a:t>
            </a:r>
          </a:p>
          <a:p>
            <a:pPr eaLnBrk="1"/>
            <a:r>
              <a:rPr lang="en-US" dirty="0"/>
              <a:t>MINE is 0x2C500000 (</a:t>
            </a:r>
            <a:r>
              <a:rPr lang="en-US" dirty="0" err="1"/>
              <a:t>int</a:t>
            </a:r>
            <a:r>
              <a:rPr lang="en-US" dirty="0"/>
              <a:t>[] with 5 elements)</a:t>
            </a:r>
          </a:p>
          <a:p>
            <a:pPr eaLnBrk="1"/>
            <a:r>
              <a:rPr lang="en-US" dirty="0"/>
              <a:t>--&gt; </a:t>
            </a:r>
            <a:r>
              <a:rPr lang="en-US" dirty="0" err="1"/>
              <a:t>int</a:t>
            </a:r>
            <a:r>
              <a:rPr lang="en-US" dirty="0"/>
              <a:t>[] Y = </a:t>
            </a:r>
            <a:r>
              <a:rPr lang="en-US" dirty="0" err="1"/>
              <a:t>array_copy</a:t>
            </a:r>
            <a:r>
              <a:rPr lang="en-US" dirty="0"/>
              <a:t>(MINE);</a:t>
            </a:r>
          </a:p>
          <a:p>
            <a:pPr eaLnBrk="1"/>
            <a:r>
              <a:rPr lang="en-US" dirty="0"/>
              <a:t>Y is 0x2C500000 (</a:t>
            </a:r>
            <a:r>
              <a:rPr lang="en-US" dirty="0" err="1"/>
              <a:t>int</a:t>
            </a:r>
            <a:r>
              <a:rPr lang="en-US" dirty="0"/>
              <a:t>[] with 5 elements)</a:t>
            </a:r>
          </a:p>
          <a:p>
            <a:pPr eaLnBrk="1"/>
            <a:r>
              <a:rPr lang="en-US" dirty="0"/>
              <a:t>--&gt; MINE[2]=100;</a:t>
            </a:r>
          </a:p>
          <a:p>
            <a:pPr eaLnBrk="1"/>
            <a:r>
              <a:rPr lang="en-US" dirty="0"/>
              <a:t>MINE[2] is 100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  <a:p>
            <a:pPr eaLnBrk="1"/>
            <a:r>
              <a:rPr lang="en-US" dirty="0"/>
              <a:t>--&gt; Y[2]=100;</a:t>
            </a:r>
          </a:p>
          <a:p>
            <a:pPr eaLnBrk="1"/>
            <a:r>
              <a:rPr lang="en-US" dirty="0"/>
              <a:t>Y[2] is 100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244939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4275" name="Rectangle 2"/>
          <p:cNvSpPr>
            <a:spLocks noGrp="1" noChangeArrowheads="1"/>
          </p:cNvSpPr>
          <p:nvPr>
            <p:ph type="body" sz="quarter" idx="1"/>
          </p:nvPr>
        </p:nvSpPr>
        <p:spPr>
          <a:noFill/>
          <a:ln/>
        </p:spPr>
        <p:txBody>
          <a:bodyPr/>
          <a:lstStyle/>
          <a:p>
            <a:pPr eaLnBrk="1"/>
            <a:r>
              <a:rPr lang="en-US" dirty="0"/>
              <a:t>Discuss why this does not work. </a:t>
            </a:r>
          </a:p>
          <a:p>
            <a:pPr eaLnBrk="1"/>
            <a:r>
              <a:rPr lang="en-US" dirty="0"/>
              <a:t>Caller </a:t>
            </a:r>
            <a:r>
              <a:rPr lang="en-US" dirty="0" err="1"/>
              <a:t>int</a:t>
            </a:r>
            <a:r>
              <a:rPr lang="en-US" dirty="0"/>
              <a:t>[] Y = </a:t>
            </a:r>
            <a:r>
              <a:rPr lang="en-US" dirty="0" err="1"/>
              <a:t>array_copy</a:t>
            </a:r>
            <a:r>
              <a:rPr lang="en-US" dirty="0"/>
              <a:t>(X)</a:t>
            </a:r>
          </a:p>
          <a:p>
            <a:pPr eaLnBrk="1"/>
            <a:r>
              <a:rPr lang="en-US" dirty="0"/>
              <a:t>Address of X is copied in cell for A (local memory), and returned to caller. Y ends up being an alias for I.</a:t>
            </a:r>
          </a:p>
          <a:p>
            <a:pPr eaLnBrk="1"/>
            <a:endParaRPr lang="en-US" dirty="0"/>
          </a:p>
          <a:p>
            <a:pPr eaLnBrk="1"/>
            <a:r>
              <a:rPr lang="en-US" dirty="0"/>
              <a:t>Type `#help' for help or `#quit' to exit.</a:t>
            </a:r>
          </a:p>
          <a:p>
            <a:pPr eaLnBrk="1"/>
            <a:r>
              <a:rPr lang="en-US" dirty="0"/>
              <a:t>--&gt; </a:t>
            </a:r>
            <a:r>
              <a:rPr lang="en-US" dirty="0" err="1"/>
              <a:t>int</a:t>
            </a:r>
            <a:r>
              <a:rPr lang="en-US" dirty="0"/>
              <a:t>[] MINE = </a:t>
            </a:r>
            <a:r>
              <a:rPr lang="en-US" dirty="0" err="1"/>
              <a:t>alloc_array</a:t>
            </a:r>
            <a:r>
              <a:rPr lang="en-US" dirty="0"/>
              <a:t>(int,5);</a:t>
            </a:r>
          </a:p>
          <a:p>
            <a:pPr eaLnBrk="1"/>
            <a:r>
              <a:rPr lang="en-US" dirty="0"/>
              <a:t>MINE is 0x2C500000 (</a:t>
            </a:r>
            <a:r>
              <a:rPr lang="en-US" dirty="0" err="1"/>
              <a:t>int</a:t>
            </a:r>
            <a:r>
              <a:rPr lang="en-US" dirty="0"/>
              <a:t>[] with 5 elements)</a:t>
            </a:r>
          </a:p>
          <a:p>
            <a:pPr eaLnBrk="1"/>
            <a:r>
              <a:rPr lang="en-US" dirty="0"/>
              <a:t>--&gt; </a:t>
            </a:r>
            <a:r>
              <a:rPr lang="en-US" dirty="0" err="1"/>
              <a:t>int</a:t>
            </a:r>
            <a:r>
              <a:rPr lang="en-US" dirty="0"/>
              <a:t>[] Y = </a:t>
            </a:r>
            <a:r>
              <a:rPr lang="en-US" dirty="0" err="1"/>
              <a:t>array_copy</a:t>
            </a:r>
            <a:r>
              <a:rPr lang="en-US" dirty="0"/>
              <a:t>(MINE);</a:t>
            </a:r>
          </a:p>
          <a:p>
            <a:pPr eaLnBrk="1"/>
            <a:r>
              <a:rPr lang="en-US" dirty="0"/>
              <a:t>Y is 0x2C500000 (</a:t>
            </a:r>
            <a:r>
              <a:rPr lang="en-US" dirty="0" err="1"/>
              <a:t>int</a:t>
            </a:r>
            <a:r>
              <a:rPr lang="en-US" dirty="0"/>
              <a:t>[] with 5 elements)</a:t>
            </a:r>
          </a:p>
          <a:p>
            <a:pPr eaLnBrk="1"/>
            <a:r>
              <a:rPr lang="en-US" dirty="0"/>
              <a:t>--&gt; MINE[2]=100;</a:t>
            </a:r>
          </a:p>
          <a:p>
            <a:pPr eaLnBrk="1"/>
            <a:r>
              <a:rPr lang="en-US" dirty="0"/>
              <a:t>MINE[2] is 100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  <a:p>
            <a:pPr eaLnBrk="1"/>
            <a:r>
              <a:rPr lang="en-US" dirty="0"/>
              <a:t>--&gt; Y[2]=100;</a:t>
            </a:r>
          </a:p>
          <a:p>
            <a:pPr eaLnBrk="1"/>
            <a:r>
              <a:rPr lang="en-US" dirty="0"/>
              <a:t>Y[2] is 100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196800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8371" name="Rectangle 2"/>
          <p:cNvSpPr>
            <a:spLocks noGrp="1" noChangeArrowheads="1"/>
          </p:cNvSpPr>
          <p:nvPr>
            <p:ph type="body" sz="quarter" idx="1"/>
          </p:nvPr>
        </p:nvSpPr>
        <p:spPr>
          <a:noFill/>
          <a:ln/>
        </p:spPr>
        <p:txBody>
          <a:bodyPr/>
          <a:lstStyle/>
          <a:p>
            <a:pPr eaLnBrk="1"/>
            <a:r>
              <a:rPr lang="en-US" dirty="0"/>
              <a:t>Discuss why this does not work. </a:t>
            </a:r>
          </a:p>
          <a:p>
            <a:pPr eaLnBrk="1"/>
            <a:r>
              <a:rPr lang="en-US" dirty="0"/>
              <a:t>Caller </a:t>
            </a:r>
            <a:r>
              <a:rPr lang="en-US" dirty="0" err="1"/>
              <a:t>int</a:t>
            </a:r>
            <a:r>
              <a:rPr lang="en-US" dirty="0"/>
              <a:t>[] Y = </a:t>
            </a:r>
            <a:r>
              <a:rPr lang="en-US" dirty="0" err="1"/>
              <a:t>array_copy</a:t>
            </a:r>
            <a:r>
              <a:rPr lang="en-US" dirty="0"/>
              <a:t>(X)</a:t>
            </a:r>
          </a:p>
          <a:p>
            <a:pPr eaLnBrk="1"/>
            <a:r>
              <a:rPr lang="en-US" dirty="0"/>
              <a:t>Address of X is copied in cell for A (local memory), and returned to caller. Y ends up being an alias for I.</a:t>
            </a:r>
          </a:p>
          <a:p>
            <a:pPr eaLnBrk="1"/>
            <a:endParaRPr lang="en-US" dirty="0"/>
          </a:p>
          <a:p>
            <a:pPr eaLnBrk="1"/>
            <a:r>
              <a:rPr lang="en-US" dirty="0"/>
              <a:t>Type `#help' for help or `#quit' to exit.</a:t>
            </a:r>
          </a:p>
          <a:p>
            <a:pPr eaLnBrk="1"/>
            <a:r>
              <a:rPr lang="en-US" dirty="0"/>
              <a:t>--&gt; </a:t>
            </a:r>
            <a:r>
              <a:rPr lang="en-US" dirty="0" err="1"/>
              <a:t>int</a:t>
            </a:r>
            <a:r>
              <a:rPr lang="en-US" dirty="0"/>
              <a:t>[] MINE = </a:t>
            </a:r>
            <a:r>
              <a:rPr lang="en-US" dirty="0" err="1"/>
              <a:t>alloc_array</a:t>
            </a:r>
            <a:r>
              <a:rPr lang="en-US" dirty="0"/>
              <a:t>(int,5);</a:t>
            </a:r>
          </a:p>
          <a:p>
            <a:pPr eaLnBrk="1"/>
            <a:r>
              <a:rPr lang="en-US" dirty="0"/>
              <a:t>MINE is 0x2C500000 (</a:t>
            </a:r>
            <a:r>
              <a:rPr lang="en-US" dirty="0" err="1"/>
              <a:t>int</a:t>
            </a:r>
            <a:r>
              <a:rPr lang="en-US" dirty="0"/>
              <a:t>[] with 5 elements)</a:t>
            </a:r>
          </a:p>
          <a:p>
            <a:pPr eaLnBrk="1"/>
            <a:r>
              <a:rPr lang="en-US" dirty="0"/>
              <a:t>--&gt; </a:t>
            </a:r>
            <a:r>
              <a:rPr lang="en-US" dirty="0" err="1"/>
              <a:t>int</a:t>
            </a:r>
            <a:r>
              <a:rPr lang="en-US" dirty="0"/>
              <a:t>[] Y = </a:t>
            </a:r>
            <a:r>
              <a:rPr lang="en-US" dirty="0" err="1"/>
              <a:t>array_copy</a:t>
            </a:r>
            <a:r>
              <a:rPr lang="en-US" dirty="0"/>
              <a:t>(MINE);</a:t>
            </a:r>
          </a:p>
          <a:p>
            <a:pPr eaLnBrk="1"/>
            <a:r>
              <a:rPr lang="en-US" dirty="0"/>
              <a:t>Y is 0x2C500000 (</a:t>
            </a:r>
            <a:r>
              <a:rPr lang="en-US" dirty="0" err="1"/>
              <a:t>int</a:t>
            </a:r>
            <a:r>
              <a:rPr lang="en-US" dirty="0"/>
              <a:t>[] with 5 elements)</a:t>
            </a:r>
          </a:p>
          <a:p>
            <a:pPr eaLnBrk="1"/>
            <a:r>
              <a:rPr lang="en-US" dirty="0"/>
              <a:t>--&gt; MINE[2]=100;</a:t>
            </a:r>
          </a:p>
          <a:p>
            <a:pPr eaLnBrk="1"/>
            <a:r>
              <a:rPr lang="en-US" dirty="0"/>
              <a:t>MINE[2] is 100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  <a:p>
            <a:pPr eaLnBrk="1"/>
            <a:r>
              <a:rPr lang="en-US" dirty="0"/>
              <a:t>--&gt; Y[2]=100;</a:t>
            </a:r>
          </a:p>
          <a:p>
            <a:pPr eaLnBrk="1"/>
            <a:r>
              <a:rPr lang="en-US" dirty="0"/>
              <a:t>Y[2] is 100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9395" name="Rectangle 2"/>
          <p:cNvSpPr>
            <a:spLocks noGrp="1" noChangeArrowheads="1"/>
          </p:cNvSpPr>
          <p:nvPr>
            <p:ph type="body" sz="quarter" idx="1"/>
          </p:nvPr>
        </p:nvSpPr>
        <p:spPr>
          <a:noFill/>
          <a:ln/>
        </p:spPr>
        <p:txBody>
          <a:bodyPr/>
          <a:lstStyle/>
          <a:p>
            <a:pPr eaLnBrk="1"/>
            <a:r>
              <a:rPr lang="en-US" dirty="0"/>
              <a:t>Discuss why this does not work. </a:t>
            </a:r>
          </a:p>
          <a:p>
            <a:pPr eaLnBrk="1"/>
            <a:r>
              <a:rPr lang="en-US" dirty="0"/>
              <a:t>Caller </a:t>
            </a:r>
            <a:r>
              <a:rPr lang="en-US" dirty="0" err="1"/>
              <a:t>int</a:t>
            </a:r>
            <a:r>
              <a:rPr lang="en-US" dirty="0"/>
              <a:t>[] Y = </a:t>
            </a:r>
            <a:r>
              <a:rPr lang="en-US" dirty="0" err="1"/>
              <a:t>array_copy</a:t>
            </a:r>
            <a:r>
              <a:rPr lang="en-US" dirty="0"/>
              <a:t>(X)</a:t>
            </a:r>
          </a:p>
          <a:p>
            <a:pPr eaLnBrk="1"/>
            <a:r>
              <a:rPr lang="en-US" dirty="0"/>
              <a:t>Address of X is copied in cell for A (local memory), and returned to caller. Y ends up being an alias for I.</a:t>
            </a:r>
          </a:p>
          <a:p>
            <a:pPr eaLnBrk="1"/>
            <a:endParaRPr lang="en-US" dirty="0"/>
          </a:p>
          <a:p>
            <a:pPr eaLnBrk="1"/>
            <a:r>
              <a:rPr lang="en-US" dirty="0"/>
              <a:t>Type `#help' for help or `#quit' to exit.</a:t>
            </a:r>
          </a:p>
          <a:p>
            <a:pPr eaLnBrk="1"/>
            <a:r>
              <a:rPr lang="en-US" dirty="0"/>
              <a:t>--&gt; </a:t>
            </a:r>
            <a:r>
              <a:rPr lang="en-US" dirty="0" err="1"/>
              <a:t>int</a:t>
            </a:r>
            <a:r>
              <a:rPr lang="en-US" dirty="0"/>
              <a:t>[] MINE = </a:t>
            </a:r>
            <a:r>
              <a:rPr lang="en-US" dirty="0" err="1"/>
              <a:t>alloc_array</a:t>
            </a:r>
            <a:r>
              <a:rPr lang="en-US" dirty="0"/>
              <a:t>(int,5);</a:t>
            </a:r>
          </a:p>
          <a:p>
            <a:pPr eaLnBrk="1"/>
            <a:r>
              <a:rPr lang="en-US" dirty="0"/>
              <a:t>MINE is 0x2C500000 (</a:t>
            </a:r>
            <a:r>
              <a:rPr lang="en-US" dirty="0" err="1"/>
              <a:t>int</a:t>
            </a:r>
            <a:r>
              <a:rPr lang="en-US" dirty="0"/>
              <a:t>[] with 5 elements)</a:t>
            </a:r>
          </a:p>
          <a:p>
            <a:pPr eaLnBrk="1"/>
            <a:r>
              <a:rPr lang="en-US" dirty="0"/>
              <a:t>--&gt; </a:t>
            </a:r>
            <a:r>
              <a:rPr lang="en-US" dirty="0" err="1"/>
              <a:t>int</a:t>
            </a:r>
            <a:r>
              <a:rPr lang="en-US" dirty="0"/>
              <a:t>[] Y = </a:t>
            </a:r>
            <a:r>
              <a:rPr lang="en-US" dirty="0" err="1"/>
              <a:t>array_copy</a:t>
            </a:r>
            <a:r>
              <a:rPr lang="en-US" dirty="0"/>
              <a:t>(MINE);</a:t>
            </a:r>
          </a:p>
          <a:p>
            <a:pPr eaLnBrk="1"/>
            <a:r>
              <a:rPr lang="en-US" dirty="0"/>
              <a:t>Y is 0x2C500000 (</a:t>
            </a:r>
            <a:r>
              <a:rPr lang="en-US" dirty="0" err="1"/>
              <a:t>int</a:t>
            </a:r>
            <a:r>
              <a:rPr lang="en-US" dirty="0"/>
              <a:t>[] with 5 elements)</a:t>
            </a:r>
          </a:p>
          <a:p>
            <a:pPr eaLnBrk="1"/>
            <a:r>
              <a:rPr lang="en-US" dirty="0"/>
              <a:t>--&gt; MINE[2]=100;</a:t>
            </a:r>
          </a:p>
          <a:p>
            <a:pPr eaLnBrk="1"/>
            <a:r>
              <a:rPr lang="en-US" dirty="0"/>
              <a:t>MINE[2] is 100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  <a:p>
            <a:pPr eaLnBrk="1"/>
            <a:r>
              <a:rPr lang="en-US" dirty="0"/>
              <a:t>--&gt; Y[2]=100;</a:t>
            </a:r>
          </a:p>
          <a:p>
            <a:pPr eaLnBrk="1"/>
            <a:r>
              <a:rPr lang="en-US" dirty="0"/>
              <a:t>Y[2] is 100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0419" name="Rectangle 2"/>
          <p:cNvSpPr>
            <a:spLocks noGrp="1" noChangeArrowheads="1"/>
          </p:cNvSpPr>
          <p:nvPr>
            <p:ph type="body" sz="quarter" idx="1"/>
          </p:nvPr>
        </p:nvSpPr>
        <p:spPr>
          <a:noFill/>
          <a:ln/>
        </p:spPr>
        <p:txBody>
          <a:bodyPr/>
          <a:lstStyle/>
          <a:p>
            <a:pPr eaLnBrk="1"/>
            <a:r>
              <a:rPr lang="en-US" dirty="0"/>
              <a:t>Discuss why this does not work. </a:t>
            </a:r>
          </a:p>
          <a:p>
            <a:pPr eaLnBrk="1"/>
            <a:r>
              <a:rPr lang="en-US" dirty="0"/>
              <a:t>Caller </a:t>
            </a:r>
            <a:r>
              <a:rPr lang="en-US" dirty="0" err="1"/>
              <a:t>int</a:t>
            </a:r>
            <a:r>
              <a:rPr lang="en-US" dirty="0"/>
              <a:t>[] Y = </a:t>
            </a:r>
            <a:r>
              <a:rPr lang="en-US" dirty="0" err="1"/>
              <a:t>array_copy</a:t>
            </a:r>
            <a:r>
              <a:rPr lang="en-US" dirty="0"/>
              <a:t>(X)</a:t>
            </a:r>
          </a:p>
          <a:p>
            <a:pPr eaLnBrk="1"/>
            <a:r>
              <a:rPr lang="en-US" dirty="0"/>
              <a:t>Address of X is copied in cell for A (local memory), and returned to caller. Y ends up being an alias for I.</a:t>
            </a:r>
          </a:p>
          <a:p>
            <a:pPr eaLnBrk="1"/>
            <a:endParaRPr lang="en-US" dirty="0"/>
          </a:p>
          <a:p>
            <a:pPr eaLnBrk="1"/>
            <a:r>
              <a:rPr lang="en-US" dirty="0"/>
              <a:t>Type `#help' for help or `#quit' to exit.</a:t>
            </a:r>
          </a:p>
          <a:p>
            <a:pPr eaLnBrk="1"/>
            <a:r>
              <a:rPr lang="en-US" dirty="0"/>
              <a:t>--&gt; </a:t>
            </a:r>
            <a:r>
              <a:rPr lang="en-US" dirty="0" err="1"/>
              <a:t>int</a:t>
            </a:r>
            <a:r>
              <a:rPr lang="en-US" dirty="0"/>
              <a:t>[] MINE = </a:t>
            </a:r>
            <a:r>
              <a:rPr lang="en-US" dirty="0" err="1"/>
              <a:t>alloc_array</a:t>
            </a:r>
            <a:r>
              <a:rPr lang="en-US" dirty="0"/>
              <a:t>(int,5);</a:t>
            </a:r>
          </a:p>
          <a:p>
            <a:pPr eaLnBrk="1"/>
            <a:r>
              <a:rPr lang="en-US" dirty="0"/>
              <a:t>MINE is 0x2C500000 (</a:t>
            </a:r>
            <a:r>
              <a:rPr lang="en-US" dirty="0" err="1"/>
              <a:t>int</a:t>
            </a:r>
            <a:r>
              <a:rPr lang="en-US" dirty="0"/>
              <a:t>[] with 5 elements)</a:t>
            </a:r>
          </a:p>
          <a:p>
            <a:pPr eaLnBrk="1"/>
            <a:r>
              <a:rPr lang="en-US" dirty="0"/>
              <a:t>--&gt; </a:t>
            </a:r>
            <a:r>
              <a:rPr lang="en-US" dirty="0" err="1"/>
              <a:t>int</a:t>
            </a:r>
            <a:r>
              <a:rPr lang="en-US" dirty="0"/>
              <a:t>[] Y = </a:t>
            </a:r>
            <a:r>
              <a:rPr lang="en-US" dirty="0" err="1"/>
              <a:t>array_copy</a:t>
            </a:r>
            <a:r>
              <a:rPr lang="en-US" dirty="0"/>
              <a:t>(MINE);</a:t>
            </a:r>
          </a:p>
          <a:p>
            <a:pPr eaLnBrk="1"/>
            <a:r>
              <a:rPr lang="en-US" dirty="0"/>
              <a:t>Y is 0x2C500000 (</a:t>
            </a:r>
            <a:r>
              <a:rPr lang="en-US" dirty="0" err="1"/>
              <a:t>int</a:t>
            </a:r>
            <a:r>
              <a:rPr lang="en-US" dirty="0"/>
              <a:t>[] with 5 elements)</a:t>
            </a:r>
          </a:p>
          <a:p>
            <a:pPr eaLnBrk="1"/>
            <a:r>
              <a:rPr lang="en-US" dirty="0"/>
              <a:t>--&gt; MINE[2]=100;</a:t>
            </a:r>
          </a:p>
          <a:p>
            <a:pPr eaLnBrk="1"/>
            <a:r>
              <a:rPr lang="en-US" dirty="0"/>
              <a:t>MINE[2] is 100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  <a:p>
            <a:pPr eaLnBrk="1"/>
            <a:r>
              <a:rPr lang="en-US" dirty="0"/>
              <a:t>--&gt; Y[2]=100;</a:t>
            </a:r>
          </a:p>
          <a:p>
            <a:pPr eaLnBrk="1"/>
            <a:r>
              <a:rPr lang="en-US" dirty="0"/>
              <a:t>Y[2] is 100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0179" name="Rectangle 2"/>
          <p:cNvSpPr>
            <a:spLocks noGrp="1" noChangeArrowheads="1"/>
          </p:cNvSpPr>
          <p:nvPr>
            <p:ph type="body" sz="quarter" idx="1"/>
          </p:nvPr>
        </p:nvSpPr>
        <p:spPr>
          <a:noFill/>
          <a:ln/>
        </p:spPr>
        <p:txBody>
          <a:bodyPr/>
          <a:lstStyle/>
          <a:p>
            <a:pPr eaLnBrk="1"/>
            <a:r>
              <a:rPr lang="en-US" dirty="0"/>
              <a:t>String gives the illusion of a small type</a:t>
            </a:r>
          </a:p>
          <a:p>
            <a:pPr eaLnBrk="1"/>
            <a:r>
              <a:rPr lang="en-US" dirty="0"/>
              <a:t>Examples: </a:t>
            </a:r>
            <a:r>
              <a:rPr lang="en-US" dirty="0" err="1"/>
              <a:t>int</a:t>
            </a:r>
            <a:r>
              <a:rPr lang="en-US" dirty="0"/>
              <a:t>[], char[] …</a:t>
            </a:r>
          </a:p>
          <a:p>
            <a:pPr eaLnBrk="1"/>
            <a:r>
              <a:rPr lang="en-US" dirty="0"/>
              <a:t>Use coin on some examples then recap with the following slides</a:t>
            </a:r>
          </a:p>
          <a:p>
            <a:pPr eaLnBrk="1"/>
            <a:r>
              <a:rPr lang="en-US" dirty="0"/>
              <a:t>Note the differences from Python arrays such as a static size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1203" name="Rectangle 2"/>
          <p:cNvSpPr>
            <a:spLocks noGrp="1" noChangeArrowheads="1"/>
          </p:cNvSpPr>
          <p:nvPr>
            <p:ph type="body" sz="quarter" idx="1"/>
          </p:nvPr>
        </p:nvSpPr>
        <p:spPr>
          <a:noFill/>
          <a:ln/>
        </p:spPr>
        <p:txBody>
          <a:bodyPr/>
          <a:lstStyle/>
          <a:p>
            <a:pPr eaLnBrk="1"/>
            <a:r>
              <a:rPr lang="en-US" dirty="0"/>
              <a:t>String gives the illusion of a small type</a:t>
            </a:r>
          </a:p>
          <a:p>
            <a:pPr eaLnBrk="1"/>
            <a:r>
              <a:rPr lang="en-US" dirty="0"/>
              <a:t>Examples: </a:t>
            </a:r>
            <a:r>
              <a:rPr lang="en-US" dirty="0" err="1"/>
              <a:t>int</a:t>
            </a:r>
            <a:r>
              <a:rPr lang="en-US" dirty="0"/>
              <a:t>[], char[] …</a:t>
            </a:r>
          </a:p>
          <a:p>
            <a:pPr eaLnBrk="1"/>
            <a:r>
              <a:rPr lang="en-US" dirty="0"/>
              <a:t>Use coin on some examples then recap with the following slides</a:t>
            </a:r>
          </a:p>
          <a:p>
            <a:pPr eaLnBrk="1"/>
            <a:r>
              <a:rPr lang="en-US" dirty="0"/>
              <a:t>Note the differences from Python arrays such as a static size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1203" name="Rectangle 2"/>
          <p:cNvSpPr>
            <a:spLocks noGrp="1" noChangeArrowheads="1"/>
          </p:cNvSpPr>
          <p:nvPr>
            <p:ph type="body" sz="quarter" idx="1"/>
          </p:nvPr>
        </p:nvSpPr>
        <p:spPr>
          <a:noFill/>
          <a:ln/>
        </p:spPr>
        <p:txBody>
          <a:bodyPr/>
          <a:lstStyle/>
          <a:p>
            <a:pPr eaLnBrk="1"/>
            <a:r>
              <a:rPr lang="en-US" dirty="0"/>
              <a:t>String gives the illusion of a small type</a:t>
            </a:r>
          </a:p>
          <a:p>
            <a:pPr eaLnBrk="1"/>
            <a:r>
              <a:rPr lang="en-US" dirty="0"/>
              <a:t>Examples: </a:t>
            </a:r>
            <a:r>
              <a:rPr lang="en-US" dirty="0" err="1"/>
              <a:t>int</a:t>
            </a:r>
            <a:r>
              <a:rPr lang="en-US" dirty="0"/>
              <a:t>[], char[] …</a:t>
            </a:r>
          </a:p>
          <a:p>
            <a:pPr eaLnBrk="1"/>
            <a:r>
              <a:rPr lang="en-US" dirty="0"/>
              <a:t>Use coin on some examples then recap with the following slides</a:t>
            </a:r>
          </a:p>
          <a:p>
            <a:pPr eaLnBrk="1"/>
            <a:r>
              <a:rPr lang="en-US" dirty="0"/>
              <a:t>Note the differences from Python arrays such as a static size</a:t>
            </a:r>
          </a:p>
        </p:txBody>
      </p:sp>
    </p:spTree>
    <p:extLst>
      <p:ext uri="{BB962C8B-B14F-4D97-AF65-F5344CB8AC3E}">
        <p14:creationId xmlns:p14="http://schemas.microsoft.com/office/powerpoint/2010/main" val="3892566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2227" name="Rectangle 2"/>
          <p:cNvSpPr>
            <a:spLocks noGrp="1" noChangeArrowheads="1"/>
          </p:cNvSpPr>
          <p:nvPr>
            <p:ph type="body" sz="quarter" idx="1"/>
          </p:nvPr>
        </p:nvSpPr>
        <p:spPr>
          <a:noFill/>
          <a:ln/>
        </p:spPr>
        <p:txBody>
          <a:bodyPr/>
          <a:lstStyle/>
          <a:p>
            <a:pPr eaLnBrk="1"/>
            <a:r>
              <a:rPr lang="en-US" dirty="0"/>
              <a:t>Discuss why this does not work. </a:t>
            </a:r>
          </a:p>
          <a:p>
            <a:pPr eaLnBrk="1"/>
            <a:r>
              <a:rPr lang="en-US" dirty="0"/>
              <a:t>Caller </a:t>
            </a:r>
            <a:r>
              <a:rPr lang="en-US" dirty="0" err="1"/>
              <a:t>int</a:t>
            </a:r>
            <a:r>
              <a:rPr lang="en-US" dirty="0"/>
              <a:t>[] Y = </a:t>
            </a:r>
            <a:r>
              <a:rPr lang="en-US" dirty="0" err="1"/>
              <a:t>array_copy</a:t>
            </a:r>
            <a:r>
              <a:rPr lang="en-US" dirty="0"/>
              <a:t>(X)</a:t>
            </a:r>
          </a:p>
          <a:p>
            <a:pPr eaLnBrk="1"/>
            <a:r>
              <a:rPr lang="en-US" dirty="0"/>
              <a:t>Address of X is copied in cell for A (local memory), and returned to caller. Y ends up being an alias for I.</a:t>
            </a:r>
          </a:p>
          <a:p>
            <a:pPr eaLnBrk="1"/>
            <a:endParaRPr lang="en-US" dirty="0"/>
          </a:p>
          <a:p>
            <a:pPr eaLnBrk="1"/>
            <a:r>
              <a:rPr lang="en-US" dirty="0"/>
              <a:t>Type `#help' for help or `#quit' to exit.</a:t>
            </a:r>
          </a:p>
          <a:p>
            <a:pPr eaLnBrk="1"/>
            <a:r>
              <a:rPr lang="en-US" dirty="0"/>
              <a:t>--&gt; </a:t>
            </a:r>
            <a:r>
              <a:rPr lang="en-US" dirty="0" err="1"/>
              <a:t>int</a:t>
            </a:r>
            <a:r>
              <a:rPr lang="en-US" dirty="0"/>
              <a:t>[] MINE = </a:t>
            </a:r>
            <a:r>
              <a:rPr lang="en-US" dirty="0" err="1"/>
              <a:t>alloc_array</a:t>
            </a:r>
            <a:r>
              <a:rPr lang="en-US" dirty="0"/>
              <a:t>(int,5);</a:t>
            </a:r>
          </a:p>
          <a:p>
            <a:pPr eaLnBrk="1"/>
            <a:r>
              <a:rPr lang="en-US" dirty="0"/>
              <a:t>MINE is 0x2C500000 (</a:t>
            </a:r>
            <a:r>
              <a:rPr lang="en-US" dirty="0" err="1"/>
              <a:t>int</a:t>
            </a:r>
            <a:r>
              <a:rPr lang="en-US" dirty="0"/>
              <a:t>[] with 5 elements)</a:t>
            </a:r>
          </a:p>
          <a:p>
            <a:pPr eaLnBrk="1"/>
            <a:r>
              <a:rPr lang="en-US" dirty="0"/>
              <a:t>--&gt; </a:t>
            </a:r>
            <a:r>
              <a:rPr lang="en-US" dirty="0" err="1"/>
              <a:t>int</a:t>
            </a:r>
            <a:r>
              <a:rPr lang="en-US" dirty="0"/>
              <a:t>[] Y = </a:t>
            </a:r>
            <a:r>
              <a:rPr lang="en-US" dirty="0" err="1"/>
              <a:t>array_copy</a:t>
            </a:r>
            <a:r>
              <a:rPr lang="en-US" dirty="0"/>
              <a:t>(MINE);</a:t>
            </a:r>
          </a:p>
          <a:p>
            <a:pPr eaLnBrk="1"/>
            <a:r>
              <a:rPr lang="en-US" dirty="0"/>
              <a:t>Y is 0x2C500000 (</a:t>
            </a:r>
            <a:r>
              <a:rPr lang="en-US" dirty="0" err="1"/>
              <a:t>int</a:t>
            </a:r>
            <a:r>
              <a:rPr lang="en-US" dirty="0"/>
              <a:t>[] with 5 elements)</a:t>
            </a:r>
          </a:p>
          <a:p>
            <a:pPr eaLnBrk="1"/>
            <a:r>
              <a:rPr lang="en-US" dirty="0"/>
              <a:t>--&gt; MINE[2]=100;</a:t>
            </a:r>
          </a:p>
          <a:p>
            <a:pPr eaLnBrk="1"/>
            <a:r>
              <a:rPr lang="en-US" dirty="0"/>
              <a:t>MINE[2] is 100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  <a:p>
            <a:pPr eaLnBrk="1"/>
            <a:r>
              <a:rPr lang="en-US" dirty="0"/>
              <a:t>--&gt; Y[2]=100;</a:t>
            </a:r>
          </a:p>
          <a:p>
            <a:pPr eaLnBrk="1"/>
            <a:r>
              <a:rPr lang="en-US" dirty="0"/>
              <a:t>Y[2] is 100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3251" name="Rectangle 2"/>
          <p:cNvSpPr>
            <a:spLocks noGrp="1" noChangeArrowheads="1"/>
          </p:cNvSpPr>
          <p:nvPr>
            <p:ph type="body" sz="quarter" idx="1"/>
          </p:nvPr>
        </p:nvSpPr>
        <p:spPr>
          <a:noFill/>
          <a:ln/>
        </p:spPr>
        <p:txBody>
          <a:bodyPr/>
          <a:lstStyle/>
          <a:p>
            <a:pPr eaLnBrk="1"/>
            <a:r>
              <a:rPr lang="en-US" dirty="0"/>
              <a:t>Discuss why this does not work. </a:t>
            </a:r>
          </a:p>
          <a:p>
            <a:pPr eaLnBrk="1"/>
            <a:r>
              <a:rPr lang="en-US" dirty="0"/>
              <a:t>Caller </a:t>
            </a:r>
            <a:r>
              <a:rPr lang="en-US" dirty="0" err="1"/>
              <a:t>int</a:t>
            </a:r>
            <a:r>
              <a:rPr lang="en-US" dirty="0"/>
              <a:t>[] Y = </a:t>
            </a:r>
            <a:r>
              <a:rPr lang="en-US" dirty="0" err="1"/>
              <a:t>array_copy</a:t>
            </a:r>
            <a:r>
              <a:rPr lang="en-US" dirty="0"/>
              <a:t>(X)</a:t>
            </a:r>
          </a:p>
          <a:p>
            <a:pPr eaLnBrk="1"/>
            <a:r>
              <a:rPr lang="en-US" dirty="0"/>
              <a:t>Address of X is copied in cell for A (local memory), and returned to caller. Y ends up being an alias for I.</a:t>
            </a:r>
          </a:p>
          <a:p>
            <a:pPr eaLnBrk="1"/>
            <a:endParaRPr lang="en-US" dirty="0"/>
          </a:p>
          <a:p>
            <a:pPr eaLnBrk="1"/>
            <a:r>
              <a:rPr lang="en-US" dirty="0"/>
              <a:t>Type `#help' for help or `#quit' to exit.</a:t>
            </a:r>
          </a:p>
          <a:p>
            <a:pPr eaLnBrk="1"/>
            <a:r>
              <a:rPr lang="en-US" dirty="0"/>
              <a:t>--&gt; </a:t>
            </a:r>
            <a:r>
              <a:rPr lang="en-US" dirty="0" err="1"/>
              <a:t>int</a:t>
            </a:r>
            <a:r>
              <a:rPr lang="en-US" dirty="0"/>
              <a:t>[] MINE = </a:t>
            </a:r>
            <a:r>
              <a:rPr lang="en-US" dirty="0" err="1"/>
              <a:t>alloc_array</a:t>
            </a:r>
            <a:r>
              <a:rPr lang="en-US" dirty="0"/>
              <a:t>(int,5);</a:t>
            </a:r>
          </a:p>
          <a:p>
            <a:pPr eaLnBrk="1"/>
            <a:r>
              <a:rPr lang="en-US" dirty="0"/>
              <a:t>MINE is 0x2C500000 (</a:t>
            </a:r>
            <a:r>
              <a:rPr lang="en-US" dirty="0" err="1"/>
              <a:t>int</a:t>
            </a:r>
            <a:r>
              <a:rPr lang="en-US" dirty="0"/>
              <a:t>[] with 5 elements)</a:t>
            </a:r>
          </a:p>
          <a:p>
            <a:pPr eaLnBrk="1"/>
            <a:r>
              <a:rPr lang="en-US" dirty="0"/>
              <a:t>--&gt; </a:t>
            </a:r>
            <a:r>
              <a:rPr lang="en-US" dirty="0" err="1"/>
              <a:t>int</a:t>
            </a:r>
            <a:r>
              <a:rPr lang="en-US" dirty="0"/>
              <a:t>[] Y = </a:t>
            </a:r>
            <a:r>
              <a:rPr lang="en-US" dirty="0" err="1"/>
              <a:t>array_copy</a:t>
            </a:r>
            <a:r>
              <a:rPr lang="en-US" dirty="0"/>
              <a:t>(MINE);</a:t>
            </a:r>
          </a:p>
          <a:p>
            <a:pPr eaLnBrk="1"/>
            <a:r>
              <a:rPr lang="en-US" dirty="0"/>
              <a:t>Y is 0x2C500000 (</a:t>
            </a:r>
            <a:r>
              <a:rPr lang="en-US" dirty="0" err="1"/>
              <a:t>int</a:t>
            </a:r>
            <a:r>
              <a:rPr lang="en-US" dirty="0"/>
              <a:t>[] with 5 elements)</a:t>
            </a:r>
          </a:p>
          <a:p>
            <a:pPr eaLnBrk="1"/>
            <a:r>
              <a:rPr lang="en-US" dirty="0"/>
              <a:t>--&gt; MINE[2]=100;</a:t>
            </a:r>
          </a:p>
          <a:p>
            <a:pPr eaLnBrk="1"/>
            <a:r>
              <a:rPr lang="en-US" dirty="0"/>
              <a:t>MINE[2] is 100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  <a:p>
            <a:pPr eaLnBrk="1"/>
            <a:r>
              <a:rPr lang="en-US" dirty="0"/>
              <a:t>--&gt; Y[2]=100;</a:t>
            </a:r>
          </a:p>
          <a:p>
            <a:pPr eaLnBrk="1"/>
            <a:r>
              <a:rPr lang="en-US" dirty="0"/>
              <a:t>Y[2] is 100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4275" name="Rectangle 2"/>
          <p:cNvSpPr>
            <a:spLocks noGrp="1" noChangeArrowheads="1"/>
          </p:cNvSpPr>
          <p:nvPr>
            <p:ph type="body" sz="quarter" idx="1"/>
          </p:nvPr>
        </p:nvSpPr>
        <p:spPr>
          <a:noFill/>
          <a:ln/>
        </p:spPr>
        <p:txBody>
          <a:bodyPr/>
          <a:lstStyle/>
          <a:p>
            <a:pPr eaLnBrk="1"/>
            <a:r>
              <a:rPr lang="en-US" dirty="0"/>
              <a:t>Discuss why this does not work. </a:t>
            </a:r>
          </a:p>
          <a:p>
            <a:pPr eaLnBrk="1"/>
            <a:r>
              <a:rPr lang="en-US" dirty="0"/>
              <a:t>Caller </a:t>
            </a:r>
            <a:r>
              <a:rPr lang="en-US" dirty="0" err="1"/>
              <a:t>int</a:t>
            </a:r>
            <a:r>
              <a:rPr lang="en-US" dirty="0"/>
              <a:t>[] Y = </a:t>
            </a:r>
            <a:r>
              <a:rPr lang="en-US" dirty="0" err="1"/>
              <a:t>array_copy</a:t>
            </a:r>
            <a:r>
              <a:rPr lang="en-US" dirty="0"/>
              <a:t>(X)</a:t>
            </a:r>
          </a:p>
          <a:p>
            <a:pPr eaLnBrk="1"/>
            <a:r>
              <a:rPr lang="en-US" dirty="0"/>
              <a:t>Address of X is copied in cell for A (local memory), and returned to caller. Y ends up being an alias for I.</a:t>
            </a:r>
          </a:p>
          <a:p>
            <a:pPr eaLnBrk="1"/>
            <a:endParaRPr lang="en-US" dirty="0"/>
          </a:p>
          <a:p>
            <a:pPr eaLnBrk="1"/>
            <a:r>
              <a:rPr lang="en-US" dirty="0"/>
              <a:t>Type `#help' for help or `#quit' to exit.</a:t>
            </a:r>
          </a:p>
          <a:p>
            <a:pPr eaLnBrk="1"/>
            <a:r>
              <a:rPr lang="en-US" dirty="0"/>
              <a:t>--&gt; </a:t>
            </a:r>
            <a:r>
              <a:rPr lang="en-US" dirty="0" err="1"/>
              <a:t>int</a:t>
            </a:r>
            <a:r>
              <a:rPr lang="en-US" dirty="0"/>
              <a:t>[] MINE = </a:t>
            </a:r>
            <a:r>
              <a:rPr lang="en-US" dirty="0" err="1"/>
              <a:t>alloc_array</a:t>
            </a:r>
            <a:r>
              <a:rPr lang="en-US" dirty="0"/>
              <a:t>(int,5);</a:t>
            </a:r>
          </a:p>
          <a:p>
            <a:pPr eaLnBrk="1"/>
            <a:r>
              <a:rPr lang="en-US" dirty="0"/>
              <a:t>MINE is 0x2C500000 (</a:t>
            </a:r>
            <a:r>
              <a:rPr lang="en-US" dirty="0" err="1"/>
              <a:t>int</a:t>
            </a:r>
            <a:r>
              <a:rPr lang="en-US" dirty="0"/>
              <a:t>[] with 5 elements)</a:t>
            </a:r>
          </a:p>
          <a:p>
            <a:pPr eaLnBrk="1"/>
            <a:r>
              <a:rPr lang="en-US" dirty="0"/>
              <a:t>--&gt; </a:t>
            </a:r>
            <a:r>
              <a:rPr lang="en-US" dirty="0" err="1"/>
              <a:t>int</a:t>
            </a:r>
            <a:r>
              <a:rPr lang="en-US" dirty="0"/>
              <a:t>[] Y = </a:t>
            </a:r>
            <a:r>
              <a:rPr lang="en-US" dirty="0" err="1"/>
              <a:t>array_copy</a:t>
            </a:r>
            <a:r>
              <a:rPr lang="en-US" dirty="0"/>
              <a:t>(MINE);</a:t>
            </a:r>
          </a:p>
          <a:p>
            <a:pPr eaLnBrk="1"/>
            <a:r>
              <a:rPr lang="en-US" dirty="0"/>
              <a:t>Y is 0x2C500000 (</a:t>
            </a:r>
            <a:r>
              <a:rPr lang="en-US" dirty="0" err="1"/>
              <a:t>int</a:t>
            </a:r>
            <a:r>
              <a:rPr lang="en-US" dirty="0"/>
              <a:t>[] with 5 elements)</a:t>
            </a:r>
          </a:p>
          <a:p>
            <a:pPr eaLnBrk="1"/>
            <a:r>
              <a:rPr lang="en-US" dirty="0"/>
              <a:t>--&gt; MINE[2]=100;</a:t>
            </a:r>
          </a:p>
          <a:p>
            <a:pPr eaLnBrk="1"/>
            <a:r>
              <a:rPr lang="en-US" dirty="0"/>
              <a:t>MINE[2] is 100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  <a:p>
            <a:pPr eaLnBrk="1"/>
            <a:r>
              <a:rPr lang="en-US" dirty="0"/>
              <a:t>--&gt; Y[2]=100;</a:t>
            </a:r>
          </a:p>
          <a:p>
            <a:pPr eaLnBrk="1"/>
            <a:r>
              <a:rPr lang="en-US" dirty="0"/>
              <a:t>Y[2] is 100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4275" name="Rectangle 2"/>
          <p:cNvSpPr>
            <a:spLocks noGrp="1" noChangeArrowheads="1"/>
          </p:cNvSpPr>
          <p:nvPr>
            <p:ph type="body" sz="quarter" idx="1"/>
          </p:nvPr>
        </p:nvSpPr>
        <p:spPr>
          <a:noFill/>
          <a:ln/>
        </p:spPr>
        <p:txBody>
          <a:bodyPr/>
          <a:lstStyle/>
          <a:p>
            <a:pPr eaLnBrk="1"/>
            <a:r>
              <a:rPr lang="en-US" dirty="0"/>
              <a:t>Discuss why this does not work. </a:t>
            </a:r>
          </a:p>
          <a:p>
            <a:pPr eaLnBrk="1"/>
            <a:r>
              <a:rPr lang="en-US" dirty="0"/>
              <a:t>Caller </a:t>
            </a:r>
            <a:r>
              <a:rPr lang="en-US" dirty="0" err="1"/>
              <a:t>int</a:t>
            </a:r>
            <a:r>
              <a:rPr lang="en-US" dirty="0"/>
              <a:t>[] Y = </a:t>
            </a:r>
            <a:r>
              <a:rPr lang="en-US" dirty="0" err="1"/>
              <a:t>array_copy</a:t>
            </a:r>
            <a:r>
              <a:rPr lang="en-US" dirty="0"/>
              <a:t>(X)</a:t>
            </a:r>
          </a:p>
          <a:p>
            <a:pPr eaLnBrk="1"/>
            <a:r>
              <a:rPr lang="en-US" dirty="0"/>
              <a:t>Address of X is copied in cell for A (local memory), and returned to caller. Y ends up being an alias for I.</a:t>
            </a:r>
          </a:p>
          <a:p>
            <a:pPr eaLnBrk="1"/>
            <a:endParaRPr lang="en-US" dirty="0"/>
          </a:p>
          <a:p>
            <a:pPr eaLnBrk="1"/>
            <a:r>
              <a:rPr lang="en-US" dirty="0"/>
              <a:t>Type `#help' for help or `#quit' to exit.</a:t>
            </a:r>
          </a:p>
          <a:p>
            <a:pPr eaLnBrk="1"/>
            <a:r>
              <a:rPr lang="en-US" dirty="0"/>
              <a:t>--&gt; </a:t>
            </a:r>
            <a:r>
              <a:rPr lang="en-US" dirty="0" err="1"/>
              <a:t>int</a:t>
            </a:r>
            <a:r>
              <a:rPr lang="en-US" dirty="0"/>
              <a:t>[] MINE = </a:t>
            </a:r>
            <a:r>
              <a:rPr lang="en-US" dirty="0" err="1"/>
              <a:t>alloc_array</a:t>
            </a:r>
            <a:r>
              <a:rPr lang="en-US" dirty="0"/>
              <a:t>(int,5);</a:t>
            </a:r>
          </a:p>
          <a:p>
            <a:pPr eaLnBrk="1"/>
            <a:r>
              <a:rPr lang="en-US" dirty="0"/>
              <a:t>MINE is 0x2C500000 (</a:t>
            </a:r>
            <a:r>
              <a:rPr lang="en-US" dirty="0" err="1"/>
              <a:t>int</a:t>
            </a:r>
            <a:r>
              <a:rPr lang="en-US" dirty="0"/>
              <a:t>[] with 5 elements)</a:t>
            </a:r>
          </a:p>
          <a:p>
            <a:pPr eaLnBrk="1"/>
            <a:r>
              <a:rPr lang="en-US" dirty="0"/>
              <a:t>--&gt; </a:t>
            </a:r>
            <a:r>
              <a:rPr lang="en-US" dirty="0" err="1"/>
              <a:t>int</a:t>
            </a:r>
            <a:r>
              <a:rPr lang="en-US" dirty="0"/>
              <a:t>[] Y = </a:t>
            </a:r>
            <a:r>
              <a:rPr lang="en-US" dirty="0" err="1"/>
              <a:t>array_copy</a:t>
            </a:r>
            <a:r>
              <a:rPr lang="en-US" dirty="0"/>
              <a:t>(MINE);</a:t>
            </a:r>
          </a:p>
          <a:p>
            <a:pPr eaLnBrk="1"/>
            <a:r>
              <a:rPr lang="en-US" dirty="0"/>
              <a:t>Y is 0x2C500000 (</a:t>
            </a:r>
            <a:r>
              <a:rPr lang="en-US" dirty="0" err="1"/>
              <a:t>int</a:t>
            </a:r>
            <a:r>
              <a:rPr lang="en-US" dirty="0"/>
              <a:t>[] with 5 elements)</a:t>
            </a:r>
          </a:p>
          <a:p>
            <a:pPr eaLnBrk="1"/>
            <a:r>
              <a:rPr lang="en-US" dirty="0"/>
              <a:t>--&gt; MINE[2]=100;</a:t>
            </a:r>
          </a:p>
          <a:p>
            <a:pPr eaLnBrk="1"/>
            <a:r>
              <a:rPr lang="en-US" dirty="0"/>
              <a:t>MINE[2] is 100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  <a:p>
            <a:pPr eaLnBrk="1"/>
            <a:r>
              <a:rPr lang="en-US" dirty="0"/>
              <a:t>--&gt; Y[2]=100;</a:t>
            </a:r>
          </a:p>
          <a:p>
            <a:pPr eaLnBrk="1"/>
            <a:r>
              <a:rPr lang="en-US" dirty="0"/>
              <a:t>Y[2] is 100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637476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4275" name="Rectangle 2"/>
          <p:cNvSpPr>
            <a:spLocks noGrp="1" noChangeArrowheads="1"/>
          </p:cNvSpPr>
          <p:nvPr>
            <p:ph type="body" sz="quarter" idx="1"/>
          </p:nvPr>
        </p:nvSpPr>
        <p:spPr>
          <a:noFill/>
          <a:ln/>
        </p:spPr>
        <p:txBody>
          <a:bodyPr/>
          <a:lstStyle/>
          <a:p>
            <a:pPr eaLnBrk="1"/>
            <a:r>
              <a:rPr lang="en-US" dirty="0"/>
              <a:t>Discuss why this does not work. </a:t>
            </a:r>
          </a:p>
          <a:p>
            <a:pPr eaLnBrk="1"/>
            <a:r>
              <a:rPr lang="en-US" dirty="0"/>
              <a:t>Caller </a:t>
            </a:r>
            <a:r>
              <a:rPr lang="en-US" dirty="0" err="1"/>
              <a:t>int</a:t>
            </a:r>
            <a:r>
              <a:rPr lang="en-US" dirty="0"/>
              <a:t>[] Y = </a:t>
            </a:r>
            <a:r>
              <a:rPr lang="en-US" dirty="0" err="1"/>
              <a:t>array_copy</a:t>
            </a:r>
            <a:r>
              <a:rPr lang="en-US" dirty="0"/>
              <a:t>(X)</a:t>
            </a:r>
          </a:p>
          <a:p>
            <a:pPr eaLnBrk="1"/>
            <a:r>
              <a:rPr lang="en-US" dirty="0"/>
              <a:t>Address of X is copied in cell for A (local memory), and returned to caller. Y ends up being an alias for I.</a:t>
            </a:r>
          </a:p>
          <a:p>
            <a:pPr eaLnBrk="1"/>
            <a:endParaRPr lang="en-US" dirty="0"/>
          </a:p>
          <a:p>
            <a:pPr eaLnBrk="1"/>
            <a:r>
              <a:rPr lang="en-US" dirty="0"/>
              <a:t>Type `#help' for help or `#quit' to exit.</a:t>
            </a:r>
          </a:p>
          <a:p>
            <a:pPr eaLnBrk="1"/>
            <a:r>
              <a:rPr lang="en-US" dirty="0"/>
              <a:t>--&gt; </a:t>
            </a:r>
            <a:r>
              <a:rPr lang="en-US" dirty="0" err="1"/>
              <a:t>int</a:t>
            </a:r>
            <a:r>
              <a:rPr lang="en-US" dirty="0"/>
              <a:t>[] MINE = </a:t>
            </a:r>
            <a:r>
              <a:rPr lang="en-US" dirty="0" err="1"/>
              <a:t>alloc_array</a:t>
            </a:r>
            <a:r>
              <a:rPr lang="en-US" dirty="0"/>
              <a:t>(int,5);</a:t>
            </a:r>
          </a:p>
          <a:p>
            <a:pPr eaLnBrk="1"/>
            <a:r>
              <a:rPr lang="en-US" dirty="0"/>
              <a:t>MINE is 0x2C500000 (</a:t>
            </a:r>
            <a:r>
              <a:rPr lang="en-US" dirty="0" err="1"/>
              <a:t>int</a:t>
            </a:r>
            <a:r>
              <a:rPr lang="en-US" dirty="0"/>
              <a:t>[] with 5 elements)</a:t>
            </a:r>
          </a:p>
          <a:p>
            <a:pPr eaLnBrk="1"/>
            <a:r>
              <a:rPr lang="en-US" dirty="0"/>
              <a:t>--&gt; </a:t>
            </a:r>
            <a:r>
              <a:rPr lang="en-US" dirty="0" err="1"/>
              <a:t>int</a:t>
            </a:r>
            <a:r>
              <a:rPr lang="en-US" dirty="0"/>
              <a:t>[] Y = </a:t>
            </a:r>
            <a:r>
              <a:rPr lang="en-US" dirty="0" err="1"/>
              <a:t>array_copy</a:t>
            </a:r>
            <a:r>
              <a:rPr lang="en-US" dirty="0"/>
              <a:t>(MINE);</a:t>
            </a:r>
          </a:p>
          <a:p>
            <a:pPr eaLnBrk="1"/>
            <a:r>
              <a:rPr lang="en-US" dirty="0"/>
              <a:t>Y is 0x2C500000 (</a:t>
            </a:r>
            <a:r>
              <a:rPr lang="en-US" dirty="0" err="1"/>
              <a:t>int</a:t>
            </a:r>
            <a:r>
              <a:rPr lang="en-US" dirty="0"/>
              <a:t>[] with 5 elements)</a:t>
            </a:r>
          </a:p>
          <a:p>
            <a:pPr eaLnBrk="1"/>
            <a:r>
              <a:rPr lang="en-US" dirty="0"/>
              <a:t>--&gt; MINE[2]=100;</a:t>
            </a:r>
          </a:p>
          <a:p>
            <a:pPr eaLnBrk="1"/>
            <a:r>
              <a:rPr lang="en-US" dirty="0"/>
              <a:t>MINE[2] is 100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  <a:p>
            <a:pPr eaLnBrk="1"/>
            <a:r>
              <a:rPr lang="en-US" dirty="0"/>
              <a:t>--&gt; Y[2]=100;</a:t>
            </a:r>
          </a:p>
          <a:p>
            <a:pPr eaLnBrk="1"/>
            <a:r>
              <a:rPr lang="en-US" dirty="0"/>
              <a:t>Y[2] is 100 (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61994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>
                <a:latin typeface="Helvetica Neue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1BF73-A674-4D7B-B1DA-2178CF8CE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99800" cy="1498600"/>
          </a:xfrm>
        </p:spPr>
        <p:txBody>
          <a:bodyPr/>
          <a:lstStyle>
            <a:lvl1pPr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6896100"/>
          </a:xfrm>
        </p:spPr>
        <p:txBody>
          <a:bodyPr anchor="t"/>
          <a:lstStyle>
            <a:lvl1pPr marL="457200" indent="-457200">
              <a:spcBef>
                <a:spcPts val="800"/>
              </a:spcBef>
              <a:buClr>
                <a:schemeClr val="tx1"/>
              </a:buClr>
              <a:buSzPct val="100000"/>
              <a:buFont typeface="Wingdings" pitchFamily="2" charset="2"/>
              <a:buChar char="l"/>
              <a:defRPr>
                <a:latin typeface="Helvetica Neue"/>
              </a:defRPr>
            </a:lvl1pPr>
            <a:lvl2pPr marL="800100" indent="-342900">
              <a:spcBef>
                <a:spcPts val="700"/>
              </a:spcBef>
              <a:buClr>
                <a:schemeClr val="tx1"/>
              </a:buClr>
              <a:buSzPct val="125000"/>
              <a:buFont typeface="Courier New" pitchFamily="49" charset="0"/>
              <a:buChar char="o"/>
              <a:defRPr sz="2800">
                <a:latin typeface="Helvetica Neue"/>
              </a:defRPr>
            </a:lvl2pPr>
            <a:lvl3pPr marL="1092200" indent="-292100" defTabSz="622300">
              <a:spcBef>
                <a:spcPts val="60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  <a:defRPr sz="2400">
                <a:latin typeface="Helvetica Neue"/>
              </a:defRPr>
            </a:lvl3pPr>
            <a:lvl4pPr marL="1435100" indent="-342900">
              <a:spcBef>
                <a:spcPts val="480"/>
              </a:spcBef>
              <a:buClr>
                <a:schemeClr val="tx1"/>
              </a:buClr>
              <a:buSzPct val="90000"/>
              <a:buFont typeface="Wingdings" pitchFamily="2" charset="2"/>
              <a:buChar char="q"/>
              <a:defRPr sz="2000">
                <a:latin typeface="Helvetica Neue"/>
              </a:defRPr>
            </a:lvl4pPr>
            <a:lvl5pPr marL="1663700" indent="-228600">
              <a:spcBef>
                <a:spcPts val="480"/>
              </a:spcBef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latin typeface="Helvetica Neue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4083050"/>
            <a:ext cx="11053762" cy="1936750"/>
          </a:xfrm>
        </p:spPr>
        <p:txBody>
          <a:bodyPr anchor="t"/>
          <a:lstStyle>
            <a:lvl1pPr algn="ctr">
              <a:defRPr sz="44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5943600"/>
            <a:ext cx="11053762" cy="2133600"/>
          </a:xfrm>
        </p:spPr>
        <p:txBody>
          <a:bodyPr anchor="b"/>
          <a:lstStyle>
            <a:lvl1pPr marL="0" indent="0">
              <a:buNone/>
              <a:defRPr sz="2000">
                <a:latin typeface="Helvetica Neue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2500" y="2590800"/>
            <a:ext cx="5473700" cy="6286500"/>
          </a:xfrm>
        </p:spPr>
        <p:txBody>
          <a:bodyPr/>
          <a:lstStyle>
            <a:lvl1pPr>
              <a:defRPr sz="2800">
                <a:latin typeface="Helvetica Neue"/>
              </a:defRPr>
            </a:lvl1pPr>
            <a:lvl2pPr>
              <a:defRPr sz="2400">
                <a:latin typeface="Helvetica Neue"/>
              </a:defRPr>
            </a:lvl2pPr>
            <a:lvl3pPr>
              <a:defRPr sz="2000">
                <a:latin typeface="Helvetica Neue"/>
              </a:defRPr>
            </a:lvl3pPr>
            <a:lvl4pPr>
              <a:defRPr sz="1800">
                <a:latin typeface="Helvetica Neue"/>
              </a:defRPr>
            </a:lvl4pPr>
            <a:lvl5pPr>
              <a:defRPr sz="1800">
                <a:latin typeface="Helvetica Neue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0800"/>
            <a:ext cx="5473700" cy="6286500"/>
          </a:xfrm>
        </p:spPr>
        <p:txBody>
          <a:bodyPr/>
          <a:lstStyle>
            <a:lvl1pPr>
              <a:defRPr sz="2800">
                <a:latin typeface="Helvetica Neue"/>
              </a:defRPr>
            </a:lvl1pPr>
            <a:lvl2pPr>
              <a:defRPr sz="2400">
                <a:latin typeface="Helvetica Neue"/>
              </a:defRPr>
            </a:lvl2pPr>
            <a:lvl3pPr>
              <a:defRPr sz="2000">
                <a:latin typeface="Helvetica Neue"/>
              </a:defRPr>
            </a:lvl3pPr>
            <a:lvl4pPr>
              <a:defRPr sz="1800">
                <a:latin typeface="Helvetica Neue"/>
              </a:defRPr>
            </a:lvl4pPr>
            <a:lvl5pPr>
              <a:defRPr sz="1800">
                <a:latin typeface="Helvetica Neue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>
                <a:latin typeface="Helvetica Neue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>
                <a:latin typeface="Helvetica Neue"/>
              </a:defRPr>
            </a:lvl1pPr>
            <a:lvl2pPr>
              <a:defRPr sz="2000">
                <a:latin typeface="Helvetica Neue"/>
              </a:defRPr>
            </a:lvl2pPr>
            <a:lvl3pPr>
              <a:defRPr sz="1800">
                <a:latin typeface="Helvetica Neue"/>
              </a:defRPr>
            </a:lvl3pPr>
            <a:lvl4pPr>
              <a:defRPr sz="1600">
                <a:latin typeface="Helvetica Neue"/>
              </a:defRPr>
            </a:lvl4pPr>
            <a:lvl5pPr>
              <a:defRPr sz="1600">
                <a:latin typeface="Helvetica Neue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>
                <a:latin typeface="Helvetica Neue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>
                <a:latin typeface="Helvetica Neue"/>
              </a:defRPr>
            </a:lvl1pPr>
            <a:lvl2pPr>
              <a:defRPr sz="2000">
                <a:latin typeface="Helvetica Neue"/>
              </a:defRPr>
            </a:lvl2pPr>
            <a:lvl3pPr>
              <a:defRPr sz="1800">
                <a:latin typeface="Helvetica Neue"/>
              </a:defRPr>
            </a:lvl3pPr>
            <a:lvl4pPr>
              <a:defRPr sz="1600">
                <a:latin typeface="Helvetica Neue"/>
              </a:defRPr>
            </a:lvl4pPr>
            <a:lvl5pPr>
              <a:defRPr sz="1600">
                <a:latin typeface="Helvetica Neue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952500" y="254000"/>
            <a:ext cx="11099800" cy="2159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 Medium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952500" y="2590800"/>
            <a:ext cx="11099800" cy="62865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dirty="0">
                <a:sym typeface="Helvetica Neue" charset="0"/>
              </a:rPr>
              <a:t>Second level</a:t>
            </a:r>
          </a:p>
          <a:p>
            <a:pPr lvl="2"/>
            <a:r>
              <a:rPr lang="en-US" dirty="0">
                <a:sym typeface="Helvetica Neue" charset="0"/>
              </a:rPr>
              <a:t>Third level</a:t>
            </a:r>
          </a:p>
          <a:p>
            <a:pPr lvl="3"/>
            <a:r>
              <a:rPr lang="en-US" dirty="0">
                <a:sym typeface="Helvetica Neue" charset="0"/>
              </a:rPr>
              <a:t>Fourth level</a:t>
            </a:r>
          </a:p>
          <a:p>
            <a:pPr lvl="4"/>
            <a:r>
              <a:rPr lang="en-US" dirty="0">
                <a:sym typeface="Helvetica Neue" charset="0"/>
              </a:rPr>
              <a:t>Fifth level</a:t>
            </a:r>
          </a:p>
        </p:txBody>
      </p:sp>
      <p:sp>
        <p:nvSpPr>
          <p:cNvPr id="2" name="Rectangle 3"/>
          <p:cNvSpPr>
            <a:spLocks noGrp="1"/>
          </p:cNvSpPr>
          <p:nvPr>
            <p:ph type="sldNum" sz="quarter" idx="2"/>
          </p:nvPr>
        </p:nvSpPr>
        <p:spPr bwMode="auto">
          <a:xfrm>
            <a:off x="6327775" y="929640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>
            <a:lvl1pPr>
              <a:defRPr sz="1600" b="0"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</a:lstStyle>
          <a:p>
            <a:pPr>
              <a:defRPr/>
            </a:pPr>
            <a:fld id="{25C490D4-7A1B-45D2-B551-E1B1E148D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4" r:id="rId2"/>
    <p:sldLayoutId id="2147483685" r:id="rId3"/>
    <p:sldLayoutId id="2147483676" r:id="rId4"/>
    <p:sldLayoutId id="2147483677" r:id="rId5"/>
    <p:sldLayoutId id="2147483678" r:id="rId6"/>
    <p:sldLayoutId id="2147483679" r:id="rId7"/>
  </p:sldLayoutIdLst>
  <p:hf hdr="0" ftr="0" dt="0"/>
  <p:txStyles>
    <p:titleStyle>
      <a:lvl1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j-lt"/>
          <a:ea typeface="+mj-ea"/>
          <a:cs typeface="+mj-cs"/>
          <a:sym typeface="Helvetica Neue Medium" charset="0"/>
        </a:defRPr>
      </a:lvl1pPr>
      <a:lvl2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2pPr>
      <a:lvl3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3pPr>
      <a:lvl4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4pPr>
      <a:lvl5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5pPr>
      <a:lvl6pPr marL="4572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6pPr>
      <a:lvl7pPr marL="9144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7pPr>
      <a:lvl8pPr marL="13716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8pPr>
      <a:lvl9pPr marL="18288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9pPr>
    </p:titleStyle>
    <p:bodyStyle>
      <a:lvl1pPr marL="444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Helvetica Neue"/>
          <a:ea typeface="+mn-ea"/>
          <a:cs typeface="+mn-cs"/>
          <a:sym typeface="Helvetica Neue" charset="0"/>
        </a:defRPr>
      </a:lvl1pPr>
      <a:lvl2pPr marL="889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Helvetica Neue"/>
          <a:ea typeface="+mn-ea"/>
          <a:cs typeface="+mn-cs"/>
          <a:sym typeface="Helvetica Neue" charset="0"/>
        </a:defRPr>
      </a:lvl2pPr>
      <a:lvl3pPr marL="1333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Helvetica Neue"/>
          <a:ea typeface="+mn-ea"/>
          <a:cs typeface="+mn-cs"/>
          <a:sym typeface="Helvetica Neue" charset="0"/>
        </a:defRPr>
      </a:lvl3pPr>
      <a:lvl4pPr marL="1778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Helvetica Neue"/>
          <a:ea typeface="+mn-ea"/>
          <a:cs typeface="+mn-cs"/>
          <a:sym typeface="Helvetica Neue" charset="0"/>
        </a:defRPr>
      </a:lvl4pPr>
      <a:lvl5pPr marL="2222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Helvetica Neue"/>
          <a:ea typeface="+mn-ea"/>
          <a:cs typeface="+mn-cs"/>
          <a:sym typeface="Helvetica Neue" charset="0"/>
        </a:defRPr>
      </a:lvl5pPr>
      <a:lvl6pPr marL="26797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6pPr>
      <a:lvl7pPr marL="31369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7pPr>
      <a:lvl8pPr marL="35941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8pPr>
      <a:lvl9pPr marL="40513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15-122: Principles of </a:t>
            </a:r>
            <a:b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Imperative Computation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527039"/>
            <a:ext cx="13004800" cy="357933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Lecture 03: Arrays  </a:t>
            </a:r>
          </a:p>
          <a:p>
            <a:endParaRPr lang="en-US" b="1" dirty="0">
              <a:solidFill>
                <a:srgbClr val="77E0F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3413" b="1" dirty="0">
                <a:solidFill>
                  <a:srgbClr val="ED727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January 17, 2024</a:t>
            </a:r>
            <a:r>
              <a:rPr lang="en-US" sz="3413" b="1" dirty="0">
                <a:solidFill>
                  <a:srgbClr val="ED7273"/>
                </a:solidFill>
                <a:latin typeface="Helvetica" pitchFamily="2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46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pPr eaLnBrk="1"/>
            <a:r>
              <a:rPr lang="en-US" sz="4400" b="1" dirty="0">
                <a:solidFill>
                  <a:srgbClr val="77E0FF"/>
                </a:solidFill>
              </a:rPr>
              <a:t>Arrays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/>
              <a:t>Arrays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52500" y="1981200"/>
            <a:ext cx="11099800" cy="7315200"/>
          </a:xfrm>
        </p:spPr>
        <p:txBody>
          <a:bodyPr/>
          <a:lstStyle/>
          <a:p>
            <a:pPr eaLnBrk="1">
              <a:defRPr/>
            </a:pPr>
            <a:r>
              <a:rPr lang="en-US" dirty="0">
                <a:ea typeface="Menlo" charset="0"/>
                <a:cs typeface="Menlo" charset="0"/>
                <a:sym typeface="Menlo" charset="0"/>
              </a:rPr>
              <a:t>Arrays are collections of data that have the same type</a:t>
            </a:r>
          </a:p>
          <a:p>
            <a:pPr lvl="1" eaLnBrk="1">
              <a:defRPr/>
            </a:pPr>
            <a:r>
              <a:rPr lang="en-US" dirty="0">
                <a:sym typeface="Menlo" charset="0"/>
              </a:rPr>
              <a:t> </a:t>
            </a:r>
            <a:r>
              <a:rPr lang="en-US" kern="1200" dirty="0">
                <a:solidFill>
                  <a:schemeClr val="tx1"/>
                </a:solidFill>
                <a:ea typeface="Menlo" charset="0"/>
                <a:cs typeface="Menlo" charset="0"/>
                <a:sym typeface="Menlo" charset="0"/>
              </a:rPr>
              <a:t>We write </a:t>
            </a:r>
            <a:r>
              <a:rPr lang="en-US" i="1" kern="1200" dirty="0">
                <a:solidFill>
                  <a:srgbClr val="00B050"/>
                </a:solidFill>
                <a:ea typeface="Menlo" charset="0"/>
                <a:cs typeface="Menlo" charset="0"/>
                <a:sym typeface="Menlo" charset="0"/>
              </a:rPr>
              <a:t>t</a:t>
            </a:r>
            <a:r>
              <a:rPr lang="en-US" kern="1200" dirty="0">
                <a:solidFill>
                  <a:schemeClr val="tx1"/>
                </a:solidFill>
                <a:ea typeface="Menlo" charset="0"/>
                <a:cs typeface="Menlo" charset="0"/>
                <a:sym typeface="Menlo" charset="0"/>
              </a:rPr>
              <a:t>[ ] to denote an array with elements of type </a:t>
            </a:r>
            <a:r>
              <a:rPr lang="en-US" i="1" kern="1200" dirty="0">
                <a:solidFill>
                  <a:srgbClr val="00B050"/>
                </a:solidFill>
                <a:ea typeface="Menlo" charset="0"/>
                <a:cs typeface="Menlo" charset="0"/>
                <a:sym typeface="Menlo" charset="0"/>
              </a:rPr>
              <a:t>t</a:t>
            </a:r>
          </a:p>
          <a:p>
            <a:pPr lvl="1" eaLnBrk="1">
              <a:defRPr/>
            </a:pPr>
            <a:r>
              <a:rPr lang="en-US" i="1" dirty="0">
                <a:solidFill>
                  <a:srgbClr val="00B050"/>
                </a:solidFill>
                <a:sym typeface="Menlo" charset="0"/>
              </a:rPr>
              <a:t>t</a:t>
            </a:r>
            <a:r>
              <a:rPr lang="en-US" b="1" i="1" dirty="0">
                <a:solidFill>
                  <a:srgbClr val="FF0000"/>
                </a:solidFill>
                <a:sym typeface="Menlo" charset="0"/>
              </a:rPr>
              <a:t> </a:t>
            </a:r>
            <a:r>
              <a:rPr lang="en-US" dirty="0">
                <a:solidFill>
                  <a:schemeClr val="tx1"/>
                </a:solidFill>
                <a:sym typeface="Menlo" charset="0"/>
              </a:rPr>
              <a:t>is arbitrary. E.g., </a:t>
            </a:r>
          </a:p>
          <a:p>
            <a:pPr lvl="2" eaLnBrk="1">
              <a:defRPr/>
            </a:pPr>
            <a:r>
              <a:rPr lang="en-US" dirty="0">
                <a:solidFill>
                  <a:schemeClr val="tx1"/>
                </a:solidFill>
                <a:sym typeface="Menlo" charset="0"/>
              </a:rPr>
              <a:t>We can have an array of integers (</a:t>
            </a:r>
            <a:r>
              <a:rPr lang="en-US" i="1" dirty="0">
                <a:solidFill>
                  <a:srgbClr val="00B050"/>
                </a:solidFill>
                <a:sym typeface="Menlo" charset="0"/>
              </a:rPr>
              <a:t>int</a:t>
            </a:r>
            <a:r>
              <a:rPr lang="en-US" dirty="0">
                <a:solidFill>
                  <a:schemeClr val="tx1"/>
                </a:solidFill>
                <a:sym typeface="Menlo" charset="0"/>
              </a:rPr>
              <a:t>[ ])</a:t>
            </a:r>
          </a:p>
          <a:p>
            <a:pPr lvl="2" eaLnBrk="1">
              <a:defRPr/>
            </a:pPr>
            <a:r>
              <a:rPr lang="en-US" dirty="0">
                <a:solidFill>
                  <a:schemeClr val="tx1"/>
                </a:solidFill>
                <a:sym typeface="Menlo" charset="0"/>
              </a:rPr>
              <a:t>an array of </a:t>
            </a:r>
            <a:r>
              <a:rPr lang="en-US" dirty="0" err="1">
                <a:solidFill>
                  <a:schemeClr val="tx1"/>
                </a:solidFill>
                <a:sym typeface="Menlo" charset="0"/>
              </a:rPr>
              <a:t>booleans</a:t>
            </a:r>
            <a:r>
              <a:rPr lang="en-US" dirty="0">
                <a:solidFill>
                  <a:schemeClr val="tx1"/>
                </a:solidFill>
                <a:sym typeface="Menlo" charset="0"/>
              </a:rPr>
              <a:t> (</a:t>
            </a:r>
            <a:r>
              <a:rPr lang="en-US" i="1" dirty="0">
                <a:solidFill>
                  <a:srgbClr val="00B050"/>
                </a:solidFill>
                <a:sym typeface="Menlo" charset="0"/>
              </a:rPr>
              <a:t>bool</a:t>
            </a:r>
            <a:r>
              <a:rPr lang="en-US" dirty="0">
                <a:solidFill>
                  <a:schemeClr val="tx1"/>
                </a:solidFill>
                <a:sym typeface="Menlo" charset="0"/>
              </a:rPr>
              <a:t>[ ]) </a:t>
            </a:r>
          </a:p>
          <a:p>
            <a:pPr lvl="2" eaLnBrk="1">
              <a:defRPr/>
            </a:pPr>
            <a:r>
              <a:rPr lang="en-US" dirty="0">
                <a:solidFill>
                  <a:schemeClr val="tx1"/>
                </a:solidFill>
                <a:sym typeface="Menlo" charset="0"/>
              </a:rPr>
              <a:t>an array of arrays of characters (</a:t>
            </a:r>
            <a:r>
              <a:rPr lang="en-US" i="1" dirty="0">
                <a:solidFill>
                  <a:srgbClr val="00B050"/>
                </a:solidFill>
                <a:sym typeface="Menlo" charset="0"/>
              </a:rPr>
              <a:t>char</a:t>
            </a:r>
            <a:r>
              <a:rPr lang="en-US" dirty="0">
                <a:solidFill>
                  <a:schemeClr val="tx1"/>
                </a:solidFill>
                <a:sym typeface="Menlo" charset="0"/>
              </a:rPr>
              <a:t>[ ][ ])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/>
              <a:t>Creating an Array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52500" y="1981200"/>
            <a:ext cx="11099800" cy="7315200"/>
          </a:xfrm>
        </p:spPr>
        <p:txBody>
          <a:bodyPr/>
          <a:lstStyle/>
          <a:p>
            <a:pPr eaLnBrk="1">
              <a:defRPr/>
            </a:pPr>
            <a:r>
              <a:rPr lang="en-US" dirty="0">
                <a:sym typeface="Menlo" charset="0"/>
              </a:rPr>
              <a:t>We create an array using:</a:t>
            </a:r>
          </a:p>
          <a:p>
            <a:pPr lvl="4" eaLnBrk="1">
              <a:defRPr/>
            </a:pPr>
            <a:endParaRPr lang="en-US" dirty="0">
              <a:sym typeface="Menlo" charset="0"/>
            </a:endParaRPr>
          </a:p>
          <a:p>
            <a:pPr lvl="4" eaLnBrk="1">
              <a:defRPr/>
            </a:pPr>
            <a:endParaRPr lang="en-US" dirty="0">
              <a:sym typeface="Menlo" charset="0"/>
            </a:endParaRPr>
          </a:p>
          <a:p>
            <a:pPr lvl="4" eaLnBrk="1">
              <a:defRPr/>
            </a:pPr>
            <a:endParaRPr lang="en-US" dirty="0">
              <a:sym typeface="Menlo" charset="0"/>
            </a:endParaRPr>
          </a:p>
          <a:p>
            <a:pPr algn="ctr" eaLnBrk="1">
              <a:buFont typeface="Wingdings" pitchFamily="2" charset="2"/>
              <a:buNone/>
              <a:defRPr/>
            </a:pPr>
            <a:r>
              <a:rPr lang="en-US" dirty="0" err="1">
                <a:sym typeface="Menlo" charset="0"/>
              </a:rPr>
              <a:t>alloc_array</a:t>
            </a:r>
            <a:r>
              <a:rPr lang="en-US" dirty="0">
                <a:sym typeface="Menlo" charset="0"/>
              </a:rPr>
              <a:t>(</a:t>
            </a:r>
            <a:r>
              <a:rPr lang="en-US" kern="1200" dirty="0" err="1">
                <a:solidFill>
                  <a:srgbClr val="34A327"/>
                </a:solidFill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dirty="0">
                <a:sym typeface="Menlo" charset="0"/>
              </a:rPr>
              <a:t>, 5)</a:t>
            </a:r>
          </a:p>
          <a:p>
            <a:pPr lvl="4" eaLnBrk="1">
              <a:defRPr/>
            </a:pPr>
            <a:endParaRPr lang="en-US" dirty="0"/>
          </a:p>
          <a:p>
            <a:pPr lvl="1" eaLnBrk="1">
              <a:defRPr/>
            </a:pPr>
            <a:r>
              <a:rPr lang="en-US" dirty="0"/>
              <a:t>This returns an </a:t>
            </a:r>
            <a:r>
              <a:rPr lang="en-US" kern="1200" dirty="0">
                <a:solidFill>
                  <a:srgbClr val="34A327"/>
                </a:solidFill>
                <a:ea typeface="Menlo" charset="0"/>
                <a:cs typeface="Menlo" charset="0"/>
                <a:sym typeface="Menlo" charset="0"/>
              </a:rPr>
              <a:t>int[]</a:t>
            </a:r>
            <a:r>
              <a:rPr lang="en-US" dirty="0"/>
              <a:t>, i.e., an array of 5 </a:t>
            </a:r>
            <a:r>
              <a:rPr lang="en-US" kern="1200" dirty="0">
                <a:solidFill>
                  <a:srgbClr val="34A327"/>
                </a:solidFill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dirty="0"/>
              <a:t>’s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4749800" y="2841625"/>
            <a:ext cx="2590800" cy="708025"/>
          </a:xfrm>
          <a:prstGeom prst="wedgeRectCallout">
            <a:avLst>
              <a:gd name="adj1" fmla="val 44209"/>
              <a:gd name="adj2" fmla="val 8095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type of elements of the array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7721600" y="2819400"/>
            <a:ext cx="2590800" cy="708025"/>
          </a:xfrm>
          <a:prstGeom prst="wedgeRectCallout">
            <a:avLst>
              <a:gd name="adj1" fmla="val -44531"/>
              <a:gd name="adj2" fmla="val 8095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number of elements in the array</a:t>
            </a:r>
          </a:p>
        </p:txBody>
      </p:sp>
      <p:sp>
        <p:nvSpPr>
          <p:cNvPr id="10" name="Rectangle 4"/>
          <p:cNvSpPr>
            <a:spLocks/>
          </p:cNvSpPr>
          <p:nvPr/>
        </p:nvSpPr>
        <p:spPr bwMode="auto">
          <a:xfrm>
            <a:off x="1320800" y="5715000"/>
            <a:ext cx="5365730" cy="2400657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coin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C0 interpreter (coin) …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bg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…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A =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5);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is 0xF72260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with 5 elements)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1320800" y="5410200"/>
            <a:ext cx="5365730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>
                <a:latin typeface="Helvetica Neue"/>
              </a:rPr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877950" y="7198425"/>
            <a:ext cx="15240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2997200" y="8610600"/>
            <a:ext cx="3170099" cy="400110"/>
          </a:xfrm>
          <a:prstGeom prst="wedgeRectCallout">
            <a:avLst>
              <a:gd name="adj1" fmla="val -49006"/>
              <a:gd name="adj2" fmla="val -25776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This is a </a:t>
            </a:r>
            <a:r>
              <a:rPr lang="en-US" sz="2000" dirty="0">
                <a:latin typeface="Helvetica Neue"/>
              </a:rPr>
              <a:t>memory address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  <p:bldP spid="11" grpId="0" animBg="1"/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 dirty="0"/>
              <a:t>C0 Memory Model – Revisited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52500" y="1981200"/>
            <a:ext cx="11099800" cy="7315200"/>
          </a:xfrm>
        </p:spPr>
        <p:txBody>
          <a:bodyPr/>
          <a:lstStyle/>
          <a:p>
            <a:pPr eaLnBrk="1">
              <a:defRPr/>
            </a:pPr>
            <a:r>
              <a:rPr lang="en-US" dirty="0">
                <a:sym typeface="Menlo" charset="0"/>
              </a:rPr>
              <a:t>Variables can only hold values of a fixed size, i.e., the </a:t>
            </a:r>
            <a:r>
              <a:rPr lang="en-US" i="1" dirty="0">
                <a:sym typeface="Menlo" charset="0"/>
              </a:rPr>
              <a:t>word size </a:t>
            </a:r>
            <a:r>
              <a:rPr lang="en-US" dirty="0">
                <a:sym typeface="Menlo" charset="0"/>
              </a:rPr>
              <a:t>of the machine</a:t>
            </a:r>
          </a:p>
          <a:p>
            <a:pPr eaLnBrk="1">
              <a:defRPr/>
            </a:pPr>
            <a:endParaRPr lang="en-US" dirty="0">
              <a:sym typeface="Menlo" charset="0"/>
            </a:endParaRPr>
          </a:p>
          <a:p>
            <a:pPr eaLnBrk="1">
              <a:defRPr/>
            </a:pPr>
            <a:r>
              <a:rPr lang="en-US" dirty="0">
                <a:sym typeface="Menlo" charset="0"/>
              </a:rPr>
              <a:t>An array of 5 integers would be 5 times this word size</a:t>
            </a:r>
          </a:p>
          <a:p>
            <a:pPr lvl="1" eaLnBrk="1">
              <a:defRPr/>
            </a:pPr>
            <a:r>
              <a:rPr lang="en-US" dirty="0">
                <a:sym typeface="Menlo" charset="0"/>
              </a:rPr>
              <a:t>Thus, we cannot hold it directly in a single variable, say </a:t>
            </a:r>
            <a:r>
              <a:rPr lang="en-US" i="1" dirty="0">
                <a:sym typeface="Menlo" charset="0"/>
              </a:rPr>
              <a:t>A</a:t>
            </a:r>
          </a:p>
          <a:p>
            <a:pPr lvl="1" eaLnBrk="1">
              <a:defRPr/>
            </a:pPr>
            <a:r>
              <a:rPr lang="en-US" dirty="0">
                <a:sym typeface="Menlo" charset="0"/>
              </a:rPr>
              <a:t>Instead, </a:t>
            </a:r>
            <a:r>
              <a:rPr lang="en-US" i="1" dirty="0">
                <a:sym typeface="Menlo" charset="0"/>
              </a:rPr>
              <a:t>A</a:t>
            </a:r>
            <a:r>
              <a:rPr lang="en-US" dirty="0">
                <a:sym typeface="Menlo" charset="0"/>
              </a:rPr>
              <a:t> will hold the starting address in memory where the actual array elements are stored</a:t>
            </a:r>
          </a:p>
          <a:p>
            <a:pPr lvl="1" eaLnBrk="1">
              <a:defRPr/>
            </a:pPr>
            <a:r>
              <a:rPr lang="en-US" dirty="0">
                <a:sym typeface="Menlo" charset="0"/>
              </a:rPr>
              <a:t>Array elements are stored in </a:t>
            </a:r>
            <a:r>
              <a:rPr lang="en-US" b="1" dirty="0">
                <a:sym typeface="Menlo" charset="0"/>
              </a:rPr>
              <a:t>allocated memory </a:t>
            </a:r>
          </a:p>
          <a:p>
            <a:pPr lvl="2" eaLnBrk="1">
              <a:defRPr/>
            </a:pPr>
            <a:r>
              <a:rPr lang="en-US" dirty="0"/>
              <a:t>A </a:t>
            </a:r>
            <a:r>
              <a:rPr lang="en-US" i="1" dirty="0"/>
              <a:t>new segment </a:t>
            </a:r>
            <a:r>
              <a:rPr lang="en-US" dirty="0"/>
              <a:t>of memory distinct from local memory</a:t>
            </a:r>
          </a:p>
          <a:p>
            <a:pPr lvl="2" eaLnBrk="1">
              <a:defRPr/>
            </a:pPr>
            <a:endParaRPr lang="en-US" dirty="0">
              <a:sym typeface="Menlo" charset="0"/>
            </a:endParaRPr>
          </a:p>
          <a:p>
            <a:pPr lvl="1" eaLnBrk="1">
              <a:defRPr/>
            </a:pPr>
            <a:endParaRPr lang="en-US" dirty="0">
              <a:sym typeface="Menlo" charset="0"/>
            </a:endParaRPr>
          </a:p>
          <a:p>
            <a:pPr eaLnBrk="1">
              <a:defRPr/>
            </a:pPr>
            <a:endParaRPr lang="en-US" dirty="0">
              <a:sym typeface="Menlo" charset="0"/>
            </a:endParaRPr>
          </a:p>
          <a:p>
            <a:pPr eaLnBrk="1">
              <a:defRPr/>
            </a:pPr>
            <a:endParaRPr lang="en-US" dirty="0">
              <a:sym typeface="Menlo" charset="0"/>
            </a:endParaRPr>
          </a:p>
          <a:p>
            <a:pPr eaLnBrk="1">
              <a:defRPr/>
            </a:pPr>
            <a:endParaRPr lang="en-US" dirty="0">
              <a:sym typeface="Menlo" charset="0"/>
            </a:endParaRPr>
          </a:p>
          <a:p>
            <a:pPr eaLnBrk="1">
              <a:defRPr/>
            </a:pPr>
            <a:endParaRPr lang="en-US" dirty="0">
              <a:sym typeface="Menlo" charset="0"/>
            </a:endParaRPr>
          </a:p>
          <a:p>
            <a:pPr lvl="4" eaLnBrk="1">
              <a:defRPr/>
            </a:pPr>
            <a:endParaRPr lang="en-US" dirty="0">
              <a:sym typeface="Menlo" charset="0"/>
            </a:endParaRPr>
          </a:p>
          <a:p>
            <a:pPr lvl="4" eaLnBrk="1">
              <a:defRPr/>
            </a:pPr>
            <a:endParaRPr lang="en-US" dirty="0">
              <a:sym typeface="Menlo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060E276-676D-9A3F-FECF-2A66938876D2}"/>
              </a:ext>
            </a:extLst>
          </p:cNvPr>
          <p:cNvSpPr>
            <a:spLocks/>
          </p:cNvSpPr>
          <p:nvPr/>
        </p:nvSpPr>
        <p:spPr bwMode="auto">
          <a:xfrm>
            <a:off x="7353300" y="6937375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8B298DB-6504-B3BE-9F6E-AE2BD3DCBDC4}"/>
              </a:ext>
            </a:extLst>
          </p:cNvPr>
          <p:cNvSpPr>
            <a:spLocks/>
          </p:cNvSpPr>
          <p:nvPr/>
        </p:nvSpPr>
        <p:spPr bwMode="auto">
          <a:xfrm>
            <a:off x="3454400" y="6937375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841AB447-FC9B-FB31-C3DB-3287E5FFC76E}"/>
              </a:ext>
            </a:extLst>
          </p:cNvPr>
          <p:cNvSpPr>
            <a:spLocks/>
          </p:cNvSpPr>
          <p:nvPr/>
        </p:nvSpPr>
        <p:spPr bwMode="auto">
          <a:xfrm>
            <a:off x="4140200" y="7470775"/>
            <a:ext cx="30797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A</a:t>
            </a: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EF80115F-223D-D845-45D1-F20F958556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4225" y="7504113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0xF72260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B2F68717-46B3-AB3F-03F4-F60CB69C57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34686"/>
              </p:ext>
            </p:extLst>
          </p:nvPr>
        </p:nvGraphicFramePr>
        <p:xfrm>
          <a:off x="7112000" y="76962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bg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bg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bg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bg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bg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TextBox 21">
            <a:extLst>
              <a:ext uri="{FF2B5EF4-FFF2-40B4-BE49-F238E27FC236}">
                <a16:creationId xmlns:a16="http://schemas.microsoft.com/office/drawing/2014/main" id="{714D4B70-BE2B-EA71-5FF2-F2A61A9EE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5800" y="8610600"/>
            <a:ext cx="9794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latin typeface="Helvetica Neue"/>
              </a:rPr>
              <a:t>0xF72260</a:t>
            </a:r>
            <a:endParaRPr lang="en-US" sz="1400" dirty="0">
              <a:latin typeface="Helvetica Neue"/>
            </a:endParaRPr>
          </a:p>
        </p:txBody>
      </p:sp>
      <p:cxnSp>
        <p:nvCxnSpPr>
          <p:cNvPr id="18" name="Straight Connector 25">
            <a:extLst>
              <a:ext uri="{FF2B5EF4-FFF2-40B4-BE49-F238E27FC236}">
                <a16:creationId xmlns:a16="http://schemas.microsoft.com/office/drawing/2014/main" id="{68B30692-978D-0799-A0E3-33BE01AC45CF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5138218" y="7959725"/>
            <a:ext cx="2362200" cy="3175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20" name="TextBox 15">
            <a:extLst>
              <a:ext uri="{FF2B5EF4-FFF2-40B4-BE49-F238E27FC236}">
                <a16:creationId xmlns:a16="http://schemas.microsoft.com/office/drawing/2014/main" id="{B60FA30F-3BB5-375F-436B-91AE67836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0089" y="7499350"/>
            <a:ext cx="955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i="1" dirty="0">
                <a:latin typeface="Helvetica Neue"/>
              </a:rPr>
              <a:t>(coin)</a:t>
            </a:r>
          </a:p>
        </p:txBody>
      </p:sp>
    </p:spTree>
    <p:extLst>
      <p:ext uri="{BB962C8B-B14F-4D97-AF65-F5344CB8AC3E}">
        <p14:creationId xmlns:p14="http://schemas.microsoft.com/office/powerpoint/2010/main" val="20426406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3" grpId="0"/>
      <p:bldP spid="14" grpId="0" animBg="1"/>
      <p:bldP spid="16" grpId="0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 dirty="0"/>
              <a:t>C0 Memory Model – Revisited</a:t>
            </a:r>
          </a:p>
        </p:txBody>
      </p:sp>
      <p:sp>
        <p:nvSpPr>
          <p:cNvPr id="16387" name="Content Placeholder 15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2362200"/>
          </a:xfrm>
        </p:spPr>
        <p:txBody>
          <a:bodyPr/>
          <a:lstStyle/>
          <a:p>
            <a:r>
              <a:rPr lang="en-US" dirty="0"/>
              <a:t>Array addresses are invisible to the programmer </a:t>
            </a:r>
          </a:p>
          <a:p>
            <a:pPr lvl="1"/>
            <a:r>
              <a:rPr lang="en-US" dirty="0"/>
              <a:t>Except in coin</a:t>
            </a:r>
          </a:p>
          <a:p>
            <a:pPr lvl="1"/>
            <a:r>
              <a:rPr lang="en-US" dirty="0"/>
              <a:t>Different runs may result in different addresses</a:t>
            </a:r>
          </a:p>
          <a:p>
            <a:pPr lvl="1"/>
            <a:endParaRPr lang="en-US" dirty="0"/>
          </a:p>
          <a:p>
            <a:r>
              <a:rPr lang="en-US" dirty="0"/>
              <a:t>We often abstract array addresses as arrows</a:t>
            </a:r>
          </a:p>
          <a:p>
            <a:endParaRPr lang="en-US" dirty="0"/>
          </a:p>
        </p:txBody>
      </p:sp>
      <p:sp>
        <p:nvSpPr>
          <p:cNvPr id="16388" name="Rectangle 3"/>
          <p:cNvSpPr>
            <a:spLocks/>
          </p:cNvSpPr>
          <p:nvPr/>
        </p:nvSpPr>
        <p:spPr bwMode="auto">
          <a:xfrm>
            <a:off x="7277100" y="5257800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16389" name="Rectangle 2"/>
          <p:cNvSpPr>
            <a:spLocks/>
          </p:cNvSpPr>
          <p:nvPr/>
        </p:nvSpPr>
        <p:spPr bwMode="auto">
          <a:xfrm>
            <a:off x="3378200" y="5257800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16390" name="Rectangle 7"/>
          <p:cNvSpPr>
            <a:spLocks/>
          </p:cNvSpPr>
          <p:nvPr/>
        </p:nvSpPr>
        <p:spPr bwMode="auto">
          <a:xfrm>
            <a:off x="4064000" y="5791200"/>
            <a:ext cx="30797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A</a:t>
            </a:r>
          </a:p>
        </p:txBody>
      </p:sp>
      <p:sp>
        <p:nvSpPr>
          <p:cNvPr id="16391" name="Rectangle 12"/>
          <p:cNvSpPr>
            <a:spLocks noChangeArrowheads="1"/>
          </p:cNvSpPr>
          <p:nvPr/>
        </p:nvSpPr>
        <p:spPr bwMode="auto">
          <a:xfrm>
            <a:off x="4518025" y="58245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16392" name="TextBox 15"/>
          <p:cNvSpPr txBox="1">
            <a:spLocks noChangeArrowheads="1"/>
          </p:cNvSpPr>
          <p:nvPr/>
        </p:nvSpPr>
        <p:spPr bwMode="auto">
          <a:xfrm>
            <a:off x="2422525" y="5819774"/>
            <a:ext cx="955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i="1" dirty="0">
                <a:latin typeface="Helvetica Neue"/>
              </a:rPr>
              <a:t>(coin)</a:t>
            </a:r>
          </a:p>
        </p:txBody>
      </p:sp>
      <p:cxnSp>
        <p:nvCxnSpPr>
          <p:cNvPr id="16393" name="Straight Connector 17"/>
          <p:cNvCxnSpPr>
            <a:cxnSpLocks noChangeShapeType="1"/>
          </p:cNvCxnSpPr>
          <p:nvPr/>
        </p:nvCxnSpPr>
        <p:spPr bwMode="auto">
          <a:xfrm rot="5400000" flipH="1" flipV="1">
            <a:off x="5229410" y="6280150"/>
            <a:ext cx="2362200" cy="3175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23" name="Rectangular Callout 22"/>
          <p:cNvSpPr/>
          <p:nvPr/>
        </p:nvSpPr>
        <p:spPr bwMode="auto">
          <a:xfrm>
            <a:off x="6426200" y="7620000"/>
            <a:ext cx="2667000" cy="762000"/>
          </a:xfrm>
          <a:prstGeom prst="wedgeRectCallout">
            <a:avLst>
              <a:gd name="adj1" fmla="val -46302"/>
              <a:gd name="adj2" fmla="val -23064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Address of new array in allocated memory</a:t>
            </a:r>
          </a:p>
        </p:txBody>
      </p:sp>
      <p:cxnSp>
        <p:nvCxnSpPr>
          <p:cNvPr id="16395" name="Straight Arrow Connector 18"/>
          <p:cNvCxnSpPr>
            <a:cxnSpLocks noChangeShapeType="1"/>
          </p:cNvCxnSpPr>
          <p:nvPr/>
        </p:nvCxnSpPr>
        <p:spPr bwMode="auto">
          <a:xfrm>
            <a:off x="5194300" y="6056313"/>
            <a:ext cx="1841500" cy="19208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507527"/>
              </p:ext>
            </p:extLst>
          </p:nvPr>
        </p:nvGraphicFramePr>
        <p:xfrm>
          <a:off x="7035800" y="57912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bg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bg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bg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bg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bg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  <p:bldP spid="16389" grpId="0"/>
      <p:bldP spid="16390" grpId="0"/>
      <p:bldP spid="16391" grpId="0" animBg="1"/>
      <p:bldP spid="16392" grpId="0"/>
      <p:bldP spid="2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Accessing Array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>
              <a:defRPr/>
            </a:pPr>
            <a:r>
              <a:rPr lang="en-US" i="1" dirty="0" err="1"/>
              <a:t>i</a:t>
            </a:r>
            <a:r>
              <a:rPr lang="en-US" dirty="0" err="1"/>
              <a:t>-th</a:t>
            </a:r>
            <a:r>
              <a:rPr lang="en-US" dirty="0"/>
              <a:t> element of array A is accessed as A[</a:t>
            </a:r>
            <a:r>
              <a:rPr lang="en-US" dirty="0" err="1"/>
              <a:t>i</a:t>
            </a:r>
            <a:r>
              <a:rPr lang="en-US" dirty="0"/>
              <a:t>]</a:t>
            </a:r>
          </a:p>
          <a:p>
            <a:pPr lvl="1" eaLnBrk="1">
              <a:defRPr/>
            </a:pPr>
            <a:r>
              <a:rPr lang="en-US" dirty="0"/>
              <a:t>Indices start at 0</a:t>
            </a:r>
          </a:p>
          <a:p>
            <a:pPr lvl="1" eaLnBrk="1"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</p:txBody>
      </p:sp>
      <p:sp>
        <p:nvSpPr>
          <p:cNvPr id="17412" name="Rectangle 3"/>
          <p:cNvSpPr>
            <a:spLocks/>
          </p:cNvSpPr>
          <p:nvPr/>
        </p:nvSpPr>
        <p:spPr bwMode="auto">
          <a:xfrm>
            <a:off x="9867900" y="5103813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17413" name="Rectangle 2"/>
          <p:cNvSpPr>
            <a:spLocks/>
          </p:cNvSpPr>
          <p:nvPr/>
        </p:nvSpPr>
        <p:spPr bwMode="auto">
          <a:xfrm>
            <a:off x="5969000" y="5103813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17414" name="Rectangle 7"/>
          <p:cNvSpPr>
            <a:spLocks/>
          </p:cNvSpPr>
          <p:nvPr/>
        </p:nvSpPr>
        <p:spPr bwMode="auto">
          <a:xfrm>
            <a:off x="6654800" y="5637213"/>
            <a:ext cx="307975" cy="4730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A</a:t>
            </a:r>
          </a:p>
        </p:txBody>
      </p:sp>
      <p:sp>
        <p:nvSpPr>
          <p:cNvPr id="17415" name="Rectangle 12"/>
          <p:cNvSpPr>
            <a:spLocks noChangeArrowheads="1"/>
          </p:cNvSpPr>
          <p:nvPr/>
        </p:nvSpPr>
        <p:spPr bwMode="auto">
          <a:xfrm>
            <a:off x="7108825" y="56721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17416" name="TextBox 15"/>
          <p:cNvSpPr txBox="1">
            <a:spLocks noChangeArrowheads="1"/>
          </p:cNvSpPr>
          <p:nvPr/>
        </p:nvSpPr>
        <p:spPr bwMode="auto">
          <a:xfrm>
            <a:off x="5013325" y="5667375"/>
            <a:ext cx="9556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i="1" dirty="0">
                <a:latin typeface="Helvetica Neue"/>
              </a:rPr>
              <a:t>(coin)</a:t>
            </a:r>
          </a:p>
        </p:txBody>
      </p:sp>
      <p:cxnSp>
        <p:nvCxnSpPr>
          <p:cNvPr id="17417" name="Straight Arrow Connector 9"/>
          <p:cNvCxnSpPr>
            <a:cxnSpLocks noChangeShapeType="1"/>
          </p:cNvCxnSpPr>
          <p:nvPr/>
        </p:nvCxnSpPr>
        <p:spPr bwMode="auto">
          <a:xfrm>
            <a:off x="7785100" y="5903913"/>
            <a:ext cx="1841500" cy="1905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9626600" y="5637213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7437" name="Straight Connector 11"/>
          <p:cNvCxnSpPr>
            <a:cxnSpLocks noChangeShapeType="1"/>
          </p:cNvCxnSpPr>
          <p:nvPr/>
        </p:nvCxnSpPr>
        <p:spPr bwMode="auto">
          <a:xfrm rot="5400000" flipH="1" flipV="1">
            <a:off x="7758906" y="6128544"/>
            <a:ext cx="2362200" cy="1587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12" name="Rectangle 4"/>
          <p:cNvSpPr>
            <a:spLocks/>
          </p:cNvSpPr>
          <p:nvPr/>
        </p:nvSpPr>
        <p:spPr bwMode="auto">
          <a:xfrm>
            <a:off x="1473200" y="4076343"/>
            <a:ext cx="3429000" cy="2400657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A[0] = 42;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A[0] is 42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A[0];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42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A[2] = A[0] + 1;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A[2] is 43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  <a:endParaRPr lang="en-US" dirty="0">
              <a:solidFill>
                <a:schemeClr val="bg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473200" y="3771543"/>
            <a:ext cx="3429000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>
                <a:latin typeface="Helvetica Neue"/>
              </a:rPr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3" grpId="0"/>
      <p:bldP spid="17414" grpId="0"/>
      <p:bldP spid="17415" grpId="0" animBg="1"/>
      <p:bldP spid="17416" grpId="0"/>
      <p:bldP spid="12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Accessing Array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>
              <a:defRPr/>
            </a:pPr>
            <a:r>
              <a:rPr lang="en-US" dirty="0"/>
              <a:t>Allocated memory is initialized with default values</a:t>
            </a:r>
          </a:p>
          <a:p>
            <a:pPr lvl="1" eaLnBrk="1">
              <a:defRPr/>
            </a:pPr>
            <a:r>
              <a:rPr lang="en-US" dirty="0"/>
              <a:t>0 for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 err="1"/>
              <a:t>’s</a:t>
            </a:r>
            <a:endParaRPr lang="en-US" dirty="0"/>
          </a:p>
          <a:p>
            <a:pPr lvl="1" eaLnBrk="1"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>
              <a:solidFill>
                <a:schemeClr val="accent5">
                  <a:lumMod val="50000"/>
                </a:schemeClr>
              </a:solidFill>
              <a:cs typeface="Courier New" pitchFamily="49" charset="0"/>
            </a:endParaRPr>
          </a:p>
          <a:p>
            <a:pPr lvl="1">
              <a:buFont typeface="Courier New" pitchFamily="49" charset="0"/>
              <a:buNone/>
              <a:defRPr/>
            </a:pPr>
            <a:endParaRPr lang="en-US" dirty="0">
              <a:solidFill>
                <a:schemeClr val="accent5">
                  <a:lumMod val="50000"/>
                </a:schemeClr>
              </a:solidFill>
              <a:cs typeface="Courier New" pitchFamily="49" charset="0"/>
            </a:endParaRPr>
          </a:p>
          <a:p>
            <a:pPr lvl="1">
              <a:buFont typeface="Courier New" pitchFamily="49" charset="0"/>
              <a:buNone/>
              <a:defRPr/>
            </a:pPr>
            <a:endParaRPr lang="en-US" dirty="0">
              <a:solidFill>
                <a:schemeClr val="accent5">
                  <a:lumMod val="50000"/>
                </a:schemeClr>
              </a:solidFill>
              <a:cs typeface="Courier New" pitchFamily="49" charset="0"/>
            </a:endParaRPr>
          </a:p>
          <a:p>
            <a:pPr lvl="1">
              <a:buFont typeface="Courier New" pitchFamily="49" charset="0"/>
              <a:buNone/>
              <a:defRPr/>
            </a:pPr>
            <a:endParaRPr lang="en-US" dirty="0">
              <a:solidFill>
                <a:schemeClr val="accent5">
                  <a:lumMod val="50000"/>
                </a:schemeClr>
              </a:solidFill>
              <a:cs typeface="Courier New" pitchFamily="49" charset="0"/>
            </a:endParaRPr>
          </a:p>
          <a:p>
            <a:pPr lvl="1">
              <a:buFont typeface="Courier New" pitchFamily="49" charset="0"/>
              <a:buNone/>
              <a:defRPr/>
            </a:pPr>
            <a:endParaRPr lang="en-US" dirty="0">
              <a:solidFill>
                <a:schemeClr val="accent5">
                  <a:lumMod val="50000"/>
                </a:schemeClr>
              </a:solidFill>
              <a:cs typeface="Courier New" pitchFamily="49" charset="0"/>
            </a:endParaRPr>
          </a:p>
          <a:p>
            <a:pPr lvl="1">
              <a:buFont typeface="Courier New" pitchFamily="49" charset="0"/>
              <a:buNone/>
              <a:defRPr/>
            </a:pPr>
            <a:endParaRPr lang="en-US" dirty="0">
              <a:solidFill>
                <a:schemeClr val="accent5">
                  <a:lumMod val="50000"/>
                </a:schemeClr>
              </a:solidFill>
              <a:cs typeface="Courier New" pitchFamily="49" charset="0"/>
            </a:endParaRPr>
          </a:p>
          <a:p>
            <a:pPr lvl="1">
              <a:buFont typeface="Courier New" pitchFamily="49" charset="0"/>
              <a:buNone/>
              <a:defRPr/>
            </a:pPr>
            <a:endParaRPr lang="en-US" dirty="0">
              <a:solidFill>
                <a:schemeClr val="accent5">
                  <a:lumMod val="50000"/>
                </a:schemeClr>
              </a:solidFill>
              <a:cs typeface="Courier New" pitchFamily="49" charset="0"/>
            </a:endParaRPr>
          </a:p>
          <a:p>
            <a:pPr lvl="1">
              <a:buFont typeface="Courier New" pitchFamily="49" charset="0"/>
              <a:buNone/>
              <a:defRPr/>
            </a:pPr>
            <a:endParaRPr lang="en-US" dirty="0">
              <a:solidFill>
                <a:schemeClr val="accent5">
                  <a:lumMod val="50000"/>
                </a:schemeClr>
              </a:solidFill>
              <a:cs typeface="Courier New" pitchFamily="49" charset="0"/>
            </a:endParaRPr>
          </a:p>
          <a:p>
            <a:pPr lvl="1" eaLnBrk="1">
              <a:defRPr/>
            </a:pPr>
            <a:endParaRPr lang="en-US" dirty="0"/>
          </a:p>
          <a:p>
            <a:pPr lvl="1" eaLnBrk="1">
              <a:defRPr/>
            </a:pPr>
            <a:r>
              <a:rPr lang="en-US" dirty="0"/>
              <a:t>For readability purposes, we generally don’t write default values</a:t>
            </a:r>
            <a:endParaRPr lang="en-US" dirty="0">
              <a:solidFill>
                <a:schemeClr val="accent5">
                  <a:lumMod val="50000"/>
                </a:schemeClr>
              </a:solidFill>
              <a:cs typeface="Courier New" pitchFamily="49" charset="0"/>
            </a:endParaRPr>
          </a:p>
        </p:txBody>
      </p:sp>
      <p:sp>
        <p:nvSpPr>
          <p:cNvPr id="18436" name="Rectangle 3"/>
          <p:cNvSpPr>
            <a:spLocks/>
          </p:cNvSpPr>
          <p:nvPr/>
        </p:nvSpPr>
        <p:spPr bwMode="auto">
          <a:xfrm>
            <a:off x="9867900" y="5105400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18437" name="Rectangle 2"/>
          <p:cNvSpPr>
            <a:spLocks/>
          </p:cNvSpPr>
          <p:nvPr/>
        </p:nvSpPr>
        <p:spPr bwMode="auto">
          <a:xfrm>
            <a:off x="5969000" y="5105400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18438" name="Rectangle 7"/>
          <p:cNvSpPr>
            <a:spLocks/>
          </p:cNvSpPr>
          <p:nvPr/>
        </p:nvSpPr>
        <p:spPr bwMode="auto">
          <a:xfrm>
            <a:off x="6654800" y="5638800"/>
            <a:ext cx="307975" cy="4730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A</a:t>
            </a:r>
          </a:p>
        </p:txBody>
      </p:sp>
      <p:sp>
        <p:nvSpPr>
          <p:cNvPr id="18439" name="Rectangle 12"/>
          <p:cNvSpPr>
            <a:spLocks noChangeArrowheads="1"/>
          </p:cNvSpPr>
          <p:nvPr/>
        </p:nvSpPr>
        <p:spPr bwMode="auto">
          <a:xfrm>
            <a:off x="7108825" y="5673725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18441" name="Straight Arrow Connector 9"/>
          <p:cNvCxnSpPr>
            <a:cxnSpLocks noChangeShapeType="1"/>
          </p:cNvCxnSpPr>
          <p:nvPr/>
        </p:nvCxnSpPr>
        <p:spPr bwMode="auto">
          <a:xfrm>
            <a:off x="7785100" y="5905500"/>
            <a:ext cx="1841500" cy="1905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415365"/>
              </p:ext>
            </p:extLst>
          </p:nvPr>
        </p:nvGraphicFramePr>
        <p:xfrm>
          <a:off x="9626600" y="56388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Rectangle 4"/>
          <p:cNvSpPr>
            <a:spLocks/>
          </p:cNvSpPr>
          <p:nvPr/>
        </p:nvSpPr>
        <p:spPr bwMode="auto">
          <a:xfrm>
            <a:off x="1473200" y="4105870"/>
            <a:ext cx="3429000" cy="923330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A[1];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0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1473200" y="3801070"/>
            <a:ext cx="3429000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>
                <a:latin typeface="Helvetica Neue"/>
              </a:rPr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cxnSp>
        <p:nvCxnSpPr>
          <p:cNvPr id="2" name="Straight Connector 11">
            <a:extLst>
              <a:ext uri="{FF2B5EF4-FFF2-40B4-BE49-F238E27FC236}">
                <a16:creationId xmlns:a16="http://schemas.microsoft.com/office/drawing/2014/main" id="{26C3EF7C-D6BC-BE97-04BF-CE4C74039294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7758906" y="6128544"/>
            <a:ext cx="2362200" cy="1587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5" name="TextBox 15">
            <a:extLst>
              <a:ext uri="{FF2B5EF4-FFF2-40B4-BE49-F238E27FC236}">
                <a16:creationId xmlns:a16="http://schemas.microsoft.com/office/drawing/2014/main" id="{0C3808D3-6D59-8546-85E9-792BE8F8CE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3325" y="5667375"/>
            <a:ext cx="9556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i="1" dirty="0">
                <a:latin typeface="Helvetica Neue"/>
              </a:rPr>
              <a:t>(coin)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93E2CE-68B9-0ADC-DE42-A7CE3EAE9EE2}"/>
              </a:ext>
            </a:extLst>
          </p:cNvPr>
          <p:cNvSpPr txBox="1"/>
          <p:nvPr/>
        </p:nvSpPr>
        <p:spPr>
          <a:xfrm>
            <a:off x="10383837" y="6153149"/>
            <a:ext cx="350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solidFill>
                  <a:schemeClr val="bg1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CC5832-21D0-D5E4-DE22-163C80C4285E}"/>
              </a:ext>
            </a:extLst>
          </p:cNvPr>
          <p:cNvSpPr txBox="1"/>
          <p:nvPr/>
        </p:nvSpPr>
        <p:spPr>
          <a:xfrm>
            <a:off x="11701462" y="6147315"/>
            <a:ext cx="350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solidFill>
                  <a:schemeClr val="bg1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EB78F5-74F5-4D00-3387-1A1EE30F6953}"/>
              </a:ext>
            </a:extLst>
          </p:cNvPr>
          <p:cNvSpPr txBox="1"/>
          <p:nvPr/>
        </p:nvSpPr>
        <p:spPr>
          <a:xfrm>
            <a:off x="12264231" y="6147315"/>
            <a:ext cx="350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>
                <a:solidFill>
                  <a:schemeClr val="bg1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9" name="Striped Right Arrow 8">
            <a:extLst>
              <a:ext uri="{FF2B5EF4-FFF2-40B4-BE49-F238E27FC236}">
                <a16:creationId xmlns:a16="http://schemas.microsoft.com/office/drawing/2014/main" id="{16E4B2BE-9244-6588-F672-C5BBC918DFE0}"/>
              </a:ext>
            </a:extLst>
          </p:cNvPr>
          <p:cNvSpPr/>
          <p:nvPr/>
        </p:nvSpPr>
        <p:spPr bwMode="auto">
          <a:xfrm rot="16200000">
            <a:off x="11551841" y="6913960"/>
            <a:ext cx="650081" cy="538162"/>
          </a:xfrm>
          <a:prstGeom prst="stripedRightArrow">
            <a:avLst/>
          </a:prstGeom>
          <a:solidFill>
            <a:srgbClr val="FFC000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6" grpId="0"/>
      <p:bldP spid="7" grpId="0"/>
      <p:bldP spid="8" grpId="0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Out-of-bound Array Accesses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eaLnBrk="1">
              <a:defRPr/>
            </a:pPr>
            <a:r>
              <a:rPr lang="en-US" dirty="0"/>
              <a:t>Valid indices are only 0 to (the length of the array – 1)</a:t>
            </a:r>
          </a:p>
          <a:p>
            <a:pPr lvl="1" eaLnBrk="1">
              <a:defRPr/>
            </a:pPr>
            <a:r>
              <a:rPr lang="en-US" dirty="0"/>
              <a:t>Anything else is </a:t>
            </a:r>
            <a:r>
              <a:rPr lang="en-US" b="1" dirty="0"/>
              <a:t>out-of-bounds</a:t>
            </a:r>
          </a:p>
        </p:txBody>
      </p:sp>
      <p:sp>
        <p:nvSpPr>
          <p:cNvPr id="19460" name="Rectangle 11"/>
          <p:cNvSpPr>
            <a:spLocks/>
          </p:cNvSpPr>
          <p:nvPr/>
        </p:nvSpPr>
        <p:spPr bwMode="auto">
          <a:xfrm>
            <a:off x="9867900" y="5103813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19461" name="Rectangle 2"/>
          <p:cNvSpPr>
            <a:spLocks/>
          </p:cNvSpPr>
          <p:nvPr/>
        </p:nvSpPr>
        <p:spPr bwMode="auto">
          <a:xfrm>
            <a:off x="5969000" y="5103813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19462" name="Rectangle 7"/>
          <p:cNvSpPr>
            <a:spLocks/>
          </p:cNvSpPr>
          <p:nvPr/>
        </p:nvSpPr>
        <p:spPr bwMode="auto">
          <a:xfrm>
            <a:off x="6654800" y="5637213"/>
            <a:ext cx="307975" cy="4730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A</a:t>
            </a:r>
          </a:p>
        </p:txBody>
      </p:sp>
      <p:sp>
        <p:nvSpPr>
          <p:cNvPr id="19463" name="Rectangle 12"/>
          <p:cNvSpPr>
            <a:spLocks noChangeArrowheads="1"/>
          </p:cNvSpPr>
          <p:nvPr/>
        </p:nvSpPr>
        <p:spPr bwMode="auto">
          <a:xfrm>
            <a:off x="7108825" y="56721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19464" name="Straight Arrow Connector 17"/>
          <p:cNvCxnSpPr>
            <a:cxnSpLocks noChangeShapeType="1"/>
          </p:cNvCxnSpPr>
          <p:nvPr/>
        </p:nvCxnSpPr>
        <p:spPr bwMode="auto">
          <a:xfrm>
            <a:off x="7785100" y="5903913"/>
            <a:ext cx="1841500" cy="1905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9626600" y="5637213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Rectangle 4"/>
          <p:cNvSpPr>
            <a:spLocks/>
          </p:cNvSpPr>
          <p:nvPr/>
        </p:nvSpPr>
        <p:spPr bwMode="auto">
          <a:xfrm>
            <a:off x="749669" y="2287231"/>
            <a:ext cx="7391400" cy="2400657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A[-1];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Error: accessing negative element in 5-element array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A[100];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Error: accessing element 100 in 5-element array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A[5];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Error: accessing element 5 in 5-element array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749669" y="1982431"/>
            <a:ext cx="7391400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>
                <a:latin typeface="Helvetica Neue"/>
              </a:rPr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cxnSp>
        <p:nvCxnSpPr>
          <p:cNvPr id="2" name="Straight Connector 11">
            <a:extLst>
              <a:ext uri="{FF2B5EF4-FFF2-40B4-BE49-F238E27FC236}">
                <a16:creationId xmlns:a16="http://schemas.microsoft.com/office/drawing/2014/main" id="{015EF2C2-68BA-C3D5-C98A-B64F43FDB6C3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7758906" y="6128544"/>
            <a:ext cx="2362200" cy="1587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Preconditions of Array Operations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Out-of-bound array accesses are </a:t>
            </a:r>
            <a:r>
              <a:rPr lang="en-US" b="1" dirty="0"/>
              <a:t>unsafe</a:t>
            </a:r>
          </a:p>
          <a:p>
            <a:endParaRPr lang="en-US" b="1" dirty="0"/>
          </a:p>
          <a:p>
            <a:r>
              <a:rPr lang="en-US" dirty="0"/>
              <a:t>Thus, array operations must have preconditions</a:t>
            </a:r>
          </a:p>
          <a:p>
            <a:pPr lvl="4">
              <a:spcBef>
                <a:spcPts val="475"/>
              </a:spcBef>
            </a:pP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sz="2800" dirty="0"/>
              <a:t>	</a:t>
            </a:r>
            <a:r>
              <a:rPr lang="en-US" sz="2800" dirty="0" err="1"/>
              <a:t>alloc_array</a:t>
            </a:r>
            <a:r>
              <a:rPr lang="en-US" sz="2800" dirty="0"/>
              <a:t>(</a:t>
            </a:r>
            <a:r>
              <a:rPr lang="en-US" sz="2800" i="1" dirty="0">
                <a:solidFill>
                  <a:srgbClr val="00B050"/>
                </a:solidFill>
              </a:rPr>
              <a:t>type</a:t>
            </a:r>
            <a:r>
              <a:rPr lang="en-US" sz="2800" dirty="0"/>
              <a:t>, n)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800" b="1" dirty="0">
                <a:solidFill>
                  <a:srgbClr val="C00000"/>
                </a:solidFill>
              </a:rPr>
              <a:t>	//@requires </a:t>
            </a:r>
            <a:r>
              <a:rPr lang="en-US" sz="2800" dirty="0">
                <a:solidFill>
                  <a:srgbClr val="C00000"/>
                </a:solidFill>
              </a:rPr>
              <a:t>n &gt;= 0;</a:t>
            </a:r>
          </a:p>
          <a:p>
            <a:pPr lvl="4">
              <a:spcBef>
                <a:spcPct val="0"/>
              </a:spcBef>
            </a:pPr>
            <a:endParaRPr lang="en-US" sz="1600" dirty="0">
              <a:solidFill>
                <a:srgbClr val="C00000"/>
              </a:solidFill>
            </a:endParaRPr>
          </a:p>
          <a:p>
            <a:pPr>
              <a:spcBef>
                <a:spcPts val="1200"/>
              </a:spcBef>
              <a:buFont typeface="Wingdings" pitchFamily="2" charset="2"/>
              <a:buNone/>
            </a:pPr>
            <a:r>
              <a:rPr lang="en-US" sz="2800" dirty="0"/>
              <a:t>	A[</a:t>
            </a:r>
            <a:r>
              <a:rPr lang="en-US" sz="2800" dirty="0" err="1"/>
              <a:t>i</a:t>
            </a:r>
            <a:r>
              <a:rPr lang="en-US" sz="2800" dirty="0"/>
              <a:t>]</a:t>
            </a:r>
          </a:p>
          <a:p>
            <a:pPr>
              <a:spcBef>
                <a:spcPct val="0"/>
              </a:spcBef>
              <a:buNone/>
            </a:pPr>
            <a:r>
              <a:rPr lang="en-US" sz="2800" b="1" dirty="0">
                <a:solidFill>
                  <a:srgbClr val="C00000"/>
                </a:solidFill>
              </a:rPr>
              <a:t>	//@requires </a:t>
            </a:r>
            <a:r>
              <a:rPr lang="en-US" sz="2800" dirty="0">
                <a:solidFill>
                  <a:srgbClr val="C00000"/>
                </a:solidFill>
              </a:rPr>
              <a:t>0 &lt;= </a:t>
            </a:r>
            <a:r>
              <a:rPr lang="en-US" sz="2800" dirty="0" err="1">
                <a:solidFill>
                  <a:srgbClr val="C00000"/>
                </a:solidFill>
              </a:rPr>
              <a:t>i</a:t>
            </a:r>
            <a:r>
              <a:rPr lang="en-US" sz="2800" dirty="0">
                <a:solidFill>
                  <a:srgbClr val="C00000"/>
                </a:solidFill>
              </a:rPr>
              <a:t> &amp;&amp; </a:t>
            </a:r>
            <a:r>
              <a:rPr lang="en-US" sz="2800" dirty="0" err="1">
                <a:solidFill>
                  <a:srgbClr val="C00000"/>
                </a:solidFill>
              </a:rPr>
              <a:t>i</a:t>
            </a:r>
            <a:r>
              <a:rPr lang="en-US" sz="2800" dirty="0">
                <a:solidFill>
                  <a:srgbClr val="C00000"/>
                </a:solidFill>
              </a:rPr>
              <a:t> &lt; \length(A);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en-US" sz="4400" dirty="0"/>
          </a:p>
          <a:p>
            <a:pPr>
              <a:spcBef>
                <a:spcPct val="0"/>
              </a:spcBef>
            </a:pPr>
            <a:r>
              <a:rPr lang="en-US" dirty="0"/>
              <a:t>We must always </a:t>
            </a:r>
            <a:r>
              <a:rPr lang="en-US" b="1" dirty="0"/>
              <a:t>prove</a:t>
            </a:r>
            <a:r>
              <a:rPr lang="en-US" dirty="0"/>
              <a:t> that these preconditions are met</a:t>
            </a:r>
          </a:p>
          <a:p>
            <a:pPr lvl="1">
              <a:spcBef>
                <a:spcPct val="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2" name="Rectangular Callout 1">
            <a:extLst>
              <a:ext uri="{FF2B5EF4-FFF2-40B4-BE49-F238E27FC236}">
                <a16:creationId xmlns:a16="http://schemas.microsoft.com/office/drawing/2014/main" id="{B38CF8C5-06A5-A43A-968F-E578268D8BEB}"/>
              </a:ext>
            </a:extLst>
          </p:cNvPr>
          <p:cNvSpPr/>
          <p:nvPr/>
        </p:nvSpPr>
        <p:spPr bwMode="auto">
          <a:xfrm>
            <a:off x="6121400" y="4419600"/>
            <a:ext cx="2667000" cy="762000"/>
          </a:xfrm>
          <a:prstGeom prst="wedgeRectCallout">
            <a:avLst>
              <a:gd name="adj1" fmla="val -101481"/>
              <a:gd name="adj2" fmla="val 748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Arrays can have length 0</a:t>
            </a:r>
          </a:p>
        </p:txBody>
      </p:sp>
      <p:sp>
        <p:nvSpPr>
          <p:cNvPr id="3" name="Rectangular Callout 2">
            <a:extLst>
              <a:ext uri="{FF2B5EF4-FFF2-40B4-BE49-F238E27FC236}">
                <a16:creationId xmlns:a16="http://schemas.microsoft.com/office/drawing/2014/main" id="{40DA2261-43AF-4A95-0E18-B7800661C413}"/>
              </a:ext>
            </a:extLst>
          </p:cNvPr>
          <p:cNvSpPr/>
          <p:nvPr/>
        </p:nvSpPr>
        <p:spPr bwMode="auto">
          <a:xfrm>
            <a:off x="8483600" y="5638800"/>
            <a:ext cx="2667000" cy="762000"/>
          </a:xfrm>
          <a:prstGeom prst="wedgeRectCallout">
            <a:avLst>
              <a:gd name="adj1" fmla="val -97731"/>
              <a:gd name="adj2" fmla="val 935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Special contract-only function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7467600"/>
          </a:xfrm>
        </p:spPr>
        <p:txBody>
          <a:bodyPr/>
          <a:lstStyle/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5816600" y="4191000"/>
            <a:ext cx="7188200" cy="2133600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Aliasing</a:t>
            </a:r>
          </a:p>
        </p:txBody>
      </p:sp>
      <p:sp>
        <p:nvSpPr>
          <p:cNvPr id="21508" name="Rectangle 11"/>
          <p:cNvSpPr>
            <a:spLocks/>
          </p:cNvSpPr>
          <p:nvPr/>
        </p:nvSpPr>
        <p:spPr bwMode="auto">
          <a:xfrm>
            <a:off x="9867900" y="4341813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21509" name="Rectangle 2"/>
          <p:cNvSpPr>
            <a:spLocks/>
          </p:cNvSpPr>
          <p:nvPr/>
        </p:nvSpPr>
        <p:spPr bwMode="auto">
          <a:xfrm>
            <a:off x="5969000" y="4341813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21510" name="Rectangle 7"/>
          <p:cNvSpPr>
            <a:spLocks/>
          </p:cNvSpPr>
          <p:nvPr/>
        </p:nvSpPr>
        <p:spPr bwMode="auto">
          <a:xfrm>
            <a:off x="6654800" y="4875213"/>
            <a:ext cx="307975" cy="4730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A</a:t>
            </a:r>
          </a:p>
        </p:txBody>
      </p:sp>
      <p:sp>
        <p:nvSpPr>
          <p:cNvPr id="21511" name="Rectangle 12"/>
          <p:cNvSpPr>
            <a:spLocks noChangeArrowheads="1"/>
          </p:cNvSpPr>
          <p:nvPr/>
        </p:nvSpPr>
        <p:spPr bwMode="auto">
          <a:xfrm>
            <a:off x="7108825" y="49101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0xF72260</a:t>
            </a:r>
          </a:p>
        </p:txBody>
      </p:sp>
      <p:cxnSp>
        <p:nvCxnSpPr>
          <p:cNvPr id="21512" name="Straight Connector 16"/>
          <p:cNvCxnSpPr>
            <a:cxnSpLocks noChangeShapeType="1"/>
          </p:cNvCxnSpPr>
          <p:nvPr/>
        </p:nvCxnSpPr>
        <p:spPr bwMode="auto">
          <a:xfrm rot="5400000" flipH="1" flipV="1">
            <a:off x="7817036" y="5415002"/>
            <a:ext cx="2362200" cy="1587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06732"/>
              </p:ext>
            </p:extLst>
          </p:nvPr>
        </p:nvGraphicFramePr>
        <p:xfrm>
          <a:off x="9626600" y="4875213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532" name="Rectangle 7"/>
          <p:cNvSpPr>
            <a:spLocks/>
          </p:cNvSpPr>
          <p:nvPr/>
        </p:nvSpPr>
        <p:spPr bwMode="auto">
          <a:xfrm>
            <a:off x="6654800" y="5529263"/>
            <a:ext cx="307975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B</a:t>
            </a:r>
          </a:p>
        </p:txBody>
      </p:sp>
      <p:sp>
        <p:nvSpPr>
          <p:cNvPr id="21533" name="Rectangle 12"/>
          <p:cNvSpPr>
            <a:spLocks noChangeArrowheads="1"/>
          </p:cNvSpPr>
          <p:nvPr/>
        </p:nvSpPr>
        <p:spPr bwMode="auto">
          <a:xfrm>
            <a:off x="7108825" y="5562600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0xF72260</a:t>
            </a:r>
          </a:p>
        </p:txBody>
      </p:sp>
      <p:sp>
        <p:nvSpPr>
          <p:cNvPr id="21534" name="TextBox 19"/>
          <p:cNvSpPr txBox="1">
            <a:spLocks noChangeArrowheads="1"/>
          </p:cNvSpPr>
          <p:nvPr/>
        </p:nvSpPr>
        <p:spPr bwMode="auto">
          <a:xfrm>
            <a:off x="9561513" y="5791200"/>
            <a:ext cx="9794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latin typeface="Helvetica Neue"/>
              </a:rPr>
              <a:t>0xF72260</a:t>
            </a:r>
            <a:endParaRPr lang="en-US" sz="1400" dirty="0">
              <a:latin typeface="Helvetica Neue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13" name="Rectangle 4"/>
          <p:cNvSpPr>
            <a:spLocks/>
          </p:cNvSpPr>
          <p:nvPr/>
        </p:nvSpPr>
        <p:spPr bwMode="auto">
          <a:xfrm>
            <a:off x="635000" y="2362200"/>
            <a:ext cx="5181600" cy="3139321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B = A;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 is 0xF72260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with 5 elements)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B[2] = 7;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B[2] is 7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A[2];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7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 ==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true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35000" y="2057400"/>
            <a:ext cx="5181600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>
                <a:latin typeface="Helvetica Neue"/>
              </a:rPr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1AC5E17-8BA2-35BE-D687-EA62D5DF2C55}"/>
              </a:ext>
            </a:extLst>
          </p:cNvPr>
          <p:cNvSpPr/>
          <p:nvPr/>
        </p:nvSpPr>
        <p:spPr bwMode="auto">
          <a:xfrm>
            <a:off x="6502400" y="5501521"/>
            <a:ext cx="2133600" cy="823079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bg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85B03AE-039B-90E9-7138-EDFAF5162630}"/>
              </a:ext>
            </a:extLst>
          </p:cNvPr>
          <p:cNvSpPr/>
          <p:nvPr/>
        </p:nvSpPr>
        <p:spPr bwMode="auto">
          <a:xfrm>
            <a:off x="734033" y="3246060"/>
            <a:ext cx="3048000" cy="2133600"/>
          </a:xfrm>
          <a:prstGeom prst="rect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73723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Last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Integers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Number representations, modular arithmetic, two’s complement, division &amp; modulus, and bit patterns </a:t>
            </a:r>
          </a:p>
          <a:p>
            <a:pPr marL="800100" lvl="2" indent="0">
              <a:buNone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Today’s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Arrays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Memory model, coding with arrays, safety of array code, and effects of array code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Announcements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Programming assignment 1 is due tomorrow by 9:00PM (submission is through </a:t>
            </a:r>
            <a:r>
              <a:rPr lang="en-US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Autolab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Written assignment 2 is due on Monday, Jan 22 by 9:00PM (submission is through </a:t>
            </a:r>
            <a:r>
              <a:rPr lang="en-US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Gradescope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)</a:t>
            </a:r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7467600"/>
          </a:xfrm>
        </p:spPr>
        <p:txBody>
          <a:bodyPr/>
          <a:lstStyle/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eaLnBrk="1">
              <a:defRPr/>
            </a:pPr>
            <a:r>
              <a:rPr lang="en-US" dirty="0"/>
              <a:t>A and B contain the same address</a:t>
            </a:r>
          </a:p>
          <a:p>
            <a:pPr lvl="1" eaLnBrk="1">
              <a:defRPr/>
            </a:pPr>
            <a:r>
              <a:rPr lang="en-US" dirty="0"/>
              <a:t>They refer to the </a:t>
            </a:r>
            <a:r>
              <a:rPr lang="en-US" i="1" dirty="0"/>
              <a:t>same</a:t>
            </a:r>
            <a:r>
              <a:rPr lang="en-US" dirty="0"/>
              <a:t> </a:t>
            </a:r>
            <a:r>
              <a:rPr lang="en-US" i="1" dirty="0"/>
              <a:t>array</a:t>
            </a:r>
            <a:r>
              <a:rPr lang="en-US" dirty="0"/>
              <a:t> in allocated memory</a:t>
            </a:r>
          </a:p>
          <a:p>
            <a:pPr lvl="1" eaLnBrk="1">
              <a:defRPr/>
            </a:pPr>
            <a:r>
              <a:rPr lang="en-US" dirty="0"/>
              <a:t>They are </a:t>
            </a:r>
            <a:r>
              <a:rPr lang="en-US" b="1" dirty="0"/>
              <a:t>aliases</a:t>
            </a:r>
            <a:endParaRPr lang="en-US" dirty="0"/>
          </a:p>
          <a:p>
            <a:pPr lvl="1" eaLnBrk="1">
              <a:defRPr/>
            </a:pPr>
            <a:r>
              <a:rPr lang="en-US" dirty="0"/>
              <a:t>Modifying the array through one modifies it through the other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816600" y="4191000"/>
            <a:ext cx="7188200" cy="2133600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Aliasing</a:t>
            </a:r>
          </a:p>
        </p:txBody>
      </p:sp>
      <p:sp>
        <p:nvSpPr>
          <p:cNvPr id="21508" name="Rectangle 11"/>
          <p:cNvSpPr>
            <a:spLocks/>
          </p:cNvSpPr>
          <p:nvPr/>
        </p:nvSpPr>
        <p:spPr bwMode="auto">
          <a:xfrm>
            <a:off x="9867900" y="4341813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21509" name="Rectangle 2"/>
          <p:cNvSpPr>
            <a:spLocks/>
          </p:cNvSpPr>
          <p:nvPr/>
        </p:nvSpPr>
        <p:spPr bwMode="auto">
          <a:xfrm>
            <a:off x="5969000" y="4341813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21510" name="Rectangle 7"/>
          <p:cNvSpPr>
            <a:spLocks/>
          </p:cNvSpPr>
          <p:nvPr/>
        </p:nvSpPr>
        <p:spPr bwMode="auto">
          <a:xfrm>
            <a:off x="6654800" y="4875213"/>
            <a:ext cx="307975" cy="4730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A</a:t>
            </a:r>
          </a:p>
        </p:txBody>
      </p:sp>
      <p:sp>
        <p:nvSpPr>
          <p:cNvPr id="21511" name="Rectangle 12"/>
          <p:cNvSpPr>
            <a:spLocks noChangeArrowheads="1"/>
          </p:cNvSpPr>
          <p:nvPr/>
        </p:nvSpPr>
        <p:spPr bwMode="auto">
          <a:xfrm>
            <a:off x="7108825" y="49101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0xF72260</a:t>
            </a:r>
          </a:p>
        </p:txBody>
      </p:sp>
      <p:cxnSp>
        <p:nvCxnSpPr>
          <p:cNvPr id="21512" name="Straight Connector 16"/>
          <p:cNvCxnSpPr>
            <a:cxnSpLocks noChangeShapeType="1"/>
          </p:cNvCxnSpPr>
          <p:nvPr/>
        </p:nvCxnSpPr>
        <p:spPr bwMode="auto">
          <a:xfrm rot="5400000" flipH="1" flipV="1">
            <a:off x="7817036" y="5415002"/>
            <a:ext cx="2362200" cy="1587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043176"/>
              </p:ext>
            </p:extLst>
          </p:nvPr>
        </p:nvGraphicFramePr>
        <p:xfrm>
          <a:off x="9626600" y="4875213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532" name="Rectangle 7"/>
          <p:cNvSpPr>
            <a:spLocks/>
          </p:cNvSpPr>
          <p:nvPr/>
        </p:nvSpPr>
        <p:spPr bwMode="auto">
          <a:xfrm>
            <a:off x="6654800" y="5529263"/>
            <a:ext cx="307975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B</a:t>
            </a:r>
          </a:p>
        </p:txBody>
      </p:sp>
      <p:sp>
        <p:nvSpPr>
          <p:cNvPr id="21533" name="Rectangle 12"/>
          <p:cNvSpPr>
            <a:spLocks noChangeArrowheads="1"/>
          </p:cNvSpPr>
          <p:nvPr/>
        </p:nvSpPr>
        <p:spPr bwMode="auto">
          <a:xfrm>
            <a:off x="7108825" y="5562600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0xF72260</a:t>
            </a:r>
          </a:p>
        </p:txBody>
      </p:sp>
      <p:sp>
        <p:nvSpPr>
          <p:cNvPr id="21534" name="TextBox 19"/>
          <p:cNvSpPr txBox="1">
            <a:spLocks noChangeArrowheads="1"/>
          </p:cNvSpPr>
          <p:nvPr/>
        </p:nvSpPr>
        <p:spPr bwMode="auto">
          <a:xfrm>
            <a:off x="9561513" y="5791200"/>
            <a:ext cx="9794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latin typeface="Helvetica Neue"/>
              </a:rPr>
              <a:t>0xF72260</a:t>
            </a:r>
            <a:endParaRPr lang="en-US" sz="1400" dirty="0">
              <a:latin typeface="Helvetica Neue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13" name="Rectangle 4"/>
          <p:cNvSpPr>
            <a:spLocks/>
          </p:cNvSpPr>
          <p:nvPr/>
        </p:nvSpPr>
        <p:spPr bwMode="auto">
          <a:xfrm>
            <a:off x="635000" y="2362200"/>
            <a:ext cx="5181600" cy="3139321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B = A;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 is 0xF72260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with 5 elements)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B[2] = 7;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B[2] is 7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A[2];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7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 ==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true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35000" y="2057400"/>
            <a:ext cx="5181600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>
                <a:latin typeface="Helvetica Neue"/>
              </a:rPr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85B03AE-039B-90E9-7138-EDFAF5162630}"/>
              </a:ext>
            </a:extLst>
          </p:cNvPr>
          <p:cNvSpPr/>
          <p:nvPr/>
        </p:nvSpPr>
        <p:spPr bwMode="auto">
          <a:xfrm>
            <a:off x="734033" y="3246060"/>
            <a:ext cx="3048000" cy="2133600"/>
          </a:xfrm>
          <a:prstGeom prst="rect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853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7467600"/>
          </a:xfrm>
        </p:spPr>
        <p:txBody>
          <a:bodyPr/>
          <a:lstStyle/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eaLnBrk="1">
              <a:defRPr/>
            </a:pPr>
            <a:r>
              <a:rPr lang="en-US" dirty="0"/>
              <a:t>A and B contain the same address</a:t>
            </a:r>
          </a:p>
          <a:p>
            <a:pPr lvl="1" eaLnBrk="1">
              <a:defRPr/>
            </a:pPr>
            <a:r>
              <a:rPr lang="en-US" dirty="0"/>
              <a:t>They refer to the </a:t>
            </a:r>
            <a:r>
              <a:rPr lang="en-US" i="1" dirty="0"/>
              <a:t>same</a:t>
            </a:r>
            <a:r>
              <a:rPr lang="en-US" dirty="0"/>
              <a:t> </a:t>
            </a:r>
            <a:r>
              <a:rPr lang="en-US" i="1" dirty="0"/>
              <a:t>array</a:t>
            </a:r>
            <a:r>
              <a:rPr lang="en-US" dirty="0"/>
              <a:t> in allocated memory</a:t>
            </a:r>
          </a:p>
          <a:p>
            <a:pPr lvl="1" eaLnBrk="1">
              <a:defRPr/>
            </a:pPr>
            <a:r>
              <a:rPr lang="en-US" dirty="0"/>
              <a:t>They are </a:t>
            </a:r>
            <a:r>
              <a:rPr lang="en-US" b="1" dirty="0"/>
              <a:t>aliases</a:t>
            </a:r>
            <a:endParaRPr lang="en-US" dirty="0"/>
          </a:p>
          <a:p>
            <a:pPr lvl="1" eaLnBrk="1">
              <a:defRPr/>
            </a:pPr>
            <a:r>
              <a:rPr lang="en-US" dirty="0"/>
              <a:t>Modifying the array through one modifies it through the other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816600" y="4191000"/>
            <a:ext cx="7188200" cy="2133600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Aliasing</a:t>
            </a:r>
          </a:p>
        </p:txBody>
      </p:sp>
      <p:sp>
        <p:nvSpPr>
          <p:cNvPr id="21508" name="Rectangle 11"/>
          <p:cNvSpPr>
            <a:spLocks/>
          </p:cNvSpPr>
          <p:nvPr/>
        </p:nvSpPr>
        <p:spPr bwMode="auto">
          <a:xfrm>
            <a:off x="9867900" y="4341813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21509" name="Rectangle 2"/>
          <p:cNvSpPr>
            <a:spLocks/>
          </p:cNvSpPr>
          <p:nvPr/>
        </p:nvSpPr>
        <p:spPr bwMode="auto">
          <a:xfrm>
            <a:off x="5969000" y="4341813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21510" name="Rectangle 7"/>
          <p:cNvSpPr>
            <a:spLocks/>
          </p:cNvSpPr>
          <p:nvPr/>
        </p:nvSpPr>
        <p:spPr bwMode="auto">
          <a:xfrm>
            <a:off x="6654800" y="4875213"/>
            <a:ext cx="307975" cy="4730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A</a:t>
            </a:r>
          </a:p>
        </p:txBody>
      </p:sp>
      <p:sp>
        <p:nvSpPr>
          <p:cNvPr id="21511" name="Rectangle 12"/>
          <p:cNvSpPr>
            <a:spLocks noChangeArrowheads="1"/>
          </p:cNvSpPr>
          <p:nvPr/>
        </p:nvSpPr>
        <p:spPr bwMode="auto">
          <a:xfrm>
            <a:off x="7108825" y="49101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0xF72260</a:t>
            </a:r>
          </a:p>
        </p:txBody>
      </p:sp>
      <p:cxnSp>
        <p:nvCxnSpPr>
          <p:cNvPr id="21512" name="Straight Connector 16"/>
          <p:cNvCxnSpPr>
            <a:cxnSpLocks noChangeShapeType="1"/>
          </p:cNvCxnSpPr>
          <p:nvPr/>
        </p:nvCxnSpPr>
        <p:spPr bwMode="auto">
          <a:xfrm rot="5400000" flipH="1" flipV="1">
            <a:off x="7817036" y="5415002"/>
            <a:ext cx="2362200" cy="1587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138789"/>
              </p:ext>
            </p:extLst>
          </p:nvPr>
        </p:nvGraphicFramePr>
        <p:xfrm>
          <a:off x="9626600" y="4875213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532" name="Rectangle 7"/>
          <p:cNvSpPr>
            <a:spLocks/>
          </p:cNvSpPr>
          <p:nvPr/>
        </p:nvSpPr>
        <p:spPr bwMode="auto">
          <a:xfrm>
            <a:off x="6654800" y="5529263"/>
            <a:ext cx="307975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B</a:t>
            </a:r>
          </a:p>
        </p:txBody>
      </p:sp>
      <p:sp>
        <p:nvSpPr>
          <p:cNvPr id="21533" name="Rectangle 12"/>
          <p:cNvSpPr>
            <a:spLocks noChangeArrowheads="1"/>
          </p:cNvSpPr>
          <p:nvPr/>
        </p:nvSpPr>
        <p:spPr bwMode="auto">
          <a:xfrm>
            <a:off x="7108825" y="5562600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0xF72260</a:t>
            </a:r>
          </a:p>
        </p:txBody>
      </p:sp>
      <p:sp>
        <p:nvSpPr>
          <p:cNvPr id="21534" name="TextBox 19"/>
          <p:cNvSpPr txBox="1">
            <a:spLocks noChangeArrowheads="1"/>
          </p:cNvSpPr>
          <p:nvPr/>
        </p:nvSpPr>
        <p:spPr bwMode="auto">
          <a:xfrm>
            <a:off x="9561513" y="5791200"/>
            <a:ext cx="9794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latin typeface="Helvetica Neue"/>
              </a:rPr>
              <a:t>0xF72260</a:t>
            </a:r>
            <a:endParaRPr lang="en-US" sz="1400" dirty="0">
              <a:latin typeface="Helvetica Neue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13" name="Rectangle 4"/>
          <p:cNvSpPr>
            <a:spLocks/>
          </p:cNvSpPr>
          <p:nvPr/>
        </p:nvSpPr>
        <p:spPr bwMode="auto">
          <a:xfrm>
            <a:off x="635000" y="2362200"/>
            <a:ext cx="5181600" cy="3139321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B = A;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 is 0xF72260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with 5 elements)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B[2] = 7;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B[2] is 7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A[2];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7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 ==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true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35000" y="2057400"/>
            <a:ext cx="5181600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>
                <a:latin typeface="Helvetica Neue"/>
              </a:rPr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85B03AE-039B-90E9-7138-EDFAF5162630}"/>
              </a:ext>
            </a:extLst>
          </p:cNvPr>
          <p:cNvSpPr/>
          <p:nvPr/>
        </p:nvSpPr>
        <p:spPr bwMode="auto">
          <a:xfrm>
            <a:off x="734033" y="3962400"/>
            <a:ext cx="3048000" cy="1417260"/>
          </a:xfrm>
          <a:prstGeom prst="rect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6702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7467600"/>
          </a:xfrm>
        </p:spPr>
        <p:txBody>
          <a:bodyPr/>
          <a:lstStyle/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eaLnBrk="1">
              <a:defRPr/>
            </a:pPr>
            <a:r>
              <a:rPr lang="en-US" dirty="0"/>
              <a:t>A and B contain the same address</a:t>
            </a:r>
          </a:p>
          <a:p>
            <a:pPr lvl="1" eaLnBrk="1">
              <a:defRPr/>
            </a:pPr>
            <a:r>
              <a:rPr lang="en-US" dirty="0"/>
              <a:t>They refer to the </a:t>
            </a:r>
            <a:r>
              <a:rPr lang="en-US" i="1" dirty="0"/>
              <a:t>same</a:t>
            </a:r>
            <a:r>
              <a:rPr lang="en-US" dirty="0"/>
              <a:t> </a:t>
            </a:r>
            <a:r>
              <a:rPr lang="en-US" i="1" dirty="0"/>
              <a:t>array</a:t>
            </a:r>
            <a:r>
              <a:rPr lang="en-US" dirty="0"/>
              <a:t> in allocated memory</a:t>
            </a:r>
          </a:p>
          <a:p>
            <a:pPr lvl="1" eaLnBrk="1">
              <a:defRPr/>
            </a:pPr>
            <a:r>
              <a:rPr lang="en-US" dirty="0"/>
              <a:t>They are </a:t>
            </a:r>
            <a:r>
              <a:rPr lang="en-US" b="1" dirty="0"/>
              <a:t>aliases</a:t>
            </a:r>
            <a:endParaRPr lang="en-US" dirty="0"/>
          </a:p>
          <a:p>
            <a:pPr lvl="1" eaLnBrk="1">
              <a:defRPr/>
            </a:pPr>
            <a:r>
              <a:rPr lang="en-US" dirty="0"/>
              <a:t>Modifying the array through one modifies it through the other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816600" y="4191000"/>
            <a:ext cx="7188200" cy="2133600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Aliasing</a:t>
            </a:r>
          </a:p>
        </p:txBody>
      </p:sp>
      <p:sp>
        <p:nvSpPr>
          <p:cNvPr id="21508" name="Rectangle 11"/>
          <p:cNvSpPr>
            <a:spLocks/>
          </p:cNvSpPr>
          <p:nvPr/>
        </p:nvSpPr>
        <p:spPr bwMode="auto">
          <a:xfrm>
            <a:off x="9867900" y="4341813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21509" name="Rectangle 2"/>
          <p:cNvSpPr>
            <a:spLocks/>
          </p:cNvSpPr>
          <p:nvPr/>
        </p:nvSpPr>
        <p:spPr bwMode="auto">
          <a:xfrm>
            <a:off x="5969000" y="4341813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21510" name="Rectangle 7"/>
          <p:cNvSpPr>
            <a:spLocks/>
          </p:cNvSpPr>
          <p:nvPr/>
        </p:nvSpPr>
        <p:spPr bwMode="auto">
          <a:xfrm>
            <a:off x="6654800" y="4875213"/>
            <a:ext cx="307975" cy="4730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A</a:t>
            </a:r>
          </a:p>
        </p:txBody>
      </p:sp>
      <p:sp>
        <p:nvSpPr>
          <p:cNvPr id="21511" name="Rectangle 12"/>
          <p:cNvSpPr>
            <a:spLocks noChangeArrowheads="1"/>
          </p:cNvSpPr>
          <p:nvPr/>
        </p:nvSpPr>
        <p:spPr bwMode="auto">
          <a:xfrm>
            <a:off x="7108825" y="49101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0xF72260</a:t>
            </a:r>
          </a:p>
        </p:txBody>
      </p:sp>
      <p:cxnSp>
        <p:nvCxnSpPr>
          <p:cNvPr id="21512" name="Straight Connector 16"/>
          <p:cNvCxnSpPr>
            <a:cxnSpLocks noChangeShapeType="1"/>
          </p:cNvCxnSpPr>
          <p:nvPr/>
        </p:nvCxnSpPr>
        <p:spPr bwMode="auto">
          <a:xfrm rot="5400000" flipH="1" flipV="1">
            <a:off x="7817036" y="5415002"/>
            <a:ext cx="2362200" cy="1587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9626600" y="4875213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532" name="Rectangle 7"/>
          <p:cNvSpPr>
            <a:spLocks/>
          </p:cNvSpPr>
          <p:nvPr/>
        </p:nvSpPr>
        <p:spPr bwMode="auto">
          <a:xfrm>
            <a:off x="6654800" y="5529263"/>
            <a:ext cx="307975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B</a:t>
            </a:r>
          </a:p>
        </p:txBody>
      </p:sp>
      <p:sp>
        <p:nvSpPr>
          <p:cNvPr id="21533" name="Rectangle 12"/>
          <p:cNvSpPr>
            <a:spLocks noChangeArrowheads="1"/>
          </p:cNvSpPr>
          <p:nvPr/>
        </p:nvSpPr>
        <p:spPr bwMode="auto">
          <a:xfrm>
            <a:off x="7108825" y="5562600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0xF72260</a:t>
            </a:r>
          </a:p>
        </p:txBody>
      </p:sp>
      <p:sp>
        <p:nvSpPr>
          <p:cNvPr id="21534" name="TextBox 19"/>
          <p:cNvSpPr txBox="1">
            <a:spLocks noChangeArrowheads="1"/>
          </p:cNvSpPr>
          <p:nvPr/>
        </p:nvSpPr>
        <p:spPr bwMode="auto">
          <a:xfrm>
            <a:off x="9561513" y="5791200"/>
            <a:ext cx="9794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latin typeface="Helvetica Neue"/>
              </a:rPr>
              <a:t>0xF72260</a:t>
            </a:r>
            <a:endParaRPr lang="en-US" sz="1400" dirty="0">
              <a:latin typeface="Helvetica Neue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13" name="Rectangle 4"/>
          <p:cNvSpPr>
            <a:spLocks/>
          </p:cNvSpPr>
          <p:nvPr/>
        </p:nvSpPr>
        <p:spPr bwMode="auto">
          <a:xfrm>
            <a:off x="635000" y="2362200"/>
            <a:ext cx="5181600" cy="3139321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B = A;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 is 0xF72260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with 5 elements)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B[2] = 7;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B[2] is 7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A[2];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7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 ==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true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35000" y="2057400"/>
            <a:ext cx="5181600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>
                <a:latin typeface="Helvetica Neue"/>
              </a:rPr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85B03AE-039B-90E9-7138-EDFAF5162630}"/>
              </a:ext>
            </a:extLst>
          </p:cNvPr>
          <p:cNvSpPr/>
          <p:nvPr/>
        </p:nvSpPr>
        <p:spPr bwMode="auto">
          <a:xfrm>
            <a:off x="734033" y="3962400"/>
            <a:ext cx="3048000" cy="1417260"/>
          </a:xfrm>
          <a:prstGeom prst="rect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2026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7467600"/>
          </a:xfrm>
        </p:spPr>
        <p:txBody>
          <a:bodyPr/>
          <a:lstStyle/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eaLnBrk="1">
              <a:defRPr/>
            </a:pPr>
            <a:r>
              <a:rPr lang="en-US" dirty="0"/>
              <a:t>A and B contain the same address</a:t>
            </a:r>
          </a:p>
          <a:p>
            <a:pPr lvl="1" eaLnBrk="1">
              <a:defRPr/>
            </a:pPr>
            <a:r>
              <a:rPr lang="en-US" dirty="0"/>
              <a:t>They refer to the </a:t>
            </a:r>
            <a:r>
              <a:rPr lang="en-US" i="1" dirty="0"/>
              <a:t>same</a:t>
            </a:r>
            <a:r>
              <a:rPr lang="en-US" dirty="0"/>
              <a:t> </a:t>
            </a:r>
            <a:r>
              <a:rPr lang="en-US" i="1" dirty="0"/>
              <a:t>array</a:t>
            </a:r>
            <a:r>
              <a:rPr lang="en-US" dirty="0"/>
              <a:t> in allocated memory</a:t>
            </a:r>
          </a:p>
          <a:p>
            <a:pPr lvl="1" eaLnBrk="1">
              <a:defRPr/>
            </a:pPr>
            <a:r>
              <a:rPr lang="en-US" dirty="0"/>
              <a:t>They are </a:t>
            </a:r>
            <a:r>
              <a:rPr lang="en-US" b="1" dirty="0"/>
              <a:t>aliases</a:t>
            </a:r>
            <a:endParaRPr lang="en-US" dirty="0"/>
          </a:p>
          <a:p>
            <a:pPr lvl="1" eaLnBrk="1">
              <a:defRPr/>
            </a:pPr>
            <a:r>
              <a:rPr lang="en-US" dirty="0"/>
              <a:t>Modifying the array through one modifies it through the other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816600" y="4191000"/>
            <a:ext cx="7188200" cy="2133600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Aliasing</a:t>
            </a:r>
          </a:p>
        </p:txBody>
      </p:sp>
      <p:sp>
        <p:nvSpPr>
          <p:cNvPr id="21508" name="Rectangle 11"/>
          <p:cNvSpPr>
            <a:spLocks/>
          </p:cNvSpPr>
          <p:nvPr/>
        </p:nvSpPr>
        <p:spPr bwMode="auto">
          <a:xfrm>
            <a:off x="9867900" y="4341813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21509" name="Rectangle 2"/>
          <p:cNvSpPr>
            <a:spLocks/>
          </p:cNvSpPr>
          <p:nvPr/>
        </p:nvSpPr>
        <p:spPr bwMode="auto">
          <a:xfrm>
            <a:off x="5969000" y="4341813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21510" name="Rectangle 7"/>
          <p:cNvSpPr>
            <a:spLocks/>
          </p:cNvSpPr>
          <p:nvPr/>
        </p:nvSpPr>
        <p:spPr bwMode="auto">
          <a:xfrm>
            <a:off x="6654800" y="4875213"/>
            <a:ext cx="307975" cy="4730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A</a:t>
            </a:r>
          </a:p>
        </p:txBody>
      </p:sp>
      <p:sp>
        <p:nvSpPr>
          <p:cNvPr id="21511" name="Rectangle 12"/>
          <p:cNvSpPr>
            <a:spLocks noChangeArrowheads="1"/>
          </p:cNvSpPr>
          <p:nvPr/>
        </p:nvSpPr>
        <p:spPr bwMode="auto">
          <a:xfrm>
            <a:off x="7108825" y="49101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0xF72260</a:t>
            </a:r>
          </a:p>
        </p:txBody>
      </p:sp>
      <p:cxnSp>
        <p:nvCxnSpPr>
          <p:cNvPr id="21512" name="Straight Connector 16"/>
          <p:cNvCxnSpPr>
            <a:cxnSpLocks noChangeShapeType="1"/>
          </p:cNvCxnSpPr>
          <p:nvPr/>
        </p:nvCxnSpPr>
        <p:spPr bwMode="auto">
          <a:xfrm rot="5400000" flipH="1" flipV="1">
            <a:off x="7817036" y="5415002"/>
            <a:ext cx="2362200" cy="1587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9626600" y="4875213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532" name="Rectangle 7"/>
          <p:cNvSpPr>
            <a:spLocks/>
          </p:cNvSpPr>
          <p:nvPr/>
        </p:nvSpPr>
        <p:spPr bwMode="auto">
          <a:xfrm>
            <a:off x="6654800" y="5529263"/>
            <a:ext cx="307975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B</a:t>
            </a:r>
          </a:p>
        </p:txBody>
      </p:sp>
      <p:sp>
        <p:nvSpPr>
          <p:cNvPr id="21533" name="Rectangle 12"/>
          <p:cNvSpPr>
            <a:spLocks noChangeArrowheads="1"/>
          </p:cNvSpPr>
          <p:nvPr/>
        </p:nvSpPr>
        <p:spPr bwMode="auto">
          <a:xfrm>
            <a:off x="7108825" y="5562600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0xF72260</a:t>
            </a:r>
          </a:p>
        </p:txBody>
      </p:sp>
      <p:sp>
        <p:nvSpPr>
          <p:cNvPr id="21534" name="TextBox 19"/>
          <p:cNvSpPr txBox="1">
            <a:spLocks noChangeArrowheads="1"/>
          </p:cNvSpPr>
          <p:nvPr/>
        </p:nvSpPr>
        <p:spPr bwMode="auto">
          <a:xfrm>
            <a:off x="9561513" y="5791200"/>
            <a:ext cx="9794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latin typeface="Helvetica Neue"/>
              </a:rPr>
              <a:t>0xF72260</a:t>
            </a:r>
            <a:endParaRPr lang="en-US" sz="1400" dirty="0">
              <a:latin typeface="Helvetica Neue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13" name="Rectangle 4"/>
          <p:cNvSpPr>
            <a:spLocks/>
          </p:cNvSpPr>
          <p:nvPr/>
        </p:nvSpPr>
        <p:spPr bwMode="auto">
          <a:xfrm>
            <a:off x="635000" y="2362200"/>
            <a:ext cx="5181600" cy="3139321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B = A;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 is 0xF72260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with 5 elements)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B[2] = 7;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B[2] is 7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A[2];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7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 ==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true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35000" y="2057400"/>
            <a:ext cx="5181600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>
                <a:latin typeface="Helvetica Neue"/>
              </a:rPr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85B03AE-039B-90E9-7138-EDFAF5162630}"/>
              </a:ext>
            </a:extLst>
          </p:cNvPr>
          <p:cNvSpPr/>
          <p:nvPr/>
        </p:nvSpPr>
        <p:spPr bwMode="auto">
          <a:xfrm>
            <a:off x="734033" y="4724400"/>
            <a:ext cx="3048000" cy="655260"/>
          </a:xfrm>
          <a:prstGeom prst="rect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1766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7467600"/>
          </a:xfrm>
        </p:spPr>
        <p:txBody>
          <a:bodyPr/>
          <a:lstStyle/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eaLnBrk="1">
              <a:defRPr/>
            </a:pPr>
            <a:r>
              <a:rPr lang="en-US" dirty="0"/>
              <a:t>A and B contain the same address</a:t>
            </a:r>
          </a:p>
          <a:p>
            <a:pPr lvl="1" eaLnBrk="1">
              <a:defRPr/>
            </a:pPr>
            <a:r>
              <a:rPr lang="en-US" dirty="0"/>
              <a:t>They refer to the </a:t>
            </a:r>
            <a:r>
              <a:rPr lang="en-US" i="1" dirty="0"/>
              <a:t>same</a:t>
            </a:r>
            <a:r>
              <a:rPr lang="en-US" dirty="0"/>
              <a:t> </a:t>
            </a:r>
            <a:r>
              <a:rPr lang="en-US" i="1" dirty="0"/>
              <a:t>array</a:t>
            </a:r>
            <a:r>
              <a:rPr lang="en-US" dirty="0"/>
              <a:t> in allocated memory</a:t>
            </a:r>
          </a:p>
          <a:p>
            <a:pPr lvl="1" eaLnBrk="1">
              <a:defRPr/>
            </a:pPr>
            <a:r>
              <a:rPr lang="en-US" dirty="0"/>
              <a:t>They are </a:t>
            </a:r>
            <a:r>
              <a:rPr lang="en-US" b="1" dirty="0"/>
              <a:t>aliases</a:t>
            </a:r>
            <a:endParaRPr lang="en-US" dirty="0"/>
          </a:p>
          <a:p>
            <a:pPr lvl="1" eaLnBrk="1">
              <a:defRPr/>
            </a:pPr>
            <a:r>
              <a:rPr lang="en-US" dirty="0"/>
              <a:t>Modifying the array through one modifies it through the other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816600" y="4191000"/>
            <a:ext cx="7188200" cy="2133600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Aliasing</a:t>
            </a:r>
          </a:p>
        </p:txBody>
      </p:sp>
      <p:sp>
        <p:nvSpPr>
          <p:cNvPr id="21508" name="Rectangle 11"/>
          <p:cNvSpPr>
            <a:spLocks/>
          </p:cNvSpPr>
          <p:nvPr/>
        </p:nvSpPr>
        <p:spPr bwMode="auto">
          <a:xfrm>
            <a:off x="9867900" y="4341813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21509" name="Rectangle 2"/>
          <p:cNvSpPr>
            <a:spLocks/>
          </p:cNvSpPr>
          <p:nvPr/>
        </p:nvSpPr>
        <p:spPr bwMode="auto">
          <a:xfrm>
            <a:off x="5969000" y="4341813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21510" name="Rectangle 7"/>
          <p:cNvSpPr>
            <a:spLocks/>
          </p:cNvSpPr>
          <p:nvPr/>
        </p:nvSpPr>
        <p:spPr bwMode="auto">
          <a:xfrm>
            <a:off x="6654800" y="4875213"/>
            <a:ext cx="307975" cy="4730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A</a:t>
            </a:r>
          </a:p>
        </p:txBody>
      </p:sp>
      <p:sp>
        <p:nvSpPr>
          <p:cNvPr id="21511" name="Rectangle 12"/>
          <p:cNvSpPr>
            <a:spLocks noChangeArrowheads="1"/>
          </p:cNvSpPr>
          <p:nvPr/>
        </p:nvSpPr>
        <p:spPr bwMode="auto">
          <a:xfrm>
            <a:off x="7108825" y="49101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0xF72260</a:t>
            </a:r>
          </a:p>
        </p:txBody>
      </p:sp>
      <p:cxnSp>
        <p:nvCxnSpPr>
          <p:cNvPr id="21512" name="Straight Connector 16"/>
          <p:cNvCxnSpPr>
            <a:cxnSpLocks noChangeShapeType="1"/>
          </p:cNvCxnSpPr>
          <p:nvPr/>
        </p:nvCxnSpPr>
        <p:spPr bwMode="auto">
          <a:xfrm rot="5400000" flipH="1" flipV="1">
            <a:off x="7817036" y="5415002"/>
            <a:ext cx="2362200" cy="1587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9626600" y="4875213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532" name="Rectangle 7"/>
          <p:cNvSpPr>
            <a:spLocks/>
          </p:cNvSpPr>
          <p:nvPr/>
        </p:nvSpPr>
        <p:spPr bwMode="auto">
          <a:xfrm>
            <a:off x="6654800" y="5529263"/>
            <a:ext cx="307975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B</a:t>
            </a:r>
          </a:p>
        </p:txBody>
      </p:sp>
      <p:sp>
        <p:nvSpPr>
          <p:cNvPr id="21533" name="Rectangle 12"/>
          <p:cNvSpPr>
            <a:spLocks noChangeArrowheads="1"/>
          </p:cNvSpPr>
          <p:nvPr/>
        </p:nvSpPr>
        <p:spPr bwMode="auto">
          <a:xfrm>
            <a:off x="7108825" y="5562600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0xF72260</a:t>
            </a:r>
          </a:p>
        </p:txBody>
      </p:sp>
      <p:sp>
        <p:nvSpPr>
          <p:cNvPr id="21534" name="TextBox 19"/>
          <p:cNvSpPr txBox="1">
            <a:spLocks noChangeArrowheads="1"/>
          </p:cNvSpPr>
          <p:nvPr/>
        </p:nvSpPr>
        <p:spPr bwMode="auto">
          <a:xfrm>
            <a:off x="9561513" y="5791200"/>
            <a:ext cx="9794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latin typeface="Helvetica Neue"/>
              </a:rPr>
              <a:t>0xF72260</a:t>
            </a:r>
            <a:endParaRPr lang="en-US" sz="1400" dirty="0">
              <a:latin typeface="Helvetica Neue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13" name="Rectangle 4"/>
          <p:cNvSpPr>
            <a:spLocks/>
          </p:cNvSpPr>
          <p:nvPr/>
        </p:nvSpPr>
        <p:spPr bwMode="auto">
          <a:xfrm>
            <a:off x="635000" y="2362200"/>
            <a:ext cx="5181600" cy="3139321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B = A;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 is 0xF72260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with 5 elements)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B[2] = 7;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B[2] is 7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A[2];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7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 == B;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true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35000" y="2057400"/>
            <a:ext cx="5181600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>
                <a:latin typeface="Helvetica Neue"/>
              </a:rPr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8644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7467600"/>
          </a:xfrm>
        </p:spPr>
        <p:txBody>
          <a:bodyPr/>
          <a:lstStyle/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5816600" y="3733800"/>
            <a:ext cx="7188200" cy="3352800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Aliasing</a:t>
            </a:r>
          </a:p>
        </p:txBody>
      </p:sp>
      <p:sp>
        <p:nvSpPr>
          <p:cNvPr id="22532" name="Rectangle 11"/>
          <p:cNvSpPr>
            <a:spLocks/>
          </p:cNvSpPr>
          <p:nvPr/>
        </p:nvSpPr>
        <p:spPr bwMode="auto">
          <a:xfrm>
            <a:off x="9867900" y="4343400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22533" name="Rectangle 2"/>
          <p:cNvSpPr>
            <a:spLocks/>
          </p:cNvSpPr>
          <p:nvPr/>
        </p:nvSpPr>
        <p:spPr bwMode="auto">
          <a:xfrm>
            <a:off x="5969000" y="4343400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22534" name="Rectangle 7"/>
          <p:cNvSpPr>
            <a:spLocks/>
          </p:cNvSpPr>
          <p:nvPr/>
        </p:nvSpPr>
        <p:spPr bwMode="auto">
          <a:xfrm>
            <a:off x="6654800" y="4876800"/>
            <a:ext cx="30797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A</a:t>
            </a:r>
          </a:p>
        </p:txBody>
      </p:sp>
      <p:sp>
        <p:nvSpPr>
          <p:cNvPr id="22535" name="Rectangle 12"/>
          <p:cNvSpPr>
            <a:spLocks noChangeArrowheads="1"/>
          </p:cNvSpPr>
          <p:nvPr/>
        </p:nvSpPr>
        <p:spPr bwMode="auto">
          <a:xfrm>
            <a:off x="7108825" y="49101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9626600" y="48768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556" name="Rectangle 7"/>
          <p:cNvSpPr>
            <a:spLocks/>
          </p:cNvSpPr>
          <p:nvPr/>
        </p:nvSpPr>
        <p:spPr bwMode="auto">
          <a:xfrm>
            <a:off x="6654800" y="5529263"/>
            <a:ext cx="307975" cy="4730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B</a:t>
            </a:r>
          </a:p>
        </p:txBody>
      </p:sp>
      <p:sp>
        <p:nvSpPr>
          <p:cNvPr id="22557" name="Rectangle 12"/>
          <p:cNvSpPr>
            <a:spLocks noChangeArrowheads="1"/>
          </p:cNvSpPr>
          <p:nvPr/>
        </p:nvSpPr>
        <p:spPr bwMode="auto">
          <a:xfrm>
            <a:off x="7108825" y="556418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22558" name="Straight Arrow Connector 17"/>
          <p:cNvCxnSpPr>
            <a:cxnSpLocks noChangeShapeType="1"/>
          </p:cNvCxnSpPr>
          <p:nvPr/>
        </p:nvCxnSpPr>
        <p:spPr bwMode="auto">
          <a:xfrm>
            <a:off x="7785100" y="5141913"/>
            <a:ext cx="1841500" cy="19208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22559" name="Straight Arrow Connector 20"/>
          <p:cNvCxnSpPr>
            <a:cxnSpLocks noChangeShapeType="1"/>
          </p:cNvCxnSpPr>
          <p:nvPr/>
        </p:nvCxnSpPr>
        <p:spPr bwMode="auto">
          <a:xfrm flipV="1">
            <a:off x="7772400" y="5487988"/>
            <a:ext cx="1854200" cy="3048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2560" name="Rectangle 7"/>
          <p:cNvSpPr>
            <a:spLocks/>
          </p:cNvSpPr>
          <p:nvPr/>
        </p:nvSpPr>
        <p:spPr bwMode="auto">
          <a:xfrm>
            <a:off x="6654800" y="6248400"/>
            <a:ext cx="325438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C</a:t>
            </a:r>
          </a:p>
        </p:txBody>
      </p:sp>
      <p:sp>
        <p:nvSpPr>
          <p:cNvPr id="22561" name="Rectangle 12"/>
          <p:cNvSpPr>
            <a:spLocks noChangeArrowheads="1"/>
          </p:cNvSpPr>
          <p:nvPr/>
        </p:nvSpPr>
        <p:spPr bwMode="auto">
          <a:xfrm>
            <a:off x="7108825" y="62817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9626600" y="62484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2581" name="Straight Arrow Connector 28"/>
          <p:cNvCxnSpPr>
            <a:cxnSpLocks noChangeShapeType="1"/>
          </p:cNvCxnSpPr>
          <p:nvPr/>
        </p:nvCxnSpPr>
        <p:spPr bwMode="auto">
          <a:xfrm>
            <a:off x="7785100" y="6513513"/>
            <a:ext cx="1841500" cy="19208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32" name="Rectangular Callout 31"/>
          <p:cNvSpPr/>
          <p:nvPr/>
        </p:nvSpPr>
        <p:spPr bwMode="auto">
          <a:xfrm>
            <a:off x="9855200" y="2209800"/>
            <a:ext cx="2286000" cy="457200"/>
          </a:xfrm>
          <a:prstGeom prst="wedgeRectCallout">
            <a:avLst>
              <a:gd name="adj1" fmla="val -82936"/>
              <a:gd name="adj2" fmla="val 57154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Now using arrows</a:t>
            </a:r>
          </a:p>
        </p:txBody>
      </p:sp>
      <p:sp>
        <p:nvSpPr>
          <p:cNvPr id="22583" name="TextBox 32"/>
          <p:cNvSpPr txBox="1">
            <a:spLocks noChangeArrowheads="1"/>
          </p:cNvSpPr>
          <p:nvPr/>
        </p:nvSpPr>
        <p:spPr bwMode="auto">
          <a:xfrm>
            <a:off x="9561513" y="5788025"/>
            <a:ext cx="9794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latin typeface="Helvetica Neue"/>
              </a:rPr>
              <a:t>0xF72260</a:t>
            </a:r>
            <a:endParaRPr lang="en-US" sz="1400" dirty="0">
              <a:latin typeface="Helvetica Neue"/>
            </a:endParaRPr>
          </a:p>
        </p:txBody>
      </p:sp>
      <p:sp>
        <p:nvSpPr>
          <p:cNvPr id="22584" name="TextBox 33"/>
          <p:cNvSpPr txBox="1">
            <a:spLocks noChangeArrowheads="1"/>
          </p:cNvSpPr>
          <p:nvPr/>
        </p:nvSpPr>
        <p:spPr bwMode="auto">
          <a:xfrm>
            <a:off x="9550400" y="7159625"/>
            <a:ext cx="1011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latin typeface="Helvetica Neue"/>
              </a:rPr>
              <a:t>0xA1837B</a:t>
            </a:r>
            <a:endParaRPr lang="en-US" sz="1400" dirty="0">
              <a:latin typeface="Helvetica Neue"/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21" name="Rectangle 4"/>
          <p:cNvSpPr>
            <a:spLocks/>
          </p:cNvSpPr>
          <p:nvPr/>
        </p:nvSpPr>
        <p:spPr bwMode="auto">
          <a:xfrm>
            <a:off x="558800" y="2362200"/>
            <a:ext cx="5333992" cy="3139321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C =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5);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 is 0xA1837B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with 5 elements)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C[0] = 42;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C[0] is 42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C[2] = 7;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C[2] is 7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 == A;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false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558800" y="2057400"/>
            <a:ext cx="5333992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>
                <a:latin typeface="Helvetica Neue"/>
              </a:rPr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66EB31F-A371-3B42-8626-7781ECECF1E7}"/>
              </a:ext>
            </a:extLst>
          </p:cNvPr>
          <p:cNvSpPr/>
          <p:nvPr/>
        </p:nvSpPr>
        <p:spPr bwMode="auto">
          <a:xfrm>
            <a:off x="6654801" y="6096000"/>
            <a:ext cx="2322576" cy="8382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bg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61FA0B-A7AD-09FF-D950-63EBBE4FE956}"/>
              </a:ext>
            </a:extLst>
          </p:cNvPr>
          <p:cNvSpPr/>
          <p:nvPr/>
        </p:nvSpPr>
        <p:spPr bwMode="auto">
          <a:xfrm>
            <a:off x="9017000" y="6248399"/>
            <a:ext cx="3873983" cy="1292225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bg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9" name="Straight Connector 16">
            <a:extLst>
              <a:ext uri="{FF2B5EF4-FFF2-40B4-BE49-F238E27FC236}">
                <a16:creationId xmlns:a16="http://schemas.microsoft.com/office/drawing/2014/main" id="{D1D1056B-7F61-C139-221E-655C9D94C113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7817036" y="5415002"/>
            <a:ext cx="2362200" cy="1587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4E1CA90A-474A-7D10-4984-A1C79077054E}"/>
              </a:ext>
            </a:extLst>
          </p:cNvPr>
          <p:cNvSpPr/>
          <p:nvPr/>
        </p:nvSpPr>
        <p:spPr bwMode="auto">
          <a:xfrm>
            <a:off x="635000" y="3276600"/>
            <a:ext cx="2895600" cy="2090738"/>
          </a:xfrm>
          <a:prstGeom prst="rect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1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7467600"/>
          </a:xfrm>
        </p:spPr>
        <p:txBody>
          <a:bodyPr/>
          <a:lstStyle/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eaLnBrk="1">
              <a:defRPr/>
            </a:pPr>
            <a:r>
              <a:rPr lang="en-US" dirty="0"/>
              <a:t>A and C refer to distinct arrays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5816600" y="3733800"/>
            <a:ext cx="7188200" cy="3352800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Aliasing</a:t>
            </a:r>
          </a:p>
        </p:txBody>
      </p:sp>
      <p:sp>
        <p:nvSpPr>
          <p:cNvPr id="22532" name="Rectangle 11"/>
          <p:cNvSpPr>
            <a:spLocks/>
          </p:cNvSpPr>
          <p:nvPr/>
        </p:nvSpPr>
        <p:spPr bwMode="auto">
          <a:xfrm>
            <a:off x="9867900" y="4343400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22533" name="Rectangle 2"/>
          <p:cNvSpPr>
            <a:spLocks/>
          </p:cNvSpPr>
          <p:nvPr/>
        </p:nvSpPr>
        <p:spPr bwMode="auto">
          <a:xfrm>
            <a:off x="5969000" y="4343400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22534" name="Rectangle 7"/>
          <p:cNvSpPr>
            <a:spLocks/>
          </p:cNvSpPr>
          <p:nvPr/>
        </p:nvSpPr>
        <p:spPr bwMode="auto">
          <a:xfrm>
            <a:off x="6654800" y="4876800"/>
            <a:ext cx="30797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A</a:t>
            </a:r>
          </a:p>
        </p:txBody>
      </p:sp>
      <p:sp>
        <p:nvSpPr>
          <p:cNvPr id="22535" name="Rectangle 12"/>
          <p:cNvSpPr>
            <a:spLocks noChangeArrowheads="1"/>
          </p:cNvSpPr>
          <p:nvPr/>
        </p:nvSpPr>
        <p:spPr bwMode="auto">
          <a:xfrm>
            <a:off x="7108825" y="49101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9626600" y="48768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556" name="Rectangle 7"/>
          <p:cNvSpPr>
            <a:spLocks/>
          </p:cNvSpPr>
          <p:nvPr/>
        </p:nvSpPr>
        <p:spPr bwMode="auto">
          <a:xfrm>
            <a:off x="6654800" y="5529263"/>
            <a:ext cx="307975" cy="4730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B</a:t>
            </a:r>
          </a:p>
        </p:txBody>
      </p:sp>
      <p:sp>
        <p:nvSpPr>
          <p:cNvPr id="22557" name="Rectangle 12"/>
          <p:cNvSpPr>
            <a:spLocks noChangeArrowheads="1"/>
          </p:cNvSpPr>
          <p:nvPr/>
        </p:nvSpPr>
        <p:spPr bwMode="auto">
          <a:xfrm>
            <a:off x="7108825" y="556418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22558" name="Straight Arrow Connector 17"/>
          <p:cNvCxnSpPr>
            <a:cxnSpLocks noChangeShapeType="1"/>
          </p:cNvCxnSpPr>
          <p:nvPr/>
        </p:nvCxnSpPr>
        <p:spPr bwMode="auto">
          <a:xfrm>
            <a:off x="7785100" y="5141913"/>
            <a:ext cx="1841500" cy="19208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22559" name="Straight Arrow Connector 20"/>
          <p:cNvCxnSpPr>
            <a:cxnSpLocks noChangeShapeType="1"/>
          </p:cNvCxnSpPr>
          <p:nvPr/>
        </p:nvCxnSpPr>
        <p:spPr bwMode="auto">
          <a:xfrm flipV="1">
            <a:off x="7772400" y="5487988"/>
            <a:ext cx="1854200" cy="3048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2560" name="Rectangle 7"/>
          <p:cNvSpPr>
            <a:spLocks/>
          </p:cNvSpPr>
          <p:nvPr/>
        </p:nvSpPr>
        <p:spPr bwMode="auto">
          <a:xfrm>
            <a:off x="6654800" y="6248400"/>
            <a:ext cx="325438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C</a:t>
            </a:r>
          </a:p>
        </p:txBody>
      </p:sp>
      <p:sp>
        <p:nvSpPr>
          <p:cNvPr id="22561" name="Rectangle 12"/>
          <p:cNvSpPr>
            <a:spLocks noChangeArrowheads="1"/>
          </p:cNvSpPr>
          <p:nvPr/>
        </p:nvSpPr>
        <p:spPr bwMode="auto">
          <a:xfrm>
            <a:off x="7108825" y="62817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540808"/>
              </p:ext>
            </p:extLst>
          </p:nvPr>
        </p:nvGraphicFramePr>
        <p:xfrm>
          <a:off x="9626600" y="62484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2581" name="Straight Arrow Connector 28"/>
          <p:cNvCxnSpPr>
            <a:cxnSpLocks noChangeShapeType="1"/>
          </p:cNvCxnSpPr>
          <p:nvPr/>
        </p:nvCxnSpPr>
        <p:spPr bwMode="auto">
          <a:xfrm>
            <a:off x="7785100" y="6513513"/>
            <a:ext cx="1841500" cy="19208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32" name="Rectangular Callout 31"/>
          <p:cNvSpPr/>
          <p:nvPr/>
        </p:nvSpPr>
        <p:spPr bwMode="auto">
          <a:xfrm>
            <a:off x="9855200" y="2209800"/>
            <a:ext cx="2286000" cy="457200"/>
          </a:xfrm>
          <a:prstGeom prst="wedgeRectCallout">
            <a:avLst>
              <a:gd name="adj1" fmla="val -82936"/>
              <a:gd name="adj2" fmla="val 57154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Now using arrows</a:t>
            </a:r>
          </a:p>
        </p:txBody>
      </p:sp>
      <p:sp>
        <p:nvSpPr>
          <p:cNvPr id="22583" name="TextBox 32"/>
          <p:cNvSpPr txBox="1">
            <a:spLocks noChangeArrowheads="1"/>
          </p:cNvSpPr>
          <p:nvPr/>
        </p:nvSpPr>
        <p:spPr bwMode="auto">
          <a:xfrm>
            <a:off x="9561513" y="5788025"/>
            <a:ext cx="9794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latin typeface="Helvetica Neue"/>
              </a:rPr>
              <a:t>0xF72260</a:t>
            </a:r>
            <a:endParaRPr lang="en-US" sz="1400" dirty="0">
              <a:latin typeface="Helvetica Neue"/>
            </a:endParaRPr>
          </a:p>
        </p:txBody>
      </p:sp>
      <p:sp>
        <p:nvSpPr>
          <p:cNvPr id="22584" name="TextBox 33"/>
          <p:cNvSpPr txBox="1">
            <a:spLocks noChangeArrowheads="1"/>
          </p:cNvSpPr>
          <p:nvPr/>
        </p:nvSpPr>
        <p:spPr bwMode="auto">
          <a:xfrm>
            <a:off x="9550400" y="7159625"/>
            <a:ext cx="1011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latin typeface="Helvetica Neue"/>
              </a:rPr>
              <a:t>0xA1837B</a:t>
            </a:r>
            <a:endParaRPr lang="en-US" sz="1400" dirty="0">
              <a:latin typeface="Helvetica Neue"/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21" name="Rectangle 4"/>
          <p:cNvSpPr>
            <a:spLocks/>
          </p:cNvSpPr>
          <p:nvPr/>
        </p:nvSpPr>
        <p:spPr bwMode="auto">
          <a:xfrm>
            <a:off x="558800" y="2362200"/>
            <a:ext cx="5333992" cy="3139321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C =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5);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 is 0xA1837B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with 5 elements)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C[0] = 42;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C[0] is 42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C[2] = 7;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C[2] is 7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 == A;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false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558800" y="2057400"/>
            <a:ext cx="5333992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>
                <a:latin typeface="Helvetica Neue"/>
              </a:rPr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E1CA90A-474A-7D10-4984-A1C79077054E}"/>
              </a:ext>
            </a:extLst>
          </p:cNvPr>
          <p:cNvSpPr/>
          <p:nvPr/>
        </p:nvSpPr>
        <p:spPr bwMode="auto">
          <a:xfrm>
            <a:off x="635000" y="3276600"/>
            <a:ext cx="2895600" cy="2090738"/>
          </a:xfrm>
          <a:prstGeom prst="rect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4" name="Straight Connector 16">
            <a:extLst>
              <a:ext uri="{FF2B5EF4-FFF2-40B4-BE49-F238E27FC236}">
                <a16:creationId xmlns:a16="http://schemas.microsoft.com/office/drawing/2014/main" id="{F5CA35B3-9A3C-524E-91CD-4DCB66C9EE29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8998929" y="4234695"/>
            <a:ext cx="3" cy="3537705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4178231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7467600"/>
          </a:xfrm>
        </p:spPr>
        <p:txBody>
          <a:bodyPr/>
          <a:lstStyle/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eaLnBrk="1">
              <a:defRPr/>
            </a:pPr>
            <a:r>
              <a:rPr lang="en-US" dirty="0"/>
              <a:t>A and C refer to distinct arrays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5816600" y="3733800"/>
            <a:ext cx="7188200" cy="3352800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Aliasing</a:t>
            </a:r>
          </a:p>
        </p:txBody>
      </p:sp>
      <p:sp>
        <p:nvSpPr>
          <p:cNvPr id="22532" name="Rectangle 11"/>
          <p:cNvSpPr>
            <a:spLocks/>
          </p:cNvSpPr>
          <p:nvPr/>
        </p:nvSpPr>
        <p:spPr bwMode="auto">
          <a:xfrm>
            <a:off x="9867900" y="4343400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22533" name="Rectangle 2"/>
          <p:cNvSpPr>
            <a:spLocks/>
          </p:cNvSpPr>
          <p:nvPr/>
        </p:nvSpPr>
        <p:spPr bwMode="auto">
          <a:xfrm>
            <a:off x="5969000" y="4343400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22534" name="Rectangle 7"/>
          <p:cNvSpPr>
            <a:spLocks/>
          </p:cNvSpPr>
          <p:nvPr/>
        </p:nvSpPr>
        <p:spPr bwMode="auto">
          <a:xfrm>
            <a:off x="6654800" y="4876800"/>
            <a:ext cx="30797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A</a:t>
            </a:r>
          </a:p>
        </p:txBody>
      </p:sp>
      <p:sp>
        <p:nvSpPr>
          <p:cNvPr id="22535" name="Rectangle 12"/>
          <p:cNvSpPr>
            <a:spLocks noChangeArrowheads="1"/>
          </p:cNvSpPr>
          <p:nvPr/>
        </p:nvSpPr>
        <p:spPr bwMode="auto">
          <a:xfrm>
            <a:off x="7108825" y="49101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9626600" y="48768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556" name="Rectangle 7"/>
          <p:cNvSpPr>
            <a:spLocks/>
          </p:cNvSpPr>
          <p:nvPr/>
        </p:nvSpPr>
        <p:spPr bwMode="auto">
          <a:xfrm>
            <a:off x="6654800" y="5529263"/>
            <a:ext cx="307975" cy="4730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B</a:t>
            </a:r>
          </a:p>
        </p:txBody>
      </p:sp>
      <p:sp>
        <p:nvSpPr>
          <p:cNvPr id="22557" name="Rectangle 12"/>
          <p:cNvSpPr>
            <a:spLocks noChangeArrowheads="1"/>
          </p:cNvSpPr>
          <p:nvPr/>
        </p:nvSpPr>
        <p:spPr bwMode="auto">
          <a:xfrm>
            <a:off x="7108825" y="556418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22558" name="Straight Arrow Connector 17"/>
          <p:cNvCxnSpPr>
            <a:cxnSpLocks noChangeShapeType="1"/>
          </p:cNvCxnSpPr>
          <p:nvPr/>
        </p:nvCxnSpPr>
        <p:spPr bwMode="auto">
          <a:xfrm>
            <a:off x="7785100" y="5141913"/>
            <a:ext cx="1841500" cy="19208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22559" name="Straight Arrow Connector 20"/>
          <p:cNvCxnSpPr>
            <a:cxnSpLocks noChangeShapeType="1"/>
          </p:cNvCxnSpPr>
          <p:nvPr/>
        </p:nvCxnSpPr>
        <p:spPr bwMode="auto">
          <a:xfrm flipV="1">
            <a:off x="7772400" y="5487988"/>
            <a:ext cx="1854200" cy="3048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2560" name="Rectangle 7"/>
          <p:cNvSpPr>
            <a:spLocks/>
          </p:cNvSpPr>
          <p:nvPr/>
        </p:nvSpPr>
        <p:spPr bwMode="auto">
          <a:xfrm>
            <a:off x="6654800" y="6248400"/>
            <a:ext cx="325438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C</a:t>
            </a:r>
          </a:p>
        </p:txBody>
      </p:sp>
      <p:sp>
        <p:nvSpPr>
          <p:cNvPr id="22561" name="Rectangle 12"/>
          <p:cNvSpPr>
            <a:spLocks noChangeArrowheads="1"/>
          </p:cNvSpPr>
          <p:nvPr/>
        </p:nvSpPr>
        <p:spPr bwMode="auto">
          <a:xfrm>
            <a:off x="7108825" y="62817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157433"/>
              </p:ext>
            </p:extLst>
          </p:nvPr>
        </p:nvGraphicFramePr>
        <p:xfrm>
          <a:off x="9626600" y="62484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2581" name="Straight Arrow Connector 28"/>
          <p:cNvCxnSpPr>
            <a:cxnSpLocks noChangeShapeType="1"/>
          </p:cNvCxnSpPr>
          <p:nvPr/>
        </p:nvCxnSpPr>
        <p:spPr bwMode="auto">
          <a:xfrm>
            <a:off x="7785100" y="6513513"/>
            <a:ext cx="1841500" cy="19208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32" name="Rectangular Callout 31"/>
          <p:cNvSpPr/>
          <p:nvPr/>
        </p:nvSpPr>
        <p:spPr bwMode="auto">
          <a:xfrm>
            <a:off x="9855200" y="2209800"/>
            <a:ext cx="2286000" cy="457200"/>
          </a:xfrm>
          <a:prstGeom prst="wedgeRectCallout">
            <a:avLst>
              <a:gd name="adj1" fmla="val -82936"/>
              <a:gd name="adj2" fmla="val 57154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Now using arrows</a:t>
            </a:r>
          </a:p>
        </p:txBody>
      </p:sp>
      <p:sp>
        <p:nvSpPr>
          <p:cNvPr id="22583" name="TextBox 32"/>
          <p:cNvSpPr txBox="1">
            <a:spLocks noChangeArrowheads="1"/>
          </p:cNvSpPr>
          <p:nvPr/>
        </p:nvSpPr>
        <p:spPr bwMode="auto">
          <a:xfrm>
            <a:off x="9561513" y="5788025"/>
            <a:ext cx="9794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latin typeface="Helvetica Neue"/>
              </a:rPr>
              <a:t>0xF72260</a:t>
            </a:r>
            <a:endParaRPr lang="en-US" sz="1400" dirty="0">
              <a:latin typeface="Helvetica Neue"/>
            </a:endParaRPr>
          </a:p>
        </p:txBody>
      </p:sp>
      <p:sp>
        <p:nvSpPr>
          <p:cNvPr id="22584" name="TextBox 33"/>
          <p:cNvSpPr txBox="1">
            <a:spLocks noChangeArrowheads="1"/>
          </p:cNvSpPr>
          <p:nvPr/>
        </p:nvSpPr>
        <p:spPr bwMode="auto">
          <a:xfrm>
            <a:off x="9550400" y="7159625"/>
            <a:ext cx="1011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latin typeface="Helvetica Neue"/>
              </a:rPr>
              <a:t>0xA1837B</a:t>
            </a:r>
            <a:endParaRPr lang="en-US" sz="1400" dirty="0">
              <a:latin typeface="Helvetica Neue"/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21" name="Rectangle 4"/>
          <p:cNvSpPr>
            <a:spLocks/>
          </p:cNvSpPr>
          <p:nvPr/>
        </p:nvSpPr>
        <p:spPr bwMode="auto">
          <a:xfrm>
            <a:off x="558800" y="2362200"/>
            <a:ext cx="5333992" cy="3139321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C =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5);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 is 0xA1837B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with 5 elements)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C[0] = 42;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C[0] is 42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C[2] = 7;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C[2] is 7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 == A;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false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558800" y="2057400"/>
            <a:ext cx="5333992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>
                <a:latin typeface="Helvetica Neue"/>
              </a:rPr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cxnSp>
        <p:nvCxnSpPr>
          <p:cNvPr id="5" name="Straight Connector 16">
            <a:extLst>
              <a:ext uri="{FF2B5EF4-FFF2-40B4-BE49-F238E27FC236}">
                <a16:creationId xmlns:a16="http://schemas.microsoft.com/office/drawing/2014/main" id="{A757CD6A-05A4-075E-FA61-53E38238E7B5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8998929" y="4234695"/>
            <a:ext cx="3" cy="3537705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DDF410FC-F914-A122-F35E-C63545D7967C}"/>
              </a:ext>
            </a:extLst>
          </p:cNvPr>
          <p:cNvSpPr/>
          <p:nvPr/>
        </p:nvSpPr>
        <p:spPr bwMode="auto">
          <a:xfrm>
            <a:off x="635000" y="3962400"/>
            <a:ext cx="2895600" cy="1404938"/>
          </a:xfrm>
          <a:prstGeom prst="rect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6895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7467600"/>
          </a:xfrm>
        </p:spPr>
        <p:txBody>
          <a:bodyPr/>
          <a:lstStyle/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eaLnBrk="1">
              <a:defRPr/>
            </a:pPr>
            <a:r>
              <a:rPr lang="en-US" dirty="0"/>
              <a:t>A and C refer to distinct arrays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5816600" y="3733800"/>
            <a:ext cx="7188200" cy="3352800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Aliasing</a:t>
            </a:r>
          </a:p>
        </p:txBody>
      </p:sp>
      <p:sp>
        <p:nvSpPr>
          <p:cNvPr id="22532" name="Rectangle 11"/>
          <p:cNvSpPr>
            <a:spLocks/>
          </p:cNvSpPr>
          <p:nvPr/>
        </p:nvSpPr>
        <p:spPr bwMode="auto">
          <a:xfrm>
            <a:off x="9867900" y="4343400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22533" name="Rectangle 2"/>
          <p:cNvSpPr>
            <a:spLocks/>
          </p:cNvSpPr>
          <p:nvPr/>
        </p:nvSpPr>
        <p:spPr bwMode="auto">
          <a:xfrm>
            <a:off x="5969000" y="4343400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22534" name="Rectangle 7"/>
          <p:cNvSpPr>
            <a:spLocks/>
          </p:cNvSpPr>
          <p:nvPr/>
        </p:nvSpPr>
        <p:spPr bwMode="auto">
          <a:xfrm>
            <a:off x="6654800" y="4876800"/>
            <a:ext cx="30797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A</a:t>
            </a:r>
          </a:p>
        </p:txBody>
      </p:sp>
      <p:sp>
        <p:nvSpPr>
          <p:cNvPr id="22535" name="Rectangle 12"/>
          <p:cNvSpPr>
            <a:spLocks noChangeArrowheads="1"/>
          </p:cNvSpPr>
          <p:nvPr/>
        </p:nvSpPr>
        <p:spPr bwMode="auto">
          <a:xfrm>
            <a:off x="7108825" y="49101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9626600" y="48768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556" name="Rectangle 7"/>
          <p:cNvSpPr>
            <a:spLocks/>
          </p:cNvSpPr>
          <p:nvPr/>
        </p:nvSpPr>
        <p:spPr bwMode="auto">
          <a:xfrm>
            <a:off x="6654800" y="5529263"/>
            <a:ext cx="307975" cy="4730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B</a:t>
            </a:r>
          </a:p>
        </p:txBody>
      </p:sp>
      <p:sp>
        <p:nvSpPr>
          <p:cNvPr id="22557" name="Rectangle 12"/>
          <p:cNvSpPr>
            <a:spLocks noChangeArrowheads="1"/>
          </p:cNvSpPr>
          <p:nvPr/>
        </p:nvSpPr>
        <p:spPr bwMode="auto">
          <a:xfrm>
            <a:off x="7108825" y="556418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22558" name="Straight Arrow Connector 17"/>
          <p:cNvCxnSpPr>
            <a:cxnSpLocks noChangeShapeType="1"/>
          </p:cNvCxnSpPr>
          <p:nvPr/>
        </p:nvCxnSpPr>
        <p:spPr bwMode="auto">
          <a:xfrm>
            <a:off x="7785100" y="5141913"/>
            <a:ext cx="1841500" cy="19208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22559" name="Straight Arrow Connector 20"/>
          <p:cNvCxnSpPr>
            <a:cxnSpLocks noChangeShapeType="1"/>
          </p:cNvCxnSpPr>
          <p:nvPr/>
        </p:nvCxnSpPr>
        <p:spPr bwMode="auto">
          <a:xfrm flipV="1">
            <a:off x="7772400" y="5487988"/>
            <a:ext cx="1854200" cy="3048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2560" name="Rectangle 7"/>
          <p:cNvSpPr>
            <a:spLocks/>
          </p:cNvSpPr>
          <p:nvPr/>
        </p:nvSpPr>
        <p:spPr bwMode="auto">
          <a:xfrm>
            <a:off x="6654800" y="6248400"/>
            <a:ext cx="325438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C</a:t>
            </a:r>
          </a:p>
        </p:txBody>
      </p:sp>
      <p:sp>
        <p:nvSpPr>
          <p:cNvPr id="22561" name="Rectangle 12"/>
          <p:cNvSpPr>
            <a:spLocks noChangeArrowheads="1"/>
          </p:cNvSpPr>
          <p:nvPr/>
        </p:nvSpPr>
        <p:spPr bwMode="auto">
          <a:xfrm>
            <a:off x="7108825" y="62817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783689"/>
              </p:ext>
            </p:extLst>
          </p:nvPr>
        </p:nvGraphicFramePr>
        <p:xfrm>
          <a:off x="9626600" y="62484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2581" name="Straight Arrow Connector 28"/>
          <p:cNvCxnSpPr>
            <a:cxnSpLocks noChangeShapeType="1"/>
          </p:cNvCxnSpPr>
          <p:nvPr/>
        </p:nvCxnSpPr>
        <p:spPr bwMode="auto">
          <a:xfrm>
            <a:off x="7785100" y="6513513"/>
            <a:ext cx="1841500" cy="19208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32" name="Rectangular Callout 31"/>
          <p:cNvSpPr/>
          <p:nvPr/>
        </p:nvSpPr>
        <p:spPr bwMode="auto">
          <a:xfrm>
            <a:off x="9855200" y="2209800"/>
            <a:ext cx="2286000" cy="457200"/>
          </a:xfrm>
          <a:prstGeom prst="wedgeRectCallout">
            <a:avLst>
              <a:gd name="adj1" fmla="val -82936"/>
              <a:gd name="adj2" fmla="val 57154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Now using arrows</a:t>
            </a:r>
          </a:p>
        </p:txBody>
      </p:sp>
      <p:sp>
        <p:nvSpPr>
          <p:cNvPr id="22583" name="TextBox 32"/>
          <p:cNvSpPr txBox="1">
            <a:spLocks noChangeArrowheads="1"/>
          </p:cNvSpPr>
          <p:nvPr/>
        </p:nvSpPr>
        <p:spPr bwMode="auto">
          <a:xfrm>
            <a:off x="9561513" y="5788025"/>
            <a:ext cx="9794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latin typeface="Helvetica Neue"/>
              </a:rPr>
              <a:t>0xF72260</a:t>
            </a:r>
            <a:endParaRPr lang="en-US" sz="1400" dirty="0">
              <a:latin typeface="Helvetica Neue"/>
            </a:endParaRPr>
          </a:p>
        </p:txBody>
      </p:sp>
      <p:sp>
        <p:nvSpPr>
          <p:cNvPr id="22584" name="TextBox 33"/>
          <p:cNvSpPr txBox="1">
            <a:spLocks noChangeArrowheads="1"/>
          </p:cNvSpPr>
          <p:nvPr/>
        </p:nvSpPr>
        <p:spPr bwMode="auto">
          <a:xfrm>
            <a:off x="9550400" y="7159625"/>
            <a:ext cx="1011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latin typeface="Helvetica Neue"/>
              </a:rPr>
              <a:t>0xA1837B</a:t>
            </a:r>
            <a:endParaRPr lang="en-US" sz="1400" dirty="0">
              <a:latin typeface="Helvetica Neue"/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21" name="Rectangle 4"/>
          <p:cNvSpPr>
            <a:spLocks/>
          </p:cNvSpPr>
          <p:nvPr/>
        </p:nvSpPr>
        <p:spPr bwMode="auto">
          <a:xfrm>
            <a:off x="558800" y="2362200"/>
            <a:ext cx="5333992" cy="3139321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C =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5);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 is 0xA1837B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with 5 elements)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C[0] = 42;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C[0] is 42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C[2] = 7;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C[2] is 7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 == A;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false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558800" y="2057400"/>
            <a:ext cx="5333992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>
                <a:latin typeface="Helvetica Neue"/>
              </a:rPr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cxnSp>
        <p:nvCxnSpPr>
          <p:cNvPr id="5" name="Straight Connector 16">
            <a:extLst>
              <a:ext uri="{FF2B5EF4-FFF2-40B4-BE49-F238E27FC236}">
                <a16:creationId xmlns:a16="http://schemas.microsoft.com/office/drawing/2014/main" id="{A757CD6A-05A4-075E-FA61-53E38238E7B5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8998929" y="4234695"/>
            <a:ext cx="3" cy="3537705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DDF410FC-F914-A122-F35E-C63545D7967C}"/>
              </a:ext>
            </a:extLst>
          </p:cNvPr>
          <p:cNvSpPr/>
          <p:nvPr/>
        </p:nvSpPr>
        <p:spPr bwMode="auto">
          <a:xfrm>
            <a:off x="635000" y="4724400"/>
            <a:ext cx="2895600" cy="642938"/>
          </a:xfrm>
          <a:prstGeom prst="rect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0039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7467600"/>
          </a:xfrm>
        </p:spPr>
        <p:txBody>
          <a:bodyPr/>
          <a:lstStyle/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eaLnBrk="1">
              <a:defRPr/>
            </a:pPr>
            <a:r>
              <a:rPr lang="en-US" dirty="0"/>
              <a:t>A and C refer to distinct arrays</a:t>
            </a:r>
          </a:p>
          <a:p>
            <a:pPr lvl="1" eaLnBrk="1">
              <a:defRPr/>
            </a:pPr>
            <a:r>
              <a:rPr lang="en-US" dirty="0"/>
              <a:t>Which happen to have the same elements</a:t>
            </a:r>
          </a:p>
          <a:p>
            <a:pPr eaLnBrk="1">
              <a:defRPr/>
            </a:pPr>
            <a:endParaRPr lang="en-US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5816600" y="3733800"/>
            <a:ext cx="7188200" cy="3352800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Aliasing</a:t>
            </a:r>
          </a:p>
        </p:txBody>
      </p:sp>
      <p:sp>
        <p:nvSpPr>
          <p:cNvPr id="22532" name="Rectangle 11"/>
          <p:cNvSpPr>
            <a:spLocks/>
          </p:cNvSpPr>
          <p:nvPr/>
        </p:nvSpPr>
        <p:spPr bwMode="auto">
          <a:xfrm>
            <a:off x="9867900" y="4343400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22533" name="Rectangle 2"/>
          <p:cNvSpPr>
            <a:spLocks/>
          </p:cNvSpPr>
          <p:nvPr/>
        </p:nvSpPr>
        <p:spPr bwMode="auto">
          <a:xfrm>
            <a:off x="5969000" y="4343400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22534" name="Rectangle 7"/>
          <p:cNvSpPr>
            <a:spLocks/>
          </p:cNvSpPr>
          <p:nvPr/>
        </p:nvSpPr>
        <p:spPr bwMode="auto">
          <a:xfrm>
            <a:off x="6654800" y="4876800"/>
            <a:ext cx="30797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A</a:t>
            </a:r>
          </a:p>
        </p:txBody>
      </p:sp>
      <p:sp>
        <p:nvSpPr>
          <p:cNvPr id="22535" name="Rectangle 12"/>
          <p:cNvSpPr>
            <a:spLocks noChangeArrowheads="1"/>
          </p:cNvSpPr>
          <p:nvPr/>
        </p:nvSpPr>
        <p:spPr bwMode="auto">
          <a:xfrm>
            <a:off x="7108825" y="49101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9626600" y="48768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556" name="Rectangle 7"/>
          <p:cNvSpPr>
            <a:spLocks/>
          </p:cNvSpPr>
          <p:nvPr/>
        </p:nvSpPr>
        <p:spPr bwMode="auto">
          <a:xfrm>
            <a:off x="6654800" y="5529263"/>
            <a:ext cx="307975" cy="4730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B</a:t>
            </a:r>
          </a:p>
        </p:txBody>
      </p:sp>
      <p:sp>
        <p:nvSpPr>
          <p:cNvPr id="22557" name="Rectangle 12"/>
          <p:cNvSpPr>
            <a:spLocks noChangeArrowheads="1"/>
          </p:cNvSpPr>
          <p:nvPr/>
        </p:nvSpPr>
        <p:spPr bwMode="auto">
          <a:xfrm>
            <a:off x="7108825" y="556418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22558" name="Straight Arrow Connector 17"/>
          <p:cNvCxnSpPr>
            <a:cxnSpLocks noChangeShapeType="1"/>
          </p:cNvCxnSpPr>
          <p:nvPr/>
        </p:nvCxnSpPr>
        <p:spPr bwMode="auto">
          <a:xfrm>
            <a:off x="7785100" y="5141913"/>
            <a:ext cx="1841500" cy="19208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22559" name="Straight Arrow Connector 20"/>
          <p:cNvCxnSpPr>
            <a:cxnSpLocks noChangeShapeType="1"/>
          </p:cNvCxnSpPr>
          <p:nvPr/>
        </p:nvCxnSpPr>
        <p:spPr bwMode="auto">
          <a:xfrm flipV="1">
            <a:off x="7772400" y="5487988"/>
            <a:ext cx="1854200" cy="3048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2560" name="Rectangle 7"/>
          <p:cNvSpPr>
            <a:spLocks/>
          </p:cNvSpPr>
          <p:nvPr/>
        </p:nvSpPr>
        <p:spPr bwMode="auto">
          <a:xfrm>
            <a:off x="6654800" y="6248400"/>
            <a:ext cx="325438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C</a:t>
            </a:r>
          </a:p>
        </p:txBody>
      </p:sp>
      <p:sp>
        <p:nvSpPr>
          <p:cNvPr id="22561" name="Rectangle 12"/>
          <p:cNvSpPr>
            <a:spLocks noChangeArrowheads="1"/>
          </p:cNvSpPr>
          <p:nvPr/>
        </p:nvSpPr>
        <p:spPr bwMode="auto">
          <a:xfrm>
            <a:off x="7108825" y="62817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9626600" y="62484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2581" name="Straight Arrow Connector 28"/>
          <p:cNvCxnSpPr>
            <a:cxnSpLocks noChangeShapeType="1"/>
          </p:cNvCxnSpPr>
          <p:nvPr/>
        </p:nvCxnSpPr>
        <p:spPr bwMode="auto">
          <a:xfrm>
            <a:off x="7785100" y="6513513"/>
            <a:ext cx="1841500" cy="19208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32" name="Rectangular Callout 31"/>
          <p:cNvSpPr/>
          <p:nvPr/>
        </p:nvSpPr>
        <p:spPr bwMode="auto">
          <a:xfrm>
            <a:off x="9855200" y="2209800"/>
            <a:ext cx="2286000" cy="457200"/>
          </a:xfrm>
          <a:prstGeom prst="wedgeRectCallout">
            <a:avLst>
              <a:gd name="adj1" fmla="val -82936"/>
              <a:gd name="adj2" fmla="val 57154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Now using arrows</a:t>
            </a:r>
          </a:p>
        </p:txBody>
      </p:sp>
      <p:sp>
        <p:nvSpPr>
          <p:cNvPr id="22583" name="TextBox 32"/>
          <p:cNvSpPr txBox="1">
            <a:spLocks noChangeArrowheads="1"/>
          </p:cNvSpPr>
          <p:nvPr/>
        </p:nvSpPr>
        <p:spPr bwMode="auto">
          <a:xfrm>
            <a:off x="9561513" y="5788025"/>
            <a:ext cx="9794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latin typeface="Helvetica Neue"/>
              </a:rPr>
              <a:t>0xF72260</a:t>
            </a:r>
            <a:endParaRPr lang="en-US" sz="1400" dirty="0">
              <a:latin typeface="Helvetica Neue"/>
            </a:endParaRPr>
          </a:p>
        </p:txBody>
      </p:sp>
      <p:sp>
        <p:nvSpPr>
          <p:cNvPr id="22584" name="TextBox 33"/>
          <p:cNvSpPr txBox="1">
            <a:spLocks noChangeArrowheads="1"/>
          </p:cNvSpPr>
          <p:nvPr/>
        </p:nvSpPr>
        <p:spPr bwMode="auto">
          <a:xfrm>
            <a:off x="9550400" y="7159625"/>
            <a:ext cx="1011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latin typeface="Helvetica Neue"/>
              </a:rPr>
              <a:t>0xA1837B</a:t>
            </a:r>
            <a:endParaRPr lang="en-US" sz="1400" dirty="0">
              <a:latin typeface="Helvetica Neue"/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21" name="Rectangle 4"/>
          <p:cNvSpPr>
            <a:spLocks/>
          </p:cNvSpPr>
          <p:nvPr/>
        </p:nvSpPr>
        <p:spPr bwMode="auto">
          <a:xfrm>
            <a:off x="558800" y="2362200"/>
            <a:ext cx="5333992" cy="3139321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C =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5);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 is 0xA1837B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with 5 elements)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C[0] = 42;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C[0] is 42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C[2] = 7;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C[2] is 7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 == A;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false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558800" y="2057400"/>
            <a:ext cx="5333992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>
                <a:latin typeface="Helvetica Neue"/>
              </a:rPr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cxnSp>
        <p:nvCxnSpPr>
          <p:cNvPr id="5" name="Straight Connector 16">
            <a:extLst>
              <a:ext uri="{FF2B5EF4-FFF2-40B4-BE49-F238E27FC236}">
                <a16:creationId xmlns:a16="http://schemas.microsoft.com/office/drawing/2014/main" id="{A757CD6A-05A4-075E-FA61-53E38238E7B5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8998929" y="4234695"/>
            <a:ext cx="3" cy="3537705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91694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pPr eaLnBrk="1"/>
            <a:r>
              <a:rPr lang="en-US" sz="4400" b="1" dirty="0">
                <a:solidFill>
                  <a:srgbClr val="77E0FF"/>
                </a:solidFill>
              </a:rPr>
              <a:t>Memory Model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7467600"/>
          </a:xfrm>
        </p:spPr>
        <p:txBody>
          <a:bodyPr/>
          <a:lstStyle/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marL="0" indent="0" eaLnBrk="1">
              <a:buNone/>
              <a:defRPr/>
            </a:pPr>
            <a:endParaRPr lang="en-US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5816600" y="3733800"/>
            <a:ext cx="7188200" cy="3352800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Garbage Collection</a:t>
            </a:r>
          </a:p>
        </p:txBody>
      </p:sp>
      <p:sp>
        <p:nvSpPr>
          <p:cNvPr id="22532" name="Rectangle 11"/>
          <p:cNvSpPr>
            <a:spLocks/>
          </p:cNvSpPr>
          <p:nvPr/>
        </p:nvSpPr>
        <p:spPr bwMode="auto">
          <a:xfrm>
            <a:off x="9867900" y="4343400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22533" name="Rectangle 2"/>
          <p:cNvSpPr>
            <a:spLocks/>
          </p:cNvSpPr>
          <p:nvPr/>
        </p:nvSpPr>
        <p:spPr bwMode="auto">
          <a:xfrm>
            <a:off x="5969000" y="4343400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22534" name="Rectangle 7"/>
          <p:cNvSpPr>
            <a:spLocks/>
          </p:cNvSpPr>
          <p:nvPr/>
        </p:nvSpPr>
        <p:spPr bwMode="auto">
          <a:xfrm>
            <a:off x="6654800" y="4876800"/>
            <a:ext cx="30797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A</a:t>
            </a:r>
          </a:p>
        </p:txBody>
      </p:sp>
      <p:sp>
        <p:nvSpPr>
          <p:cNvPr id="22535" name="Rectangle 12"/>
          <p:cNvSpPr>
            <a:spLocks noChangeArrowheads="1"/>
          </p:cNvSpPr>
          <p:nvPr/>
        </p:nvSpPr>
        <p:spPr bwMode="auto">
          <a:xfrm>
            <a:off x="7108825" y="49101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9626600" y="48768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556" name="Rectangle 7"/>
          <p:cNvSpPr>
            <a:spLocks/>
          </p:cNvSpPr>
          <p:nvPr/>
        </p:nvSpPr>
        <p:spPr bwMode="auto">
          <a:xfrm>
            <a:off x="6654800" y="5529263"/>
            <a:ext cx="307975" cy="4730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B</a:t>
            </a:r>
          </a:p>
        </p:txBody>
      </p:sp>
      <p:sp>
        <p:nvSpPr>
          <p:cNvPr id="22557" name="Rectangle 12"/>
          <p:cNvSpPr>
            <a:spLocks noChangeArrowheads="1"/>
          </p:cNvSpPr>
          <p:nvPr/>
        </p:nvSpPr>
        <p:spPr bwMode="auto">
          <a:xfrm>
            <a:off x="7108825" y="556418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22558" name="Straight Arrow Connector 17"/>
          <p:cNvCxnSpPr>
            <a:cxnSpLocks noChangeShapeType="1"/>
          </p:cNvCxnSpPr>
          <p:nvPr/>
        </p:nvCxnSpPr>
        <p:spPr bwMode="auto">
          <a:xfrm>
            <a:off x="7785100" y="5141913"/>
            <a:ext cx="1841500" cy="19208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22559" name="Straight Arrow Connector 20"/>
          <p:cNvCxnSpPr>
            <a:cxnSpLocks noChangeShapeType="1"/>
          </p:cNvCxnSpPr>
          <p:nvPr/>
        </p:nvCxnSpPr>
        <p:spPr bwMode="auto">
          <a:xfrm flipV="1">
            <a:off x="7772400" y="5487988"/>
            <a:ext cx="1854200" cy="3048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2560" name="Rectangle 7"/>
          <p:cNvSpPr>
            <a:spLocks/>
          </p:cNvSpPr>
          <p:nvPr/>
        </p:nvSpPr>
        <p:spPr bwMode="auto">
          <a:xfrm>
            <a:off x="6654800" y="6248400"/>
            <a:ext cx="325438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C</a:t>
            </a:r>
          </a:p>
        </p:txBody>
      </p:sp>
      <p:sp>
        <p:nvSpPr>
          <p:cNvPr id="22561" name="Rectangle 12"/>
          <p:cNvSpPr>
            <a:spLocks noChangeArrowheads="1"/>
          </p:cNvSpPr>
          <p:nvPr/>
        </p:nvSpPr>
        <p:spPr bwMode="auto">
          <a:xfrm>
            <a:off x="7108825" y="62817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9626600" y="62484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2581" name="Straight Arrow Connector 28"/>
          <p:cNvCxnSpPr>
            <a:cxnSpLocks noChangeShapeType="1"/>
          </p:cNvCxnSpPr>
          <p:nvPr/>
        </p:nvCxnSpPr>
        <p:spPr bwMode="auto">
          <a:xfrm>
            <a:off x="7785100" y="6513513"/>
            <a:ext cx="1841500" cy="19208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2583" name="TextBox 32"/>
          <p:cNvSpPr txBox="1">
            <a:spLocks noChangeArrowheads="1"/>
          </p:cNvSpPr>
          <p:nvPr/>
        </p:nvSpPr>
        <p:spPr bwMode="auto">
          <a:xfrm>
            <a:off x="9561513" y="5788025"/>
            <a:ext cx="9794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latin typeface="Helvetica Neue"/>
              </a:rPr>
              <a:t>0xF72260</a:t>
            </a:r>
            <a:endParaRPr lang="en-US" sz="1400" dirty="0">
              <a:latin typeface="Helvetica Neue"/>
            </a:endParaRPr>
          </a:p>
        </p:txBody>
      </p:sp>
      <p:sp>
        <p:nvSpPr>
          <p:cNvPr id="22584" name="TextBox 33"/>
          <p:cNvSpPr txBox="1">
            <a:spLocks noChangeArrowheads="1"/>
          </p:cNvSpPr>
          <p:nvPr/>
        </p:nvSpPr>
        <p:spPr bwMode="auto">
          <a:xfrm>
            <a:off x="9550400" y="7159625"/>
            <a:ext cx="1011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latin typeface="Helvetica Neue"/>
              </a:rPr>
              <a:t>0xA1837B</a:t>
            </a:r>
            <a:endParaRPr lang="en-US" sz="1400" dirty="0">
              <a:latin typeface="Helvetica Neue"/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cxnSp>
        <p:nvCxnSpPr>
          <p:cNvPr id="5" name="Straight Connector 16">
            <a:extLst>
              <a:ext uri="{FF2B5EF4-FFF2-40B4-BE49-F238E27FC236}">
                <a16:creationId xmlns:a16="http://schemas.microsoft.com/office/drawing/2014/main" id="{A757CD6A-05A4-075E-FA61-53E38238E7B5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8998929" y="4234695"/>
            <a:ext cx="3" cy="3537705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2" name="Rectangle 4">
            <a:extLst>
              <a:ext uri="{FF2B5EF4-FFF2-40B4-BE49-F238E27FC236}">
                <a16:creationId xmlns:a16="http://schemas.microsoft.com/office/drawing/2014/main" id="{AF77A03F-27F4-154F-6FCC-44142E7640BF}"/>
              </a:ext>
            </a:extLst>
          </p:cNvPr>
          <p:cNvSpPr>
            <a:spLocks/>
          </p:cNvSpPr>
          <p:nvPr/>
        </p:nvSpPr>
        <p:spPr bwMode="auto">
          <a:xfrm>
            <a:off x="1016000" y="2362200"/>
            <a:ext cx="5791200" cy="1661993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=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3);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is 0xF722C0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with 3 elements)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2);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 is 0xF722F0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with 2 elements)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C6E7EDD-12CC-80DC-C58F-BA535D1E184A}"/>
              </a:ext>
            </a:extLst>
          </p:cNvPr>
          <p:cNvSpPr/>
          <p:nvPr/>
        </p:nvSpPr>
        <p:spPr bwMode="auto">
          <a:xfrm>
            <a:off x="1016000" y="2057400"/>
            <a:ext cx="5791200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>
                <a:latin typeface="Helvetica Neue"/>
              </a:rPr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33E1143F-8464-D67B-B061-C1D0E20B45D0}"/>
              </a:ext>
            </a:extLst>
          </p:cNvPr>
          <p:cNvSpPr/>
          <p:nvPr/>
        </p:nvSpPr>
        <p:spPr bwMode="auto">
          <a:xfrm>
            <a:off x="9855200" y="2209800"/>
            <a:ext cx="2286000" cy="457200"/>
          </a:xfrm>
          <a:prstGeom prst="wedgeRectCallout">
            <a:avLst>
              <a:gd name="adj1" fmla="val -82936"/>
              <a:gd name="adj2" fmla="val 57154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Now using arrows</a:t>
            </a:r>
          </a:p>
        </p:txBody>
      </p:sp>
    </p:spTree>
    <p:extLst>
      <p:ext uri="{BB962C8B-B14F-4D97-AF65-F5344CB8AC3E}">
        <p14:creationId xmlns:p14="http://schemas.microsoft.com/office/powerpoint/2010/main" val="10903478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Garbage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7467600"/>
          </a:xfrm>
        </p:spPr>
        <p:txBody>
          <a:bodyPr/>
          <a:lstStyle/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lvl="1">
              <a:buFont typeface="Courier New" pitchFamily="49" charset="0"/>
              <a:buNone/>
              <a:defRPr/>
            </a:pPr>
            <a:endParaRPr lang="en-US" dirty="0"/>
          </a:p>
          <a:p>
            <a:pPr eaLnBrk="1">
              <a:defRPr/>
            </a:pPr>
            <a:r>
              <a:rPr lang="en-US" dirty="0"/>
              <a:t>Elements of the initial array</a:t>
            </a:r>
            <a:br>
              <a:rPr lang="en-US" dirty="0"/>
            </a:br>
            <a:r>
              <a:rPr lang="en-US" dirty="0"/>
              <a:t>(at address 0xF72260) are</a:t>
            </a:r>
            <a:br>
              <a:rPr lang="en-US" dirty="0"/>
            </a:br>
            <a:r>
              <a:rPr lang="en-US" dirty="0"/>
              <a:t>now inaccessible</a:t>
            </a:r>
          </a:p>
          <a:p>
            <a:pPr lvl="1" eaLnBrk="1">
              <a:defRPr/>
            </a:pPr>
            <a:r>
              <a:rPr lang="en-US" dirty="0"/>
              <a:t>The array will be </a:t>
            </a:r>
            <a:r>
              <a:rPr lang="en-US" i="1" dirty="0"/>
              <a:t>automatically</a:t>
            </a:r>
            <a:br>
              <a:rPr lang="en-US" dirty="0"/>
            </a:br>
            <a:r>
              <a:rPr lang="en-US" b="1" dirty="0">
                <a:solidFill>
                  <a:schemeClr val="tx1"/>
                </a:solidFill>
              </a:rPr>
              <a:t>garbage-collected</a:t>
            </a:r>
          </a:p>
        </p:txBody>
      </p:sp>
      <p:sp>
        <p:nvSpPr>
          <p:cNvPr id="23556" name="Rectangle 11"/>
          <p:cNvSpPr>
            <a:spLocks/>
          </p:cNvSpPr>
          <p:nvPr/>
        </p:nvSpPr>
        <p:spPr bwMode="auto">
          <a:xfrm>
            <a:off x="9867900" y="4343400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23557" name="Rectangle 2"/>
          <p:cNvSpPr>
            <a:spLocks/>
          </p:cNvSpPr>
          <p:nvPr/>
        </p:nvSpPr>
        <p:spPr bwMode="auto">
          <a:xfrm>
            <a:off x="5969000" y="4343400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23558" name="Rectangle 7"/>
          <p:cNvSpPr>
            <a:spLocks/>
          </p:cNvSpPr>
          <p:nvPr/>
        </p:nvSpPr>
        <p:spPr bwMode="auto">
          <a:xfrm>
            <a:off x="6654800" y="4876800"/>
            <a:ext cx="30797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A</a:t>
            </a:r>
          </a:p>
        </p:txBody>
      </p:sp>
      <p:sp>
        <p:nvSpPr>
          <p:cNvPr id="23559" name="Rectangle 12"/>
          <p:cNvSpPr>
            <a:spLocks noChangeArrowheads="1"/>
          </p:cNvSpPr>
          <p:nvPr/>
        </p:nvSpPr>
        <p:spPr bwMode="auto">
          <a:xfrm>
            <a:off x="7108825" y="49101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9626600" y="48768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3580" name="Rectangle 7"/>
          <p:cNvSpPr>
            <a:spLocks/>
          </p:cNvSpPr>
          <p:nvPr/>
        </p:nvSpPr>
        <p:spPr bwMode="auto">
          <a:xfrm>
            <a:off x="6654800" y="5529263"/>
            <a:ext cx="307975" cy="4730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B</a:t>
            </a:r>
          </a:p>
        </p:txBody>
      </p:sp>
      <p:sp>
        <p:nvSpPr>
          <p:cNvPr id="23581" name="Rectangle 12"/>
          <p:cNvSpPr>
            <a:spLocks noChangeArrowheads="1"/>
          </p:cNvSpPr>
          <p:nvPr/>
        </p:nvSpPr>
        <p:spPr bwMode="auto">
          <a:xfrm>
            <a:off x="7108825" y="556418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23582" name="Straight Arrow Connector 17"/>
          <p:cNvCxnSpPr>
            <a:cxnSpLocks noChangeShapeType="1"/>
          </p:cNvCxnSpPr>
          <p:nvPr/>
        </p:nvCxnSpPr>
        <p:spPr bwMode="auto">
          <a:xfrm rot="16200000" flipH="1">
            <a:off x="7428706" y="5498307"/>
            <a:ext cx="2554287" cy="18415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cxnSp>
        <p:nvCxnSpPr>
          <p:cNvPr id="23583" name="Straight Arrow Connector 20"/>
          <p:cNvCxnSpPr>
            <a:cxnSpLocks noChangeShapeType="1"/>
          </p:cNvCxnSpPr>
          <p:nvPr/>
        </p:nvCxnSpPr>
        <p:spPr bwMode="auto">
          <a:xfrm rot="16200000" flipH="1">
            <a:off x="7252494" y="6312694"/>
            <a:ext cx="2894012" cy="18542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3584" name="Rectangle 7"/>
          <p:cNvSpPr>
            <a:spLocks/>
          </p:cNvSpPr>
          <p:nvPr/>
        </p:nvSpPr>
        <p:spPr bwMode="auto">
          <a:xfrm>
            <a:off x="6654800" y="6248400"/>
            <a:ext cx="325438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C</a:t>
            </a:r>
          </a:p>
        </p:txBody>
      </p:sp>
      <p:sp>
        <p:nvSpPr>
          <p:cNvPr id="23585" name="Rectangle 12"/>
          <p:cNvSpPr>
            <a:spLocks noChangeArrowheads="1"/>
          </p:cNvSpPr>
          <p:nvPr/>
        </p:nvSpPr>
        <p:spPr bwMode="auto">
          <a:xfrm>
            <a:off x="7108825" y="628173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9626600" y="62484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23605" name="Straight Arrow Connector 28"/>
          <p:cNvCxnSpPr>
            <a:cxnSpLocks noChangeShapeType="1"/>
          </p:cNvCxnSpPr>
          <p:nvPr/>
        </p:nvCxnSpPr>
        <p:spPr bwMode="auto">
          <a:xfrm>
            <a:off x="7785100" y="6513513"/>
            <a:ext cx="1841500" cy="19208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3606" name="TextBox 32"/>
          <p:cNvSpPr txBox="1">
            <a:spLocks noChangeArrowheads="1"/>
          </p:cNvSpPr>
          <p:nvPr/>
        </p:nvSpPr>
        <p:spPr bwMode="auto">
          <a:xfrm>
            <a:off x="9561513" y="5788025"/>
            <a:ext cx="9794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>
                <a:latin typeface="Helvetica Neue"/>
              </a:rPr>
              <a:t>0xF72260</a:t>
            </a:r>
            <a:endParaRPr lang="en-US" sz="1400" dirty="0">
              <a:latin typeface="Helvetica Neue"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9626600" y="7239000"/>
          <a:ext cx="192024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9626600" y="8229600"/>
          <a:ext cx="128016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1" name="Pie 30"/>
          <p:cNvSpPr/>
          <p:nvPr/>
        </p:nvSpPr>
        <p:spPr bwMode="auto">
          <a:xfrm rot="5400000">
            <a:off x="9104858" y="4596359"/>
            <a:ext cx="978408" cy="979474"/>
          </a:xfrm>
          <a:prstGeom prst="pi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50800" tIns="50800" rIns="50800" bIns="50800" anchor="ctr"/>
          <a:lstStyle/>
          <a:p>
            <a:pPr>
              <a:defRPr/>
            </a:pPr>
            <a:endParaRPr lang="en-US" dirty="0">
              <a:latin typeface="Helvetica Neue"/>
            </a:endParaRPr>
          </a:p>
        </p:txBody>
      </p:sp>
      <p:sp>
        <p:nvSpPr>
          <p:cNvPr id="24" name="Rectangle 4"/>
          <p:cNvSpPr>
            <a:spLocks/>
          </p:cNvSpPr>
          <p:nvPr/>
        </p:nvSpPr>
        <p:spPr bwMode="auto">
          <a:xfrm>
            <a:off x="1016000" y="2362200"/>
            <a:ext cx="5791200" cy="1661993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=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3);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is 0xF722C0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with 3 elements)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2);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 is 0xF722F0 (</a:t>
            </a:r>
            <a:r>
              <a:rPr lang="en-US" b="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with 2 elements)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1016000" y="2057400"/>
            <a:ext cx="5791200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>
                <a:latin typeface="Helvetica Neue"/>
              </a:rPr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cxnSp>
        <p:nvCxnSpPr>
          <p:cNvPr id="2" name="Straight Connector 16">
            <a:extLst>
              <a:ext uri="{FF2B5EF4-FFF2-40B4-BE49-F238E27FC236}">
                <a16:creationId xmlns:a16="http://schemas.microsoft.com/office/drawing/2014/main" id="{581A8BA0-B817-4FCE-9749-1F2EC9177419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8998929" y="4234695"/>
            <a:ext cx="3" cy="3537705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pPr eaLnBrk="1"/>
            <a:r>
              <a:rPr lang="en-US" sz="4400" b="1" dirty="0">
                <a:solidFill>
                  <a:srgbClr val="77E0FF"/>
                </a:solidFill>
              </a:rPr>
              <a:t>Coding with Arrays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Simple Function: </a:t>
            </a:r>
            <a:r>
              <a:rPr lang="en-US" dirty="0" err="1">
                <a:solidFill>
                  <a:srgbClr val="7030A0"/>
                </a:solidFill>
              </a:rPr>
              <a:t>array_copy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5603" name="Content Placeholder 4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1828800"/>
          </a:xfrm>
        </p:spPr>
        <p:txBody>
          <a:bodyPr/>
          <a:lstStyle/>
          <a:p>
            <a:r>
              <a:rPr lang="en-US" dirty="0"/>
              <a:t>How to write a function, </a:t>
            </a:r>
            <a:r>
              <a:rPr lang="en-US" dirty="0" err="1">
                <a:solidFill>
                  <a:srgbClr val="7030A0"/>
                </a:solidFill>
              </a:rPr>
              <a:t>array_copy</a:t>
            </a:r>
            <a:r>
              <a:rPr lang="en-US" dirty="0"/>
              <a:t>, that returns a new array with the same elements as the array passed to it?</a:t>
            </a:r>
          </a:p>
          <a:p>
            <a:pPr lvl="1"/>
            <a:r>
              <a:rPr lang="en-US" dirty="0" err="1">
                <a:solidFill>
                  <a:srgbClr val="7030A0"/>
                </a:solidFill>
              </a:rPr>
              <a:t>array_copy</a:t>
            </a:r>
            <a:r>
              <a:rPr lang="en-US" dirty="0"/>
              <a:t> returns a </a:t>
            </a:r>
            <a:r>
              <a:rPr lang="en-US" i="1" dirty="0"/>
              <a:t>deep copy </a:t>
            </a:r>
            <a:r>
              <a:rPr lang="en-US" dirty="0"/>
              <a:t>of input</a:t>
            </a:r>
          </a:p>
          <a:p>
            <a:pPr lvl="2" defTabSz="584200"/>
            <a:r>
              <a:rPr lang="en-US" dirty="0"/>
              <a:t>Not an </a:t>
            </a:r>
            <a:r>
              <a:rPr lang="en-US" b="1" dirty="0"/>
              <a:t>alias</a:t>
            </a:r>
            <a:r>
              <a:rPr lang="en-US" dirty="0"/>
              <a:t>!</a:t>
            </a:r>
          </a:p>
        </p:txBody>
      </p:sp>
      <p:sp>
        <p:nvSpPr>
          <p:cNvPr id="25604" name="Rectangle 4"/>
          <p:cNvSpPr>
            <a:spLocks/>
          </p:cNvSpPr>
          <p:nvPr/>
        </p:nvSpPr>
        <p:spPr bwMode="auto">
          <a:xfrm>
            <a:off x="1549400" y="4797425"/>
            <a:ext cx="4114800" cy="350837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	…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… [5, 6, 7] …;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25606" name="Rectangle 7"/>
          <p:cNvSpPr>
            <a:spLocks/>
          </p:cNvSpPr>
          <p:nvPr/>
        </p:nvSpPr>
        <p:spPr bwMode="auto">
          <a:xfrm>
            <a:off x="9915525" y="5257800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25607" name="Rectangle 2"/>
          <p:cNvSpPr>
            <a:spLocks/>
          </p:cNvSpPr>
          <p:nvPr/>
        </p:nvSpPr>
        <p:spPr bwMode="auto">
          <a:xfrm>
            <a:off x="6638925" y="5257800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25609" name="Rectangle 12"/>
          <p:cNvSpPr>
            <a:spLocks noChangeArrowheads="1"/>
          </p:cNvSpPr>
          <p:nvPr/>
        </p:nvSpPr>
        <p:spPr bwMode="auto">
          <a:xfrm>
            <a:off x="7778750" y="6126163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25610" name="Straight Connector 11"/>
          <p:cNvCxnSpPr>
            <a:cxnSpLocks noChangeShapeType="1"/>
          </p:cNvCxnSpPr>
          <p:nvPr/>
        </p:nvCxnSpPr>
        <p:spPr bwMode="auto">
          <a:xfrm rot="5400000" flipH="1" flipV="1">
            <a:off x="8141494" y="6671272"/>
            <a:ext cx="2817812" cy="0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0296525" y="5943600"/>
          <a:ext cx="192024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5625" name="Rectangle 12"/>
          <p:cNvSpPr>
            <a:spLocks noChangeArrowheads="1"/>
          </p:cNvSpPr>
          <p:nvPr/>
        </p:nvSpPr>
        <p:spPr bwMode="auto">
          <a:xfrm>
            <a:off x="7778750" y="6780213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25627" name="Straight Arrow Connector 16"/>
          <p:cNvCxnSpPr>
            <a:cxnSpLocks noChangeShapeType="1"/>
          </p:cNvCxnSpPr>
          <p:nvPr/>
        </p:nvCxnSpPr>
        <p:spPr bwMode="auto">
          <a:xfrm>
            <a:off x="8442325" y="7008813"/>
            <a:ext cx="1870075" cy="61118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10296525" y="7162800"/>
          <a:ext cx="192024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5641" name="TextBox 15"/>
          <p:cNvSpPr txBox="1">
            <a:spLocks noChangeArrowheads="1"/>
          </p:cNvSpPr>
          <p:nvPr/>
        </p:nvSpPr>
        <p:spPr bwMode="auto">
          <a:xfrm>
            <a:off x="6426200" y="5634038"/>
            <a:ext cx="852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  <a:latin typeface="Helvetica Neue"/>
              </a:rPr>
              <a:t>main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3EB16F-0E91-FDC4-1483-7214E002F06E}"/>
              </a:ext>
            </a:extLst>
          </p:cNvPr>
          <p:cNvSpPr txBox="1"/>
          <p:nvPr/>
        </p:nvSpPr>
        <p:spPr>
          <a:xfrm>
            <a:off x="8896567" y="4482028"/>
            <a:ext cx="1307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77E0FF"/>
                </a:solidFill>
              </a:rPr>
              <a:t>Aspired</a:t>
            </a: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7F6B7258-84F5-7515-D7E4-A23C954FCA89}"/>
              </a:ext>
            </a:extLst>
          </p:cNvPr>
          <p:cNvSpPr>
            <a:spLocks/>
          </p:cNvSpPr>
          <p:nvPr/>
        </p:nvSpPr>
        <p:spPr bwMode="auto">
          <a:xfrm>
            <a:off x="7458075" y="6092825"/>
            <a:ext cx="18732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I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A0E13B2C-DF8C-56F2-2199-243ED01523AB}"/>
              </a:ext>
            </a:extLst>
          </p:cNvPr>
          <p:cNvSpPr>
            <a:spLocks/>
          </p:cNvSpPr>
          <p:nvPr/>
        </p:nvSpPr>
        <p:spPr bwMode="auto">
          <a:xfrm>
            <a:off x="7388225" y="6746875"/>
            <a:ext cx="25717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J</a:t>
            </a:r>
          </a:p>
        </p:txBody>
      </p:sp>
      <p:cxnSp>
        <p:nvCxnSpPr>
          <p:cNvPr id="5" name="Straight Arrow Connector 29">
            <a:extLst>
              <a:ext uri="{FF2B5EF4-FFF2-40B4-BE49-F238E27FC236}">
                <a16:creationId xmlns:a16="http://schemas.microsoft.com/office/drawing/2014/main" id="{23462604-098C-5898-CDE9-0802956AEBC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455025" y="6357938"/>
            <a:ext cx="1857375" cy="119062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nimBg="1"/>
      <p:bldP spid="25606" grpId="0"/>
      <p:bldP spid="25607" grpId="0"/>
      <p:bldP spid="25609" grpId="0" animBg="1"/>
      <p:bldP spid="25625" grpId="0" animBg="1"/>
      <p:bldP spid="25641" grpId="0"/>
      <p:bldP spid="2" grpId="0"/>
      <p:bldP spid="3" grpId="0"/>
      <p:bldP spid="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 dirty="0" err="1">
                <a:solidFill>
                  <a:srgbClr val="7030A0"/>
                </a:solidFill>
              </a:rPr>
              <a:t>array_copy</a:t>
            </a:r>
            <a:r>
              <a:rPr lang="en-US" dirty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First Attempt</a:t>
            </a:r>
          </a:p>
        </p:txBody>
      </p:sp>
      <p:sp>
        <p:nvSpPr>
          <p:cNvPr id="26627" name="Content Placeholder 2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Call </a:t>
            </a:r>
            <a:r>
              <a:rPr lang="en-US" b="1" dirty="0" err="1">
                <a:solidFill>
                  <a:srgbClr val="7030A0"/>
                </a:solidFill>
              </a:rPr>
              <a:t>array_copy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dirty="0"/>
              <a:t>using the array to be copied, say, </a:t>
            </a:r>
            <a:r>
              <a:rPr lang="en-US" i="1" dirty="0">
                <a:solidFill>
                  <a:srgbClr val="F2B700"/>
                </a:solidFill>
              </a:rPr>
              <a:t>I</a:t>
            </a:r>
            <a:r>
              <a:rPr lang="en-US" dirty="0"/>
              <a:t>, as an argument</a:t>
            </a:r>
          </a:p>
          <a:p>
            <a:pPr lvl="1"/>
            <a:r>
              <a:rPr lang="en-US" dirty="0"/>
              <a:t>This will copy </a:t>
            </a:r>
            <a:r>
              <a:rPr lang="en-US" i="1" dirty="0">
                <a:solidFill>
                  <a:srgbClr val="F2B700"/>
                </a:solidFill>
              </a:rPr>
              <a:t>I</a:t>
            </a:r>
            <a:r>
              <a:rPr lang="en-US" dirty="0"/>
              <a:t>’s </a:t>
            </a:r>
            <a:r>
              <a:rPr lang="en-US" b="1" dirty="0"/>
              <a:t>address</a:t>
            </a:r>
            <a:r>
              <a:rPr lang="en-US" dirty="0"/>
              <a:t> into </a:t>
            </a:r>
            <a:r>
              <a:rPr lang="en-US" b="1" dirty="0" err="1">
                <a:solidFill>
                  <a:srgbClr val="7030A0"/>
                </a:solidFill>
              </a:rPr>
              <a:t>array_copy</a:t>
            </a:r>
            <a:r>
              <a:rPr lang="en-US" dirty="0" err="1"/>
              <a:t>’s</a:t>
            </a:r>
            <a:r>
              <a:rPr lang="en-US" dirty="0"/>
              <a:t> parameter, say, </a:t>
            </a:r>
            <a:r>
              <a:rPr lang="en-US" i="1" dirty="0">
                <a:solidFill>
                  <a:srgbClr val="F2B700"/>
                </a:solidFill>
              </a:rPr>
              <a:t>A</a:t>
            </a:r>
          </a:p>
          <a:p>
            <a:r>
              <a:rPr lang="en-US" dirty="0"/>
              <a:t>Return </a:t>
            </a:r>
            <a:r>
              <a:rPr lang="en-US" i="1" dirty="0">
                <a:solidFill>
                  <a:srgbClr val="F2B700"/>
                </a:solidFill>
              </a:rPr>
              <a:t>A</a:t>
            </a:r>
          </a:p>
          <a:p>
            <a:pPr lvl="1"/>
            <a:r>
              <a:rPr lang="en-US" dirty="0"/>
              <a:t>This will return the </a:t>
            </a:r>
            <a:r>
              <a:rPr lang="en-US" b="1" dirty="0"/>
              <a:t>address</a:t>
            </a:r>
            <a:r>
              <a:rPr lang="en-US" dirty="0"/>
              <a:t> of </a:t>
            </a:r>
            <a:r>
              <a:rPr lang="en-US" i="1" dirty="0">
                <a:solidFill>
                  <a:srgbClr val="F2B700"/>
                </a:solidFill>
              </a:rPr>
              <a:t>A</a:t>
            </a:r>
            <a:r>
              <a:rPr lang="en-US" dirty="0"/>
              <a:t> to the caller</a:t>
            </a:r>
          </a:p>
        </p:txBody>
      </p:sp>
      <p:sp>
        <p:nvSpPr>
          <p:cNvPr id="26628" name="Rectangle 4"/>
          <p:cNvSpPr>
            <a:spLocks/>
          </p:cNvSpPr>
          <p:nvPr/>
        </p:nvSpPr>
        <p:spPr bwMode="auto">
          <a:xfrm>
            <a:off x="1549400" y="4797425"/>
            <a:ext cx="4114800" cy="350837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A;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… [5, 6, 7] …;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9" name="Right Arrow 8"/>
          <p:cNvSpPr/>
          <p:nvPr/>
        </p:nvSpPr>
        <p:spPr bwMode="auto">
          <a:xfrm>
            <a:off x="406400" y="4953000"/>
            <a:ext cx="1143000" cy="7620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Here</a:t>
            </a:r>
          </a:p>
        </p:txBody>
      </p:sp>
      <p:sp>
        <p:nvSpPr>
          <p:cNvPr id="26630" name="Rectangle 21"/>
          <p:cNvSpPr>
            <a:spLocks/>
          </p:cNvSpPr>
          <p:nvPr/>
        </p:nvSpPr>
        <p:spPr bwMode="auto">
          <a:xfrm>
            <a:off x="9915525" y="5257800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26631" name="Rectangle 2"/>
          <p:cNvSpPr>
            <a:spLocks/>
          </p:cNvSpPr>
          <p:nvPr/>
        </p:nvSpPr>
        <p:spPr bwMode="auto">
          <a:xfrm>
            <a:off x="6638925" y="5257800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26632" name="Rectangle 7"/>
          <p:cNvSpPr>
            <a:spLocks/>
          </p:cNvSpPr>
          <p:nvPr/>
        </p:nvSpPr>
        <p:spPr bwMode="auto">
          <a:xfrm>
            <a:off x="7458075" y="6092825"/>
            <a:ext cx="18732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I</a:t>
            </a:r>
          </a:p>
        </p:txBody>
      </p:sp>
      <p:sp>
        <p:nvSpPr>
          <p:cNvPr id="26633" name="Rectangle 12"/>
          <p:cNvSpPr>
            <a:spLocks noChangeArrowheads="1"/>
          </p:cNvSpPr>
          <p:nvPr/>
        </p:nvSpPr>
        <p:spPr bwMode="auto">
          <a:xfrm>
            <a:off x="7778750" y="6126163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10296525" y="5943600"/>
          <a:ext cx="192024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648" name="Rectangle 7"/>
          <p:cNvSpPr>
            <a:spLocks/>
          </p:cNvSpPr>
          <p:nvPr/>
        </p:nvSpPr>
        <p:spPr bwMode="auto">
          <a:xfrm>
            <a:off x="7388225" y="6746875"/>
            <a:ext cx="25717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J</a:t>
            </a:r>
          </a:p>
        </p:txBody>
      </p:sp>
      <p:sp>
        <p:nvSpPr>
          <p:cNvPr id="26649" name="Rectangle 12"/>
          <p:cNvSpPr>
            <a:spLocks noChangeArrowheads="1"/>
          </p:cNvSpPr>
          <p:nvPr/>
        </p:nvSpPr>
        <p:spPr bwMode="auto">
          <a:xfrm>
            <a:off x="7778750" y="6780213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26650" name="Straight Arrow Connector 29"/>
          <p:cNvCxnSpPr>
            <a:cxnSpLocks noChangeShapeType="1"/>
          </p:cNvCxnSpPr>
          <p:nvPr/>
        </p:nvCxnSpPr>
        <p:spPr bwMode="auto">
          <a:xfrm>
            <a:off x="8455025" y="6357938"/>
            <a:ext cx="1857375" cy="119062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6651" name="TextBox 15"/>
          <p:cNvSpPr txBox="1">
            <a:spLocks noChangeArrowheads="1"/>
          </p:cNvSpPr>
          <p:nvPr/>
        </p:nvSpPr>
        <p:spPr bwMode="auto">
          <a:xfrm>
            <a:off x="6426200" y="5634038"/>
            <a:ext cx="852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  <a:latin typeface="Helvetica Neue"/>
              </a:rPr>
              <a:t>main</a:t>
            </a:r>
          </a:p>
        </p:txBody>
      </p:sp>
      <p:sp>
        <p:nvSpPr>
          <p:cNvPr id="26652" name="TextBox 22"/>
          <p:cNvSpPr txBox="1">
            <a:spLocks noChangeArrowheads="1"/>
          </p:cNvSpPr>
          <p:nvPr/>
        </p:nvSpPr>
        <p:spPr bwMode="auto">
          <a:xfrm>
            <a:off x="5962650" y="7434263"/>
            <a:ext cx="17097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b="0" dirty="0" err="1">
                <a:solidFill>
                  <a:srgbClr val="7030A0"/>
                </a:solidFill>
                <a:latin typeface="Helvetica Neue"/>
              </a:rPr>
              <a:t>array_copy</a:t>
            </a:r>
            <a:endParaRPr lang="en-US" b="0" dirty="0">
              <a:solidFill>
                <a:srgbClr val="7030A0"/>
              </a:solidFill>
              <a:latin typeface="Helvetica Neue"/>
            </a:endParaRPr>
          </a:p>
        </p:txBody>
      </p:sp>
      <p:cxnSp>
        <p:nvCxnSpPr>
          <p:cNvPr id="26654" name="Straight Connector 27"/>
          <p:cNvCxnSpPr>
            <a:cxnSpLocks noChangeShapeType="1"/>
          </p:cNvCxnSpPr>
          <p:nvPr/>
        </p:nvCxnSpPr>
        <p:spPr bwMode="auto">
          <a:xfrm>
            <a:off x="6654800" y="7389813"/>
            <a:ext cx="2743200" cy="1587"/>
          </a:xfrm>
          <a:prstGeom prst="line">
            <a:avLst/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</p:cxnSp>
      <p:sp>
        <p:nvSpPr>
          <p:cNvPr id="26655" name="Rectangle 12"/>
          <p:cNvSpPr>
            <a:spLocks noChangeArrowheads="1"/>
          </p:cNvSpPr>
          <p:nvPr/>
        </p:nvSpPr>
        <p:spPr bwMode="auto">
          <a:xfrm>
            <a:off x="7797800" y="7924800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26656" name="Straight Arrow Connector 39"/>
          <p:cNvCxnSpPr>
            <a:cxnSpLocks noChangeShapeType="1"/>
          </p:cNvCxnSpPr>
          <p:nvPr/>
        </p:nvCxnSpPr>
        <p:spPr bwMode="auto">
          <a:xfrm flipV="1">
            <a:off x="8474075" y="6629400"/>
            <a:ext cx="1838325" cy="1527175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6657" name="Rectangle 7"/>
          <p:cNvSpPr>
            <a:spLocks/>
          </p:cNvSpPr>
          <p:nvPr/>
        </p:nvSpPr>
        <p:spPr bwMode="auto">
          <a:xfrm>
            <a:off x="7337425" y="7910513"/>
            <a:ext cx="307975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/>
            <a:r>
              <a:rPr lang="en-US" b="0" dirty="0">
                <a:latin typeface="Helvetica Neue"/>
              </a:rPr>
              <a:t>A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cxnSp>
        <p:nvCxnSpPr>
          <p:cNvPr id="2" name="Straight Connector 11">
            <a:extLst>
              <a:ext uri="{FF2B5EF4-FFF2-40B4-BE49-F238E27FC236}">
                <a16:creationId xmlns:a16="http://schemas.microsoft.com/office/drawing/2014/main" id="{E8B71E21-D789-2FCD-98B0-82EE6B67A4E4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8141494" y="6671272"/>
            <a:ext cx="2817812" cy="0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3" name="Oval 2">
            <a:extLst>
              <a:ext uri="{FF2B5EF4-FFF2-40B4-BE49-F238E27FC236}">
                <a16:creationId xmlns:a16="http://schemas.microsoft.com/office/drawing/2014/main" id="{F698B68D-5041-CA14-A7D1-6FA504AD71BD}"/>
              </a:ext>
            </a:extLst>
          </p:cNvPr>
          <p:cNvSpPr/>
          <p:nvPr/>
        </p:nvSpPr>
        <p:spPr bwMode="auto">
          <a:xfrm>
            <a:off x="2750344" y="7010400"/>
            <a:ext cx="2209800" cy="554037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4" name="Straight Arrow Connector 39">
            <a:extLst>
              <a:ext uri="{FF2B5EF4-FFF2-40B4-BE49-F238E27FC236}">
                <a16:creationId xmlns:a16="http://schemas.microsoft.com/office/drawing/2014/main" id="{BF6A70A8-6E75-3A86-6366-9C5CA350E62F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8474075" y="6564313"/>
            <a:ext cx="1822450" cy="446087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6652" grpId="0"/>
      <p:bldP spid="26655" grpId="0" animBg="1"/>
      <p:bldP spid="26657" grpId="0"/>
      <p:bldP spid="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 dirty="0" err="1">
                <a:solidFill>
                  <a:srgbClr val="7030A0"/>
                </a:solidFill>
              </a:rPr>
              <a:t>array_copy</a:t>
            </a:r>
            <a:r>
              <a:rPr lang="en-US" dirty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First Attempt</a:t>
            </a:r>
          </a:p>
        </p:txBody>
      </p:sp>
      <p:sp>
        <p:nvSpPr>
          <p:cNvPr id="27651" name="Content Placeholder 20"/>
          <p:cNvSpPr>
            <a:spLocks noGrp="1"/>
          </p:cNvSpPr>
          <p:nvPr>
            <p:ph idx="1"/>
          </p:nvPr>
        </p:nvSpPr>
        <p:spPr>
          <a:xfrm>
            <a:off x="952500" y="7467600"/>
            <a:ext cx="11099800" cy="1371600"/>
          </a:xfrm>
        </p:spPr>
        <p:txBody>
          <a:bodyPr/>
          <a:lstStyle/>
          <a:p>
            <a:r>
              <a:rPr lang="en-US" dirty="0"/>
              <a:t>We returned an </a:t>
            </a:r>
            <a:r>
              <a:rPr lang="en-US" i="1" dirty="0"/>
              <a:t>alias</a:t>
            </a:r>
            <a:r>
              <a:rPr lang="en-US" dirty="0"/>
              <a:t> to I</a:t>
            </a:r>
          </a:p>
          <a:p>
            <a:pPr lvl="1"/>
            <a:r>
              <a:rPr lang="en-US" dirty="0"/>
              <a:t>Not what we are aiming for!</a:t>
            </a:r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1549400" y="2206625"/>
            <a:ext cx="4114800" cy="350837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A;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… [5, 6, 7] …;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9" name="Right Arrow 8"/>
          <p:cNvSpPr/>
          <p:nvPr/>
        </p:nvSpPr>
        <p:spPr bwMode="auto">
          <a:xfrm>
            <a:off x="406400" y="4572000"/>
            <a:ext cx="1143000" cy="7620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Here</a:t>
            </a:r>
          </a:p>
        </p:txBody>
      </p:sp>
      <p:sp>
        <p:nvSpPr>
          <p:cNvPr id="27654" name="Rectangle 21"/>
          <p:cNvSpPr>
            <a:spLocks/>
          </p:cNvSpPr>
          <p:nvPr/>
        </p:nvSpPr>
        <p:spPr bwMode="auto">
          <a:xfrm>
            <a:off x="9915525" y="2667000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27655" name="Rectangle 2"/>
          <p:cNvSpPr>
            <a:spLocks/>
          </p:cNvSpPr>
          <p:nvPr/>
        </p:nvSpPr>
        <p:spPr bwMode="auto">
          <a:xfrm>
            <a:off x="6638925" y="2667000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27656" name="Rectangle 7"/>
          <p:cNvSpPr>
            <a:spLocks/>
          </p:cNvSpPr>
          <p:nvPr/>
        </p:nvSpPr>
        <p:spPr bwMode="auto">
          <a:xfrm>
            <a:off x="7458075" y="3502025"/>
            <a:ext cx="18732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I</a:t>
            </a:r>
          </a:p>
        </p:txBody>
      </p:sp>
      <p:sp>
        <p:nvSpPr>
          <p:cNvPr id="27657" name="Rectangle 12"/>
          <p:cNvSpPr>
            <a:spLocks noChangeArrowheads="1"/>
          </p:cNvSpPr>
          <p:nvPr/>
        </p:nvSpPr>
        <p:spPr bwMode="auto">
          <a:xfrm>
            <a:off x="7778750" y="3535363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27658" name="Straight Connector 25"/>
          <p:cNvCxnSpPr>
            <a:cxnSpLocks noChangeShapeType="1"/>
          </p:cNvCxnSpPr>
          <p:nvPr/>
        </p:nvCxnSpPr>
        <p:spPr bwMode="auto">
          <a:xfrm rot="5400000" flipH="1" flipV="1">
            <a:off x="8064500" y="4076700"/>
            <a:ext cx="2819400" cy="0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10296525" y="3352800"/>
          <a:ext cx="192024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7672" name="Rectangle 7"/>
          <p:cNvSpPr>
            <a:spLocks/>
          </p:cNvSpPr>
          <p:nvPr/>
        </p:nvSpPr>
        <p:spPr bwMode="auto">
          <a:xfrm>
            <a:off x="7388225" y="4154488"/>
            <a:ext cx="257175" cy="4730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J</a:t>
            </a:r>
          </a:p>
        </p:txBody>
      </p:sp>
      <p:sp>
        <p:nvSpPr>
          <p:cNvPr id="27673" name="Rectangle 12"/>
          <p:cNvSpPr>
            <a:spLocks noChangeArrowheads="1"/>
          </p:cNvSpPr>
          <p:nvPr/>
        </p:nvSpPr>
        <p:spPr bwMode="auto">
          <a:xfrm>
            <a:off x="7778750" y="4187825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27674" name="Straight Arrow Connector 29"/>
          <p:cNvCxnSpPr>
            <a:cxnSpLocks noChangeShapeType="1"/>
          </p:cNvCxnSpPr>
          <p:nvPr/>
        </p:nvCxnSpPr>
        <p:spPr bwMode="auto">
          <a:xfrm>
            <a:off x="8455025" y="3767138"/>
            <a:ext cx="1857375" cy="119062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7675" name="TextBox 15"/>
          <p:cNvSpPr txBox="1">
            <a:spLocks noChangeArrowheads="1"/>
          </p:cNvSpPr>
          <p:nvPr/>
        </p:nvSpPr>
        <p:spPr bwMode="auto">
          <a:xfrm>
            <a:off x="6426200" y="3043238"/>
            <a:ext cx="852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  <a:latin typeface="Helvetica Neue"/>
              </a:rPr>
              <a:t>main</a:t>
            </a:r>
          </a:p>
        </p:txBody>
      </p:sp>
      <p:sp>
        <p:nvSpPr>
          <p:cNvPr id="34" name="TextBox 22"/>
          <p:cNvSpPr txBox="1">
            <a:spLocks noChangeArrowheads="1"/>
          </p:cNvSpPr>
          <p:nvPr/>
        </p:nvSpPr>
        <p:spPr bwMode="auto">
          <a:xfrm>
            <a:off x="5962650" y="4843463"/>
            <a:ext cx="17097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b="0" dirty="0" err="1">
                <a:solidFill>
                  <a:schemeClr val="bg1">
                    <a:lumMod val="75000"/>
                  </a:schemeClr>
                </a:solidFill>
                <a:latin typeface="Helvetica Neue"/>
              </a:rPr>
              <a:t>array_copy</a:t>
            </a:r>
            <a:endParaRPr lang="en-US" b="0" dirty="0">
              <a:solidFill>
                <a:schemeClr val="bg1">
                  <a:lumMod val="75000"/>
                </a:schemeClr>
              </a:solidFill>
              <a:latin typeface="Helvetica Neue"/>
            </a:endParaRPr>
          </a:p>
        </p:txBody>
      </p:sp>
      <p:cxnSp>
        <p:nvCxnSpPr>
          <p:cNvPr id="36" name="Straight Connector 27"/>
          <p:cNvCxnSpPr>
            <a:cxnSpLocks noChangeShapeType="1"/>
          </p:cNvCxnSpPr>
          <p:nvPr/>
        </p:nvCxnSpPr>
        <p:spPr bwMode="auto">
          <a:xfrm>
            <a:off x="6654800" y="4799013"/>
            <a:ext cx="2743200" cy="1587"/>
          </a:xfrm>
          <a:prstGeom prst="line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</p:cxnSp>
      <p:sp>
        <p:nvSpPr>
          <p:cNvPr id="39" name="Rectangle 12"/>
          <p:cNvSpPr>
            <a:spLocks noChangeArrowheads="1"/>
          </p:cNvSpPr>
          <p:nvPr/>
        </p:nvSpPr>
        <p:spPr bwMode="auto">
          <a:xfrm>
            <a:off x="7797800" y="5334000"/>
            <a:ext cx="1298575" cy="4572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Helvetica Neue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8474075" y="4038600"/>
            <a:ext cx="1838325" cy="152717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1">
                <a:lumMod val="75000"/>
              </a:schemeClr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42" name="Rectangle 7"/>
          <p:cNvSpPr>
            <a:spLocks/>
          </p:cNvSpPr>
          <p:nvPr/>
        </p:nvSpPr>
        <p:spPr bwMode="auto">
          <a:xfrm>
            <a:off x="7337425" y="5319713"/>
            <a:ext cx="307975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>
              <a:defRPr/>
            </a:pPr>
            <a:r>
              <a:rPr lang="en-US" b="0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A</a:t>
            </a:r>
          </a:p>
        </p:txBody>
      </p:sp>
      <p:cxnSp>
        <p:nvCxnSpPr>
          <p:cNvPr id="27681" name="Straight Arrow Connector 30"/>
          <p:cNvCxnSpPr>
            <a:cxnSpLocks noChangeShapeType="1"/>
          </p:cNvCxnSpPr>
          <p:nvPr/>
        </p:nvCxnSpPr>
        <p:spPr bwMode="auto">
          <a:xfrm flipV="1">
            <a:off x="8455025" y="3962400"/>
            <a:ext cx="1857375" cy="4572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37" name="Rectangular Callout 36"/>
          <p:cNvSpPr/>
          <p:nvPr/>
        </p:nvSpPr>
        <p:spPr bwMode="auto">
          <a:xfrm>
            <a:off x="10160000" y="5334000"/>
            <a:ext cx="2286000" cy="457200"/>
          </a:xfrm>
          <a:prstGeom prst="wedgeRectCallout">
            <a:avLst>
              <a:gd name="adj1" fmla="val -92311"/>
              <a:gd name="adj2" fmla="val -8115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Decommissioned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351587" y="7745928"/>
            <a:ext cx="73128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7654" grpId="0"/>
      <p:bldP spid="27655" grpId="0"/>
      <p:bldP spid="27656" grpId="0"/>
      <p:bldP spid="27657" grpId="0" animBg="1"/>
      <p:bldP spid="27672" grpId="0"/>
      <p:bldP spid="27673" grpId="0" animBg="1"/>
      <p:bldP spid="27675" grpId="0"/>
      <p:bldP spid="34" grpId="0"/>
      <p:bldP spid="39" grpId="0" animBg="1"/>
      <p:bldP spid="42" grpId="0"/>
      <p:bldP spid="37" grpId="0" animBg="1"/>
      <p:bldP spid="2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 dirty="0" err="1">
                <a:solidFill>
                  <a:srgbClr val="7030A0"/>
                </a:solidFill>
              </a:rPr>
              <a:t>array_copy</a:t>
            </a:r>
            <a:r>
              <a:rPr lang="en-US" dirty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Second Attempt</a:t>
            </a:r>
          </a:p>
        </p:txBody>
      </p:sp>
      <p:sp>
        <p:nvSpPr>
          <p:cNvPr id="28675" name="Content Placeholder 2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7030A0"/>
                </a:solidFill>
              </a:rPr>
              <a:t>array_copy</a:t>
            </a:r>
            <a:r>
              <a:rPr lang="en-US" dirty="0"/>
              <a:t> needs to </a:t>
            </a:r>
            <a:r>
              <a:rPr lang="en-US" i="1" dirty="0"/>
              <a:t>allocate</a:t>
            </a:r>
            <a:r>
              <a:rPr lang="en-US" dirty="0"/>
              <a:t> a new array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r>
              <a:rPr lang="en-US" dirty="0"/>
              <a:t>What length should we have for B?</a:t>
            </a:r>
          </a:p>
          <a:p>
            <a:pPr lvl="1"/>
            <a:r>
              <a:rPr lang="en-US" dirty="0"/>
              <a:t>There is </a:t>
            </a:r>
            <a:r>
              <a:rPr lang="en-US" b="1" dirty="0"/>
              <a:t>no way to get the length of an array in C0</a:t>
            </a:r>
          </a:p>
          <a:p>
            <a:pPr lvl="1"/>
            <a:r>
              <a:rPr lang="en-US" dirty="0"/>
              <a:t>We need to pass the length as an argument</a:t>
            </a:r>
          </a:p>
          <a:p>
            <a:pPr lvl="1"/>
            <a:endParaRPr lang="en-US" dirty="0"/>
          </a:p>
        </p:txBody>
      </p:sp>
      <p:sp>
        <p:nvSpPr>
          <p:cNvPr id="28676" name="Rectangle 4"/>
          <p:cNvSpPr>
            <a:spLocks/>
          </p:cNvSpPr>
          <p:nvPr/>
        </p:nvSpPr>
        <p:spPr bwMode="auto">
          <a:xfrm>
            <a:off x="1549400" y="2819400"/>
            <a:ext cx="4267200" cy="4247317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??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…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… [5, 6, 7] …;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 dirty="0" err="1">
                <a:solidFill>
                  <a:srgbClr val="7030A0"/>
                </a:solidFill>
              </a:rPr>
              <a:t>array_copy</a:t>
            </a:r>
            <a:r>
              <a:rPr lang="en-US" dirty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Second Attempt</a:t>
            </a:r>
          </a:p>
        </p:txBody>
      </p:sp>
      <p:sp>
        <p:nvSpPr>
          <p:cNvPr id="28675" name="Content Placeholder 2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7030A0"/>
                </a:solidFill>
              </a:rPr>
              <a:t>array_copy</a:t>
            </a:r>
            <a:r>
              <a:rPr lang="en-US" dirty="0"/>
              <a:t> needs to </a:t>
            </a:r>
            <a:r>
              <a:rPr lang="en-US" i="1" dirty="0"/>
              <a:t>allocate</a:t>
            </a:r>
            <a:r>
              <a:rPr lang="en-US" dirty="0"/>
              <a:t> a new array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r>
              <a:rPr lang="en-US" dirty="0"/>
              <a:t>Is the call to </a:t>
            </a:r>
            <a:r>
              <a:rPr lang="en-US" b="1" dirty="0" err="1"/>
              <a:t>alloc_array</a:t>
            </a:r>
            <a:r>
              <a:rPr lang="en-US" dirty="0"/>
              <a:t> safe?</a:t>
            </a:r>
          </a:p>
          <a:p>
            <a:pPr lvl="1"/>
            <a:r>
              <a:rPr lang="en-US" b="1" dirty="0"/>
              <a:t>No</a:t>
            </a:r>
            <a:r>
              <a:rPr lang="en-US" dirty="0"/>
              <a:t>: We want </a:t>
            </a:r>
            <a:r>
              <a:rPr lang="en-US" dirty="0">
                <a:solidFill>
                  <a:srgbClr val="C00000"/>
                </a:solidFill>
              </a:rPr>
              <a:t>n &gt;= 0</a:t>
            </a:r>
          </a:p>
          <a:p>
            <a:pPr lvl="1"/>
            <a:r>
              <a:rPr lang="en-US" dirty="0"/>
              <a:t>Add precondition: </a:t>
            </a:r>
            <a:r>
              <a:rPr lang="en-US" dirty="0">
                <a:solidFill>
                  <a:srgbClr val="C00000"/>
                </a:solidFill>
              </a:rPr>
              <a:t>//@requires n &gt;= 0;</a:t>
            </a:r>
            <a:endParaRPr lang="en-US" dirty="0"/>
          </a:p>
        </p:txBody>
      </p:sp>
      <p:sp>
        <p:nvSpPr>
          <p:cNvPr id="28676" name="Rectangle 4"/>
          <p:cNvSpPr>
            <a:spLocks/>
          </p:cNvSpPr>
          <p:nvPr/>
        </p:nvSpPr>
        <p:spPr bwMode="auto">
          <a:xfrm>
            <a:off x="1549400" y="2819400"/>
            <a:ext cx="4267200" cy="4247317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A, 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…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… [5, 6, 7] …;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(I, 3);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85E3FABB-51C0-5DEF-1EB3-8F28991CCA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7400" y="2895600"/>
            <a:ext cx="914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9866FEDF-0E33-0612-D752-B27EE08EC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6000" y="3276600"/>
            <a:ext cx="4572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9A6B1C5-44C9-7837-4336-E0B049E27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7400" y="5791200"/>
            <a:ext cx="4572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9412892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 dirty="0" err="1">
                <a:solidFill>
                  <a:srgbClr val="7030A0"/>
                </a:solidFill>
              </a:rPr>
              <a:t>array_copy</a:t>
            </a:r>
            <a:r>
              <a:rPr lang="en-US" dirty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Second Attempt</a:t>
            </a:r>
          </a:p>
        </p:txBody>
      </p:sp>
      <p:sp>
        <p:nvSpPr>
          <p:cNvPr id="28675" name="Content Placeholder 2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7030A0"/>
                </a:solidFill>
              </a:rPr>
              <a:t>array_copy</a:t>
            </a:r>
            <a:r>
              <a:rPr lang="en-US" dirty="0"/>
              <a:t> needs to </a:t>
            </a:r>
            <a:r>
              <a:rPr lang="en-US" i="1" dirty="0"/>
              <a:t>allocate</a:t>
            </a:r>
            <a:r>
              <a:rPr lang="en-US" dirty="0"/>
              <a:t> a new array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r>
              <a:rPr lang="en-US" dirty="0"/>
              <a:t>Is this enough to get the intended behavior</a:t>
            </a:r>
            <a:r>
              <a:rPr lang="en-US" dirty="0">
                <a:solidFill>
                  <a:schemeClr val="tx1"/>
                </a:solidFill>
              </a:rPr>
              <a:t>?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No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>
                <a:solidFill>
                  <a:srgbClr val="CD7923"/>
                </a:solidFill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dirty="0">
                <a:solidFill>
                  <a:schemeClr val="tx1"/>
                </a:solidFill>
              </a:rPr>
              <a:t> should be the length of </a:t>
            </a:r>
            <a:r>
              <a:rPr lang="en-US" dirty="0">
                <a:solidFill>
                  <a:srgbClr val="F2B700"/>
                </a:solidFill>
              </a:rPr>
              <a:t>A</a:t>
            </a:r>
          </a:p>
          <a:p>
            <a:pPr lvl="1"/>
            <a:r>
              <a:rPr lang="en-US" dirty="0"/>
              <a:t>Add precondition: </a:t>
            </a: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//@requires n == \length(A)</a:t>
            </a:r>
            <a:r>
              <a:rPr lang="en-US" dirty="0">
                <a:solidFill>
                  <a:srgbClr val="C00000"/>
                </a:solidFill>
              </a:rPr>
              <a:t>;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28676" name="Rectangle 4"/>
          <p:cNvSpPr>
            <a:spLocks/>
          </p:cNvSpPr>
          <p:nvPr/>
        </p:nvSpPr>
        <p:spPr bwMode="auto">
          <a:xfrm>
            <a:off x="1549400" y="2819400"/>
            <a:ext cx="4267200" cy="4247317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A, 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…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… [5, 6, 7] …;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(I, 3);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85E3FABB-51C0-5DEF-1EB3-8F28991CCA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7400" y="2895600"/>
            <a:ext cx="914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9866FEDF-0E33-0612-D752-B27EE08EC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6000" y="3276600"/>
            <a:ext cx="4572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9A6B1C5-44C9-7837-4336-E0B049E27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7400" y="5791200"/>
            <a:ext cx="4572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7795751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 dirty="0" err="1">
                <a:solidFill>
                  <a:srgbClr val="7030A0"/>
                </a:solidFill>
              </a:rPr>
              <a:t>array_copy</a:t>
            </a:r>
            <a:r>
              <a:rPr lang="en-US" dirty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Second Attempt</a:t>
            </a:r>
          </a:p>
        </p:txBody>
      </p:sp>
      <p:sp>
        <p:nvSpPr>
          <p:cNvPr id="28675" name="Content Placeholder 2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7030A0"/>
                </a:solidFill>
              </a:rPr>
              <a:t>array_copy</a:t>
            </a:r>
            <a:r>
              <a:rPr lang="en-US" dirty="0"/>
              <a:t> needs to </a:t>
            </a:r>
            <a:r>
              <a:rPr lang="en-US" i="1" dirty="0"/>
              <a:t>allocate</a:t>
            </a:r>
            <a:r>
              <a:rPr lang="en-US" dirty="0"/>
              <a:t> a new array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EE7A7C1-DBD0-028C-6A21-4608DED2E32C}"/>
              </a:ext>
            </a:extLst>
          </p:cNvPr>
          <p:cNvSpPr>
            <a:spLocks/>
          </p:cNvSpPr>
          <p:nvPr/>
        </p:nvSpPr>
        <p:spPr bwMode="auto">
          <a:xfrm>
            <a:off x="1549400" y="2819400"/>
            <a:ext cx="4267200" cy="498598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A, 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…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… [5, 6, 7] …;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(I, 3);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42698355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/>
              <a:t>C0 Memory Model</a:t>
            </a:r>
          </a:p>
        </p:txBody>
      </p:sp>
      <p:sp>
        <p:nvSpPr>
          <p:cNvPr id="7171" name="Content Placeholder 9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1219200"/>
          </a:xfrm>
        </p:spPr>
        <p:txBody>
          <a:bodyPr/>
          <a:lstStyle/>
          <a:p>
            <a:pPr eaLnBrk="1"/>
            <a:r>
              <a:rPr lang="en-US" dirty="0"/>
              <a:t>Variables live in </a:t>
            </a:r>
            <a:r>
              <a:rPr lang="en-US" b="1" dirty="0"/>
              <a:t>local memory</a:t>
            </a:r>
          </a:p>
          <a:p>
            <a:pPr lvl="1" eaLnBrk="1"/>
            <a:r>
              <a:rPr lang="en-US" dirty="0"/>
              <a:t>The variables of a function are grouped in a </a:t>
            </a:r>
            <a:r>
              <a:rPr lang="en-US" b="1" dirty="0"/>
              <a:t>frame</a:t>
            </a:r>
          </a:p>
        </p:txBody>
      </p:sp>
      <p:sp>
        <p:nvSpPr>
          <p:cNvPr id="7172" name="Rectangle 2"/>
          <p:cNvSpPr>
            <a:spLocks/>
          </p:cNvSpPr>
          <p:nvPr/>
        </p:nvSpPr>
        <p:spPr bwMode="auto">
          <a:xfrm>
            <a:off x="3378200" y="3886200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7173" name="Rectangle 7"/>
          <p:cNvSpPr>
            <a:spLocks/>
          </p:cNvSpPr>
          <p:nvPr/>
        </p:nvSpPr>
        <p:spPr bwMode="auto">
          <a:xfrm>
            <a:off x="4064000" y="4419600"/>
            <a:ext cx="25717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x</a:t>
            </a:r>
          </a:p>
        </p:txBody>
      </p:sp>
      <p:sp>
        <p:nvSpPr>
          <p:cNvPr id="7174" name="Rectangle 8"/>
          <p:cNvSpPr>
            <a:spLocks/>
          </p:cNvSpPr>
          <p:nvPr/>
        </p:nvSpPr>
        <p:spPr bwMode="auto">
          <a:xfrm>
            <a:off x="4067175" y="5062538"/>
            <a:ext cx="298450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y</a:t>
            </a:r>
          </a:p>
        </p:txBody>
      </p:sp>
      <p:sp>
        <p:nvSpPr>
          <p:cNvPr id="7175" name="Rectangle 12"/>
          <p:cNvSpPr>
            <a:spLocks noChangeArrowheads="1"/>
          </p:cNvSpPr>
          <p:nvPr/>
        </p:nvSpPr>
        <p:spPr bwMode="auto">
          <a:xfrm>
            <a:off x="4518025" y="4452938"/>
            <a:ext cx="7620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10</a:t>
            </a:r>
          </a:p>
        </p:txBody>
      </p:sp>
      <p:sp>
        <p:nvSpPr>
          <p:cNvPr id="7176" name="Rectangle 13"/>
          <p:cNvSpPr>
            <a:spLocks noChangeArrowheads="1"/>
          </p:cNvSpPr>
          <p:nvPr/>
        </p:nvSpPr>
        <p:spPr bwMode="auto">
          <a:xfrm>
            <a:off x="4518025" y="5138738"/>
            <a:ext cx="7620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7178" name="TextBox 15"/>
          <p:cNvSpPr txBox="1">
            <a:spLocks noChangeArrowheads="1"/>
          </p:cNvSpPr>
          <p:nvPr/>
        </p:nvSpPr>
        <p:spPr bwMode="auto">
          <a:xfrm>
            <a:off x="2449513" y="4343400"/>
            <a:ext cx="8524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  <a:latin typeface="Helvetica Neue"/>
              </a:rPr>
              <a:t>main</a:t>
            </a:r>
          </a:p>
        </p:txBody>
      </p:sp>
      <p:sp>
        <p:nvSpPr>
          <p:cNvPr id="7180" name="Rectangle 4"/>
          <p:cNvSpPr>
            <a:spLocks/>
          </p:cNvSpPr>
          <p:nvPr/>
        </p:nvSpPr>
        <p:spPr bwMode="auto">
          <a:xfrm>
            <a:off x="8712200" y="3876675"/>
            <a:ext cx="4114800" cy="572452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POW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(y == 0)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1;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x * POW(x, y-1);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square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n * n;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10;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square(x-1);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y == POW(x-1,2);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y;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9" name="Right Arrow 18"/>
          <p:cNvSpPr/>
          <p:nvPr/>
        </p:nvSpPr>
        <p:spPr bwMode="auto">
          <a:xfrm>
            <a:off x="7569200" y="7620000"/>
            <a:ext cx="1143000" cy="7620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Here</a:t>
            </a:r>
          </a:p>
        </p:txBody>
      </p:sp>
      <p:sp>
        <p:nvSpPr>
          <p:cNvPr id="14" name="Left Brace 14"/>
          <p:cNvSpPr>
            <a:spLocks/>
          </p:cNvSpPr>
          <p:nvPr/>
        </p:nvSpPr>
        <p:spPr bwMode="auto">
          <a:xfrm>
            <a:off x="2159000" y="4343400"/>
            <a:ext cx="304800" cy="1371600"/>
          </a:xfrm>
          <a:prstGeom prst="leftBrace">
            <a:avLst>
              <a:gd name="adj1" fmla="val 8321"/>
              <a:gd name="adj2" fmla="val 50000"/>
            </a:avLst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  <p:txBody>
          <a:bodyPr wrap="none" lIns="50800" tIns="50800" rIns="50800" bIns="50800" anchor="ctr">
            <a:noAutofit/>
          </a:bodyPr>
          <a:lstStyle/>
          <a:p>
            <a:endParaRPr lang="en-US" dirty="0">
              <a:latin typeface="Helvetica Neue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858336" y="4795838"/>
            <a:ext cx="1257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b="0" i="1" dirty="0">
                <a:latin typeface="Helvetica Neue"/>
              </a:rPr>
              <a:t>A frame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3" grpId="0"/>
      <p:bldP spid="7174" grpId="0"/>
      <p:bldP spid="7175" grpId="0" animBg="1"/>
      <p:bldP spid="7176" grpId="0" animBg="1"/>
      <p:bldP spid="7178" grpId="0"/>
      <p:bldP spid="7180" grpId="0" animBg="1"/>
      <p:bldP spid="19" grpId="0" animBg="1"/>
      <p:bldP spid="14" grpId="0" animBg="1"/>
      <p:bldP spid="1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 dirty="0" err="1">
                <a:solidFill>
                  <a:srgbClr val="7030A0"/>
                </a:solidFill>
              </a:rPr>
              <a:t>array_copy</a:t>
            </a:r>
            <a:r>
              <a:rPr lang="en-US" dirty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Second Attempt</a:t>
            </a:r>
          </a:p>
        </p:txBody>
      </p:sp>
      <p:sp>
        <p:nvSpPr>
          <p:cNvPr id="28675" name="Content Placeholder 2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7030A0"/>
                </a:solidFill>
              </a:rPr>
              <a:t>array_copy</a:t>
            </a:r>
            <a:r>
              <a:rPr lang="en-US" dirty="0"/>
              <a:t> needs to </a:t>
            </a:r>
            <a:r>
              <a:rPr lang="en-US" i="1" dirty="0"/>
              <a:t>allocate</a:t>
            </a:r>
            <a:r>
              <a:rPr lang="en-US" dirty="0"/>
              <a:t> a new array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 is aliased to A, which is aliased to I</a:t>
            </a:r>
          </a:p>
          <a:p>
            <a:pPr lvl="1"/>
            <a:r>
              <a:rPr lang="en-US" dirty="0"/>
              <a:t>Newly allocated array is garbage collected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EE7A7C1-DBD0-028C-6A21-4608DED2E32C}"/>
              </a:ext>
            </a:extLst>
          </p:cNvPr>
          <p:cNvSpPr>
            <a:spLocks/>
          </p:cNvSpPr>
          <p:nvPr/>
        </p:nvSpPr>
        <p:spPr bwMode="auto">
          <a:xfrm>
            <a:off x="1549400" y="2819400"/>
            <a:ext cx="4267200" cy="498598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A, 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B = A;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… [5, 6, 7] …;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(I, 3);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E0E4D763-2D63-F0AA-4644-34026B8CC65B}"/>
              </a:ext>
            </a:extLst>
          </p:cNvPr>
          <p:cNvSpPr>
            <a:spLocks/>
          </p:cNvSpPr>
          <p:nvPr/>
        </p:nvSpPr>
        <p:spPr bwMode="auto">
          <a:xfrm>
            <a:off x="9915525" y="3047563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86DA2C5-DEDE-02D4-B5D2-F0A334033A31}"/>
              </a:ext>
            </a:extLst>
          </p:cNvPr>
          <p:cNvSpPr>
            <a:spLocks/>
          </p:cNvSpPr>
          <p:nvPr/>
        </p:nvSpPr>
        <p:spPr bwMode="auto">
          <a:xfrm>
            <a:off x="6638925" y="3047563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785CC45-4CFC-F122-7409-02EB65032C21}"/>
              </a:ext>
            </a:extLst>
          </p:cNvPr>
          <p:cNvSpPr>
            <a:spLocks/>
          </p:cNvSpPr>
          <p:nvPr/>
        </p:nvSpPr>
        <p:spPr bwMode="auto">
          <a:xfrm>
            <a:off x="7458075" y="3882588"/>
            <a:ext cx="18732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I</a:t>
            </a: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CD5C5F9C-75DA-6C40-6540-E1A15E2C1E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8750" y="3915926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9" name="Straight Connector 12">
            <a:extLst>
              <a:ext uri="{FF2B5EF4-FFF2-40B4-BE49-F238E27FC236}">
                <a16:creationId xmlns:a16="http://schemas.microsoft.com/office/drawing/2014/main" id="{7B5E70EF-FC1A-E246-6363-D6B373D7FD4C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V="1">
            <a:off x="7347902" y="5325626"/>
            <a:ext cx="4389120" cy="15875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4FF5DB8B-FBCE-F288-E94D-4C7F9A259B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088574"/>
              </p:ext>
            </p:extLst>
          </p:nvPr>
        </p:nvGraphicFramePr>
        <p:xfrm>
          <a:off x="10296525" y="3733363"/>
          <a:ext cx="192024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Rectangle 7">
            <a:extLst>
              <a:ext uri="{FF2B5EF4-FFF2-40B4-BE49-F238E27FC236}">
                <a16:creationId xmlns:a16="http://schemas.microsoft.com/office/drawing/2014/main" id="{F8A83CC2-EE49-FA75-40F4-14D29E863E00}"/>
              </a:ext>
            </a:extLst>
          </p:cNvPr>
          <p:cNvSpPr>
            <a:spLocks/>
          </p:cNvSpPr>
          <p:nvPr/>
        </p:nvSpPr>
        <p:spPr bwMode="auto">
          <a:xfrm>
            <a:off x="7388225" y="4535051"/>
            <a:ext cx="257175" cy="4730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J</a:t>
            </a: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AA425DE3-12E3-97B7-501F-A2067A348C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8750" y="456838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13" name="Straight Arrow Connector 16">
            <a:extLst>
              <a:ext uri="{FF2B5EF4-FFF2-40B4-BE49-F238E27FC236}">
                <a16:creationId xmlns:a16="http://schemas.microsoft.com/office/drawing/2014/main" id="{E128FBC9-37B4-19B5-6CF0-8999A75491C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455025" y="4147701"/>
            <a:ext cx="1857375" cy="119062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4" name="TextBox 15">
            <a:extLst>
              <a:ext uri="{FF2B5EF4-FFF2-40B4-BE49-F238E27FC236}">
                <a16:creationId xmlns:a16="http://schemas.microsoft.com/office/drawing/2014/main" id="{0504F2E2-2910-B033-988C-34125AD57A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6200" y="3423801"/>
            <a:ext cx="852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  <a:latin typeface="Helvetica Neue"/>
              </a:rPr>
              <a:t>main</a:t>
            </a:r>
          </a:p>
        </p:txBody>
      </p:sp>
      <p:sp>
        <p:nvSpPr>
          <p:cNvPr id="15" name="TextBox 22">
            <a:extLst>
              <a:ext uri="{FF2B5EF4-FFF2-40B4-BE49-F238E27FC236}">
                <a16:creationId xmlns:a16="http://schemas.microsoft.com/office/drawing/2014/main" id="{0D52568D-32D6-1723-8136-9C37E799CA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2650" y="5224026"/>
            <a:ext cx="17097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b="0" dirty="0" err="1">
                <a:solidFill>
                  <a:schemeClr val="bg1">
                    <a:lumMod val="75000"/>
                  </a:schemeClr>
                </a:solidFill>
                <a:latin typeface="Helvetica Neue"/>
              </a:rPr>
              <a:t>array_copy</a:t>
            </a:r>
            <a:endParaRPr lang="en-US" b="0" dirty="0">
              <a:solidFill>
                <a:schemeClr val="bg1">
                  <a:lumMod val="75000"/>
                </a:schemeClr>
              </a:solidFill>
              <a:latin typeface="Helvetica Neue"/>
            </a:endParaRPr>
          </a:p>
        </p:txBody>
      </p:sp>
      <p:cxnSp>
        <p:nvCxnSpPr>
          <p:cNvPr id="16" name="Straight Connector 27">
            <a:extLst>
              <a:ext uri="{FF2B5EF4-FFF2-40B4-BE49-F238E27FC236}">
                <a16:creationId xmlns:a16="http://schemas.microsoft.com/office/drawing/2014/main" id="{9580998B-5AFA-DD87-E3AD-EE3EEFAAC9F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54800" y="5179576"/>
            <a:ext cx="2743200" cy="1587"/>
          </a:xfrm>
          <a:prstGeom prst="line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</p:cxnSp>
      <p:sp>
        <p:nvSpPr>
          <p:cNvPr id="17" name="Rectangle 12">
            <a:extLst>
              <a:ext uri="{FF2B5EF4-FFF2-40B4-BE49-F238E27FC236}">
                <a16:creationId xmlns:a16="http://schemas.microsoft.com/office/drawing/2014/main" id="{716B5700-719D-E29D-D368-BBF51C24B7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7800" y="5714563"/>
            <a:ext cx="1298575" cy="4572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Helvetica Neue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EFEC5B7-5418-A27F-ED27-B0CEE606BEC0}"/>
              </a:ext>
            </a:extLst>
          </p:cNvPr>
          <p:cNvCxnSpPr/>
          <p:nvPr/>
        </p:nvCxnSpPr>
        <p:spPr bwMode="auto">
          <a:xfrm flipV="1">
            <a:off x="8474075" y="4419163"/>
            <a:ext cx="1838325" cy="152717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1">
                <a:lumMod val="75000"/>
              </a:schemeClr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19" name="Rectangle 7">
            <a:extLst>
              <a:ext uri="{FF2B5EF4-FFF2-40B4-BE49-F238E27FC236}">
                <a16:creationId xmlns:a16="http://schemas.microsoft.com/office/drawing/2014/main" id="{99A57112-8916-40FE-8D10-24F4232D1A6D}"/>
              </a:ext>
            </a:extLst>
          </p:cNvPr>
          <p:cNvSpPr>
            <a:spLocks/>
          </p:cNvSpPr>
          <p:nvPr/>
        </p:nvSpPr>
        <p:spPr bwMode="auto">
          <a:xfrm>
            <a:off x="7337425" y="5700276"/>
            <a:ext cx="307975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>
              <a:defRPr/>
            </a:pPr>
            <a:r>
              <a:rPr lang="en-US" b="0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A</a:t>
            </a:r>
          </a:p>
        </p:txBody>
      </p:sp>
      <p:cxnSp>
        <p:nvCxnSpPr>
          <p:cNvPr id="20" name="Straight Arrow Connector 24">
            <a:extLst>
              <a:ext uri="{FF2B5EF4-FFF2-40B4-BE49-F238E27FC236}">
                <a16:creationId xmlns:a16="http://schemas.microsoft.com/office/drawing/2014/main" id="{56F71E41-7BA0-93F0-1DF1-0DD83A4253E5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8455025" y="4342963"/>
            <a:ext cx="1857375" cy="4572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1" name="Rectangular Callout 20">
            <a:extLst>
              <a:ext uri="{FF2B5EF4-FFF2-40B4-BE49-F238E27FC236}">
                <a16:creationId xmlns:a16="http://schemas.microsoft.com/office/drawing/2014/main" id="{B69A541D-8062-B48B-4939-265A0EDB430D}"/>
              </a:ext>
            </a:extLst>
          </p:cNvPr>
          <p:cNvSpPr/>
          <p:nvPr/>
        </p:nvSpPr>
        <p:spPr bwMode="auto">
          <a:xfrm>
            <a:off x="10160000" y="7009963"/>
            <a:ext cx="2286000" cy="457200"/>
          </a:xfrm>
          <a:prstGeom prst="wedgeRectCallout">
            <a:avLst>
              <a:gd name="adj1" fmla="val -7835"/>
              <a:gd name="adj2" fmla="val -27912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Garbage collected</a:t>
            </a:r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86971022-BF76-22D8-F34A-19E375CEFB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0975" y="6400363"/>
            <a:ext cx="1298575" cy="4572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Helvetica Neue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38A806D-9CDD-A15F-F06B-F288692A5960}"/>
              </a:ext>
            </a:extLst>
          </p:cNvPr>
          <p:cNvCxnSpPr/>
          <p:nvPr/>
        </p:nvCxnSpPr>
        <p:spPr bwMode="auto">
          <a:xfrm rot="5400000" flipH="1" flipV="1">
            <a:off x="8402637" y="4722376"/>
            <a:ext cx="1984375" cy="183515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1">
                <a:lumMod val="75000"/>
              </a:schemeClr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24" name="Rectangle 7">
            <a:extLst>
              <a:ext uri="{FF2B5EF4-FFF2-40B4-BE49-F238E27FC236}">
                <a16:creationId xmlns:a16="http://schemas.microsoft.com/office/drawing/2014/main" id="{3A6A5B17-E48E-76DB-A183-1C9085C07E4A}"/>
              </a:ext>
            </a:extLst>
          </p:cNvPr>
          <p:cNvSpPr>
            <a:spLocks/>
          </p:cNvSpPr>
          <p:nvPr/>
        </p:nvSpPr>
        <p:spPr bwMode="auto">
          <a:xfrm>
            <a:off x="7340600" y="6386076"/>
            <a:ext cx="307975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>
              <a:defRPr/>
            </a:pPr>
            <a:r>
              <a:rPr lang="en-US" b="0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B</a:t>
            </a: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A9F8722C-2F03-2685-0D62-1293843BAA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074029"/>
              </p:ext>
            </p:extLst>
          </p:nvPr>
        </p:nvGraphicFramePr>
        <p:xfrm>
          <a:off x="10312400" y="4800163"/>
          <a:ext cx="192024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" name="Pie 25">
            <a:extLst>
              <a:ext uri="{FF2B5EF4-FFF2-40B4-BE49-F238E27FC236}">
                <a16:creationId xmlns:a16="http://schemas.microsoft.com/office/drawing/2014/main" id="{B7FC0A49-4CB5-2427-4F0B-9AE48FDB3E6F}"/>
              </a:ext>
            </a:extLst>
          </p:cNvPr>
          <p:cNvSpPr/>
          <p:nvPr/>
        </p:nvSpPr>
        <p:spPr bwMode="auto">
          <a:xfrm>
            <a:off x="9626600" y="5333563"/>
            <a:ext cx="1143000" cy="1143000"/>
          </a:xfrm>
          <a:prstGeom prst="pi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50800" tIns="50800" rIns="50800" bIns="50800" anchor="ctr"/>
          <a:lstStyle/>
          <a:p>
            <a:pPr>
              <a:defRPr/>
            </a:pPr>
            <a:endParaRPr lang="en-US" dirty="0">
              <a:latin typeface="Helvetica Neue"/>
            </a:endParaRPr>
          </a:p>
        </p:txBody>
      </p:sp>
      <p:sp>
        <p:nvSpPr>
          <p:cNvPr id="28" name="Rectangle 12">
            <a:extLst>
              <a:ext uri="{FF2B5EF4-FFF2-40B4-BE49-F238E27FC236}">
                <a16:creationId xmlns:a16="http://schemas.microsoft.com/office/drawing/2014/main" id="{7F7AA01F-0C1F-E0CF-80BB-C01FB844AA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0975" y="7086163"/>
            <a:ext cx="1298575" cy="4572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3</a:t>
            </a:r>
          </a:p>
        </p:txBody>
      </p:sp>
      <p:sp>
        <p:nvSpPr>
          <p:cNvPr id="29" name="Rectangle 7">
            <a:extLst>
              <a:ext uri="{FF2B5EF4-FFF2-40B4-BE49-F238E27FC236}">
                <a16:creationId xmlns:a16="http://schemas.microsoft.com/office/drawing/2014/main" id="{8C414E0E-180C-1A73-B375-9116C862F99C}"/>
              </a:ext>
            </a:extLst>
          </p:cNvPr>
          <p:cNvSpPr>
            <a:spLocks/>
          </p:cNvSpPr>
          <p:nvPr/>
        </p:nvSpPr>
        <p:spPr bwMode="auto">
          <a:xfrm>
            <a:off x="7374463" y="7071876"/>
            <a:ext cx="27411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>
              <a:defRPr/>
            </a:pPr>
            <a:r>
              <a:rPr lang="en-US" b="0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n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7B7E765-DE8C-4C9D-4338-D1DAF18C40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5600" y="4371101"/>
            <a:ext cx="11430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6280447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1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8" grpId="0" animBg="1"/>
      <p:bldP spid="11" grpId="0"/>
      <p:bldP spid="12" grpId="0" animBg="1"/>
      <p:bldP spid="14" grpId="0"/>
      <p:bldP spid="15" grpId="0"/>
      <p:bldP spid="17" grpId="0" animBg="1"/>
      <p:bldP spid="19" grpId="0"/>
      <p:bldP spid="21" grpId="0" animBg="1"/>
      <p:bldP spid="22" grpId="0" animBg="1"/>
      <p:bldP spid="24" grpId="0"/>
      <p:bldP spid="26" grpId="1" animBg="1"/>
      <p:bldP spid="28" grpId="0" animBg="1"/>
      <p:bldP spid="29" grpId="0"/>
      <p:bldP spid="30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 dirty="0" err="1">
                <a:solidFill>
                  <a:srgbClr val="7030A0"/>
                </a:solidFill>
              </a:rPr>
              <a:t>array_copy</a:t>
            </a:r>
            <a:r>
              <a:rPr lang="en-US" dirty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Second Attempt</a:t>
            </a:r>
          </a:p>
        </p:txBody>
      </p:sp>
      <p:sp>
        <p:nvSpPr>
          <p:cNvPr id="28675" name="Content Placeholder 2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7030A0"/>
                </a:solidFill>
              </a:rPr>
              <a:t>array_copy</a:t>
            </a:r>
            <a:r>
              <a:rPr lang="en-US" dirty="0"/>
              <a:t> needs to </a:t>
            </a:r>
            <a:r>
              <a:rPr lang="en-US" i="1" dirty="0"/>
              <a:t>allocate</a:t>
            </a:r>
            <a:r>
              <a:rPr lang="en-US" dirty="0"/>
              <a:t> a new array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 is aliased to A, which is aliased to I</a:t>
            </a:r>
          </a:p>
          <a:p>
            <a:pPr lvl="1"/>
            <a:r>
              <a:rPr lang="en-US" dirty="0"/>
              <a:t>Newly allocated array is garbage collected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EE7A7C1-DBD0-028C-6A21-4608DED2E32C}"/>
              </a:ext>
            </a:extLst>
          </p:cNvPr>
          <p:cNvSpPr>
            <a:spLocks/>
          </p:cNvSpPr>
          <p:nvPr/>
        </p:nvSpPr>
        <p:spPr bwMode="auto">
          <a:xfrm>
            <a:off x="1549400" y="2819400"/>
            <a:ext cx="4267200" cy="498598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A, </a:t>
            </a:r>
            <a:r>
              <a:rPr lang="en-US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B = A;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… [5, 6, 7] …;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(I, 3);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E0E4D763-2D63-F0AA-4644-34026B8CC65B}"/>
              </a:ext>
            </a:extLst>
          </p:cNvPr>
          <p:cNvSpPr>
            <a:spLocks/>
          </p:cNvSpPr>
          <p:nvPr/>
        </p:nvSpPr>
        <p:spPr bwMode="auto">
          <a:xfrm>
            <a:off x="9915525" y="3047563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86DA2C5-DEDE-02D4-B5D2-F0A334033A31}"/>
              </a:ext>
            </a:extLst>
          </p:cNvPr>
          <p:cNvSpPr>
            <a:spLocks/>
          </p:cNvSpPr>
          <p:nvPr/>
        </p:nvSpPr>
        <p:spPr bwMode="auto">
          <a:xfrm>
            <a:off x="6638925" y="3047563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785CC45-4CFC-F122-7409-02EB65032C21}"/>
              </a:ext>
            </a:extLst>
          </p:cNvPr>
          <p:cNvSpPr>
            <a:spLocks/>
          </p:cNvSpPr>
          <p:nvPr/>
        </p:nvSpPr>
        <p:spPr bwMode="auto">
          <a:xfrm>
            <a:off x="7458075" y="3882588"/>
            <a:ext cx="18732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I</a:t>
            </a: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CD5C5F9C-75DA-6C40-6540-E1A15E2C1E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8750" y="3915926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4FF5DB8B-FBCE-F288-E94D-4C7F9A259B36}"/>
              </a:ext>
            </a:extLst>
          </p:cNvPr>
          <p:cNvGraphicFramePr>
            <a:graphicFrameLocks noGrp="1"/>
          </p:cNvGraphicFramePr>
          <p:nvPr/>
        </p:nvGraphicFramePr>
        <p:xfrm>
          <a:off x="10296525" y="3733363"/>
          <a:ext cx="192024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Rectangle 7">
            <a:extLst>
              <a:ext uri="{FF2B5EF4-FFF2-40B4-BE49-F238E27FC236}">
                <a16:creationId xmlns:a16="http://schemas.microsoft.com/office/drawing/2014/main" id="{F8A83CC2-EE49-FA75-40F4-14D29E863E00}"/>
              </a:ext>
            </a:extLst>
          </p:cNvPr>
          <p:cNvSpPr>
            <a:spLocks/>
          </p:cNvSpPr>
          <p:nvPr/>
        </p:nvSpPr>
        <p:spPr bwMode="auto">
          <a:xfrm>
            <a:off x="7388225" y="4535051"/>
            <a:ext cx="257175" cy="4730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J</a:t>
            </a: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AA425DE3-12E3-97B7-501F-A2067A348C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8750" y="4568388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13" name="Straight Arrow Connector 16">
            <a:extLst>
              <a:ext uri="{FF2B5EF4-FFF2-40B4-BE49-F238E27FC236}">
                <a16:creationId xmlns:a16="http://schemas.microsoft.com/office/drawing/2014/main" id="{E128FBC9-37B4-19B5-6CF0-8999A75491C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455025" y="4147701"/>
            <a:ext cx="1857375" cy="119062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14" name="TextBox 15">
            <a:extLst>
              <a:ext uri="{FF2B5EF4-FFF2-40B4-BE49-F238E27FC236}">
                <a16:creationId xmlns:a16="http://schemas.microsoft.com/office/drawing/2014/main" id="{0504F2E2-2910-B033-988C-34125AD57A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6200" y="3423801"/>
            <a:ext cx="852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  <a:latin typeface="Helvetica Neue"/>
              </a:rPr>
              <a:t>main</a:t>
            </a:r>
          </a:p>
        </p:txBody>
      </p:sp>
      <p:sp>
        <p:nvSpPr>
          <p:cNvPr id="15" name="TextBox 22">
            <a:extLst>
              <a:ext uri="{FF2B5EF4-FFF2-40B4-BE49-F238E27FC236}">
                <a16:creationId xmlns:a16="http://schemas.microsoft.com/office/drawing/2014/main" id="{0D52568D-32D6-1723-8136-9C37E799CA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2650" y="5224026"/>
            <a:ext cx="17097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b="0" dirty="0" err="1">
                <a:solidFill>
                  <a:schemeClr val="bg1">
                    <a:lumMod val="75000"/>
                  </a:schemeClr>
                </a:solidFill>
                <a:latin typeface="Helvetica Neue"/>
              </a:rPr>
              <a:t>array_copy</a:t>
            </a:r>
            <a:endParaRPr lang="en-US" b="0" dirty="0">
              <a:solidFill>
                <a:schemeClr val="bg1">
                  <a:lumMod val="75000"/>
                </a:schemeClr>
              </a:solidFill>
              <a:latin typeface="Helvetica Neue"/>
            </a:endParaRPr>
          </a:p>
        </p:txBody>
      </p:sp>
      <p:cxnSp>
        <p:nvCxnSpPr>
          <p:cNvPr id="16" name="Straight Connector 27">
            <a:extLst>
              <a:ext uri="{FF2B5EF4-FFF2-40B4-BE49-F238E27FC236}">
                <a16:creationId xmlns:a16="http://schemas.microsoft.com/office/drawing/2014/main" id="{9580998B-5AFA-DD87-E3AD-EE3EEFAAC9F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54800" y="5179576"/>
            <a:ext cx="2743200" cy="1587"/>
          </a:xfrm>
          <a:prstGeom prst="line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</p:cxnSp>
      <p:sp>
        <p:nvSpPr>
          <p:cNvPr id="17" name="Rectangle 12">
            <a:extLst>
              <a:ext uri="{FF2B5EF4-FFF2-40B4-BE49-F238E27FC236}">
                <a16:creationId xmlns:a16="http://schemas.microsoft.com/office/drawing/2014/main" id="{716B5700-719D-E29D-D368-BBF51C24B7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7800" y="5714563"/>
            <a:ext cx="1298575" cy="4572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Helvetica Neue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EFEC5B7-5418-A27F-ED27-B0CEE606BEC0}"/>
              </a:ext>
            </a:extLst>
          </p:cNvPr>
          <p:cNvCxnSpPr/>
          <p:nvPr/>
        </p:nvCxnSpPr>
        <p:spPr bwMode="auto">
          <a:xfrm flipV="1">
            <a:off x="8474075" y="4419163"/>
            <a:ext cx="1838325" cy="152717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1">
                <a:lumMod val="75000"/>
              </a:schemeClr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19" name="Rectangle 7">
            <a:extLst>
              <a:ext uri="{FF2B5EF4-FFF2-40B4-BE49-F238E27FC236}">
                <a16:creationId xmlns:a16="http://schemas.microsoft.com/office/drawing/2014/main" id="{99A57112-8916-40FE-8D10-24F4232D1A6D}"/>
              </a:ext>
            </a:extLst>
          </p:cNvPr>
          <p:cNvSpPr>
            <a:spLocks/>
          </p:cNvSpPr>
          <p:nvPr/>
        </p:nvSpPr>
        <p:spPr bwMode="auto">
          <a:xfrm>
            <a:off x="7337425" y="5700276"/>
            <a:ext cx="307975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>
              <a:defRPr/>
            </a:pPr>
            <a:r>
              <a:rPr lang="en-US" b="0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A</a:t>
            </a:r>
          </a:p>
        </p:txBody>
      </p:sp>
      <p:cxnSp>
        <p:nvCxnSpPr>
          <p:cNvPr id="20" name="Straight Arrow Connector 24">
            <a:extLst>
              <a:ext uri="{FF2B5EF4-FFF2-40B4-BE49-F238E27FC236}">
                <a16:creationId xmlns:a16="http://schemas.microsoft.com/office/drawing/2014/main" id="{56F71E41-7BA0-93F0-1DF1-0DD83A4253E5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8455025" y="4342963"/>
            <a:ext cx="1857375" cy="4572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1" name="Rectangular Callout 20">
            <a:extLst>
              <a:ext uri="{FF2B5EF4-FFF2-40B4-BE49-F238E27FC236}">
                <a16:creationId xmlns:a16="http://schemas.microsoft.com/office/drawing/2014/main" id="{B69A541D-8062-B48B-4939-265A0EDB430D}"/>
              </a:ext>
            </a:extLst>
          </p:cNvPr>
          <p:cNvSpPr/>
          <p:nvPr/>
        </p:nvSpPr>
        <p:spPr bwMode="auto">
          <a:xfrm>
            <a:off x="10160000" y="7009963"/>
            <a:ext cx="2286000" cy="457200"/>
          </a:xfrm>
          <a:prstGeom prst="wedgeRectCallout">
            <a:avLst>
              <a:gd name="adj1" fmla="val -7835"/>
              <a:gd name="adj2" fmla="val -27912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Garbage collected</a:t>
            </a:r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86971022-BF76-22D8-F34A-19E375CEFB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0975" y="6400363"/>
            <a:ext cx="1298575" cy="4572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Helvetica Neue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38A806D-9CDD-A15F-F06B-F288692A5960}"/>
              </a:ext>
            </a:extLst>
          </p:cNvPr>
          <p:cNvCxnSpPr/>
          <p:nvPr/>
        </p:nvCxnSpPr>
        <p:spPr bwMode="auto">
          <a:xfrm rot="5400000" flipH="1" flipV="1">
            <a:off x="8402637" y="4722376"/>
            <a:ext cx="1984375" cy="183515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1">
                <a:lumMod val="75000"/>
              </a:schemeClr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24" name="Rectangle 7">
            <a:extLst>
              <a:ext uri="{FF2B5EF4-FFF2-40B4-BE49-F238E27FC236}">
                <a16:creationId xmlns:a16="http://schemas.microsoft.com/office/drawing/2014/main" id="{3A6A5B17-E48E-76DB-A183-1C9085C07E4A}"/>
              </a:ext>
            </a:extLst>
          </p:cNvPr>
          <p:cNvSpPr>
            <a:spLocks/>
          </p:cNvSpPr>
          <p:nvPr/>
        </p:nvSpPr>
        <p:spPr bwMode="auto">
          <a:xfrm>
            <a:off x="7340600" y="6386076"/>
            <a:ext cx="307975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>
              <a:defRPr/>
            </a:pPr>
            <a:r>
              <a:rPr lang="en-US" b="0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B</a:t>
            </a: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A9F8722C-2F03-2685-0D62-1293843BAA57}"/>
              </a:ext>
            </a:extLst>
          </p:cNvPr>
          <p:cNvGraphicFramePr>
            <a:graphicFrameLocks noGrp="1"/>
          </p:cNvGraphicFramePr>
          <p:nvPr/>
        </p:nvGraphicFramePr>
        <p:xfrm>
          <a:off x="10312400" y="4800163"/>
          <a:ext cx="192024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" name="Pie 25">
            <a:extLst>
              <a:ext uri="{FF2B5EF4-FFF2-40B4-BE49-F238E27FC236}">
                <a16:creationId xmlns:a16="http://schemas.microsoft.com/office/drawing/2014/main" id="{B7FC0A49-4CB5-2427-4F0B-9AE48FDB3E6F}"/>
              </a:ext>
            </a:extLst>
          </p:cNvPr>
          <p:cNvSpPr/>
          <p:nvPr/>
        </p:nvSpPr>
        <p:spPr bwMode="auto">
          <a:xfrm>
            <a:off x="9626600" y="5333563"/>
            <a:ext cx="1143000" cy="1143000"/>
          </a:xfrm>
          <a:prstGeom prst="pi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50800" tIns="50800" rIns="50800" bIns="50800" anchor="ctr"/>
          <a:lstStyle/>
          <a:p>
            <a:pPr>
              <a:defRPr/>
            </a:pPr>
            <a:endParaRPr lang="en-US" dirty="0">
              <a:latin typeface="Helvetica Neue"/>
            </a:endParaRPr>
          </a:p>
        </p:txBody>
      </p:sp>
      <p:sp>
        <p:nvSpPr>
          <p:cNvPr id="28" name="Rectangle 12">
            <a:extLst>
              <a:ext uri="{FF2B5EF4-FFF2-40B4-BE49-F238E27FC236}">
                <a16:creationId xmlns:a16="http://schemas.microsoft.com/office/drawing/2014/main" id="{7F7AA01F-0C1F-E0CF-80BB-C01FB844AA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0975" y="7086163"/>
            <a:ext cx="1298575" cy="4572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3</a:t>
            </a:r>
          </a:p>
        </p:txBody>
      </p:sp>
      <p:sp>
        <p:nvSpPr>
          <p:cNvPr id="29" name="Rectangle 7">
            <a:extLst>
              <a:ext uri="{FF2B5EF4-FFF2-40B4-BE49-F238E27FC236}">
                <a16:creationId xmlns:a16="http://schemas.microsoft.com/office/drawing/2014/main" id="{8C414E0E-180C-1A73-B375-9116C862F99C}"/>
              </a:ext>
            </a:extLst>
          </p:cNvPr>
          <p:cNvSpPr>
            <a:spLocks/>
          </p:cNvSpPr>
          <p:nvPr/>
        </p:nvSpPr>
        <p:spPr bwMode="auto">
          <a:xfrm>
            <a:off x="7374463" y="7071876"/>
            <a:ext cx="27411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>
              <a:defRPr/>
            </a:pPr>
            <a:r>
              <a:rPr lang="en-US" b="0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n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7B7E765-DE8C-4C9D-4338-D1DAF18C40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5600" y="4371101"/>
            <a:ext cx="11430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4BF52CF4-068D-DA82-6878-98A73703CC13}"/>
              </a:ext>
            </a:extLst>
          </p:cNvPr>
          <p:cNvSpPr/>
          <p:nvPr/>
        </p:nvSpPr>
        <p:spPr bwMode="auto">
          <a:xfrm>
            <a:off x="272256" y="6553200"/>
            <a:ext cx="1143000" cy="7620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Here</a:t>
            </a:r>
          </a:p>
        </p:txBody>
      </p:sp>
      <p:sp>
        <p:nvSpPr>
          <p:cNvPr id="31" name="Rectangular Callout 30">
            <a:extLst>
              <a:ext uri="{FF2B5EF4-FFF2-40B4-BE49-F238E27FC236}">
                <a16:creationId xmlns:a16="http://schemas.microsoft.com/office/drawing/2014/main" id="{905B28D9-0666-956F-D2E8-D8CAC88A6013}"/>
              </a:ext>
            </a:extLst>
          </p:cNvPr>
          <p:cNvSpPr/>
          <p:nvPr/>
        </p:nvSpPr>
        <p:spPr bwMode="auto">
          <a:xfrm>
            <a:off x="10074892" y="8456175"/>
            <a:ext cx="2286000" cy="457200"/>
          </a:xfrm>
          <a:prstGeom prst="wedgeRectCallout">
            <a:avLst>
              <a:gd name="adj1" fmla="val -91585"/>
              <a:gd name="adj2" fmla="val -20412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Decommissioned</a:t>
            </a:r>
          </a:p>
        </p:txBody>
      </p:sp>
      <p:cxnSp>
        <p:nvCxnSpPr>
          <p:cNvPr id="32" name="Straight Connector 12">
            <a:extLst>
              <a:ext uri="{FF2B5EF4-FFF2-40B4-BE49-F238E27FC236}">
                <a16:creationId xmlns:a16="http://schemas.microsoft.com/office/drawing/2014/main" id="{1EBFEC04-B520-593B-C3F4-EDF5132AFB03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V="1">
            <a:off x="7347902" y="5325626"/>
            <a:ext cx="4389120" cy="15875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6C53F093-BC50-C0AF-4948-EC7205FF04E0}"/>
              </a:ext>
            </a:extLst>
          </p:cNvPr>
          <p:cNvSpPr txBox="1"/>
          <p:nvPr/>
        </p:nvSpPr>
        <p:spPr>
          <a:xfrm>
            <a:off x="8817522" y="8061524"/>
            <a:ext cx="73128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6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4350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 dirty="0" err="1">
                <a:solidFill>
                  <a:srgbClr val="7030A0"/>
                </a:solidFill>
              </a:rPr>
              <a:t>array_copy</a:t>
            </a:r>
            <a:r>
              <a:rPr lang="en-US" dirty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Third Attempt</a:t>
            </a:r>
          </a:p>
        </p:txBody>
      </p:sp>
      <p:sp>
        <p:nvSpPr>
          <p:cNvPr id="33795" name="Content Placeholder 20"/>
          <p:cNvSpPr>
            <a:spLocks noGrp="1"/>
          </p:cNvSpPr>
          <p:nvPr>
            <p:ph idx="1"/>
          </p:nvPr>
        </p:nvSpPr>
        <p:spPr>
          <a:xfrm>
            <a:off x="5905500" y="6781800"/>
            <a:ext cx="6235700" cy="1524000"/>
          </a:xfrm>
        </p:spPr>
        <p:txBody>
          <a:bodyPr/>
          <a:lstStyle/>
          <a:p>
            <a:r>
              <a:rPr lang="en-US" dirty="0"/>
              <a:t>Works as expected</a:t>
            </a:r>
          </a:p>
          <a:p>
            <a:pPr lvl="1"/>
            <a:r>
              <a:rPr lang="en-US" kern="1200" dirty="0">
                <a:solidFill>
                  <a:srgbClr val="D03BFF"/>
                </a:solidFill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dirty="0"/>
              <a:t>-loops are convenient to iterate through arrays</a:t>
            </a:r>
          </a:p>
          <a:p>
            <a:pPr lvl="1"/>
            <a:r>
              <a:rPr lang="en-US" dirty="0"/>
              <a:t>Local variable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dirty="0"/>
              <a:t>is only defined inside the loop</a:t>
            </a:r>
          </a:p>
          <a:p>
            <a:pPr lvl="1"/>
            <a:endParaRPr lang="en-US" dirty="0"/>
          </a:p>
        </p:txBody>
      </p:sp>
      <p:sp>
        <p:nvSpPr>
          <p:cNvPr id="33796" name="Rectangle 4"/>
          <p:cNvSpPr>
            <a:spLocks/>
          </p:cNvSpPr>
          <p:nvPr/>
        </p:nvSpPr>
        <p:spPr bwMode="auto">
          <a:xfrm>
            <a:off x="1549400" y="2057400"/>
            <a:ext cx="4267200" cy="572452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B[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… [5, 6, 7] …;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(I, 3);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7" name="Right Arrow 6"/>
          <p:cNvSpPr/>
          <p:nvPr/>
        </p:nvSpPr>
        <p:spPr bwMode="auto">
          <a:xfrm>
            <a:off x="406400" y="6629400"/>
            <a:ext cx="1143000" cy="7620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Here</a:t>
            </a:r>
          </a:p>
        </p:txBody>
      </p:sp>
      <p:sp>
        <p:nvSpPr>
          <p:cNvPr id="33798" name="Rectangle 8"/>
          <p:cNvSpPr>
            <a:spLocks/>
          </p:cNvSpPr>
          <p:nvPr/>
        </p:nvSpPr>
        <p:spPr bwMode="auto">
          <a:xfrm>
            <a:off x="9915525" y="1981200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33799" name="Rectangle 2"/>
          <p:cNvSpPr>
            <a:spLocks/>
          </p:cNvSpPr>
          <p:nvPr/>
        </p:nvSpPr>
        <p:spPr bwMode="auto">
          <a:xfrm>
            <a:off x="6638925" y="1981200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33800" name="Rectangle 7"/>
          <p:cNvSpPr>
            <a:spLocks/>
          </p:cNvSpPr>
          <p:nvPr/>
        </p:nvSpPr>
        <p:spPr bwMode="auto">
          <a:xfrm>
            <a:off x="7458075" y="2816225"/>
            <a:ext cx="18732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I</a:t>
            </a:r>
          </a:p>
        </p:txBody>
      </p:sp>
      <p:sp>
        <p:nvSpPr>
          <p:cNvPr id="33801" name="Rectangle 12"/>
          <p:cNvSpPr>
            <a:spLocks noChangeArrowheads="1"/>
          </p:cNvSpPr>
          <p:nvPr/>
        </p:nvSpPr>
        <p:spPr bwMode="auto">
          <a:xfrm>
            <a:off x="7778750" y="2849563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33802" name="Straight Connector 12"/>
          <p:cNvCxnSpPr>
            <a:cxnSpLocks noChangeShapeType="1"/>
          </p:cNvCxnSpPr>
          <p:nvPr/>
        </p:nvCxnSpPr>
        <p:spPr bwMode="auto">
          <a:xfrm rot="16200000" flipV="1">
            <a:off x="7347902" y="4274501"/>
            <a:ext cx="4389120" cy="15875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0296525" y="2667000"/>
          <a:ext cx="192024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3816" name="Rectangle 7"/>
          <p:cNvSpPr>
            <a:spLocks/>
          </p:cNvSpPr>
          <p:nvPr/>
        </p:nvSpPr>
        <p:spPr bwMode="auto">
          <a:xfrm>
            <a:off x="7388225" y="3468688"/>
            <a:ext cx="257175" cy="4730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J</a:t>
            </a:r>
          </a:p>
        </p:txBody>
      </p:sp>
      <p:sp>
        <p:nvSpPr>
          <p:cNvPr id="33817" name="Rectangle 12"/>
          <p:cNvSpPr>
            <a:spLocks noChangeArrowheads="1"/>
          </p:cNvSpPr>
          <p:nvPr/>
        </p:nvSpPr>
        <p:spPr bwMode="auto">
          <a:xfrm>
            <a:off x="7778750" y="3502025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33818" name="Straight Arrow Connector 16"/>
          <p:cNvCxnSpPr>
            <a:cxnSpLocks noChangeShapeType="1"/>
          </p:cNvCxnSpPr>
          <p:nvPr/>
        </p:nvCxnSpPr>
        <p:spPr bwMode="auto">
          <a:xfrm>
            <a:off x="8455025" y="3081338"/>
            <a:ext cx="1857375" cy="119062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33819" name="TextBox 15"/>
          <p:cNvSpPr txBox="1">
            <a:spLocks noChangeArrowheads="1"/>
          </p:cNvSpPr>
          <p:nvPr/>
        </p:nvSpPr>
        <p:spPr bwMode="auto">
          <a:xfrm>
            <a:off x="6426200" y="2357438"/>
            <a:ext cx="852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  <a:latin typeface="Helvetica Neue"/>
              </a:rPr>
              <a:t>main</a:t>
            </a:r>
          </a:p>
        </p:txBody>
      </p:sp>
      <p:sp>
        <p:nvSpPr>
          <p:cNvPr id="19" name="TextBox 22"/>
          <p:cNvSpPr txBox="1">
            <a:spLocks noChangeArrowheads="1"/>
          </p:cNvSpPr>
          <p:nvPr/>
        </p:nvSpPr>
        <p:spPr bwMode="auto">
          <a:xfrm>
            <a:off x="5962650" y="4157663"/>
            <a:ext cx="17097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b="0" dirty="0" err="1">
                <a:solidFill>
                  <a:schemeClr val="bg1">
                    <a:lumMod val="75000"/>
                  </a:schemeClr>
                </a:solidFill>
                <a:latin typeface="Helvetica Neue"/>
              </a:rPr>
              <a:t>array_copy</a:t>
            </a:r>
            <a:endParaRPr lang="en-US" b="0" dirty="0">
              <a:solidFill>
                <a:schemeClr val="bg1">
                  <a:lumMod val="75000"/>
                </a:schemeClr>
              </a:solidFill>
              <a:latin typeface="Helvetica Neue"/>
            </a:endParaRPr>
          </a:p>
        </p:txBody>
      </p:sp>
      <p:cxnSp>
        <p:nvCxnSpPr>
          <p:cNvPr id="20" name="Straight Connector 27"/>
          <p:cNvCxnSpPr>
            <a:cxnSpLocks noChangeShapeType="1"/>
          </p:cNvCxnSpPr>
          <p:nvPr/>
        </p:nvCxnSpPr>
        <p:spPr bwMode="auto">
          <a:xfrm>
            <a:off x="6654800" y="4113213"/>
            <a:ext cx="2743200" cy="1587"/>
          </a:xfrm>
          <a:prstGeom prst="line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</p:cxn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7797800" y="4648200"/>
            <a:ext cx="1298575" cy="4572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Helvetica Neue"/>
            </a:endParaRPr>
          </a:p>
        </p:txBody>
      </p:sp>
      <p:cxnSp>
        <p:nvCxnSpPr>
          <p:cNvPr id="23" name="Straight Arrow Connector 22"/>
          <p:cNvCxnSpPr/>
          <p:nvPr/>
        </p:nvCxnSpPr>
        <p:spPr bwMode="auto">
          <a:xfrm flipV="1">
            <a:off x="8474075" y="3352800"/>
            <a:ext cx="1838325" cy="152717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1">
                <a:lumMod val="75000"/>
              </a:schemeClr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24" name="Rectangle 7"/>
          <p:cNvSpPr>
            <a:spLocks/>
          </p:cNvSpPr>
          <p:nvPr/>
        </p:nvSpPr>
        <p:spPr bwMode="auto">
          <a:xfrm>
            <a:off x="7337425" y="4633913"/>
            <a:ext cx="307975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>
              <a:defRPr/>
            </a:pPr>
            <a:r>
              <a:rPr lang="en-US" b="0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A</a:t>
            </a:r>
          </a:p>
        </p:txBody>
      </p:sp>
      <p:cxnSp>
        <p:nvCxnSpPr>
          <p:cNvPr id="33825" name="Straight Arrow Connector 24"/>
          <p:cNvCxnSpPr>
            <a:cxnSpLocks noChangeShapeType="1"/>
          </p:cNvCxnSpPr>
          <p:nvPr/>
        </p:nvCxnSpPr>
        <p:spPr bwMode="auto">
          <a:xfrm>
            <a:off x="8455025" y="3733800"/>
            <a:ext cx="1857375" cy="4572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6" name="Rectangular Callout 25"/>
          <p:cNvSpPr/>
          <p:nvPr/>
        </p:nvSpPr>
        <p:spPr bwMode="auto">
          <a:xfrm>
            <a:off x="10160000" y="5943600"/>
            <a:ext cx="2286000" cy="457200"/>
          </a:xfrm>
          <a:prstGeom prst="wedgeRectCallout">
            <a:avLst>
              <a:gd name="adj1" fmla="val -91585"/>
              <a:gd name="adj2" fmla="val -20412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Decommissioned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7800975" y="5334000"/>
            <a:ext cx="1298575" cy="4572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Helvetica Neue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flipV="1">
            <a:off x="8477250" y="4419600"/>
            <a:ext cx="1835150" cy="114617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1">
                <a:lumMod val="75000"/>
              </a:schemeClr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29" name="Rectangle 7"/>
          <p:cNvSpPr>
            <a:spLocks/>
          </p:cNvSpPr>
          <p:nvPr/>
        </p:nvSpPr>
        <p:spPr bwMode="auto">
          <a:xfrm>
            <a:off x="7340600" y="5319713"/>
            <a:ext cx="307975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>
              <a:defRPr/>
            </a:pPr>
            <a:r>
              <a:rPr lang="en-US" b="0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B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10312400" y="3733800"/>
          <a:ext cx="192024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10693400" y="6629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  <p:sp>
        <p:nvSpPr>
          <p:cNvPr id="34" name="Rectangle 12"/>
          <p:cNvSpPr>
            <a:spLocks noChangeArrowheads="1"/>
          </p:cNvSpPr>
          <p:nvPr/>
        </p:nvSpPr>
        <p:spPr bwMode="auto">
          <a:xfrm>
            <a:off x="7800975" y="6019800"/>
            <a:ext cx="1298575" cy="4572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3</a:t>
            </a:r>
          </a:p>
        </p:txBody>
      </p:sp>
      <p:sp>
        <p:nvSpPr>
          <p:cNvPr id="35" name="Rectangle 7"/>
          <p:cNvSpPr>
            <a:spLocks/>
          </p:cNvSpPr>
          <p:nvPr/>
        </p:nvSpPr>
        <p:spPr bwMode="auto">
          <a:xfrm>
            <a:off x="7374463" y="6005513"/>
            <a:ext cx="27411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>
              <a:defRPr/>
            </a:pPr>
            <a:r>
              <a:rPr lang="en-US" b="0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n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42BFC100-0861-29DD-DAA8-8CEFE1EFE2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5242" y="3429000"/>
            <a:ext cx="4002183" cy="1498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3798" grpId="0"/>
      <p:bldP spid="33799" grpId="0"/>
      <p:bldP spid="33800" grpId="0"/>
      <p:bldP spid="33801" grpId="0" animBg="1"/>
      <p:bldP spid="33816" grpId="0"/>
      <p:bldP spid="33817" grpId="0" animBg="1"/>
      <p:bldP spid="33819" grpId="0"/>
      <p:bldP spid="19" grpId="0"/>
      <p:bldP spid="22" grpId="0" animBg="1"/>
      <p:bldP spid="24" grpId="0"/>
      <p:bldP spid="26" grpId="0" animBg="1"/>
      <p:bldP spid="27" grpId="0" animBg="1"/>
      <p:bldP spid="29" grpId="0"/>
      <p:bldP spid="32" grpId="0"/>
      <p:bldP spid="34" grpId="0" animBg="1"/>
      <p:bldP spid="35" grpId="0"/>
      <p:bldP spid="2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pPr eaLnBrk="1"/>
            <a:r>
              <a:rPr lang="en-US" sz="4400" b="1" dirty="0">
                <a:solidFill>
                  <a:srgbClr val="77E0FF"/>
                </a:solidFill>
              </a:rPr>
              <a:t>Safety of Array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of </a:t>
            </a:r>
            <a:r>
              <a:rPr lang="en-US" dirty="0" err="1">
                <a:solidFill>
                  <a:srgbClr val="7030A0"/>
                </a:solidFill>
              </a:rPr>
              <a:t>array_copy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6692900" cy="6896100"/>
          </a:xfrm>
        </p:spPr>
        <p:txBody>
          <a:bodyPr/>
          <a:lstStyle/>
          <a:p>
            <a:r>
              <a:rPr lang="en-US" dirty="0"/>
              <a:t>Is </a:t>
            </a:r>
            <a:r>
              <a:rPr lang="en-US" dirty="0" err="1">
                <a:solidFill>
                  <a:srgbClr val="7030A0"/>
                </a:solidFill>
              </a:rPr>
              <a:t>array_copy</a:t>
            </a:r>
            <a:r>
              <a:rPr lang="en-US" dirty="0"/>
              <a:t> </a:t>
            </a:r>
            <a:r>
              <a:rPr lang="en-US" b="1" dirty="0"/>
              <a:t>safe</a:t>
            </a:r>
            <a:r>
              <a:rPr lang="en-US" dirty="0"/>
              <a:t>?</a:t>
            </a:r>
          </a:p>
          <a:p>
            <a:pPr lvl="2" defTabSz="584200"/>
            <a:endParaRPr lang="en-US" dirty="0"/>
          </a:p>
          <a:p>
            <a:pPr lvl="1"/>
            <a:r>
              <a:rPr lang="en-US" dirty="0" err="1"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dirty="0" err="1">
                <a:solidFill>
                  <a:srgbClr val="34A327"/>
                </a:solidFill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dirty="0">
                <a:solidFill>
                  <a:schemeClr val="tx1"/>
                </a:solidFill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) ?</a:t>
            </a:r>
          </a:p>
          <a:p>
            <a:pPr lvl="2" defTabSz="584200"/>
            <a:r>
              <a:rPr lang="en-US" b="1" dirty="0">
                <a:ea typeface="Menlo" charset="0"/>
                <a:cs typeface="Menlo" charset="0"/>
                <a:sym typeface="Menlo" charset="0"/>
              </a:rPr>
              <a:t>To show: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n &gt;= 0</a:t>
            </a:r>
          </a:p>
          <a:p>
            <a:pPr lvl="2" defTabSz="584200"/>
            <a:endParaRPr lang="en-US" dirty="0">
              <a:sym typeface="Menlo" charset="0"/>
            </a:endParaRPr>
          </a:p>
          <a:p>
            <a:pPr lvl="1"/>
            <a:r>
              <a:rPr lang="en-US" dirty="0">
                <a:sym typeface="Menlo" charset="0"/>
              </a:rPr>
              <a:t>A[</a:t>
            </a:r>
            <a:r>
              <a:rPr lang="en-US" dirty="0" err="1">
                <a:sym typeface="Menlo" charset="0"/>
              </a:rPr>
              <a:t>i</a:t>
            </a:r>
            <a:r>
              <a:rPr lang="en-US" dirty="0">
                <a:sym typeface="Menlo" charset="0"/>
              </a:rPr>
              <a:t>]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 ?</a:t>
            </a:r>
          </a:p>
          <a:p>
            <a:pPr lvl="2">
              <a:tabLst>
                <a:tab pos="2576513" algn="l"/>
              </a:tabLst>
            </a:pPr>
            <a:r>
              <a:rPr lang="en-US" b="1" dirty="0">
                <a:ea typeface="Menlo" charset="0"/>
                <a:cs typeface="Menlo" charset="0"/>
                <a:sym typeface="Menlo" charset="0"/>
              </a:rPr>
              <a:t>To show: 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	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0 &lt;= </a:t>
            </a: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endParaRPr lang="en-US" dirty="0">
              <a:solidFill>
                <a:srgbClr val="C00000"/>
              </a:solidFill>
              <a:sym typeface="Menlo" charset="0"/>
            </a:endParaRPr>
          </a:p>
          <a:p>
            <a:pPr lvl="2" defTabSz="584200">
              <a:buNone/>
              <a:tabLst>
                <a:tab pos="2576513" algn="l"/>
              </a:tabLst>
            </a:pPr>
            <a:r>
              <a:rPr lang="en-US" dirty="0">
                <a:sym typeface="Menlo" charset="0"/>
              </a:rPr>
              <a:t>	</a:t>
            </a:r>
            <a:r>
              <a:rPr lang="en-US" b="1" dirty="0">
                <a:sym typeface="Menlo" charset="0"/>
              </a:rPr>
              <a:t>and</a:t>
            </a:r>
            <a:r>
              <a:rPr lang="en-US" dirty="0">
                <a:sym typeface="Menlo" charset="0"/>
              </a:rPr>
              <a:t> 	</a:t>
            </a: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 &lt; \length(A)</a:t>
            </a:r>
          </a:p>
          <a:p>
            <a:pPr lvl="2" defTabSz="584200"/>
            <a:endParaRPr lang="en-US" dirty="0">
              <a:sym typeface="Menlo" charset="0"/>
            </a:endParaRPr>
          </a:p>
          <a:p>
            <a:pPr lvl="1"/>
            <a:r>
              <a:rPr lang="en-US" dirty="0">
                <a:sym typeface="Menlo" charset="0"/>
              </a:rPr>
              <a:t>B[</a:t>
            </a:r>
            <a:r>
              <a:rPr lang="en-US" dirty="0" err="1">
                <a:sym typeface="Menlo" charset="0"/>
              </a:rPr>
              <a:t>i</a:t>
            </a:r>
            <a:r>
              <a:rPr lang="en-US" dirty="0">
                <a:sym typeface="Menlo" charset="0"/>
              </a:rPr>
              <a:t>]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 ?</a:t>
            </a:r>
          </a:p>
          <a:p>
            <a:pPr lvl="2">
              <a:tabLst>
                <a:tab pos="2576513" algn="l"/>
              </a:tabLst>
            </a:pPr>
            <a:r>
              <a:rPr lang="en-US" b="1" dirty="0">
                <a:ea typeface="Menlo" charset="0"/>
                <a:cs typeface="Menlo" charset="0"/>
                <a:sym typeface="Menlo" charset="0"/>
              </a:rPr>
              <a:t>To show: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	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0 &lt;= </a:t>
            </a: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endParaRPr lang="en-US" dirty="0">
              <a:solidFill>
                <a:srgbClr val="C00000"/>
              </a:solidFill>
              <a:sym typeface="Menlo" charset="0"/>
            </a:endParaRPr>
          </a:p>
          <a:p>
            <a:pPr lvl="2" defTabSz="584200">
              <a:buNone/>
              <a:tabLst>
                <a:tab pos="2576513" algn="l"/>
              </a:tabLst>
            </a:pPr>
            <a:r>
              <a:rPr lang="en-US" dirty="0">
                <a:sym typeface="Menlo" charset="0"/>
              </a:rPr>
              <a:t>	</a:t>
            </a:r>
            <a:r>
              <a:rPr lang="en-US" b="1" dirty="0">
                <a:sym typeface="Menlo" charset="0"/>
              </a:rPr>
              <a:t>and</a:t>
            </a:r>
            <a:r>
              <a:rPr lang="en-US" dirty="0">
                <a:sym typeface="Menlo" charset="0"/>
              </a:rPr>
              <a:t>	</a:t>
            </a: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 &lt; \length(B)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824788" y="2133600"/>
            <a:ext cx="4316412" cy="572452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for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B[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… [5, 6, 7] …;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(I, 3);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9398000" y="3238500"/>
            <a:ext cx="24384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9296400" y="4038600"/>
            <a:ext cx="533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8521700" y="4038600"/>
            <a:ext cx="533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of </a:t>
            </a:r>
            <a:r>
              <a:rPr lang="en-US" dirty="0" err="1">
                <a:solidFill>
                  <a:srgbClr val="7030A0"/>
                </a:solidFill>
              </a:rPr>
              <a:t>array_copy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6692900" cy="6896100"/>
          </a:xfr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en-US" dirty="0" err="1"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dirty="0" err="1">
                <a:solidFill>
                  <a:srgbClr val="34A327"/>
                </a:solidFill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dirty="0">
                <a:solidFill>
                  <a:schemeClr val="tx1"/>
                </a:solidFill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ctr">
              <a:buFont typeface="Wingdings" pitchFamily="2" charset="2"/>
              <a:buNone/>
              <a:defRPr/>
            </a:pPr>
            <a:endParaRPr lang="en-US" sz="1800" dirty="0">
              <a:ea typeface="Menlo" charset="0"/>
              <a:cs typeface="Menlo" charset="0"/>
              <a:sym typeface="Menlo" charset="0"/>
            </a:endParaRPr>
          </a:p>
          <a:p>
            <a:pPr lvl="2">
              <a:defRPr/>
            </a:pPr>
            <a:r>
              <a:rPr lang="en-US" b="1" dirty="0">
                <a:ea typeface="Menlo" charset="0"/>
                <a:cs typeface="Menlo" charset="0"/>
                <a:sym typeface="Menlo" charset="0"/>
              </a:rPr>
              <a:t>To show: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n &gt;= 0</a:t>
            </a:r>
          </a:p>
          <a:p>
            <a:pPr marL="971550" lvl="1" indent="-514350">
              <a:buSzPct val="100000"/>
              <a:buFont typeface="+mj-lt"/>
              <a:buAutoNum type="alphaUcPeriod"/>
              <a:defRPr/>
            </a:pPr>
            <a:r>
              <a:rPr lang="en-US" dirty="0">
                <a:solidFill>
                  <a:srgbClr val="C00000"/>
                </a:solidFill>
                <a:sym typeface="Menlo" charset="0"/>
              </a:rPr>
              <a:t>n == \length(A)</a:t>
            </a:r>
            <a:r>
              <a:rPr lang="en-US" dirty="0">
                <a:sym typeface="Menlo" charset="0"/>
              </a:rPr>
              <a:t>		by line 2</a:t>
            </a:r>
          </a:p>
          <a:p>
            <a:pPr marL="971550" lvl="1" indent="-514350">
              <a:buSzPct val="100000"/>
              <a:buFont typeface="+mj-lt"/>
              <a:buAutoNum type="alphaUcPeriod"/>
              <a:defRPr/>
            </a:pPr>
            <a:r>
              <a:rPr lang="en-US" dirty="0">
                <a:solidFill>
                  <a:srgbClr val="C00000"/>
                </a:solidFill>
                <a:sym typeface="Menlo" charset="0"/>
              </a:rPr>
              <a:t>\length(A) &gt;= 0</a:t>
            </a:r>
            <a:r>
              <a:rPr lang="en-US" dirty="0">
                <a:sym typeface="Menlo" charset="0"/>
              </a:rPr>
              <a:t>		by 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\length</a:t>
            </a:r>
          </a:p>
          <a:p>
            <a:pPr marL="971550" lvl="1" indent="-514350">
              <a:buSzPct val="100000"/>
              <a:buFont typeface="+mj-lt"/>
              <a:buAutoNum type="alphaUcPeriod"/>
              <a:defRPr/>
            </a:pPr>
            <a:r>
              <a:rPr lang="en-US" dirty="0">
                <a:solidFill>
                  <a:srgbClr val="C00000"/>
                </a:solidFill>
                <a:sym typeface="Menlo" charset="0"/>
              </a:rPr>
              <a:t>n &gt;= 0</a:t>
            </a:r>
            <a:r>
              <a:rPr lang="en-US" dirty="0">
                <a:sym typeface="Menlo" charset="0"/>
              </a:rPr>
              <a:t>				by A and B</a:t>
            </a:r>
          </a:p>
          <a:p>
            <a:pPr lvl="1">
              <a:buFont typeface="Courier New" pitchFamily="49" charset="0"/>
              <a:buNone/>
              <a:defRPr/>
            </a:pPr>
            <a:endParaRPr lang="en-US" dirty="0">
              <a:sym typeface="Menlo" charset="0"/>
            </a:endParaRPr>
          </a:p>
          <a:p>
            <a:pPr lvl="1">
              <a:buFont typeface="Courier New" pitchFamily="49" charset="0"/>
              <a:buNone/>
              <a:defRPr/>
            </a:pPr>
            <a:endParaRPr lang="en-US" dirty="0">
              <a:sym typeface="Menlo" charset="0"/>
            </a:endParaRP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824788" y="2133600"/>
            <a:ext cx="4316412" cy="572452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for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B[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… [5, 6, 7] …;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(I, 3);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9398000" y="3238500"/>
            <a:ext cx="24384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7051" y="49530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of </a:t>
            </a:r>
            <a:r>
              <a:rPr lang="en-US" dirty="0" err="1">
                <a:solidFill>
                  <a:srgbClr val="7030A0"/>
                </a:solidFill>
              </a:rPr>
              <a:t>array_copy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6692900" cy="6896100"/>
          </a:xfr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en-US" dirty="0">
                <a:ea typeface="Menlo" charset="0"/>
                <a:cs typeface="Menlo" charset="0"/>
                <a:sym typeface="Menlo" charset="0"/>
              </a:rPr>
              <a:t>A[</a:t>
            </a:r>
            <a:r>
              <a:rPr lang="en-US" dirty="0" err="1"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]</a:t>
            </a:r>
          </a:p>
          <a:p>
            <a:pPr algn="ctr">
              <a:buFont typeface="Wingdings" pitchFamily="2" charset="2"/>
              <a:buNone/>
              <a:defRPr/>
            </a:pPr>
            <a:endParaRPr lang="en-US" sz="1800" dirty="0">
              <a:ea typeface="Menlo" charset="0"/>
              <a:cs typeface="Menlo" charset="0"/>
              <a:sym typeface="Menlo" charset="0"/>
            </a:endParaRPr>
          </a:p>
          <a:p>
            <a:pPr lvl="2">
              <a:defRPr/>
            </a:pPr>
            <a:r>
              <a:rPr lang="en-US" b="1" dirty="0">
                <a:ea typeface="Menlo" charset="0"/>
                <a:cs typeface="Menlo" charset="0"/>
                <a:sym typeface="Menlo" charset="0"/>
              </a:rPr>
              <a:t>To show: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 &lt; \length(A)</a:t>
            </a:r>
          </a:p>
          <a:p>
            <a:pPr marL="971550" lvl="1" indent="-514350">
              <a:buSzPct val="100000"/>
              <a:buFont typeface="+mj-lt"/>
              <a:buAutoNum type="alphaUcPeriod"/>
              <a:defRPr/>
            </a:pPr>
            <a:r>
              <a:rPr lang="en-US" dirty="0">
                <a:solidFill>
                  <a:srgbClr val="C00000"/>
                </a:solidFill>
                <a:sym typeface="Menlo" charset="0"/>
              </a:rPr>
              <a:t>n == \length(A)</a:t>
            </a:r>
            <a:r>
              <a:rPr lang="en-US" dirty="0">
                <a:sym typeface="Menlo" charset="0"/>
              </a:rPr>
              <a:t>		by line 2</a:t>
            </a:r>
          </a:p>
          <a:p>
            <a:pPr marL="971550" lvl="1" indent="-514350">
              <a:buSzPct val="100000"/>
              <a:buFont typeface="+mj-lt"/>
              <a:buAutoNum type="alphaUcPeriod"/>
              <a:defRPr/>
            </a:pP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 &lt; n</a:t>
            </a:r>
            <a:r>
              <a:rPr lang="en-US" dirty="0">
                <a:sym typeface="Menlo" charset="0"/>
              </a:rPr>
              <a:t>					by line 5</a:t>
            </a:r>
          </a:p>
          <a:p>
            <a:pPr marL="971550" lvl="1" indent="-514350">
              <a:buSzPct val="100000"/>
              <a:buFont typeface="+mj-lt"/>
              <a:buAutoNum type="alphaUcPeriod"/>
              <a:defRPr/>
            </a:pP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 &lt; \length(A) </a:t>
            </a:r>
            <a:r>
              <a:rPr lang="en-US" dirty="0">
                <a:sym typeface="Menlo" charset="0"/>
              </a:rPr>
              <a:t>		by A and B</a:t>
            </a:r>
          </a:p>
          <a:p>
            <a:pPr lvl="1">
              <a:buFont typeface="Courier New" pitchFamily="49" charset="0"/>
              <a:buNone/>
              <a:defRPr/>
            </a:pPr>
            <a:endParaRPr lang="en-US" dirty="0">
              <a:sym typeface="Menlo" charset="0"/>
            </a:endParaRPr>
          </a:p>
          <a:p>
            <a:pPr lvl="2">
              <a:defRPr/>
            </a:pPr>
            <a:r>
              <a:rPr lang="en-US" b="1" dirty="0">
                <a:sym typeface="Menlo" charset="0"/>
              </a:rPr>
              <a:t>To show:</a:t>
            </a:r>
            <a:r>
              <a:rPr lang="en-US" dirty="0">
                <a:sym typeface="Menlo" charset="0"/>
              </a:rPr>
              <a:t> 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0 &lt;= </a:t>
            </a: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endParaRPr lang="en-US" dirty="0">
              <a:solidFill>
                <a:srgbClr val="C00000"/>
              </a:solidFill>
              <a:ea typeface="Menlo" charset="0"/>
              <a:cs typeface="Menlo" charset="0"/>
              <a:sym typeface="Menlo" charset="0"/>
            </a:endParaRPr>
          </a:p>
          <a:p>
            <a:pPr lvl="1">
              <a:defRPr/>
            </a:pPr>
            <a:r>
              <a:rPr lang="en-US" i="1" dirty="0">
                <a:sym typeface="Menlo" charset="0"/>
              </a:rPr>
              <a:t>“</a:t>
            </a:r>
            <a:r>
              <a:rPr lang="en-US" i="1" dirty="0" err="1">
                <a:sym typeface="Menlo" charset="0"/>
              </a:rPr>
              <a:t>i</a:t>
            </a:r>
            <a:r>
              <a:rPr lang="en-US" i="1" dirty="0">
                <a:sym typeface="Menlo" charset="0"/>
              </a:rPr>
              <a:t> starts at 0 and is </a:t>
            </a:r>
            <a:r>
              <a:rPr lang="en-US" i="1" dirty="0">
                <a:solidFill>
                  <a:srgbClr val="FF0000"/>
                </a:solidFill>
                <a:sym typeface="Menlo" charset="0"/>
              </a:rPr>
              <a:t>always</a:t>
            </a:r>
            <a:r>
              <a:rPr lang="en-US" i="1" dirty="0">
                <a:sym typeface="Menlo" charset="0"/>
              </a:rPr>
              <a:t> incremented” </a:t>
            </a:r>
          </a:p>
          <a:p>
            <a:pPr lvl="2">
              <a:defRPr/>
            </a:pPr>
            <a:r>
              <a:rPr lang="en-US" dirty="0">
                <a:sym typeface="Menlo" charset="0"/>
              </a:rPr>
              <a:t>This is </a:t>
            </a:r>
            <a:r>
              <a:rPr lang="en-US" b="1" dirty="0">
                <a:sym typeface="Menlo" charset="0"/>
              </a:rPr>
              <a:t>operational reasoning</a:t>
            </a:r>
          </a:p>
          <a:p>
            <a:pPr lvl="1">
              <a:defRPr/>
            </a:pPr>
            <a:r>
              <a:rPr lang="en-US" dirty="0">
                <a:sym typeface="Menlo" charset="0"/>
              </a:rPr>
              <a:t>Nothing we can </a:t>
            </a:r>
            <a:r>
              <a:rPr lang="en-US" i="1" dirty="0">
                <a:sym typeface="Menlo" charset="0"/>
              </a:rPr>
              <a:t>point to</a:t>
            </a:r>
            <a:r>
              <a:rPr lang="en-US" dirty="0">
                <a:sym typeface="Menlo" charset="0"/>
              </a:rPr>
              <a:t>!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824788" y="2133600"/>
            <a:ext cx="4316412" cy="572452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for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B[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… [5, 6, 7] …;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(I, 3);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9296400" y="4038600"/>
            <a:ext cx="533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84651" y="4724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78600" y="7315200"/>
            <a:ext cx="73128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of </a:t>
            </a:r>
            <a:r>
              <a:rPr lang="en-US" dirty="0" err="1">
                <a:solidFill>
                  <a:srgbClr val="7030A0"/>
                </a:solidFill>
              </a:rPr>
              <a:t>array_copy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6692900" cy="6896100"/>
          </a:xfr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en-US" dirty="0">
                <a:ea typeface="Menlo" charset="0"/>
                <a:cs typeface="Menlo" charset="0"/>
                <a:sym typeface="Menlo" charset="0"/>
              </a:rPr>
              <a:t>A[</a:t>
            </a:r>
            <a:r>
              <a:rPr lang="en-US" dirty="0" err="1"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]</a:t>
            </a:r>
          </a:p>
          <a:p>
            <a:pPr algn="ctr">
              <a:buFont typeface="Wingdings" pitchFamily="2" charset="2"/>
              <a:buNone/>
              <a:defRPr/>
            </a:pPr>
            <a:endParaRPr lang="en-US" sz="1800" dirty="0">
              <a:ea typeface="Menlo" charset="0"/>
              <a:cs typeface="Menlo" charset="0"/>
              <a:sym typeface="Menlo" charset="0"/>
            </a:endParaRPr>
          </a:p>
          <a:p>
            <a:pPr lvl="2">
              <a:defRPr/>
            </a:pPr>
            <a:r>
              <a:rPr lang="en-US" b="1" dirty="0">
                <a:ea typeface="Menlo" charset="0"/>
                <a:cs typeface="Menlo" charset="0"/>
                <a:sym typeface="Menlo" charset="0"/>
              </a:rPr>
              <a:t>To show: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 &lt; \length(A)</a:t>
            </a:r>
          </a:p>
          <a:p>
            <a:pPr marL="971550" lvl="1" indent="-514350">
              <a:buSzPct val="100000"/>
              <a:buFont typeface="+mj-lt"/>
              <a:buAutoNum type="alphaUcPeriod"/>
              <a:defRPr/>
            </a:pPr>
            <a:r>
              <a:rPr lang="en-US" dirty="0">
                <a:solidFill>
                  <a:srgbClr val="C00000"/>
                </a:solidFill>
                <a:sym typeface="Menlo" charset="0"/>
              </a:rPr>
              <a:t>n == \length(A)</a:t>
            </a:r>
            <a:r>
              <a:rPr lang="en-US" dirty="0">
                <a:sym typeface="Menlo" charset="0"/>
              </a:rPr>
              <a:t>		by line 2</a:t>
            </a:r>
          </a:p>
          <a:p>
            <a:pPr marL="971550" lvl="1" indent="-514350">
              <a:buSzPct val="100000"/>
              <a:buFont typeface="+mj-lt"/>
              <a:buAutoNum type="alphaUcPeriod"/>
              <a:defRPr/>
            </a:pP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 &lt; n</a:t>
            </a:r>
            <a:r>
              <a:rPr lang="en-US" dirty="0">
                <a:sym typeface="Menlo" charset="0"/>
              </a:rPr>
              <a:t>					by line 5</a:t>
            </a:r>
          </a:p>
          <a:p>
            <a:pPr marL="971550" lvl="1" indent="-514350">
              <a:buSzPct val="100000"/>
              <a:buFont typeface="+mj-lt"/>
              <a:buAutoNum type="alphaUcPeriod"/>
              <a:defRPr/>
            </a:pP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 &lt; \length(A) </a:t>
            </a:r>
            <a:r>
              <a:rPr lang="en-US" dirty="0">
                <a:sym typeface="Menlo" charset="0"/>
              </a:rPr>
              <a:t>		by A and B</a:t>
            </a:r>
          </a:p>
          <a:p>
            <a:pPr lvl="1">
              <a:buFont typeface="Courier New" pitchFamily="49" charset="0"/>
              <a:buNone/>
              <a:defRPr/>
            </a:pPr>
            <a:endParaRPr lang="en-US" dirty="0">
              <a:sym typeface="Menlo" charset="0"/>
            </a:endParaRPr>
          </a:p>
          <a:p>
            <a:pPr lvl="2">
              <a:defRPr/>
            </a:pPr>
            <a:r>
              <a:rPr lang="en-US" b="1" dirty="0">
                <a:sym typeface="Menlo" charset="0"/>
              </a:rPr>
              <a:t>To show:</a:t>
            </a:r>
            <a:r>
              <a:rPr lang="en-US" dirty="0">
                <a:sym typeface="Menlo" charset="0"/>
              </a:rPr>
              <a:t> 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0 &lt;= </a:t>
            </a: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endParaRPr lang="en-US" dirty="0">
              <a:solidFill>
                <a:srgbClr val="C00000"/>
              </a:solidFill>
              <a:ea typeface="Menlo" charset="0"/>
              <a:cs typeface="Menlo" charset="0"/>
              <a:sym typeface="Menlo" charset="0"/>
            </a:endParaRPr>
          </a:p>
          <a:p>
            <a:pPr lvl="1">
              <a:defRPr/>
            </a:pPr>
            <a:r>
              <a:rPr lang="en-US" dirty="0">
                <a:sym typeface="Menlo" charset="0"/>
              </a:rPr>
              <a:t>Add</a:t>
            </a:r>
            <a:r>
              <a:rPr lang="en-US" i="1" dirty="0">
                <a:sym typeface="Menlo" charset="0"/>
              </a:rPr>
              <a:t> 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0 &lt;= i </a:t>
            </a:r>
            <a:r>
              <a:rPr lang="en-US" dirty="0">
                <a:solidFill>
                  <a:schemeClr val="tx1"/>
                </a:solidFill>
                <a:sym typeface="Menlo" charset="0"/>
              </a:rPr>
              <a:t>as a loop invariant </a:t>
            </a:r>
            <a:endParaRPr lang="en-US" dirty="0">
              <a:solidFill>
                <a:schemeClr val="tx1"/>
              </a:solidFill>
              <a:ea typeface="Menlo" charset="0"/>
              <a:cs typeface="Menlo" charset="0"/>
              <a:sym typeface="Menlo" charset="0"/>
            </a:endParaRPr>
          </a:p>
          <a:p>
            <a:pPr lvl="1">
              <a:defRPr/>
            </a:pPr>
            <a:endParaRPr lang="en-US" dirty="0">
              <a:sym typeface="Menlo" charset="0"/>
            </a:endParaRP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824788" y="2133600"/>
            <a:ext cx="4316412" cy="572452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for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B[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… [5, 6, 7] …;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(I, 3);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9296400" y="4038600"/>
            <a:ext cx="533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84651" y="4724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2029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of </a:t>
            </a:r>
            <a:r>
              <a:rPr lang="en-US" dirty="0" err="1">
                <a:solidFill>
                  <a:srgbClr val="7030A0"/>
                </a:solidFill>
              </a:rPr>
              <a:t>array_copy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6692900" cy="6896100"/>
          </a:xfr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en-US" dirty="0">
                <a:ea typeface="Menlo" charset="0"/>
                <a:cs typeface="Menlo" charset="0"/>
                <a:sym typeface="Menlo" charset="0"/>
              </a:rPr>
              <a:t>A[</a:t>
            </a:r>
            <a:r>
              <a:rPr lang="en-US" dirty="0" err="1"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]</a:t>
            </a:r>
          </a:p>
          <a:p>
            <a:pPr algn="ctr">
              <a:buFont typeface="Wingdings" pitchFamily="2" charset="2"/>
              <a:buNone/>
              <a:defRPr/>
            </a:pPr>
            <a:endParaRPr lang="en-US" sz="1800" dirty="0">
              <a:ea typeface="Menlo" charset="0"/>
              <a:cs typeface="Menlo" charset="0"/>
              <a:sym typeface="Menlo" charset="0"/>
            </a:endParaRPr>
          </a:p>
          <a:p>
            <a:pPr lvl="2">
              <a:defRPr/>
            </a:pPr>
            <a:r>
              <a:rPr lang="en-US" b="1" dirty="0">
                <a:ea typeface="Menlo" charset="0"/>
                <a:cs typeface="Menlo" charset="0"/>
                <a:sym typeface="Menlo" charset="0"/>
              </a:rPr>
              <a:t>To show: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 &lt; \length(A)</a:t>
            </a:r>
          </a:p>
          <a:p>
            <a:pPr marL="971550" lvl="1" indent="-514350">
              <a:buSzPct val="100000"/>
              <a:buFont typeface="+mj-lt"/>
              <a:buAutoNum type="alphaUcPeriod"/>
              <a:defRPr/>
            </a:pPr>
            <a:r>
              <a:rPr lang="en-US" dirty="0">
                <a:solidFill>
                  <a:srgbClr val="C00000"/>
                </a:solidFill>
                <a:sym typeface="Menlo" charset="0"/>
              </a:rPr>
              <a:t>n == \length(A)</a:t>
            </a:r>
            <a:r>
              <a:rPr lang="en-US" dirty="0">
                <a:sym typeface="Menlo" charset="0"/>
              </a:rPr>
              <a:t>		by line 2</a:t>
            </a:r>
          </a:p>
          <a:p>
            <a:pPr marL="971550" lvl="1" indent="-514350">
              <a:buSzPct val="100000"/>
              <a:buFont typeface="+mj-lt"/>
              <a:buAutoNum type="alphaUcPeriod"/>
              <a:defRPr/>
            </a:pP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 &lt; n</a:t>
            </a:r>
            <a:r>
              <a:rPr lang="en-US" dirty="0">
                <a:sym typeface="Menlo" charset="0"/>
              </a:rPr>
              <a:t>					by line 5</a:t>
            </a:r>
          </a:p>
          <a:p>
            <a:pPr marL="971550" lvl="1" indent="-514350">
              <a:buSzPct val="100000"/>
              <a:buFont typeface="+mj-lt"/>
              <a:buAutoNum type="alphaUcPeriod"/>
              <a:defRPr/>
            </a:pP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 &lt; \length(A) </a:t>
            </a:r>
            <a:r>
              <a:rPr lang="en-US" dirty="0">
                <a:sym typeface="Menlo" charset="0"/>
              </a:rPr>
              <a:t>		by A and B</a:t>
            </a:r>
          </a:p>
          <a:p>
            <a:pPr lvl="1">
              <a:buFont typeface="Courier New" pitchFamily="49" charset="0"/>
              <a:buNone/>
              <a:defRPr/>
            </a:pPr>
            <a:endParaRPr lang="en-US" dirty="0">
              <a:sym typeface="Menlo" charset="0"/>
            </a:endParaRPr>
          </a:p>
          <a:p>
            <a:pPr lvl="2">
              <a:defRPr/>
            </a:pPr>
            <a:r>
              <a:rPr lang="en-US" b="1" dirty="0">
                <a:sym typeface="Menlo" charset="0"/>
              </a:rPr>
              <a:t>To show:</a:t>
            </a:r>
            <a:r>
              <a:rPr lang="en-US" dirty="0">
                <a:sym typeface="Menlo" charset="0"/>
              </a:rPr>
              <a:t> 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0 &lt;= </a:t>
            </a: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endParaRPr lang="en-US" dirty="0">
              <a:solidFill>
                <a:srgbClr val="C00000"/>
              </a:solidFill>
              <a:ea typeface="Menlo" charset="0"/>
              <a:cs typeface="Menlo" charset="0"/>
              <a:sym typeface="Menlo" charset="0"/>
            </a:endParaRPr>
          </a:p>
          <a:p>
            <a:pPr lvl="1">
              <a:defRPr/>
            </a:pPr>
            <a:r>
              <a:rPr lang="en-US" dirty="0">
                <a:sym typeface="Menlo" charset="0"/>
              </a:rPr>
              <a:t>Add</a:t>
            </a:r>
            <a:r>
              <a:rPr lang="en-US" i="1" dirty="0">
                <a:sym typeface="Menlo" charset="0"/>
              </a:rPr>
              <a:t> 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0 &lt;= i </a:t>
            </a:r>
            <a:r>
              <a:rPr lang="en-US" dirty="0">
                <a:solidFill>
                  <a:schemeClr val="tx1"/>
                </a:solidFill>
                <a:sym typeface="Menlo" charset="0"/>
              </a:rPr>
              <a:t>as a loop invariant </a:t>
            </a:r>
          </a:p>
          <a:p>
            <a:pPr lvl="2">
              <a:defRPr/>
            </a:pPr>
            <a:r>
              <a:rPr lang="en-US" dirty="0">
                <a:sym typeface="Menlo" charset="0"/>
              </a:rPr>
              <a:t>We will need to show it is valid</a:t>
            </a:r>
          </a:p>
          <a:p>
            <a:pPr marL="800100" lvl="2" indent="0">
              <a:buNone/>
              <a:defRPr/>
            </a:pPr>
            <a:endParaRPr lang="en-US" dirty="0">
              <a:solidFill>
                <a:schemeClr val="tx1"/>
              </a:solidFill>
              <a:ea typeface="Menlo" charset="0"/>
              <a:cs typeface="Menlo" charset="0"/>
              <a:sym typeface="Menlo" charset="0"/>
            </a:endParaRPr>
          </a:p>
          <a:p>
            <a:pPr lvl="1">
              <a:defRPr/>
            </a:pPr>
            <a:endParaRPr lang="en-US" dirty="0">
              <a:sym typeface="Menlo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84651" y="4724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D3DEB8C1-45BF-A0F3-6438-AC0AEB678208}"/>
              </a:ext>
            </a:extLst>
          </p:cNvPr>
          <p:cNvSpPr>
            <a:spLocks/>
          </p:cNvSpPr>
          <p:nvPr/>
        </p:nvSpPr>
        <p:spPr bwMode="auto">
          <a:xfrm>
            <a:off x="7824788" y="2133600"/>
            <a:ext cx="4316412" cy="646271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for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B[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… [5, 6, 7] …;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(I, 3);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77418CB-D2A1-8662-01BF-A4718F097A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6400" y="4800600"/>
            <a:ext cx="533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868396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of </a:t>
            </a:r>
            <a:r>
              <a:rPr lang="en-US" dirty="0" err="1">
                <a:solidFill>
                  <a:srgbClr val="7030A0"/>
                </a:solidFill>
              </a:rPr>
              <a:t>array_copy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6692900" cy="6896100"/>
          </a:xfr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en-US" dirty="0">
                <a:ea typeface="Menlo" charset="0"/>
                <a:cs typeface="Menlo" charset="0"/>
                <a:sym typeface="Menlo" charset="0"/>
              </a:rPr>
              <a:t>A[</a:t>
            </a:r>
            <a:r>
              <a:rPr lang="en-US" dirty="0" err="1"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]</a:t>
            </a:r>
          </a:p>
          <a:p>
            <a:pPr algn="ctr">
              <a:buFont typeface="Wingdings" pitchFamily="2" charset="2"/>
              <a:buNone/>
              <a:defRPr/>
            </a:pPr>
            <a:endParaRPr lang="en-US" sz="1800" dirty="0">
              <a:ea typeface="Menlo" charset="0"/>
              <a:cs typeface="Menlo" charset="0"/>
              <a:sym typeface="Menlo" charset="0"/>
            </a:endParaRPr>
          </a:p>
          <a:p>
            <a:pPr lvl="2">
              <a:defRPr/>
            </a:pPr>
            <a:r>
              <a:rPr lang="en-US" b="1" dirty="0">
                <a:ea typeface="Menlo" charset="0"/>
                <a:cs typeface="Menlo" charset="0"/>
                <a:sym typeface="Menlo" charset="0"/>
              </a:rPr>
              <a:t>To show: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 &lt; \length(A)</a:t>
            </a:r>
          </a:p>
          <a:p>
            <a:pPr marL="971550" lvl="1" indent="-514350">
              <a:buSzPct val="100000"/>
              <a:buFont typeface="+mj-lt"/>
              <a:buAutoNum type="alphaUcPeriod"/>
              <a:defRPr/>
            </a:pPr>
            <a:r>
              <a:rPr lang="en-US" dirty="0">
                <a:solidFill>
                  <a:srgbClr val="C00000"/>
                </a:solidFill>
                <a:sym typeface="Menlo" charset="0"/>
              </a:rPr>
              <a:t>n == \length(A)</a:t>
            </a:r>
            <a:r>
              <a:rPr lang="en-US" dirty="0">
                <a:sym typeface="Menlo" charset="0"/>
              </a:rPr>
              <a:t>		by line 2</a:t>
            </a:r>
          </a:p>
          <a:p>
            <a:pPr marL="971550" lvl="1" indent="-514350">
              <a:buSzPct val="100000"/>
              <a:buFont typeface="+mj-lt"/>
              <a:buAutoNum type="alphaUcPeriod"/>
              <a:defRPr/>
            </a:pP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 &lt; n</a:t>
            </a:r>
            <a:r>
              <a:rPr lang="en-US" dirty="0">
                <a:sym typeface="Menlo" charset="0"/>
              </a:rPr>
              <a:t>					by line 5</a:t>
            </a:r>
          </a:p>
          <a:p>
            <a:pPr marL="971550" lvl="1" indent="-514350">
              <a:buSzPct val="100000"/>
              <a:buFont typeface="+mj-lt"/>
              <a:buAutoNum type="alphaUcPeriod"/>
              <a:defRPr/>
            </a:pP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 &lt; \length(A) </a:t>
            </a:r>
            <a:r>
              <a:rPr lang="en-US" dirty="0">
                <a:sym typeface="Menlo" charset="0"/>
              </a:rPr>
              <a:t>		by A and B</a:t>
            </a:r>
          </a:p>
          <a:p>
            <a:pPr lvl="1">
              <a:buFont typeface="Courier New" pitchFamily="49" charset="0"/>
              <a:buNone/>
              <a:defRPr/>
            </a:pPr>
            <a:endParaRPr lang="en-US" dirty="0">
              <a:sym typeface="Menlo" charset="0"/>
            </a:endParaRPr>
          </a:p>
          <a:p>
            <a:pPr lvl="2">
              <a:defRPr/>
            </a:pPr>
            <a:r>
              <a:rPr lang="en-US" b="1" dirty="0">
                <a:sym typeface="Menlo" charset="0"/>
              </a:rPr>
              <a:t>To show:</a:t>
            </a:r>
            <a:r>
              <a:rPr lang="en-US" dirty="0">
                <a:sym typeface="Menlo" charset="0"/>
              </a:rPr>
              <a:t> 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0 &lt;= </a:t>
            </a: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endParaRPr lang="en-US" dirty="0">
              <a:solidFill>
                <a:srgbClr val="C00000"/>
              </a:solidFill>
              <a:ea typeface="Menlo" charset="0"/>
              <a:cs typeface="Menlo" charset="0"/>
              <a:sym typeface="Menlo" charset="0"/>
            </a:endParaRPr>
          </a:p>
          <a:p>
            <a:pPr marL="508000" lvl="1" indent="0">
              <a:buNone/>
              <a:defRPr/>
            </a:pPr>
            <a:r>
              <a:rPr lang="en-US" dirty="0">
                <a:solidFill>
                  <a:schemeClr val="tx1"/>
                </a:solidFill>
                <a:sym typeface="Menlo" charset="0"/>
              </a:rPr>
              <a:t>A. 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0 &lt;= </a:t>
            </a: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ym typeface="Menlo" charset="0"/>
              </a:rPr>
              <a:t>			by line 6</a:t>
            </a:r>
          </a:p>
          <a:p>
            <a:pPr marL="800100" lvl="2" indent="0">
              <a:buNone/>
              <a:defRPr/>
            </a:pPr>
            <a:endParaRPr lang="en-US" dirty="0">
              <a:solidFill>
                <a:schemeClr val="tx1"/>
              </a:solidFill>
              <a:ea typeface="Menlo" charset="0"/>
              <a:cs typeface="Menlo" charset="0"/>
              <a:sym typeface="Menlo" charset="0"/>
            </a:endParaRPr>
          </a:p>
          <a:p>
            <a:pPr lvl="1">
              <a:defRPr/>
            </a:pPr>
            <a:endParaRPr lang="en-US" dirty="0">
              <a:sym typeface="Menlo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84651" y="4724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D3DEB8C1-45BF-A0F3-6438-AC0AEB678208}"/>
              </a:ext>
            </a:extLst>
          </p:cNvPr>
          <p:cNvSpPr>
            <a:spLocks/>
          </p:cNvSpPr>
          <p:nvPr/>
        </p:nvSpPr>
        <p:spPr bwMode="auto">
          <a:xfrm>
            <a:off x="7824788" y="2133600"/>
            <a:ext cx="4316412" cy="646271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for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B[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… [5, 6, 7] …;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(I, 3);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77418CB-D2A1-8662-01BF-A4718F097A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6400" y="4800600"/>
            <a:ext cx="533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945E72-235A-A93E-C5AA-C7ECB1F5F921}"/>
              </a:ext>
            </a:extLst>
          </p:cNvPr>
          <p:cNvSpPr txBox="1"/>
          <p:nvPr/>
        </p:nvSpPr>
        <p:spPr>
          <a:xfrm>
            <a:off x="6684651" y="57222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8CD5952B-88FE-DFFB-EB87-35097AA95840}"/>
              </a:ext>
            </a:extLst>
          </p:cNvPr>
          <p:cNvSpPr/>
          <p:nvPr/>
        </p:nvSpPr>
        <p:spPr bwMode="auto">
          <a:xfrm>
            <a:off x="1016000" y="7620000"/>
            <a:ext cx="6204584" cy="1323439"/>
          </a:xfrm>
          <a:prstGeom prst="wedgeRectCallout">
            <a:avLst>
              <a:gd name="adj1" fmla="val -7332"/>
              <a:gd name="adj2" fmla="val -13302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>
                <a:latin typeface="Helvetica Neue"/>
              </a:rPr>
              <a:t>This is a common trick:</a:t>
            </a:r>
          </a:p>
          <a:p>
            <a:pPr marL="58737" algn="l">
              <a:defRPr/>
            </a:pPr>
            <a:r>
              <a:rPr lang="en-US" sz="2000" b="0" dirty="0">
                <a:latin typeface="Helvetica Neue"/>
              </a:rPr>
              <a:t>“If something is true by operational reasoning only, </a:t>
            </a:r>
            <a:br>
              <a:rPr lang="en-US" sz="2000" b="0" dirty="0">
                <a:latin typeface="Helvetica Neue"/>
              </a:rPr>
            </a:br>
            <a:r>
              <a:rPr lang="en-US" sz="2000" b="0" dirty="0">
                <a:latin typeface="Helvetica Neue"/>
              </a:rPr>
              <a:t>turn it into a </a:t>
            </a:r>
            <a:r>
              <a:rPr lang="en-US" sz="2000" dirty="0">
                <a:latin typeface="Helvetica Neue"/>
              </a:rPr>
              <a:t>contract</a:t>
            </a:r>
            <a:r>
              <a:rPr lang="en-US" sz="2000" b="0" dirty="0">
                <a:latin typeface="Helvetica Neue"/>
              </a:rPr>
              <a:t> and leverage it in proofs that </a:t>
            </a:r>
            <a:br>
              <a:rPr lang="en-US" sz="2000" b="0" dirty="0">
                <a:latin typeface="Helvetica Neue"/>
              </a:rPr>
            </a:br>
            <a:r>
              <a:rPr lang="en-US" sz="2000" b="0" dirty="0">
                <a:latin typeface="Helvetica Neue"/>
              </a:rPr>
              <a:t>use point-to reasoning”</a:t>
            </a:r>
          </a:p>
        </p:txBody>
      </p:sp>
    </p:spTree>
    <p:extLst>
      <p:ext uri="{BB962C8B-B14F-4D97-AF65-F5344CB8AC3E}">
        <p14:creationId xmlns:p14="http://schemas.microsoft.com/office/powerpoint/2010/main" val="1691185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/>
              <a:t>C0 Memory Model</a:t>
            </a:r>
          </a:p>
        </p:txBody>
      </p:sp>
      <p:sp>
        <p:nvSpPr>
          <p:cNvPr id="8195" name="Content Placeholder 9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2895600"/>
          </a:xfrm>
        </p:spPr>
        <p:txBody>
          <a:bodyPr/>
          <a:lstStyle/>
          <a:p>
            <a:pPr eaLnBrk="1"/>
            <a:r>
              <a:rPr lang="en-US" dirty="0"/>
              <a:t>Each function being called gets its own frame</a:t>
            </a:r>
          </a:p>
          <a:p>
            <a:pPr lvl="1" eaLnBrk="1"/>
            <a:r>
              <a:rPr lang="en-US" dirty="0"/>
              <a:t>A function can only manipulate the variables in its frame </a:t>
            </a:r>
          </a:p>
        </p:txBody>
      </p:sp>
      <p:sp>
        <p:nvSpPr>
          <p:cNvPr id="8196" name="Rectangle 2"/>
          <p:cNvSpPr>
            <a:spLocks/>
          </p:cNvSpPr>
          <p:nvPr/>
        </p:nvSpPr>
        <p:spPr bwMode="auto">
          <a:xfrm>
            <a:off x="3378200" y="3886200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8197" name="Rectangle 4"/>
          <p:cNvSpPr>
            <a:spLocks/>
          </p:cNvSpPr>
          <p:nvPr/>
        </p:nvSpPr>
        <p:spPr bwMode="auto">
          <a:xfrm>
            <a:off x="8712200" y="3876675"/>
            <a:ext cx="4114800" cy="572452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POW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(y == 0)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1;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x * POW(x, y-1);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square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n * n;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10;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square(x-1);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y == POW(x-1,2);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y;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8198" name="Rectangle 7"/>
          <p:cNvSpPr>
            <a:spLocks/>
          </p:cNvSpPr>
          <p:nvPr/>
        </p:nvSpPr>
        <p:spPr bwMode="auto">
          <a:xfrm>
            <a:off x="4064000" y="4419600"/>
            <a:ext cx="25717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x</a:t>
            </a:r>
          </a:p>
        </p:txBody>
      </p:sp>
      <p:sp>
        <p:nvSpPr>
          <p:cNvPr id="8199" name="Rectangle 8"/>
          <p:cNvSpPr>
            <a:spLocks/>
          </p:cNvSpPr>
          <p:nvPr/>
        </p:nvSpPr>
        <p:spPr bwMode="auto">
          <a:xfrm>
            <a:off x="4067175" y="5062538"/>
            <a:ext cx="298450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y</a:t>
            </a:r>
          </a:p>
        </p:txBody>
      </p:sp>
      <p:sp>
        <p:nvSpPr>
          <p:cNvPr id="11" name="Right Arrow 10"/>
          <p:cNvSpPr/>
          <p:nvPr/>
        </p:nvSpPr>
        <p:spPr bwMode="auto">
          <a:xfrm>
            <a:off x="7569200" y="5684044"/>
            <a:ext cx="1143000" cy="7620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Here</a:t>
            </a:r>
          </a:p>
        </p:txBody>
      </p:sp>
      <p:sp>
        <p:nvSpPr>
          <p:cNvPr id="8201" name="Rectangle 12"/>
          <p:cNvSpPr>
            <a:spLocks noChangeArrowheads="1"/>
          </p:cNvSpPr>
          <p:nvPr/>
        </p:nvSpPr>
        <p:spPr bwMode="auto">
          <a:xfrm>
            <a:off x="4518025" y="4452938"/>
            <a:ext cx="7620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10</a:t>
            </a:r>
          </a:p>
        </p:txBody>
      </p:sp>
      <p:sp>
        <p:nvSpPr>
          <p:cNvPr id="8202" name="Rectangle 13"/>
          <p:cNvSpPr>
            <a:spLocks noChangeArrowheads="1"/>
          </p:cNvSpPr>
          <p:nvPr/>
        </p:nvSpPr>
        <p:spPr bwMode="auto">
          <a:xfrm>
            <a:off x="4518025" y="5138738"/>
            <a:ext cx="7620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8204" name="TextBox 15"/>
          <p:cNvSpPr txBox="1">
            <a:spLocks noChangeArrowheads="1"/>
          </p:cNvSpPr>
          <p:nvPr/>
        </p:nvSpPr>
        <p:spPr bwMode="auto">
          <a:xfrm>
            <a:off x="2449513" y="4343400"/>
            <a:ext cx="8524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  <a:latin typeface="Helvetica Neue"/>
              </a:rPr>
              <a:t>main</a:t>
            </a:r>
          </a:p>
        </p:txBody>
      </p:sp>
      <p:sp>
        <p:nvSpPr>
          <p:cNvPr id="8206" name="Rectangle 7"/>
          <p:cNvSpPr>
            <a:spLocks/>
          </p:cNvSpPr>
          <p:nvPr/>
        </p:nvSpPr>
        <p:spPr bwMode="auto">
          <a:xfrm>
            <a:off x="4044950" y="5910263"/>
            <a:ext cx="274638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n</a:t>
            </a:r>
          </a:p>
        </p:txBody>
      </p:sp>
      <p:sp>
        <p:nvSpPr>
          <p:cNvPr id="8207" name="Rectangle 19"/>
          <p:cNvSpPr>
            <a:spLocks noChangeArrowheads="1"/>
          </p:cNvSpPr>
          <p:nvPr/>
        </p:nvSpPr>
        <p:spPr bwMode="auto">
          <a:xfrm>
            <a:off x="4498975" y="5943600"/>
            <a:ext cx="7620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9</a:t>
            </a:r>
          </a:p>
        </p:txBody>
      </p:sp>
      <p:sp>
        <p:nvSpPr>
          <p:cNvPr id="8209" name="TextBox 22"/>
          <p:cNvSpPr txBox="1">
            <a:spLocks noChangeArrowheads="1"/>
          </p:cNvSpPr>
          <p:nvPr/>
        </p:nvSpPr>
        <p:spPr bwMode="auto">
          <a:xfrm>
            <a:off x="2430463" y="5834063"/>
            <a:ext cx="1127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  <a:latin typeface="Helvetica Neue"/>
              </a:rPr>
              <a:t>square</a:t>
            </a:r>
          </a:p>
        </p:txBody>
      </p:sp>
      <p:cxnSp>
        <p:nvCxnSpPr>
          <p:cNvPr id="8212" name="Straight Connector 27"/>
          <p:cNvCxnSpPr>
            <a:cxnSpLocks noChangeShapeType="1"/>
          </p:cNvCxnSpPr>
          <p:nvPr/>
        </p:nvCxnSpPr>
        <p:spPr bwMode="auto">
          <a:xfrm>
            <a:off x="2540000" y="5789613"/>
            <a:ext cx="2743200" cy="1587"/>
          </a:xfrm>
          <a:prstGeom prst="line">
            <a:avLst/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</p:cxnSp>
      <p:sp>
        <p:nvSpPr>
          <p:cNvPr id="25" name="TextBox 23"/>
          <p:cNvSpPr txBox="1">
            <a:spLocks noChangeArrowheads="1"/>
          </p:cNvSpPr>
          <p:nvPr/>
        </p:nvSpPr>
        <p:spPr bwMode="auto">
          <a:xfrm>
            <a:off x="-14289" y="5943600"/>
            <a:ext cx="22352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b="0" i="1" dirty="0">
                <a:latin typeface="Helvetica Neue"/>
              </a:rPr>
              <a:t>Another frame</a:t>
            </a:r>
          </a:p>
        </p:txBody>
      </p:sp>
      <p:sp>
        <p:nvSpPr>
          <p:cNvPr id="28" name="Left Brace 14"/>
          <p:cNvSpPr>
            <a:spLocks/>
          </p:cNvSpPr>
          <p:nvPr/>
        </p:nvSpPr>
        <p:spPr bwMode="auto">
          <a:xfrm>
            <a:off x="2159000" y="5867400"/>
            <a:ext cx="304800" cy="685800"/>
          </a:xfrm>
          <a:prstGeom prst="leftBrace">
            <a:avLst>
              <a:gd name="adj1" fmla="val 8321"/>
              <a:gd name="adj2" fmla="val 50000"/>
            </a:avLst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  <p:txBody>
          <a:bodyPr wrap="none" lIns="50800" tIns="50800" rIns="50800" bIns="50800" anchor="ctr">
            <a:noAutofit/>
          </a:bodyPr>
          <a:lstStyle/>
          <a:p>
            <a:endParaRPr lang="en-US" dirty="0">
              <a:latin typeface="Helvetica Neue"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B8D198E1-0119-D766-805C-4AFB9CAD6CFF}"/>
              </a:ext>
            </a:extLst>
          </p:cNvPr>
          <p:cNvSpPr/>
          <p:nvPr/>
        </p:nvSpPr>
        <p:spPr bwMode="auto">
          <a:xfrm>
            <a:off x="9779000" y="8001000"/>
            <a:ext cx="1828800" cy="4572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" name="Left Brace 14">
            <a:extLst>
              <a:ext uri="{FF2B5EF4-FFF2-40B4-BE49-F238E27FC236}">
                <a16:creationId xmlns:a16="http://schemas.microsoft.com/office/drawing/2014/main" id="{CDB3EBDD-C36D-5C17-AC77-6F2CA7BD17BA}"/>
              </a:ext>
            </a:extLst>
          </p:cNvPr>
          <p:cNvSpPr>
            <a:spLocks/>
          </p:cNvSpPr>
          <p:nvPr/>
        </p:nvSpPr>
        <p:spPr bwMode="auto">
          <a:xfrm>
            <a:off x="2159000" y="4343400"/>
            <a:ext cx="304800" cy="1371600"/>
          </a:xfrm>
          <a:prstGeom prst="leftBrace">
            <a:avLst>
              <a:gd name="adj1" fmla="val 8321"/>
              <a:gd name="adj2" fmla="val 50000"/>
            </a:avLst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  <p:txBody>
          <a:bodyPr wrap="none" lIns="50800" tIns="50800" rIns="50800" bIns="50800" anchor="ctr">
            <a:noAutofit/>
          </a:bodyPr>
          <a:lstStyle/>
          <a:p>
            <a:endParaRPr lang="en-US" dirty="0">
              <a:latin typeface="Helvetica Neue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6948EC-7187-ED09-1ECC-21A855F7D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8336" y="4795838"/>
            <a:ext cx="1257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b="0" i="1" dirty="0">
                <a:latin typeface="Helvetica Neue"/>
              </a:rPr>
              <a:t>A frame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8206" grpId="0"/>
      <p:bldP spid="8207" grpId="0" animBg="1"/>
      <p:bldP spid="8209" grpId="0"/>
      <p:bldP spid="25" grpId="0"/>
      <p:bldP spid="28" grpId="0" animBg="1"/>
      <p:bldP spid="2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of </a:t>
            </a:r>
            <a:r>
              <a:rPr lang="en-US" dirty="0" err="1">
                <a:solidFill>
                  <a:srgbClr val="7030A0"/>
                </a:solidFill>
              </a:rPr>
              <a:t>array_copy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6692900" cy="68961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dirty="0">
                <a:sym typeface="Menlo" charset="0"/>
              </a:rPr>
              <a:t>B[</a:t>
            </a:r>
            <a:r>
              <a:rPr lang="en-US" dirty="0" err="1">
                <a:sym typeface="Menlo" charset="0"/>
              </a:rPr>
              <a:t>i</a:t>
            </a:r>
            <a:r>
              <a:rPr lang="en-US" dirty="0">
                <a:sym typeface="Menlo" charset="0"/>
              </a:rPr>
              <a:t>]</a:t>
            </a:r>
            <a:endParaRPr lang="en-US" dirty="0">
              <a:ea typeface="Menlo" charset="0"/>
              <a:cs typeface="Menlo" charset="0"/>
              <a:sym typeface="Menlo" charset="0"/>
            </a:endParaRPr>
          </a:p>
          <a:p>
            <a:pPr algn="ctr">
              <a:buFont typeface="Wingdings" pitchFamily="2" charset="2"/>
              <a:buNone/>
            </a:pPr>
            <a:endParaRPr lang="en-US" sz="1100" dirty="0">
              <a:ea typeface="Menlo" charset="0"/>
              <a:cs typeface="Menlo" charset="0"/>
              <a:sym typeface="Menlo" charset="0"/>
            </a:endParaRPr>
          </a:p>
          <a:p>
            <a:pPr lvl="2">
              <a:defRPr/>
            </a:pPr>
            <a:r>
              <a:rPr lang="en-US" b="1" dirty="0">
                <a:sym typeface="Menlo" charset="0"/>
              </a:rPr>
              <a:t>To show: 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0 &lt;= </a:t>
            </a: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 &amp;&amp; </a:t>
            </a: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 &lt; \length(B)</a:t>
            </a:r>
            <a:endParaRPr lang="en-US" dirty="0">
              <a:solidFill>
                <a:srgbClr val="C00000"/>
              </a:solidFill>
              <a:ea typeface="Menlo" charset="0"/>
              <a:cs typeface="Menlo" charset="0"/>
              <a:sym typeface="Menlo" charset="0"/>
            </a:endParaRPr>
          </a:p>
          <a:p>
            <a:pPr marL="457200" lvl="1" indent="-457200"/>
            <a:r>
              <a:rPr lang="en-US" i="1" dirty="0">
                <a:sym typeface="Menlo" charset="0"/>
              </a:rPr>
              <a:t>Left as exercise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824788" y="2133600"/>
            <a:ext cx="4316412" cy="646271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for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B[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… [5, 6, 7] …;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(I, 3);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483600" y="4800600"/>
            <a:ext cx="533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Validity of the Loop Invariant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6692900" cy="68961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//@</a:t>
            </a:r>
            <a:r>
              <a:rPr lang="en-US" dirty="0" err="1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dirty="0" err="1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;</a:t>
            </a:r>
            <a:endParaRPr lang="en-US" dirty="0">
              <a:ea typeface="Menlo" charset="0"/>
              <a:cs typeface="Menlo" charset="0"/>
              <a:sym typeface="Menlo" charset="0"/>
            </a:endParaRPr>
          </a:p>
          <a:p>
            <a:pPr algn="ctr">
              <a:buFont typeface="Wingdings" pitchFamily="2" charset="2"/>
              <a:buNone/>
            </a:pPr>
            <a:endParaRPr lang="en-US" sz="1800" dirty="0">
              <a:ea typeface="Menlo" charset="0"/>
              <a:cs typeface="Menlo" charset="0"/>
              <a:sym typeface="Menlo" charset="0"/>
            </a:endParaRPr>
          </a:p>
          <a:p>
            <a:pPr marL="457200" lvl="1" indent="-457200">
              <a:spcBef>
                <a:spcPts val="800"/>
              </a:spcBef>
              <a:buSzPct val="100000"/>
              <a:buNone/>
            </a:pPr>
            <a:r>
              <a:rPr lang="en-US" sz="3200" b="1" dirty="0">
                <a:sym typeface="Menlo" charset="0"/>
              </a:rPr>
              <a:t>INIT:</a:t>
            </a:r>
          </a:p>
          <a:p>
            <a:pPr lvl="2">
              <a:buClr>
                <a:srgbClr val="000000"/>
              </a:buClr>
              <a:defRPr/>
            </a:pPr>
            <a:r>
              <a:rPr lang="en-US" b="1" dirty="0">
                <a:sym typeface="Menlo" charset="0"/>
              </a:rPr>
              <a:t>To show:</a:t>
            </a:r>
            <a:r>
              <a:rPr lang="en-US" dirty="0">
                <a:sym typeface="Menlo" charset="0"/>
              </a:rPr>
              <a:t> 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0 &lt;= </a:t>
            </a: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 </a:t>
            </a:r>
            <a:r>
              <a:rPr lang="en-US" dirty="0">
                <a:sym typeface="Menlo" charset="0"/>
              </a:rPr>
              <a:t>initially</a:t>
            </a:r>
          </a:p>
          <a:p>
            <a:pPr marL="749300" lvl="2" indent="-457200">
              <a:buFont typeface="Helvetica Neue Medium" charset="0"/>
              <a:buAutoNum type="alphaUcPeriod"/>
            </a:pP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 = 0</a:t>
            </a:r>
            <a:r>
              <a:rPr lang="en-US" dirty="0">
                <a:sym typeface="Menlo" charset="0"/>
              </a:rPr>
              <a:t>		by line 5</a:t>
            </a:r>
          </a:p>
          <a:p>
            <a:pPr marL="749300" lvl="2" indent="-457200">
              <a:buFont typeface="Helvetica Neue Medium" charset="0"/>
              <a:buAutoNum type="alphaUcPeriod"/>
            </a:pPr>
            <a:r>
              <a:rPr lang="en-US" dirty="0">
                <a:solidFill>
                  <a:srgbClr val="C00000"/>
                </a:solidFill>
                <a:sym typeface="Menlo" charset="0"/>
              </a:rPr>
              <a:t>0 &lt;= 0</a:t>
            </a:r>
            <a:r>
              <a:rPr lang="en-US" dirty="0">
                <a:sym typeface="Menlo" charset="0"/>
              </a:rPr>
              <a:t>		by math</a:t>
            </a:r>
          </a:p>
          <a:p>
            <a:pPr marL="749300" lvl="2" indent="-457200">
              <a:buFont typeface="Helvetica Neue Medium" charset="0"/>
              <a:buAutoNum type="alphaUcPeriod"/>
            </a:pPr>
            <a:r>
              <a:rPr lang="en-US" dirty="0">
                <a:solidFill>
                  <a:srgbClr val="C00000"/>
                </a:solidFill>
                <a:sym typeface="Menlo" charset="0"/>
              </a:rPr>
              <a:t>0 &lt;= </a:t>
            </a: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ym typeface="Menlo" charset="0"/>
              </a:rPr>
              <a:t>		by A and B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824788" y="2133600"/>
            <a:ext cx="4316412" cy="646271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for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B[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… [5, 6, 7] …;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(I, 3);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102600" y="3962400"/>
            <a:ext cx="37338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16600" y="5105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Validity of the Loop Invariant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6692900" cy="68961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//@</a:t>
            </a:r>
            <a:r>
              <a:rPr lang="en-US" dirty="0" err="1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dirty="0" err="1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ea typeface="Menlo" charset="0"/>
                <a:cs typeface="Menlo" charset="0"/>
                <a:sym typeface="Menlo" charset="0"/>
              </a:rPr>
              <a:t>;</a:t>
            </a:r>
            <a:endParaRPr lang="en-US" dirty="0">
              <a:ea typeface="Menlo" charset="0"/>
              <a:cs typeface="Menlo" charset="0"/>
              <a:sym typeface="Menlo" charset="0"/>
            </a:endParaRPr>
          </a:p>
          <a:p>
            <a:pPr algn="ctr">
              <a:buFont typeface="Wingdings" pitchFamily="2" charset="2"/>
              <a:buNone/>
            </a:pPr>
            <a:endParaRPr lang="en-US" sz="1800" dirty="0">
              <a:ea typeface="Menlo" charset="0"/>
              <a:cs typeface="Menlo" charset="0"/>
              <a:sym typeface="Menlo" charset="0"/>
            </a:endParaRPr>
          </a:p>
          <a:p>
            <a:pPr marL="457200" lvl="1" indent="-457200">
              <a:spcBef>
                <a:spcPts val="800"/>
              </a:spcBef>
              <a:buSzPct val="100000"/>
              <a:buNone/>
            </a:pPr>
            <a:r>
              <a:rPr lang="en-US" sz="3200" b="1" dirty="0">
                <a:sym typeface="Menlo" charset="0"/>
              </a:rPr>
              <a:t>PRES:</a:t>
            </a:r>
            <a:r>
              <a:rPr lang="en-US" sz="3200" dirty="0">
                <a:sym typeface="Menlo" charset="0"/>
              </a:rPr>
              <a:t> </a:t>
            </a:r>
            <a:r>
              <a:rPr lang="en-US" sz="3200" dirty="0">
                <a:solidFill>
                  <a:srgbClr val="C00000"/>
                </a:solidFill>
                <a:sym typeface="Menlo" charset="0"/>
              </a:rPr>
              <a:t>0 &lt;= </a:t>
            </a:r>
            <a:r>
              <a:rPr lang="en-US" sz="3200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sz="3200" dirty="0">
                <a:sym typeface="Menlo" charset="0"/>
              </a:rPr>
              <a:t> is preserved</a:t>
            </a:r>
          </a:p>
          <a:p>
            <a:pPr lvl="2">
              <a:buClr>
                <a:srgbClr val="000000"/>
              </a:buClr>
              <a:defRPr/>
            </a:pPr>
            <a:r>
              <a:rPr lang="en-US" b="1" dirty="0">
                <a:sym typeface="Menlo" charset="0"/>
              </a:rPr>
              <a:t>To show:</a:t>
            </a:r>
            <a:r>
              <a:rPr lang="en-US" dirty="0">
                <a:sym typeface="Menlo" charset="0"/>
              </a:rPr>
              <a:t> 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If 0 &lt;= </a:t>
            </a: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, then 0 &lt;= </a:t>
            </a: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’</a:t>
            </a:r>
            <a:endParaRPr lang="en-US" dirty="0">
              <a:sym typeface="Menlo" charset="0"/>
            </a:endParaRPr>
          </a:p>
          <a:p>
            <a:pPr marL="749300" lvl="2" indent="-457200">
              <a:buFont typeface="Helvetica Neue Medium" charset="0"/>
              <a:buAutoNum type="alphaUcPeriod"/>
            </a:pPr>
            <a:r>
              <a:rPr lang="en-US" dirty="0">
                <a:solidFill>
                  <a:srgbClr val="C00000"/>
                </a:solidFill>
                <a:sym typeface="Menlo" charset="0"/>
              </a:rPr>
              <a:t>0 &lt;= </a:t>
            </a: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ym typeface="Menlo" charset="0"/>
              </a:rPr>
              <a:t>				assumption</a:t>
            </a:r>
          </a:p>
          <a:p>
            <a:pPr marL="749300" lvl="2" indent="-457200">
              <a:buFont typeface="Helvetica Neue Medium" charset="0"/>
              <a:buAutoNum type="alphaUcPeriod"/>
            </a:pP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’ = i+1</a:t>
            </a:r>
            <a:r>
              <a:rPr lang="en-US" dirty="0">
                <a:sym typeface="Menlo" charset="0"/>
              </a:rPr>
              <a:t>				by line 5</a:t>
            </a:r>
          </a:p>
          <a:p>
            <a:pPr marL="749300" lvl="2" indent="-457200">
              <a:buFont typeface="Helvetica Neue Medium" charset="0"/>
              <a:buAutoNum type="alphaUcPeriod"/>
            </a:pPr>
            <a:r>
              <a:rPr lang="en-US" dirty="0">
                <a:solidFill>
                  <a:srgbClr val="C00000"/>
                </a:solidFill>
                <a:sym typeface="Menlo" charset="0"/>
              </a:rPr>
              <a:t>0 &lt;= i+1		</a:t>
            </a:r>
            <a:r>
              <a:rPr lang="en-US" dirty="0">
                <a:sym typeface="Menlo" charset="0"/>
              </a:rPr>
              <a:t> 		by A</a:t>
            </a:r>
          </a:p>
          <a:p>
            <a:pPr marL="749300" lvl="2" indent="-457200">
              <a:buNone/>
            </a:pPr>
            <a:r>
              <a:rPr lang="en-US" i="1" dirty="0">
                <a:sym typeface="Menlo" charset="0"/>
              </a:rPr>
              <a:t>	only if</a:t>
            </a:r>
            <a:r>
              <a:rPr lang="en-US" dirty="0">
                <a:sym typeface="Menlo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 != </a:t>
            </a:r>
            <a:r>
              <a:rPr lang="en-US" dirty="0" err="1">
                <a:solidFill>
                  <a:srgbClr val="C00000"/>
                </a:solidFill>
                <a:sym typeface="Menlo" charset="0"/>
              </a:rPr>
              <a:t>int_max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() </a:t>
            </a:r>
            <a:r>
              <a:rPr lang="en-US" dirty="0">
                <a:sym typeface="Menlo" charset="0"/>
              </a:rPr>
              <a:t>	by two’s </a:t>
            </a:r>
            <a:r>
              <a:rPr lang="en-US" dirty="0" err="1">
                <a:sym typeface="Menlo" charset="0"/>
              </a:rPr>
              <a:t>compl</a:t>
            </a:r>
            <a:r>
              <a:rPr lang="en-US" dirty="0">
                <a:sym typeface="Menlo" charset="0"/>
              </a:rPr>
              <a:t>.</a:t>
            </a:r>
          </a:p>
          <a:p>
            <a:pPr marL="749300" lvl="2" indent="-457200">
              <a:buFont typeface="+mj-lt"/>
              <a:buAutoNum type="alphaUcPeriod" startAt="4"/>
            </a:pP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 &lt; n</a:t>
            </a:r>
            <a:r>
              <a:rPr lang="en-US" dirty="0">
                <a:sym typeface="Menlo" charset="0"/>
              </a:rPr>
              <a:t>				by line 5</a:t>
            </a:r>
          </a:p>
          <a:p>
            <a:pPr marL="749300" lvl="2" indent="-457200">
              <a:buFont typeface="Helvetica Neue Medium" charset="0"/>
              <a:buAutoNum type="alphaUcPeriod" startAt="4"/>
            </a:pP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 != </a:t>
            </a:r>
            <a:r>
              <a:rPr lang="en-US" dirty="0" err="1">
                <a:solidFill>
                  <a:srgbClr val="C00000"/>
                </a:solidFill>
                <a:sym typeface="Menlo" charset="0"/>
              </a:rPr>
              <a:t>int_max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()</a:t>
            </a:r>
            <a:r>
              <a:rPr lang="en-US" dirty="0">
                <a:sym typeface="Menlo" charset="0"/>
              </a:rPr>
              <a:t>		by math</a:t>
            </a:r>
          </a:p>
          <a:p>
            <a:pPr marL="749300" lvl="2" indent="-457200">
              <a:buFont typeface="Helvetica Neue Medium" charset="0"/>
              <a:buAutoNum type="alphaUcPeriod" startAt="4"/>
            </a:pPr>
            <a:r>
              <a:rPr lang="en-US" dirty="0">
                <a:solidFill>
                  <a:srgbClr val="C00000"/>
                </a:solidFill>
                <a:sym typeface="Menlo" charset="0"/>
              </a:rPr>
              <a:t>0 &lt;= </a:t>
            </a:r>
            <a:r>
              <a:rPr lang="en-US" dirty="0" err="1">
                <a:solidFill>
                  <a:srgbClr val="C00000"/>
                </a:solidFill>
                <a:sym typeface="Menlo" charset="0"/>
              </a:rPr>
              <a:t>i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’</a:t>
            </a:r>
            <a:r>
              <a:rPr lang="en-US" dirty="0">
                <a:sym typeface="Menlo" charset="0"/>
              </a:rPr>
              <a:t>				by B, C and E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824788" y="2133600"/>
            <a:ext cx="4316412" cy="646271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for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B[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… [5, 6, 7] …;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(I, 3);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102600" y="3962400"/>
            <a:ext cx="37338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02400" y="72390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of Calls to </a:t>
            </a:r>
            <a:r>
              <a:rPr lang="en-US" dirty="0" err="1">
                <a:solidFill>
                  <a:srgbClr val="7030A0"/>
                </a:solidFill>
              </a:rPr>
              <a:t>array_copy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6692900" cy="68961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>
                <a:ea typeface="Menlo" charset="0"/>
                <a:cs typeface="Menlo" charset="0"/>
                <a:sym typeface="Menlo" charset="0"/>
              </a:rPr>
              <a:t>Is </a:t>
            </a:r>
            <a:r>
              <a:rPr lang="en-US" dirty="0" err="1"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(I, 3) </a:t>
            </a:r>
            <a:r>
              <a:rPr lang="en-US" b="1" dirty="0">
                <a:ea typeface="Menlo" charset="0"/>
                <a:cs typeface="Menlo" charset="0"/>
                <a:sym typeface="Menlo" charset="0"/>
              </a:rPr>
              <a:t>safe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?</a:t>
            </a:r>
          </a:p>
          <a:p>
            <a:pPr algn="ctr">
              <a:buFont typeface="Wingdings" pitchFamily="2" charset="2"/>
              <a:buNone/>
            </a:pPr>
            <a:endParaRPr lang="en-US" sz="1800" dirty="0">
              <a:ea typeface="Menlo" charset="0"/>
              <a:cs typeface="Menlo" charset="0"/>
              <a:sym typeface="Menlo" charset="0"/>
            </a:endParaRPr>
          </a:p>
          <a:p>
            <a:pPr lvl="2">
              <a:buClr>
                <a:srgbClr val="000000"/>
              </a:buClr>
              <a:defRPr/>
            </a:pPr>
            <a:r>
              <a:rPr lang="en-US" b="1" dirty="0">
                <a:sym typeface="Menlo" charset="0"/>
              </a:rPr>
              <a:t>To Show:</a:t>
            </a:r>
            <a:r>
              <a:rPr lang="en-US" dirty="0">
                <a:sym typeface="Menlo" charset="0"/>
              </a:rPr>
              <a:t> 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3 == \length(I)</a:t>
            </a:r>
            <a:endParaRPr lang="en-US" dirty="0">
              <a:sym typeface="Menlo" charset="0"/>
            </a:endParaRPr>
          </a:p>
          <a:p>
            <a:pPr marL="749300" lvl="2" indent="-457200">
              <a:buFont typeface="Helvetica Neue Medium" charset="0"/>
              <a:buAutoNum type="alphaUcPeriod"/>
            </a:pPr>
            <a:r>
              <a:rPr lang="en-US" dirty="0">
                <a:solidFill>
                  <a:srgbClr val="C00000"/>
                </a:solidFill>
                <a:sym typeface="Menlo" charset="0"/>
              </a:rPr>
              <a:t>\length(I) == 3</a:t>
            </a:r>
            <a:r>
              <a:rPr lang="en-US" dirty="0">
                <a:sym typeface="Menlo" charset="0"/>
              </a:rPr>
              <a:t>	by line 14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824788" y="2133600"/>
            <a:ext cx="4316412" cy="7202488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for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B[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3);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       … [5, 6, 7] …;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(I, 3);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(J, 3);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8102600" y="7620000"/>
            <a:ext cx="37338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8" name="Cloud 7"/>
          <p:cNvSpPr/>
          <p:nvPr/>
        </p:nvSpPr>
        <p:spPr bwMode="auto">
          <a:xfrm>
            <a:off x="7645400" y="3048000"/>
            <a:ext cx="4648200" cy="30480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50000" y="3200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of Calls to </a:t>
            </a:r>
            <a:r>
              <a:rPr lang="en-US" dirty="0" err="1">
                <a:solidFill>
                  <a:srgbClr val="7030A0"/>
                </a:solidFill>
              </a:rPr>
              <a:t>array_copy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6692900" cy="68961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>
                <a:ea typeface="Menlo" charset="0"/>
                <a:cs typeface="Menlo" charset="0"/>
                <a:sym typeface="Menlo" charset="0"/>
              </a:rPr>
              <a:t>Is </a:t>
            </a:r>
            <a:r>
              <a:rPr lang="en-US" dirty="0" err="1"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(J, 3) </a:t>
            </a:r>
            <a:r>
              <a:rPr lang="en-US" b="1" dirty="0">
                <a:ea typeface="Menlo" charset="0"/>
                <a:cs typeface="Menlo" charset="0"/>
                <a:sym typeface="Menlo" charset="0"/>
              </a:rPr>
              <a:t>safe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?</a:t>
            </a:r>
          </a:p>
          <a:p>
            <a:pPr algn="ctr">
              <a:buFont typeface="Wingdings" pitchFamily="2" charset="2"/>
              <a:buNone/>
            </a:pPr>
            <a:endParaRPr lang="en-US" sz="1800" dirty="0">
              <a:ea typeface="Menlo" charset="0"/>
              <a:cs typeface="Menlo" charset="0"/>
              <a:sym typeface="Menlo" charset="0"/>
            </a:endParaRPr>
          </a:p>
          <a:p>
            <a:pPr lvl="2">
              <a:buClr>
                <a:srgbClr val="000000"/>
              </a:buClr>
              <a:defRPr/>
            </a:pPr>
            <a:r>
              <a:rPr lang="en-US" b="1" dirty="0">
                <a:sym typeface="Menlo" charset="0"/>
              </a:rPr>
              <a:t>To Show:</a:t>
            </a:r>
            <a:r>
              <a:rPr lang="en-US" dirty="0">
                <a:sym typeface="Menlo" charset="0"/>
              </a:rPr>
              <a:t> 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3 == \length(J)</a:t>
            </a:r>
            <a:endParaRPr lang="en-US" dirty="0">
              <a:sym typeface="Menlo" charset="0"/>
            </a:endParaRPr>
          </a:p>
          <a:p>
            <a:pPr lvl="3">
              <a:spcBef>
                <a:spcPts val="475"/>
              </a:spcBef>
            </a:pPr>
            <a:endParaRPr lang="en-US" dirty="0">
              <a:sym typeface="Menlo" charset="0"/>
            </a:endParaRPr>
          </a:p>
          <a:p>
            <a:pPr marL="457200" lvl="1" indent="-457200"/>
            <a:r>
              <a:rPr lang="en-US" dirty="0">
                <a:sym typeface="Menlo" charset="0"/>
              </a:rPr>
              <a:t>“</a:t>
            </a:r>
            <a:r>
              <a:rPr lang="en-US" i="1" dirty="0" err="1">
                <a:solidFill>
                  <a:srgbClr val="7030A0"/>
                </a:solidFill>
                <a:sym typeface="Menlo" charset="0"/>
              </a:rPr>
              <a:t>array_copy</a:t>
            </a:r>
            <a:r>
              <a:rPr lang="en-US" i="1" dirty="0">
                <a:sym typeface="Menlo" charset="0"/>
              </a:rPr>
              <a:t> creates an array of the same length as its input</a:t>
            </a:r>
            <a:r>
              <a:rPr lang="en-US" dirty="0">
                <a:sym typeface="Menlo" charset="0"/>
              </a:rPr>
              <a:t>”</a:t>
            </a:r>
          </a:p>
          <a:p>
            <a:pPr lvl="2" defTabSz="584200"/>
            <a:r>
              <a:rPr lang="en-US" dirty="0">
                <a:sym typeface="Menlo" charset="0"/>
              </a:rPr>
              <a:t>This requires reasoning about the </a:t>
            </a:r>
            <a:r>
              <a:rPr lang="en-US" i="1" u="sng" dirty="0">
                <a:sym typeface="Menlo" charset="0"/>
              </a:rPr>
              <a:t>code</a:t>
            </a:r>
            <a:r>
              <a:rPr lang="en-US" i="1" dirty="0">
                <a:sym typeface="Menlo" charset="0"/>
              </a:rPr>
              <a:t> </a:t>
            </a:r>
            <a:r>
              <a:rPr lang="en-US" dirty="0">
                <a:sym typeface="Menlo" charset="0"/>
              </a:rPr>
              <a:t>of a different function</a:t>
            </a:r>
          </a:p>
          <a:p>
            <a:pPr lvl="2" defTabSz="584200"/>
            <a:r>
              <a:rPr lang="en-US" dirty="0">
                <a:sym typeface="Menlo" charset="0"/>
              </a:rPr>
              <a:t>This is </a:t>
            </a:r>
            <a:r>
              <a:rPr lang="en-US" b="1" dirty="0">
                <a:sym typeface="Menlo" charset="0"/>
              </a:rPr>
              <a:t>operational reasoning</a:t>
            </a:r>
            <a:r>
              <a:rPr lang="en-US" dirty="0">
                <a:sym typeface="Menlo" charset="0"/>
              </a:rPr>
              <a:t>!</a:t>
            </a:r>
          </a:p>
          <a:p>
            <a:pPr lvl="2" defTabSz="584200"/>
            <a:r>
              <a:rPr lang="en-US" dirty="0">
                <a:sym typeface="Menlo" charset="0"/>
              </a:rPr>
              <a:t>We can only look at the </a:t>
            </a:r>
            <a:r>
              <a:rPr lang="en-US" i="1" u="sng" dirty="0">
                <a:sym typeface="Menlo" charset="0"/>
              </a:rPr>
              <a:t>contracts</a:t>
            </a:r>
            <a:r>
              <a:rPr lang="en-US" dirty="0">
                <a:sym typeface="Menlo" charset="0"/>
              </a:rPr>
              <a:t> of other functions</a:t>
            </a:r>
          </a:p>
          <a:p>
            <a:pPr marL="457200" lvl="1" indent="-457200"/>
            <a:endParaRPr lang="en-US" dirty="0">
              <a:sym typeface="Menlo" charset="0"/>
            </a:endParaRPr>
          </a:p>
          <a:p>
            <a:pPr marL="457200" lvl="1" indent="-457200"/>
            <a:r>
              <a:rPr lang="en-US" dirty="0">
                <a:sym typeface="Menlo" charset="0"/>
              </a:rPr>
              <a:t>Add a </a:t>
            </a:r>
            <a:r>
              <a:rPr lang="en-US" dirty="0" err="1">
                <a:sym typeface="Menlo" charset="0"/>
              </a:rPr>
              <a:t>postcondition</a:t>
            </a:r>
            <a:r>
              <a:rPr lang="en-US" dirty="0">
                <a:sym typeface="Menlo" charset="0"/>
              </a:rPr>
              <a:t> to </a:t>
            </a:r>
            <a:r>
              <a:rPr lang="en-US" dirty="0" err="1">
                <a:solidFill>
                  <a:srgbClr val="7030A0"/>
                </a:solidFill>
                <a:sym typeface="Menlo" charset="0"/>
              </a:rPr>
              <a:t>array_copy</a:t>
            </a:r>
            <a:endParaRPr lang="en-US" dirty="0">
              <a:solidFill>
                <a:srgbClr val="7030A0"/>
              </a:solidFill>
              <a:sym typeface="Menlo" charset="0"/>
            </a:endParaRP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824788" y="2133600"/>
            <a:ext cx="4316412" cy="7202488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for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B[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3);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       … [5, 6, 7] …;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(I, 3);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(J, 3);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8102600" y="8001000"/>
            <a:ext cx="37338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8" name="Cloud 7"/>
          <p:cNvSpPr/>
          <p:nvPr/>
        </p:nvSpPr>
        <p:spPr bwMode="auto">
          <a:xfrm>
            <a:off x="7645400" y="3048000"/>
            <a:ext cx="4648200" cy="30480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25473" y="6096000"/>
            <a:ext cx="73128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  <p:sp>
        <p:nvSpPr>
          <p:cNvPr id="2" name="Rectangular Callout 1">
            <a:extLst>
              <a:ext uri="{FF2B5EF4-FFF2-40B4-BE49-F238E27FC236}">
                <a16:creationId xmlns:a16="http://schemas.microsoft.com/office/drawing/2014/main" id="{6F1AA0B3-86EC-9768-B557-1CCC600620B7}"/>
              </a:ext>
            </a:extLst>
          </p:cNvPr>
          <p:cNvSpPr/>
          <p:nvPr/>
        </p:nvSpPr>
        <p:spPr bwMode="auto">
          <a:xfrm>
            <a:off x="977900" y="8153400"/>
            <a:ext cx="6204584" cy="1323439"/>
          </a:xfrm>
          <a:prstGeom prst="wedgeRectCallout">
            <a:avLst>
              <a:gd name="adj1" fmla="val -12628"/>
              <a:gd name="adj2" fmla="val -7149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>
                <a:latin typeface="Helvetica Neue"/>
              </a:rPr>
              <a:t>Our common trick again:</a:t>
            </a:r>
          </a:p>
          <a:p>
            <a:pPr marL="58737" algn="l">
              <a:defRPr/>
            </a:pPr>
            <a:r>
              <a:rPr lang="en-US" sz="2000" b="0" dirty="0">
                <a:latin typeface="Helvetica Neue"/>
              </a:rPr>
              <a:t>“If something is true by operational reasoning only, </a:t>
            </a:r>
            <a:br>
              <a:rPr lang="en-US" sz="2000" b="0" dirty="0">
                <a:latin typeface="Helvetica Neue"/>
              </a:rPr>
            </a:br>
            <a:r>
              <a:rPr lang="en-US" sz="2000" b="0" dirty="0">
                <a:latin typeface="Helvetica Neue"/>
              </a:rPr>
              <a:t>turn it into a </a:t>
            </a:r>
            <a:r>
              <a:rPr lang="en-US" sz="2000" dirty="0">
                <a:latin typeface="Helvetica Neue"/>
              </a:rPr>
              <a:t>contract</a:t>
            </a:r>
            <a:r>
              <a:rPr lang="en-US" sz="2000" b="0" dirty="0">
                <a:latin typeface="Helvetica Neue"/>
              </a:rPr>
              <a:t> and leverage it in proofs that </a:t>
            </a:r>
            <a:br>
              <a:rPr lang="en-US" sz="2000" b="0" dirty="0">
                <a:latin typeface="Helvetica Neue"/>
              </a:rPr>
            </a:br>
            <a:r>
              <a:rPr lang="en-US" sz="2000" b="0" dirty="0">
                <a:latin typeface="Helvetica Neue"/>
              </a:rPr>
              <a:t>use point-to reasoning”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2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of Calls to </a:t>
            </a:r>
            <a:r>
              <a:rPr lang="en-US" dirty="0" err="1">
                <a:solidFill>
                  <a:srgbClr val="7030A0"/>
                </a:solidFill>
              </a:rPr>
              <a:t>array_copy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6692900" cy="68961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>
                <a:ea typeface="Menlo" charset="0"/>
                <a:cs typeface="Menlo" charset="0"/>
                <a:sym typeface="Menlo" charset="0"/>
              </a:rPr>
              <a:t>Is </a:t>
            </a:r>
            <a:r>
              <a:rPr lang="en-US" dirty="0" err="1"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(J, 3) </a:t>
            </a:r>
            <a:r>
              <a:rPr lang="en-US" b="1" dirty="0">
                <a:ea typeface="Menlo" charset="0"/>
                <a:cs typeface="Menlo" charset="0"/>
                <a:sym typeface="Menlo" charset="0"/>
              </a:rPr>
              <a:t>safe</a:t>
            </a:r>
            <a:r>
              <a:rPr lang="en-US" dirty="0">
                <a:ea typeface="Menlo" charset="0"/>
                <a:cs typeface="Menlo" charset="0"/>
                <a:sym typeface="Menlo" charset="0"/>
              </a:rPr>
              <a:t>?</a:t>
            </a:r>
          </a:p>
          <a:p>
            <a:pPr algn="ctr">
              <a:buFont typeface="Wingdings" pitchFamily="2" charset="2"/>
              <a:buNone/>
            </a:pPr>
            <a:endParaRPr lang="en-US" sz="1800" dirty="0">
              <a:ea typeface="Menlo" charset="0"/>
              <a:cs typeface="Menlo" charset="0"/>
              <a:sym typeface="Menlo" charset="0"/>
            </a:endParaRPr>
          </a:p>
          <a:p>
            <a:pPr lvl="2">
              <a:buClr>
                <a:srgbClr val="000000"/>
              </a:buClr>
              <a:defRPr/>
            </a:pPr>
            <a:r>
              <a:rPr lang="en-US" b="1" dirty="0">
                <a:sym typeface="Menlo" charset="0"/>
              </a:rPr>
              <a:t>To Show:</a:t>
            </a:r>
            <a:r>
              <a:rPr lang="en-US" dirty="0">
                <a:sym typeface="Menlo" charset="0"/>
              </a:rPr>
              <a:t> 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3 == \length(J)</a:t>
            </a:r>
            <a:endParaRPr lang="en-US" dirty="0">
              <a:sym typeface="Menlo" charset="0"/>
            </a:endParaRPr>
          </a:p>
          <a:p>
            <a:pPr marL="749300" lvl="2" indent="-457200">
              <a:buFont typeface="Helvetica Neue Medium" charset="0"/>
              <a:buAutoNum type="alphaUcPeriod"/>
            </a:pPr>
            <a:r>
              <a:rPr lang="en-US" dirty="0">
                <a:solidFill>
                  <a:srgbClr val="C00000"/>
                </a:solidFill>
                <a:sym typeface="Menlo" charset="0"/>
              </a:rPr>
              <a:t>\length(J) == \length(I)  </a:t>
            </a:r>
            <a:r>
              <a:rPr lang="en-US" dirty="0">
                <a:sym typeface="Menlo" charset="0"/>
              </a:rPr>
              <a:t>by lines 3 and 17</a:t>
            </a:r>
          </a:p>
          <a:p>
            <a:pPr marL="749300" lvl="2" indent="-457200">
              <a:buFont typeface="Helvetica Neue Medium" charset="0"/>
              <a:buAutoNum type="alphaUcPeriod"/>
            </a:pPr>
            <a:r>
              <a:rPr lang="en-US" dirty="0">
                <a:solidFill>
                  <a:srgbClr val="C00000"/>
                </a:solidFill>
                <a:sym typeface="Menlo" charset="0"/>
              </a:rPr>
              <a:t>\length(I) == 3</a:t>
            </a:r>
            <a:r>
              <a:rPr lang="en-US" dirty="0">
                <a:sym typeface="Menlo" charset="0"/>
              </a:rPr>
              <a:t>	         by line 15</a:t>
            </a:r>
          </a:p>
          <a:p>
            <a:pPr marL="749300" lvl="2" indent="-457200">
              <a:buFont typeface="Helvetica Neue Medium" charset="0"/>
              <a:buAutoNum type="alphaUcPeriod"/>
            </a:pPr>
            <a:r>
              <a:rPr lang="en-US" dirty="0">
                <a:solidFill>
                  <a:srgbClr val="C00000"/>
                </a:solidFill>
                <a:sym typeface="Menlo" charset="0"/>
              </a:rPr>
              <a:t>3 == \length(J)</a:t>
            </a:r>
            <a:r>
              <a:rPr lang="en-US" dirty="0">
                <a:sym typeface="Menlo" charset="0"/>
              </a:rPr>
              <a:t>	         by A and B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824788" y="1981200"/>
            <a:ext cx="4837112" cy="7570788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n == \length(\result);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for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B[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3);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        … [5, 6, 7] …;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(I, 3);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(J, 3);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8102600" y="8153400"/>
            <a:ext cx="37338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8" name="Cloud 7"/>
          <p:cNvSpPr/>
          <p:nvPr/>
        </p:nvSpPr>
        <p:spPr bwMode="auto">
          <a:xfrm>
            <a:off x="7645400" y="3352800"/>
            <a:ext cx="4648200" cy="30480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569200" y="2819400"/>
            <a:ext cx="5359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50000" y="4655403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6692900" cy="6896100"/>
          </a:xfrm>
        </p:spPr>
        <p:txBody>
          <a:bodyPr/>
          <a:lstStyle/>
          <a:p>
            <a:pPr marL="0" indent="0">
              <a:buClr>
                <a:srgbClr val="000000"/>
              </a:buClr>
              <a:buNone/>
              <a:defRPr/>
            </a:pPr>
            <a:r>
              <a:rPr lang="en-US" dirty="0">
                <a:sym typeface="Menlo" charset="0"/>
              </a:rPr>
              <a:t>Is </a:t>
            </a:r>
            <a:r>
              <a:rPr lang="en-US" dirty="0" err="1">
                <a:sym typeface="Menlo" charset="0"/>
              </a:rPr>
              <a:t>array_copy</a:t>
            </a:r>
            <a:r>
              <a:rPr lang="en-US" dirty="0">
                <a:sym typeface="Menlo" charset="0"/>
              </a:rPr>
              <a:t> </a:t>
            </a:r>
            <a:r>
              <a:rPr lang="en-US" b="1" dirty="0">
                <a:sym typeface="Menlo" charset="0"/>
              </a:rPr>
              <a:t>correct</a:t>
            </a:r>
            <a:r>
              <a:rPr lang="en-US" dirty="0">
                <a:sym typeface="Menlo" charset="0"/>
              </a:rPr>
              <a:t>?</a:t>
            </a:r>
          </a:p>
          <a:p>
            <a:pPr marL="0" indent="0">
              <a:buClr>
                <a:srgbClr val="000000"/>
              </a:buClr>
              <a:buNone/>
              <a:defRPr/>
            </a:pPr>
            <a:endParaRPr lang="en-US" dirty="0">
              <a:sym typeface="Menlo" charset="0"/>
            </a:endParaRPr>
          </a:p>
          <a:p>
            <a:pPr lvl="2">
              <a:buClr>
                <a:srgbClr val="000000"/>
              </a:buClr>
              <a:defRPr/>
            </a:pPr>
            <a:r>
              <a:rPr lang="en-US" b="1" dirty="0">
                <a:sym typeface="Menlo" charset="0"/>
              </a:rPr>
              <a:t>To Show:</a:t>
            </a:r>
            <a:r>
              <a:rPr lang="en-US" dirty="0">
                <a:sym typeface="Menlo" charset="0"/>
              </a:rPr>
              <a:t> </a:t>
            </a:r>
            <a:r>
              <a:rPr lang="en-US" dirty="0">
                <a:solidFill>
                  <a:schemeClr val="tx1"/>
                </a:solidFill>
                <a:sym typeface="Menlo" charset="0"/>
              </a:rPr>
              <a:t>If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 n == \length(A)</a:t>
            </a:r>
            <a:r>
              <a:rPr lang="en-US" dirty="0">
                <a:solidFill>
                  <a:schemeClr val="tx1"/>
                </a:solidFill>
                <a:sym typeface="Menlo" charset="0"/>
              </a:rPr>
              <a:t>,</a:t>
            </a:r>
            <a:br>
              <a:rPr lang="en-US" dirty="0">
                <a:solidFill>
                  <a:schemeClr val="tx1"/>
                </a:solidFill>
                <a:sym typeface="Menlo" charset="0"/>
              </a:rPr>
            </a:br>
            <a:r>
              <a:rPr lang="en-US" dirty="0">
                <a:solidFill>
                  <a:schemeClr val="tx1"/>
                </a:solidFill>
                <a:sym typeface="Menlo" charset="0"/>
              </a:rPr>
              <a:t>		   then</a:t>
            </a:r>
            <a:r>
              <a:rPr lang="en-US" dirty="0">
                <a:solidFill>
                  <a:srgbClr val="C00000"/>
                </a:solidFill>
                <a:sym typeface="Menlo" charset="0"/>
              </a:rPr>
              <a:t> n == \length(\result)</a:t>
            </a:r>
            <a:endParaRPr lang="en-US" dirty="0">
              <a:sym typeface="Menlo" charset="0"/>
            </a:endParaRPr>
          </a:p>
          <a:p>
            <a:pPr marL="749300" lvl="2" indent="-457200">
              <a:buFont typeface="Helvetica Neue Medium" charset="0"/>
              <a:buAutoNum type="alphaUcPeriod"/>
            </a:pPr>
            <a:r>
              <a:rPr lang="en-US" dirty="0">
                <a:solidFill>
                  <a:srgbClr val="C00000"/>
                </a:solidFill>
                <a:sym typeface="Menlo" charset="0"/>
              </a:rPr>
              <a:t>n == \length(A) </a:t>
            </a:r>
            <a:r>
              <a:rPr lang="en-US" dirty="0">
                <a:sym typeface="Menlo" charset="0"/>
              </a:rPr>
              <a:t>		assumption</a:t>
            </a:r>
          </a:p>
          <a:p>
            <a:pPr marL="749300" lvl="2" indent="-457200">
              <a:buFont typeface="Helvetica Neue Medium" charset="0"/>
              <a:buAutoNum type="alphaUcPeriod"/>
            </a:pPr>
            <a:r>
              <a:rPr lang="en-US" dirty="0">
                <a:solidFill>
                  <a:srgbClr val="C00000"/>
                </a:solidFill>
                <a:sym typeface="Menlo" charset="0"/>
              </a:rPr>
              <a:t>\length(B) == n</a:t>
            </a:r>
            <a:r>
              <a:rPr lang="en-US" dirty="0">
                <a:sym typeface="Menlo" charset="0"/>
              </a:rPr>
              <a:t>		by line 5</a:t>
            </a:r>
          </a:p>
          <a:p>
            <a:pPr marL="749300" lvl="2" indent="-457200">
              <a:buFont typeface="Helvetica Neue Medium" charset="0"/>
              <a:buAutoNum type="alphaUcPeriod"/>
            </a:pPr>
            <a:r>
              <a:rPr lang="en-US" dirty="0">
                <a:solidFill>
                  <a:srgbClr val="C00000"/>
                </a:solidFill>
                <a:sym typeface="Menlo" charset="0"/>
              </a:rPr>
              <a:t>\result == B</a:t>
            </a:r>
            <a:r>
              <a:rPr lang="en-US" dirty="0">
                <a:sym typeface="Menlo" charset="0"/>
              </a:rPr>
              <a:t>			by line 11</a:t>
            </a:r>
          </a:p>
          <a:p>
            <a:pPr marL="749300" lvl="2" indent="-457200">
              <a:buFont typeface="Helvetica Neue Medium" charset="0"/>
              <a:buAutoNum type="alphaUcPeriod"/>
            </a:pPr>
            <a:r>
              <a:rPr lang="en-US" dirty="0">
                <a:solidFill>
                  <a:srgbClr val="C00000"/>
                </a:solidFill>
                <a:sym typeface="Menlo" charset="0"/>
              </a:rPr>
              <a:t>n == \length(\result)</a:t>
            </a:r>
            <a:r>
              <a:rPr lang="en-US" dirty="0">
                <a:sym typeface="Menlo" charset="0"/>
              </a:rPr>
              <a:t> 	by A, B and C</a:t>
            </a:r>
          </a:p>
          <a:p>
            <a:pPr marL="749300" lvl="2" indent="-457200">
              <a:buFont typeface="Helvetica Neue Medium" charset="0"/>
              <a:buAutoNum type="alphaUcPeriod"/>
            </a:pPr>
            <a:endParaRPr lang="en-US" dirty="0">
              <a:sym typeface="Menlo" charset="0"/>
            </a:endParaRPr>
          </a:p>
          <a:p>
            <a:pPr marL="114300"/>
            <a:endParaRPr lang="en-US" dirty="0">
              <a:sym typeface="Menlo" charset="0"/>
            </a:endParaRPr>
          </a:p>
          <a:p>
            <a:pPr marL="406400" indent="-406400"/>
            <a:r>
              <a:rPr lang="en-US" dirty="0">
                <a:sym typeface="Menlo" charset="0"/>
              </a:rPr>
              <a:t>Does B contain the same elements as A in the same order?</a:t>
            </a:r>
          </a:p>
          <a:p>
            <a:pPr marL="749300" lvl="2" indent="-457200">
              <a:buNone/>
            </a:pPr>
            <a:endParaRPr lang="en-US" dirty="0">
              <a:sym typeface="Menlo" charset="0"/>
            </a:endParaRP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824788" y="1981200"/>
            <a:ext cx="4837112" cy="609441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n == \length(\result);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for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B[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B;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…</a:t>
            </a:r>
          </a:p>
          <a:p>
            <a:pPr marL="231775" indent="-231775" algn="l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 bwMode="auto">
          <a:xfrm>
            <a:off x="610661" y="8594616"/>
            <a:ext cx="2772554" cy="400110"/>
          </a:xfrm>
          <a:prstGeom prst="wedgeRectCallout">
            <a:avLst>
              <a:gd name="adj1" fmla="val 45259"/>
              <a:gd name="adj2" fmla="val -24040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This is what we expect 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4379411" y="8369468"/>
            <a:ext cx="3404330" cy="1015663"/>
          </a:xfrm>
          <a:prstGeom prst="wedgeRectCallout">
            <a:avLst>
              <a:gd name="adj1" fmla="val -38751"/>
              <a:gd name="adj2" fmla="val -9288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dirty="0">
                <a:latin typeface="Helvetica Neue"/>
              </a:rPr>
              <a:t>Correctness:</a:t>
            </a:r>
          </a:p>
          <a:p>
            <a:pPr>
              <a:defRPr/>
            </a:pPr>
            <a:r>
              <a:rPr lang="en-US" sz="2000" b="0" dirty="0">
                <a:latin typeface="Helvetica Neue"/>
              </a:rPr>
              <a:t> Postconditions are met</a:t>
            </a:r>
            <a:br>
              <a:rPr lang="en-US" sz="2000" b="0" dirty="0">
                <a:latin typeface="Helvetica Neue"/>
              </a:rPr>
            </a:br>
            <a:r>
              <a:rPr lang="en-US" sz="2000" b="0" dirty="0">
                <a:latin typeface="Helvetica Neue"/>
              </a:rPr>
              <a:t>whenever preconditions hold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12049" y="5362575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pPr eaLnBrk="1"/>
            <a:r>
              <a:rPr lang="en-US" sz="4400" b="1" dirty="0">
                <a:solidFill>
                  <a:srgbClr val="77E0FF"/>
                </a:solidFill>
              </a:rPr>
              <a:t>Effects of Array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 dirty="0"/>
              <a:t>Modifying Parameters</a:t>
            </a:r>
          </a:p>
        </p:txBody>
      </p:sp>
      <p:sp>
        <p:nvSpPr>
          <p:cNvPr id="47107" name="Content Placeholder 20"/>
          <p:cNvSpPr>
            <a:spLocks noGrp="1"/>
          </p:cNvSpPr>
          <p:nvPr>
            <p:ph idx="1"/>
          </p:nvPr>
        </p:nvSpPr>
        <p:spPr>
          <a:xfrm>
            <a:off x="5969000" y="6781800"/>
            <a:ext cx="6553200" cy="1524000"/>
          </a:xfrm>
        </p:spPr>
        <p:txBody>
          <a:bodyPr/>
          <a:lstStyle/>
          <a:p>
            <a:r>
              <a:rPr lang="en-US" dirty="0"/>
              <a:t>Only the value of A in </a:t>
            </a:r>
            <a:r>
              <a:rPr lang="en-US" dirty="0" err="1">
                <a:solidFill>
                  <a:srgbClr val="7030A0"/>
                </a:solidFill>
              </a:rPr>
              <a:t>array_copy</a:t>
            </a:r>
            <a:r>
              <a:rPr lang="en-US" dirty="0"/>
              <a:t> changes</a:t>
            </a:r>
          </a:p>
          <a:p>
            <a:pPr lvl="1"/>
            <a:r>
              <a:rPr lang="en-US" dirty="0"/>
              <a:t>The value of </a:t>
            </a:r>
            <a:r>
              <a:rPr lang="en-US" dirty="0">
                <a:solidFill>
                  <a:srgbClr val="F2B700"/>
                </a:solidFill>
              </a:rPr>
              <a:t>I</a:t>
            </a:r>
            <a:r>
              <a:rPr lang="en-US" dirty="0"/>
              <a:t> is unchanged</a:t>
            </a:r>
          </a:p>
          <a:p>
            <a:pPr lvl="1"/>
            <a:r>
              <a:rPr lang="en-US" dirty="0"/>
              <a:t>The change is </a:t>
            </a:r>
            <a:r>
              <a:rPr lang="en-US" b="1" dirty="0"/>
              <a:t>not visible to caller</a:t>
            </a:r>
          </a:p>
          <a:p>
            <a:pPr lvl="1"/>
            <a:endParaRPr lang="en-US" dirty="0"/>
          </a:p>
        </p:txBody>
      </p:sp>
      <p:sp>
        <p:nvSpPr>
          <p:cNvPr id="47108" name="Rectangle 4"/>
          <p:cNvSpPr>
            <a:spLocks/>
          </p:cNvSpPr>
          <p:nvPr/>
        </p:nvSpPr>
        <p:spPr bwMode="auto">
          <a:xfrm>
            <a:off x="1244600" y="2082800"/>
            <a:ext cx="4602163" cy="7202488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n == \length(\result);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for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B[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A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5);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… [5, 6, 7] …;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(I, 3);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47110" name="Rectangle 8"/>
          <p:cNvSpPr>
            <a:spLocks/>
          </p:cNvSpPr>
          <p:nvPr/>
        </p:nvSpPr>
        <p:spPr bwMode="auto">
          <a:xfrm>
            <a:off x="9915525" y="1981200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47111" name="Rectangle 2"/>
          <p:cNvSpPr>
            <a:spLocks/>
          </p:cNvSpPr>
          <p:nvPr/>
        </p:nvSpPr>
        <p:spPr bwMode="auto">
          <a:xfrm>
            <a:off x="6638925" y="1981200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47112" name="Rectangle 7"/>
          <p:cNvSpPr>
            <a:spLocks/>
          </p:cNvSpPr>
          <p:nvPr/>
        </p:nvSpPr>
        <p:spPr bwMode="auto">
          <a:xfrm>
            <a:off x="7458075" y="2816225"/>
            <a:ext cx="18732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I</a:t>
            </a:r>
          </a:p>
        </p:txBody>
      </p:sp>
      <p:sp>
        <p:nvSpPr>
          <p:cNvPr id="47113" name="Rectangle 12"/>
          <p:cNvSpPr>
            <a:spLocks noChangeArrowheads="1"/>
          </p:cNvSpPr>
          <p:nvPr/>
        </p:nvSpPr>
        <p:spPr bwMode="auto">
          <a:xfrm>
            <a:off x="7778750" y="2849563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47114" name="Straight Connector 12"/>
          <p:cNvCxnSpPr>
            <a:cxnSpLocks noChangeShapeType="1"/>
          </p:cNvCxnSpPr>
          <p:nvPr/>
        </p:nvCxnSpPr>
        <p:spPr bwMode="auto">
          <a:xfrm rot="16200000" flipV="1">
            <a:off x="7287578" y="4274501"/>
            <a:ext cx="4389120" cy="15875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0296525" y="2667000"/>
          <a:ext cx="192024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7128" name="Rectangle 7"/>
          <p:cNvSpPr>
            <a:spLocks/>
          </p:cNvSpPr>
          <p:nvPr/>
        </p:nvSpPr>
        <p:spPr bwMode="auto">
          <a:xfrm>
            <a:off x="7388225" y="3468688"/>
            <a:ext cx="257175" cy="4730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J</a:t>
            </a:r>
          </a:p>
        </p:txBody>
      </p:sp>
      <p:sp>
        <p:nvSpPr>
          <p:cNvPr id="47129" name="Rectangle 12"/>
          <p:cNvSpPr>
            <a:spLocks noChangeArrowheads="1"/>
          </p:cNvSpPr>
          <p:nvPr/>
        </p:nvSpPr>
        <p:spPr bwMode="auto">
          <a:xfrm>
            <a:off x="7778750" y="3502025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47130" name="Straight Arrow Connector 16"/>
          <p:cNvCxnSpPr>
            <a:cxnSpLocks noChangeShapeType="1"/>
          </p:cNvCxnSpPr>
          <p:nvPr/>
        </p:nvCxnSpPr>
        <p:spPr bwMode="auto">
          <a:xfrm>
            <a:off x="8455025" y="3081338"/>
            <a:ext cx="1857375" cy="119062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47131" name="TextBox 15"/>
          <p:cNvSpPr txBox="1">
            <a:spLocks noChangeArrowheads="1"/>
          </p:cNvSpPr>
          <p:nvPr/>
        </p:nvSpPr>
        <p:spPr bwMode="auto">
          <a:xfrm>
            <a:off x="6426200" y="2357438"/>
            <a:ext cx="852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  <a:latin typeface="Helvetica Neue"/>
              </a:rPr>
              <a:t>main</a:t>
            </a:r>
          </a:p>
        </p:txBody>
      </p:sp>
      <p:sp>
        <p:nvSpPr>
          <p:cNvPr id="19" name="TextBox 22"/>
          <p:cNvSpPr txBox="1">
            <a:spLocks noChangeArrowheads="1"/>
          </p:cNvSpPr>
          <p:nvPr/>
        </p:nvSpPr>
        <p:spPr bwMode="auto">
          <a:xfrm>
            <a:off x="5962650" y="4157663"/>
            <a:ext cx="17097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b="0" dirty="0" err="1">
                <a:solidFill>
                  <a:schemeClr val="bg1">
                    <a:lumMod val="75000"/>
                  </a:schemeClr>
                </a:solidFill>
                <a:latin typeface="Helvetica Neue"/>
              </a:rPr>
              <a:t>array_copy</a:t>
            </a:r>
            <a:endParaRPr lang="en-US" b="0" dirty="0">
              <a:solidFill>
                <a:schemeClr val="bg1">
                  <a:lumMod val="75000"/>
                </a:schemeClr>
              </a:solidFill>
              <a:latin typeface="Helvetica Neue"/>
            </a:endParaRPr>
          </a:p>
        </p:txBody>
      </p:sp>
      <p:cxnSp>
        <p:nvCxnSpPr>
          <p:cNvPr id="20" name="Straight Connector 27"/>
          <p:cNvCxnSpPr>
            <a:cxnSpLocks noChangeShapeType="1"/>
          </p:cNvCxnSpPr>
          <p:nvPr/>
        </p:nvCxnSpPr>
        <p:spPr bwMode="auto">
          <a:xfrm>
            <a:off x="6654800" y="4113213"/>
            <a:ext cx="2743200" cy="1587"/>
          </a:xfrm>
          <a:prstGeom prst="line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</p:cxn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7797800" y="4648200"/>
            <a:ext cx="1298575" cy="4572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Helvetica Neue"/>
            </a:endParaRPr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8474075" y="4879975"/>
            <a:ext cx="1228725" cy="60642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1">
                <a:lumMod val="75000"/>
              </a:schemeClr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24" name="Rectangle 7"/>
          <p:cNvSpPr>
            <a:spLocks/>
          </p:cNvSpPr>
          <p:nvPr/>
        </p:nvSpPr>
        <p:spPr bwMode="auto">
          <a:xfrm>
            <a:off x="7337425" y="4633913"/>
            <a:ext cx="307975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>
              <a:defRPr/>
            </a:pPr>
            <a:r>
              <a:rPr lang="en-US" b="0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A</a:t>
            </a:r>
          </a:p>
        </p:txBody>
      </p:sp>
      <p:cxnSp>
        <p:nvCxnSpPr>
          <p:cNvPr id="47137" name="Straight Arrow Connector 24"/>
          <p:cNvCxnSpPr>
            <a:cxnSpLocks noChangeShapeType="1"/>
          </p:cNvCxnSpPr>
          <p:nvPr/>
        </p:nvCxnSpPr>
        <p:spPr bwMode="auto">
          <a:xfrm>
            <a:off x="8455025" y="3733800"/>
            <a:ext cx="1857375" cy="4572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7800975" y="5334000"/>
            <a:ext cx="1298575" cy="4572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Helvetica Neue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flipV="1">
            <a:off x="8477250" y="4419600"/>
            <a:ext cx="1835150" cy="114617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1">
                <a:lumMod val="75000"/>
              </a:schemeClr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29" name="Rectangle 7"/>
          <p:cNvSpPr>
            <a:spLocks/>
          </p:cNvSpPr>
          <p:nvPr/>
        </p:nvSpPr>
        <p:spPr bwMode="auto">
          <a:xfrm>
            <a:off x="7340600" y="5319713"/>
            <a:ext cx="307975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>
              <a:defRPr/>
            </a:pPr>
            <a:r>
              <a:rPr lang="en-US" b="0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B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10312400" y="3733800"/>
          <a:ext cx="192024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1168400" y="5715000"/>
            <a:ext cx="37338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graphicFrame>
        <p:nvGraphicFramePr>
          <p:cNvPr id="32" name="Table 31"/>
          <p:cNvGraphicFramePr>
            <a:graphicFrameLocks noGrp="1"/>
          </p:cNvGraphicFramePr>
          <p:nvPr/>
        </p:nvGraphicFramePr>
        <p:xfrm>
          <a:off x="9702800" y="4800600"/>
          <a:ext cx="3200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5" name="Pie 34"/>
          <p:cNvSpPr/>
          <p:nvPr/>
        </p:nvSpPr>
        <p:spPr bwMode="auto">
          <a:xfrm rot="13500000">
            <a:off x="11676063" y="4868863"/>
            <a:ext cx="1143000" cy="1143000"/>
          </a:xfrm>
          <a:prstGeom prst="pie">
            <a:avLst/>
          </a:prstGeom>
          <a:solidFill>
            <a:srgbClr val="FF0000"/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50800" tIns="50800" rIns="50800" bIns="50800" anchor="ctr"/>
          <a:lstStyle/>
          <a:p>
            <a:pPr>
              <a:defRPr/>
            </a:pPr>
            <a:endParaRPr lang="en-US" dirty="0">
              <a:latin typeface="Helvetica Neue"/>
            </a:endParaRPr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57</a:t>
            </a:fld>
            <a:endParaRPr lang="en-US" dirty="0"/>
          </a:p>
        </p:txBody>
      </p:sp>
      <p:sp>
        <p:nvSpPr>
          <p:cNvPr id="36" name="Rectangle 12"/>
          <p:cNvSpPr>
            <a:spLocks noChangeArrowheads="1"/>
          </p:cNvSpPr>
          <p:nvPr/>
        </p:nvSpPr>
        <p:spPr bwMode="auto">
          <a:xfrm>
            <a:off x="7800975" y="6019800"/>
            <a:ext cx="1298575" cy="4572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3</a:t>
            </a:r>
          </a:p>
        </p:txBody>
      </p:sp>
      <p:sp>
        <p:nvSpPr>
          <p:cNvPr id="37" name="Rectangle 7"/>
          <p:cNvSpPr>
            <a:spLocks/>
          </p:cNvSpPr>
          <p:nvPr/>
        </p:nvSpPr>
        <p:spPr bwMode="auto">
          <a:xfrm>
            <a:off x="7374463" y="6005513"/>
            <a:ext cx="27411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>
              <a:defRPr/>
            </a:pPr>
            <a:r>
              <a:rPr lang="en-US" b="0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n</a:t>
            </a: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E15DDF8E-0DF9-EA1A-FC21-A023719A90BD}"/>
              </a:ext>
            </a:extLst>
          </p:cNvPr>
          <p:cNvSpPr/>
          <p:nvPr/>
        </p:nvSpPr>
        <p:spPr bwMode="auto">
          <a:xfrm>
            <a:off x="101600" y="8153400"/>
            <a:ext cx="1143000" cy="7620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Here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0" grpId="0"/>
      <p:bldP spid="47111" grpId="0"/>
      <p:bldP spid="47112" grpId="0"/>
      <p:bldP spid="47113" grpId="0" animBg="1"/>
      <p:bldP spid="47128" grpId="0"/>
      <p:bldP spid="47129" grpId="0" animBg="1"/>
      <p:bldP spid="47131" grpId="0"/>
      <p:bldP spid="19" grpId="0"/>
      <p:bldP spid="22" grpId="0" animBg="1"/>
      <p:bldP spid="24" grpId="0"/>
      <p:bldP spid="27" grpId="0" animBg="1"/>
      <p:bldP spid="29" grpId="0"/>
      <p:bldP spid="31" grpId="0" animBg="1"/>
      <p:bldP spid="35" grpId="0" animBg="1"/>
      <p:bldP spid="36" grpId="0" animBg="1"/>
      <p:bldP spid="37" grpId="0"/>
      <p:bldP spid="2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 dirty="0"/>
              <a:t>Modifying Array Elements</a:t>
            </a:r>
          </a:p>
        </p:txBody>
      </p:sp>
      <p:sp>
        <p:nvSpPr>
          <p:cNvPr id="48131" name="Content Placeholder 20"/>
          <p:cNvSpPr>
            <a:spLocks noGrp="1"/>
          </p:cNvSpPr>
          <p:nvPr>
            <p:ph idx="1"/>
          </p:nvPr>
        </p:nvSpPr>
        <p:spPr>
          <a:xfrm>
            <a:off x="5969000" y="6781800"/>
            <a:ext cx="6553200" cy="1524000"/>
          </a:xfrm>
        </p:spPr>
        <p:txBody>
          <a:bodyPr/>
          <a:lstStyle/>
          <a:p>
            <a:r>
              <a:rPr lang="en-US" dirty="0"/>
              <a:t>The array content is </a:t>
            </a:r>
            <a:r>
              <a:rPr lang="en-US" b="1" dirty="0"/>
              <a:t>shared</a:t>
            </a:r>
            <a:r>
              <a:rPr lang="en-US" dirty="0"/>
              <a:t> between caller and callee</a:t>
            </a:r>
          </a:p>
          <a:p>
            <a:pPr lvl="1"/>
            <a:r>
              <a:rPr lang="en-US" dirty="0"/>
              <a:t>The value of </a:t>
            </a:r>
            <a:r>
              <a:rPr lang="en-US" dirty="0">
                <a:solidFill>
                  <a:srgbClr val="F2B700"/>
                </a:solidFill>
              </a:rPr>
              <a:t>I</a:t>
            </a:r>
            <a:r>
              <a:rPr lang="en-US" dirty="0"/>
              <a:t>[0] is changed</a:t>
            </a:r>
          </a:p>
          <a:p>
            <a:pPr lvl="1"/>
            <a:r>
              <a:rPr lang="en-US" dirty="0"/>
              <a:t>The change </a:t>
            </a:r>
            <a:r>
              <a:rPr lang="en-US" b="1" dirty="0"/>
              <a:t>is visible to caller</a:t>
            </a:r>
          </a:p>
          <a:p>
            <a:pPr lvl="1"/>
            <a:endParaRPr lang="en-US" dirty="0"/>
          </a:p>
        </p:txBody>
      </p:sp>
      <p:sp>
        <p:nvSpPr>
          <p:cNvPr id="48132" name="Rectangle 4"/>
          <p:cNvSpPr>
            <a:spLocks/>
          </p:cNvSpPr>
          <p:nvPr/>
        </p:nvSpPr>
        <p:spPr bwMode="auto">
          <a:xfrm>
            <a:off x="1244600" y="2082800"/>
            <a:ext cx="4602163" cy="7202488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n == \length(A);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n == \length(\result);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alloc_array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for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=0;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n;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 B[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 = A[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if (n &gt; 0) A[0] = 17;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B;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… [5, 6, 7] …;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array_copy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(I, 3);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7" name="Right Arrow 6"/>
          <p:cNvSpPr/>
          <p:nvPr/>
        </p:nvSpPr>
        <p:spPr bwMode="auto">
          <a:xfrm>
            <a:off x="101600" y="8153400"/>
            <a:ext cx="1143000" cy="7620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Here</a:t>
            </a:r>
          </a:p>
        </p:txBody>
      </p:sp>
      <p:sp>
        <p:nvSpPr>
          <p:cNvPr id="48134" name="Rectangle 8"/>
          <p:cNvSpPr>
            <a:spLocks/>
          </p:cNvSpPr>
          <p:nvPr/>
        </p:nvSpPr>
        <p:spPr bwMode="auto">
          <a:xfrm>
            <a:off x="9915525" y="1981200"/>
            <a:ext cx="275395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Allocated Memory</a:t>
            </a:r>
          </a:p>
        </p:txBody>
      </p:sp>
      <p:sp>
        <p:nvSpPr>
          <p:cNvPr id="48135" name="Rectangle 2"/>
          <p:cNvSpPr>
            <a:spLocks/>
          </p:cNvSpPr>
          <p:nvPr/>
        </p:nvSpPr>
        <p:spPr bwMode="auto">
          <a:xfrm>
            <a:off x="6638925" y="1981200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48136" name="Rectangle 7"/>
          <p:cNvSpPr>
            <a:spLocks/>
          </p:cNvSpPr>
          <p:nvPr/>
        </p:nvSpPr>
        <p:spPr bwMode="auto">
          <a:xfrm>
            <a:off x="7458075" y="2816225"/>
            <a:ext cx="18732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I</a:t>
            </a:r>
          </a:p>
        </p:txBody>
      </p:sp>
      <p:sp>
        <p:nvSpPr>
          <p:cNvPr id="48137" name="Rectangle 12"/>
          <p:cNvSpPr>
            <a:spLocks noChangeArrowheads="1"/>
          </p:cNvSpPr>
          <p:nvPr/>
        </p:nvSpPr>
        <p:spPr bwMode="auto">
          <a:xfrm>
            <a:off x="7778750" y="2849563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0296525" y="2667000"/>
          <a:ext cx="192024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8152" name="Rectangle 7"/>
          <p:cNvSpPr>
            <a:spLocks/>
          </p:cNvSpPr>
          <p:nvPr/>
        </p:nvSpPr>
        <p:spPr bwMode="auto">
          <a:xfrm>
            <a:off x="7388225" y="3468688"/>
            <a:ext cx="257175" cy="4730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J</a:t>
            </a:r>
          </a:p>
        </p:txBody>
      </p:sp>
      <p:sp>
        <p:nvSpPr>
          <p:cNvPr id="48153" name="Rectangle 12"/>
          <p:cNvSpPr>
            <a:spLocks noChangeArrowheads="1"/>
          </p:cNvSpPr>
          <p:nvPr/>
        </p:nvSpPr>
        <p:spPr bwMode="auto">
          <a:xfrm>
            <a:off x="7778750" y="3502025"/>
            <a:ext cx="1298575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cxnSp>
        <p:nvCxnSpPr>
          <p:cNvPr id="48154" name="Straight Arrow Connector 16"/>
          <p:cNvCxnSpPr>
            <a:cxnSpLocks noChangeShapeType="1"/>
          </p:cNvCxnSpPr>
          <p:nvPr/>
        </p:nvCxnSpPr>
        <p:spPr bwMode="auto">
          <a:xfrm>
            <a:off x="8455025" y="3081338"/>
            <a:ext cx="1857375" cy="119062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48155" name="TextBox 15"/>
          <p:cNvSpPr txBox="1">
            <a:spLocks noChangeArrowheads="1"/>
          </p:cNvSpPr>
          <p:nvPr/>
        </p:nvSpPr>
        <p:spPr bwMode="auto">
          <a:xfrm>
            <a:off x="6426200" y="2357438"/>
            <a:ext cx="852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  <a:latin typeface="Helvetica Neue"/>
              </a:rPr>
              <a:t>main</a:t>
            </a:r>
          </a:p>
        </p:txBody>
      </p:sp>
      <p:sp>
        <p:nvSpPr>
          <p:cNvPr id="19" name="TextBox 22"/>
          <p:cNvSpPr txBox="1">
            <a:spLocks noChangeArrowheads="1"/>
          </p:cNvSpPr>
          <p:nvPr/>
        </p:nvSpPr>
        <p:spPr bwMode="auto">
          <a:xfrm>
            <a:off x="5962650" y="4157663"/>
            <a:ext cx="17097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b="0" dirty="0" err="1">
                <a:solidFill>
                  <a:schemeClr val="bg1">
                    <a:lumMod val="75000"/>
                  </a:schemeClr>
                </a:solidFill>
                <a:latin typeface="Helvetica Neue"/>
              </a:rPr>
              <a:t>array_copy</a:t>
            </a:r>
            <a:endParaRPr lang="en-US" b="0" dirty="0">
              <a:solidFill>
                <a:schemeClr val="bg1">
                  <a:lumMod val="75000"/>
                </a:schemeClr>
              </a:solidFill>
              <a:latin typeface="Helvetica Neue"/>
            </a:endParaRPr>
          </a:p>
        </p:txBody>
      </p:sp>
      <p:cxnSp>
        <p:nvCxnSpPr>
          <p:cNvPr id="20" name="Straight Connector 27"/>
          <p:cNvCxnSpPr>
            <a:cxnSpLocks noChangeShapeType="1"/>
          </p:cNvCxnSpPr>
          <p:nvPr/>
        </p:nvCxnSpPr>
        <p:spPr bwMode="auto">
          <a:xfrm>
            <a:off x="6654800" y="4113213"/>
            <a:ext cx="2743200" cy="1587"/>
          </a:xfrm>
          <a:prstGeom prst="line">
            <a:avLst/>
          </a:prstGeom>
          <a:noFill/>
          <a:ln w="254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</p:cxn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7797800" y="4648200"/>
            <a:ext cx="1298575" cy="4572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Helvetica Neue"/>
            </a:endParaRPr>
          </a:p>
        </p:txBody>
      </p:sp>
      <p:cxnSp>
        <p:nvCxnSpPr>
          <p:cNvPr id="23" name="Straight Arrow Connector 22"/>
          <p:cNvCxnSpPr/>
          <p:nvPr/>
        </p:nvCxnSpPr>
        <p:spPr bwMode="auto">
          <a:xfrm flipV="1">
            <a:off x="8474075" y="3429000"/>
            <a:ext cx="1838325" cy="145097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1">
                <a:lumMod val="75000"/>
              </a:schemeClr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24" name="Rectangle 7"/>
          <p:cNvSpPr>
            <a:spLocks/>
          </p:cNvSpPr>
          <p:nvPr/>
        </p:nvSpPr>
        <p:spPr bwMode="auto">
          <a:xfrm>
            <a:off x="7337425" y="4633913"/>
            <a:ext cx="307975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>
              <a:defRPr/>
            </a:pPr>
            <a:r>
              <a:rPr lang="en-US" b="0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A</a:t>
            </a:r>
          </a:p>
        </p:txBody>
      </p:sp>
      <p:cxnSp>
        <p:nvCxnSpPr>
          <p:cNvPr id="48161" name="Straight Arrow Connector 24"/>
          <p:cNvCxnSpPr>
            <a:cxnSpLocks noChangeShapeType="1"/>
          </p:cNvCxnSpPr>
          <p:nvPr/>
        </p:nvCxnSpPr>
        <p:spPr bwMode="auto">
          <a:xfrm>
            <a:off x="8455025" y="3733800"/>
            <a:ext cx="1857375" cy="4572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miter lim="400000"/>
            <a:headEnd type="oval" w="lg" len="lg"/>
            <a:tailEnd type="stealth" w="lg" len="lg"/>
          </a:ln>
        </p:spPr>
      </p:cxn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7800975" y="5334000"/>
            <a:ext cx="1298575" cy="4572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Helvetica Neue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flipV="1">
            <a:off x="8477250" y="4419600"/>
            <a:ext cx="1835150" cy="114617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1">
                <a:lumMod val="75000"/>
              </a:schemeClr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29" name="Rectangle 7"/>
          <p:cNvSpPr>
            <a:spLocks/>
          </p:cNvSpPr>
          <p:nvPr/>
        </p:nvSpPr>
        <p:spPr bwMode="auto">
          <a:xfrm>
            <a:off x="7340600" y="5319713"/>
            <a:ext cx="307975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>
              <a:defRPr/>
            </a:pPr>
            <a:r>
              <a:rPr lang="en-US" b="0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B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10312400" y="3733800"/>
          <a:ext cx="192024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Helvetica Neue"/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Helvetica Neue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1168400" y="5715000"/>
            <a:ext cx="31242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34" name="Oval 33"/>
          <p:cNvSpPr>
            <a:spLocks noChangeArrowheads="1"/>
          </p:cNvSpPr>
          <p:nvPr/>
        </p:nvSpPr>
        <p:spPr bwMode="auto">
          <a:xfrm>
            <a:off x="10236200" y="2971800"/>
            <a:ext cx="7620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 dirty="0">
              <a:latin typeface="Helvetica Neue"/>
            </a:endParaRPr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58</a:t>
            </a:fld>
            <a:endParaRPr lang="en-US" dirty="0"/>
          </a:p>
        </p:txBody>
      </p:sp>
      <p:sp>
        <p:nvSpPr>
          <p:cNvPr id="35" name="Rectangle 12"/>
          <p:cNvSpPr>
            <a:spLocks noChangeArrowheads="1"/>
          </p:cNvSpPr>
          <p:nvPr/>
        </p:nvSpPr>
        <p:spPr bwMode="auto">
          <a:xfrm>
            <a:off x="7800975" y="6019800"/>
            <a:ext cx="1298575" cy="457200"/>
          </a:xfrm>
          <a:prstGeom prst="rect">
            <a:avLst/>
          </a:prstGeom>
          <a:noFill/>
          <a:ln w="12700" algn="ctr">
            <a:solidFill>
              <a:schemeClr val="bg1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3</a:t>
            </a:r>
          </a:p>
        </p:txBody>
      </p:sp>
      <p:sp>
        <p:nvSpPr>
          <p:cNvPr id="36" name="Rectangle 7"/>
          <p:cNvSpPr>
            <a:spLocks/>
          </p:cNvSpPr>
          <p:nvPr/>
        </p:nvSpPr>
        <p:spPr bwMode="auto">
          <a:xfrm>
            <a:off x="7374463" y="6005513"/>
            <a:ext cx="274113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pPr algn="r">
              <a:defRPr/>
            </a:pPr>
            <a:r>
              <a:rPr lang="en-US" b="0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n</a:t>
            </a:r>
          </a:p>
        </p:txBody>
      </p:sp>
      <p:cxnSp>
        <p:nvCxnSpPr>
          <p:cNvPr id="2" name="Straight Connector 12">
            <a:extLst>
              <a:ext uri="{FF2B5EF4-FFF2-40B4-BE49-F238E27FC236}">
                <a16:creationId xmlns:a16="http://schemas.microsoft.com/office/drawing/2014/main" id="{0A47C39A-26C2-E960-395B-9B2682AAFBE9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V="1">
            <a:off x="7287578" y="4274501"/>
            <a:ext cx="4389120" cy="15875"/>
          </a:xfrm>
          <a:prstGeom prst="line">
            <a:avLst/>
          </a:prstGeom>
          <a:noFill/>
          <a:ln w="38100" algn="ctr">
            <a:solidFill>
              <a:srgbClr val="000000"/>
            </a:solidFill>
            <a:prstDash val="dash"/>
            <a:miter lim="400000"/>
            <a:headEnd/>
            <a:tailEnd/>
          </a:ln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 animBg="1"/>
      <p:bldP spid="7" grpId="0" animBg="1"/>
      <p:bldP spid="48134" grpId="0"/>
      <p:bldP spid="48135" grpId="0"/>
      <p:bldP spid="48136" grpId="0"/>
      <p:bldP spid="48137" grpId="0" animBg="1"/>
      <p:bldP spid="48152" grpId="0"/>
      <p:bldP spid="48153" grpId="0" animBg="1"/>
      <p:bldP spid="48155" grpId="0"/>
      <p:bldP spid="19" grpId="0"/>
      <p:bldP spid="22" grpId="0" animBg="1"/>
      <p:bldP spid="24" grpId="0"/>
      <p:bldP spid="27" grpId="0" animBg="1"/>
      <p:bldP spid="29" grpId="0"/>
      <p:bldP spid="31" grpId="0" animBg="1"/>
      <p:bldP spid="34" grpId="0" animBg="1"/>
      <p:bldP spid="35" grpId="0" animBg="1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/>
              <a:t>C0 Memory Model</a:t>
            </a:r>
          </a:p>
        </p:txBody>
      </p:sp>
      <p:sp>
        <p:nvSpPr>
          <p:cNvPr id="9219" name="Content Placeholder 9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1676400"/>
          </a:xfrm>
        </p:spPr>
        <p:txBody>
          <a:bodyPr/>
          <a:lstStyle/>
          <a:p>
            <a:pPr eaLnBrk="1"/>
            <a:r>
              <a:rPr lang="en-US" dirty="0"/>
              <a:t>The frame is </a:t>
            </a:r>
            <a:r>
              <a:rPr lang="en-US" i="1" dirty="0"/>
              <a:t>decommissioned</a:t>
            </a:r>
            <a:r>
              <a:rPr lang="en-US" dirty="0"/>
              <a:t> when the function returns</a:t>
            </a:r>
          </a:p>
        </p:txBody>
      </p:sp>
      <p:sp>
        <p:nvSpPr>
          <p:cNvPr id="9220" name="Rectangle 2"/>
          <p:cNvSpPr>
            <a:spLocks/>
          </p:cNvSpPr>
          <p:nvPr/>
        </p:nvSpPr>
        <p:spPr bwMode="auto">
          <a:xfrm>
            <a:off x="3378200" y="3886200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9221" name="Rectangle 4"/>
          <p:cNvSpPr>
            <a:spLocks/>
          </p:cNvSpPr>
          <p:nvPr/>
        </p:nvSpPr>
        <p:spPr bwMode="auto">
          <a:xfrm>
            <a:off x="8712200" y="3876675"/>
            <a:ext cx="4114800" cy="572452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POW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(y == 0)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1;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x * POW(x, y-1);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square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n * n;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10;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square(x-1);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y == POW(x-1,2);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y;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9222" name="Rectangle 7"/>
          <p:cNvSpPr>
            <a:spLocks/>
          </p:cNvSpPr>
          <p:nvPr/>
        </p:nvSpPr>
        <p:spPr bwMode="auto">
          <a:xfrm>
            <a:off x="4064000" y="4419600"/>
            <a:ext cx="25717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x</a:t>
            </a:r>
          </a:p>
        </p:txBody>
      </p:sp>
      <p:sp>
        <p:nvSpPr>
          <p:cNvPr id="9223" name="Rectangle 8"/>
          <p:cNvSpPr>
            <a:spLocks/>
          </p:cNvSpPr>
          <p:nvPr/>
        </p:nvSpPr>
        <p:spPr bwMode="auto">
          <a:xfrm>
            <a:off x="4067175" y="5062538"/>
            <a:ext cx="298450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y</a:t>
            </a:r>
          </a:p>
        </p:txBody>
      </p:sp>
      <p:sp>
        <p:nvSpPr>
          <p:cNvPr id="9225" name="Rectangle 12"/>
          <p:cNvSpPr>
            <a:spLocks noChangeArrowheads="1"/>
          </p:cNvSpPr>
          <p:nvPr/>
        </p:nvSpPr>
        <p:spPr bwMode="auto">
          <a:xfrm>
            <a:off x="4518025" y="4452938"/>
            <a:ext cx="7620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10</a:t>
            </a:r>
          </a:p>
        </p:txBody>
      </p:sp>
      <p:sp>
        <p:nvSpPr>
          <p:cNvPr id="9226" name="Rectangle 13"/>
          <p:cNvSpPr>
            <a:spLocks noChangeArrowheads="1"/>
          </p:cNvSpPr>
          <p:nvPr/>
        </p:nvSpPr>
        <p:spPr bwMode="auto">
          <a:xfrm>
            <a:off x="4518025" y="5138738"/>
            <a:ext cx="7620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dirty="0">
                <a:solidFill>
                  <a:srgbClr val="FF0000"/>
                </a:solidFill>
                <a:latin typeface="Helvetica Neue"/>
              </a:rPr>
              <a:t>81</a:t>
            </a:r>
          </a:p>
        </p:txBody>
      </p:sp>
      <p:sp>
        <p:nvSpPr>
          <p:cNvPr id="9228" name="TextBox 15"/>
          <p:cNvSpPr txBox="1">
            <a:spLocks noChangeArrowheads="1"/>
          </p:cNvSpPr>
          <p:nvPr/>
        </p:nvSpPr>
        <p:spPr bwMode="auto">
          <a:xfrm>
            <a:off x="2449513" y="4343400"/>
            <a:ext cx="8524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  <a:latin typeface="Helvetica Neue"/>
              </a:rPr>
              <a:t>main</a:t>
            </a:r>
          </a:p>
        </p:txBody>
      </p:sp>
      <p:sp>
        <p:nvSpPr>
          <p:cNvPr id="16" name="Left Brace 14"/>
          <p:cNvSpPr>
            <a:spLocks/>
          </p:cNvSpPr>
          <p:nvPr/>
        </p:nvSpPr>
        <p:spPr bwMode="auto">
          <a:xfrm>
            <a:off x="2159000" y="4343400"/>
            <a:ext cx="304800" cy="1371600"/>
          </a:xfrm>
          <a:prstGeom prst="leftBrace">
            <a:avLst>
              <a:gd name="adj1" fmla="val 8321"/>
              <a:gd name="adj2" fmla="val 50000"/>
            </a:avLst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  <p:txBody>
          <a:bodyPr wrap="none" lIns="50800" tIns="50800" rIns="50800" bIns="50800" anchor="ctr">
            <a:noAutofit/>
          </a:bodyPr>
          <a:lstStyle/>
          <a:p>
            <a:endParaRPr lang="en-US" dirty="0">
              <a:latin typeface="Helvetica Neue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858336" y="4795838"/>
            <a:ext cx="1257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b="0" i="1" dirty="0">
                <a:latin typeface="Helvetica Neue"/>
              </a:rPr>
              <a:t>A frame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2" name="TextBox 23">
            <a:extLst>
              <a:ext uri="{FF2B5EF4-FFF2-40B4-BE49-F238E27FC236}">
                <a16:creationId xmlns:a16="http://schemas.microsoft.com/office/drawing/2014/main" id="{27C67FEA-1FF6-02F6-924E-066BF27D73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4289" y="5943600"/>
            <a:ext cx="22352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b="0" i="1" dirty="0">
                <a:latin typeface="Helvetica Neue"/>
              </a:rPr>
              <a:t>Another frame</a:t>
            </a: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784A83B9-74A5-DBC7-B4CF-1558F8398B31}"/>
              </a:ext>
            </a:extLst>
          </p:cNvPr>
          <p:cNvSpPr>
            <a:spLocks/>
          </p:cNvSpPr>
          <p:nvPr/>
        </p:nvSpPr>
        <p:spPr bwMode="auto">
          <a:xfrm>
            <a:off x="4044950" y="5910263"/>
            <a:ext cx="274638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n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B5696913-5BB8-D13F-1541-DBB206348A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8975" y="5943600"/>
            <a:ext cx="7620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9</a:t>
            </a:r>
          </a:p>
        </p:txBody>
      </p:sp>
      <p:sp>
        <p:nvSpPr>
          <p:cNvPr id="5" name="TextBox 22">
            <a:extLst>
              <a:ext uri="{FF2B5EF4-FFF2-40B4-BE49-F238E27FC236}">
                <a16:creationId xmlns:a16="http://schemas.microsoft.com/office/drawing/2014/main" id="{AE7FA0BD-8922-6E54-EF5F-D605887D33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0463" y="5834063"/>
            <a:ext cx="1127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  <a:latin typeface="Helvetica Neue"/>
              </a:rPr>
              <a:t>square</a:t>
            </a:r>
          </a:p>
        </p:txBody>
      </p:sp>
      <p:cxnSp>
        <p:nvCxnSpPr>
          <p:cNvPr id="6" name="Straight Connector 27">
            <a:extLst>
              <a:ext uri="{FF2B5EF4-FFF2-40B4-BE49-F238E27FC236}">
                <a16:creationId xmlns:a16="http://schemas.microsoft.com/office/drawing/2014/main" id="{29FCDB47-1B53-D09D-818E-1514D03D78A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540000" y="5789613"/>
            <a:ext cx="2743200" cy="1587"/>
          </a:xfrm>
          <a:prstGeom prst="line">
            <a:avLst/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</p:cxnSp>
      <p:sp>
        <p:nvSpPr>
          <p:cNvPr id="7" name="Left Brace 14">
            <a:extLst>
              <a:ext uri="{FF2B5EF4-FFF2-40B4-BE49-F238E27FC236}">
                <a16:creationId xmlns:a16="http://schemas.microsoft.com/office/drawing/2014/main" id="{CBD6DBC1-457A-422C-2158-3EAF736806C1}"/>
              </a:ext>
            </a:extLst>
          </p:cNvPr>
          <p:cNvSpPr>
            <a:spLocks/>
          </p:cNvSpPr>
          <p:nvPr/>
        </p:nvSpPr>
        <p:spPr bwMode="auto">
          <a:xfrm>
            <a:off x="2159000" y="5867400"/>
            <a:ext cx="304800" cy="685800"/>
          </a:xfrm>
          <a:prstGeom prst="leftBrace">
            <a:avLst>
              <a:gd name="adj1" fmla="val 8321"/>
              <a:gd name="adj2" fmla="val 50000"/>
            </a:avLst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  <p:txBody>
          <a:bodyPr wrap="none" lIns="50800" tIns="50800" rIns="50800" bIns="50800" anchor="ctr">
            <a:noAutofit/>
          </a:bodyPr>
          <a:lstStyle/>
          <a:p>
            <a:endParaRPr lang="en-US" dirty="0">
              <a:latin typeface="Helvetica Neue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/>
              <a:t>C0 Memory Model</a:t>
            </a:r>
          </a:p>
        </p:txBody>
      </p:sp>
      <p:sp>
        <p:nvSpPr>
          <p:cNvPr id="9219" name="Content Placeholder 9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1676400"/>
          </a:xfrm>
        </p:spPr>
        <p:txBody>
          <a:bodyPr/>
          <a:lstStyle/>
          <a:p>
            <a:pPr eaLnBrk="1"/>
            <a:r>
              <a:rPr lang="en-US" dirty="0"/>
              <a:t>The frame is </a:t>
            </a:r>
            <a:r>
              <a:rPr lang="en-US" i="1" dirty="0"/>
              <a:t>decommissioned</a:t>
            </a:r>
            <a:r>
              <a:rPr lang="en-US" dirty="0"/>
              <a:t> when the function returns</a:t>
            </a:r>
          </a:p>
        </p:txBody>
      </p:sp>
      <p:sp>
        <p:nvSpPr>
          <p:cNvPr id="9220" name="Rectangle 2"/>
          <p:cNvSpPr>
            <a:spLocks/>
          </p:cNvSpPr>
          <p:nvPr/>
        </p:nvSpPr>
        <p:spPr bwMode="auto">
          <a:xfrm>
            <a:off x="3378200" y="3886200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9221" name="Rectangle 4"/>
          <p:cNvSpPr>
            <a:spLocks/>
          </p:cNvSpPr>
          <p:nvPr/>
        </p:nvSpPr>
        <p:spPr bwMode="auto">
          <a:xfrm>
            <a:off x="8712200" y="3876675"/>
            <a:ext cx="4114800" cy="572452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POW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(y == 0)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1;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x * POW(x, y-1);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square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n * n;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10;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square(x-1);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y == POW(x-1,2);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y;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9222" name="Rectangle 7"/>
          <p:cNvSpPr>
            <a:spLocks/>
          </p:cNvSpPr>
          <p:nvPr/>
        </p:nvSpPr>
        <p:spPr bwMode="auto">
          <a:xfrm>
            <a:off x="4064000" y="4419600"/>
            <a:ext cx="25717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x</a:t>
            </a:r>
          </a:p>
        </p:txBody>
      </p:sp>
      <p:sp>
        <p:nvSpPr>
          <p:cNvPr id="9223" name="Rectangle 8"/>
          <p:cNvSpPr>
            <a:spLocks/>
          </p:cNvSpPr>
          <p:nvPr/>
        </p:nvSpPr>
        <p:spPr bwMode="auto">
          <a:xfrm>
            <a:off x="4067175" y="5062538"/>
            <a:ext cx="298450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y</a:t>
            </a:r>
          </a:p>
        </p:txBody>
      </p:sp>
      <p:sp>
        <p:nvSpPr>
          <p:cNvPr id="9225" name="Rectangle 12"/>
          <p:cNvSpPr>
            <a:spLocks noChangeArrowheads="1"/>
          </p:cNvSpPr>
          <p:nvPr/>
        </p:nvSpPr>
        <p:spPr bwMode="auto">
          <a:xfrm>
            <a:off x="4518025" y="4452938"/>
            <a:ext cx="7620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10</a:t>
            </a:r>
          </a:p>
        </p:txBody>
      </p:sp>
      <p:sp>
        <p:nvSpPr>
          <p:cNvPr id="9226" name="Rectangle 13"/>
          <p:cNvSpPr>
            <a:spLocks noChangeArrowheads="1"/>
          </p:cNvSpPr>
          <p:nvPr/>
        </p:nvSpPr>
        <p:spPr bwMode="auto">
          <a:xfrm>
            <a:off x="4518025" y="5138738"/>
            <a:ext cx="7620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dirty="0">
                <a:solidFill>
                  <a:srgbClr val="FF0000"/>
                </a:solidFill>
                <a:latin typeface="Helvetica Neue"/>
              </a:rPr>
              <a:t>81</a:t>
            </a:r>
          </a:p>
        </p:txBody>
      </p:sp>
      <p:sp>
        <p:nvSpPr>
          <p:cNvPr id="9228" name="TextBox 15"/>
          <p:cNvSpPr txBox="1">
            <a:spLocks noChangeArrowheads="1"/>
          </p:cNvSpPr>
          <p:nvPr/>
        </p:nvSpPr>
        <p:spPr bwMode="auto">
          <a:xfrm>
            <a:off x="2449513" y="4343400"/>
            <a:ext cx="8524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  <a:latin typeface="Helvetica Neue"/>
              </a:rPr>
              <a:t>main</a:t>
            </a:r>
          </a:p>
        </p:txBody>
      </p:sp>
      <p:sp>
        <p:nvSpPr>
          <p:cNvPr id="16" name="Left Brace 14"/>
          <p:cNvSpPr>
            <a:spLocks/>
          </p:cNvSpPr>
          <p:nvPr/>
        </p:nvSpPr>
        <p:spPr bwMode="auto">
          <a:xfrm>
            <a:off x="2159000" y="4343400"/>
            <a:ext cx="304800" cy="1371600"/>
          </a:xfrm>
          <a:prstGeom prst="leftBrace">
            <a:avLst>
              <a:gd name="adj1" fmla="val 8321"/>
              <a:gd name="adj2" fmla="val 50000"/>
            </a:avLst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  <p:txBody>
          <a:bodyPr wrap="none" lIns="50800" tIns="50800" rIns="50800" bIns="50800" anchor="ctr">
            <a:noAutofit/>
          </a:bodyPr>
          <a:lstStyle/>
          <a:p>
            <a:endParaRPr lang="en-US" dirty="0">
              <a:latin typeface="Helvetica Neue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858336" y="4795838"/>
            <a:ext cx="1257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b="0" i="1" dirty="0">
                <a:latin typeface="Helvetica Neue"/>
              </a:rPr>
              <a:t>A frame</a:t>
            </a:r>
          </a:p>
        </p:txBody>
      </p:sp>
      <p:sp>
        <p:nvSpPr>
          <p:cNvPr id="18" name="Rectangle 7"/>
          <p:cNvSpPr>
            <a:spLocks/>
          </p:cNvSpPr>
          <p:nvPr/>
        </p:nvSpPr>
        <p:spPr bwMode="auto">
          <a:xfrm>
            <a:off x="4044950" y="5910263"/>
            <a:ext cx="274638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solidFill>
                  <a:schemeClr val="accent3">
                    <a:lumMod val="75000"/>
                  </a:schemeClr>
                </a:solidFill>
                <a:latin typeface="Helvetica Neue"/>
              </a:rPr>
              <a:t>n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498975" y="5943600"/>
            <a:ext cx="762000" cy="457200"/>
          </a:xfrm>
          <a:prstGeom prst="rect">
            <a:avLst/>
          </a:prstGeom>
          <a:noFill/>
          <a:ln w="12700" algn="ctr">
            <a:solidFill>
              <a:schemeClr val="accent3">
                <a:lumMod val="75000"/>
              </a:schemeClr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solidFill>
                  <a:schemeClr val="accent3">
                    <a:lumMod val="75000"/>
                  </a:schemeClr>
                </a:solidFill>
                <a:latin typeface="Helvetica Neue"/>
              </a:rPr>
              <a:t>9</a:t>
            </a:r>
          </a:p>
        </p:txBody>
      </p:sp>
      <p:sp>
        <p:nvSpPr>
          <p:cNvPr id="20" name="TextBox 22"/>
          <p:cNvSpPr txBox="1">
            <a:spLocks noChangeArrowheads="1"/>
          </p:cNvSpPr>
          <p:nvPr/>
        </p:nvSpPr>
        <p:spPr bwMode="auto">
          <a:xfrm>
            <a:off x="2430463" y="5834063"/>
            <a:ext cx="1127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chemeClr val="accent3">
                    <a:lumMod val="75000"/>
                  </a:schemeClr>
                </a:solidFill>
                <a:latin typeface="Helvetica Neue"/>
              </a:rPr>
              <a:t>square</a:t>
            </a:r>
          </a:p>
        </p:txBody>
      </p:sp>
      <p:cxnSp>
        <p:nvCxnSpPr>
          <p:cNvPr id="22" name="Straight Connector 27"/>
          <p:cNvCxnSpPr>
            <a:cxnSpLocks noChangeShapeType="1"/>
          </p:cNvCxnSpPr>
          <p:nvPr/>
        </p:nvCxnSpPr>
        <p:spPr bwMode="auto">
          <a:xfrm>
            <a:off x="2540000" y="5789613"/>
            <a:ext cx="2743200" cy="1587"/>
          </a:xfrm>
          <a:prstGeom prst="line">
            <a:avLst/>
          </a:prstGeom>
          <a:noFill/>
          <a:ln w="25400" algn="ctr">
            <a:solidFill>
              <a:schemeClr val="accent3">
                <a:lumMod val="75000"/>
              </a:schemeClr>
            </a:solidFill>
            <a:miter lim="400000"/>
            <a:headEnd/>
            <a:tailEnd/>
          </a:ln>
        </p:spPr>
      </p:cxnSp>
      <p:sp>
        <p:nvSpPr>
          <p:cNvPr id="23" name="Left Brace 14"/>
          <p:cNvSpPr>
            <a:spLocks/>
          </p:cNvSpPr>
          <p:nvPr/>
        </p:nvSpPr>
        <p:spPr bwMode="auto">
          <a:xfrm>
            <a:off x="2159000" y="5867400"/>
            <a:ext cx="304800" cy="685800"/>
          </a:xfrm>
          <a:prstGeom prst="leftBrace">
            <a:avLst>
              <a:gd name="adj1" fmla="val 8321"/>
              <a:gd name="adj2" fmla="val 50000"/>
            </a:avLst>
          </a:prstGeom>
          <a:noFill/>
          <a:ln w="25400" algn="ctr">
            <a:solidFill>
              <a:schemeClr val="accent3">
                <a:lumMod val="75000"/>
              </a:schemeClr>
            </a:solidFill>
            <a:miter lim="400000"/>
            <a:headEnd/>
            <a:tailEnd/>
          </a:ln>
        </p:spPr>
        <p:txBody>
          <a:bodyPr wrap="none" lIns="50800" tIns="50800" rIns="50800" bIns="50800" anchor="ctr">
            <a:noAutofit/>
          </a:bodyPr>
          <a:lstStyle/>
          <a:p>
            <a:endParaRPr lang="en-US" dirty="0">
              <a:solidFill>
                <a:schemeClr val="accent3">
                  <a:lumMod val="75000"/>
                </a:schemeClr>
              </a:solidFill>
              <a:latin typeface="Helvetica Neue"/>
            </a:endParaRPr>
          </a:p>
        </p:txBody>
      </p:sp>
      <p:sp>
        <p:nvSpPr>
          <p:cNvPr id="24" name="Rectangular Callout 23"/>
          <p:cNvSpPr/>
          <p:nvPr/>
        </p:nvSpPr>
        <p:spPr bwMode="auto">
          <a:xfrm>
            <a:off x="177800" y="6629400"/>
            <a:ext cx="2286000" cy="457200"/>
          </a:xfrm>
          <a:prstGeom prst="wedgeRectCallout">
            <a:avLst>
              <a:gd name="adj1" fmla="val 40440"/>
              <a:gd name="adj2" fmla="val -8699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Decommissioned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2" name="TextBox 23">
            <a:extLst>
              <a:ext uri="{FF2B5EF4-FFF2-40B4-BE49-F238E27FC236}">
                <a16:creationId xmlns:a16="http://schemas.microsoft.com/office/drawing/2014/main" id="{27C67FEA-1FF6-02F6-924E-066BF27D73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4289" y="5943600"/>
            <a:ext cx="22352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b="0" i="1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Another frame</a:t>
            </a:r>
          </a:p>
        </p:txBody>
      </p:sp>
    </p:spTree>
    <p:extLst>
      <p:ext uri="{BB962C8B-B14F-4D97-AF65-F5344CB8AC3E}">
        <p14:creationId xmlns:p14="http://schemas.microsoft.com/office/powerpoint/2010/main" val="23699435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/>
              <a:t>C0 Memory Model</a:t>
            </a:r>
          </a:p>
        </p:txBody>
      </p:sp>
      <p:sp>
        <p:nvSpPr>
          <p:cNvPr id="10243" name="Content Placeholder 9"/>
          <p:cNvSpPr>
            <a:spLocks noGrp="1"/>
          </p:cNvSpPr>
          <p:nvPr>
            <p:ph idx="1"/>
          </p:nvPr>
        </p:nvSpPr>
        <p:spPr>
          <a:xfrm>
            <a:off x="952500" y="1981200"/>
            <a:ext cx="11493500" cy="1676400"/>
          </a:xfrm>
        </p:spPr>
        <p:txBody>
          <a:bodyPr/>
          <a:lstStyle/>
          <a:p>
            <a:pPr eaLnBrk="1"/>
            <a:r>
              <a:rPr lang="en-US" dirty="0"/>
              <a:t>The next function call adds a new frame</a:t>
            </a:r>
          </a:p>
          <a:p>
            <a:pPr lvl="1" eaLnBrk="1"/>
            <a:r>
              <a:rPr lang="en-US" dirty="0"/>
              <a:t>The variable names in the function may be the same as the caller’s</a:t>
            </a:r>
          </a:p>
          <a:p>
            <a:pPr lvl="2" defTabSz="584200" eaLnBrk="1"/>
            <a:r>
              <a:rPr lang="en-US" dirty="0"/>
              <a:t>But the function can only manipulate the variables in </a:t>
            </a:r>
            <a:r>
              <a:rPr lang="en-US" b="1" dirty="0"/>
              <a:t>its</a:t>
            </a:r>
            <a:r>
              <a:rPr lang="en-US" dirty="0"/>
              <a:t> frame</a:t>
            </a:r>
          </a:p>
        </p:txBody>
      </p:sp>
      <p:sp>
        <p:nvSpPr>
          <p:cNvPr id="10244" name="Rectangle 2"/>
          <p:cNvSpPr>
            <a:spLocks/>
          </p:cNvSpPr>
          <p:nvPr/>
        </p:nvSpPr>
        <p:spPr bwMode="auto">
          <a:xfrm>
            <a:off x="3378200" y="3886200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10245" name="Rectangle 4"/>
          <p:cNvSpPr>
            <a:spLocks/>
          </p:cNvSpPr>
          <p:nvPr/>
        </p:nvSpPr>
        <p:spPr bwMode="auto">
          <a:xfrm>
            <a:off x="8712200" y="3876675"/>
            <a:ext cx="4114800" cy="572452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POW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(y == 0)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1;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x * POW(x, y-1);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square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n * n;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10;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square(x-1);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y == POW(x-1,2);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y;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0246" name="Rectangle 7"/>
          <p:cNvSpPr>
            <a:spLocks/>
          </p:cNvSpPr>
          <p:nvPr/>
        </p:nvSpPr>
        <p:spPr bwMode="auto">
          <a:xfrm>
            <a:off x="4064000" y="4419600"/>
            <a:ext cx="25717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x</a:t>
            </a:r>
          </a:p>
        </p:txBody>
      </p:sp>
      <p:sp>
        <p:nvSpPr>
          <p:cNvPr id="10247" name="Rectangle 8"/>
          <p:cNvSpPr>
            <a:spLocks/>
          </p:cNvSpPr>
          <p:nvPr/>
        </p:nvSpPr>
        <p:spPr bwMode="auto">
          <a:xfrm>
            <a:off x="4067175" y="5062538"/>
            <a:ext cx="298450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y</a:t>
            </a:r>
          </a:p>
        </p:txBody>
      </p:sp>
      <p:sp>
        <p:nvSpPr>
          <p:cNvPr id="11" name="Right Arrow 10"/>
          <p:cNvSpPr/>
          <p:nvPr/>
        </p:nvSpPr>
        <p:spPr bwMode="auto">
          <a:xfrm>
            <a:off x="7503743" y="3843338"/>
            <a:ext cx="1143000" cy="7620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Here</a:t>
            </a:r>
          </a:p>
        </p:txBody>
      </p:sp>
      <p:sp>
        <p:nvSpPr>
          <p:cNvPr id="10249" name="Rectangle 12"/>
          <p:cNvSpPr>
            <a:spLocks noChangeArrowheads="1"/>
          </p:cNvSpPr>
          <p:nvPr/>
        </p:nvSpPr>
        <p:spPr bwMode="auto">
          <a:xfrm>
            <a:off x="4518025" y="4452938"/>
            <a:ext cx="7620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10</a:t>
            </a:r>
          </a:p>
        </p:txBody>
      </p:sp>
      <p:sp>
        <p:nvSpPr>
          <p:cNvPr id="10250" name="Rectangle 13"/>
          <p:cNvSpPr>
            <a:spLocks noChangeArrowheads="1"/>
          </p:cNvSpPr>
          <p:nvPr/>
        </p:nvSpPr>
        <p:spPr bwMode="auto">
          <a:xfrm>
            <a:off x="4518025" y="5138738"/>
            <a:ext cx="7620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81</a:t>
            </a:r>
          </a:p>
        </p:txBody>
      </p:sp>
      <p:sp>
        <p:nvSpPr>
          <p:cNvPr id="10252" name="TextBox 15"/>
          <p:cNvSpPr txBox="1">
            <a:spLocks noChangeArrowheads="1"/>
          </p:cNvSpPr>
          <p:nvPr/>
        </p:nvSpPr>
        <p:spPr bwMode="auto">
          <a:xfrm>
            <a:off x="2449513" y="4343400"/>
            <a:ext cx="8524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  <a:latin typeface="Helvetica Neue"/>
              </a:rPr>
              <a:t>main</a:t>
            </a:r>
          </a:p>
        </p:txBody>
      </p:sp>
      <p:sp>
        <p:nvSpPr>
          <p:cNvPr id="10255" name="Rectangle 7"/>
          <p:cNvSpPr>
            <a:spLocks/>
          </p:cNvSpPr>
          <p:nvPr/>
        </p:nvSpPr>
        <p:spPr bwMode="auto">
          <a:xfrm>
            <a:off x="4044950" y="5910263"/>
            <a:ext cx="257175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x</a:t>
            </a:r>
          </a:p>
        </p:txBody>
      </p:sp>
      <p:sp>
        <p:nvSpPr>
          <p:cNvPr id="10256" name="Rectangle 19"/>
          <p:cNvSpPr>
            <a:spLocks noChangeArrowheads="1"/>
          </p:cNvSpPr>
          <p:nvPr/>
        </p:nvSpPr>
        <p:spPr bwMode="auto">
          <a:xfrm>
            <a:off x="4498975" y="5943600"/>
            <a:ext cx="7620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9</a:t>
            </a:r>
          </a:p>
        </p:txBody>
      </p:sp>
      <p:sp>
        <p:nvSpPr>
          <p:cNvPr id="10257" name="TextBox 21"/>
          <p:cNvSpPr txBox="1">
            <a:spLocks noChangeArrowheads="1"/>
          </p:cNvSpPr>
          <p:nvPr/>
        </p:nvSpPr>
        <p:spPr bwMode="auto">
          <a:xfrm>
            <a:off x="2430463" y="5834063"/>
            <a:ext cx="9191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  <a:latin typeface="Helvetica Neue"/>
              </a:rPr>
              <a:t>POW</a:t>
            </a:r>
          </a:p>
        </p:txBody>
      </p:sp>
      <p:sp>
        <p:nvSpPr>
          <p:cNvPr id="10258" name="TextBox 22"/>
          <p:cNvSpPr txBox="1">
            <a:spLocks noChangeArrowheads="1"/>
          </p:cNvSpPr>
          <p:nvPr/>
        </p:nvSpPr>
        <p:spPr bwMode="auto">
          <a:xfrm>
            <a:off x="-24923" y="6319838"/>
            <a:ext cx="2140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b="0" i="1" dirty="0">
                <a:latin typeface="Helvetica Neue"/>
              </a:rPr>
              <a:t>Another frame</a:t>
            </a:r>
          </a:p>
        </p:txBody>
      </p:sp>
      <p:cxnSp>
        <p:nvCxnSpPr>
          <p:cNvPr id="10259" name="Straight Connector 23"/>
          <p:cNvCxnSpPr>
            <a:cxnSpLocks noChangeShapeType="1"/>
          </p:cNvCxnSpPr>
          <p:nvPr/>
        </p:nvCxnSpPr>
        <p:spPr bwMode="auto">
          <a:xfrm>
            <a:off x="2540000" y="5789613"/>
            <a:ext cx="2743200" cy="1587"/>
          </a:xfrm>
          <a:prstGeom prst="line">
            <a:avLst/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</p:cxnSp>
      <p:sp>
        <p:nvSpPr>
          <p:cNvPr id="10260" name="Rectangle 8"/>
          <p:cNvSpPr>
            <a:spLocks/>
          </p:cNvSpPr>
          <p:nvPr/>
        </p:nvSpPr>
        <p:spPr bwMode="auto">
          <a:xfrm>
            <a:off x="4064000" y="6553200"/>
            <a:ext cx="298450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y</a:t>
            </a:r>
          </a:p>
        </p:txBody>
      </p:sp>
      <p:sp>
        <p:nvSpPr>
          <p:cNvPr id="10261" name="Rectangle 25"/>
          <p:cNvSpPr>
            <a:spLocks noChangeArrowheads="1"/>
          </p:cNvSpPr>
          <p:nvPr/>
        </p:nvSpPr>
        <p:spPr bwMode="auto">
          <a:xfrm>
            <a:off x="4514850" y="6629400"/>
            <a:ext cx="7620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2</a:t>
            </a:r>
          </a:p>
        </p:txBody>
      </p:sp>
      <p:sp>
        <p:nvSpPr>
          <p:cNvPr id="23" name="Left Brace 14"/>
          <p:cNvSpPr>
            <a:spLocks/>
          </p:cNvSpPr>
          <p:nvPr/>
        </p:nvSpPr>
        <p:spPr bwMode="auto">
          <a:xfrm>
            <a:off x="2159000" y="4343400"/>
            <a:ext cx="304800" cy="1371600"/>
          </a:xfrm>
          <a:prstGeom prst="leftBrace">
            <a:avLst>
              <a:gd name="adj1" fmla="val 8321"/>
              <a:gd name="adj2" fmla="val 50000"/>
            </a:avLst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  <p:txBody>
          <a:bodyPr wrap="none" lIns="50800" tIns="50800" rIns="50800" bIns="50800" anchor="ctr">
            <a:noAutofit/>
          </a:bodyPr>
          <a:lstStyle/>
          <a:p>
            <a:endParaRPr lang="en-US" dirty="0">
              <a:latin typeface="Helvetica Neue"/>
            </a:endParaRPr>
          </a:p>
        </p:txBody>
      </p:sp>
      <p:sp>
        <p:nvSpPr>
          <p:cNvPr id="24" name="TextBox 16"/>
          <p:cNvSpPr txBox="1">
            <a:spLocks noChangeArrowheads="1"/>
          </p:cNvSpPr>
          <p:nvPr/>
        </p:nvSpPr>
        <p:spPr bwMode="auto">
          <a:xfrm>
            <a:off x="858332" y="4795838"/>
            <a:ext cx="1257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b="0" i="1" dirty="0">
                <a:latin typeface="Helvetica Neue"/>
              </a:rPr>
              <a:t>A frame</a:t>
            </a:r>
          </a:p>
        </p:txBody>
      </p:sp>
      <p:sp>
        <p:nvSpPr>
          <p:cNvPr id="25" name="Left Brace 14"/>
          <p:cNvSpPr>
            <a:spLocks/>
          </p:cNvSpPr>
          <p:nvPr/>
        </p:nvSpPr>
        <p:spPr bwMode="auto">
          <a:xfrm>
            <a:off x="2159000" y="5867400"/>
            <a:ext cx="304800" cy="1371600"/>
          </a:xfrm>
          <a:prstGeom prst="leftBrace">
            <a:avLst>
              <a:gd name="adj1" fmla="val 8321"/>
              <a:gd name="adj2" fmla="val 50000"/>
            </a:avLst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  <p:txBody>
          <a:bodyPr wrap="none" lIns="50800" tIns="50800" rIns="50800" bIns="50800" anchor="ctr">
            <a:noAutofit/>
          </a:bodyPr>
          <a:lstStyle/>
          <a:p>
            <a:endParaRPr lang="en-US" dirty="0">
              <a:latin typeface="Helvetica Neue"/>
            </a:endParaRP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D4604C46-912B-E40A-671E-D52BFF378DA4}"/>
              </a:ext>
            </a:extLst>
          </p:cNvPr>
          <p:cNvSpPr/>
          <p:nvPr/>
        </p:nvSpPr>
        <p:spPr bwMode="auto">
          <a:xfrm>
            <a:off x="10922000" y="8305800"/>
            <a:ext cx="1828800" cy="6096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255" grpId="0"/>
      <p:bldP spid="10256" grpId="0" animBg="1"/>
      <p:bldP spid="10257" grpId="0"/>
      <p:bldP spid="10258" grpId="0"/>
      <p:bldP spid="10260" grpId="0"/>
      <p:bldP spid="10261" grpId="0" animBg="1"/>
      <p:bldP spid="25" grpId="0" animBg="1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/>
              <a:t>C0 Memory Model</a:t>
            </a:r>
          </a:p>
        </p:txBody>
      </p:sp>
      <p:sp>
        <p:nvSpPr>
          <p:cNvPr id="11267" name="Content Placeholder 9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1676400"/>
          </a:xfrm>
        </p:spPr>
        <p:txBody>
          <a:bodyPr/>
          <a:lstStyle/>
          <a:p>
            <a:pPr eaLnBrk="1"/>
            <a:r>
              <a:rPr lang="en-US" dirty="0"/>
              <a:t>The next function call adds a new frame</a:t>
            </a:r>
          </a:p>
          <a:p>
            <a:pPr lvl="1" eaLnBrk="1"/>
            <a:r>
              <a:rPr lang="en-US" dirty="0"/>
              <a:t>Recursive calls are treated as any function calls</a:t>
            </a:r>
          </a:p>
        </p:txBody>
      </p:sp>
      <p:sp>
        <p:nvSpPr>
          <p:cNvPr id="11268" name="Rectangle 2"/>
          <p:cNvSpPr>
            <a:spLocks/>
          </p:cNvSpPr>
          <p:nvPr/>
        </p:nvSpPr>
        <p:spPr bwMode="auto">
          <a:xfrm>
            <a:off x="3378200" y="3886200"/>
            <a:ext cx="2172069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dirty="0">
                <a:latin typeface="Helvetica Neue"/>
              </a:rPr>
              <a:t>Local Memory</a:t>
            </a:r>
          </a:p>
        </p:txBody>
      </p:sp>
      <p:sp>
        <p:nvSpPr>
          <p:cNvPr id="11269" name="Rectangle 4"/>
          <p:cNvSpPr>
            <a:spLocks/>
          </p:cNvSpPr>
          <p:nvPr/>
        </p:nvSpPr>
        <p:spPr bwMode="auto">
          <a:xfrm>
            <a:off x="8712200" y="3876675"/>
            <a:ext cx="4114800" cy="572452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tIns="91440" bIns="91440" anchor="ctr">
            <a:spAutoFit/>
          </a:bodyPr>
          <a:lstStyle/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POW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(y == 0)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1;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x * POW(x, y-1);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square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n * n;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() {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10;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square(x-1);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y == POW(x-1,2);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y;</a:t>
            </a:r>
          </a:p>
          <a:p>
            <a:pPr algn="l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1270" name="Rectangle 7"/>
          <p:cNvSpPr>
            <a:spLocks/>
          </p:cNvSpPr>
          <p:nvPr/>
        </p:nvSpPr>
        <p:spPr bwMode="auto">
          <a:xfrm>
            <a:off x="4064000" y="4419600"/>
            <a:ext cx="257175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x</a:t>
            </a:r>
          </a:p>
        </p:txBody>
      </p:sp>
      <p:sp>
        <p:nvSpPr>
          <p:cNvPr id="11271" name="Rectangle 8"/>
          <p:cNvSpPr>
            <a:spLocks/>
          </p:cNvSpPr>
          <p:nvPr/>
        </p:nvSpPr>
        <p:spPr bwMode="auto">
          <a:xfrm>
            <a:off x="4067175" y="5062538"/>
            <a:ext cx="298450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y</a:t>
            </a:r>
          </a:p>
        </p:txBody>
      </p:sp>
      <p:sp>
        <p:nvSpPr>
          <p:cNvPr id="11" name="Right Arrow 10"/>
          <p:cNvSpPr/>
          <p:nvPr/>
        </p:nvSpPr>
        <p:spPr bwMode="auto">
          <a:xfrm>
            <a:off x="7569200" y="4038600"/>
            <a:ext cx="1143000" cy="7620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r>
              <a:rPr lang="en-US" sz="2000" b="0" dirty="0">
                <a:latin typeface="Helvetica Neue"/>
              </a:rPr>
              <a:t>Here</a:t>
            </a:r>
          </a:p>
        </p:txBody>
      </p:sp>
      <p:sp>
        <p:nvSpPr>
          <p:cNvPr id="11273" name="Rectangle 12"/>
          <p:cNvSpPr>
            <a:spLocks noChangeArrowheads="1"/>
          </p:cNvSpPr>
          <p:nvPr/>
        </p:nvSpPr>
        <p:spPr bwMode="auto">
          <a:xfrm>
            <a:off x="4518025" y="4452938"/>
            <a:ext cx="7620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10</a:t>
            </a:r>
          </a:p>
        </p:txBody>
      </p:sp>
      <p:sp>
        <p:nvSpPr>
          <p:cNvPr id="11274" name="Rectangle 13"/>
          <p:cNvSpPr>
            <a:spLocks noChangeArrowheads="1"/>
          </p:cNvSpPr>
          <p:nvPr/>
        </p:nvSpPr>
        <p:spPr bwMode="auto">
          <a:xfrm>
            <a:off x="4518025" y="5138738"/>
            <a:ext cx="7620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81</a:t>
            </a:r>
          </a:p>
        </p:txBody>
      </p:sp>
      <p:sp>
        <p:nvSpPr>
          <p:cNvPr id="11276" name="TextBox 15"/>
          <p:cNvSpPr txBox="1">
            <a:spLocks noChangeArrowheads="1"/>
          </p:cNvSpPr>
          <p:nvPr/>
        </p:nvSpPr>
        <p:spPr bwMode="auto">
          <a:xfrm>
            <a:off x="2449513" y="4343400"/>
            <a:ext cx="8524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  <a:latin typeface="Helvetica Neue"/>
              </a:rPr>
              <a:t>main</a:t>
            </a:r>
          </a:p>
        </p:txBody>
      </p:sp>
      <p:sp>
        <p:nvSpPr>
          <p:cNvPr id="11279" name="Rectangle 7"/>
          <p:cNvSpPr>
            <a:spLocks/>
          </p:cNvSpPr>
          <p:nvPr/>
        </p:nvSpPr>
        <p:spPr bwMode="auto">
          <a:xfrm>
            <a:off x="4044950" y="5910263"/>
            <a:ext cx="257175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x</a:t>
            </a:r>
          </a:p>
        </p:txBody>
      </p:sp>
      <p:sp>
        <p:nvSpPr>
          <p:cNvPr id="11280" name="Rectangle 19"/>
          <p:cNvSpPr>
            <a:spLocks noChangeArrowheads="1"/>
          </p:cNvSpPr>
          <p:nvPr/>
        </p:nvSpPr>
        <p:spPr bwMode="auto">
          <a:xfrm>
            <a:off x="4498975" y="5943600"/>
            <a:ext cx="7620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9</a:t>
            </a:r>
          </a:p>
        </p:txBody>
      </p:sp>
      <p:sp>
        <p:nvSpPr>
          <p:cNvPr id="11281" name="TextBox 21"/>
          <p:cNvSpPr txBox="1">
            <a:spLocks noChangeArrowheads="1"/>
          </p:cNvSpPr>
          <p:nvPr/>
        </p:nvSpPr>
        <p:spPr bwMode="auto">
          <a:xfrm>
            <a:off x="2430463" y="5834063"/>
            <a:ext cx="9191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  <a:latin typeface="Helvetica Neue"/>
              </a:rPr>
              <a:t>POW</a:t>
            </a:r>
          </a:p>
        </p:txBody>
      </p:sp>
      <p:cxnSp>
        <p:nvCxnSpPr>
          <p:cNvPr id="11283" name="Straight Connector 23"/>
          <p:cNvCxnSpPr>
            <a:cxnSpLocks noChangeShapeType="1"/>
          </p:cNvCxnSpPr>
          <p:nvPr/>
        </p:nvCxnSpPr>
        <p:spPr bwMode="auto">
          <a:xfrm>
            <a:off x="2540000" y="5789613"/>
            <a:ext cx="2743200" cy="1587"/>
          </a:xfrm>
          <a:prstGeom prst="line">
            <a:avLst/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</p:cxnSp>
      <p:sp>
        <p:nvSpPr>
          <p:cNvPr id="11284" name="Rectangle 8"/>
          <p:cNvSpPr>
            <a:spLocks/>
          </p:cNvSpPr>
          <p:nvPr/>
        </p:nvSpPr>
        <p:spPr bwMode="auto">
          <a:xfrm>
            <a:off x="4064000" y="6553200"/>
            <a:ext cx="298450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y</a:t>
            </a:r>
          </a:p>
        </p:txBody>
      </p:sp>
      <p:sp>
        <p:nvSpPr>
          <p:cNvPr id="11285" name="Rectangle 25"/>
          <p:cNvSpPr>
            <a:spLocks noChangeArrowheads="1"/>
          </p:cNvSpPr>
          <p:nvPr/>
        </p:nvSpPr>
        <p:spPr bwMode="auto">
          <a:xfrm>
            <a:off x="4514850" y="6629400"/>
            <a:ext cx="7620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2</a:t>
            </a:r>
          </a:p>
        </p:txBody>
      </p:sp>
      <p:sp>
        <p:nvSpPr>
          <p:cNvPr id="11287" name="Rectangle 7"/>
          <p:cNvSpPr>
            <a:spLocks/>
          </p:cNvSpPr>
          <p:nvPr/>
        </p:nvSpPr>
        <p:spPr bwMode="auto">
          <a:xfrm>
            <a:off x="4057650" y="7358063"/>
            <a:ext cx="255588" cy="4714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x</a:t>
            </a:r>
          </a:p>
        </p:txBody>
      </p:sp>
      <p:sp>
        <p:nvSpPr>
          <p:cNvPr id="11288" name="Rectangle 28"/>
          <p:cNvSpPr>
            <a:spLocks noChangeArrowheads="1"/>
          </p:cNvSpPr>
          <p:nvPr/>
        </p:nvSpPr>
        <p:spPr bwMode="auto">
          <a:xfrm>
            <a:off x="4511675" y="7391400"/>
            <a:ext cx="7620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9</a:t>
            </a:r>
          </a:p>
        </p:txBody>
      </p:sp>
      <p:sp>
        <p:nvSpPr>
          <p:cNvPr id="11289" name="TextBox 29"/>
          <p:cNvSpPr txBox="1">
            <a:spLocks noChangeArrowheads="1"/>
          </p:cNvSpPr>
          <p:nvPr/>
        </p:nvSpPr>
        <p:spPr bwMode="auto">
          <a:xfrm>
            <a:off x="2441575" y="7281863"/>
            <a:ext cx="9191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7030A0"/>
                </a:solidFill>
                <a:latin typeface="Helvetica Neue"/>
              </a:rPr>
              <a:t>POW</a:t>
            </a:r>
          </a:p>
        </p:txBody>
      </p:sp>
      <p:cxnSp>
        <p:nvCxnSpPr>
          <p:cNvPr id="11291" name="Straight Connector 31"/>
          <p:cNvCxnSpPr>
            <a:cxnSpLocks noChangeShapeType="1"/>
          </p:cNvCxnSpPr>
          <p:nvPr/>
        </p:nvCxnSpPr>
        <p:spPr bwMode="auto">
          <a:xfrm>
            <a:off x="2552700" y="7237413"/>
            <a:ext cx="2743200" cy="1587"/>
          </a:xfrm>
          <a:prstGeom prst="line">
            <a:avLst/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</p:cxnSp>
      <p:sp>
        <p:nvSpPr>
          <p:cNvPr id="11292" name="Rectangle 8"/>
          <p:cNvSpPr>
            <a:spLocks/>
          </p:cNvSpPr>
          <p:nvPr/>
        </p:nvSpPr>
        <p:spPr bwMode="auto">
          <a:xfrm>
            <a:off x="4076700" y="8001000"/>
            <a:ext cx="298450" cy="4714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50800" tIns="50800" rIns="50800" bIns="50800" anchor="ctr">
            <a:spAutoFit/>
          </a:bodyPr>
          <a:lstStyle/>
          <a:p>
            <a:r>
              <a:rPr lang="en-US" b="0" dirty="0">
                <a:latin typeface="Helvetica Neue"/>
              </a:rPr>
              <a:t>y</a:t>
            </a:r>
          </a:p>
        </p:txBody>
      </p:sp>
      <p:sp>
        <p:nvSpPr>
          <p:cNvPr id="11293" name="Rectangle 33"/>
          <p:cNvSpPr>
            <a:spLocks noChangeArrowheads="1"/>
          </p:cNvSpPr>
          <p:nvPr/>
        </p:nvSpPr>
        <p:spPr bwMode="auto">
          <a:xfrm>
            <a:off x="4527550" y="8077200"/>
            <a:ext cx="762000" cy="4572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r>
              <a:rPr lang="en-US" sz="2000" b="0" dirty="0">
                <a:latin typeface="Helvetica Neue"/>
              </a:rPr>
              <a:t>1</a:t>
            </a:r>
          </a:p>
        </p:txBody>
      </p:sp>
      <p:sp>
        <p:nvSpPr>
          <p:cNvPr id="33" name="Left Brace 14"/>
          <p:cNvSpPr>
            <a:spLocks/>
          </p:cNvSpPr>
          <p:nvPr/>
        </p:nvSpPr>
        <p:spPr bwMode="auto">
          <a:xfrm>
            <a:off x="2159000" y="4343400"/>
            <a:ext cx="304800" cy="1371600"/>
          </a:xfrm>
          <a:prstGeom prst="leftBrace">
            <a:avLst>
              <a:gd name="adj1" fmla="val 8321"/>
              <a:gd name="adj2" fmla="val 50000"/>
            </a:avLst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  <p:txBody>
          <a:bodyPr wrap="none" lIns="50800" tIns="50800" rIns="50800" bIns="50800" anchor="ctr">
            <a:noAutofit/>
          </a:bodyPr>
          <a:lstStyle/>
          <a:p>
            <a:endParaRPr lang="en-US" dirty="0">
              <a:latin typeface="Helvetica Neue"/>
            </a:endParaRPr>
          </a:p>
        </p:txBody>
      </p:sp>
      <p:sp>
        <p:nvSpPr>
          <p:cNvPr id="34" name="TextBox 16"/>
          <p:cNvSpPr txBox="1">
            <a:spLocks noChangeArrowheads="1"/>
          </p:cNvSpPr>
          <p:nvPr/>
        </p:nvSpPr>
        <p:spPr bwMode="auto">
          <a:xfrm>
            <a:off x="858332" y="4795838"/>
            <a:ext cx="1257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b="0" i="1" dirty="0">
                <a:latin typeface="Helvetica Neue"/>
              </a:rPr>
              <a:t>A frame</a:t>
            </a:r>
          </a:p>
        </p:txBody>
      </p:sp>
      <p:sp>
        <p:nvSpPr>
          <p:cNvPr id="36" name="TextBox 22"/>
          <p:cNvSpPr txBox="1">
            <a:spLocks noChangeArrowheads="1"/>
          </p:cNvSpPr>
          <p:nvPr/>
        </p:nvSpPr>
        <p:spPr bwMode="auto">
          <a:xfrm>
            <a:off x="-24923" y="7731825"/>
            <a:ext cx="2140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b="0" i="1" dirty="0">
                <a:latin typeface="Helvetica Neue"/>
              </a:rPr>
              <a:t>Another frame</a:t>
            </a:r>
          </a:p>
        </p:txBody>
      </p:sp>
      <p:sp>
        <p:nvSpPr>
          <p:cNvPr id="37" name="Left Brace 14"/>
          <p:cNvSpPr>
            <a:spLocks/>
          </p:cNvSpPr>
          <p:nvPr/>
        </p:nvSpPr>
        <p:spPr bwMode="auto">
          <a:xfrm>
            <a:off x="2159000" y="7315200"/>
            <a:ext cx="304800" cy="1295400"/>
          </a:xfrm>
          <a:prstGeom prst="leftBrace">
            <a:avLst>
              <a:gd name="adj1" fmla="val 8321"/>
              <a:gd name="adj2" fmla="val 50000"/>
            </a:avLst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  <p:txBody>
          <a:bodyPr wrap="none" lIns="50800" tIns="50800" rIns="50800" bIns="50800" anchor="ctr">
            <a:noAutofit/>
          </a:bodyPr>
          <a:lstStyle/>
          <a:p>
            <a:endParaRPr lang="en-US" dirty="0">
              <a:latin typeface="Helvetica Neue"/>
            </a:endParaRPr>
          </a:p>
        </p:txBody>
      </p:sp>
      <p:sp>
        <p:nvSpPr>
          <p:cNvPr id="38" name="Slide Number Placeholder 3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2" name="TextBox 22">
            <a:extLst>
              <a:ext uri="{FF2B5EF4-FFF2-40B4-BE49-F238E27FC236}">
                <a16:creationId xmlns:a16="http://schemas.microsoft.com/office/drawing/2014/main" id="{0F91EB38-473D-6ECD-E076-F91B76D077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4923" y="6319838"/>
            <a:ext cx="2140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b="0" i="1" dirty="0">
                <a:latin typeface="Helvetica Neue"/>
              </a:rPr>
              <a:t>Another frame</a:t>
            </a:r>
          </a:p>
        </p:txBody>
      </p:sp>
      <p:sp>
        <p:nvSpPr>
          <p:cNvPr id="3" name="Left Brace 14">
            <a:extLst>
              <a:ext uri="{FF2B5EF4-FFF2-40B4-BE49-F238E27FC236}">
                <a16:creationId xmlns:a16="http://schemas.microsoft.com/office/drawing/2014/main" id="{656DC382-908B-B5EA-C47D-D08EB9547281}"/>
              </a:ext>
            </a:extLst>
          </p:cNvPr>
          <p:cNvSpPr>
            <a:spLocks/>
          </p:cNvSpPr>
          <p:nvPr/>
        </p:nvSpPr>
        <p:spPr bwMode="auto">
          <a:xfrm>
            <a:off x="2159000" y="5867400"/>
            <a:ext cx="304800" cy="1371600"/>
          </a:xfrm>
          <a:prstGeom prst="leftBrace">
            <a:avLst>
              <a:gd name="adj1" fmla="val 8321"/>
              <a:gd name="adj2" fmla="val 50000"/>
            </a:avLst>
          </a:prstGeom>
          <a:noFill/>
          <a:ln w="25400" algn="ctr">
            <a:solidFill>
              <a:srgbClr val="000000"/>
            </a:solidFill>
            <a:miter lim="400000"/>
            <a:headEnd/>
            <a:tailEnd/>
          </a:ln>
        </p:spPr>
        <p:txBody>
          <a:bodyPr wrap="none" lIns="50800" tIns="50800" rIns="50800" bIns="50800" anchor="ctr">
            <a:noAutofit/>
          </a:bodyPr>
          <a:lstStyle/>
          <a:p>
            <a:endParaRPr lang="en-US" dirty="0">
              <a:latin typeface="Helvetica Neue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3383F05-0766-C568-24A2-C9BEE7A95DB2}"/>
              </a:ext>
            </a:extLst>
          </p:cNvPr>
          <p:cNvSpPr/>
          <p:nvPr/>
        </p:nvSpPr>
        <p:spPr bwMode="auto">
          <a:xfrm>
            <a:off x="10142537" y="4631532"/>
            <a:ext cx="1828800" cy="6096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287" grpId="0"/>
      <p:bldP spid="11288" grpId="0" animBg="1"/>
      <p:bldP spid="11289" grpId="0"/>
      <p:bldP spid="11292" grpId="0"/>
      <p:bldP spid="11293" grpId="0" animBg="1"/>
      <p:bldP spid="36" grpId="0"/>
      <p:bldP spid="37" grpId="0" animBg="1"/>
      <p:bldP spid="4" grpId="0" animBg="1"/>
    </p:bldLst>
  </p:timing>
</p:sld>
</file>

<file path=ppt/theme/theme1.xml><?xml version="1.0" encoding="utf-8"?>
<a:theme xmlns:a="http://schemas.openxmlformats.org/drawingml/2006/main" name="Whit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none" lIns="50800" tIns="50800" rIns="50800" bIns="5080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  <a:sp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3116</TotalTime>
  <Words>8291</Words>
  <Application>Microsoft Macintosh PowerPoint</Application>
  <PresentationFormat>Custom</PresentationFormat>
  <Paragraphs>1870</Paragraphs>
  <Slides>59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70" baseType="lpstr">
      <vt:lpstr>Arial</vt:lpstr>
      <vt:lpstr>Calibri</vt:lpstr>
      <vt:lpstr>Courier New</vt:lpstr>
      <vt:lpstr>Helvetica</vt:lpstr>
      <vt:lpstr>Helvetica Neue</vt:lpstr>
      <vt:lpstr>Helvetica Neue Light</vt:lpstr>
      <vt:lpstr>Helvetica Neue Medium</vt:lpstr>
      <vt:lpstr>Menlo</vt:lpstr>
      <vt:lpstr>Wingdings</vt:lpstr>
      <vt:lpstr>Wingdings 2</vt:lpstr>
      <vt:lpstr>White</vt:lpstr>
      <vt:lpstr>15-122: Principles of  Imperative Computation</vt:lpstr>
      <vt:lpstr>Today…</vt:lpstr>
      <vt:lpstr>PowerPoint Presentation</vt:lpstr>
      <vt:lpstr>C0 Memory Model</vt:lpstr>
      <vt:lpstr>C0 Memory Model</vt:lpstr>
      <vt:lpstr>C0 Memory Model</vt:lpstr>
      <vt:lpstr>C0 Memory Model</vt:lpstr>
      <vt:lpstr>C0 Memory Model</vt:lpstr>
      <vt:lpstr>C0 Memory Model</vt:lpstr>
      <vt:lpstr>PowerPoint Presentation</vt:lpstr>
      <vt:lpstr>Arrays</vt:lpstr>
      <vt:lpstr>Creating an Array</vt:lpstr>
      <vt:lpstr>C0 Memory Model – Revisited</vt:lpstr>
      <vt:lpstr>C0 Memory Model – Revisited</vt:lpstr>
      <vt:lpstr>Accessing Array Elements</vt:lpstr>
      <vt:lpstr>Accessing Array Elements</vt:lpstr>
      <vt:lpstr>Out-of-bound Array Accesses</vt:lpstr>
      <vt:lpstr>Preconditions of Array Operations</vt:lpstr>
      <vt:lpstr>Aliasing</vt:lpstr>
      <vt:lpstr>Aliasing</vt:lpstr>
      <vt:lpstr>Aliasing</vt:lpstr>
      <vt:lpstr>Aliasing</vt:lpstr>
      <vt:lpstr>Aliasing</vt:lpstr>
      <vt:lpstr>Aliasing</vt:lpstr>
      <vt:lpstr>Aliasing</vt:lpstr>
      <vt:lpstr>Aliasing</vt:lpstr>
      <vt:lpstr>Aliasing</vt:lpstr>
      <vt:lpstr>Aliasing</vt:lpstr>
      <vt:lpstr>Aliasing</vt:lpstr>
      <vt:lpstr>Garbage Collection</vt:lpstr>
      <vt:lpstr>Garbage Collection</vt:lpstr>
      <vt:lpstr>PowerPoint Presentation</vt:lpstr>
      <vt:lpstr>Simple Function: array_copy</vt:lpstr>
      <vt:lpstr>array_copy: First Attempt</vt:lpstr>
      <vt:lpstr>array_copy: First Attempt</vt:lpstr>
      <vt:lpstr>array_copy: Second Attempt</vt:lpstr>
      <vt:lpstr>array_copy: Second Attempt</vt:lpstr>
      <vt:lpstr>array_copy: Second Attempt</vt:lpstr>
      <vt:lpstr>array_copy: Second Attempt</vt:lpstr>
      <vt:lpstr>array_copy: Second Attempt</vt:lpstr>
      <vt:lpstr>array_copy: Second Attempt</vt:lpstr>
      <vt:lpstr>array_copy: Third Attempt</vt:lpstr>
      <vt:lpstr>PowerPoint Presentation</vt:lpstr>
      <vt:lpstr>Safety of array_copy</vt:lpstr>
      <vt:lpstr>Safety of array_copy</vt:lpstr>
      <vt:lpstr>Safety of array_copy</vt:lpstr>
      <vt:lpstr>Safety of array_copy</vt:lpstr>
      <vt:lpstr>Safety of array_copy</vt:lpstr>
      <vt:lpstr>Safety of array_copy</vt:lpstr>
      <vt:lpstr>Safety of array_copy</vt:lpstr>
      <vt:lpstr>Validity of the Loop Invariant</vt:lpstr>
      <vt:lpstr>Validity of the Loop Invariant</vt:lpstr>
      <vt:lpstr>Safety of Calls to array_copy</vt:lpstr>
      <vt:lpstr>Safety of Calls to array_copy</vt:lpstr>
      <vt:lpstr>Safety of Calls to array_copy</vt:lpstr>
      <vt:lpstr>Correctness</vt:lpstr>
      <vt:lpstr>PowerPoint Presentation</vt:lpstr>
      <vt:lpstr>Modifying Parameters</vt:lpstr>
      <vt:lpstr>Modifying Array Elements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Arrays</dc:title>
  <cp:lastModifiedBy>Mohammad Hammoud</cp:lastModifiedBy>
  <cp:revision>166</cp:revision>
  <dcterms:modified xsi:type="dcterms:W3CDTF">2024-01-17T08:09:22Z</dcterms:modified>
</cp:coreProperties>
</file>