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6" r:id="rId2"/>
    <p:sldId id="456" r:id="rId3"/>
    <p:sldId id="292" r:id="rId4"/>
    <p:sldId id="260" r:id="rId5"/>
    <p:sldId id="288" r:id="rId6"/>
    <p:sldId id="289" r:id="rId7"/>
    <p:sldId id="331" r:id="rId8"/>
    <p:sldId id="290" r:id="rId9"/>
    <p:sldId id="291" r:id="rId10"/>
    <p:sldId id="293" r:id="rId11"/>
    <p:sldId id="262" r:id="rId12"/>
    <p:sldId id="295" r:id="rId13"/>
    <p:sldId id="332" r:id="rId14"/>
    <p:sldId id="297" r:id="rId15"/>
    <p:sldId id="298" r:id="rId16"/>
    <p:sldId id="299" r:id="rId17"/>
    <p:sldId id="300" r:id="rId18"/>
    <p:sldId id="301" r:id="rId19"/>
    <p:sldId id="304" r:id="rId20"/>
    <p:sldId id="334" r:id="rId21"/>
    <p:sldId id="335" r:id="rId22"/>
    <p:sldId id="336" r:id="rId23"/>
    <p:sldId id="337" r:id="rId24"/>
    <p:sldId id="338" r:id="rId25"/>
    <p:sldId id="305" r:id="rId26"/>
    <p:sldId id="340" r:id="rId27"/>
    <p:sldId id="339" r:id="rId28"/>
    <p:sldId id="342" r:id="rId29"/>
    <p:sldId id="343" r:id="rId30"/>
    <p:sldId id="344" r:id="rId31"/>
    <p:sldId id="306" r:id="rId32"/>
    <p:sldId id="307" r:id="rId33"/>
    <p:sldId id="308" r:id="rId34"/>
    <p:sldId id="276" r:id="rId35"/>
    <p:sldId id="309" r:id="rId36"/>
    <p:sldId id="310" r:id="rId37"/>
    <p:sldId id="345" r:id="rId38"/>
    <p:sldId id="347" r:id="rId39"/>
    <p:sldId id="348" r:id="rId40"/>
    <p:sldId id="349" r:id="rId41"/>
    <p:sldId id="352" r:id="rId42"/>
    <p:sldId id="314" r:id="rId43"/>
    <p:sldId id="315" r:id="rId44"/>
    <p:sldId id="316" r:id="rId45"/>
    <p:sldId id="317" r:id="rId46"/>
    <p:sldId id="318" r:id="rId47"/>
    <p:sldId id="353" r:id="rId48"/>
    <p:sldId id="354" r:id="rId49"/>
    <p:sldId id="355" r:id="rId50"/>
    <p:sldId id="330" r:id="rId51"/>
    <p:sldId id="320" r:id="rId52"/>
    <p:sldId id="321" r:id="rId53"/>
    <p:sldId id="323" r:id="rId54"/>
    <p:sldId id="324" r:id="rId55"/>
    <p:sldId id="325" r:id="rId56"/>
    <p:sldId id="328" r:id="rId57"/>
    <p:sldId id="326" r:id="rId58"/>
    <p:sldId id="327" r:id="rId59"/>
    <p:sldId id="329" r:id="rId6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2B7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90" d="100"/>
          <a:sy n="90" d="100"/>
        </p:scale>
        <p:origin x="174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>
                <a:latin typeface="Helvetica Neue"/>
              </a:rPr>
              <a:pPr>
                <a:defRPr/>
              </a:pPr>
              <a:t>1/17/24</a:t>
            </a:fld>
            <a:endParaRPr lang="en-US" dirty="0">
              <a:latin typeface="Helvetica Neu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>
                <a:latin typeface="Helvetica Neue"/>
              </a:rPr>
              <a:pPr>
                <a:defRPr/>
              </a:pPr>
              <a:t>‹#›</a:t>
            </a:fld>
            <a:endParaRPr lang="en-US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 dirty="0">
                <a:sym typeface="Helvetica Neue" charset="0"/>
              </a:rPr>
              <a:t>Second level</a:t>
            </a:r>
          </a:p>
          <a:p>
            <a:pPr lvl="2"/>
            <a:r>
              <a:rPr lang="en-US" noProof="0" dirty="0">
                <a:sym typeface="Helvetica Neue" charset="0"/>
              </a:rPr>
              <a:t>Third level</a:t>
            </a:r>
          </a:p>
          <a:p>
            <a:pPr lvl="3"/>
            <a:r>
              <a:rPr lang="en-US" noProof="0" dirty="0">
                <a:sym typeface="Helvetica Neue" charset="0"/>
              </a:rPr>
              <a:t>Fourth level</a:t>
            </a:r>
          </a:p>
          <a:p>
            <a:pPr lvl="4"/>
            <a:r>
              <a:rPr lang="en-US" noProof="0" dirty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/>
        <a:ea typeface="Helvetica Neue"/>
        <a:cs typeface="Helvetica Neue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2782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4493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968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String gives the illusion of a small type</a:t>
            </a:r>
          </a:p>
          <a:p>
            <a:pPr eaLnBrk="1"/>
            <a:r>
              <a:rPr lang="en-US" dirty="0"/>
              <a:t>Examples: </a:t>
            </a:r>
            <a:r>
              <a:rPr lang="en-US" dirty="0" err="1"/>
              <a:t>int</a:t>
            </a:r>
            <a:r>
              <a:rPr lang="en-US" dirty="0"/>
              <a:t>[], char[] …</a:t>
            </a:r>
          </a:p>
          <a:p>
            <a:pPr eaLnBrk="1"/>
            <a:r>
              <a:rPr lang="en-US" dirty="0"/>
              <a:t>Use coin on some examples then recap with the following slides</a:t>
            </a:r>
          </a:p>
          <a:p>
            <a:pPr eaLnBrk="1"/>
            <a:r>
              <a:rPr lang="en-US" dirty="0"/>
              <a:t>Note the differences from Python arrays such as a static size</a:t>
            </a:r>
          </a:p>
        </p:txBody>
      </p:sp>
    </p:spTree>
    <p:extLst>
      <p:ext uri="{BB962C8B-B14F-4D97-AF65-F5344CB8AC3E}">
        <p14:creationId xmlns:p14="http://schemas.microsoft.com/office/powerpoint/2010/main" val="389256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3747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r>
              <a:rPr lang="en-US" dirty="0"/>
              <a:t>Discuss why this does not work. </a:t>
            </a:r>
          </a:p>
          <a:p>
            <a:pPr eaLnBrk="1"/>
            <a:r>
              <a:rPr lang="en-US" dirty="0"/>
              <a:t>Caller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(X)</a:t>
            </a:r>
          </a:p>
          <a:p>
            <a:pPr eaLnBrk="1"/>
            <a:r>
              <a:rPr lang="en-US" dirty="0"/>
              <a:t>Address of X is copied in cell for A (local memory), and returned to caller. Y ends up being an alias for I.</a:t>
            </a:r>
          </a:p>
          <a:p>
            <a:pPr eaLnBrk="1"/>
            <a:endParaRPr lang="en-US" dirty="0"/>
          </a:p>
          <a:p>
            <a:pPr eaLnBrk="1"/>
            <a:r>
              <a:rPr lang="en-US" dirty="0"/>
              <a:t>Type `#help' for help or `#quit' to exit.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MINE = </a:t>
            </a:r>
            <a:r>
              <a:rPr lang="en-US" dirty="0" err="1"/>
              <a:t>alloc_array</a:t>
            </a:r>
            <a:r>
              <a:rPr lang="en-US" dirty="0"/>
              <a:t>(int,5);</a:t>
            </a:r>
          </a:p>
          <a:p>
            <a:pPr eaLnBrk="1"/>
            <a:r>
              <a:rPr lang="en-US" dirty="0"/>
              <a:t>MINE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</a:t>
            </a:r>
            <a:r>
              <a:rPr lang="en-US" dirty="0" err="1"/>
              <a:t>int</a:t>
            </a:r>
            <a:r>
              <a:rPr lang="en-US" dirty="0"/>
              <a:t>[] Y = </a:t>
            </a:r>
            <a:r>
              <a:rPr lang="en-US" dirty="0" err="1"/>
              <a:t>array_copy</a:t>
            </a:r>
            <a:r>
              <a:rPr lang="en-US" dirty="0"/>
              <a:t>(MINE);</a:t>
            </a:r>
          </a:p>
          <a:p>
            <a:pPr eaLnBrk="1"/>
            <a:r>
              <a:rPr lang="en-US" dirty="0"/>
              <a:t>Y is 0x2C500000 (</a:t>
            </a:r>
            <a:r>
              <a:rPr lang="en-US" dirty="0" err="1"/>
              <a:t>int</a:t>
            </a:r>
            <a:r>
              <a:rPr lang="en-US" dirty="0"/>
              <a:t>[] with 5 elements)</a:t>
            </a:r>
          </a:p>
          <a:p>
            <a:pPr eaLnBrk="1"/>
            <a:r>
              <a:rPr lang="en-US" dirty="0"/>
              <a:t>--&gt; MINE[2]=100;</a:t>
            </a:r>
          </a:p>
          <a:p>
            <a:pPr eaLnBrk="1"/>
            <a:r>
              <a:rPr lang="en-US" dirty="0"/>
              <a:t>MINE[2]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eaLnBrk="1"/>
            <a:r>
              <a:rPr lang="en-US" dirty="0"/>
              <a:t>--&gt; Y[2]=100;</a:t>
            </a:r>
          </a:p>
          <a:p>
            <a:pPr eaLnBrk="1"/>
            <a:r>
              <a:rPr lang="en-US" dirty="0"/>
              <a:t>Y[2] is 100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199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latin typeface="Helvetica Neue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>
                <a:latin typeface="Helvetica Neue"/>
              </a:defRPr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>
                <a:latin typeface="Helvetica Neue"/>
              </a:defRPr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>
                <a:latin typeface="Helvetica Neue"/>
              </a:defRPr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>
                <a:latin typeface="Helvetica Neue"/>
              </a:defRPr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latin typeface="Helvetica Neue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latin typeface="Helvetica Neue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>
                <a:latin typeface="Helvetica Neue"/>
              </a:defRPr>
            </a:lvl1pPr>
            <a:lvl2pPr>
              <a:defRPr sz="2400">
                <a:latin typeface="Helvetica Neue"/>
              </a:defRPr>
            </a:lvl2pPr>
            <a:lvl3pPr>
              <a:defRPr sz="2000">
                <a:latin typeface="Helvetica Neue"/>
              </a:defRPr>
            </a:lvl3pPr>
            <a:lvl4pPr>
              <a:defRPr sz="1800">
                <a:latin typeface="Helvetica Neue"/>
              </a:defRPr>
            </a:lvl4pPr>
            <a:lvl5pPr>
              <a:defRPr sz="1800">
                <a:latin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>
                <a:latin typeface="Helvetica Neue"/>
              </a:defRPr>
            </a:lvl1pPr>
            <a:lvl2pPr>
              <a:defRPr sz="2400">
                <a:latin typeface="Helvetica Neue"/>
              </a:defRPr>
            </a:lvl2pPr>
            <a:lvl3pPr>
              <a:defRPr sz="2000">
                <a:latin typeface="Helvetica Neue"/>
              </a:defRPr>
            </a:lvl3pPr>
            <a:lvl4pPr>
              <a:defRPr sz="1800">
                <a:latin typeface="Helvetica Neue"/>
              </a:defRPr>
            </a:lvl4pPr>
            <a:lvl5pPr>
              <a:defRPr sz="1800">
                <a:latin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>
                <a:latin typeface="Helvetica Neue"/>
              </a:defRPr>
            </a:lvl1pPr>
            <a:lvl2pPr>
              <a:defRPr sz="2000">
                <a:latin typeface="Helvetica Neue"/>
              </a:defRPr>
            </a:lvl2pPr>
            <a:lvl3pPr>
              <a:defRPr sz="1800">
                <a:latin typeface="Helvetica Neue"/>
              </a:defRPr>
            </a:lvl3pPr>
            <a:lvl4pPr>
              <a:defRPr sz="1600">
                <a:latin typeface="Helvetica Neue"/>
              </a:defRPr>
            </a:lvl4pPr>
            <a:lvl5pPr>
              <a:defRPr sz="1600"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>
                <a:latin typeface="Helvetica Neue"/>
              </a:defRPr>
            </a:lvl1pPr>
            <a:lvl2pPr>
              <a:defRPr sz="2000">
                <a:latin typeface="Helvetica Neue"/>
              </a:defRPr>
            </a:lvl2pPr>
            <a:lvl3pPr>
              <a:defRPr sz="1800">
                <a:latin typeface="Helvetica Neue"/>
              </a:defRPr>
            </a:lvl3pPr>
            <a:lvl4pPr>
              <a:defRPr sz="1600">
                <a:latin typeface="Helvetica Neue"/>
              </a:defRPr>
            </a:lvl4pPr>
            <a:lvl5pPr>
              <a:defRPr sz="1600"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 Neue" charset="0"/>
              </a:rPr>
              <a:t>Second level</a:t>
            </a:r>
          </a:p>
          <a:p>
            <a:pPr lvl="2"/>
            <a:r>
              <a:rPr lang="en-US" dirty="0">
                <a:sym typeface="Helvetica Neue" charset="0"/>
              </a:rPr>
              <a:t>Third level</a:t>
            </a:r>
          </a:p>
          <a:p>
            <a:pPr lvl="3"/>
            <a:r>
              <a:rPr lang="en-US" dirty="0">
                <a:sym typeface="Helvetica Neue" charset="0"/>
              </a:rPr>
              <a:t>Fourth level</a:t>
            </a:r>
          </a:p>
          <a:p>
            <a:pPr lvl="4"/>
            <a:r>
              <a:rPr lang="en-US" dirty="0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03: Arrays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17,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Arrays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Arrays are collections of data that have the same type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 </a:t>
            </a:r>
            <a:r>
              <a:rPr lang="en-US" kern="1200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We write </a:t>
            </a:r>
            <a:r>
              <a:rPr lang="en-US" i="1" kern="1200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kern="1200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[ ] to denote an array with elements of type </a:t>
            </a:r>
            <a:r>
              <a:rPr lang="en-US" i="1" kern="1200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t</a:t>
            </a:r>
          </a:p>
          <a:p>
            <a:pPr lvl="1" eaLnBrk="1">
              <a:defRPr/>
            </a:pPr>
            <a:r>
              <a:rPr lang="en-US" i="1" dirty="0">
                <a:solidFill>
                  <a:srgbClr val="00B050"/>
                </a:solidFill>
                <a:sym typeface="Menlo" charset="0"/>
              </a:rPr>
              <a:t>t</a:t>
            </a:r>
            <a:r>
              <a:rPr lang="en-US" b="1" i="1" dirty="0">
                <a:solidFill>
                  <a:srgbClr val="FF0000"/>
                </a:solidFill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is arbitrary. E.g., 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We can have an array of integers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int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])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an array of </a:t>
            </a:r>
            <a:r>
              <a:rPr lang="en-US" dirty="0" err="1">
                <a:solidFill>
                  <a:schemeClr val="tx1"/>
                </a:solidFill>
                <a:sym typeface="Menlo" charset="0"/>
              </a:rPr>
              <a:t>booleans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bool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]) </a:t>
            </a:r>
          </a:p>
          <a:p>
            <a:pPr lvl="2" eaLnBrk="1"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an array of arrays of characters (</a:t>
            </a:r>
            <a:r>
              <a:rPr lang="en-US" i="1" dirty="0">
                <a:solidFill>
                  <a:srgbClr val="00B050"/>
                </a:solidFill>
                <a:sym typeface="Menlo" charset="0"/>
              </a:rPr>
              <a:t>char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[ ][ 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Creating an Array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sym typeface="Menlo" charset="0"/>
              </a:rPr>
              <a:t>We create an array using:</a:t>
            </a: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algn="ctr" eaLnBrk="1">
              <a:buFont typeface="Wingdings" pitchFamily="2" charset="2"/>
              <a:buNone/>
              <a:defRPr/>
            </a:pPr>
            <a:r>
              <a:rPr lang="en-US" dirty="0" err="1">
                <a:sym typeface="Menlo" charset="0"/>
              </a:rPr>
              <a:t>alloc_array</a:t>
            </a:r>
            <a:r>
              <a:rPr lang="en-US" dirty="0">
                <a:sym typeface="Menlo" charset="0"/>
              </a:rPr>
              <a:t>(</a:t>
            </a:r>
            <a:r>
              <a:rPr lang="en-US" kern="1200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sym typeface="Menlo" charset="0"/>
              </a:rPr>
              <a:t>, 5)</a:t>
            </a:r>
          </a:p>
          <a:p>
            <a:pPr lvl="4" eaLnBrk="1">
              <a:defRPr/>
            </a:pPr>
            <a:endParaRPr lang="en-US" dirty="0"/>
          </a:p>
          <a:p>
            <a:pPr lvl="1" eaLnBrk="1">
              <a:defRPr/>
            </a:pPr>
            <a:r>
              <a:rPr lang="en-US" dirty="0"/>
              <a:t>This returns an </a:t>
            </a:r>
            <a:r>
              <a:rPr lang="en-US" kern="1200" dirty="0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dirty="0"/>
              <a:t>, i.e., an array of 5 </a:t>
            </a:r>
            <a:r>
              <a:rPr lang="en-US" kern="1200" dirty="0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/>
              <a:t>’s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749800" y="2841625"/>
            <a:ext cx="2590800" cy="708025"/>
          </a:xfrm>
          <a:prstGeom prst="wedgeRectCallout">
            <a:avLst>
              <a:gd name="adj1" fmla="val 44209"/>
              <a:gd name="adj2" fmla="val 8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type of elements of the array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721600" y="2819400"/>
            <a:ext cx="2590800" cy="708025"/>
          </a:xfrm>
          <a:prstGeom prst="wedgeRectCallout">
            <a:avLst>
              <a:gd name="adj1" fmla="val -44531"/>
              <a:gd name="adj2" fmla="val 8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number of elements in the array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1320800" y="5715000"/>
            <a:ext cx="536573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coin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5410200"/>
            <a:ext cx="536573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877950" y="7198425"/>
            <a:ext cx="1524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997200" y="8610600"/>
            <a:ext cx="3170099" cy="400110"/>
          </a:xfrm>
          <a:prstGeom prst="wedgeRectCallout">
            <a:avLst>
              <a:gd name="adj1" fmla="val -49006"/>
              <a:gd name="adj2" fmla="val -2577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This is a </a:t>
            </a:r>
            <a:r>
              <a:rPr lang="en-US" sz="2000" dirty="0">
                <a:latin typeface="Helvetica Neue"/>
              </a:rPr>
              <a:t>memory address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C0 Memory Model – Revisited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81200"/>
            <a:ext cx="11099800" cy="7315200"/>
          </a:xfrm>
        </p:spPr>
        <p:txBody>
          <a:bodyPr/>
          <a:lstStyle/>
          <a:p>
            <a:pPr eaLnBrk="1">
              <a:defRPr/>
            </a:pPr>
            <a:r>
              <a:rPr lang="en-US" dirty="0">
                <a:sym typeface="Menlo" charset="0"/>
              </a:rPr>
              <a:t>Variables can only hold values of a fixed size, i.e., the </a:t>
            </a:r>
            <a:r>
              <a:rPr lang="en-US" i="1" dirty="0">
                <a:sym typeface="Menlo" charset="0"/>
              </a:rPr>
              <a:t>word size </a:t>
            </a:r>
            <a:r>
              <a:rPr lang="en-US" dirty="0">
                <a:sym typeface="Menlo" charset="0"/>
              </a:rPr>
              <a:t>of the machine</a:t>
            </a: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r>
              <a:rPr lang="en-US" dirty="0">
                <a:sym typeface="Menlo" charset="0"/>
              </a:rPr>
              <a:t>An array of 5 integers would be 5 times this word size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Thus, we cannot hold it directly in a single variable, say </a:t>
            </a:r>
            <a:r>
              <a:rPr lang="en-US" i="1" dirty="0">
                <a:sym typeface="Menlo" charset="0"/>
              </a:rPr>
              <a:t>A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Instead, </a:t>
            </a:r>
            <a:r>
              <a:rPr lang="en-US" i="1" dirty="0">
                <a:sym typeface="Menlo" charset="0"/>
              </a:rPr>
              <a:t>A</a:t>
            </a:r>
            <a:r>
              <a:rPr lang="en-US" dirty="0">
                <a:sym typeface="Menlo" charset="0"/>
              </a:rPr>
              <a:t> will hold the starting address in memory where the actual array elements are stored</a:t>
            </a:r>
          </a:p>
          <a:p>
            <a:pPr lvl="1" eaLnBrk="1">
              <a:defRPr/>
            </a:pPr>
            <a:r>
              <a:rPr lang="en-US" dirty="0">
                <a:sym typeface="Menlo" charset="0"/>
              </a:rPr>
              <a:t>Array elements are stored in </a:t>
            </a:r>
            <a:r>
              <a:rPr lang="en-US" b="1" dirty="0">
                <a:sym typeface="Menlo" charset="0"/>
              </a:rPr>
              <a:t>allocated memory </a:t>
            </a:r>
          </a:p>
          <a:p>
            <a:pPr lvl="2" eaLnBrk="1">
              <a:defRPr/>
            </a:pPr>
            <a:r>
              <a:rPr lang="en-US" dirty="0"/>
              <a:t>A </a:t>
            </a:r>
            <a:r>
              <a:rPr lang="en-US" i="1" dirty="0"/>
              <a:t>new segment </a:t>
            </a:r>
            <a:r>
              <a:rPr lang="en-US" dirty="0"/>
              <a:t>of memory distinct from local memory</a:t>
            </a:r>
          </a:p>
          <a:p>
            <a:pPr lvl="2" eaLnBrk="1">
              <a:defRPr/>
            </a:pPr>
            <a:endParaRPr lang="en-US" dirty="0">
              <a:sym typeface="Menlo" charset="0"/>
            </a:endParaRPr>
          </a:p>
          <a:p>
            <a:pPr lvl="1"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  <a:p>
            <a:pPr lvl="4" eaLnBrk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60E276-676D-9A3F-FECF-2A66938876D2}"/>
              </a:ext>
            </a:extLst>
          </p:cNvPr>
          <p:cNvSpPr>
            <a:spLocks/>
          </p:cNvSpPr>
          <p:nvPr/>
        </p:nvSpPr>
        <p:spPr bwMode="auto">
          <a:xfrm>
            <a:off x="7353300" y="6937375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B298DB-6504-B3BE-9F6E-AE2BD3DCBDC4}"/>
              </a:ext>
            </a:extLst>
          </p:cNvPr>
          <p:cNvSpPr>
            <a:spLocks/>
          </p:cNvSpPr>
          <p:nvPr/>
        </p:nvSpPr>
        <p:spPr bwMode="auto">
          <a:xfrm>
            <a:off x="3454400" y="6937375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41AB447-FC9B-FB31-C3DB-3287E5FFC76E}"/>
              </a:ext>
            </a:extLst>
          </p:cNvPr>
          <p:cNvSpPr>
            <a:spLocks/>
          </p:cNvSpPr>
          <p:nvPr/>
        </p:nvSpPr>
        <p:spPr bwMode="auto">
          <a:xfrm>
            <a:off x="4140200" y="7470775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80115F-223D-D845-45D1-F20F95855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75041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2F68717-46B3-AB3F-03F4-F60CB69C5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4686"/>
              </p:ext>
            </p:extLst>
          </p:nvPr>
        </p:nvGraphicFramePr>
        <p:xfrm>
          <a:off x="7112000" y="76962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21">
            <a:extLst>
              <a:ext uri="{FF2B5EF4-FFF2-40B4-BE49-F238E27FC236}">
                <a16:creationId xmlns:a16="http://schemas.microsoft.com/office/drawing/2014/main" id="{714D4B70-BE2B-EA71-5FF2-F2A61A9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8610600"/>
            <a:ext cx="979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cxnSp>
        <p:nvCxnSpPr>
          <p:cNvPr id="18" name="Straight Connector 25">
            <a:extLst>
              <a:ext uri="{FF2B5EF4-FFF2-40B4-BE49-F238E27FC236}">
                <a16:creationId xmlns:a16="http://schemas.microsoft.com/office/drawing/2014/main" id="{68B30692-978D-0799-A0E3-33BE01AC45C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138218" y="7959725"/>
            <a:ext cx="2362200" cy="31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0" name="TextBox 15">
            <a:extLst>
              <a:ext uri="{FF2B5EF4-FFF2-40B4-BE49-F238E27FC236}">
                <a16:creationId xmlns:a16="http://schemas.microsoft.com/office/drawing/2014/main" id="{B60FA30F-3BB5-375F-436B-91AE67836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089" y="7499350"/>
            <a:ext cx="955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</p:spTree>
    <p:extLst>
      <p:ext uri="{BB962C8B-B14F-4D97-AF65-F5344CB8AC3E}">
        <p14:creationId xmlns:p14="http://schemas.microsoft.com/office/powerpoint/2010/main" val="2042640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 animBg="1"/>
      <p:bldP spid="16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C0 Memory Model – Revisited</a:t>
            </a:r>
          </a:p>
        </p:txBody>
      </p:sp>
      <p:sp>
        <p:nvSpPr>
          <p:cNvPr id="16387" name="Content Placeholder 15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2362200"/>
          </a:xfrm>
        </p:spPr>
        <p:txBody>
          <a:bodyPr/>
          <a:lstStyle/>
          <a:p>
            <a:r>
              <a:rPr lang="en-US" dirty="0"/>
              <a:t>Array addresses are invisible to the programmer </a:t>
            </a:r>
          </a:p>
          <a:p>
            <a:pPr lvl="1"/>
            <a:r>
              <a:rPr lang="en-US" dirty="0"/>
              <a:t>Except in coin</a:t>
            </a:r>
          </a:p>
          <a:p>
            <a:pPr lvl="1"/>
            <a:r>
              <a:rPr lang="en-US" dirty="0"/>
              <a:t>Different runs may result in different addresses</a:t>
            </a:r>
          </a:p>
          <a:p>
            <a:pPr lvl="1"/>
            <a:endParaRPr lang="en-US" dirty="0"/>
          </a:p>
          <a:p>
            <a:r>
              <a:rPr lang="en-US" dirty="0"/>
              <a:t>We often abstract array addresses as arrows</a:t>
            </a:r>
          </a:p>
          <a:p>
            <a:endParaRPr lang="en-US" dirty="0"/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7277100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6389" name="Rectangle 2"/>
          <p:cNvSpPr>
            <a:spLocks/>
          </p:cNvSpPr>
          <p:nvPr/>
        </p:nvSpPr>
        <p:spPr bwMode="auto">
          <a:xfrm>
            <a:off x="3378200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6390" name="Rectangle 7"/>
          <p:cNvSpPr>
            <a:spLocks/>
          </p:cNvSpPr>
          <p:nvPr/>
        </p:nvSpPr>
        <p:spPr bwMode="auto">
          <a:xfrm>
            <a:off x="4064000" y="57912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4518025" y="58245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6392" name="TextBox 15"/>
          <p:cNvSpPr txBox="1">
            <a:spLocks noChangeArrowheads="1"/>
          </p:cNvSpPr>
          <p:nvPr/>
        </p:nvSpPr>
        <p:spPr bwMode="auto">
          <a:xfrm>
            <a:off x="2422525" y="5819774"/>
            <a:ext cx="955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cxnSp>
        <p:nvCxnSpPr>
          <p:cNvPr id="16393" name="Straight Connector 17"/>
          <p:cNvCxnSpPr>
            <a:cxnSpLocks noChangeShapeType="1"/>
          </p:cNvCxnSpPr>
          <p:nvPr/>
        </p:nvCxnSpPr>
        <p:spPr bwMode="auto">
          <a:xfrm rot="5400000" flipH="1" flipV="1">
            <a:off x="5229410" y="6280150"/>
            <a:ext cx="2362200" cy="31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3" name="Rectangular Callout 22"/>
          <p:cNvSpPr/>
          <p:nvPr/>
        </p:nvSpPr>
        <p:spPr bwMode="auto">
          <a:xfrm>
            <a:off x="6426200" y="7620000"/>
            <a:ext cx="2667000" cy="762000"/>
          </a:xfrm>
          <a:prstGeom prst="wedgeRectCallout">
            <a:avLst>
              <a:gd name="adj1" fmla="val -46302"/>
              <a:gd name="adj2" fmla="val -2306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Address of new array in allocated memory</a:t>
            </a:r>
          </a:p>
        </p:txBody>
      </p:sp>
      <p:cxnSp>
        <p:nvCxnSpPr>
          <p:cNvPr id="16395" name="Straight Arrow Connector 18"/>
          <p:cNvCxnSpPr>
            <a:cxnSpLocks noChangeShapeType="1"/>
          </p:cNvCxnSpPr>
          <p:nvPr/>
        </p:nvCxnSpPr>
        <p:spPr bwMode="auto">
          <a:xfrm>
            <a:off x="5194300" y="60563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07527"/>
              </p:ext>
            </p:extLst>
          </p:nvPr>
        </p:nvGraphicFramePr>
        <p:xfrm>
          <a:off x="7035800" y="57912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 animBg="1"/>
      <p:bldP spid="16392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element of array A is accessed as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 eaLnBrk="1">
              <a:defRPr/>
            </a:pPr>
            <a:r>
              <a:rPr lang="en-US" dirty="0"/>
              <a:t>Indices start at 0</a:t>
            </a:r>
          </a:p>
          <a:p>
            <a:pPr lvl="1" eaLnBrk="1"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9867900" y="5103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7413" name="Rectangle 2"/>
          <p:cNvSpPr>
            <a:spLocks/>
          </p:cNvSpPr>
          <p:nvPr/>
        </p:nvSpPr>
        <p:spPr bwMode="auto">
          <a:xfrm>
            <a:off x="5969000" y="5103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7414" name="Rectangle 7"/>
          <p:cNvSpPr>
            <a:spLocks/>
          </p:cNvSpPr>
          <p:nvPr/>
        </p:nvSpPr>
        <p:spPr bwMode="auto">
          <a:xfrm>
            <a:off x="6654800" y="5637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7108825" y="5672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5013325" y="5667375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cxnSp>
        <p:nvCxnSpPr>
          <p:cNvPr id="17417" name="Straight Arrow Connector 9"/>
          <p:cNvCxnSpPr>
            <a:cxnSpLocks noChangeShapeType="1"/>
          </p:cNvCxnSpPr>
          <p:nvPr/>
        </p:nvCxnSpPr>
        <p:spPr bwMode="auto">
          <a:xfrm>
            <a:off x="7785100" y="5903913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626600" y="5637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437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2" name="Rectangle 4"/>
          <p:cNvSpPr>
            <a:spLocks/>
          </p:cNvSpPr>
          <p:nvPr/>
        </p:nvSpPr>
        <p:spPr bwMode="auto">
          <a:xfrm>
            <a:off x="1473200" y="4076343"/>
            <a:ext cx="34290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 = A[0]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A[2] is 43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73200" y="3771543"/>
            <a:ext cx="34290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 animBg="1"/>
      <p:bldP spid="17416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/>
              <a:t>Allocated memory is initialized with default values</a:t>
            </a:r>
          </a:p>
          <a:p>
            <a:pPr lvl="1" eaLnBrk="1">
              <a:defRPr/>
            </a:pPr>
            <a:r>
              <a:rPr lang="en-US" dirty="0"/>
              <a:t>0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’s</a:t>
            </a:r>
            <a:endParaRPr lang="en-US" dirty="0"/>
          </a:p>
          <a:p>
            <a:pPr lvl="1" eaLnBrk="1"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  <a:p>
            <a:pPr lvl="1" eaLnBrk="1">
              <a:defRPr/>
            </a:pPr>
            <a:endParaRPr lang="en-US" dirty="0"/>
          </a:p>
          <a:p>
            <a:pPr lvl="1" eaLnBrk="1">
              <a:defRPr/>
            </a:pPr>
            <a:r>
              <a:rPr lang="en-US" dirty="0"/>
              <a:t>For readability purposes, we generally don’t write default values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Courier New" pitchFamily="49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9867900" y="5105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8437" name="Rectangle 2"/>
          <p:cNvSpPr>
            <a:spLocks/>
          </p:cNvSpPr>
          <p:nvPr/>
        </p:nvSpPr>
        <p:spPr bwMode="auto">
          <a:xfrm>
            <a:off x="5969000" y="5105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8438" name="Rectangle 7"/>
          <p:cNvSpPr>
            <a:spLocks/>
          </p:cNvSpPr>
          <p:nvPr/>
        </p:nvSpPr>
        <p:spPr bwMode="auto">
          <a:xfrm>
            <a:off x="6654800" y="5638800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108825" y="56737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8441" name="Straight Arrow Connector 9"/>
          <p:cNvCxnSpPr>
            <a:cxnSpLocks noChangeShapeType="1"/>
          </p:cNvCxnSpPr>
          <p:nvPr/>
        </p:nvCxnSpPr>
        <p:spPr bwMode="auto">
          <a:xfrm>
            <a:off x="7785100" y="5905500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15365"/>
              </p:ext>
            </p:extLst>
          </p:nvPr>
        </p:nvGraphicFramePr>
        <p:xfrm>
          <a:off x="9626600" y="5638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/>
          </p:cNvSpPr>
          <p:nvPr/>
        </p:nvSpPr>
        <p:spPr bwMode="auto">
          <a:xfrm>
            <a:off x="1473200" y="4105870"/>
            <a:ext cx="3429000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A[1];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3200" y="3801070"/>
            <a:ext cx="34290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26C3EF7C-D6BC-BE97-04BF-CE4C740392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" name="TextBox 15">
            <a:extLst>
              <a:ext uri="{FF2B5EF4-FFF2-40B4-BE49-F238E27FC236}">
                <a16:creationId xmlns:a16="http://schemas.microsoft.com/office/drawing/2014/main" id="{0C3808D3-6D59-8546-85E9-792BE8F8C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5667375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Helvetica Neue"/>
              </a:rPr>
              <a:t>(coin)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3E2CE-68B9-0ADC-DE42-A7CE3EAE9EE2}"/>
              </a:ext>
            </a:extLst>
          </p:cNvPr>
          <p:cNvSpPr txBox="1"/>
          <p:nvPr/>
        </p:nvSpPr>
        <p:spPr>
          <a:xfrm>
            <a:off x="10383837" y="6153149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C5832-21D0-D5E4-DE22-163C80C4285E}"/>
              </a:ext>
            </a:extLst>
          </p:cNvPr>
          <p:cNvSpPr txBox="1"/>
          <p:nvPr/>
        </p:nvSpPr>
        <p:spPr>
          <a:xfrm>
            <a:off x="11701462" y="6147315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B78F5-74F5-4D00-3387-1A1EE30F6953}"/>
              </a:ext>
            </a:extLst>
          </p:cNvPr>
          <p:cNvSpPr txBox="1"/>
          <p:nvPr/>
        </p:nvSpPr>
        <p:spPr>
          <a:xfrm>
            <a:off x="12264231" y="6147315"/>
            <a:ext cx="35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9" name="Striped Right Arrow 8">
            <a:extLst>
              <a:ext uri="{FF2B5EF4-FFF2-40B4-BE49-F238E27FC236}">
                <a16:creationId xmlns:a16="http://schemas.microsoft.com/office/drawing/2014/main" id="{16E4B2BE-9244-6588-F672-C5BBC918DFE0}"/>
              </a:ext>
            </a:extLst>
          </p:cNvPr>
          <p:cNvSpPr/>
          <p:nvPr/>
        </p:nvSpPr>
        <p:spPr bwMode="auto">
          <a:xfrm rot="16200000">
            <a:off x="11551841" y="6913960"/>
            <a:ext cx="650081" cy="538162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  <p:bldP spid="7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Out-of-bound Array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Valid indices are only 0 to (the length of the array – 1)</a:t>
            </a:r>
          </a:p>
          <a:p>
            <a:pPr lvl="1" eaLnBrk="1">
              <a:defRPr/>
            </a:pPr>
            <a:r>
              <a:rPr lang="en-US" dirty="0"/>
              <a:t>Anything else is </a:t>
            </a:r>
            <a:r>
              <a:rPr lang="en-US" b="1" dirty="0"/>
              <a:t>out-of-bounds</a:t>
            </a:r>
          </a:p>
        </p:txBody>
      </p:sp>
      <p:sp>
        <p:nvSpPr>
          <p:cNvPr id="19460" name="Rectangle 11"/>
          <p:cNvSpPr>
            <a:spLocks/>
          </p:cNvSpPr>
          <p:nvPr/>
        </p:nvSpPr>
        <p:spPr bwMode="auto">
          <a:xfrm>
            <a:off x="9867900" y="5103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19461" name="Rectangle 2"/>
          <p:cNvSpPr>
            <a:spLocks/>
          </p:cNvSpPr>
          <p:nvPr/>
        </p:nvSpPr>
        <p:spPr bwMode="auto">
          <a:xfrm>
            <a:off x="5969000" y="5103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9462" name="Rectangle 7"/>
          <p:cNvSpPr>
            <a:spLocks/>
          </p:cNvSpPr>
          <p:nvPr/>
        </p:nvSpPr>
        <p:spPr bwMode="auto">
          <a:xfrm>
            <a:off x="6654800" y="5637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19463" name="Rectangle 12"/>
          <p:cNvSpPr>
            <a:spLocks noChangeArrowheads="1"/>
          </p:cNvSpPr>
          <p:nvPr/>
        </p:nvSpPr>
        <p:spPr bwMode="auto">
          <a:xfrm>
            <a:off x="7108825" y="5672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9464" name="Straight Arrow Connector 17"/>
          <p:cNvCxnSpPr>
            <a:cxnSpLocks noChangeShapeType="1"/>
          </p:cNvCxnSpPr>
          <p:nvPr/>
        </p:nvCxnSpPr>
        <p:spPr bwMode="auto">
          <a:xfrm>
            <a:off x="7785100" y="5903913"/>
            <a:ext cx="1841500" cy="190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5637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749669" y="2287231"/>
            <a:ext cx="73914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A[-1];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negative element in 5-element array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A[100];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element 100 in 5-element array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A[5];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accessing element 5 in 5-element array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49669" y="1982431"/>
            <a:ext cx="7391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015EF2C2-68BA-C3D5-C98A-B64F43FDB6C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758906" y="6128544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Preconditions of Array Operations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Out-of-bound array accesses are </a:t>
            </a:r>
            <a:r>
              <a:rPr lang="en-US" b="1" dirty="0"/>
              <a:t>unsafe</a:t>
            </a:r>
          </a:p>
          <a:p>
            <a:endParaRPr lang="en-US" b="1" dirty="0"/>
          </a:p>
          <a:p>
            <a:r>
              <a:rPr lang="en-US" dirty="0"/>
              <a:t>Thus, array operations must have preconditions</a:t>
            </a:r>
          </a:p>
          <a:p>
            <a:pPr lvl="4">
              <a:spcBef>
                <a:spcPts val="475"/>
              </a:spcBef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alloc_array</a:t>
            </a:r>
            <a:r>
              <a:rPr lang="en-US" sz="2800" dirty="0"/>
              <a:t>(</a:t>
            </a:r>
            <a:r>
              <a:rPr lang="en-US" sz="2800" i="1" dirty="0">
                <a:solidFill>
                  <a:srgbClr val="00B050"/>
                </a:solidFill>
              </a:rPr>
              <a:t>type</a:t>
            </a:r>
            <a:r>
              <a:rPr lang="en-US" sz="2800" dirty="0"/>
              <a:t>, n)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C00000"/>
                </a:solidFill>
              </a:rPr>
              <a:t>	//@requires </a:t>
            </a:r>
            <a:r>
              <a:rPr lang="en-US" sz="2800" dirty="0">
                <a:solidFill>
                  <a:srgbClr val="C00000"/>
                </a:solidFill>
              </a:rPr>
              <a:t>n &gt;= 0;</a:t>
            </a:r>
          </a:p>
          <a:p>
            <a:pPr lvl="4">
              <a:spcBef>
                <a:spcPct val="0"/>
              </a:spcBef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/>
              <a:t>	A[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  <a:p>
            <a:pPr>
              <a:spcBef>
                <a:spcPct val="0"/>
              </a:spcBef>
              <a:buNone/>
            </a:pPr>
            <a:r>
              <a:rPr lang="en-US" sz="2800" b="1" dirty="0">
                <a:solidFill>
                  <a:srgbClr val="C00000"/>
                </a:solidFill>
              </a:rPr>
              <a:t>	//@requires </a:t>
            </a:r>
            <a:r>
              <a:rPr lang="en-US" sz="2800" dirty="0">
                <a:solidFill>
                  <a:srgbClr val="C00000"/>
                </a:solidFill>
              </a:rPr>
              <a:t>0 &lt;=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 &amp;&amp;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 &lt; \length(A);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4400" dirty="0"/>
          </a:p>
          <a:p>
            <a:pPr>
              <a:spcBef>
                <a:spcPct val="0"/>
              </a:spcBef>
            </a:pPr>
            <a:r>
              <a:rPr lang="en-US" dirty="0"/>
              <a:t>We must always </a:t>
            </a:r>
            <a:r>
              <a:rPr lang="en-US" b="1" dirty="0"/>
              <a:t>prove</a:t>
            </a:r>
            <a:r>
              <a:rPr lang="en-US" dirty="0"/>
              <a:t> that these preconditions are met</a:t>
            </a:r>
          </a:p>
          <a:p>
            <a:pPr lvl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B38CF8C5-06A5-A43A-968F-E578268D8BEB}"/>
              </a:ext>
            </a:extLst>
          </p:cNvPr>
          <p:cNvSpPr/>
          <p:nvPr/>
        </p:nvSpPr>
        <p:spPr bwMode="auto">
          <a:xfrm>
            <a:off x="6121400" y="4419600"/>
            <a:ext cx="2667000" cy="762000"/>
          </a:xfrm>
          <a:prstGeom prst="wedgeRectCallout">
            <a:avLst>
              <a:gd name="adj1" fmla="val -101481"/>
              <a:gd name="adj2" fmla="val 74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Arrays can have length 0</a:t>
            </a:r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40DA2261-43AF-4A95-0E18-B7800661C413}"/>
              </a:ext>
            </a:extLst>
          </p:cNvPr>
          <p:cNvSpPr/>
          <p:nvPr/>
        </p:nvSpPr>
        <p:spPr bwMode="auto">
          <a:xfrm>
            <a:off x="8483600" y="5638800"/>
            <a:ext cx="2667000" cy="762000"/>
          </a:xfrm>
          <a:prstGeom prst="wedgeRectCallout">
            <a:avLst>
              <a:gd name="adj1" fmla="val -97731"/>
              <a:gd name="adj2" fmla="val 93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Special contract-only function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6732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AC5E17-8BA2-35BE-D687-EA62D5DF2C55}"/>
              </a:ext>
            </a:extLst>
          </p:cNvPr>
          <p:cNvSpPr/>
          <p:nvPr/>
        </p:nvSpPr>
        <p:spPr bwMode="auto">
          <a:xfrm>
            <a:off x="6502400" y="5501521"/>
            <a:ext cx="2133600" cy="82307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246060"/>
            <a:ext cx="3048000" cy="213360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Number representations, modular arithmetic, two’s complement, division &amp; modulus, and bit patterns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Memory model, coding with arrays, safety of array code, and effects of array code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1 is due tomorrow by 9:00PM (submission is through </a:t>
            </a:r>
            <a:r>
              <a:rPr lang="en-US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Autolab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2 is due on Monday, Jan 22 by 9:00PM (submission is through </a:t>
            </a:r>
            <a:r>
              <a:rPr lang="en-US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Gradescope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43176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246060"/>
            <a:ext cx="3048000" cy="213360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38789"/>
              </p:ext>
            </p:extLst>
          </p:nvPr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962400"/>
            <a:ext cx="3048000" cy="1417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70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3962400"/>
            <a:ext cx="3048000" cy="1417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02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B03AE-039B-90E9-7138-EDFAF5162630}"/>
              </a:ext>
            </a:extLst>
          </p:cNvPr>
          <p:cNvSpPr/>
          <p:nvPr/>
        </p:nvSpPr>
        <p:spPr bwMode="auto">
          <a:xfrm>
            <a:off x="734033" y="4724400"/>
            <a:ext cx="3048000" cy="6552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76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B contain the same address</a:t>
            </a:r>
          </a:p>
          <a:p>
            <a:pPr lvl="1" eaLnBrk="1">
              <a:defRPr/>
            </a:pPr>
            <a:r>
              <a:rPr lang="en-US" dirty="0"/>
              <a:t>They refer to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array</a:t>
            </a:r>
            <a:r>
              <a:rPr lang="en-US" dirty="0"/>
              <a:t> in allocated memory</a:t>
            </a:r>
          </a:p>
          <a:p>
            <a:pPr lvl="1" eaLnBrk="1">
              <a:defRPr/>
            </a:pPr>
            <a:r>
              <a:rPr lang="en-US" dirty="0"/>
              <a:t>They are </a:t>
            </a:r>
            <a:r>
              <a:rPr lang="en-US" b="1" dirty="0"/>
              <a:t>aliases</a:t>
            </a:r>
            <a:endParaRPr lang="en-US" dirty="0"/>
          </a:p>
          <a:p>
            <a:pPr lvl="1" eaLnBrk="1">
              <a:defRPr/>
            </a:pPr>
            <a:r>
              <a:rPr lang="en-US" dirty="0"/>
              <a:t>Modifying the array through one modifies it through the other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16600" y="4191000"/>
            <a:ext cx="7188200" cy="2133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1508" name="Rectangle 11"/>
          <p:cNvSpPr>
            <a:spLocks/>
          </p:cNvSpPr>
          <p:nvPr/>
        </p:nvSpPr>
        <p:spPr bwMode="auto">
          <a:xfrm>
            <a:off x="9867900" y="434181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5969000" y="434181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6654800" y="487521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cxnSp>
        <p:nvCxnSpPr>
          <p:cNvPr id="21512" name="Straight Connector 16"/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5213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2" name="Rectangle 7"/>
          <p:cNvSpPr>
            <a:spLocks/>
          </p:cNvSpPr>
          <p:nvPr/>
        </p:nvSpPr>
        <p:spPr bwMode="auto">
          <a:xfrm>
            <a:off x="6654800" y="552926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1533" name="Rectangle 12"/>
          <p:cNvSpPr>
            <a:spLocks noChangeArrowheads="1"/>
          </p:cNvSpPr>
          <p:nvPr/>
        </p:nvSpPr>
        <p:spPr bwMode="auto">
          <a:xfrm>
            <a:off x="7108825" y="55626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0xF72260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9561513" y="5791200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635000" y="2362200"/>
            <a:ext cx="51816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B 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0xF72260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A[2];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 ==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5000" y="2057400"/>
            <a:ext cx="51816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64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EB31F-A371-3B42-8626-7781ECECF1E7}"/>
              </a:ext>
            </a:extLst>
          </p:cNvPr>
          <p:cNvSpPr/>
          <p:nvPr/>
        </p:nvSpPr>
        <p:spPr bwMode="auto">
          <a:xfrm>
            <a:off x="6654801" y="6096000"/>
            <a:ext cx="2322576" cy="838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1FA0B-A7AD-09FF-D950-63EBBE4FE956}"/>
              </a:ext>
            </a:extLst>
          </p:cNvPr>
          <p:cNvSpPr/>
          <p:nvPr/>
        </p:nvSpPr>
        <p:spPr bwMode="auto">
          <a:xfrm>
            <a:off x="9017000" y="6248399"/>
            <a:ext cx="3873983" cy="12922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D1D1056B-7F61-C139-221E-655C9D94C11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817036" y="5415002"/>
            <a:ext cx="23622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E1CA90A-474A-7D10-4984-A1C79077054E}"/>
              </a:ext>
            </a:extLst>
          </p:cNvPr>
          <p:cNvSpPr/>
          <p:nvPr/>
        </p:nvSpPr>
        <p:spPr bwMode="auto">
          <a:xfrm>
            <a:off x="635000" y="3276600"/>
            <a:ext cx="2895600" cy="20907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40808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1CA90A-474A-7D10-4984-A1C79077054E}"/>
              </a:ext>
            </a:extLst>
          </p:cNvPr>
          <p:cNvSpPr/>
          <p:nvPr/>
        </p:nvSpPr>
        <p:spPr bwMode="auto">
          <a:xfrm>
            <a:off x="635000" y="3276600"/>
            <a:ext cx="2895600" cy="20907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" name="Straight Connector 16">
            <a:extLst>
              <a:ext uri="{FF2B5EF4-FFF2-40B4-BE49-F238E27FC236}">
                <a16:creationId xmlns:a16="http://schemas.microsoft.com/office/drawing/2014/main" id="{F5CA35B3-9A3C-524E-91CD-4DCB66C9EE2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782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57433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DF410FC-F914-A122-F35E-C63545D7967C}"/>
              </a:ext>
            </a:extLst>
          </p:cNvPr>
          <p:cNvSpPr/>
          <p:nvPr/>
        </p:nvSpPr>
        <p:spPr bwMode="auto">
          <a:xfrm>
            <a:off x="635000" y="3962400"/>
            <a:ext cx="2895600" cy="14049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89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83689"/>
              </p:ext>
            </p:extLst>
          </p:nvPr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DF410FC-F914-A122-F35E-C63545D7967C}"/>
              </a:ext>
            </a:extLst>
          </p:cNvPr>
          <p:cNvSpPr/>
          <p:nvPr/>
        </p:nvSpPr>
        <p:spPr bwMode="auto">
          <a:xfrm>
            <a:off x="635000" y="4724400"/>
            <a:ext cx="2895600" cy="642938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03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A and C refer to distinct arrays</a:t>
            </a:r>
          </a:p>
          <a:p>
            <a:pPr lvl="1" eaLnBrk="1">
              <a:defRPr/>
            </a:pPr>
            <a:r>
              <a:rPr lang="en-US" dirty="0"/>
              <a:t>Which happen to have the same elements</a:t>
            </a:r>
          </a:p>
          <a:p>
            <a:pPr eaLnBrk="1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2" name="Rectangular Callout 31"/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558800" y="2362200"/>
            <a:ext cx="5333992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C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 is 0xA1837B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5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C[0] = 42;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C[0] is 42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C[2] = 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C[2] is 7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 == A;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8800" y="2057400"/>
            <a:ext cx="5333992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16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Memory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marL="0" indent="0" eaLnBrk="1">
              <a:buNone/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816600" y="3733800"/>
            <a:ext cx="7188200" cy="3352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22532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2534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56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2557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2558" name="Straight Arrow Connector 17"/>
          <p:cNvCxnSpPr>
            <a:cxnSpLocks noChangeShapeType="1"/>
          </p:cNvCxnSpPr>
          <p:nvPr/>
        </p:nvCxnSpPr>
        <p:spPr bwMode="auto">
          <a:xfrm>
            <a:off x="7785100" y="51419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2559" name="Straight Arrow Connector 20"/>
          <p:cNvCxnSpPr>
            <a:cxnSpLocks noChangeShapeType="1"/>
          </p:cNvCxnSpPr>
          <p:nvPr/>
        </p:nvCxnSpPr>
        <p:spPr bwMode="auto">
          <a:xfrm flipV="1">
            <a:off x="7772400" y="5487988"/>
            <a:ext cx="185420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60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2561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581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583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sp>
        <p:nvSpPr>
          <p:cNvPr id="22584" name="TextBox 33"/>
          <p:cNvSpPr txBox="1">
            <a:spLocks noChangeArrowheads="1"/>
          </p:cNvSpPr>
          <p:nvPr/>
        </p:nvSpPr>
        <p:spPr bwMode="auto">
          <a:xfrm>
            <a:off x="9550400" y="7159625"/>
            <a:ext cx="1011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0xA1837B</a:t>
            </a:r>
            <a:endParaRPr lang="en-US" sz="1400" dirty="0">
              <a:latin typeface="Helvetica Neue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A757CD6A-05A4-075E-FA61-53E38238E7B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" name="Rectangle 4">
            <a:extLst>
              <a:ext uri="{FF2B5EF4-FFF2-40B4-BE49-F238E27FC236}">
                <a16:creationId xmlns:a16="http://schemas.microsoft.com/office/drawing/2014/main" id="{AF77A03F-27F4-154F-6FCC-44142E7640BF}"/>
              </a:ext>
            </a:extLst>
          </p:cNvPr>
          <p:cNvSpPr>
            <a:spLocks/>
          </p:cNvSpPr>
          <p:nvPr/>
        </p:nvSpPr>
        <p:spPr bwMode="auto">
          <a:xfrm>
            <a:off x="1016000" y="2362200"/>
            <a:ext cx="5791200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0xF722C0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3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0xF722F0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2 elements)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6E7EDD-12CC-80DC-C58F-BA535D1E184A}"/>
              </a:ext>
            </a:extLst>
          </p:cNvPr>
          <p:cNvSpPr/>
          <p:nvPr/>
        </p:nvSpPr>
        <p:spPr bwMode="auto">
          <a:xfrm>
            <a:off x="1016000" y="2057400"/>
            <a:ext cx="5791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3E1143F-8464-D67B-B061-C1D0E20B45D0}"/>
              </a:ext>
            </a:extLst>
          </p:cNvPr>
          <p:cNvSpPr/>
          <p:nvPr/>
        </p:nvSpPr>
        <p:spPr bwMode="auto">
          <a:xfrm>
            <a:off x="9855200" y="2209800"/>
            <a:ext cx="2286000" cy="457200"/>
          </a:xfrm>
          <a:prstGeom prst="wedgeRectCallout">
            <a:avLst>
              <a:gd name="adj1" fmla="val -82936"/>
              <a:gd name="adj2" fmla="val 571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Now using arrows</a:t>
            </a:r>
          </a:p>
        </p:txBody>
      </p:sp>
    </p:spTree>
    <p:extLst>
      <p:ext uri="{BB962C8B-B14F-4D97-AF65-F5344CB8AC3E}">
        <p14:creationId xmlns:p14="http://schemas.microsoft.com/office/powerpoint/2010/main" val="1090347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467600"/>
          </a:xfrm>
        </p:spPr>
        <p:txBody>
          <a:bodyPr/>
          <a:lstStyle/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lvl="1">
              <a:buFont typeface="Courier New" pitchFamily="49" charset="0"/>
              <a:buNone/>
              <a:defRPr/>
            </a:pPr>
            <a:endParaRPr lang="en-US" dirty="0"/>
          </a:p>
          <a:p>
            <a:pPr eaLnBrk="1">
              <a:defRPr/>
            </a:pPr>
            <a:r>
              <a:rPr lang="en-US" dirty="0"/>
              <a:t>Elements of the initial array</a:t>
            </a:r>
            <a:br>
              <a:rPr lang="en-US" dirty="0"/>
            </a:br>
            <a:r>
              <a:rPr lang="en-US" dirty="0"/>
              <a:t>(at address 0xF72260) are</a:t>
            </a:r>
            <a:br>
              <a:rPr lang="en-US" dirty="0"/>
            </a:br>
            <a:r>
              <a:rPr lang="en-US" dirty="0"/>
              <a:t>now inaccessible</a:t>
            </a:r>
          </a:p>
          <a:p>
            <a:pPr lvl="1" eaLnBrk="1">
              <a:defRPr/>
            </a:pPr>
            <a:r>
              <a:rPr lang="en-US" dirty="0"/>
              <a:t>The array will be </a:t>
            </a:r>
            <a:r>
              <a:rPr lang="en-US" i="1" dirty="0"/>
              <a:t>automatically</a:t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garbage-collected</a:t>
            </a:r>
          </a:p>
        </p:txBody>
      </p:sp>
      <p:sp>
        <p:nvSpPr>
          <p:cNvPr id="23556" name="Rectangle 11"/>
          <p:cNvSpPr>
            <a:spLocks/>
          </p:cNvSpPr>
          <p:nvPr/>
        </p:nvSpPr>
        <p:spPr bwMode="auto">
          <a:xfrm>
            <a:off x="9867900" y="43434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3557" name="Rectangle 2"/>
          <p:cNvSpPr>
            <a:spLocks/>
          </p:cNvSpPr>
          <p:nvPr/>
        </p:nvSpPr>
        <p:spPr bwMode="auto">
          <a:xfrm>
            <a:off x="5969000" y="43434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3558" name="Rectangle 7"/>
          <p:cNvSpPr>
            <a:spLocks/>
          </p:cNvSpPr>
          <p:nvPr/>
        </p:nvSpPr>
        <p:spPr bwMode="auto">
          <a:xfrm>
            <a:off x="6654800" y="4876800"/>
            <a:ext cx="3079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7108825" y="49101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626600" y="48768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80" name="Rectangle 7"/>
          <p:cNvSpPr>
            <a:spLocks/>
          </p:cNvSpPr>
          <p:nvPr/>
        </p:nvSpPr>
        <p:spPr bwMode="auto">
          <a:xfrm>
            <a:off x="6654800" y="5529263"/>
            <a:ext cx="3079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B</a:t>
            </a:r>
          </a:p>
        </p:txBody>
      </p:sp>
      <p:sp>
        <p:nvSpPr>
          <p:cNvPr id="23581" name="Rectangle 12"/>
          <p:cNvSpPr>
            <a:spLocks noChangeArrowheads="1"/>
          </p:cNvSpPr>
          <p:nvPr/>
        </p:nvSpPr>
        <p:spPr bwMode="auto">
          <a:xfrm>
            <a:off x="7108825" y="55641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3582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7428706" y="5498307"/>
            <a:ext cx="2554287" cy="1841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3583" name="Straight Arrow Connector 20"/>
          <p:cNvCxnSpPr>
            <a:cxnSpLocks noChangeShapeType="1"/>
          </p:cNvCxnSpPr>
          <p:nvPr/>
        </p:nvCxnSpPr>
        <p:spPr bwMode="auto">
          <a:xfrm rot="16200000" flipH="1">
            <a:off x="7252494" y="6312694"/>
            <a:ext cx="2894012" cy="1854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584" name="Rectangle 7"/>
          <p:cNvSpPr>
            <a:spLocks/>
          </p:cNvSpPr>
          <p:nvPr/>
        </p:nvSpPr>
        <p:spPr bwMode="auto">
          <a:xfrm>
            <a:off x="6654800" y="6248400"/>
            <a:ext cx="325438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C</a:t>
            </a:r>
          </a:p>
        </p:txBody>
      </p:sp>
      <p:sp>
        <p:nvSpPr>
          <p:cNvPr id="23585" name="Rectangle 12"/>
          <p:cNvSpPr>
            <a:spLocks noChangeArrowheads="1"/>
          </p:cNvSpPr>
          <p:nvPr/>
        </p:nvSpPr>
        <p:spPr bwMode="auto">
          <a:xfrm>
            <a:off x="7108825" y="628173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626600" y="624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605" name="Straight Arrow Connector 28"/>
          <p:cNvCxnSpPr>
            <a:cxnSpLocks noChangeShapeType="1"/>
          </p:cNvCxnSpPr>
          <p:nvPr/>
        </p:nvCxnSpPr>
        <p:spPr bwMode="auto">
          <a:xfrm>
            <a:off x="7785100" y="6513513"/>
            <a:ext cx="1841500" cy="192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606" name="TextBox 32"/>
          <p:cNvSpPr txBox="1">
            <a:spLocks noChangeArrowheads="1"/>
          </p:cNvSpPr>
          <p:nvPr/>
        </p:nvSpPr>
        <p:spPr bwMode="auto">
          <a:xfrm>
            <a:off x="9561513" y="5788025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 Neue"/>
              </a:rPr>
              <a:t>0xF72260</a:t>
            </a:r>
            <a:endParaRPr lang="en-US" sz="1400" dirty="0">
              <a:latin typeface="Helvetica Neue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9626600" y="7239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626600" y="8229600"/>
          <a:ext cx="128016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Pie 30"/>
          <p:cNvSpPr/>
          <p:nvPr/>
        </p:nvSpPr>
        <p:spPr bwMode="auto">
          <a:xfrm rot="5400000">
            <a:off x="9104858" y="4596359"/>
            <a:ext cx="978408" cy="979474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1016000" y="2362200"/>
            <a:ext cx="5791200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is 0xF722C0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3 elements)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 is 0xF722F0 (</a:t>
            </a:r>
            <a:r>
              <a:rPr lang="en-US" b="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with 2 elements)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6000" y="2057400"/>
            <a:ext cx="5791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Helvetica Neue"/>
              </a:rPr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2" name="Straight Connector 16">
            <a:extLst>
              <a:ext uri="{FF2B5EF4-FFF2-40B4-BE49-F238E27FC236}">
                <a16:creationId xmlns:a16="http://schemas.microsoft.com/office/drawing/2014/main" id="{581A8BA0-B817-4FCE-9749-1F2EC917741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8929" y="4234695"/>
            <a:ext cx="3" cy="353770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Coding with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Simple Function: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828800"/>
          </a:xfrm>
        </p:spPr>
        <p:txBody>
          <a:bodyPr/>
          <a:lstStyle/>
          <a:p>
            <a:r>
              <a:rPr lang="en-US" dirty="0"/>
              <a:t>How to write a function,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, that returns a new array with the same elements as the array passed to it?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returns a </a:t>
            </a:r>
            <a:r>
              <a:rPr lang="en-US" i="1" dirty="0"/>
              <a:t>deep copy </a:t>
            </a:r>
            <a:r>
              <a:rPr lang="en-US" dirty="0"/>
              <a:t>of input</a:t>
            </a:r>
          </a:p>
          <a:p>
            <a:pPr lvl="2" defTabSz="584200"/>
            <a:r>
              <a:rPr lang="en-US" dirty="0"/>
              <a:t>Not an </a:t>
            </a:r>
            <a:r>
              <a:rPr lang="en-US" b="1" dirty="0"/>
              <a:t>alias</a:t>
            </a:r>
            <a:r>
              <a:rPr lang="en-US" dirty="0"/>
              <a:t>!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1549400" y="47974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5606" name="Rectangle 7"/>
          <p:cNvSpPr>
            <a:spLocks/>
          </p:cNvSpPr>
          <p:nvPr/>
        </p:nvSpPr>
        <p:spPr bwMode="auto">
          <a:xfrm>
            <a:off x="9915525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5607" name="Rectangle 2"/>
          <p:cNvSpPr>
            <a:spLocks/>
          </p:cNvSpPr>
          <p:nvPr/>
        </p:nvSpPr>
        <p:spPr bwMode="auto">
          <a:xfrm>
            <a:off x="6638925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7778750" y="61261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5610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8141494" y="6671272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296525" y="59436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25" name="Rectangle 12"/>
          <p:cNvSpPr>
            <a:spLocks noChangeArrowheads="1"/>
          </p:cNvSpPr>
          <p:nvPr/>
        </p:nvSpPr>
        <p:spPr bwMode="auto">
          <a:xfrm>
            <a:off x="7778750" y="67802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5627" name="Straight Arrow Connector 16"/>
          <p:cNvCxnSpPr>
            <a:cxnSpLocks noChangeShapeType="1"/>
          </p:cNvCxnSpPr>
          <p:nvPr/>
        </p:nvCxnSpPr>
        <p:spPr bwMode="auto">
          <a:xfrm>
            <a:off x="8442325" y="7008813"/>
            <a:ext cx="1870075" cy="611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0296525" y="7162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41" name="TextBox 15"/>
          <p:cNvSpPr txBox="1">
            <a:spLocks noChangeArrowheads="1"/>
          </p:cNvSpPr>
          <p:nvPr/>
        </p:nvSpPr>
        <p:spPr bwMode="auto">
          <a:xfrm>
            <a:off x="6426200" y="5634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EB16F-0E91-FDC4-1483-7214E002F06E}"/>
              </a:ext>
            </a:extLst>
          </p:cNvPr>
          <p:cNvSpPr txBox="1"/>
          <p:nvPr/>
        </p:nvSpPr>
        <p:spPr>
          <a:xfrm>
            <a:off x="8896567" y="4482028"/>
            <a:ext cx="1307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7E0FF"/>
                </a:solidFill>
              </a:rPr>
              <a:t>Aspired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F6B7258-84F5-7515-D7E4-A23C954FCA89}"/>
              </a:ext>
            </a:extLst>
          </p:cNvPr>
          <p:cNvSpPr>
            <a:spLocks/>
          </p:cNvSpPr>
          <p:nvPr/>
        </p:nvSpPr>
        <p:spPr bwMode="auto">
          <a:xfrm>
            <a:off x="7458075" y="60928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0E13B2C-DF8C-56F2-2199-243ED01523AB}"/>
              </a:ext>
            </a:extLst>
          </p:cNvPr>
          <p:cNvSpPr>
            <a:spLocks/>
          </p:cNvSpPr>
          <p:nvPr/>
        </p:nvSpPr>
        <p:spPr bwMode="auto">
          <a:xfrm>
            <a:off x="7388225" y="6746875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cxnSp>
        <p:nvCxnSpPr>
          <p:cNvPr id="5" name="Straight Arrow Connector 29">
            <a:extLst>
              <a:ext uri="{FF2B5EF4-FFF2-40B4-BE49-F238E27FC236}">
                <a16:creationId xmlns:a16="http://schemas.microsoft.com/office/drawing/2014/main" id="{23462604-098C-5898-CDE9-0802956AEB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63579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6" grpId="0"/>
      <p:bldP spid="25607" grpId="0"/>
      <p:bldP spid="25609" grpId="0" animBg="1"/>
      <p:bldP spid="25625" grpId="0" animBg="1"/>
      <p:bldP spid="25641" grpId="0"/>
      <p:bldP spid="2" grpId="0"/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First Attempt</a:t>
            </a:r>
          </a:p>
        </p:txBody>
      </p:sp>
      <p:sp>
        <p:nvSpPr>
          <p:cNvPr id="26627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</a:t>
            </a:r>
            <a:r>
              <a:rPr lang="en-US" b="1" dirty="0" err="1">
                <a:solidFill>
                  <a:srgbClr val="7030A0"/>
                </a:solidFill>
              </a:rPr>
              <a:t>array_copy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using the array to be copied, say, </a:t>
            </a:r>
            <a:r>
              <a:rPr lang="en-US" i="1" dirty="0">
                <a:solidFill>
                  <a:srgbClr val="F2B700"/>
                </a:solidFill>
              </a:rPr>
              <a:t>I</a:t>
            </a:r>
            <a:r>
              <a:rPr lang="en-US" dirty="0"/>
              <a:t>, as an argument</a:t>
            </a:r>
          </a:p>
          <a:p>
            <a:pPr lvl="1"/>
            <a:r>
              <a:rPr lang="en-US" dirty="0"/>
              <a:t>This will copy </a:t>
            </a:r>
            <a:r>
              <a:rPr lang="en-US" i="1" dirty="0">
                <a:solidFill>
                  <a:srgbClr val="F2B700"/>
                </a:solidFill>
              </a:rPr>
              <a:t>I</a:t>
            </a:r>
            <a:r>
              <a:rPr lang="en-US" dirty="0"/>
              <a:t>’s </a:t>
            </a:r>
            <a:r>
              <a:rPr lang="en-US" b="1" dirty="0"/>
              <a:t>address</a:t>
            </a:r>
            <a:r>
              <a:rPr lang="en-US" dirty="0"/>
              <a:t> into </a:t>
            </a:r>
            <a:r>
              <a:rPr lang="en-US" b="1" dirty="0" err="1">
                <a:solidFill>
                  <a:srgbClr val="7030A0"/>
                </a:solidFill>
              </a:rPr>
              <a:t>array_copy</a:t>
            </a:r>
            <a:r>
              <a:rPr lang="en-US" dirty="0" err="1"/>
              <a:t>’s</a:t>
            </a:r>
            <a:r>
              <a:rPr lang="en-US" dirty="0"/>
              <a:t> parameter, say,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</a:p>
          <a:p>
            <a:r>
              <a:rPr lang="en-US" dirty="0"/>
              <a:t>Return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</a:p>
          <a:p>
            <a:pPr lvl="1"/>
            <a:r>
              <a:rPr lang="en-US" dirty="0"/>
              <a:t>This will return the </a:t>
            </a:r>
            <a:r>
              <a:rPr lang="en-US" b="1" dirty="0"/>
              <a:t>address</a:t>
            </a:r>
            <a:r>
              <a:rPr lang="en-US" dirty="0"/>
              <a:t> of </a:t>
            </a:r>
            <a:r>
              <a:rPr lang="en-US" i="1" dirty="0">
                <a:solidFill>
                  <a:srgbClr val="F2B700"/>
                </a:solidFill>
              </a:rPr>
              <a:t>A</a:t>
            </a:r>
            <a:r>
              <a:rPr lang="en-US" dirty="0"/>
              <a:t> to the caller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1549400" y="47974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06400" y="4953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26630" name="Rectangle 21"/>
          <p:cNvSpPr>
            <a:spLocks/>
          </p:cNvSpPr>
          <p:nvPr/>
        </p:nvSpPr>
        <p:spPr bwMode="auto">
          <a:xfrm>
            <a:off x="9915525" y="52578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6631" name="Rectangle 2"/>
          <p:cNvSpPr>
            <a:spLocks/>
          </p:cNvSpPr>
          <p:nvPr/>
        </p:nvSpPr>
        <p:spPr bwMode="auto">
          <a:xfrm>
            <a:off x="6638925" y="52578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6632" name="Rectangle 7"/>
          <p:cNvSpPr>
            <a:spLocks/>
          </p:cNvSpPr>
          <p:nvPr/>
        </p:nvSpPr>
        <p:spPr bwMode="auto">
          <a:xfrm>
            <a:off x="7458075" y="60928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7778750" y="61261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296525" y="59436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8" name="Rectangle 7"/>
          <p:cNvSpPr>
            <a:spLocks/>
          </p:cNvSpPr>
          <p:nvPr/>
        </p:nvSpPr>
        <p:spPr bwMode="auto">
          <a:xfrm>
            <a:off x="7388225" y="6746875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26649" name="Rectangle 12"/>
          <p:cNvSpPr>
            <a:spLocks noChangeArrowheads="1"/>
          </p:cNvSpPr>
          <p:nvPr/>
        </p:nvSpPr>
        <p:spPr bwMode="auto">
          <a:xfrm>
            <a:off x="7778750" y="678021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6650" name="Straight Arrow Connector 29"/>
          <p:cNvCxnSpPr>
            <a:cxnSpLocks noChangeShapeType="1"/>
          </p:cNvCxnSpPr>
          <p:nvPr/>
        </p:nvCxnSpPr>
        <p:spPr bwMode="auto">
          <a:xfrm>
            <a:off x="8455025" y="63579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651" name="TextBox 15"/>
          <p:cNvSpPr txBox="1">
            <a:spLocks noChangeArrowheads="1"/>
          </p:cNvSpPr>
          <p:nvPr/>
        </p:nvSpPr>
        <p:spPr bwMode="auto">
          <a:xfrm>
            <a:off x="6426200" y="5634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26652" name="TextBox 22"/>
          <p:cNvSpPr txBox="1">
            <a:spLocks noChangeArrowheads="1"/>
          </p:cNvSpPr>
          <p:nvPr/>
        </p:nvSpPr>
        <p:spPr bwMode="auto">
          <a:xfrm>
            <a:off x="5962650" y="74342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 err="1">
                <a:solidFill>
                  <a:srgbClr val="7030A0"/>
                </a:solidFill>
                <a:latin typeface="Helvetica Neue"/>
              </a:rPr>
              <a:t>array_copy</a:t>
            </a:r>
            <a:endParaRPr lang="en-US" b="0" dirty="0">
              <a:solidFill>
                <a:srgbClr val="7030A0"/>
              </a:solidFill>
              <a:latin typeface="Helvetica Neue"/>
            </a:endParaRPr>
          </a:p>
        </p:txBody>
      </p:sp>
      <p:cxnSp>
        <p:nvCxnSpPr>
          <p:cNvPr id="26654" name="Straight Connector 27"/>
          <p:cNvCxnSpPr>
            <a:cxnSpLocks noChangeShapeType="1"/>
          </p:cNvCxnSpPr>
          <p:nvPr/>
        </p:nvCxnSpPr>
        <p:spPr bwMode="auto">
          <a:xfrm>
            <a:off x="6654800" y="73898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26655" name="Rectangle 12"/>
          <p:cNvSpPr>
            <a:spLocks noChangeArrowheads="1"/>
          </p:cNvSpPr>
          <p:nvPr/>
        </p:nvSpPr>
        <p:spPr bwMode="auto">
          <a:xfrm>
            <a:off x="7797800" y="7924800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6656" name="Straight Arrow Connector 39"/>
          <p:cNvCxnSpPr>
            <a:cxnSpLocks noChangeShapeType="1"/>
          </p:cNvCxnSpPr>
          <p:nvPr/>
        </p:nvCxnSpPr>
        <p:spPr bwMode="auto">
          <a:xfrm flipV="1">
            <a:off x="8474075" y="6629400"/>
            <a:ext cx="1838325" cy="152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657" name="Rectangle 7"/>
          <p:cNvSpPr>
            <a:spLocks/>
          </p:cNvSpPr>
          <p:nvPr/>
        </p:nvSpPr>
        <p:spPr bwMode="auto">
          <a:xfrm>
            <a:off x="7337425" y="79105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>
                <a:latin typeface="Helvetica Neue"/>
              </a:rPr>
              <a:t>A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E8B71E21-D789-2FCD-98B0-82EE6B67A4E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141494" y="6671272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F698B68D-5041-CA14-A7D1-6FA504AD71BD}"/>
              </a:ext>
            </a:extLst>
          </p:cNvPr>
          <p:cNvSpPr/>
          <p:nvPr/>
        </p:nvSpPr>
        <p:spPr bwMode="auto">
          <a:xfrm>
            <a:off x="2750344" y="7010400"/>
            <a:ext cx="2209800" cy="55403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" name="Straight Arrow Connector 39">
            <a:extLst>
              <a:ext uri="{FF2B5EF4-FFF2-40B4-BE49-F238E27FC236}">
                <a16:creationId xmlns:a16="http://schemas.microsoft.com/office/drawing/2014/main" id="{BF6A70A8-6E75-3A86-6366-9C5CA350E6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74075" y="6564313"/>
            <a:ext cx="1822450" cy="4460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652" grpId="0"/>
      <p:bldP spid="26655" grpId="0" animBg="1"/>
      <p:bldP spid="26657" grpId="0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First Attempt</a:t>
            </a:r>
          </a:p>
        </p:txBody>
      </p:sp>
      <p:sp>
        <p:nvSpPr>
          <p:cNvPr id="27651" name="Content Placeholder 20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371600"/>
          </a:xfrm>
        </p:spPr>
        <p:txBody>
          <a:bodyPr/>
          <a:lstStyle/>
          <a:p>
            <a:r>
              <a:rPr lang="en-US" dirty="0"/>
              <a:t>We returned an </a:t>
            </a:r>
            <a:r>
              <a:rPr lang="en-US" i="1" dirty="0"/>
              <a:t>alias</a:t>
            </a:r>
            <a:r>
              <a:rPr lang="en-US" dirty="0"/>
              <a:t> to I</a:t>
            </a:r>
          </a:p>
          <a:p>
            <a:pPr lvl="1"/>
            <a:r>
              <a:rPr lang="en-US" dirty="0"/>
              <a:t>Not what we are aiming for!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1549400" y="2206625"/>
            <a:ext cx="4114800" cy="350837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06400" y="4572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27654" name="Rectangle 21"/>
          <p:cNvSpPr>
            <a:spLocks/>
          </p:cNvSpPr>
          <p:nvPr/>
        </p:nvSpPr>
        <p:spPr bwMode="auto">
          <a:xfrm>
            <a:off x="9915525" y="26670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27655" name="Rectangle 2"/>
          <p:cNvSpPr>
            <a:spLocks/>
          </p:cNvSpPr>
          <p:nvPr/>
        </p:nvSpPr>
        <p:spPr bwMode="auto">
          <a:xfrm>
            <a:off x="6638925" y="26670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27656" name="Rectangle 7"/>
          <p:cNvSpPr>
            <a:spLocks/>
          </p:cNvSpPr>
          <p:nvPr/>
        </p:nvSpPr>
        <p:spPr bwMode="auto">
          <a:xfrm>
            <a:off x="7458075" y="35020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7778750" y="35353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765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064500" y="4076700"/>
            <a:ext cx="28194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296525" y="3352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72" name="Rectangle 7"/>
          <p:cNvSpPr>
            <a:spLocks/>
          </p:cNvSpPr>
          <p:nvPr/>
        </p:nvSpPr>
        <p:spPr bwMode="auto">
          <a:xfrm>
            <a:off x="7388225" y="41544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27673" name="Rectangle 12"/>
          <p:cNvSpPr>
            <a:spLocks noChangeArrowheads="1"/>
          </p:cNvSpPr>
          <p:nvPr/>
        </p:nvSpPr>
        <p:spPr bwMode="auto">
          <a:xfrm>
            <a:off x="7778750" y="41878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27674" name="Straight Arrow Connector 29"/>
          <p:cNvCxnSpPr>
            <a:cxnSpLocks noChangeShapeType="1"/>
          </p:cNvCxnSpPr>
          <p:nvPr/>
        </p:nvCxnSpPr>
        <p:spPr bwMode="auto">
          <a:xfrm>
            <a:off x="8455025" y="37671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675" name="TextBox 15"/>
          <p:cNvSpPr txBox="1">
            <a:spLocks noChangeArrowheads="1"/>
          </p:cNvSpPr>
          <p:nvPr/>
        </p:nvSpPr>
        <p:spPr bwMode="auto">
          <a:xfrm>
            <a:off x="6426200" y="3043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34" name="TextBox 22"/>
          <p:cNvSpPr txBox="1">
            <a:spLocks noChangeArrowheads="1"/>
          </p:cNvSpPr>
          <p:nvPr/>
        </p:nvSpPr>
        <p:spPr bwMode="auto">
          <a:xfrm>
            <a:off x="5962650" y="48434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36" name="Straight Connector 27"/>
          <p:cNvCxnSpPr>
            <a:cxnSpLocks noChangeShapeType="1"/>
          </p:cNvCxnSpPr>
          <p:nvPr/>
        </p:nvCxnSpPr>
        <p:spPr bwMode="auto">
          <a:xfrm>
            <a:off x="6654800" y="47990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797800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8474075" y="4038600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2" name="Rectangle 7"/>
          <p:cNvSpPr>
            <a:spLocks/>
          </p:cNvSpPr>
          <p:nvPr/>
        </p:nvSpPr>
        <p:spPr bwMode="auto">
          <a:xfrm>
            <a:off x="7337425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7681" name="Straight Arrow Connector 30"/>
          <p:cNvCxnSpPr>
            <a:cxnSpLocks noChangeShapeType="1"/>
          </p:cNvCxnSpPr>
          <p:nvPr/>
        </p:nvCxnSpPr>
        <p:spPr bwMode="auto">
          <a:xfrm flipV="1">
            <a:off x="8455025" y="39624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7" name="Rectangular Callout 36"/>
          <p:cNvSpPr/>
          <p:nvPr/>
        </p:nvSpPr>
        <p:spPr bwMode="auto">
          <a:xfrm>
            <a:off x="10160000" y="5334000"/>
            <a:ext cx="2286000" cy="457200"/>
          </a:xfrm>
          <a:prstGeom prst="wedgeRectCallout">
            <a:avLst>
              <a:gd name="adj1" fmla="val -92311"/>
              <a:gd name="adj2" fmla="val -81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1587" y="7745928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654" grpId="0"/>
      <p:bldP spid="27655" grpId="0"/>
      <p:bldP spid="27656" grpId="0"/>
      <p:bldP spid="27657" grpId="0" animBg="1"/>
      <p:bldP spid="27672" grpId="0"/>
      <p:bldP spid="27673" grpId="0" animBg="1"/>
      <p:bldP spid="27675" grpId="0"/>
      <p:bldP spid="34" grpId="0"/>
      <p:bldP spid="39" grpId="0" animBg="1"/>
      <p:bldP spid="42" grpId="0"/>
      <p:bldP spid="37" grpId="0" animBg="1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What length should we have for B?</a:t>
            </a:r>
          </a:p>
          <a:p>
            <a:pPr lvl="1"/>
            <a:r>
              <a:rPr lang="en-US" dirty="0"/>
              <a:t>There is </a:t>
            </a:r>
            <a:r>
              <a:rPr lang="en-US" b="1" dirty="0"/>
              <a:t>no way to get the length of an array in C0</a:t>
            </a:r>
          </a:p>
          <a:p>
            <a:pPr lvl="1"/>
            <a:r>
              <a:rPr lang="en-US" dirty="0"/>
              <a:t>We need to pass the length as an argument</a:t>
            </a:r>
          </a:p>
          <a:p>
            <a:pPr lvl="1"/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??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Is the call to </a:t>
            </a:r>
            <a:r>
              <a:rPr lang="en-US" b="1" dirty="0" err="1"/>
              <a:t>alloc_array</a:t>
            </a:r>
            <a:r>
              <a:rPr lang="en-US" dirty="0"/>
              <a:t> safe?</a:t>
            </a:r>
          </a:p>
          <a:p>
            <a:pPr lvl="1"/>
            <a:r>
              <a:rPr lang="en-US" b="1" dirty="0"/>
              <a:t>No</a:t>
            </a:r>
            <a:r>
              <a:rPr lang="en-US" dirty="0"/>
              <a:t>: We want </a:t>
            </a:r>
            <a:r>
              <a:rPr lang="en-US" dirty="0">
                <a:solidFill>
                  <a:srgbClr val="C00000"/>
                </a:solidFill>
              </a:rPr>
              <a:t>n &gt;= 0</a:t>
            </a:r>
          </a:p>
          <a:p>
            <a:pPr lvl="1"/>
            <a:r>
              <a:rPr lang="en-US" dirty="0"/>
              <a:t>Add precondition: </a:t>
            </a:r>
            <a:r>
              <a:rPr lang="en-US" dirty="0">
                <a:solidFill>
                  <a:srgbClr val="C00000"/>
                </a:solidFill>
              </a:rPr>
              <a:t>//@requires n &gt;= 0;</a:t>
            </a:r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E3FABB-51C0-5DEF-1EB3-8F28991C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2895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66FEDF-0E33-0612-D752-B27EE08E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32766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A6B1C5-44C9-7837-4336-E0B049E2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7912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1289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Is this enough to get the intended behavior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No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should be the length of </a:t>
            </a:r>
            <a:r>
              <a:rPr lang="en-US" dirty="0">
                <a:solidFill>
                  <a:srgbClr val="F2B700"/>
                </a:solidFill>
              </a:rPr>
              <a:t>A</a:t>
            </a:r>
          </a:p>
          <a:p>
            <a:pPr lvl="1"/>
            <a:r>
              <a:rPr lang="en-US" dirty="0"/>
              <a:t>Add precondition: 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//@requires n == \length(A)</a:t>
            </a:r>
            <a:r>
              <a:rPr lang="en-US" dirty="0">
                <a:solidFill>
                  <a:srgbClr val="C00000"/>
                </a:solidFill>
              </a:rPr>
              <a:t>;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1549400" y="2819400"/>
            <a:ext cx="42672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E3FABB-51C0-5DEF-1EB3-8F28991C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2895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66FEDF-0E33-0612-D752-B27EE08E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32766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A6B1C5-44C9-7837-4336-E0B049E2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79120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79575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26983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7171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219200"/>
          </a:xfrm>
        </p:spPr>
        <p:txBody>
          <a:bodyPr/>
          <a:lstStyle/>
          <a:p>
            <a:pPr eaLnBrk="1"/>
            <a:r>
              <a:rPr lang="en-US" dirty="0"/>
              <a:t>Variables live in </a:t>
            </a:r>
            <a:r>
              <a:rPr lang="en-US" b="1" dirty="0"/>
              <a:t>local memory</a:t>
            </a:r>
          </a:p>
          <a:p>
            <a:pPr lvl="1" eaLnBrk="1"/>
            <a:r>
              <a:rPr lang="en-US" dirty="0"/>
              <a:t>The variables of a function are grouped in a </a:t>
            </a:r>
            <a:r>
              <a:rPr lang="en-US" b="1" dirty="0"/>
              <a:t>frame</a:t>
            </a:r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173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7174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7180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7569200" y="76200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4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 animBg="1"/>
      <p:bldP spid="7176" grpId="0" animBg="1"/>
      <p:bldP spid="7178" grpId="0"/>
      <p:bldP spid="7180" grpId="0" animBg="1"/>
      <p:bldP spid="19" grpId="0" animBg="1"/>
      <p:bldP spid="14" grpId="0" animBg="1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 is aliased to A, which is aliased to I</a:t>
            </a:r>
          </a:p>
          <a:p>
            <a:pPr lvl="1"/>
            <a:r>
              <a:rPr lang="en-US" dirty="0"/>
              <a:t>Newly allocated array is garbage collected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B =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0E4D763-2D63-F0AA-4644-34026B8CC65B}"/>
              </a:ext>
            </a:extLst>
          </p:cNvPr>
          <p:cNvSpPr>
            <a:spLocks/>
          </p:cNvSpPr>
          <p:nvPr/>
        </p:nvSpPr>
        <p:spPr bwMode="auto">
          <a:xfrm>
            <a:off x="9915525" y="304756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6DA2C5-DEDE-02D4-B5D2-F0A334033A31}"/>
              </a:ext>
            </a:extLst>
          </p:cNvPr>
          <p:cNvSpPr>
            <a:spLocks/>
          </p:cNvSpPr>
          <p:nvPr/>
        </p:nvSpPr>
        <p:spPr bwMode="auto">
          <a:xfrm>
            <a:off x="6638925" y="304756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85CC45-4CFC-F122-7409-02EB65032C21}"/>
              </a:ext>
            </a:extLst>
          </p:cNvPr>
          <p:cNvSpPr>
            <a:spLocks/>
          </p:cNvSpPr>
          <p:nvPr/>
        </p:nvSpPr>
        <p:spPr bwMode="auto">
          <a:xfrm>
            <a:off x="7458075" y="3882588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D5C5F9C-75DA-6C40-6540-E1A15E2C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3915926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7B5E70EF-FC1A-E246-6363-D6B373D7FD4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347902" y="5325626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F5DB8B-FBCE-F288-E94D-4C7F9A259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88574"/>
              </p:ext>
            </p:extLst>
          </p:nvPr>
        </p:nvGraphicFramePr>
        <p:xfrm>
          <a:off x="10296525" y="37333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F8A83CC2-EE49-FA75-40F4-14D29E863E00}"/>
              </a:ext>
            </a:extLst>
          </p:cNvPr>
          <p:cNvSpPr>
            <a:spLocks/>
          </p:cNvSpPr>
          <p:nvPr/>
        </p:nvSpPr>
        <p:spPr bwMode="auto">
          <a:xfrm>
            <a:off x="7388225" y="4535051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A425DE3-12E3-97B7-501F-A2067A34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45683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3" name="Straight Arrow Connector 16">
            <a:extLst>
              <a:ext uri="{FF2B5EF4-FFF2-40B4-BE49-F238E27FC236}">
                <a16:creationId xmlns:a16="http://schemas.microsoft.com/office/drawing/2014/main" id="{E128FBC9-37B4-19B5-6CF0-8999A75491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4147701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4" name="TextBox 15">
            <a:extLst>
              <a:ext uri="{FF2B5EF4-FFF2-40B4-BE49-F238E27FC236}">
                <a16:creationId xmlns:a16="http://schemas.microsoft.com/office/drawing/2014/main" id="{0504F2E2-2910-B033-988C-34125AD57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3423801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0D52568D-32D6-1723-8136-9C37E799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5224026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16" name="Straight Connector 27">
            <a:extLst>
              <a:ext uri="{FF2B5EF4-FFF2-40B4-BE49-F238E27FC236}">
                <a16:creationId xmlns:a16="http://schemas.microsoft.com/office/drawing/2014/main" id="{9580998B-5AFA-DD87-E3AD-EE3EEFAAC9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4800" y="5179576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716B5700-719D-E29D-D368-BBF51C24B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57145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FEC5B7-5418-A27F-ED27-B0CEE606BEC0}"/>
              </a:ext>
            </a:extLst>
          </p:cNvPr>
          <p:cNvCxnSpPr/>
          <p:nvPr/>
        </p:nvCxnSpPr>
        <p:spPr bwMode="auto">
          <a:xfrm flipV="1">
            <a:off x="8474075" y="4419163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99A57112-8916-40FE-8D10-24F4232D1A6D}"/>
              </a:ext>
            </a:extLst>
          </p:cNvPr>
          <p:cNvSpPr>
            <a:spLocks/>
          </p:cNvSpPr>
          <p:nvPr/>
        </p:nvSpPr>
        <p:spPr bwMode="auto">
          <a:xfrm>
            <a:off x="7337425" y="57002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0" name="Straight Arrow Connector 24">
            <a:extLst>
              <a:ext uri="{FF2B5EF4-FFF2-40B4-BE49-F238E27FC236}">
                <a16:creationId xmlns:a16="http://schemas.microsoft.com/office/drawing/2014/main" id="{56F71E41-7BA0-93F0-1DF1-0DD83A4253E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55025" y="4342963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B69A541D-8062-B48B-4939-265A0EDB430D}"/>
              </a:ext>
            </a:extLst>
          </p:cNvPr>
          <p:cNvSpPr/>
          <p:nvPr/>
        </p:nvSpPr>
        <p:spPr bwMode="auto">
          <a:xfrm>
            <a:off x="10160000" y="7009963"/>
            <a:ext cx="2286000" cy="457200"/>
          </a:xfrm>
          <a:prstGeom prst="wedgeRectCallout">
            <a:avLst>
              <a:gd name="adj1" fmla="val -7835"/>
              <a:gd name="adj2" fmla="val -27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Garbage collected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6971022-BF76-22D8-F34A-19E375CE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64003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8A806D-9CDD-A15F-F06B-F288692A5960}"/>
              </a:ext>
            </a:extLst>
          </p:cNvPr>
          <p:cNvCxnSpPr/>
          <p:nvPr/>
        </p:nvCxnSpPr>
        <p:spPr bwMode="auto">
          <a:xfrm rot="5400000" flipH="1" flipV="1">
            <a:off x="8402637" y="4722376"/>
            <a:ext cx="1984375" cy="18351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>
            <a:extLst>
              <a:ext uri="{FF2B5EF4-FFF2-40B4-BE49-F238E27FC236}">
                <a16:creationId xmlns:a16="http://schemas.microsoft.com/office/drawing/2014/main" id="{3A6A5B17-E48E-76DB-A183-1C9085C07E4A}"/>
              </a:ext>
            </a:extLst>
          </p:cNvPr>
          <p:cNvSpPr>
            <a:spLocks/>
          </p:cNvSpPr>
          <p:nvPr/>
        </p:nvSpPr>
        <p:spPr bwMode="auto">
          <a:xfrm>
            <a:off x="7340600" y="63860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9F8722C-2F03-2685-0D62-1293843BA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74029"/>
              </p:ext>
            </p:extLst>
          </p:nvPr>
        </p:nvGraphicFramePr>
        <p:xfrm>
          <a:off x="10312400" y="48001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Pie 25">
            <a:extLst>
              <a:ext uri="{FF2B5EF4-FFF2-40B4-BE49-F238E27FC236}">
                <a16:creationId xmlns:a16="http://schemas.microsoft.com/office/drawing/2014/main" id="{B7FC0A49-4CB5-2427-4F0B-9AE48FDB3E6F}"/>
              </a:ext>
            </a:extLst>
          </p:cNvPr>
          <p:cNvSpPr/>
          <p:nvPr/>
        </p:nvSpPr>
        <p:spPr bwMode="auto">
          <a:xfrm>
            <a:off x="9626600" y="53335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F7AA01F-0C1F-E0CF-80BB-C01FB844A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70861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C414E0E-180C-1A73-B375-9116C862F99C}"/>
              </a:ext>
            </a:extLst>
          </p:cNvPr>
          <p:cNvSpPr>
            <a:spLocks/>
          </p:cNvSpPr>
          <p:nvPr/>
        </p:nvSpPr>
        <p:spPr bwMode="auto">
          <a:xfrm>
            <a:off x="7374463" y="7071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7E765-DE8C-4C9D-4338-D1DAF18C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4371101"/>
            <a:ext cx="1143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8044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 animBg="1"/>
      <p:bldP spid="11" grpId="0"/>
      <p:bldP spid="12" grpId="0" animBg="1"/>
      <p:bldP spid="14" grpId="0"/>
      <p:bldP spid="15" grpId="0"/>
      <p:bldP spid="17" grpId="0" animBg="1"/>
      <p:bldP spid="19" grpId="0"/>
      <p:bldP spid="21" grpId="0" animBg="1"/>
      <p:bldP spid="22" grpId="0" animBg="1"/>
      <p:bldP spid="24" grpId="0"/>
      <p:bldP spid="26" grpId="1" animBg="1"/>
      <p:bldP spid="28" grpId="0" animBg="1"/>
      <p:bldP spid="29" grpId="0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Second Attempt</a:t>
            </a:r>
          </a:p>
        </p:txBody>
      </p:sp>
      <p:sp>
        <p:nvSpPr>
          <p:cNvPr id="28675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needs to </a:t>
            </a:r>
            <a:r>
              <a:rPr lang="en-US" i="1" dirty="0"/>
              <a:t>allocate</a:t>
            </a:r>
            <a:r>
              <a:rPr lang="en-US" dirty="0"/>
              <a:t> a new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 is aliased to A, which is aliased to I</a:t>
            </a:r>
          </a:p>
          <a:p>
            <a:pPr lvl="1"/>
            <a:r>
              <a:rPr lang="en-US" dirty="0"/>
              <a:t>Newly allocated array is garbage collected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7A7C1-DBD0-028C-6A21-4608DED2E32C}"/>
              </a:ext>
            </a:extLst>
          </p:cNvPr>
          <p:cNvSpPr>
            <a:spLocks/>
          </p:cNvSpPr>
          <p:nvPr/>
        </p:nvSpPr>
        <p:spPr bwMode="auto">
          <a:xfrm>
            <a:off x="1549400" y="2819400"/>
            <a:ext cx="426720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B = A;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0E4D763-2D63-F0AA-4644-34026B8CC65B}"/>
              </a:ext>
            </a:extLst>
          </p:cNvPr>
          <p:cNvSpPr>
            <a:spLocks/>
          </p:cNvSpPr>
          <p:nvPr/>
        </p:nvSpPr>
        <p:spPr bwMode="auto">
          <a:xfrm>
            <a:off x="9915525" y="3047563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6DA2C5-DEDE-02D4-B5D2-F0A334033A31}"/>
              </a:ext>
            </a:extLst>
          </p:cNvPr>
          <p:cNvSpPr>
            <a:spLocks/>
          </p:cNvSpPr>
          <p:nvPr/>
        </p:nvSpPr>
        <p:spPr bwMode="auto">
          <a:xfrm>
            <a:off x="6638925" y="3047563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85CC45-4CFC-F122-7409-02EB65032C21}"/>
              </a:ext>
            </a:extLst>
          </p:cNvPr>
          <p:cNvSpPr>
            <a:spLocks/>
          </p:cNvSpPr>
          <p:nvPr/>
        </p:nvSpPr>
        <p:spPr bwMode="auto">
          <a:xfrm>
            <a:off x="7458075" y="3882588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D5C5F9C-75DA-6C40-6540-E1A15E2C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3915926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F5DB8B-FBCE-F288-E94D-4C7F9A259B36}"/>
              </a:ext>
            </a:extLst>
          </p:cNvPr>
          <p:cNvGraphicFramePr>
            <a:graphicFrameLocks noGrp="1"/>
          </p:cNvGraphicFramePr>
          <p:nvPr/>
        </p:nvGraphicFramePr>
        <p:xfrm>
          <a:off x="10296525" y="37333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F8A83CC2-EE49-FA75-40F4-14D29E863E00}"/>
              </a:ext>
            </a:extLst>
          </p:cNvPr>
          <p:cNvSpPr>
            <a:spLocks/>
          </p:cNvSpPr>
          <p:nvPr/>
        </p:nvSpPr>
        <p:spPr bwMode="auto">
          <a:xfrm>
            <a:off x="7388225" y="4535051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A425DE3-12E3-97B7-501F-A2067A34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4568388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13" name="Straight Arrow Connector 16">
            <a:extLst>
              <a:ext uri="{FF2B5EF4-FFF2-40B4-BE49-F238E27FC236}">
                <a16:creationId xmlns:a16="http://schemas.microsoft.com/office/drawing/2014/main" id="{E128FBC9-37B4-19B5-6CF0-8999A75491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55025" y="4147701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4" name="TextBox 15">
            <a:extLst>
              <a:ext uri="{FF2B5EF4-FFF2-40B4-BE49-F238E27FC236}">
                <a16:creationId xmlns:a16="http://schemas.microsoft.com/office/drawing/2014/main" id="{0504F2E2-2910-B033-988C-34125AD57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3423801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0D52568D-32D6-1723-8136-9C37E799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5224026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16" name="Straight Connector 27">
            <a:extLst>
              <a:ext uri="{FF2B5EF4-FFF2-40B4-BE49-F238E27FC236}">
                <a16:creationId xmlns:a16="http://schemas.microsoft.com/office/drawing/2014/main" id="{9580998B-5AFA-DD87-E3AD-EE3EEFAAC9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4800" y="5179576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716B5700-719D-E29D-D368-BBF51C24B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57145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FEC5B7-5418-A27F-ED27-B0CEE606BEC0}"/>
              </a:ext>
            </a:extLst>
          </p:cNvPr>
          <p:cNvCxnSpPr/>
          <p:nvPr/>
        </p:nvCxnSpPr>
        <p:spPr bwMode="auto">
          <a:xfrm flipV="1">
            <a:off x="8474075" y="4419163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99A57112-8916-40FE-8D10-24F4232D1A6D}"/>
              </a:ext>
            </a:extLst>
          </p:cNvPr>
          <p:cNvSpPr>
            <a:spLocks/>
          </p:cNvSpPr>
          <p:nvPr/>
        </p:nvSpPr>
        <p:spPr bwMode="auto">
          <a:xfrm>
            <a:off x="7337425" y="57002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20" name="Straight Arrow Connector 24">
            <a:extLst>
              <a:ext uri="{FF2B5EF4-FFF2-40B4-BE49-F238E27FC236}">
                <a16:creationId xmlns:a16="http://schemas.microsoft.com/office/drawing/2014/main" id="{56F71E41-7BA0-93F0-1DF1-0DD83A4253E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55025" y="4342963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B69A541D-8062-B48B-4939-265A0EDB430D}"/>
              </a:ext>
            </a:extLst>
          </p:cNvPr>
          <p:cNvSpPr/>
          <p:nvPr/>
        </p:nvSpPr>
        <p:spPr bwMode="auto">
          <a:xfrm>
            <a:off x="10160000" y="7009963"/>
            <a:ext cx="2286000" cy="457200"/>
          </a:xfrm>
          <a:prstGeom prst="wedgeRectCallout">
            <a:avLst>
              <a:gd name="adj1" fmla="val -7835"/>
              <a:gd name="adj2" fmla="val -27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Garbage collected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6971022-BF76-22D8-F34A-19E375CE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64003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8A806D-9CDD-A15F-F06B-F288692A5960}"/>
              </a:ext>
            </a:extLst>
          </p:cNvPr>
          <p:cNvCxnSpPr/>
          <p:nvPr/>
        </p:nvCxnSpPr>
        <p:spPr bwMode="auto">
          <a:xfrm rot="5400000" flipH="1" flipV="1">
            <a:off x="8402637" y="4722376"/>
            <a:ext cx="1984375" cy="18351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>
            <a:extLst>
              <a:ext uri="{FF2B5EF4-FFF2-40B4-BE49-F238E27FC236}">
                <a16:creationId xmlns:a16="http://schemas.microsoft.com/office/drawing/2014/main" id="{3A6A5B17-E48E-76DB-A183-1C9085C07E4A}"/>
              </a:ext>
            </a:extLst>
          </p:cNvPr>
          <p:cNvSpPr>
            <a:spLocks/>
          </p:cNvSpPr>
          <p:nvPr/>
        </p:nvSpPr>
        <p:spPr bwMode="auto">
          <a:xfrm>
            <a:off x="7340600" y="6386076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9F8722C-2F03-2685-0D62-1293843BAA57}"/>
              </a:ext>
            </a:extLst>
          </p:cNvPr>
          <p:cNvGraphicFramePr>
            <a:graphicFrameLocks noGrp="1"/>
          </p:cNvGraphicFramePr>
          <p:nvPr/>
        </p:nvGraphicFramePr>
        <p:xfrm>
          <a:off x="10312400" y="4800163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Pie 25">
            <a:extLst>
              <a:ext uri="{FF2B5EF4-FFF2-40B4-BE49-F238E27FC236}">
                <a16:creationId xmlns:a16="http://schemas.microsoft.com/office/drawing/2014/main" id="{B7FC0A49-4CB5-2427-4F0B-9AE48FDB3E6F}"/>
              </a:ext>
            </a:extLst>
          </p:cNvPr>
          <p:cNvSpPr/>
          <p:nvPr/>
        </p:nvSpPr>
        <p:spPr bwMode="auto">
          <a:xfrm>
            <a:off x="9626600" y="53335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F7AA01F-0C1F-E0CF-80BB-C01FB844A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7086163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8C414E0E-180C-1A73-B375-9116C862F99C}"/>
              </a:ext>
            </a:extLst>
          </p:cNvPr>
          <p:cNvSpPr>
            <a:spLocks/>
          </p:cNvSpPr>
          <p:nvPr/>
        </p:nvSpPr>
        <p:spPr bwMode="auto">
          <a:xfrm>
            <a:off x="7374463" y="7071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7E765-DE8C-4C9D-4338-D1DAF18C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4371101"/>
            <a:ext cx="1143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BF52CF4-068D-DA82-6878-98A73703CC13}"/>
              </a:ext>
            </a:extLst>
          </p:cNvPr>
          <p:cNvSpPr/>
          <p:nvPr/>
        </p:nvSpPr>
        <p:spPr bwMode="auto">
          <a:xfrm>
            <a:off x="272256" y="65532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905B28D9-0666-956F-D2E8-D8CAC88A6013}"/>
              </a:ext>
            </a:extLst>
          </p:cNvPr>
          <p:cNvSpPr/>
          <p:nvPr/>
        </p:nvSpPr>
        <p:spPr bwMode="auto">
          <a:xfrm>
            <a:off x="10074892" y="8456175"/>
            <a:ext cx="2286000" cy="457200"/>
          </a:xfrm>
          <a:prstGeom prst="wedgeRectCallout">
            <a:avLst>
              <a:gd name="adj1" fmla="val -91585"/>
              <a:gd name="adj2" fmla="val -204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cxnSp>
        <p:nvCxnSpPr>
          <p:cNvPr id="32" name="Straight Connector 12">
            <a:extLst>
              <a:ext uri="{FF2B5EF4-FFF2-40B4-BE49-F238E27FC236}">
                <a16:creationId xmlns:a16="http://schemas.microsoft.com/office/drawing/2014/main" id="{1EBFEC04-B520-593B-C3F4-EDF5132AFB0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347902" y="5325626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53F093-BC50-C0AF-4948-EC7205FF04E0}"/>
              </a:ext>
            </a:extLst>
          </p:cNvPr>
          <p:cNvSpPr txBox="1"/>
          <p:nvPr/>
        </p:nvSpPr>
        <p:spPr>
          <a:xfrm>
            <a:off x="8817522" y="8061524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35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Third Attempt</a:t>
            </a:r>
          </a:p>
        </p:txBody>
      </p:sp>
      <p:sp>
        <p:nvSpPr>
          <p:cNvPr id="33795" name="Content Placeholder 20"/>
          <p:cNvSpPr>
            <a:spLocks noGrp="1"/>
          </p:cNvSpPr>
          <p:nvPr>
            <p:ph idx="1"/>
          </p:nvPr>
        </p:nvSpPr>
        <p:spPr>
          <a:xfrm>
            <a:off x="5905500" y="6781800"/>
            <a:ext cx="6235700" cy="1524000"/>
          </a:xfrm>
        </p:spPr>
        <p:txBody>
          <a:bodyPr/>
          <a:lstStyle/>
          <a:p>
            <a:r>
              <a:rPr lang="en-US" dirty="0"/>
              <a:t>Works as expected</a:t>
            </a:r>
          </a:p>
          <a:p>
            <a:pPr lvl="1"/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/>
              <a:t>-loops are convenient to iterate through arrays</a:t>
            </a:r>
          </a:p>
          <a:p>
            <a:pPr lvl="1"/>
            <a:r>
              <a:rPr lang="en-US" dirty="0"/>
              <a:t>Local variable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is only defined inside the loop</a:t>
            </a:r>
          </a:p>
          <a:p>
            <a:pPr lvl="1"/>
            <a:endParaRPr lang="en-US" dirty="0"/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1549400" y="2057400"/>
            <a:ext cx="42672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06400" y="6629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33798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33799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33800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33802" name="Straight Connector 12"/>
          <p:cNvCxnSpPr>
            <a:cxnSpLocks noChangeShapeType="1"/>
          </p:cNvCxnSpPr>
          <p:nvPr/>
        </p:nvCxnSpPr>
        <p:spPr bwMode="auto">
          <a:xfrm rot="16200000" flipV="1">
            <a:off x="7347902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816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33817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33818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819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474075" y="3352800"/>
            <a:ext cx="1838325" cy="1527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33825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6" name="Rectangular Callout 25"/>
          <p:cNvSpPr/>
          <p:nvPr/>
        </p:nvSpPr>
        <p:spPr bwMode="auto">
          <a:xfrm>
            <a:off x="10160000" y="5943600"/>
            <a:ext cx="2286000" cy="457200"/>
          </a:xfrm>
          <a:prstGeom prst="wedgeRectCallout">
            <a:avLst>
              <a:gd name="adj1" fmla="val -91585"/>
              <a:gd name="adj2" fmla="val -204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0693400" y="662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2BFC100-0861-29DD-DAA8-8CEFE1EFE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242" y="3429000"/>
            <a:ext cx="4002183" cy="149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798" grpId="0"/>
      <p:bldP spid="33799" grpId="0"/>
      <p:bldP spid="33800" grpId="0"/>
      <p:bldP spid="33801" grpId="0" animBg="1"/>
      <p:bldP spid="33816" grpId="0"/>
      <p:bldP spid="33817" grpId="0" animBg="1"/>
      <p:bldP spid="33819" grpId="0"/>
      <p:bldP spid="19" grpId="0"/>
      <p:bldP spid="22" grpId="0" animBg="1"/>
      <p:bldP spid="24" grpId="0"/>
      <p:bldP spid="26" grpId="0" animBg="1"/>
      <p:bldP spid="27" grpId="0" animBg="1"/>
      <p:bldP spid="29" grpId="0"/>
      <p:bldP spid="32" grpId="0"/>
      <p:bldP spid="34" grpId="0" animBg="1"/>
      <p:bldP spid="35" grpId="0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Safety of Array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2" defTabSz="584200"/>
            <a:endParaRPr lang="en-US" dirty="0"/>
          </a:p>
          <a:p>
            <a:pPr lvl="1"/>
            <a:r>
              <a:rPr lang="en-US" dirty="0" err="1"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) ?</a:t>
            </a:r>
          </a:p>
          <a:p>
            <a:pPr lvl="2" defTabSz="584200"/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</a:p>
          <a:p>
            <a:pPr lvl="2" defTabSz="584200"/>
            <a:endParaRPr lang="en-US" dirty="0">
              <a:sym typeface="Menlo" charset="0"/>
            </a:endParaRPr>
          </a:p>
          <a:p>
            <a:pPr lvl="1"/>
            <a:r>
              <a:rPr lang="en-US" dirty="0">
                <a:sym typeface="Menlo" charset="0"/>
              </a:rPr>
              <a:t>A[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?</a:t>
            </a:r>
          </a:p>
          <a:p>
            <a:pPr lvl="2">
              <a:tabLst>
                <a:tab pos="2576513" algn="l"/>
              </a:tabLst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 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2" defTabSz="584200">
              <a:buNone/>
              <a:tabLst>
                <a:tab pos="2576513" algn="l"/>
              </a:tabLst>
            </a:pPr>
            <a:r>
              <a:rPr lang="en-US" dirty="0">
                <a:sym typeface="Menlo" charset="0"/>
              </a:rPr>
              <a:t>	</a:t>
            </a:r>
            <a:r>
              <a:rPr lang="en-US" b="1" dirty="0">
                <a:sym typeface="Menlo" charset="0"/>
              </a:rPr>
              <a:t>and</a:t>
            </a:r>
            <a:r>
              <a:rPr lang="en-US" dirty="0">
                <a:sym typeface="Menlo" charset="0"/>
              </a:rPr>
              <a:t> 	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</a:t>
            </a:r>
          </a:p>
          <a:p>
            <a:pPr lvl="2" defTabSz="584200"/>
            <a:endParaRPr lang="en-US" dirty="0">
              <a:sym typeface="Menlo" charset="0"/>
            </a:endParaRPr>
          </a:p>
          <a:p>
            <a:pPr lvl="1"/>
            <a:r>
              <a:rPr lang="en-US" dirty="0">
                <a:sym typeface="Menlo" charset="0"/>
              </a:rPr>
              <a:t>B[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?</a:t>
            </a:r>
          </a:p>
          <a:p>
            <a:pPr lvl="2">
              <a:tabLst>
                <a:tab pos="2576513" algn="l"/>
              </a:tabLst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2" defTabSz="584200">
              <a:buNone/>
              <a:tabLst>
                <a:tab pos="2576513" algn="l"/>
              </a:tabLst>
            </a:pPr>
            <a:r>
              <a:rPr lang="en-US" dirty="0">
                <a:sym typeface="Menlo" charset="0"/>
              </a:rPr>
              <a:t>	</a:t>
            </a:r>
            <a:r>
              <a:rPr lang="en-US" b="1" dirty="0">
                <a:sym typeface="Menlo" charset="0"/>
              </a:rPr>
              <a:t>and</a:t>
            </a:r>
            <a:r>
              <a:rPr lang="en-US" dirty="0">
                <a:sym typeface="Menlo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\length(B)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98000" y="3238500"/>
            <a:ext cx="2438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5217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 err="1"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\length(A) &gt;= 0</a:t>
            </a:r>
            <a:r>
              <a:rPr lang="en-US" dirty="0">
                <a:sym typeface="Menlo" charset="0"/>
              </a:rPr>
              <a:t>		by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\length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&gt;= 0</a:t>
            </a:r>
            <a:r>
              <a:rPr lang="en-US" dirty="0">
                <a:sym typeface="Menlo" charset="0"/>
              </a:rPr>
              <a:t>		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98000" y="3238500"/>
            <a:ext cx="2438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7051" y="4953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i="1" dirty="0">
                <a:sym typeface="Menlo" charset="0"/>
              </a:rPr>
              <a:t>“</a:t>
            </a:r>
            <a:r>
              <a:rPr lang="en-US" i="1" dirty="0" err="1">
                <a:sym typeface="Menlo" charset="0"/>
              </a:rPr>
              <a:t>i</a:t>
            </a:r>
            <a:r>
              <a:rPr lang="en-US" i="1" dirty="0">
                <a:sym typeface="Menlo" charset="0"/>
              </a:rPr>
              <a:t> starts at 0 and is </a:t>
            </a:r>
            <a:r>
              <a:rPr lang="en-US" i="1" dirty="0">
                <a:solidFill>
                  <a:srgbClr val="FF0000"/>
                </a:solidFill>
                <a:sym typeface="Menlo" charset="0"/>
              </a:rPr>
              <a:t>always</a:t>
            </a:r>
            <a:r>
              <a:rPr lang="en-US" i="1" dirty="0">
                <a:sym typeface="Menlo" charset="0"/>
              </a:rPr>
              <a:t> incremented” </a:t>
            </a:r>
          </a:p>
          <a:p>
            <a:pPr lvl="2">
              <a:defRPr/>
            </a:pPr>
            <a:r>
              <a:rPr lang="en-US" dirty="0">
                <a:sym typeface="Menlo" charset="0"/>
              </a:rPr>
              <a:t>This is </a:t>
            </a:r>
            <a:r>
              <a:rPr lang="en-US" b="1" dirty="0">
                <a:sym typeface="Menlo" charset="0"/>
              </a:rPr>
              <a:t>operational reasoning</a:t>
            </a:r>
          </a:p>
          <a:p>
            <a:pPr lvl="1">
              <a:defRPr/>
            </a:pPr>
            <a:r>
              <a:rPr lang="en-US" dirty="0">
                <a:sym typeface="Menlo" charset="0"/>
              </a:rPr>
              <a:t>Nothing we can </a:t>
            </a:r>
            <a:r>
              <a:rPr lang="en-US" i="1" dirty="0">
                <a:sym typeface="Menlo" charset="0"/>
              </a:rPr>
              <a:t>point to</a:t>
            </a:r>
            <a:r>
              <a:rPr lang="en-US" dirty="0">
                <a:sym typeface="Menlo" charset="0"/>
              </a:rPr>
              <a:t>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8600" y="73152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dirty="0">
                <a:sym typeface="Menlo" charset="0"/>
              </a:rPr>
              <a:t>Add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i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as a loop invariant </a:t>
            </a: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96400" y="4038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029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r>
              <a:rPr lang="en-US" dirty="0">
                <a:sym typeface="Menlo" charset="0"/>
              </a:rPr>
              <a:t>Add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i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as a loop invariant </a:t>
            </a:r>
          </a:p>
          <a:p>
            <a:pPr lvl="2">
              <a:defRPr/>
            </a:pPr>
            <a:r>
              <a:rPr lang="en-US" dirty="0">
                <a:sym typeface="Menlo" charset="0"/>
              </a:rPr>
              <a:t>We will need to show it is valid</a:t>
            </a:r>
          </a:p>
          <a:p>
            <a:pPr marL="800100" lvl="2" indent="0">
              <a:buNone/>
              <a:defRPr/>
            </a:pP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3DEB8C1-45BF-A0F3-6438-AC0AEB678208}"/>
              </a:ext>
            </a:extLst>
          </p:cNvPr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7418CB-D2A1-8662-01BF-A4718F09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683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A[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]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&lt; \length(A)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</a:t>
            </a:r>
            <a:r>
              <a:rPr lang="en-US" dirty="0">
                <a:sym typeface="Menlo" charset="0"/>
              </a:rPr>
              <a:t>		by line 2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	by line 5</a:t>
            </a:r>
          </a:p>
          <a:p>
            <a:pPr marL="971550" lvl="1" indent="-514350">
              <a:buSzPct val="100000"/>
              <a:buFont typeface="+mj-lt"/>
              <a:buAutoNum type="alphaUcPeriod"/>
              <a:defRPr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\length(A) </a:t>
            </a:r>
            <a:r>
              <a:rPr lang="en-US" dirty="0">
                <a:sym typeface="Menlo" charset="0"/>
              </a:rPr>
              <a:t>		by A and B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marL="508000" lvl="1" indent="0">
              <a:buNone/>
              <a:defRPr/>
            </a:pPr>
            <a:r>
              <a:rPr lang="en-US" dirty="0">
                <a:solidFill>
                  <a:schemeClr val="tx1"/>
                </a:solidFill>
                <a:sym typeface="Menlo" charset="0"/>
              </a:rPr>
              <a:t>A.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	by line 6</a:t>
            </a:r>
          </a:p>
          <a:p>
            <a:pPr marL="800100" lvl="2" indent="0">
              <a:buNone/>
              <a:defRPr/>
            </a:pPr>
            <a:endParaRPr lang="en-US" dirty="0">
              <a:solidFill>
                <a:schemeClr val="tx1"/>
              </a:solidFill>
              <a:ea typeface="Menlo" charset="0"/>
              <a:cs typeface="Menlo" charset="0"/>
              <a:sym typeface="Menlo" charset="0"/>
            </a:endParaRPr>
          </a:p>
          <a:p>
            <a:pPr lvl="1">
              <a:defRPr/>
            </a:pPr>
            <a:endParaRPr lang="en-US" dirty="0"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3DEB8C1-45BF-A0F3-6438-AC0AEB678208}"/>
              </a:ext>
            </a:extLst>
          </p:cNvPr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7418CB-D2A1-8662-01BF-A4718F09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945E72-235A-A93E-C5AA-C7ECB1F5F921}"/>
              </a:ext>
            </a:extLst>
          </p:cNvPr>
          <p:cNvSpPr txBox="1"/>
          <p:nvPr/>
        </p:nvSpPr>
        <p:spPr>
          <a:xfrm>
            <a:off x="6684651" y="5722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D5952B-88FE-DFFB-EB87-35097AA95840}"/>
              </a:ext>
            </a:extLst>
          </p:cNvPr>
          <p:cNvSpPr/>
          <p:nvPr/>
        </p:nvSpPr>
        <p:spPr bwMode="auto">
          <a:xfrm>
            <a:off x="1016000" y="7620000"/>
            <a:ext cx="6204584" cy="1323439"/>
          </a:xfrm>
          <a:prstGeom prst="wedgeRectCallout">
            <a:avLst>
              <a:gd name="adj1" fmla="val -7332"/>
              <a:gd name="adj2" fmla="val -1330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latin typeface="Helvetica Neue"/>
              </a:rPr>
              <a:t>This is a common trick:</a:t>
            </a:r>
          </a:p>
          <a:p>
            <a:pPr marL="58737" algn="l">
              <a:defRPr/>
            </a:pPr>
            <a:r>
              <a:rPr lang="en-US" sz="2000" b="0" dirty="0">
                <a:latin typeface="Helvetica Neue"/>
              </a:rPr>
              <a:t>“If something is true by operational reasoning only,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turn it into a </a:t>
            </a:r>
            <a:r>
              <a:rPr lang="en-US" sz="2000" dirty="0">
                <a:latin typeface="Helvetica Neue"/>
              </a:rPr>
              <a:t>contract</a:t>
            </a:r>
            <a:r>
              <a:rPr lang="en-US" sz="2000" b="0" dirty="0">
                <a:latin typeface="Helvetica Neue"/>
              </a:rPr>
              <a:t> and leverage it in proofs that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use point-to reasoning”</a:t>
            </a:r>
          </a:p>
        </p:txBody>
      </p:sp>
    </p:spTree>
    <p:extLst>
      <p:ext uri="{BB962C8B-B14F-4D97-AF65-F5344CB8AC3E}">
        <p14:creationId xmlns:p14="http://schemas.microsoft.com/office/powerpoint/2010/main" val="169118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8195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2895600"/>
          </a:xfrm>
        </p:spPr>
        <p:txBody>
          <a:bodyPr/>
          <a:lstStyle/>
          <a:p>
            <a:pPr eaLnBrk="1"/>
            <a:r>
              <a:rPr lang="en-US" dirty="0"/>
              <a:t>Each function being called gets its own frame</a:t>
            </a:r>
          </a:p>
          <a:p>
            <a:pPr lvl="1" eaLnBrk="1"/>
            <a:r>
              <a:rPr lang="en-US" dirty="0"/>
              <a:t>A function can only manipulate the variables in its frame </a:t>
            </a:r>
          </a:p>
        </p:txBody>
      </p:sp>
      <p:sp>
        <p:nvSpPr>
          <p:cNvPr id="8196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198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8199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69200" y="5684044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204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8206" name="Rectangle 7"/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n</a:t>
            </a:r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8209" name="TextBox 22"/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square</a:t>
            </a:r>
          </a:p>
        </p:txBody>
      </p:sp>
      <p:cxnSp>
        <p:nvCxnSpPr>
          <p:cNvPr id="8212" name="Straight Connector 27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28" name="Left Brace 14"/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8D198E1-0119-D766-805C-4AFB9CAD6CFF}"/>
              </a:ext>
            </a:extLst>
          </p:cNvPr>
          <p:cNvSpPr/>
          <p:nvPr/>
        </p:nvSpPr>
        <p:spPr bwMode="auto">
          <a:xfrm>
            <a:off x="9779000" y="8001000"/>
            <a:ext cx="18288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Left Brace 14">
            <a:extLst>
              <a:ext uri="{FF2B5EF4-FFF2-40B4-BE49-F238E27FC236}">
                <a16:creationId xmlns:a16="http://schemas.microsoft.com/office/drawing/2014/main" id="{CDB3EBDD-C36D-5C17-AC77-6F2CA7BD17BA}"/>
              </a:ext>
            </a:extLst>
          </p:cNvPr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948EC-7187-ED09-1ECC-21A855F7D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206" grpId="0"/>
      <p:bldP spid="8207" grpId="0" animBg="1"/>
      <p:bldP spid="8209" grpId="0"/>
      <p:bldP spid="25" grpId="0"/>
      <p:bldP spid="28" grpId="0" animBg="1"/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ym typeface="Menlo" charset="0"/>
              </a:rPr>
              <a:t>B[</a:t>
            </a:r>
            <a:r>
              <a:rPr lang="en-US" dirty="0" err="1"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]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100" dirty="0">
              <a:ea typeface="Menlo" charset="0"/>
              <a:cs typeface="Menlo" charset="0"/>
              <a:sym typeface="Menlo" charset="0"/>
            </a:endParaRPr>
          </a:p>
          <a:p>
            <a:pPr lvl="2">
              <a:defRPr/>
            </a:pPr>
            <a:r>
              <a:rPr lang="en-US" b="1" dirty="0">
                <a:sym typeface="Menlo" charset="0"/>
              </a:rPr>
              <a:t>To show: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&amp;&amp;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\length(B)</a:t>
            </a:r>
            <a:endParaRPr lang="en-US" dirty="0">
              <a:solidFill>
                <a:srgbClr val="C00000"/>
              </a:solidFill>
              <a:ea typeface="Menlo" charset="0"/>
              <a:cs typeface="Menlo" charset="0"/>
              <a:sym typeface="Menlo" charset="0"/>
            </a:endParaRPr>
          </a:p>
          <a:p>
            <a:pPr marL="457200" lvl="1" indent="-457200"/>
            <a:r>
              <a:rPr lang="en-US" i="1" dirty="0">
                <a:sym typeface="Menlo" charset="0"/>
              </a:rPr>
              <a:t>Left as exercise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83600" y="4800600"/>
            <a:ext cx="53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Validity of the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;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sz="3200" b="1" dirty="0">
                <a:sym typeface="Menlo" charset="0"/>
              </a:rPr>
              <a:t>INIT:</a:t>
            </a: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</a:t>
            </a:r>
            <a:r>
              <a:rPr lang="en-US" dirty="0">
                <a:sym typeface="Menlo" charset="0"/>
              </a:rPr>
              <a:t>initially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= 0</a:t>
            </a:r>
            <a:r>
              <a:rPr lang="en-US" dirty="0">
                <a:sym typeface="Menlo" charset="0"/>
              </a:rPr>
              <a:t>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0</a:t>
            </a:r>
            <a:r>
              <a:rPr lang="en-US" dirty="0">
                <a:sym typeface="Menlo" charset="0"/>
              </a:rPr>
              <a:t>		by math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by A and B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102600" y="3962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6600" y="5105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Validity of the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dirty="0" err="1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;</a:t>
            </a:r>
            <a:endParaRPr lang="en-US" dirty="0">
              <a:ea typeface="Menlo" charset="0"/>
              <a:cs typeface="Menlo" charset="0"/>
              <a:sym typeface="Menlo" charset="0"/>
            </a:endParaRP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sz="3200" b="1" dirty="0">
                <a:sym typeface="Menlo" charset="0"/>
              </a:rPr>
              <a:t>PRES:</a:t>
            </a:r>
            <a:r>
              <a:rPr lang="en-US" sz="3200" dirty="0">
                <a:sym typeface="Menlo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sz="3200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sz="3200" dirty="0">
                <a:sym typeface="Menlo" charset="0"/>
              </a:rPr>
              <a:t> is preserved</a:t>
            </a: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If 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, then 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ym typeface="Menlo" charset="0"/>
              </a:rPr>
              <a:t>				assumption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 = i+1</a:t>
            </a:r>
            <a:r>
              <a:rPr lang="en-US" dirty="0">
                <a:sym typeface="Menlo" charset="0"/>
              </a:rPr>
              <a:t>		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i+1		</a:t>
            </a:r>
            <a:r>
              <a:rPr lang="en-US" dirty="0">
                <a:sym typeface="Menlo" charset="0"/>
              </a:rPr>
              <a:t> 		by A</a:t>
            </a:r>
          </a:p>
          <a:p>
            <a:pPr marL="749300" lvl="2" indent="-457200">
              <a:buNone/>
            </a:pPr>
            <a:r>
              <a:rPr lang="en-US" i="1" dirty="0">
                <a:sym typeface="Menlo" charset="0"/>
              </a:rPr>
              <a:t>	only if</a:t>
            </a:r>
            <a:r>
              <a:rPr lang="en-US" dirty="0">
                <a:sym typeface="Menlo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!=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int_max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() </a:t>
            </a:r>
            <a:r>
              <a:rPr lang="en-US" dirty="0">
                <a:sym typeface="Menlo" charset="0"/>
              </a:rPr>
              <a:t>	by two’s </a:t>
            </a:r>
            <a:r>
              <a:rPr lang="en-US" dirty="0" err="1">
                <a:sym typeface="Menlo" charset="0"/>
              </a:rPr>
              <a:t>compl</a:t>
            </a:r>
            <a:r>
              <a:rPr lang="en-US" dirty="0">
                <a:sym typeface="Menlo" charset="0"/>
              </a:rPr>
              <a:t>.</a:t>
            </a:r>
          </a:p>
          <a:p>
            <a:pPr marL="749300" lvl="2" indent="-457200">
              <a:buFont typeface="+mj-lt"/>
              <a:buAutoNum type="alphaUcPeriod" startAt="4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&lt; n</a:t>
            </a:r>
            <a:r>
              <a:rPr lang="en-US" dirty="0">
                <a:sym typeface="Menlo" charset="0"/>
              </a:rPr>
              <a:t>				by line 5</a:t>
            </a:r>
          </a:p>
          <a:p>
            <a:pPr marL="749300" lvl="2" indent="-457200">
              <a:buFont typeface="Helvetica Neue Medium" charset="0"/>
              <a:buAutoNum type="alphaUcPeriod" startAt="4"/>
            </a:pP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!=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int_max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()</a:t>
            </a:r>
            <a:r>
              <a:rPr lang="en-US" dirty="0">
                <a:sym typeface="Menlo" charset="0"/>
              </a:rPr>
              <a:t>		by math</a:t>
            </a:r>
          </a:p>
          <a:p>
            <a:pPr marL="749300" lvl="2" indent="-457200">
              <a:buFont typeface="Helvetica Neue Medium" charset="0"/>
              <a:buAutoNum type="alphaUcPeriod" startAt="4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0 &lt;= </a:t>
            </a:r>
            <a:r>
              <a:rPr lang="en-US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’</a:t>
            </a:r>
            <a:r>
              <a:rPr lang="en-US" dirty="0">
                <a:sym typeface="Menlo" charset="0"/>
              </a:rPr>
              <a:t>				by B, C and 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64627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102600" y="3962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400" y="7239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(I,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\length(I)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\length(I) == 3</a:t>
            </a:r>
            <a:r>
              <a:rPr lang="en-US" dirty="0">
                <a:sym typeface="Menlo" charset="0"/>
              </a:rPr>
              <a:t>	by line 14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7620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0480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00" y="3200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(J,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endParaRPr lang="en-US" dirty="0">
              <a:sym typeface="Menlo" charset="0"/>
            </a:endParaRPr>
          </a:p>
          <a:p>
            <a:pPr lvl="3">
              <a:spcBef>
                <a:spcPts val="475"/>
              </a:spcBef>
            </a:pPr>
            <a:endParaRPr lang="en-US" dirty="0">
              <a:sym typeface="Menlo" charset="0"/>
            </a:endParaRPr>
          </a:p>
          <a:p>
            <a:pPr marL="457200" lvl="1" indent="-457200"/>
            <a:r>
              <a:rPr lang="en-US" dirty="0">
                <a:sym typeface="Menlo" charset="0"/>
              </a:rPr>
              <a:t>“</a:t>
            </a:r>
            <a:r>
              <a:rPr lang="en-US" i="1" dirty="0" err="1">
                <a:solidFill>
                  <a:srgbClr val="7030A0"/>
                </a:solidFill>
                <a:sym typeface="Menlo" charset="0"/>
              </a:rPr>
              <a:t>array_copy</a:t>
            </a:r>
            <a:r>
              <a:rPr lang="en-US" i="1" dirty="0">
                <a:sym typeface="Menlo" charset="0"/>
              </a:rPr>
              <a:t> creates an array of the same length as its input</a:t>
            </a:r>
            <a:r>
              <a:rPr lang="en-US" dirty="0">
                <a:sym typeface="Menlo" charset="0"/>
              </a:rPr>
              <a:t>”</a:t>
            </a:r>
          </a:p>
          <a:p>
            <a:pPr lvl="2" defTabSz="584200"/>
            <a:r>
              <a:rPr lang="en-US" dirty="0">
                <a:sym typeface="Menlo" charset="0"/>
              </a:rPr>
              <a:t>This requires reasoning about the </a:t>
            </a:r>
            <a:r>
              <a:rPr lang="en-US" i="1" u="sng" dirty="0">
                <a:sym typeface="Menlo" charset="0"/>
              </a:rPr>
              <a:t>code</a:t>
            </a:r>
            <a:r>
              <a:rPr lang="en-US" i="1" dirty="0">
                <a:sym typeface="Menlo" charset="0"/>
              </a:rPr>
              <a:t> </a:t>
            </a:r>
            <a:r>
              <a:rPr lang="en-US" dirty="0">
                <a:sym typeface="Menlo" charset="0"/>
              </a:rPr>
              <a:t>of a different function</a:t>
            </a:r>
          </a:p>
          <a:p>
            <a:pPr lvl="2" defTabSz="584200"/>
            <a:r>
              <a:rPr lang="en-US" dirty="0">
                <a:sym typeface="Menlo" charset="0"/>
              </a:rPr>
              <a:t>This is </a:t>
            </a:r>
            <a:r>
              <a:rPr lang="en-US" b="1" dirty="0">
                <a:sym typeface="Menlo" charset="0"/>
              </a:rPr>
              <a:t>operational reasoning</a:t>
            </a:r>
            <a:r>
              <a:rPr lang="en-US" dirty="0">
                <a:sym typeface="Menlo" charset="0"/>
              </a:rPr>
              <a:t>!</a:t>
            </a:r>
          </a:p>
          <a:p>
            <a:pPr lvl="2" defTabSz="584200"/>
            <a:r>
              <a:rPr lang="en-US" dirty="0">
                <a:sym typeface="Menlo" charset="0"/>
              </a:rPr>
              <a:t>We can only look at the </a:t>
            </a:r>
            <a:r>
              <a:rPr lang="en-US" i="1" u="sng" dirty="0">
                <a:sym typeface="Menlo" charset="0"/>
              </a:rPr>
              <a:t>contracts</a:t>
            </a:r>
            <a:r>
              <a:rPr lang="en-US" dirty="0">
                <a:sym typeface="Menlo" charset="0"/>
              </a:rPr>
              <a:t> of other functions</a:t>
            </a:r>
          </a:p>
          <a:p>
            <a:pPr marL="457200" lvl="1" indent="-457200"/>
            <a:endParaRPr lang="en-US" dirty="0">
              <a:sym typeface="Menlo" charset="0"/>
            </a:endParaRPr>
          </a:p>
          <a:p>
            <a:pPr marL="457200" lvl="1" indent="-457200"/>
            <a:r>
              <a:rPr lang="en-US" dirty="0">
                <a:sym typeface="Menlo" charset="0"/>
              </a:rPr>
              <a:t>Add a </a:t>
            </a:r>
            <a:r>
              <a:rPr lang="en-US" dirty="0" err="1">
                <a:sym typeface="Menlo" charset="0"/>
              </a:rPr>
              <a:t>postcondition</a:t>
            </a:r>
            <a:r>
              <a:rPr lang="en-US" dirty="0">
                <a:sym typeface="Menlo" charset="0"/>
              </a:rPr>
              <a:t> to </a:t>
            </a:r>
            <a:r>
              <a:rPr lang="en-US" dirty="0" err="1">
                <a:solidFill>
                  <a:srgbClr val="7030A0"/>
                </a:solidFill>
                <a:sym typeface="Menlo" charset="0"/>
              </a:rPr>
              <a:t>array_copy</a:t>
            </a:r>
            <a:endParaRPr lang="en-US" dirty="0">
              <a:solidFill>
                <a:srgbClr val="7030A0"/>
              </a:solidFill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2133600"/>
            <a:ext cx="4316412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8001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0480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5473" y="60960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6F1AA0B3-86EC-9768-B557-1CCC600620B7}"/>
              </a:ext>
            </a:extLst>
          </p:cNvPr>
          <p:cNvSpPr/>
          <p:nvPr/>
        </p:nvSpPr>
        <p:spPr bwMode="auto">
          <a:xfrm>
            <a:off x="977900" y="8153400"/>
            <a:ext cx="6204584" cy="1323439"/>
          </a:xfrm>
          <a:prstGeom prst="wedgeRectCallout">
            <a:avLst>
              <a:gd name="adj1" fmla="val -12628"/>
              <a:gd name="adj2" fmla="val -714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latin typeface="Helvetica Neue"/>
              </a:rPr>
              <a:t>Our common trick again:</a:t>
            </a:r>
          </a:p>
          <a:p>
            <a:pPr marL="58737" algn="l">
              <a:defRPr/>
            </a:pPr>
            <a:r>
              <a:rPr lang="en-US" sz="2000" b="0" dirty="0">
                <a:latin typeface="Helvetica Neue"/>
              </a:rPr>
              <a:t>“If something is true by operational reasoning only,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turn it into a </a:t>
            </a:r>
            <a:r>
              <a:rPr lang="en-US" sz="2000" dirty="0">
                <a:latin typeface="Helvetica Neue"/>
              </a:rPr>
              <a:t>contract</a:t>
            </a:r>
            <a:r>
              <a:rPr lang="en-US" sz="2000" b="0" dirty="0">
                <a:latin typeface="Helvetica Neue"/>
              </a:rPr>
              <a:t> and leverage it in proofs that 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use point-to reasoning”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Calls to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a typeface="Menlo" charset="0"/>
                <a:cs typeface="Menlo" charset="0"/>
                <a:sym typeface="Menlo" charset="0"/>
              </a:rPr>
              <a:t>Is </a:t>
            </a:r>
            <a:r>
              <a:rPr lang="en-US" dirty="0" err="1"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(J, 3) </a:t>
            </a:r>
            <a:r>
              <a:rPr lang="en-US" b="1" dirty="0">
                <a:ea typeface="Menlo" charset="0"/>
                <a:cs typeface="Menlo" charset="0"/>
                <a:sym typeface="Menlo" charset="0"/>
              </a:rPr>
              <a:t>safe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endParaRPr lang="en-US" sz="1800" dirty="0"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\length(J) == \length(I)  </a:t>
            </a:r>
            <a:r>
              <a:rPr lang="en-US" dirty="0">
                <a:sym typeface="Menlo" charset="0"/>
              </a:rPr>
              <a:t>by lines 3 and 17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\length(I) == 3</a:t>
            </a:r>
            <a:r>
              <a:rPr lang="en-US" dirty="0">
                <a:sym typeface="Menlo" charset="0"/>
              </a:rPr>
              <a:t>	         by line 15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3 == \length(J)</a:t>
            </a:r>
            <a:r>
              <a:rPr lang="en-US" dirty="0">
                <a:sym typeface="Menlo" charset="0"/>
              </a:rPr>
              <a:t>	         by A and B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1981200"/>
            <a:ext cx="4837112" cy="75707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   … [5, 6, 7] …;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(J, 3);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102600" y="81534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7645400" y="3352800"/>
            <a:ext cx="4648200" cy="3048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569200" y="2819400"/>
            <a:ext cx="5359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0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  <a:defRPr/>
            </a:pPr>
            <a:r>
              <a:rPr lang="en-US" dirty="0">
                <a:sym typeface="Menlo" charset="0"/>
              </a:rPr>
              <a:t>Is </a:t>
            </a:r>
            <a:r>
              <a:rPr lang="en-US" dirty="0" err="1">
                <a:sym typeface="Menlo" charset="0"/>
              </a:rPr>
              <a:t>array_copy</a:t>
            </a:r>
            <a:r>
              <a:rPr lang="en-US" dirty="0">
                <a:sym typeface="Menlo" charset="0"/>
              </a:rPr>
              <a:t> </a:t>
            </a:r>
            <a:r>
              <a:rPr lang="en-US" b="1" dirty="0">
                <a:sym typeface="Menlo" charset="0"/>
              </a:rPr>
              <a:t>correct</a:t>
            </a:r>
            <a:r>
              <a:rPr lang="en-US" dirty="0">
                <a:sym typeface="Menlo" charset="0"/>
              </a:rPr>
              <a:t>?</a:t>
            </a:r>
          </a:p>
          <a:p>
            <a:pPr marL="0" indent="0">
              <a:buClr>
                <a:srgbClr val="000000"/>
              </a:buClr>
              <a:buNone/>
              <a:defRPr/>
            </a:pPr>
            <a:endParaRPr lang="en-US" dirty="0">
              <a:sym typeface="Menlo" charset="0"/>
            </a:endParaRPr>
          </a:p>
          <a:p>
            <a:pPr lvl="2">
              <a:buClr>
                <a:srgbClr val="000000"/>
              </a:buClr>
              <a:defRPr/>
            </a:pPr>
            <a:r>
              <a:rPr lang="en-US" b="1" dirty="0">
                <a:sym typeface="Menlo" charset="0"/>
              </a:rPr>
              <a:t>To Show:</a:t>
            </a:r>
            <a:r>
              <a:rPr lang="en-US" dirty="0"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If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n == \length(A)</a:t>
            </a:r>
            <a:r>
              <a:rPr lang="en-US" dirty="0">
                <a:solidFill>
                  <a:schemeClr val="tx1"/>
                </a:solidFill>
                <a:sym typeface="Menlo" charset="0"/>
              </a:rPr>
              <a:t>,</a:t>
            </a:r>
            <a:br>
              <a:rPr lang="en-US" dirty="0">
                <a:solidFill>
                  <a:schemeClr val="tx1"/>
                </a:solidFill>
                <a:sym typeface="Menlo" charset="0"/>
              </a:rPr>
            </a:br>
            <a:r>
              <a:rPr lang="en-US" dirty="0">
                <a:solidFill>
                  <a:schemeClr val="tx1"/>
                </a:solidFill>
                <a:sym typeface="Menlo" charset="0"/>
              </a:rPr>
              <a:t>		   then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 n == \length(\result)</a:t>
            </a:r>
            <a:endParaRPr lang="en-US" dirty="0">
              <a:sym typeface="Menlo" charset="0"/>
            </a:endParaRP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\length(A) </a:t>
            </a:r>
            <a:r>
              <a:rPr lang="en-US" dirty="0">
                <a:sym typeface="Menlo" charset="0"/>
              </a:rPr>
              <a:t>		assumption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\length(B) == n</a:t>
            </a:r>
            <a:r>
              <a:rPr lang="en-US" dirty="0">
                <a:sym typeface="Menlo" charset="0"/>
              </a:rPr>
              <a:t>		by line 5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\result == B</a:t>
            </a:r>
            <a:r>
              <a:rPr lang="en-US" dirty="0">
                <a:sym typeface="Menlo" charset="0"/>
              </a:rPr>
              <a:t>			by line 11</a:t>
            </a:r>
          </a:p>
          <a:p>
            <a:pPr marL="749300" lvl="2" indent="-457200">
              <a:buFont typeface="Helvetica Neue Medium" charset="0"/>
              <a:buAutoNum type="alphaUcPeriod"/>
            </a:pPr>
            <a:r>
              <a:rPr lang="en-US" dirty="0">
                <a:solidFill>
                  <a:srgbClr val="C00000"/>
                </a:solidFill>
                <a:sym typeface="Menlo" charset="0"/>
              </a:rPr>
              <a:t>n == \length(\result)</a:t>
            </a:r>
            <a:r>
              <a:rPr lang="en-US" dirty="0">
                <a:sym typeface="Menlo" charset="0"/>
              </a:rPr>
              <a:t> 	by A, B and C</a:t>
            </a:r>
          </a:p>
          <a:p>
            <a:pPr marL="749300" lvl="2" indent="-457200">
              <a:buFont typeface="Helvetica Neue Medium" charset="0"/>
              <a:buAutoNum type="alphaUcPeriod"/>
            </a:pPr>
            <a:endParaRPr lang="en-US" dirty="0">
              <a:sym typeface="Menlo" charset="0"/>
            </a:endParaRPr>
          </a:p>
          <a:p>
            <a:pPr marL="114300"/>
            <a:endParaRPr lang="en-US" dirty="0">
              <a:sym typeface="Menlo" charset="0"/>
            </a:endParaRPr>
          </a:p>
          <a:p>
            <a:pPr marL="406400" indent="-406400"/>
            <a:r>
              <a:rPr lang="en-US" dirty="0">
                <a:sym typeface="Menlo" charset="0"/>
              </a:rPr>
              <a:t>Does B contain the same elements as A in the same order?</a:t>
            </a:r>
          </a:p>
          <a:p>
            <a:pPr marL="749300" lvl="2" indent="-457200">
              <a:buNone/>
            </a:pPr>
            <a:endParaRPr lang="en-US" dirty="0">
              <a:sym typeface="Menlo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24788" y="1981200"/>
            <a:ext cx="4837112" cy="609441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…</a:t>
            </a:r>
          </a:p>
          <a:p>
            <a:pPr marL="231775" indent="-231775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10661" y="8594616"/>
            <a:ext cx="2772554" cy="400110"/>
          </a:xfrm>
          <a:prstGeom prst="wedgeRectCallout">
            <a:avLst>
              <a:gd name="adj1" fmla="val 45259"/>
              <a:gd name="adj2" fmla="val -2404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This is what we expect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379411" y="8369468"/>
            <a:ext cx="3404330" cy="1015663"/>
          </a:xfrm>
          <a:prstGeom prst="wedgeRectCallout">
            <a:avLst>
              <a:gd name="adj1" fmla="val -38751"/>
              <a:gd name="adj2" fmla="val -928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latin typeface="Helvetica Neue"/>
              </a:rPr>
              <a:t>Correctness:</a:t>
            </a:r>
          </a:p>
          <a:p>
            <a:pPr>
              <a:defRPr/>
            </a:pPr>
            <a:r>
              <a:rPr lang="en-US" sz="2000" b="0" dirty="0">
                <a:latin typeface="Helvetica Neue"/>
              </a:rPr>
              <a:t> Postconditions are met</a:t>
            </a:r>
            <a:br>
              <a:rPr lang="en-US" sz="2000" b="0" dirty="0">
                <a:latin typeface="Helvetica Neue"/>
              </a:rPr>
            </a:br>
            <a:r>
              <a:rPr lang="en-US" sz="2000" b="0" dirty="0">
                <a:latin typeface="Helvetica Neue"/>
              </a:rPr>
              <a:t>whenever preconditions hold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2049" y="536257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Effects of Array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Modifying Parameters</a:t>
            </a:r>
          </a:p>
        </p:txBody>
      </p:sp>
      <p:sp>
        <p:nvSpPr>
          <p:cNvPr id="47107" name="Content Placeholder 20"/>
          <p:cNvSpPr>
            <a:spLocks noGrp="1"/>
          </p:cNvSpPr>
          <p:nvPr>
            <p:ph idx="1"/>
          </p:nvPr>
        </p:nvSpPr>
        <p:spPr>
          <a:xfrm>
            <a:off x="5969000" y="6781800"/>
            <a:ext cx="6553200" cy="1524000"/>
          </a:xfrm>
        </p:spPr>
        <p:txBody>
          <a:bodyPr/>
          <a:lstStyle/>
          <a:p>
            <a:r>
              <a:rPr lang="en-US" dirty="0"/>
              <a:t>Only the value of A in </a:t>
            </a:r>
            <a:r>
              <a:rPr lang="en-US" dirty="0" err="1">
                <a:solidFill>
                  <a:srgbClr val="7030A0"/>
                </a:solidFill>
              </a:rPr>
              <a:t>array_copy</a:t>
            </a:r>
            <a:r>
              <a:rPr lang="en-US" dirty="0"/>
              <a:t> changes</a:t>
            </a:r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F2B700"/>
                </a:solidFill>
              </a:rPr>
              <a:t>I</a:t>
            </a:r>
            <a:r>
              <a:rPr lang="en-US" dirty="0"/>
              <a:t> is unchanged</a:t>
            </a:r>
          </a:p>
          <a:p>
            <a:pPr lvl="1"/>
            <a:r>
              <a:rPr lang="en-US" dirty="0"/>
              <a:t>The change is </a:t>
            </a:r>
            <a:r>
              <a:rPr lang="en-US" b="1" dirty="0"/>
              <a:t>not visible to caller</a:t>
            </a:r>
          </a:p>
          <a:p>
            <a:pPr lvl="1"/>
            <a:endParaRPr lang="en-US" dirty="0"/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1244600" y="2082800"/>
            <a:ext cx="4602163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A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7110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7111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47112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7114" name="Straight Connector 12"/>
          <p:cNvCxnSpPr>
            <a:cxnSpLocks noChangeShapeType="1"/>
          </p:cNvCxnSpPr>
          <p:nvPr/>
        </p:nvCxnSpPr>
        <p:spPr bwMode="auto">
          <a:xfrm rot="16200000" flipV="1">
            <a:off x="7287578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28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47129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7130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7131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474075" y="4879975"/>
            <a:ext cx="1228725" cy="6064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47137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168400" y="5715000"/>
            <a:ext cx="3733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702800" y="48006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Pie 34"/>
          <p:cNvSpPr/>
          <p:nvPr/>
        </p:nvSpPr>
        <p:spPr bwMode="auto">
          <a:xfrm rot="13500000">
            <a:off x="11676063" y="4868863"/>
            <a:ext cx="1143000" cy="1143000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>
              <a:latin typeface="Helvetica Neue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15DDF8E-0DF9-EA1A-FC21-A023719A90BD}"/>
              </a:ext>
            </a:extLst>
          </p:cNvPr>
          <p:cNvSpPr/>
          <p:nvPr/>
        </p:nvSpPr>
        <p:spPr bwMode="auto">
          <a:xfrm>
            <a:off x="101600" y="8153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 animBg="1"/>
      <p:bldP spid="47128" grpId="0"/>
      <p:bldP spid="47129" grpId="0" animBg="1"/>
      <p:bldP spid="47131" grpId="0"/>
      <p:bldP spid="19" grpId="0"/>
      <p:bldP spid="22" grpId="0" animBg="1"/>
      <p:bldP spid="24" grpId="0"/>
      <p:bldP spid="27" grpId="0" animBg="1"/>
      <p:bldP spid="29" grpId="0"/>
      <p:bldP spid="31" grpId="0" animBg="1"/>
      <p:bldP spid="35" grpId="0" animBg="1"/>
      <p:bldP spid="36" grpId="0" animBg="1"/>
      <p:bldP spid="37" grpId="0"/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Modifying Array Elements</a:t>
            </a:r>
          </a:p>
        </p:txBody>
      </p:sp>
      <p:sp>
        <p:nvSpPr>
          <p:cNvPr id="48131" name="Content Placeholder 20"/>
          <p:cNvSpPr>
            <a:spLocks noGrp="1"/>
          </p:cNvSpPr>
          <p:nvPr>
            <p:ph idx="1"/>
          </p:nvPr>
        </p:nvSpPr>
        <p:spPr>
          <a:xfrm>
            <a:off x="5969000" y="6781800"/>
            <a:ext cx="6553200" cy="1524000"/>
          </a:xfrm>
        </p:spPr>
        <p:txBody>
          <a:bodyPr/>
          <a:lstStyle/>
          <a:p>
            <a:r>
              <a:rPr lang="en-US" dirty="0"/>
              <a:t>The array content is </a:t>
            </a:r>
            <a:r>
              <a:rPr lang="en-US" b="1" dirty="0"/>
              <a:t>shared</a:t>
            </a:r>
            <a:r>
              <a:rPr lang="en-US" dirty="0"/>
              <a:t> between caller and callee</a:t>
            </a:r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F2B700"/>
                </a:solidFill>
              </a:rPr>
              <a:t>I</a:t>
            </a:r>
            <a:r>
              <a:rPr lang="en-US" dirty="0"/>
              <a:t>[0] is changed</a:t>
            </a:r>
          </a:p>
          <a:p>
            <a:pPr lvl="1"/>
            <a:r>
              <a:rPr lang="en-US" dirty="0"/>
              <a:t>The change </a:t>
            </a:r>
            <a:r>
              <a:rPr lang="en-US" b="1" dirty="0"/>
              <a:t>is visible to caller</a:t>
            </a:r>
          </a:p>
          <a:p>
            <a:pPr lvl="1"/>
            <a:endParaRPr lang="en-US" dirty="0"/>
          </a:p>
        </p:txBody>
      </p:sp>
      <p:sp>
        <p:nvSpPr>
          <p:cNvPr id="48132" name="Rectangle 4"/>
          <p:cNvSpPr>
            <a:spLocks/>
          </p:cNvSpPr>
          <p:nvPr/>
        </p:nvSpPr>
        <p:spPr bwMode="auto">
          <a:xfrm>
            <a:off x="1244600" y="2082800"/>
            <a:ext cx="4602163" cy="720248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n == \length(\result);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for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B[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if (n &gt; 0) A[0] = 17;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B;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… [5, 6, 7] …;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array_copy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(I, 3);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101600" y="81534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48134" name="Rectangle 8"/>
          <p:cNvSpPr>
            <a:spLocks/>
          </p:cNvSpPr>
          <p:nvPr/>
        </p:nvSpPr>
        <p:spPr bwMode="auto">
          <a:xfrm>
            <a:off x="9915525" y="198120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Allocated Memory</a:t>
            </a:r>
          </a:p>
        </p:txBody>
      </p:sp>
      <p:sp>
        <p:nvSpPr>
          <p:cNvPr id="48135" name="Rectangle 2"/>
          <p:cNvSpPr>
            <a:spLocks/>
          </p:cNvSpPr>
          <p:nvPr/>
        </p:nvSpPr>
        <p:spPr bwMode="auto">
          <a:xfrm>
            <a:off x="6638925" y="1981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48136" name="Rectangle 7"/>
          <p:cNvSpPr>
            <a:spLocks/>
          </p:cNvSpPr>
          <p:nvPr/>
        </p:nvSpPr>
        <p:spPr bwMode="auto">
          <a:xfrm>
            <a:off x="7458075" y="2816225"/>
            <a:ext cx="18732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I</a:t>
            </a:r>
          </a:p>
        </p:txBody>
      </p:sp>
      <p:sp>
        <p:nvSpPr>
          <p:cNvPr id="48137" name="Rectangle 12"/>
          <p:cNvSpPr>
            <a:spLocks noChangeArrowheads="1"/>
          </p:cNvSpPr>
          <p:nvPr/>
        </p:nvSpPr>
        <p:spPr bwMode="auto">
          <a:xfrm>
            <a:off x="7778750" y="2849563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296525" y="26670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52" name="Rectangle 7"/>
          <p:cNvSpPr>
            <a:spLocks/>
          </p:cNvSpPr>
          <p:nvPr/>
        </p:nvSpPr>
        <p:spPr bwMode="auto">
          <a:xfrm>
            <a:off x="7388225" y="3468688"/>
            <a:ext cx="257175" cy="4730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J</a:t>
            </a:r>
          </a:p>
        </p:txBody>
      </p:sp>
      <p:sp>
        <p:nvSpPr>
          <p:cNvPr id="48153" name="Rectangle 12"/>
          <p:cNvSpPr>
            <a:spLocks noChangeArrowheads="1"/>
          </p:cNvSpPr>
          <p:nvPr/>
        </p:nvSpPr>
        <p:spPr bwMode="auto">
          <a:xfrm>
            <a:off x="7778750" y="3502025"/>
            <a:ext cx="1298575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cxnSp>
        <p:nvCxnSpPr>
          <p:cNvPr id="48154" name="Straight Arrow Connector 16"/>
          <p:cNvCxnSpPr>
            <a:cxnSpLocks noChangeShapeType="1"/>
          </p:cNvCxnSpPr>
          <p:nvPr/>
        </p:nvCxnSpPr>
        <p:spPr bwMode="auto">
          <a:xfrm>
            <a:off x="8455025" y="30813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8155" name="TextBox 15"/>
          <p:cNvSpPr txBox="1">
            <a:spLocks noChangeArrowheads="1"/>
          </p:cNvSpPr>
          <p:nvPr/>
        </p:nvSpPr>
        <p:spPr bwMode="auto">
          <a:xfrm>
            <a:off x="6426200" y="23574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962650" y="4157663"/>
            <a:ext cx="1709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b="0" dirty="0" err="1">
                <a:solidFill>
                  <a:schemeClr val="bg1">
                    <a:lumMod val="75000"/>
                  </a:schemeClr>
                </a:solidFill>
                <a:latin typeface="Helvetica Neue"/>
              </a:rPr>
              <a:t>array_copy</a:t>
            </a:r>
            <a:endParaRPr lang="en-US" b="0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  <p:cxnSp>
        <p:nvCxnSpPr>
          <p:cNvPr id="20" name="Straight Connector 27"/>
          <p:cNvCxnSpPr>
            <a:cxnSpLocks noChangeShapeType="1"/>
          </p:cNvCxnSpPr>
          <p:nvPr/>
        </p:nvCxnSpPr>
        <p:spPr bwMode="auto">
          <a:xfrm>
            <a:off x="6654800" y="411321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7797800" y="46482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474075" y="3429000"/>
            <a:ext cx="1838325" cy="14509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7"/>
          <p:cNvSpPr>
            <a:spLocks/>
          </p:cNvSpPr>
          <p:nvPr/>
        </p:nvSpPr>
        <p:spPr bwMode="auto">
          <a:xfrm>
            <a:off x="7337425" y="46339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</a:t>
            </a:r>
          </a:p>
        </p:txBody>
      </p:sp>
      <p:cxnSp>
        <p:nvCxnSpPr>
          <p:cNvPr id="48161" name="Straight Arrow Connector 24"/>
          <p:cNvCxnSpPr>
            <a:cxnSpLocks noChangeShapeType="1"/>
          </p:cNvCxnSpPr>
          <p:nvPr/>
        </p:nvCxnSpPr>
        <p:spPr bwMode="auto">
          <a:xfrm>
            <a:off x="8455025" y="3733800"/>
            <a:ext cx="1857375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00975" y="53340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Helvetica Neue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477250" y="4419600"/>
            <a:ext cx="1835150" cy="11461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9" name="Rectangle 7"/>
          <p:cNvSpPr>
            <a:spLocks/>
          </p:cNvSpPr>
          <p:nvPr/>
        </p:nvSpPr>
        <p:spPr bwMode="auto">
          <a:xfrm>
            <a:off x="7340600" y="5319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B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0312400" y="3733800"/>
          <a:ext cx="19202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Helvetica Neue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168400" y="5715000"/>
            <a:ext cx="3124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236200" y="2971800"/>
            <a:ext cx="762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latin typeface="Helvetica Neue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7800975" y="6019800"/>
            <a:ext cx="1298575" cy="4572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3</a:t>
            </a:r>
          </a:p>
        </p:txBody>
      </p:sp>
      <p:sp>
        <p:nvSpPr>
          <p:cNvPr id="36" name="Rectangle 7"/>
          <p:cNvSpPr>
            <a:spLocks/>
          </p:cNvSpPr>
          <p:nvPr/>
        </p:nvSpPr>
        <p:spPr bwMode="auto">
          <a:xfrm>
            <a:off x="7374463" y="6005513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>
              <a:defRPr/>
            </a:pPr>
            <a:r>
              <a:rPr lang="en-US" b="0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cxnSp>
        <p:nvCxnSpPr>
          <p:cNvPr id="2" name="Straight Connector 12">
            <a:extLst>
              <a:ext uri="{FF2B5EF4-FFF2-40B4-BE49-F238E27FC236}">
                <a16:creationId xmlns:a16="http://schemas.microsoft.com/office/drawing/2014/main" id="{0A47C39A-26C2-E960-395B-9B2682AAFB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287578" y="4274501"/>
            <a:ext cx="4389120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7" grpId="0" animBg="1"/>
      <p:bldP spid="48134" grpId="0"/>
      <p:bldP spid="48135" grpId="0"/>
      <p:bldP spid="48136" grpId="0"/>
      <p:bldP spid="48137" grpId="0" animBg="1"/>
      <p:bldP spid="48152" grpId="0"/>
      <p:bldP spid="48153" grpId="0" animBg="1"/>
      <p:bldP spid="48155" grpId="0"/>
      <p:bldP spid="19" grpId="0"/>
      <p:bldP spid="22" grpId="0" animBg="1"/>
      <p:bldP spid="24" grpId="0"/>
      <p:bldP spid="27" grpId="0" animBg="1"/>
      <p:bldP spid="29" grpId="0"/>
      <p:bldP spid="31" grpId="0" animBg="1"/>
      <p:bldP spid="34" grpId="0" animBg="1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frame is </a:t>
            </a:r>
            <a:r>
              <a:rPr lang="en-US" i="1" dirty="0"/>
              <a:t>decommissioned</a:t>
            </a:r>
            <a:r>
              <a:rPr lang="en-US" dirty="0"/>
              <a:t> when the function returns</a:t>
            </a:r>
          </a:p>
        </p:txBody>
      </p:sp>
      <p:sp>
        <p:nvSpPr>
          <p:cNvPr id="9220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222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9223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  <a:latin typeface="Helvetica Neue"/>
              </a:rPr>
              <a:t>81</a:t>
            </a:r>
          </a:p>
        </p:txBody>
      </p:sp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6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23">
            <a:extLst>
              <a:ext uri="{FF2B5EF4-FFF2-40B4-BE49-F238E27FC236}">
                <a16:creationId xmlns:a16="http://schemas.microsoft.com/office/drawing/2014/main" id="{27C67FEA-1FF6-02F6-924E-066BF27D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84A83B9-74A5-DBC7-B4CF-1558F8398B31}"/>
              </a:ext>
            </a:extLst>
          </p:cNvPr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5696913-5BB8-D13F-1541-DBB206348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5" name="TextBox 22">
            <a:extLst>
              <a:ext uri="{FF2B5EF4-FFF2-40B4-BE49-F238E27FC236}">
                <a16:creationId xmlns:a16="http://schemas.microsoft.com/office/drawing/2014/main" id="{AE7FA0BD-8922-6E54-EF5F-D605887D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square</a:t>
            </a:r>
          </a:p>
        </p:txBody>
      </p:sp>
      <p:cxnSp>
        <p:nvCxnSpPr>
          <p:cNvPr id="6" name="Straight Connector 27">
            <a:extLst>
              <a:ext uri="{FF2B5EF4-FFF2-40B4-BE49-F238E27FC236}">
                <a16:creationId xmlns:a16="http://schemas.microsoft.com/office/drawing/2014/main" id="{29FCDB47-1B53-D09D-818E-1514D03D78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7" name="Left Brace 14">
            <a:extLst>
              <a:ext uri="{FF2B5EF4-FFF2-40B4-BE49-F238E27FC236}">
                <a16:creationId xmlns:a16="http://schemas.microsoft.com/office/drawing/2014/main" id="{CBD6DBC1-457A-422C-2158-3EAF736806C1}"/>
              </a:ext>
            </a:extLst>
          </p:cNvPr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frame is </a:t>
            </a:r>
            <a:r>
              <a:rPr lang="en-US" i="1" dirty="0"/>
              <a:t>decommissioned</a:t>
            </a:r>
            <a:r>
              <a:rPr lang="en-US" dirty="0"/>
              <a:t> when the function returns</a:t>
            </a:r>
          </a:p>
        </p:txBody>
      </p:sp>
      <p:sp>
        <p:nvSpPr>
          <p:cNvPr id="9220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222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9223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  <a:latin typeface="Helvetica Neue"/>
              </a:rPr>
              <a:t>81</a:t>
            </a:r>
          </a:p>
        </p:txBody>
      </p:sp>
      <p:sp>
        <p:nvSpPr>
          <p:cNvPr id="9228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6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8336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4044950" y="5910263"/>
            <a:ext cx="27463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9</a:t>
            </a: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2430463" y="5834063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3">
                    <a:lumMod val="75000"/>
                  </a:schemeClr>
                </a:solidFill>
                <a:latin typeface="Helvetica Neue"/>
              </a:rPr>
              <a:t>square</a:t>
            </a:r>
          </a:p>
        </p:txBody>
      </p:sp>
      <p:cxnSp>
        <p:nvCxnSpPr>
          <p:cNvPr id="22" name="Straight Connector 27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23" name="Left Brace 14"/>
          <p:cNvSpPr>
            <a:spLocks/>
          </p:cNvSpPr>
          <p:nvPr/>
        </p:nvSpPr>
        <p:spPr bwMode="auto">
          <a:xfrm>
            <a:off x="2159000" y="5867400"/>
            <a:ext cx="304800" cy="6858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chemeClr val="accent3">
                <a:lumMod val="75000"/>
              </a:schemeClr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Helvetica Neue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177800" y="6629400"/>
            <a:ext cx="2286000" cy="457200"/>
          </a:xfrm>
          <a:prstGeom prst="wedgeRectCallout">
            <a:avLst>
              <a:gd name="adj1" fmla="val 40440"/>
              <a:gd name="adj2" fmla="val -86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Decommissioned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23">
            <a:extLst>
              <a:ext uri="{FF2B5EF4-FFF2-40B4-BE49-F238E27FC236}">
                <a16:creationId xmlns:a16="http://schemas.microsoft.com/office/drawing/2014/main" id="{27C67FEA-1FF6-02F6-924E-066BF27D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9" y="5943600"/>
            <a:ext cx="223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b="0" i="1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Another frame</a:t>
            </a:r>
          </a:p>
        </p:txBody>
      </p:sp>
    </p:spTree>
    <p:extLst>
      <p:ext uri="{BB962C8B-B14F-4D97-AF65-F5344CB8AC3E}">
        <p14:creationId xmlns:p14="http://schemas.microsoft.com/office/powerpoint/2010/main" val="2369943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10243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1676400"/>
          </a:xfrm>
        </p:spPr>
        <p:txBody>
          <a:bodyPr/>
          <a:lstStyle/>
          <a:p>
            <a:pPr eaLnBrk="1"/>
            <a:r>
              <a:rPr lang="en-US" dirty="0"/>
              <a:t>The next function call adds a new frame</a:t>
            </a:r>
          </a:p>
          <a:p>
            <a:pPr lvl="1" eaLnBrk="1"/>
            <a:r>
              <a:rPr lang="en-US" dirty="0"/>
              <a:t>The variable names in the function may be the same as the caller’s</a:t>
            </a:r>
          </a:p>
          <a:p>
            <a:pPr lvl="2" defTabSz="584200" eaLnBrk="1"/>
            <a:r>
              <a:rPr lang="en-US" dirty="0"/>
              <a:t>But the function can only manipulate the variables in </a:t>
            </a:r>
            <a:r>
              <a:rPr lang="en-US" b="1" dirty="0"/>
              <a:t>its</a:t>
            </a:r>
            <a:r>
              <a:rPr lang="en-US" dirty="0"/>
              <a:t> frame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0245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246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0247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03743" y="3843338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81</a:t>
            </a:r>
          </a:p>
        </p:txBody>
      </p:sp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0255" name="Rectangle 7"/>
          <p:cNvSpPr>
            <a:spLocks/>
          </p:cNvSpPr>
          <p:nvPr/>
        </p:nvSpPr>
        <p:spPr bwMode="auto">
          <a:xfrm>
            <a:off x="4044950" y="5910263"/>
            <a:ext cx="2571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0257" name="TextBox 21"/>
          <p:cNvSpPr txBox="1">
            <a:spLocks noChangeArrowheads="1"/>
          </p:cNvSpPr>
          <p:nvPr/>
        </p:nvSpPr>
        <p:spPr bwMode="auto">
          <a:xfrm>
            <a:off x="2430463" y="583406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sp>
        <p:nvSpPr>
          <p:cNvPr id="10258" name="TextBox 22"/>
          <p:cNvSpPr txBox="1">
            <a:spLocks noChangeArrowheads="1"/>
          </p:cNvSpPr>
          <p:nvPr/>
        </p:nvSpPr>
        <p:spPr bwMode="auto">
          <a:xfrm>
            <a:off x="-24923" y="6319838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cxnSp>
        <p:nvCxnSpPr>
          <p:cNvPr id="10259" name="Straight Connector 23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260" name="Rectangle 8"/>
          <p:cNvSpPr>
            <a:spLocks/>
          </p:cNvSpPr>
          <p:nvPr/>
        </p:nvSpPr>
        <p:spPr bwMode="auto">
          <a:xfrm>
            <a:off x="4064000" y="65532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4514850" y="6629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2</a:t>
            </a:r>
          </a:p>
        </p:txBody>
      </p:sp>
      <p:sp>
        <p:nvSpPr>
          <p:cNvPr id="23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858332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25" name="Left Brace 14"/>
          <p:cNvSpPr>
            <a:spLocks/>
          </p:cNvSpPr>
          <p:nvPr/>
        </p:nvSpPr>
        <p:spPr bwMode="auto">
          <a:xfrm>
            <a:off x="2159000" y="5867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604C46-912B-E40A-671E-D52BFF378DA4}"/>
              </a:ext>
            </a:extLst>
          </p:cNvPr>
          <p:cNvSpPr/>
          <p:nvPr/>
        </p:nvSpPr>
        <p:spPr bwMode="auto">
          <a:xfrm>
            <a:off x="10922000" y="8305800"/>
            <a:ext cx="18288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255" grpId="0"/>
      <p:bldP spid="10256" grpId="0" animBg="1"/>
      <p:bldP spid="10257" grpId="0"/>
      <p:bldP spid="10258" grpId="0"/>
      <p:bldP spid="10260" grpId="0"/>
      <p:bldP spid="10261" grpId="0" animBg="1"/>
      <p:bldP spid="2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C0 Memory Model</a:t>
            </a:r>
          </a:p>
        </p:txBody>
      </p:sp>
      <p:sp>
        <p:nvSpPr>
          <p:cNvPr id="11267" name="Content Placeholder 9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1676400"/>
          </a:xfrm>
        </p:spPr>
        <p:txBody>
          <a:bodyPr/>
          <a:lstStyle/>
          <a:p>
            <a:pPr eaLnBrk="1"/>
            <a:r>
              <a:rPr lang="en-US" dirty="0"/>
              <a:t>The next function call adds a new frame</a:t>
            </a:r>
          </a:p>
          <a:p>
            <a:pPr lvl="1" eaLnBrk="1"/>
            <a:r>
              <a:rPr lang="en-US" dirty="0"/>
              <a:t>Recursive calls are treated as any function calls</a:t>
            </a:r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3378200" y="3886200"/>
            <a:ext cx="217206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>
                <a:latin typeface="Helvetica Neue"/>
              </a:rPr>
              <a:t>Local Memory</a:t>
            </a: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8712200" y="3876675"/>
            <a:ext cx="4114800" cy="57245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 * POW(x, y-1);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square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n * n;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10;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square(x-1);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y == POW(x-1,2);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y;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270" name="Rectangle 7"/>
          <p:cNvSpPr>
            <a:spLocks/>
          </p:cNvSpPr>
          <p:nvPr/>
        </p:nvSpPr>
        <p:spPr bwMode="auto">
          <a:xfrm>
            <a:off x="4064000" y="4419600"/>
            <a:ext cx="257175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71" name="Rectangle 8"/>
          <p:cNvSpPr>
            <a:spLocks/>
          </p:cNvSpPr>
          <p:nvPr/>
        </p:nvSpPr>
        <p:spPr bwMode="auto">
          <a:xfrm>
            <a:off x="4067175" y="5062538"/>
            <a:ext cx="298450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569200" y="4038600"/>
            <a:ext cx="1143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>
                <a:latin typeface="Helvetica Neue"/>
              </a:rPr>
              <a:t>Here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4518025" y="44529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10</a:t>
            </a: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4518025" y="5138738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81</a:t>
            </a:r>
          </a:p>
        </p:txBody>
      </p:sp>
      <p:sp>
        <p:nvSpPr>
          <p:cNvPr id="11276" name="TextBox 15"/>
          <p:cNvSpPr txBox="1">
            <a:spLocks noChangeArrowheads="1"/>
          </p:cNvSpPr>
          <p:nvPr/>
        </p:nvSpPr>
        <p:spPr bwMode="auto">
          <a:xfrm>
            <a:off x="2449513" y="4343400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main</a:t>
            </a:r>
          </a:p>
        </p:txBody>
      </p:sp>
      <p:sp>
        <p:nvSpPr>
          <p:cNvPr id="11279" name="Rectangle 7"/>
          <p:cNvSpPr>
            <a:spLocks/>
          </p:cNvSpPr>
          <p:nvPr/>
        </p:nvSpPr>
        <p:spPr bwMode="auto">
          <a:xfrm>
            <a:off x="4044950" y="5910263"/>
            <a:ext cx="2571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4498975" y="59436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1281" name="TextBox 21"/>
          <p:cNvSpPr txBox="1">
            <a:spLocks noChangeArrowheads="1"/>
          </p:cNvSpPr>
          <p:nvPr/>
        </p:nvSpPr>
        <p:spPr bwMode="auto">
          <a:xfrm>
            <a:off x="2430463" y="583406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cxnSp>
        <p:nvCxnSpPr>
          <p:cNvPr id="11283" name="Straight Connector 23"/>
          <p:cNvCxnSpPr>
            <a:cxnSpLocks noChangeShapeType="1"/>
          </p:cNvCxnSpPr>
          <p:nvPr/>
        </p:nvCxnSpPr>
        <p:spPr bwMode="auto">
          <a:xfrm>
            <a:off x="2540000" y="57896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1284" name="Rectangle 8"/>
          <p:cNvSpPr>
            <a:spLocks/>
          </p:cNvSpPr>
          <p:nvPr/>
        </p:nvSpPr>
        <p:spPr bwMode="auto">
          <a:xfrm>
            <a:off x="4064000" y="65532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285" name="Rectangle 25"/>
          <p:cNvSpPr>
            <a:spLocks noChangeArrowheads="1"/>
          </p:cNvSpPr>
          <p:nvPr/>
        </p:nvSpPr>
        <p:spPr bwMode="auto">
          <a:xfrm>
            <a:off x="4514850" y="6629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2</a:t>
            </a:r>
          </a:p>
        </p:txBody>
      </p:sp>
      <p:sp>
        <p:nvSpPr>
          <p:cNvPr id="11287" name="Rectangle 7"/>
          <p:cNvSpPr>
            <a:spLocks/>
          </p:cNvSpPr>
          <p:nvPr/>
        </p:nvSpPr>
        <p:spPr bwMode="auto">
          <a:xfrm>
            <a:off x="4057650" y="7358063"/>
            <a:ext cx="255588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x</a:t>
            </a:r>
          </a:p>
        </p:txBody>
      </p:sp>
      <p:sp>
        <p:nvSpPr>
          <p:cNvPr id="11288" name="Rectangle 28"/>
          <p:cNvSpPr>
            <a:spLocks noChangeArrowheads="1"/>
          </p:cNvSpPr>
          <p:nvPr/>
        </p:nvSpPr>
        <p:spPr bwMode="auto">
          <a:xfrm>
            <a:off x="4511675" y="73914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9</a:t>
            </a:r>
          </a:p>
        </p:txBody>
      </p:sp>
      <p:sp>
        <p:nvSpPr>
          <p:cNvPr id="11289" name="TextBox 29"/>
          <p:cNvSpPr txBox="1">
            <a:spLocks noChangeArrowheads="1"/>
          </p:cNvSpPr>
          <p:nvPr/>
        </p:nvSpPr>
        <p:spPr bwMode="auto">
          <a:xfrm>
            <a:off x="2441575" y="7281863"/>
            <a:ext cx="919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  <a:latin typeface="Helvetica Neue"/>
              </a:rPr>
              <a:t>POW</a:t>
            </a:r>
          </a:p>
        </p:txBody>
      </p:sp>
      <p:cxnSp>
        <p:nvCxnSpPr>
          <p:cNvPr id="11291" name="Straight Connector 31"/>
          <p:cNvCxnSpPr>
            <a:cxnSpLocks noChangeShapeType="1"/>
          </p:cNvCxnSpPr>
          <p:nvPr/>
        </p:nvCxnSpPr>
        <p:spPr bwMode="auto">
          <a:xfrm>
            <a:off x="2552700" y="72374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1292" name="Rectangle 8"/>
          <p:cNvSpPr>
            <a:spLocks/>
          </p:cNvSpPr>
          <p:nvPr/>
        </p:nvSpPr>
        <p:spPr bwMode="auto">
          <a:xfrm>
            <a:off x="4076700" y="8001000"/>
            <a:ext cx="298450" cy="4714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r>
              <a:rPr lang="en-US" b="0" dirty="0">
                <a:latin typeface="Helvetica Neue"/>
              </a:rPr>
              <a:t>y</a:t>
            </a:r>
          </a:p>
        </p:txBody>
      </p:sp>
      <p:sp>
        <p:nvSpPr>
          <p:cNvPr id="11293" name="Rectangle 33"/>
          <p:cNvSpPr>
            <a:spLocks noChangeArrowheads="1"/>
          </p:cNvSpPr>
          <p:nvPr/>
        </p:nvSpPr>
        <p:spPr bwMode="auto">
          <a:xfrm>
            <a:off x="4527550" y="8077200"/>
            <a:ext cx="7620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latin typeface="Helvetica Neue"/>
              </a:rPr>
              <a:t>1</a:t>
            </a:r>
          </a:p>
        </p:txBody>
      </p:sp>
      <p:sp>
        <p:nvSpPr>
          <p:cNvPr id="33" name="Left Brace 14"/>
          <p:cNvSpPr>
            <a:spLocks/>
          </p:cNvSpPr>
          <p:nvPr/>
        </p:nvSpPr>
        <p:spPr bwMode="auto">
          <a:xfrm>
            <a:off x="2159000" y="4343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858332" y="479583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 frame</a:t>
            </a: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-24923" y="7731825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7" name="Left Brace 14"/>
          <p:cNvSpPr>
            <a:spLocks/>
          </p:cNvSpPr>
          <p:nvPr/>
        </p:nvSpPr>
        <p:spPr bwMode="auto">
          <a:xfrm>
            <a:off x="2159000" y="7315200"/>
            <a:ext cx="304800" cy="12954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22">
            <a:extLst>
              <a:ext uri="{FF2B5EF4-FFF2-40B4-BE49-F238E27FC236}">
                <a16:creationId xmlns:a16="http://schemas.microsoft.com/office/drawing/2014/main" id="{0F91EB38-473D-6ECD-E076-F91B76D0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923" y="6319838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i="1" dirty="0">
                <a:latin typeface="Helvetica Neue"/>
              </a:rPr>
              <a:t>Another frame</a:t>
            </a:r>
          </a:p>
        </p:txBody>
      </p:sp>
      <p:sp>
        <p:nvSpPr>
          <p:cNvPr id="3" name="Left Brace 14">
            <a:extLst>
              <a:ext uri="{FF2B5EF4-FFF2-40B4-BE49-F238E27FC236}">
                <a16:creationId xmlns:a16="http://schemas.microsoft.com/office/drawing/2014/main" id="{656DC382-908B-B5EA-C47D-D08EB9547281}"/>
              </a:ext>
            </a:extLst>
          </p:cNvPr>
          <p:cNvSpPr>
            <a:spLocks/>
          </p:cNvSpPr>
          <p:nvPr/>
        </p:nvSpPr>
        <p:spPr bwMode="auto">
          <a:xfrm>
            <a:off x="2159000" y="5867400"/>
            <a:ext cx="304800" cy="1371600"/>
          </a:xfrm>
          <a:prstGeom prst="leftBrace">
            <a:avLst>
              <a:gd name="adj1" fmla="val 8321"/>
              <a:gd name="adj2" fmla="val 50000"/>
            </a:avLst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  <p:txBody>
          <a:bodyPr wrap="none" lIns="50800" tIns="50800" rIns="50800" bIns="50800" anchor="ctr">
            <a:no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383F05-0766-C568-24A2-C9BEE7A95DB2}"/>
              </a:ext>
            </a:extLst>
          </p:cNvPr>
          <p:cNvSpPr/>
          <p:nvPr/>
        </p:nvSpPr>
        <p:spPr bwMode="auto">
          <a:xfrm>
            <a:off x="10142537" y="4631532"/>
            <a:ext cx="18288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287" grpId="0"/>
      <p:bldP spid="11288" grpId="0" animBg="1"/>
      <p:bldP spid="11289" grpId="0"/>
      <p:bldP spid="11292" grpId="0"/>
      <p:bldP spid="11293" grpId="0" animBg="1"/>
      <p:bldP spid="36" grpId="0"/>
      <p:bldP spid="37" grpId="0" animBg="1"/>
      <p:bldP spid="4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8291</Words>
  <Application>Microsoft Macintosh PowerPoint</Application>
  <PresentationFormat>Custom</PresentationFormat>
  <Paragraphs>1870</Paragraphs>
  <Slides>59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0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C0 Memory Model</vt:lpstr>
      <vt:lpstr>C0 Memory Model</vt:lpstr>
      <vt:lpstr>C0 Memory Model</vt:lpstr>
      <vt:lpstr>C0 Memory Model</vt:lpstr>
      <vt:lpstr>C0 Memory Model</vt:lpstr>
      <vt:lpstr>C0 Memory Model</vt:lpstr>
      <vt:lpstr>PowerPoint Presentation</vt:lpstr>
      <vt:lpstr>Arrays</vt:lpstr>
      <vt:lpstr>Creating an Array</vt:lpstr>
      <vt:lpstr>C0 Memory Model – Revisited</vt:lpstr>
      <vt:lpstr>C0 Memory Model – Revisited</vt:lpstr>
      <vt:lpstr>Accessing Array Elements</vt:lpstr>
      <vt:lpstr>Accessing Array Elements</vt:lpstr>
      <vt:lpstr>Out-of-bound Array Accesses</vt:lpstr>
      <vt:lpstr>Preconditions of Array Operations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Aliasing</vt:lpstr>
      <vt:lpstr>Garbage Collection</vt:lpstr>
      <vt:lpstr>Garbage Collection</vt:lpstr>
      <vt:lpstr>PowerPoint Presentation</vt:lpstr>
      <vt:lpstr>Simple Function: array_copy</vt:lpstr>
      <vt:lpstr>array_copy: First Attempt</vt:lpstr>
      <vt:lpstr>array_copy: First Attempt</vt:lpstr>
      <vt:lpstr>array_copy: Second Attempt</vt:lpstr>
      <vt:lpstr>array_copy: Second Attempt</vt:lpstr>
      <vt:lpstr>array_copy: Second Attempt</vt:lpstr>
      <vt:lpstr>array_copy: Second Attempt</vt:lpstr>
      <vt:lpstr>array_copy: Second Attempt</vt:lpstr>
      <vt:lpstr>array_copy: Second Attempt</vt:lpstr>
      <vt:lpstr>array_copy: Third Attempt</vt:lpstr>
      <vt:lpstr>PowerPoint Presentation</vt:lpstr>
      <vt:lpstr>Safety of array_copy</vt:lpstr>
      <vt:lpstr>Safety of array_copy</vt:lpstr>
      <vt:lpstr>Safety of array_copy</vt:lpstr>
      <vt:lpstr>Safety of array_copy</vt:lpstr>
      <vt:lpstr>Safety of array_copy</vt:lpstr>
      <vt:lpstr>Safety of array_copy</vt:lpstr>
      <vt:lpstr>Safety of array_copy</vt:lpstr>
      <vt:lpstr>Validity of the Loop Invariant</vt:lpstr>
      <vt:lpstr>Validity of the Loop Invariant</vt:lpstr>
      <vt:lpstr>Safety of Calls to array_copy</vt:lpstr>
      <vt:lpstr>Safety of Calls to array_copy</vt:lpstr>
      <vt:lpstr>Safety of Calls to array_copy</vt:lpstr>
      <vt:lpstr>Correctness</vt:lpstr>
      <vt:lpstr>PowerPoint Presentation</vt:lpstr>
      <vt:lpstr>Modifying Parameters</vt:lpstr>
      <vt:lpstr>Modifying Array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cp:lastModifiedBy>Mohammad Hammoud</cp:lastModifiedBy>
  <cp:revision>166</cp:revision>
  <dcterms:modified xsi:type="dcterms:W3CDTF">2024-01-17T08:09:22Z</dcterms:modified>
</cp:coreProperties>
</file>