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  <p:sldMasterId id="2147483686" r:id="rId2"/>
  </p:sldMasterIdLst>
  <p:notesMasterIdLst>
    <p:notesMasterId r:id="rId69"/>
  </p:notesMasterIdLst>
  <p:handoutMasterIdLst>
    <p:handoutMasterId r:id="rId70"/>
  </p:handoutMasterIdLst>
  <p:sldIdLst>
    <p:sldId id="256" r:id="rId3"/>
    <p:sldId id="456" r:id="rId4"/>
    <p:sldId id="451" r:id="rId5"/>
    <p:sldId id="481" r:id="rId6"/>
    <p:sldId id="483" r:id="rId7"/>
    <p:sldId id="490" r:id="rId8"/>
    <p:sldId id="485" r:id="rId9"/>
    <p:sldId id="452" r:id="rId10"/>
    <p:sldId id="486" r:id="rId11"/>
    <p:sldId id="487" r:id="rId12"/>
    <p:sldId id="488" r:id="rId13"/>
    <p:sldId id="491" r:id="rId14"/>
    <p:sldId id="492" r:id="rId15"/>
    <p:sldId id="556" r:id="rId16"/>
    <p:sldId id="557" r:id="rId17"/>
    <p:sldId id="558" r:id="rId18"/>
    <p:sldId id="559" r:id="rId19"/>
    <p:sldId id="560" r:id="rId20"/>
    <p:sldId id="561" r:id="rId21"/>
    <p:sldId id="562" r:id="rId22"/>
    <p:sldId id="563" r:id="rId23"/>
    <p:sldId id="564" r:id="rId24"/>
    <p:sldId id="565" r:id="rId25"/>
    <p:sldId id="566" r:id="rId26"/>
    <p:sldId id="567" r:id="rId27"/>
    <p:sldId id="568" r:id="rId28"/>
    <p:sldId id="569" r:id="rId29"/>
    <p:sldId id="570" r:id="rId30"/>
    <p:sldId id="497" r:id="rId31"/>
    <p:sldId id="498" r:id="rId32"/>
    <p:sldId id="574" r:id="rId33"/>
    <p:sldId id="571" r:id="rId34"/>
    <p:sldId id="575" r:id="rId35"/>
    <p:sldId id="576" r:id="rId36"/>
    <p:sldId id="577" r:id="rId37"/>
    <p:sldId id="500" r:id="rId38"/>
    <p:sldId id="578" r:id="rId39"/>
    <p:sldId id="579" r:id="rId40"/>
    <p:sldId id="505" r:id="rId41"/>
    <p:sldId id="453" r:id="rId42"/>
    <p:sldId id="506" r:id="rId43"/>
    <p:sldId id="507" r:id="rId44"/>
    <p:sldId id="508" r:id="rId45"/>
    <p:sldId id="509" r:id="rId46"/>
    <p:sldId id="510" r:id="rId47"/>
    <p:sldId id="511" r:id="rId48"/>
    <p:sldId id="513" r:id="rId49"/>
    <p:sldId id="514" r:id="rId50"/>
    <p:sldId id="512" r:id="rId51"/>
    <p:sldId id="516" r:id="rId52"/>
    <p:sldId id="517" r:id="rId53"/>
    <p:sldId id="518" r:id="rId54"/>
    <p:sldId id="519" r:id="rId55"/>
    <p:sldId id="520" r:id="rId56"/>
    <p:sldId id="521" r:id="rId57"/>
    <p:sldId id="522" r:id="rId58"/>
    <p:sldId id="523" r:id="rId59"/>
    <p:sldId id="526" r:id="rId60"/>
    <p:sldId id="524" r:id="rId61"/>
    <p:sldId id="525" r:id="rId62"/>
    <p:sldId id="527" r:id="rId63"/>
    <p:sldId id="580" r:id="rId64"/>
    <p:sldId id="528" r:id="rId65"/>
    <p:sldId id="529" r:id="rId66"/>
    <p:sldId id="530" r:id="rId67"/>
    <p:sldId id="548" r:id="rId68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99DAFF"/>
    <a:srgbClr val="CCECFF"/>
    <a:srgbClr val="ED7273"/>
    <a:srgbClr val="FBE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85986"/>
  </p:normalViewPr>
  <p:slideViewPr>
    <p:cSldViewPr>
      <p:cViewPr varScale="1">
        <p:scale>
          <a:sx n="77" d="100"/>
          <a:sy n="77" d="100"/>
        </p:scale>
        <p:origin x="2392" y="1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1/9/24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abstraction is the usage of </a:t>
            </a:r>
            <a:r>
              <a:rPr lang="en-US" b="1" i="1" dirty="0"/>
              <a:t>data types </a:t>
            </a:r>
            <a:r>
              <a:rPr lang="en-US" dirty="0"/>
              <a:t>to perform </a:t>
            </a:r>
            <a:r>
              <a:rPr lang="en-US" b="1" i="1" dirty="0"/>
              <a:t>data abstraction </a:t>
            </a:r>
            <a:r>
              <a:rPr lang="en-US" dirty="0"/>
              <a:t>to separate usage from working representations of </a:t>
            </a:r>
            <a:r>
              <a:rPr lang="en-US" b="1" i="1" dirty="0"/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980702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 By math means by the definition of integer division, whereby ½ 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9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 &gt; 0, then e can be 1 or more; </a:t>
            </a:r>
          </a:p>
          <a:p>
            <a:r>
              <a:rPr lang="en-US" dirty="0"/>
              <a:t>If e == 1, then e’ = ½=0</a:t>
            </a:r>
          </a:p>
          <a:p>
            <a:r>
              <a:rPr lang="en-US" dirty="0"/>
              <a:t>If e==2, then e’ = 1</a:t>
            </a:r>
          </a:p>
          <a:p>
            <a:r>
              <a:rPr lang="en-US" dirty="0"/>
              <a:t>If e &gt; 2, then e’ &gt;= 1</a:t>
            </a:r>
          </a:p>
          <a:p>
            <a:r>
              <a:rPr lang="en-US" dirty="0"/>
              <a:t>Therefore, e’ is always &gt;=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6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2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8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16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64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14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5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  <a:lvl6pPr marL="1887538" indent="-222250">
              <a:spcBef>
                <a:spcPts val="400"/>
              </a:spcBef>
              <a:def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7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0B91-1609-F949-B692-9298CA7A8F4B}" type="datetimeFigureOut">
              <a:rPr lang="en-US" smtClean="0"/>
              <a:pPr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0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650230" rtl="0" eaLnBrk="1" latinLnBrk="0" hangingPunct="1"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650230" rtl="0" eaLnBrk="1" latinLnBrk="0" hangingPunct="1">
        <a:spcBef>
          <a:spcPct val="20000"/>
        </a:spcBef>
        <a:buFont typeface="Arial"/>
        <a:buChar char="•"/>
        <a:defRPr sz="4551" kern="12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ct val="20000"/>
        </a:spcBef>
        <a:buFont typeface="Arial"/>
        <a:buChar char="–"/>
        <a:defRPr sz="3982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ct val="20000"/>
        </a:spcBef>
        <a:buFont typeface="Arial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ct val="20000"/>
        </a:spcBef>
        <a:buFont typeface="Arial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ct val="20000"/>
        </a:spcBef>
        <a:buFont typeface="Arial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01: Contracts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10</a:t>
            </a:r>
            <a:r>
              <a:rPr lang="en-US" sz="3413" b="1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2024</a:t>
            </a:r>
            <a:r>
              <a:rPr lang="en-US" sz="3413" b="1">
                <a:solidFill>
                  <a:srgbClr val="ED7273"/>
                </a:solidFill>
                <a:latin typeface="Helvetica" pitchFamily="2" charset="0"/>
              </a:rPr>
              <a:t> </a:t>
            </a:r>
            <a:endParaRPr lang="en-US" sz="3413" b="1" dirty="0">
              <a:solidFill>
                <a:srgbClr val="ED7273"/>
              </a:solidFill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Preconditions and postconditions </a:t>
            </a:r>
            <a:br>
              <a:rPr lang="en-US" dirty="0"/>
            </a:br>
            <a:r>
              <a:rPr lang="en-US" dirty="0"/>
              <a:t>summarize what a function does so </a:t>
            </a:r>
            <a:br>
              <a:rPr lang="en-US" dirty="0"/>
            </a:br>
            <a:r>
              <a:rPr lang="en-US" dirty="0"/>
              <a:t>we don’t bother with its details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This is an </a:t>
            </a:r>
            <a:r>
              <a:rPr lang="en-US" sz="2800" i="1" dirty="0"/>
              <a:t>abstraction</a:t>
            </a:r>
            <a:r>
              <a:rPr lang="en-US" sz="2800" dirty="0"/>
              <a:t> over the function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develop a summary of the loop </a:t>
            </a:r>
            <a:br>
              <a:rPr lang="en-US" dirty="0"/>
            </a:br>
            <a:r>
              <a:rPr lang="en-US" dirty="0"/>
              <a:t>so we don’t need to bother with its </a:t>
            </a:r>
            <a:br>
              <a:rPr lang="en-US" dirty="0"/>
            </a:br>
            <a:r>
              <a:rPr lang="en-US" dirty="0"/>
              <a:t>implementation details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rgbClr val="0070C0"/>
                </a:solidFill>
              </a:rPr>
              <a:t>This will be an abstraction over the </a:t>
            </a:r>
            <a:br>
              <a:rPr lang="en-US" sz="2800" i="1" dirty="0">
                <a:solidFill>
                  <a:srgbClr val="0070C0"/>
                </a:solidFill>
              </a:rPr>
            </a:br>
            <a:r>
              <a:rPr lang="en-US" sz="2800" i="1" dirty="0">
                <a:solidFill>
                  <a:srgbClr val="0070C0"/>
                </a:solidFill>
              </a:rPr>
              <a:t>loop!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44196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valuable abstraction within a loop is </a:t>
            </a:r>
            <a:br>
              <a:rPr lang="en-US" dirty="0"/>
            </a:br>
            <a:r>
              <a:rPr lang="en-US" dirty="0"/>
              <a:t>what does </a:t>
            </a:r>
            <a:r>
              <a:rPr lang="en-US" b="1" dirty="0"/>
              <a:t>not</a:t>
            </a:r>
            <a:r>
              <a:rPr lang="en-US" dirty="0"/>
              <a:t>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called a </a:t>
            </a:r>
            <a:r>
              <a:rPr lang="en-US" b="1" i="1" dirty="0">
                <a:solidFill>
                  <a:srgbClr val="C00000"/>
                </a:solidFill>
              </a:rPr>
              <a:t>loop invariant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A quantity that remains constant at each iteration</a:t>
            </a:r>
            <a:br>
              <a:rPr lang="en-US" dirty="0"/>
            </a:br>
            <a:r>
              <a:rPr lang="en-US" dirty="0"/>
              <a:t>of the loop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A quantity may be an </a:t>
            </a:r>
            <a:r>
              <a:rPr lang="en-US" u="sng" dirty="0"/>
              <a:t>expression</a:t>
            </a:r>
            <a:r>
              <a:rPr lang="en-US" dirty="0"/>
              <a:t>, not just a </a:t>
            </a:r>
            <a:r>
              <a:rPr lang="en-US" u="sng" dirty="0"/>
              <a:t>variable</a:t>
            </a:r>
          </a:p>
          <a:p>
            <a:pPr lvl="4"/>
            <a:endParaRPr lang="en-US" dirty="0"/>
          </a:p>
          <a:p>
            <a:pPr lvl="3"/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2692400" y="5943600"/>
            <a:ext cx="3581400" cy="923330"/>
          </a:xfrm>
          <a:prstGeom prst="wedgeRectCallout">
            <a:avLst>
              <a:gd name="adj1" fmla="val -19063"/>
              <a:gd name="adj2" fmla="val -1706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We will see what makes</a:t>
            </a:r>
            <a:br>
              <a:rPr lang="en-US" sz="1800" b="0" kern="0" dirty="0"/>
            </a:br>
            <a:r>
              <a:rPr lang="en-US" sz="1800" b="0" kern="0" dirty="0"/>
              <a:t>some loop invariants</a:t>
            </a:r>
            <a:br>
              <a:rPr lang="en-US" sz="1800" b="0" kern="0" dirty="0"/>
            </a:br>
            <a:r>
              <a:rPr lang="en-US" sz="1800" kern="0" dirty="0"/>
              <a:t>really valuable </a:t>
            </a:r>
            <a:r>
              <a:rPr lang="en-US" sz="1800" b="0" kern="0" dirty="0"/>
              <a:t>shortly</a:t>
            </a: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A90646-028B-CD88-A41F-835259638BCE}"/>
              </a:ext>
            </a:extLst>
          </p:cNvPr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find a </a:t>
            </a:r>
            <a:r>
              <a:rPr lang="en-US" b="1" dirty="0"/>
              <a:t>loop invariant</a:t>
            </a:r>
            <a:r>
              <a:rPr lang="en-US" dirty="0"/>
              <a:t>?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Track the values of the variables (i.e.,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just </a:t>
            </a:r>
            <a:r>
              <a:rPr lang="en-US" i="1" u="sng" dirty="0"/>
              <a:t>before</a:t>
            </a:r>
            <a:r>
              <a:rPr lang="en-US" dirty="0"/>
              <a:t> the loop guard is tested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Look for patterns</a:t>
            </a:r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Flowchart: Data 5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14" name="Straight Arrow Connector 13"/>
          <p:cNvCxnSpPr>
            <a:stCxn id="19" idx="4"/>
            <a:endCxn id="6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Arrow Connector 6"/>
          <p:cNvCxnSpPr>
            <a:stCxn id="9" idx="4"/>
            <a:endCxn id="13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" idx="4"/>
            <a:endCxn id="10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>
            <a:stCxn id="39" idx="4"/>
            <a:endCxn id="2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29" name="Straight Arrow Connector 28"/>
          <p:cNvCxnSpPr>
            <a:stCxn id="26" idx="0"/>
            <a:endCxn id="10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/>
          <p:cNvCxnSpPr>
            <a:stCxn id="13" idx="2"/>
            <a:endCxn id="36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9" idx="4"/>
            <a:endCxn id="28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Right Arrow 53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11150600" y="3886200"/>
            <a:ext cx="1259320" cy="369332"/>
          </a:xfrm>
          <a:prstGeom prst="wedgeRectCallout">
            <a:avLst>
              <a:gd name="adj1" fmla="val -115498"/>
              <a:gd name="adj2" fmla="val -3719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Loop guard</a:t>
            </a:r>
            <a:endParaRPr lang="en-US" sz="1800" b="0" dirty="0"/>
          </a:p>
        </p:txBody>
      </p:sp>
      <p:sp>
        <p:nvSpPr>
          <p:cNvPr id="57" name="Rectangular Callout 56"/>
          <p:cNvSpPr/>
          <p:nvPr/>
        </p:nvSpPr>
        <p:spPr bwMode="auto">
          <a:xfrm>
            <a:off x="3987800" y="5647595"/>
            <a:ext cx="2348135" cy="926734"/>
          </a:xfrm>
          <a:prstGeom prst="wedgeRectCallout">
            <a:avLst>
              <a:gd name="adj1" fmla="val -47490"/>
              <a:gd name="adj2" fmla="val -1333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is called</a:t>
            </a:r>
          </a:p>
          <a:p>
            <a:pPr>
              <a:defRPr/>
            </a:pPr>
            <a:r>
              <a:rPr lang="en-US" sz="1800" kern="0" dirty="0"/>
              <a:t>tracing</a:t>
            </a:r>
          </a:p>
          <a:p>
            <a:pPr>
              <a:defRPr/>
            </a:pPr>
            <a:r>
              <a:rPr lang="en-US" sz="1800" b="0" kern="0" dirty="0"/>
              <a:t>an execution</a:t>
            </a:r>
            <a:endParaRPr lang="en-US" sz="1800" b="0" dirty="0"/>
          </a:p>
        </p:txBody>
      </p:sp>
      <p:sp>
        <p:nvSpPr>
          <p:cNvPr id="58" name="TextBox 57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E2FB55-203D-0D57-CC5A-088A600B420A}"/>
              </a:ext>
            </a:extLst>
          </p:cNvPr>
          <p:cNvSpPr txBox="1"/>
          <p:nvPr/>
        </p:nvSpPr>
        <p:spPr>
          <a:xfrm>
            <a:off x="8479292" y="6835085"/>
            <a:ext cx="137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Loop guard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3" grpId="0" animBg="1"/>
      <p:bldP spid="19" grpId="0"/>
      <p:bldP spid="26" grpId="0"/>
      <p:bldP spid="28" grpId="0"/>
      <p:bldP spid="36" grpId="0"/>
      <p:bldP spid="39" grpId="0"/>
      <p:bldP spid="54" grpId="0" animBg="1"/>
      <p:bldP spid="56" grpId="0" animBg="1"/>
      <p:bldP spid="57" grpId="0" animBg="1"/>
      <p:bldP spid="58" grpId="0"/>
      <p:bldP spid="59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19F61D-7E1F-2196-5803-B8EA89404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63784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603AF3-3943-0F54-75FC-0BEF2B450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58740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67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F2C825-99AA-FB68-9E3A-194240CF9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28147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871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4FA6EF-3031-43BA-E72C-D2AA12986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947584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282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you spot a quantity that doesn’t </a:t>
            </a:r>
            <a:br>
              <a:rPr lang="en-US" dirty="0"/>
            </a:br>
            <a:r>
              <a:rPr lang="en-US" dirty="0"/>
              <a:t>change?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</a:t>
            </a:r>
            <a:r>
              <a:rPr lang="en-US" b="1" i="1" dirty="0"/>
              <a:t>r</a:t>
            </a:r>
            <a:r>
              <a:rPr lang="en-US" dirty="0"/>
              <a:t> because it will change if </a:t>
            </a:r>
            <a:r>
              <a:rPr lang="en-US" b="1" i="1" dirty="0"/>
              <a:t>e</a:t>
            </a:r>
            <a:r>
              <a:rPr lang="en-US" dirty="0"/>
              <a:t> is odd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5B3E4C-5C0A-225F-3D5B-6FB748F55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59910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8490B2B6-C437-8B97-CAFB-EA3AB77A89B3}"/>
              </a:ext>
            </a:extLst>
          </p:cNvPr>
          <p:cNvSpPr/>
          <p:nvPr/>
        </p:nvSpPr>
        <p:spPr bwMode="auto">
          <a:xfrm>
            <a:off x="6778187" y="5614769"/>
            <a:ext cx="1695337" cy="646331"/>
          </a:xfrm>
          <a:prstGeom prst="wedgeRectCallout">
            <a:avLst>
              <a:gd name="adj1" fmla="val -125518"/>
              <a:gd name="adj2" fmla="val 363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At this point</a:t>
            </a:r>
            <a:br>
              <a:rPr lang="en-US" sz="1800" b="0" kern="0" dirty="0"/>
            </a:br>
            <a:r>
              <a:rPr lang="en-US" sz="1800" b="0" kern="0" dirty="0"/>
              <a:t>we exit the loop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02479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b</a:t>
            </a:r>
            <a:r>
              <a:rPr lang="en-US" b="1" i="1" baseline="30000" dirty="0"/>
              <a:t>e</a:t>
            </a:r>
            <a:r>
              <a:rPr lang="en-US" dirty="0"/>
              <a:t> is a </a:t>
            </a:r>
            <a:r>
              <a:rPr lang="en-US" b="1" i="1" dirty="0"/>
              <a:t>candidate</a:t>
            </a:r>
            <a:r>
              <a:rPr lang="en-US" b="1" dirty="0"/>
              <a:t> </a:t>
            </a:r>
            <a:r>
              <a:rPr lang="en-US" dirty="0"/>
              <a:t>loop invariant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is constant on one set of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A loop invariant must stay constant on all inputs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263464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44123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0AF822-9195-B256-4BF7-E69A8A4DD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3679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Contracts: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Preconditions &amp; postconditions </a:t>
            </a:r>
          </a:p>
          <a:p>
            <a:pPr lvl="2"/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Contracts: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Loop invariants &amp; assertions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i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1 is due next week on Monday, Jan 15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1 is due next week on Thursday, Jan 18 by 9:00PM</a:t>
            </a: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C33684-DB32-783C-AA18-FC8128FF3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164295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041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6196-9519-9F73-ECBB-0A108F141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4963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998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b</a:t>
            </a:r>
            <a:r>
              <a:rPr lang="en-US" b="1" i="1" baseline="30000" dirty="0"/>
              <a:t>e</a:t>
            </a:r>
            <a:r>
              <a:rPr lang="en-US" dirty="0"/>
              <a:t> is NOT invariant on these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was a candidate that didn’t pan out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A loop invariant must stay constant on all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Can you spot another candidate?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88804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27667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r*b</a:t>
            </a:r>
            <a:r>
              <a:rPr lang="en-US" b="1" i="1" baseline="30000" dirty="0"/>
              <a:t>e</a:t>
            </a:r>
            <a:r>
              <a:rPr lang="en-US" dirty="0"/>
              <a:t> is another </a:t>
            </a:r>
            <a:r>
              <a:rPr lang="en-US" b="1" i="1" dirty="0"/>
              <a:t>candidate</a:t>
            </a:r>
            <a:r>
              <a:rPr lang="en-US" dirty="0"/>
              <a:t> loop invariant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is constant on this set of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But a loop invariant must stay constant on all inputs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67016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89571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028340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88165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66522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124162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71500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570852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85986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843033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</a:t>
            </a:r>
            <a:r>
              <a:rPr lang="en-US" b="1" baseline="30000" dirty="0"/>
              <a:t>e</a:t>
            </a:r>
            <a:r>
              <a:rPr lang="en-US" b="1" dirty="0"/>
              <a:t> * r </a:t>
            </a:r>
            <a:r>
              <a:rPr lang="en-US" dirty="0"/>
              <a:t>is a </a:t>
            </a:r>
            <a:r>
              <a:rPr lang="en-US" i="1" dirty="0"/>
              <a:t>promising</a:t>
            </a:r>
            <a:r>
              <a:rPr lang="en-US" dirty="0"/>
              <a:t> candidate loop invariant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worked on </a:t>
            </a:r>
            <a:r>
              <a:rPr lang="en-US" i="1" dirty="0"/>
              <a:t>two </a:t>
            </a:r>
            <a:r>
              <a:rPr lang="en-US" dirty="0"/>
              <a:t>sets</a:t>
            </a:r>
            <a:r>
              <a:rPr lang="en-US" i="1" dirty="0"/>
              <a:t> </a:t>
            </a:r>
            <a:r>
              <a:rPr lang="en-US" dirty="0"/>
              <a:t>inputs!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33086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02707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Candidate Loop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 we know if </a:t>
            </a:r>
            <a:r>
              <a:rPr lang="en-US" b="1" dirty="0"/>
              <a:t>b</a:t>
            </a:r>
            <a:r>
              <a:rPr lang="en-US" b="1" baseline="30000" dirty="0"/>
              <a:t>e</a:t>
            </a:r>
            <a:r>
              <a:rPr lang="en-US" b="1" dirty="0"/>
              <a:t> * r </a:t>
            </a:r>
            <a:r>
              <a:rPr lang="en-US" dirty="0"/>
              <a:t>works in general?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CANNOT test it on all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We need to provide a </a:t>
            </a:r>
            <a:r>
              <a:rPr lang="en-US" b="1" dirty="0">
                <a:solidFill>
                  <a:srgbClr val="0070C0"/>
                </a:solidFill>
              </a:rPr>
              <a:t>proof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First, how to add it to our code?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C0, we use the following directive </a:t>
            </a:r>
            <a:br>
              <a:rPr lang="en-US" dirty="0"/>
            </a:br>
            <a:r>
              <a:rPr lang="en-US" dirty="0"/>
              <a:t>to specify a loop invariant: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    		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>
                <a:solidFill>
                  <a:srgbClr val="C00000"/>
                </a:solidFill>
              </a:rPr>
              <a:t> &lt;…&gt;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016A35-91FD-299A-6092-807B628A22E8}"/>
              </a:ext>
            </a:extLst>
          </p:cNvPr>
          <p:cNvSpPr>
            <a:spLocks/>
          </p:cNvSpPr>
          <p:nvPr/>
        </p:nvSpPr>
        <p:spPr bwMode="auto">
          <a:xfrm>
            <a:off x="8788400" y="3266956"/>
            <a:ext cx="40386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&lt;…&gt; 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C8AD2826-84F7-3A09-847A-48882C20D4C7}"/>
              </a:ext>
            </a:extLst>
          </p:cNvPr>
          <p:cNvSpPr/>
          <p:nvPr/>
        </p:nvSpPr>
        <p:spPr bwMode="auto">
          <a:xfrm>
            <a:off x="3073400" y="7464623"/>
            <a:ext cx="5143396" cy="615553"/>
          </a:xfrm>
          <a:prstGeom prst="wedgeRectCallout">
            <a:avLst>
              <a:gd name="adj1" fmla="val 63330"/>
              <a:gd name="adj2" fmla="val -2842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kern="0" dirty="0"/>
              <a:t>The loop invariant is </a:t>
            </a:r>
            <a:r>
              <a:rPr lang="en-US" sz="1600" b="0" kern="0" dirty="0"/>
              <a:t>written between the loop guard </a:t>
            </a:r>
            <a:br>
              <a:rPr lang="en-US" sz="1600" b="0" kern="0" dirty="0"/>
            </a:br>
            <a:r>
              <a:rPr lang="en-US" sz="1600" b="0" kern="0" dirty="0"/>
              <a:t>and the loop body</a:t>
            </a:r>
          </a:p>
        </p:txBody>
      </p: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479ADB08-E7E0-5098-F131-A55F4215931A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rot="10800000" flipV="1">
            <a:off x="5196114" y="6133481"/>
            <a:ext cx="800207" cy="518995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EAB86E2-36FD-98CA-00DF-F6F42AF60223}"/>
              </a:ext>
            </a:extLst>
          </p:cNvPr>
          <p:cNvSpPr txBox="1"/>
          <p:nvPr/>
        </p:nvSpPr>
        <p:spPr>
          <a:xfrm>
            <a:off x="2287047" y="6421644"/>
            <a:ext cx="290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What shall go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Function Contracts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Invariants in C0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the following syntax work?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>
                <a:solidFill>
                  <a:srgbClr val="C00000"/>
                </a:solidFill>
              </a:rPr>
              <a:t> POW(b, e) * r;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C0 would need to keep track of the values of </a:t>
            </a:r>
            <a:r>
              <a:rPr lang="en-US" dirty="0">
                <a:solidFill>
                  <a:srgbClr val="C00000"/>
                </a:solidFill>
              </a:rPr>
              <a:t>POW(b, e) * r </a:t>
            </a:r>
            <a:r>
              <a:rPr lang="en-US" dirty="0"/>
              <a:t>across all iterations of the loop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Also, what if the loop runs 0 times?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C0, loop invariants accept only </a:t>
            </a:r>
            <a:r>
              <a:rPr lang="en-US" b="1" dirty="0" err="1"/>
              <a:t>boolean</a:t>
            </a:r>
            <a:r>
              <a:rPr lang="en-US" b="1" dirty="0"/>
              <a:t> expressions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they evaluate to</a:t>
            </a:r>
            <a:r>
              <a:rPr lang="en-US" b="1" dirty="0"/>
              <a:t> true,</a:t>
            </a:r>
            <a:r>
              <a:rPr lang="en-US" dirty="0"/>
              <a:t> it means the loop invariant was satisfied in the current iteration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Otherwise,</a:t>
            </a:r>
            <a:r>
              <a:rPr lang="en-US" b="1" dirty="0"/>
              <a:t> </a:t>
            </a:r>
            <a:r>
              <a:rPr lang="en-US" dirty="0"/>
              <a:t>it wasn’t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shall we use for the above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’s loop invariant?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9C698E-0BC0-E5C6-3E35-20D771E60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768528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206717-9775-4610-A641-75504450894A}"/>
              </a:ext>
            </a:extLst>
          </p:cNvPr>
          <p:cNvSpPr/>
          <p:nvPr/>
        </p:nvSpPr>
        <p:spPr bwMode="auto">
          <a:xfrm>
            <a:off x="1472831" y="4036940"/>
            <a:ext cx="4419969" cy="3810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7CD18768-53E9-B6C1-8008-74CD0DA36250}"/>
              </a:ext>
            </a:extLst>
          </p:cNvPr>
          <p:cNvSpPr/>
          <p:nvPr/>
        </p:nvSpPr>
        <p:spPr bwMode="auto">
          <a:xfrm>
            <a:off x="2006600" y="6845431"/>
            <a:ext cx="2743200" cy="1200329"/>
          </a:xfrm>
          <a:prstGeom prst="wedgeRectCallout">
            <a:avLst>
              <a:gd name="adj1" fmla="val 22958"/>
              <a:gd name="adj2" fmla="val -2494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b="0" dirty="0"/>
              <a:t>Before we enter the loop,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x</a:t>
            </a:r>
            <a:r>
              <a:rPr lang="en-US" sz="1800" b="0" dirty="0"/>
              <a:t> = </a:t>
            </a:r>
            <a:r>
              <a:rPr lang="en-US" sz="1800" i="1" dirty="0"/>
              <a:t>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y = e</a:t>
            </a:r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is 256 too</a:t>
            </a:r>
          </a:p>
        </p:txBody>
      </p:sp>
    </p:spTree>
    <p:extLst>
      <p:ext uri="{BB962C8B-B14F-4D97-AF65-F5344CB8AC3E}">
        <p14:creationId xmlns:p14="http://schemas.microsoft.com/office/powerpoint/2010/main" val="4299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7CD18768-53E9-B6C1-8008-74CD0DA36250}"/>
              </a:ext>
            </a:extLst>
          </p:cNvPr>
          <p:cNvSpPr/>
          <p:nvPr/>
        </p:nvSpPr>
        <p:spPr bwMode="auto">
          <a:xfrm>
            <a:off x="2829194" y="7153870"/>
            <a:ext cx="2514600" cy="923330"/>
          </a:xfrm>
          <a:prstGeom prst="wedgeRectCallout">
            <a:avLst>
              <a:gd name="adj1" fmla="val 83371"/>
              <a:gd name="adj2" fmla="val -1769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i="1" dirty="0"/>
              <a:t>x</a:t>
            </a:r>
            <a:r>
              <a:rPr lang="en-US" sz="1800" b="0" dirty="0"/>
              <a:t> and </a:t>
            </a:r>
            <a:r>
              <a:rPr lang="en-US" sz="1800" i="1" dirty="0"/>
              <a:t>y</a:t>
            </a:r>
            <a:r>
              <a:rPr lang="en-US" sz="1800" b="0" dirty="0"/>
              <a:t> never change in the loop</a:t>
            </a:r>
            <a:endParaRPr lang="en-US" sz="1800" i="1" dirty="0"/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= </a:t>
            </a:r>
            <a:r>
              <a:rPr lang="en-US" sz="1800" b="1" i="1" dirty="0">
                <a:solidFill>
                  <a:schemeClr val="tx1"/>
                </a:solidFill>
              </a:rPr>
              <a:t>r*b</a:t>
            </a:r>
            <a:r>
              <a:rPr lang="en-US" sz="1800" b="1" i="1" baseline="30000" dirty="0">
                <a:solidFill>
                  <a:schemeClr val="tx1"/>
                </a:solidFill>
              </a:rPr>
              <a:t>e</a:t>
            </a:r>
            <a:endParaRPr lang="en-US" sz="1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CC87BE6-F215-982A-CF20-E6A279195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665789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640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206717-9775-4610-A641-75504450894A}"/>
              </a:ext>
            </a:extLst>
          </p:cNvPr>
          <p:cNvSpPr/>
          <p:nvPr/>
        </p:nvSpPr>
        <p:spPr bwMode="auto">
          <a:xfrm>
            <a:off x="1472831" y="4036940"/>
            <a:ext cx="4419969" cy="3810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31E6C1-51F8-4406-600C-6D44A18F3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01725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7CD18768-53E9-B6C1-8008-74CD0DA36250}"/>
              </a:ext>
            </a:extLst>
          </p:cNvPr>
          <p:cNvSpPr/>
          <p:nvPr/>
        </p:nvSpPr>
        <p:spPr bwMode="auto">
          <a:xfrm>
            <a:off x="2082800" y="6627740"/>
            <a:ext cx="2743200" cy="1200329"/>
          </a:xfrm>
          <a:prstGeom prst="wedgeRectCallout">
            <a:avLst>
              <a:gd name="adj1" fmla="val 25074"/>
              <a:gd name="adj2" fmla="val -2313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b="0" dirty="0"/>
              <a:t>Before we enter the loop,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x</a:t>
            </a:r>
            <a:r>
              <a:rPr lang="en-US" sz="1800" b="0" dirty="0"/>
              <a:t> = </a:t>
            </a:r>
            <a:r>
              <a:rPr lang="en-US" sz="1800" i="1" dirty="0"/>
              <a:t>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y = e</a:t>
            </a:r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is 128 too</a:t>
            </a:r>
          </a:p>
        </p:txBody>
      </p:sp>
    </p:spTree>
    <p:extLst>
      <p:ext uri="{BB962C8B-B14F-4D97-AF65-F5344CB8AC3E}">
        <p14:creationId xmlns:p14="http://schemas.microsoft.com/office/powerpoint/2010/main" val="26385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31E6C1-51F8-4406-600C-6D44A18F3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50834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37832442-B40C-68E3-F567-5FF69ACCF2B7}"/>
              </a:ext>
            </a:extLst>
          </p:cNvPr>
          <p:cNvSpPr/>
          <p:nvPr/>
        </p:nvSpPr>
        <p:spPr bwMode="auto">
          <a:xfrm>
            <a:off x="2889250" y="6705600"/>
            <a:ext cx="2514600" cy="923330"/>
          </a:xfrm>
          <a:prstGeom prst="wedgeRectCallout">
            <a:avLst>
              <a:gd name="adj1" fmla="val 83371"/>
              <a:gd name="adj2" fmla="val -1769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i="1" dirty="0"/>
              <a:t>x</a:t>
            </a:r>
            <a:r>
              <a:rPr lang="en-US" sz="1800" b="0" dirty="0"/>
              <a:t> and </a:t>
            </a:r>
            <a:r>
              <a:rPr lang="en-US" sz="1800" i="1" dirty="0"/>
              <a:t>y</a:t>
            </a:r>
            <a:r>
              <a:rPr lang="en-US" sz="1800" b="0" dirty="0"/>
              <a:t> never change in the loop</a:t>
            </a:r>
            <a:endParaRPr lang="en-US" sz="1800" i="1" dirty="0"/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= </a:t>
            </a:r>
            <a:r>
              <a:rPr lang="en-US" sz="1800" b="1" i="1" dirty="0">
                <a:solidFill>
                  <a:schemeClr val="tx1"/>
                </a:solidFill>
              </a:rPr>
              <a:t>r*b</a:t>
            </a:r>
            <a:r>
              <a:rPr lang="en-US" sz="1800" b="1" i="1" baseline="30000" dirty="0">
                <a:solidFill>
                  <a:schemeClr val="tx1"/>
                </a:solidFill>
              </a:rPr>
              <a:t>e</a:t>
            </a:r>
            <a:endParaRPr lang="en-US" sz="1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063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POW(</a:t>
            </a:r>
            <a:r>
              <a:rPr lang="en-US" dirty="0" err="1">
                <a:solidFill>
                  <a:srgbClr val="C00000"/>
                </a:solidFill>
              </a:rPr>
              <a:t>b,e</a:t>
            </a:r>
            <a:r>
              <a:rPr lang="en-US" dirty="0">
                <a:solidFill>
                  <a:srgbClr val="C00000"/>
                </a:solidFill>
              </a:rPr>
              <a:t>) * r == POW(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17CC67-4D23-D4FF-8FBD-C0658BC687E7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AE884D-95D5-274F-1E32-CE5C5CCAC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5181600"/>
            <a:ext cx="5689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10C28137-A12E-BC06-6765-FBFED68D9446}"/>
              </a:ext>
            </a:extLst>
          </p:cNvPr>
          <p:cNvSpPr/>
          <p:nvPr/>
        </p:nvSpPr>
        <p:spPr bwMode="auto">
          <a:xfrm>
            <a:off x="1473200" y="3429000"/>
            <a:ext cx="3134777" cy="923330"/>
          </a:xfrm>
          <a:prstGeom prst="wedgeRectCallout">
            <a:avLst>
              <a:gd name="adj1" fmla="val 127728"/>
              <a:gd name="adj2" fmla="val 163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Execution will abort </a:t>
            </a:r>
            <a:br>
              <a:rPr lang="en-US" sz="1800" b="0" kern="0" dirty="0"/>
            </a:br>
            <a:r>
              <a:rPr lang="en-US" sz="1800" b="0" kern="0" dirty="0"/>
              <a:t>when ran with </a:t>
            </a:r>
            <a:r>
              <a:rPr lang="en-US" sz="1800" kern="0" dirty="0"/>
              <a:t>-d</a:t>
            </a:r>
            <a:br>
              <a:rPr lang="en-US" sz="1800" b="0" kern="0" dirty="0"/>
            </a:br>
            <a:r>
              <a:rPr lang="en-US" sz="1800" b="0" kern="0" dirty="0"/>
              <a:t>if loop invariant is ever </a:t>
            </a:r>
            <a:r>
              <a:rPr lang="en-US" sz="1800" kern="0" dirty="0"/>
              <a:t>false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7666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235700" cy="1498600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two new calls to </a:t>
            </a:r>
            <a:r>
              <a:rPr lang="en-US" dirty="0">
                <a:solidFill>
                  <a:srgbClr val="C0000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Are they safe?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POW(x, y)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y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y &gt;= 0 </a:t>
            </a:r>
            <a:r>
              <a:rPr lang="en-US" dirty="0"/>
              <a:t>by line 2 (precondition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971550" lvl="1" indent="-514350"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POW(b, 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“e is </a:t>
            </a:r>
            <a:r>
              <a:rPr lang="en-US" i="1" dirty="0">
                <a:solidFill>
                  <a:srgbClr val="FF0000"/>
                </a:solidFill>
              </a:rPr>
              <a:t>initially</a:t>
            </a:r>
            <a:r>
              <a:rPr lang="en-US" dirty="0"/>
              <a:t> equal to y which is &gt;= 0, it is halved at </a:t>
            </a:r>
            <a:r>
              <a:rPr lang="en-US" i="1" dirty="0">
                <a:solidFill>
                  <a:srgbClr val="FF0000"/>
                </a:solidFill>
              </a:rPr>
              <a:t>each</a:t>
            </a:r>
            <a:r>
              <a:rPr lang="en-US" dirty="0"/>
              <a:t> iteration, and will never go below 0; hence, e is </a:t>
            </a:r>
            <a:r>
              <a:rPr lang="en-US" i="1" dirty="0">
                <a:solidFill>
                  <a:srgbClr val="FF0000"/>
                </a:solidFill>
              </a:rPr>
              <a:t>always</a:t>
            </a:r>
            <a:r>
              <a:rPr lang="en-US" dirty="0"/>
              <a:t> &gt;= 0”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This is an example of </a:t>
            </a:r>
            <a:r>
              <a:rPr lang="en-US" b="1" dirty="0">
                <a:solidFill>
                  <a:srgbClr val="FF0000"/>
                </a:solidFill>
              </a:rPr>
              <a:t>operational reasoning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/>
              <a:t>The justification relies on what is happening in all the iterations of the loop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/>
              <a:t>It is error-prone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/>
              <a:t>We will disallow safety proofs over loops using operational reasoning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How can we prove it using </a:t>
            </a:r>
            <a:r>
              <a:rPr lang="en-US" b="1" dirty="0">
                <a:solidFill>
                  <a:srgbClr val="0070C0"/>
                </a:solidFill>
              </a:rPr>
              <a:t>point-to reasoning</a:t>
            </a:r>
            <a:r>
              <a:rPr lang="en-US" dirty="0"/>
              <a:t>?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188200" y="533400"/>
            <a:ext cx="5715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626600" y="2971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1531600" y="2971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 flipH="1">
            <a:off x="8788400" y="914400"/>
            <a:ext cx="9906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0" name="Curved Connector 9"/>
          <p:cNvCxnSpPr>
            <a:stCxn id="8" idx="0"/>
            <a:endCxn id="9" idx="2"/>
          </p:cNvCxnSpPr>
          <p:nvPr/>
        </p:nvCxnSpPr>
        <p:spPr bwMode="auto">
          <a:xfrm rot="16200000" flipV="1">
            <a:off x="10045700" y="838200"/>
            <a:ext cx="1866900" cy="240030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cxnSp>
        <p:nvCxnSpPr>
          <p:cNvPr id="13" name="Curved Connector 9"/>
          <p:cNvCxnSpPr>
            <a:stCxn id="7" idx="4"/>
            <a:endCxn id="16" idx="6"/>
          </p:cNvCxnSpPr>
          <p:nvPr/>
        </p:nvCxnSpPr>
        <p:spPr bwMode="auto">
          <a:xfrm rot="16200000" flipH="1">
            <a:off x="10236200" y="3543300"/>
            <a:ext cx="952500" cy="87630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6" name="Oval 15"/>
          <p:cNvSpPr>
            <a:spLocks noChangeArrowheads="1"/>
          </p:cNvSpPr>
          <p:nvPr/>
        </p:nvSpPr>
        <p:spPr bwMode="auto">
          <a:xfrm flipH="1">
            <a:off x="11150600" y="4267200"/>
            <a:ext cx="3810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235700" cy="1498600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two new calls to </a:t>
            </a:r>
            <a:r>
              <a:rPr lang="en-US" dirty="0">
                <a:solidFill>
                  <a:srgbClr val="C0000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Are they safe?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POW(x, y)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y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y &gt;= 0 </a:t>
            </a:r>
            <a:r>
              <a:rPr lang="en-US" dirty="0"/>
              <a:t>by line 2 (precondition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971550" lvl="1" indent="-514350"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POW(b, 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We do believe that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  <a:r>
              <a:rPr lang="en-US" dirty="0"/>
              <a:t> at every </a:t>
            </a:r>
            <a:br>
              <a:rPr lang="en-US" dirty="0"/>
            </a:br>
            <a:r>
              <a:rPr lang="en-US" dirty="0"/>
              <a:t>iteration of the loop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rgbClr val="0070C0"/>
                </a:solidFill>
              </a:rPr>
              <a:t>We can turn it into a </a:t>
            </a:r>
            <a:r>
              <a:rPr lang="en-US" i="1" u="sng" dirty="0">
                <a:solidFill>
                  <a:srgbClr val="0070C0"/>
                </a:solidFill>
              </a:rPr>
              <a:t>candidate</a:t>
            </a:r>
            <a:r>
              <a:rPr lang="en-US" i="1" dirty="0">
                <a:solidFill>
                  <a:srgbClr val="0070C0"/>
                </a:solidFill>
              </a:rPr>
              <a:t> loop invariant (i.e., //@</a:t>
            </a:r>
            <a:r>
              <a:rPr lang="en-US" i="1" dirty="0" err="1">
                <a:solidFill>
                  <a:srgbClr val="0070C0"/>
                </a:solidFill>
              </a:rPr>
              <a:t>loop_invariant</a:t>
            </a:r>
            <a:r>
              <a:rPr lang="en-US" i="1" dirty="0">
                <a:solidFill>
                  <a:srgbClr val="0070C0"/>
                </a:solidFill>
              </a:rPr>
              <a:t> e &gt;= 0;)</a:t>
            </a:r>
          </a:p>
          <a:p>
            <a:pPr marL="1092200" lvl="3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188200" y="533400"/>
            <a:ext cx="5715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 flipH="1">
            <a:off x="8788400" y="914400"/>
            <a:ext cx="9906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27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235700" cy="1498600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two new calls to </a:t>
            </a:r>
            <a:r>
              <a:rPr lang="en-US" dirty="0">
                <a:solidFill>
                  <a:srgbClr val="C0000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Are they safe?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POW(x, y)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y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y &gt;= 0 </a:t>
            </a:r>
            <a:r>
              <a:rPr lang="en-US" dirty="0"/>
              <a:t>by line 2 (precondition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971550" lvl="1" indent="-514350"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POW(b, 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We do believe that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  <a:r>
              <a:rPr lang="en-US" dirty="0"/>
              <a:t> at every </a:t>
            </a:r>
            <a:br>
              <a:rPr lang="en-US" dirty="0"/>
            </a:br>
            <a:r>
              <a:rPr lang="en-US" dirty="0"/>
              <a:t>iteration of the loop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rgbClr val="0070C0"/>
                </a:solidFill>
              </a:rPr>
              <a:t>We can turn it into a </a:t>
            </a:r>
            <a:r>
              <a:rPr lang="en-US" i="1" u="sng" dirty="0">
                <a:solidFill>
                  <a:srgbClr val="0070C0"/>
                </a:solidFill>
              </a:rPr>
              <a:t>candidate</a:t>
            </a:r>
            <a:r>
              <a:rPr lang="en-US" i="1" dirty="0">
                <a:solidFill>
                  <a:srgbClr val="0070C0"/>
                </a:solidFill>
              </a:rPr>
              <a:t> loop invariant (i.e., //@</a:t>
            </a:r>
            <a:r>
              <a:rPr lang="en-US" i="1" dirty="0" err="1">
                <a:solidFill>
                  <a:srgbClr val="0070C0"/>
                </a:solidFill>
              </a:rPr>
              <a:t>loop_invariant</a:t>
            </a:r>
            <a:r>
              <a:rPr lang="en-US" i="1" dirty="0">
                <a:solidFill>
                  <a:srgbClr val="0070C0"/>
                </a:solidFill>
              </a:rPr>
              <a:t> e &gt;= 0;)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FF0000"/>
                </a:solidFill>
              </a:rPr>
              <a:t>But we need to supply a </a:t>
            </a:r>
            <a:r>
              <a:rPr lang="en-US" i="1" dirty="0">
                <a:solidFill>
                  <a:srgbClr val="FF0000"/>
                </a:solidFill>
              </a:rPr>
              <a:t>proof</a:t>
            </a:r>
            <a:r>
              <a:rPr lang="en-US" dirty="0">
                <a:solidFill>
                  <a:srgbClr val="FF0000"/>
                </a:solidFill>
              </a:rPr>
              <a:t> that it is </a:t>
            </a:r>
            <a:r>
              <a:rPr lang="en-US" i="1" u="sng" dirty="0">
                <a:solidFill>
                  <a:srgbClr val="FF0000"/>
                </a:solidFill>
              </a:rPr>
              <a:t>genuine</a:t>
            </a:r>
            <a:r>
              <a:rPr lang="en-US" dirty="0">
                <a:solidFill>
                  <a:srgbClr val="FF0000"/>
                </a:solidFill>
              </a:rPr>
              <a:t> (later)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We can then prove that </a:t>
            </a:r>
            <a:r>
              <a:rPr lang="en-US" dirty="0">
                <a:solidFill>
                  <a:srgbClr val="C00000"/>
                </a:solidFill>
              </a:rPr>
              <a:t>POW(b, e) </a:t>
            </a:r>
            <a:r>
              <a:rPr lang="en-US" dirty="0">
                <a:solidFill>
                  <a:schemeClr val="tx1"/>
                </a:solidFill>
              </a:rPr>
              <a:t>is safe by pointing to line 9! 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188200" y="379512"/>
            <a:ext cx="5715000" cy="60324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 flipH="1">
            <a:off x="8788400" y="914400"/>
            <a:ext cx="9906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C793A0E-D451-B95F-C90F-28FEA2F04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2895600"/>
            <a:ext cx="3810000" cy="41746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EF511171-9D69-DC23-436F-AFE7E716BCFD}"/>
              </a:ext>
            </a:extLst>
          </p:cNvPr>
          <p:cNvSpPr/>
          <p:nvPr/>
        </p:nvSpPr>
        <p:spPr bwMode="auto">
          <a:xfrm>
            <a:off x="9779000" y="7953970"/>
            <a:ext cx="2669962" cy="923330"/>
          </a:xfrm>
          <a:prstGeom prst="wedgeRectCallout">
            <a:avLst>
              <a:gd name="adj1" fmla="val -59883"/>
              <a:gd name="adj2" fmla="val -991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An operational hunch</a:t>
            </a:r>
            <a:br>
              <a:rPr lang="en-US" sz="1800" b="0" kern="0" dirty="0"/>
            </a:br>
            <a:r>
              <a:rPr lang="en-US" sz="1800" b="0" kern="0" dirty="0"/>
              <a:t>is often a good candidate</a:t>
            </a:r>
            <a:br>
              <a:rPr lang="en-US" sz="1800" b="0" kern="0" dirty="0"/>
            </a:br>
            <a:r>
              <a:rPr lang="en-US" sz="1800" b="0" kern="0" dirty="0"/>
              <a:t>loop invariant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5633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Loop Invariants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Loop invariants are checked </a:t>
            </a:r>
            <a:r>
              <a:rPr lang="en-US" b="1" i="1" dirty="0"/>
              <a:t>just</a:t>
            </a:r>
            <a:br>
              <a:rPr lang="en-US" b="1" i="1" dirty="0"/>
            </a:br>
            <a:r>
              <a:rPr lang="en-US" b="1" i="1" dirty="0"/>
              <a:t>before</a:t>
            </a:r>
            <a:r>
              <a:rPr lang="en-US" i="1" dirty="0"/>
              <a:t> </a:t>
            </a:r>
            <a:r>
              <a:rPr lang="en-US" dirty="0"/>
              <a:t>the loop guard is tested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loop body runs </a:t>
            </a:r>
            <a:r>
              <a:rPr lang="en-US" b="1" i="1" dirty="0"/>
              <a:t>n</a:t>
            </a:r>
            <a:r>
              <a:rPr lang="en-US" dirty="0"/>
              <a:t> times,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invariant is checked </a:t>
            </a:r>
            <a:r>
              <a:rPr lang="en-US" b="1" i="1" dirty="0"/>
              <a:t>n</a:t>
            </a:r>
            <a:r>
              <a:rPr lang="en-US" dirty="0"/>
              <a:t>+1 times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Must be </a:t>
            </a:r>
            <a:r>
              <a:rPr lang="en-US" b="1" dirty="0"/>
              <a:t>true</a:t>
            </a:r>
            <a:r>
              <a:rPr lang="en-US" dirty="0"/>
              <a:t> all the </a:t>
            </a:r>
            <a:r>
              <a:rPr lang="en-US" b="1" i="1" dirty="0"/>
              <a:t>n</a:t>
            </a:r>
            <a:r>
              <a:rPr lang="en-US" dirty="0"/>
              <a:t>+1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guard is tested </a:t>
            </a:r>
            <a:r>
              <a:rPr lang="en-US" b="1" i="1" dirty="0"/>
              <a:t>n</a:t>
            </a:r>
            <a:r>
              <a:rPr lang="en-US" dirty="0"/>
              <a:t>+1 times too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But, </a:t>
            </a:r>
            <a:r>
              <a:rPr lang="en-US" b="1" dirty="0"/>
              <a:t>true</a:t>
            </a:r>
            <a:r>
              <a:rPr lang="en-US" dirty="0"/>
              <a:t> the first </a:t>
            </a:r>
            <a:r>
              <a:rPr lang="en-US" b="1" i="1" dirty="0"/>
              <a:t>n</a:t>
            </a:r>
            <a:r>
              <a:rPr lang="en-US" dirty="0"/>
              <a:t> times and </a:t>
            </a:r>
            <a:r>
              <a:rPr lang="en-US" b="1" dirty="0"/>
              <a:t>false</a:t>
            </a:r>
            <a:r>
              <a:rPr lang="en-US" dirty="0"/>
              <a:t> the last time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the loop is exited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invariant will be </a:t>
            </a:r>
            <a:r>
              <a:rPr lang="en-US" b="1" dirty="0"/>
              <a:t>true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guard will be </a:t>
            </a:r>
            <a:r>
              <a:rPr lang="en-US" b="1" dirty="0"/>
              <a:t>false</a:t>
            </a:r>
          </a:p>
        </p:txBody>
      </p:sp>
      <p:sp>
        <p:nvSpPr>
          <p:cNvPr id="6" name="Flowchart: Data 5"/>
          <p:cNvSpPr/>
          <p:nvPr/>
        </p:nvSpPr>
        <p:spPr bwMode="auto">
          <a:xfrm>
            <a:off x="11109245" y="41820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9550933" y="1981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1735380" y="5486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8179869" y="33528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14" name="Straight Arrow Connector 13"/>
          <p:cNvCxnSpPr>
            <a:stCxn id="19" idx="4"/>
            <a:endCxn id="6" idx="1"/>
          </p:cNvCxnSpPr>
          <p:nvPr/>
        </p:nvCxnSpPr>
        <p:spPr bwMode="auto">
          <a:xfrm rot="16200000" flipH="1">
            <a:off x="11627918" y="3993661"/>
            <a:ext cx="3720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11735380" y="3657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4"/>
          </p:cNvCxnSpPr>
          <p:nvPr/>
        </p:nvCxnSpPr>
        <p:spPr bwMode="auto">
          <a:xfrm flipV="1">
            <a:off x="11074398" y="3810000"/>
            <a:ext cx="737182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12598400" y="5486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9550934" y="2209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9550933" y="6019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12598400" y="2209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Arrow Connector 6"/>
          <p:cNvCxnSpPr>
            <a:stCxn id="9" idx="4"/>
            <a:endCxn id="13" idx="0"/>
          </p:cNvCxnSpPr>
          <p:nvPr/>
        </p:nvCxnSpPr>
        <p:spPr bwMode="auto">
          <a:xfrm rot="16200000" flipH="1">
            <a:off x="9017533" y="2743199"/>
            <a:ext cx="12192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" idx="4"/>
            <a:endCxn id="10" idx="0"/>
          </p:cNvCxnSpPr>
          <p:nvPr/>
        </p:nvCxnSpPr>
        <p:spPr bwMode="auto">
          <a:xfrm rot="5400000">
            <a:off x="11623454" y="5293527"/>
            <a:ext cx="38100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>
            <a:stCxn id="39" idx="4"/>
            <a:endCxn id="26" idx="0"/>
          </p:cNvCxnSpPr>
          <p:nvPr/>
        </p:nvCxnSpPr>
        <p:spPr bwMode="auto">
          <a:xfrm rot="5400000">
            <a:off x="11112500" y="3924300"/>
            <a:ext cx="31242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29" name="Straight Arrow Connector 28"/>
          <p:cNvCxnSpPr>
            <a:stCxn id="26" idx="0"/>
            <a:endCxn id="10" idx="0"/>
          </p:cNvCxnSpPr>
          <p:nvPr/>
        </p:nvCxnSpPr>
        <p:spPr bwMode="auto">
          <a:xfrm rot="16200000" flipV="1">
            <a:off x="12243090" y="50548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/>
          <p:cNvCxnSpPr>
            <a:stCxn id="13" idx="2"/>
            <a:endCxn id="36" idx="0"/>
          </p:cNvCxnSpPr>
          <p:nvPr/>
        </p:nvCxnSpPr>
        <p:spPr bwMode="auto">
          <a:xfrm rot="5400000">
            <a:off x="8752174" y="5144839"/>
            <a:ext cx="17499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9" idx="4"/>
            <a:endCxn id="28" idx="4"/>
          </p:cNvCxnSpPr>
          <p:nvPr/>
        </p:nvCxnSpPr>
        <p:spPr bwMode="auto">
          <a:xfrm rot="5400000">
            <a:off x="11150867" y="838467"/>
            <a:ext cx="1588" cy="30474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Right Arrow 53"/>
          <p:cNvSpPr/>
          <p:nvPr/>
        </p:nvSpPr>
        <p:spPr bwMode="auto">
          <a:xfrm>
            <a:off x="8255000" y="2514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025589" y="34408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940800" y="43434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31" name="Octagon 30"/>
          <p:cNvSpPr/>
          <p:nvPr/>
        </p:nvSpPr>
        <p:spPr bwMode="auto">
          <a:xfrm>
            <a:off x="9330012" y="25978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8054539" y="7359134"/>
            <a:ext cx="1131080" cy="369332"/>
          </a:xfrm>
          <a:prstGeom prst="wedgeRectCallout">
            <a:avLst>
              <a:gd name="adj1" fmla="val -176497"/>
              <a:gd name="adj2" fmla="val -1000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Important!</a:t>
            </a:r>
            <a:endParaRPr lang="en-US" sz="1800" b="0" dirty="0"/>
          </a:p>
        </p:txBody>
      </p:sp>
      <p:sp>
        <p:nvSpPr>
          <p:cNvPr id="33" name="Rectangular Callout 32"/>
          <p:cNvSpPr/>
          <p:nvPr/>
        </p:nvSpPr>
        <p:spPr bwMode="auto">
          <a:xfrm>
            <a:off x="8054539" y="7359134"/>
            <a:ext cx="1131080" cy="369332"/>
          </a:xfrm>
          <a:prstGeom prst="wedgeRectCallout">
            <a:avLst>
              <a:gd name="adj1" fmla="val -197961"/>
              <a:gd name="adj2" fmla="val 52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Important!</a:t>
            </a:r>
            <a:endParaRPr lang="en-US" sz="1800" b="0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7280904" y="6584908"/>
            <a:ext cx="2400658" cy="369332"/>
          </a:xfrm>
          <a:prstGeom prst="wedgeRectCallout">
            <a:avLst>
              <a:gd name="adj1" fmla="val -44371"/>
              <a:gd name="adj2" fmla="val -2165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Note that </a:t>
            </a:r>
            <a:r>
              <a:rPr lang="en-US" sz="1800" i="1" kern="0" dirty="0"/>
              <a:t>n</a:t>
            </a:r>
            <a:r>
              <a:rPr lang="en-US" sz="1800" b="0" kern="0" dirty="0"/>
              <a:t> could be 0</a:t>
            </a:r>
            <a:endParaRPr lang="en-US" sz="1800" b="0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2" grpId="0" animBg="1"/>
      <p:bldP spid="3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learned something about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preconditions</a:t>
            </a:r>
            <a:r>
              <a:rPr lang="en-US" dirty="0"/>
              <a:t> describe acceptable </a:t>
            </a:r>
            <a:br>
              <a:rPr lang="en-US" dirty="0"/>
            </a:br>
            <a:r>
              <a:rPr lang="en-US" dirty="0"/>
              <a:t>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postconditions</a:t>
            </a:r>
            <a:r>
              <a:rPr lang="en-US" dirty="0"/>
              <a:t> describe what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does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… </a:t>
            </a:r>
            <a:r>
              <a:rPr lang="en-US" i="1" dirty="0"/>
              <a:t>on acceptable inputs (i.e., on safe calls)</a:t>
            </a:r>
          </a:p>
          <a:p>
            <a:pPr lvl="4"/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not looked at all at</a:t>
            </a:r>
            <a:r>
              <a:rPr lang="en-US" i="1" dirty="0">
                <a:solidFill>
                  <a:srgbClr val="0070C0"/>
                </a:solidFill>
              </a:rPr>
              <a:t> f’s </a:t>
            </a:r>
            <a:r>
              <a:rPr lang="en-US" dirty="0"/>
              <a:t>body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But we know there is a bug in there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incorrect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3048000"/>
            <a:ext cx="3048000" cy="3810000"/>
          </a:xfrm>
          <a:prstGeom prst="cloud">
            <a:avLst/>
          </a:prstGeom>
          <a:solidFill>
            <a:srgbClr val="99DA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Validating Loop Invariants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341100" cy="1498600"/>
          </a:xfrm>
        </p:spPr>
        <p:txBody>
          <a:bodyPr/>
          <a:lstStyle/>
          <a:p>
            <a:r>
              <a:rPr lang="en-US" dirty="0"/>
              <a:t>How to Prove a Loop Invariant is Valid?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cannot show a loop invariant is</a:t>
            </a:r>
            <a:br>
              <a:rPr lang="en-US" dirty="0"/>
            </a:br>
            <a:r>
              <a:rPr lang="en-US" dirty="0"/>
              <a:t>valid by running it on all possible</a:t>
            </a:r>
            <a:br>
              <a:rPr lang="en-US" dirty="0"/>
            </a:br>
            <a:r>
              <a:rPr lang="en-US" dirty="0"/>
              <a:t>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need to supply a proof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Using </a:t>
            </a:r>
            <a:r>
              <a:rPr lang="en-US" b="1" dirty="0">
                <a:solidFill>
                  <a:srgbClr val="0070C0"/>
                </a:solidFill>
              </a:rPr>
              <a:t>point-to reasoning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steps:</a:t>
            </a:r>
          </a:p>
          <a:p>
            <a:pPr lvl="1">
              <a:buNone/>
            </a:pPr>
            <a:r>
              <a:rPr lang="en-US" b="1" dirty="0"/>
              <a:t>1. INIT: </a:t>
            </a:r>
            <a:r>
              <a:rPr lang="en-US" dirty="0"/>
              <a:t>show that the loop invariant is true </a:t>
            </a:r>
            <a:r>
              <a:rPr lang="en-US" i="1" dirty="0"/>
              <a:t>initially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Just </a:t>
            </a:r>
            <a:r>
              <a:rPr lang="en-US" i="1" dirty="0"/>
              <a:t>before</a:t>
            </a:r>
            <a:r>
              <a:rPr lang="en-US" dirty="0"/>
              <a:t> we test the loop guard the very first time</a:t>
            </a:r>
          </a:p>
          <a:p>
            <a:pPr lvl="1">
              <a:buNone/>
            </a:pPr>
            <a:r>
              <a:rPr lang="en-US" b="1" dirty="0"/>
              <a:t>2. PRES:</a:t>
            </a:r>
            <a:r>
              <a:rPr lang="en-US" dirty="0"/>
              <a:t> show that the loop invariant is </a:t>
            </a:r>
            <a:r>
              <a:rPr lang="en-US" b="1" dirty="0"/>
              <a:t>preserved</a:t>
            </a:r>
            <a:r>
              <a:rPr lang="en-US" dirty="0"/>
              <a:t> by the loop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it is true at the </a:t>
            </a:r>
            <a:r>
              <a:rPr lang="en-US" i="1" dirty="0"/>
              <a:t>beginning</a:t>
            </a:r>
            <a:r>
              <a:rPr lang="en-US" dirty="0"/>
              <a:t> of an </a:t>
            </a:r>
            <a:r>
              <a:rPr lang="en-US" b="1" dirty="0"/>
              <a:t>arbitrary iteration </a:t>
            </a:r>
            <a:r>
              <a:rPr lang="en-US" dirty="0"/>
              <a:t>of the loop,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then it is also true at the </a:t>
            </a:r>
            <a:r>
              <a:rPr lang="en-US" i="1" dirty="0"/>
              <a:t>end</a:t>
            </a:r>
            <a:r>
              <a:rPr lang="en-US" dirty="0"/>
              <a:t> of this iteration</a:t>
            </a:r>
          </a:p>
        </p:txBody>
      </p:sp>
      <p:sp>
        <p:nvSpPr>
          <p:cNvPr id="4" name="Flowchart: Data 3"/>
          <p:cNvSpPr/>
          <p:nvPr/>
        </p:nvSpPr>
        <p:spPr bwMode="auto">
          <a:xfrm>
            <a:off x="11299745" y="47916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9550933" y="160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1925852" y="6553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Flowchart: Decision 6"/>
          <p:cNvSpPr/>
          <p:nvPr/>
        </p:nvSpPr>
        <p:spPr bwMode="auto">
          <a:xfrm>
            <a:off x="8179869" y="35052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8" name="Straight Arrow Connector 7"/>
          <p:cNvCxnSpPr>
            <a:stCxn id="9" idx="4"/>
            <a:endCxn id="4" idx="1"/>
          </p:cNvCxnSpPr>
          <p:nvPr/>
        </p:nvCxnSpPr>
        <p:spPr bwMode="auto">
          <a:xfrm rot="5400000">
            <a:off x="11596431" y="4372797"/>
            <a:ext cx="829270" cy="847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939104" y="381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Straight Arrow Connector 9"/>
          <p:cNvCxnSpPr>
            <a:stCxn id="7" idx="3"/>
            <a:endCxn id="9" idx="4"/>
          </p:cNvCxnSpPr>
          <p:nvPr/>
        </p:nvCxnSpPr>
        <p:spPr bwMode="auto">
          <a:xfrm flipV="1">
            <a:off x="11074398" y="3962400"/>
            <a:ext cx="940906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12827000" y="6553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9550934" y="2362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9550933" y="6324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827000" y="2362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" name="Straight Arrow Connector 14"/>
          <p:cNvCxnSpPr>
            <a:stCxn id="5" idx="4"/>
            <a:endCxn id="7" idx="0"/>
          </p:cNvCxnSpPr>
          <p:nvPr/>
        </p:nvCxnSpPr>
        <p:spPr bwMode="auto">
          <a:xfrm rot="16200000" flipH="1">
            <a:off x="8750833" y="2628899"/>
            <a:ext cx="17526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4"/>
            <a:endCxn id="6" idx="0"/>
          </p:cNvCxnSpPr>
          <p:nvPr/>
        </p:nvCxnSpPr>
        <p:spPr bwMode="auto">
          <a:xfrm rot="5400000">
            <a:off x="11585340" y="6131713"/>
            <a:ext cx="838200" cy="47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4" idx="4"/>
            <a:endCxn id="11" idx="0"/>
          </p:cNvCxnSpPr>
          <p:nvPr/>
        </p:nvCxnSpPr>
        <p:spPr bwMode="auto">
          <a:xfrm rot="5400000">
            <a:off x="10883900" y="4533900"/>
            <a:ext cx="4038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18" name="Straight Arrow Connector 17"/>
          <p:cNvCxnSpPr>
            <a:stCxn id="11" idx="0"/>
            <a:endCxn id="6" idx="0"/>
          </p:cNvCxnSpPr>
          <p:nvPr/>
        </p:nvCxnSpPr>
        <p:spPr bwMode="auto">
          <a:xfrm rot="16200000" flipV="1">
            <a:off x="12452626" y="6102626"/>
            <a:ext cx="1588" cy="9011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7" idx="2"/>
            <a:endCxn id="13" idx="0"/>
          </p:cNvCxnSpPr>
          <p:nvPr/>
        </p:nvCxnSpPr>
        <p:spPr bwMode="auto">
          <a:xfrm rot="5400000">
            <a:off x="8675974" y="5373439"/>
            <a:ext cx="19023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4" idx="4"/>
            <a:endCxn id="12" idx="4"/>
          </p:cNvCxnSpPr>
          <p:nvPr/>
        </p:nvCxnSpPr>
        <p:spPr bwMode="auto">
          <a:xfrm rot="5400000">
            <a:off x="11265167" y="876567"/>
            <a:ext cx="1588" cy="32760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1025589" y="3593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40800" y="44958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24" name="Octagon 23"/>
          <p:cNvSpPr/>
          <p:nvPr/>
        </p:nvSpPr>
        <p:spPr bwMode="auto">
          <a:xfrm>
            <a:off x="9330012" y="27502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093199" y="8063299"/>
            <a:ext cx="3200401" cy="923330"/>
          </a:xfrm>
          <a:prstGeom prst="wedgeRectCallout">
            <a:avLst>
              <a:gd name="adj1" fmla="val -68053"/>
              <a:gd name="adj2" fmla="val -1003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But it may become false temporarily in the </a:t>
            </a:r>
            <a:r>
              <a:rPr lang="en-US" sz="1800" b="0" i="1" kern="0" dirty="0"/>
              <a:t>middle</a:t>
            </a:r>
            <a:r>
              <a:rPr lang="en-US" sz="1800" b="0" kern="0" dirty="0"/>
              <a:t> of the loop body</a:t>
            </a:r>
            <a:endParaRPr lang="en-US" sz="1800" b="0" dirty="0"/>
          </a:p>
        </p:txBody>
      </p:sp>
      <p:sp>
        <p:nvSpPr>
          <p:cNvPr id="28" name="U-Turn Arrow 27"/>
          <p:cNvSpPr/>
          <p:nvPr/>
        </p:nvSpPr>
        <p:spPr bwMode="auto">
          <a:xfrm rot="16200000" flipH="1">
            <a:off x="10121899" y="4838702"/>
            <a:ext cx="2438402" cy="990600"/>
          </a:xfrm>
          <a:prstGeom prst="uturnArrow">
            <a:avLst>
              <a:gd name="adj1" fmla="val 31682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PRES</a:t>
            </a:r>
          </a:p>
        </p:txBody>
      </p:sp>
      <p:sp>
        <p:nvSpPr>
          <p:cNvPr id="29" name="Right Arrow 28"/>
          <p:cNvSpPr/>
          <p:nvPr/>
        </p:nvSpPr>
        <p:spPr bwMode="auto">
          <a:xfrm>
            <a:off x="8559800" y="1828800"/>
            <a:ext cx="990600" cy="762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INIT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1" animBg="1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INIT: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≥ 0 </a:t>
            </a:r>
            <a:r>
              <a:rPr lang="en-US" dirty="0"/>
              <a:t>initially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995488" algn="l"/>
              </a:tabLst>
            </a:pPr>
            <a:r>
              <a:rPr lang="en-US" dirty="0">
                <a:solidFill>
                  <a:srgbClr val="C00000"/>
                </a:solidFill>
              </a:rPr>
              <a:t>y ≥ 0</a:t>
            </a:r>
            <a:r>
              <a:rPr lang="en-US" dirty="0"/>
              <a:t>	by line 2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995488" algn="l"/>
              </a:tabLst>
            </a:pPr>
            <a:r>
              <a:rPr lang="en-US" dirty="0">
                <a:solidFill>
                  <a:srgbClr val="C00000"/>
                </a:solidFill>
              </a:rPr>
              <a:t>e = y</a:t>
            </a:r>
            <a:r>
              <a:rPr lang="en-US" dirty="0"/>
              <a:t>	by line 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995488" algn="l"/>
              </a:tabLst>
            </a:pP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	by math on A and B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e ≥ 0, then e ≥ 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changes in the body of the loop</a:t>
            </a:r>
          </a:p>
          <a:p>
            <a:pPr lvl="1"/>
            <a:r>
              <a:rPr lang="en-US" dirty="0"/>
              <a:t>We need a way to distinguish the value at the start and end of the current iteration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		value of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at the </a:t>
            </a:r>
            <a:r>
              <a:rPr lang="en-US" b="1" dirty="0"/>
              <a:t>start</a:t>
            </a:r>
            <a:r>
              <a:rPr lang="en-US" dirty="0"/>
              <a:t> of the current iteration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e’</a:t>
            </a:r>
            <a:r>
              <a:rPr lang="en-US" dirty="0"/>
              <a:t>		value of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at the </a:t>
            </a:r>
            <a:r>
              <a:rPr lang="en-US" b="1" dirty="0"/>
              <a:t>end</a:t>
            </a:r>
            <a:r>
              <a:rPr lang="en-US" dirty="0"/>
              <a:t> of the current iteration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5" y="2109850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1400" y="2362200"/>
            <a:ext cx="1846018" cy="1015663"/>
          </a:xfrm>
          <a:prstGeom prst="wedgeRectCallout">
            <a:avLst>
              <a:gd name="adj1" fmla="val -127551"/>
              <a:gd name="adj2" fmla="val 758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typical</a:t>
            </a:r>
            <a:br>
              <a:rPr lang="en-US" sz="2000" b="0" dirty="0"/>
            </a:br>
            <a:r>
              <a:rPr lang="en-US" sz="2000" b="0" dirty="0"/>
              <a:t>proof format in</a:t>
            </a:r>
            <a:br>
              <a:rPr lang="en-US" sz="2000" b="0" dirty="0"/>
            </a:br>
            <a:r>
              <a:rPr lang="en-US" sz="2000" b="0" dirty="0"/>
              <a:t>this course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471250" y="6000690"/>
            <a:ext cx="2984150" cy="400110"/>
          </a:xfrm>
          <a:prstGeom prst="wedgeRectCallout">
            <a:avLst>
              <a:gd name="adj1" fmla="val -130517"/>
              <a:gd name="adj2" fmla="val -636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But isn’t this trivially true?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2921000" y="4778514"/>
            <a:ext cx="1871667" cy="707886"/>
          </a:xfrm>
          <a:prstGeom prst="wedgeRectCallout">
            <a:avLst>
              <a:gd name="adj1" fmla="val 3786"/>
              <a:gd name="adj2" fmla="val 859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start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054600" y="4800600"/>
            <a:ext cx="1871667" cy="707886"/>
          </a:xfrm>
          <a:prstGeom prst="wedgeRectCallout">
            <a:avLst>
              <a:gd name="adj1" fmla="val -29207"/>
              <a:gd name="adj2" fmla="val 84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end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9451" y="3810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Left Arrow 10"/>
          <p:cNvSpPr/>
          <p:nvPr/>
        </p:nvSpPr>
        <p:spPr bwMode="auto">
          <a:xfrm>
            <a:off x="2616200" y="8265225"/>
            <a:ext cx="571500" cy="2286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2616200" y="8686800"/>
            <a:ext cx="571500" cy="2286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4292600" y="76200"/>
            <a:ext cx="3772892" cy="400110"/>
          </a:xfrm>
          <a:prstGeom prst="wedgeRectCallout">
            <a:avLst>
              <a:gd name="adj1" fmla="val -10148"/>
              <a:gd name="adj2" fmla="val 1263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use math notation for brevity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INIT: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e ≥ 0 </a:t>
            </a:r>
            <a:r>
              <a:rPr lang="en-US" dirty="0"/>
              <a:t>initially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e ≥ 0, then e’ ≥ 0</a:t>
            </a:r>
          </a:p>
          <a:p>
            <a:pPr lvl="4"/>
            <a:endParaRPr lang="en-US" dirty="0"/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	by assumption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e’ = e/2</a:t>
            </a:r>
            <a:r>
              <a:rPr lang="en-US" dirty="0"/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e/2 ≥ 0</a:t>
            </a:r>
            <a:r>
              <a:rPr lang="en-US" dirty="0"/>
              <a:t>	by math on A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e’ ≥ 0 	</a:t>
            </a:r>
            <a:r>
              <a:rPr lang="en-US" dirty="0"/>
              <a:t>by B and C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5" y="2109850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2997200" y="3308628"/>
            <a:ext cx="1871667" cy="707886"/>
          </a:xfrm>
          <a:prstGeom prst="wedgeRectCallout">
            <a:avLst>
              <a:gd name="adj1" fmla="val 3786"/>
              <a:gd name="adj2" fmla="val 859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start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130800" y="3330714"/>
            <a:ext cx="1871667" cy="707886"/>
          </a:xfrm>
          <a:prstGeom prst="wedgeRectCallout">
            <a:avLst>
              <a:gd name="adj1" fmla="val -29207"/>
              <a:gd name="adj2" fmla="val 84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end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13051" y="1912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0000" y="65532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cxnSp>
        <p:nvCxnSpPr>
          <p:cNvPr id="14" name="Curved Connector 9"/>
          <p:cNvCxnSpPr>
            <a:stCxn id="19" idx="5"/>
            <a:endCxn id="16" idx="6"/>
          </p:cNvCxnSpPr>
          <p:nvPr/>
        </p:nvCxnSpPr>
        <p:spPr bwMode="auto">
          <a:xfrm rot="16200000" flipH="1">
            <a:off x="4613182" y="4282982"/>
            <a:ext cx="708118" cy="1546318"/>
          </a:xfrm>
          <a:prstGeom prst="curvedConnector4">
            <a:avLst>
              <a:gd name="adj1" fmla="val 68199"/>
              <a:gd name="adj2" fmla="val 107873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149600" y="4314700"/>
            <a:ext cx="971800" cy="457200"/>
          </a:xfrm>
          <a:prstGeom prst="ellipse">
            <a:avLst/>
          </a:prstGeom>
          <a:noFill/>
          <a:ln w="38100" algn="ctr">
            <a:solidFill>
              <a:srgbClr val="92D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solidFill>
                <a:srgbClr val="92D050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588000" y="5334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064000" y="4572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2387600" y="8512314"/>
            <a:ext cx="3340017" cy="707886"/>
          </a:xfrm>
          <a:prstGeom prst="wedgeRectCallout">
            <a:avLst>
              <a:gd name="adj1" fmla="val -25652"/>
              <a:gd name="adj2" fmla="val -1576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Both INIT and PRES were</a:t>
            </a:r>
            <a:br>
              <a:rPr lang="en-US" sz="2000" b="0" dirty="0"/>
            </a:br>
            <a:r>
              <a:rPr lang="en-US" sz="2000" b="0" dirty="0"/>
              <a:t>proved by point-to reasoning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  <p:bldP spid="15" grpId="0" animBg="1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INIT: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initially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b = x</a:t>
            </a:r>
            <a:r>
              <a:rPr lang="en-US" dirty="0"/>
              <a:t>	by line 5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e = y</a:t>
            </a:r>
            <a:r>
              <a:rPr lang="en-US" dirty="0"/>
              <a:t>	by line 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r = 1</a:t>
            </a:r>
            <a:r>
              <a:rPr lang="en-US" dirty="0"/>
              <a:t>	by line 7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	by math on A, B, 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We need to distinguish between 2 cases based on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% 2 == 1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% 2 == 1  </a:t>
            </a:r>
            <a:r>
              <a:rPr lang="en-US" dirty="0"/>
              <a:t>is </a:t>
            </a:r>
            <a:r>
              <a:rPr lang="en-US" b="1" dirty="0"/>
              <a:t>true</a:t>
            </a:r>
            <a:r>
              <a:rPr lang="en-US" dirty="0"/>
              <a:t>		— </a:t>
            </a:r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is odd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% 2 == 1  </a:t>
            </a:r>
            <a:r>
              <a:rPr lang="en-US" dirty="0"/>
              <a:t>is </a:t>
            </a:r>
            <a:r>
              <a:rPr lang="en-US" b="1" dirty="0"/>
              <a:t>false</a:t>
            </a:r>
            <a:r>
              <a:rPr lang="en-US" dirty="0"/>
              <a:t>	— </a:t>
            </a:r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is even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4" y="2286000"/>
            <a:ext cx="275672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3411533" y="5670828"/>
            <a:ext cx="1871667" cy="707886"/>
          </a:xfrm>
          <a:prstGeom prst="wedgeRectCallout">
            <a:avLst>
              <a:gd name="adj1" fmla="val 3786"/>
              <a:gd name="adj2" fmla="val 859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start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545133" y="5692914"/>
            <a:ext cx="1871667" cy="707886"/>
          </a:xfrm>
          <a:prstGeom prst="wedgeRectCallout">
            <a:avLst>
              <a:gd name="adj1" fmla="val -29207"/>
              <a:gd name="adj2" fmla="val 84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end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9451" y="4343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838856" y="6378714"/>
            <a:ext cx="2508251" cy="707886"/>
          </a:xfrm>
          <a:prstGeom prst="wedgeRectCallout">
            <a:avLst>
              <a:gd name="adj1" fmla="val -120441"/>
              <a:gd name="adj2" fmla="val 23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i="1" dirty="0"/>
              <a:t>x</a:t>
            </a:r>
            <a:r>
              <a:rPr lang="en-US" sz="2000" b="0" dirty="0"/>
              <a:t> and </a:t>
            </a:r>
            <a:r>
              <a:rPr lang="en-US" sz="2000" i="1" dirty="0"/>
              <a:t>y</a:t>
            </a:r>
            <a:r>
              <a:rPr lang="en-US" sz="2000" b="0" dirty="0"/>
              <a:t> don’t change</a:t>
            </a:r>
            <a:br>
              <a:rPr lang="en-US" sz="2000" b="0" dirty="0"/>
            </a:br>
            <a:r>
              <a:rPr lang="en-US" sz="2000" b="0" dirty="0"/>
              <a:t>in the loop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/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/>
              <a:t>Case 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is odd </a:t>
            </a:r>
            <a:r>
              <a:rPr lang="en-US" dirty="0"/>
              <a:t>(e % 2 == 1)</a:t>
            </a:r>
          </a:p>
          <a:p>
            <a:pPr lvl="3"/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= 2</a:t>
            </a:r>
            <a:r>
              <a:rPr lang="en-US" b="1" i="1" dirty="0"/>
              <a:t>n</a:t>
            </a:r>
            <a:r>
              <a:rPr lang="en-US" dirty="0"/>
              <a:t>+1 for some </a:t>
            </a:r>
            <a:r>
              <a:rPr lang="en-US" b="1" i="1" dirty="0"/>
              <a:t>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316038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b’ = b*b</a:t>
            </a:r>
            <a:r>
              <a:rPr lang="en-US" dirty="0"/>
              <a:t>	by line 15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316038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	= e/2</a:t>
            </a:r>
            <a:r>
              <a:rPr lang="en-US" dirty="0"/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316038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n</a:t>
            </a:r>
            <a:r>
              <a:rPr lang="en-US" dirty="0"/>
              <a:t>	by case assumption and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r’ = b * r</a:t>
            </a:r>
            <a:r>
              <a:rPr lang="en-US" dirty="0"/>
              <a:t>	by line 13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	= (b*b)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b*r</a:t>
            </a:r>
            <a:r>
              <a:rPr lang="en-US" dirty="0"/>
              <a:t>	by A, B, C, D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b(b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2n+1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case assumption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/>
              <a:t> 	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	by assumption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proves the first case</a:t>
            </a:r>
            <a:endParaRPr lang="en-US" b="1" dirty="0"/>
          </a:p>
        </p:txBody>
      </p:sp>
      <p:cxnSp>
        <p:nvCxnSpPr>
          <p:cNvPr id="7" name="Curved Connector 9"/>
          <p:cNvCxnSpPr>
            <a:stCxn id="9" idx="1"/>
            <a:endCxn id="8" idx="6"/>
          </p:cNvCxnSpPr>
          <p:nvPr/>
        </p:nvCxnSpPr>
        <p:spPr bwMode="auto">
          <a:xfrm rot="16200000" flipH="1">
            <a:off x="3095718" y="3984718"/>
            <a:ext cx="5540282" cy="2949482"/>
          </a:xfrm>
          <a:prstGeom prst="curvedConnector4">
            <a:avLst>
              <a:gd name="adj1" fmla="val -19713"/>
              <a:gd name="adj2" fmla="val 128832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cxnSp>
        <p:nvCxnSpPr>
          <p:cNvPr id="17" name="Curved Connector 9"/>
          <p:cNvCxnSpPr>
            <a:stCxn id="22" idx="6"/>
            <a:endCxn id="21" idx="7"/>
          </p:cNvCxnSpPr>
          <p:nvPr/>
        </p:nvCxnSpPr>
        <p:spPr bwMode="auto">
          <a:xfrm>
            <a:off x="5588000" y="3657600"/>
            <a:ext cx="1806482" cy="383231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4" y="2286000"/>
            <a:ext cx="275672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/>
          <p:nvPr/>
        </p:nvSpPr>
        <p:spPr bwMode="auto">
          <a:xfrm>
            <a:off x="7188200" y="8153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68800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" name="Curved Connector 9"/>
          <p:cNvCxnSpPr>
            <a:stCxn id="20" idx="6"/>
            <a:endCxn id="19" idx="7"/>
          </p:cNvCxnSpPr>
          <p:nvPr/>
        </p:nvCxnSpPr>
        <p:spPr bwMode="auto">
          <a:xfrm>
            <a:off x="5588000" y="3657600"/>
            <a:ext cx="1806482" cy="124151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7264400" y="4876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435600" y="3581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931400" y="7924800"/>
            <a:ext cx="2455159" cy="1015663"/>
          </a:xfrm>
          <a:prstGeom prst="wedgeRectCallout">
            <a:avLst>
              <a:gd name="adj1" fmla="val -105047"/>
              <a:gd name="adj2" fmla="val -793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one of the</a:t>
            </a:r>
            <a:br>
              <a:rPr lang="en-US" sz="2000" b="0" dirty="0"/>
            </a:br>
            <a:r>
              <a:rPr lang="en-US" sz="2000" b="0" dirty="0"/>
              <a:t>most complex proofs</a:t>
            </a:r>
            <a:br>
              <a:rPr lang="en-US" sz="2000" b="0" dirty="0"/>
            </a:br>
            <a:r>
              <a:rPr lang="en-US" sz="2000" b="0" dirty="0"/>
              <a:t>in this course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264400" y="7467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435600" y="3581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/>
              <a:t>Case 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is even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% 2 == 0)</a:t>
            </a:r>
          </a:p>
          <a:p>
            <a:pPr lvl="3"/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= 2</a:t>
            </a:r>
            <a:r>
              <a:rPr lang="en-US" b="1" i="1" dirty="0"/>
              <a:t>n</a:t>
            </a:r>
            <a:r>
              <a:rPr lang="en-US" dirty="0"/>
              <a:t> for some </a:t>
            </a:r>
            <a:r>
              <a:rPr lang="en-US" b="1" i="1" dirty="0"/>
              <a:t>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b’ = b*b</a:t>
            </a:r>
            <a:r>
              <a:rPr lang="en-US" dirty="0"/>
              <a:t>	by line 15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	= e/2</a:t>
            </a:r>
            <a:r>
              <a:rPr lang="en-US" dirty="0"/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n</a:t>
            </a:r>
            <a:r>
              <a:rPr lang="en-US" dirty="0"/>
              <a:t>	by case assumption and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r’ = r		</a:t>
            </a:r>
            <a:r>
              <a:rPr lang="en-US" dirty="0"/>
              <a:t>since r is unchanged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	= (b*b)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A, B, C, D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(b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2n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case assumption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/>
              <a:t> 	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baseline="30000" dirty="0">
                <a:solidFill>
                  <a:srgbClr val="C00000"/>
                </a:solidFill>
              </a:rPr>
              <a:t> </a:t>
            </a:r>
            <a:r>
              <a:rPr lang="en-US" dirty="0"/>
              <a:t>	by assumption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proves the second case too</a:t>
            </a:r>
          </a:p>
        </p:txBody>
      </p:sp>
      <p:cxnSp>
        <p:nvCxnSpPr>
          <p:cNvPr id="21" name="Curved Connector 9"/>
          <p:cNvCxnSpPr>
            <a:stCxn id="23" idx="6"/>
            <a:endCxn id="22" idx="7"/>
          </p:cNvCxnSpPr>
          <p:nvPr/>
        </p:nvCxnSpPr>
        <p:spPr bwMode="auto">
          <a:xfrm>
            <a:off x="5130800" y="3605784"/>
            <a:ext cx="1882682" cy="380793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cxnSp>
        <p:nvCxnSpPr>
          <p:cNvPr id="7" name="Curved Connector 9"/>
          <p:cNvCxnSpPr>
            <a:stCxn id="9" idx="1"/>
            <a:endCxn id="8" idx="6"/>
          </p:cNvCxnSpPr>
          <p:nvPr/>
        </p:nvCxnSpPr>
        <p:spPr bwMode="auto">
          <a:xfrm rot="16200000" flipH="1">
            <a:off x="2981418" y="4099018"/>
            <a:ext cx="5540282" cy="2720882"/>
          </a:xfrm>
          <a:prstGeom prst="curvedConnector4">
            <a:avLst>
              <a:gd name="adj1" fmla="val -17293"/>
              <a:gd name="adj2" fmla="val 128118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4" y="2286000"/>
            <a:ext cx="275672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TextBox 9"/>
          <p:cNvSpPr txBox="1"/>
          <p:nvPr/>
        </p:nvSpPr>
        <p:spPr>
          <a:xfrm>
            <a:off x="11332851" y="8541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959600" y="8153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68800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" name="Curved Connector 9"/>
          <p:cNvCxnSpPr>
            <a:stCxn id="20" idx="6"/>
            <a:endCxn id="19" idx="7"/>
          </p:cNvCxnSpPr>
          <p:nvPr/>
        </p:nvCxnSpPr>
        <p:spPr bwMode="auto">
          <a:xfrm>
            <a:off x="5130800" y="3605784"/>
            <a:ext cx="2263682" cy="129333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7264400" y="4876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978400" y="35295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50400" y="7467600"/>
            <a:ext cx="23968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PRES </a:t>
            </a:r>
            <a:r>
              <a:rPr lang="en-US" sz="3200" b="0" dirty="0"/>
              <a:t>holds</a:t>
            </a:r>
            <a:br>
              <a:rPr lang="en-US" sz="3200" b="0" dirty="0"/>
            </a:br>
            <a:r>
              <a:rPr lang="en-US" sz="3200" b="0" dirty="0"/>
              <a:t>for </a:t>
            </a:r>
            <a:r>
              <a:rPr lang="en-US" sz="3200" b="0" dirty="0">
                <a:solidFill>
                  <a:srgbClr val="C00000"/>
                </a:solidFill>
              </a:rPr>
              <a:t>b</a:t>
            </a:r>
            <a:r>
              <a:rPr lang="en-US" sz="3200" b="0" baseline="30000" dirty="0">
                <a:solidFill>
                  <a:srgbClr val="C00000"/>
                </a:solidFill>
              </a:rPr>
              <a:t>e</a:t>
            </a:r>
            <a:r>
              <a:rPr lang="en-US" sz="3200" b="0" dirty="0">
                <a:solidFill>
                  <a:srgbClr val="C00000"/>
                </a:solidFill>
              </a:rPr>
              <a:t> r = </a:t>
            </a:r>
            <a:r>
              <a:rPr lang="en-US" sz="3200" b="0" dirty="0" err="1">
                <a:solidFill>
                  <a:srgbClr val="C00000"/>
                </a:solidFill>
              </a:rPr>
              <a:t>x</a:t>
            </a:r>
            <a:r>
              <a:rPr lang="en-US" sz="3200" b="0" baseline="30000" dirty="0" err="1">
                <a:solidFill>
                  <a:srgbClr val="C00000"/>
                </a:solidFill>
              </a:rPr>
              <a:t>y</a:t>
            </a:r>
            <a:endParaRPr lang="en-US" sz="3200" b="0" dirty="0"/>
          </a:p>
        </p:txBody>
      </p:sp>
      <p:sp>
        <p:nvSpPr>
          <p:cNvPr id="22" name="Oval 21"/>
          <p:cNvSpPr/>
          <p:nvPr/>
        </p:nvSpPr>
        <p:spPr bwMode="auto">
          <a:xfrm>
            <a:off x="6883400" y="7391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978400" y="35295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Loop Invariants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 is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holds </a:t>
            </a:r>
            <a:r>
              <a:rPr lang="en-US" b="1" dirty="0" err="1"/>
              <a:t>INIT</a:t>
            </a:r>
            <a:r>
              <a:rPr lang="en-US" dirty="0" err="1"/>
              <a:t>ially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</a:t>
            </a:r>
            <a:r>
              <a:rPr lang="en-US" b="1" dirty="0" err="1"/>
              <a:t>PRES</a:t>
            </a:r>
            <a:r>
              <a:rPr lang="en-US" dirty="0" err="1"/>
              <a:t>erved</a:t>
            </a:r>
            <a:r>
              <a:rPr lang="en-US" dirty="0"/>
              <a:t> by an arbitrary iteration</a:t>
            </a:r>
            <a:br>
              <a:rPr lang="en-US" dirty="0"/>
            </a:br>
            <a:r>
              <a:rPr lang="en-US" dirty="0"/>
              <a:t>of the loop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If</a:t>
            </a:r>
            <a:r>
              <a:rPr lang="en-US" dirty="0">
                <a:solidFill>
                  <a:srgbClr val="C00000"/>
                </a:solidFill>
              </a:rPr>
              <a:t> e ≥ 0</a:t>
            </a:r>
            <a:r>
              <a:rPr lang="en-US" dirty="0">
                <a:solidFill>
                  <a:schemeClr val="tx1"/>
                </a:solidFill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e’ ≥ 0</a:t>
            </a:r>
          </a:p>
          <a:p>
            <a:pPr lvl="4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is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holds </a:t>
            </a:r>
            <a:r>
              <a:rPr lang="en-US" b="1" dirty="0" err="1"/>
              <a:t>INIT</a:t>
            </a:r>
            <a:r>
              <a:rPr lang="en-US" dirty="0" err="1"/>
              <a:t>ially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</a:t>
            </a:r>
            <a:r>
              <a:rPr lang="en-US" b="1" dirty="0" err="1"/>
              <a:t>PRES</a:t>
            </a:r>
            <a:r>
              <a:rPr lang="en-US" dirty="0" err="1"/>
              <a:t>erved</a:t>
            </a:r>
            <a:r>
              <a:rPr lang="en-US" dirty="0"/>
              <a:t> by an arbitrary iteration of the loop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If</a:t>
            </a:r>
            <a:r>
              <a:rPr lang="en-US" dirty="0">
                <a:solidFill>
                  <a:srgbClr val="C00000"/>
                </a:solidFill>
              </a:rPr>
              <a:t>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shows that both are </a:t>
            </a:r>
            <a:r>
              <a:rPr lang="en-US" b="1" i="1" dirty="0"/>
              <a:t>genuine</a:t>
            </a:r>
            <a:r>
              <a:rPr lang="en-US" b="1" dirty="0"/>
              <a:t> loop invariants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just </a:t>
            </a:r>
            <a:r>
              <a:rPr lang="en-US" i="1" dirty="0"/>
              <a:t>candidates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forget about the body of the loop when reasoning about this function (</a:t>
            </a:r>
            <a:r>
              <a:rPr lang="en-US" i="1" dirty="0"/>
              <a:t>recall abstraction over loops!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331200" y="1981200"/>
            <a:ext cx="4673599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TextBox 9"/>
          <p:cNvSpPr txBox="1"/>
          <p:nvPr/>
        </p:nvSpPr>
        <p:spPr>
          <a:xfrm>
            <a:off x="5130800" y="18360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188200" y="762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216400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264400" y="4876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978400" y="35295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0800" y="4807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Proof-directed Debugging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contracts indicate what the</a:t>
            </a:r>
            <a:br>
              <a:rPr lang="en-US" dirty="0"/>
            </a:br>
            <a:r>
              <a:rPr lang="en-US" dirty="0"/>
              <a:t>function is </a:t>
            </a:r>
            <a:r>
              <a:rPr lang="en-US" i="1" dirty="0"/>
              <a:t>meant to </a:t>
            </a:r>
            <a:r>
              <a:rPr lang="en-US" dirty="0"/>
              <a:t>do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Based on our previous experiments, we </a:t>
            </a:r>
            <a:br>
              <a:rPr lang="en-US" dirty="0"/>
            </a:br>
            <a:r>
              <a:rPr lang="en-US" dirty="0"/>
              <a:t>know there is a bug in there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postcondition fails when this bug arises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loop invariants abstract away </a:t>
            </a:r>
            <a:br>
              <a:rPr lang="en-US" dirty="0"/>
            </a:br>
            <a:r>
              <a:rPr lang="en-US" dirty="0"/>
              <a:t>the details of the loop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Let’s find &amp; fix the bug!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6273800" y="5943600"/>
            <a:ext cx="1887696" cy="1015663"/>
          </a:xfrm>
          <a:prstGeom prst="wedgeRectCallout">
            <a:avLst>
              <a:gd name="adj1" fmla="val -57865"/>
              <a:gd name="adj2" fmla="val -1062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But what to do</a:t>
            </a:r>
            <a:br>
              <a:rPr lang="en-US" sz="2000" b="0" dirty="0"/>
            </a:br>
            <a:r>
              <a:rPr lang="en-US" sz="2000" b="0" dirty="0"/>
              <a:t>with them is still</a:t>
            </a:r>
            <a:br>
              <a:rPr lang="en-US" sz="2000" b="0" dirty="0"/>
            </a:br>
            <a:r>
              <a:rPr lang="en-US" sz="2000" b="0" dirty="0"/>
              <a:t>a bit mysterious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Caller’s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does the </a:t>
            </a:r>
            <a:r>
              <a:rPr lang="en-US" b="1" dirty="0"/>
              <a:t>caller</a:t>
            </a:r>
            <a:r>
              <a:rPr lang="en-US" dirty="0"/>
              <a:t> need to know</a:t>
            </a:r>
            <a:br>
              <a:rPr lang="en-US" dirty="0"/>
            </a:br>
            <a:r>
              <a:rPr lang="en-US" dirty="0"/>
              <a:t>to use the function?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caller should be able to use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br>
              <a:rPr lang="en-US" dirty="0"/>
            </a:br>
            <a:r>
              <a:rPr lang="en-US" dirty="0"/>
              <a:t>without knowing anything about how</a:t>
            </a:r>
            <a:br>
              <a:rPr lang="en-US" dirty="0"/>
            </a:br>
            <a:r>
              <a:rPr lang="en-US" dirty="0"/>
              <a:t>it is implemented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implementation details are </a:t>
            </a:r>
            <a:br>
              <a:rPr lang="en-US" dirty="0"/>
            </a:br>
            <a:r>
              <a:rPr lang="en-US" b="1" i="1" dirty="0">
                <a:solidFill>
                  <a:srgbClr val="0070C0"/>
                </a:solidFill>
              </a:rPr>
              <a:t>abstracted away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3048000"/>
            <a:ext cx="3048000" cy="3810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825502" y="3554848"/>
            <a:ext cx="3591048" cy="861774"/>
          </a:xfrm>
          <a:prstGeom prst="wedgeRectCallout">
            <a:avLst>
              <a:gd name="adj1" fmla="val 148585"/>
              <a:gd name="adj2" fmla="val -1982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Header: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600" b="0" dirty="0"/>
              <a:t>The function name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600" b="0" dirty="0"/>
              <a:t>The number and types of arguments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704208" y="3554848"/>
            <a:ext cx="2547942" cy="615553"/>
          </a:xfrm>
          <a:prstGeom prst="wedgeRectCallout">
            <a:avLst>
              <a:gd name="adj1" fmla="val 78579"/>
              <a:gd name="adj2" fmla="val -1839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Contracts: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600" b="0" dirty="0"/>
              <a:t>Pre- and post-conditions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After the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 we know when execution</a:t>
            </a:r>
            <a:br>
              <a:rPr lang="en-US" dirty="0"/>
            </a:br>
            <a:r>
              <a:rPr lang="en-US" dirty="0"/>
              <a:t>exits the loop?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guard is </a:t>
            </a:r>
            <a:r>
              <a:rPr lang="en-US" b="1" dirty="0"/>
              <a:t>false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e ≤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invariants are </a:t>
            </a:r>
            <a:r>
              <a:rPr lang="en-US" b="1" dirty="0"/>
              <a:t>true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e ≥ 0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</a:t>
            </a:r>
            <a:r>
              <a:rPr lang="en-US" dirty="0">
                <a:solidFill>
                  <a:srgbClr val="C00000"/>
                </a:solidFill>
              </a:rPr>
              <a:t>e ≤ 1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, we have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Either	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	 </a:t>
            </a:r>
            <a:r>
              <a:rPr lang="en-US" dirty="0">
                <a:solidFill>
                  <a:srgbClr val="C00000"/>
                </a:solidFill>
              </a:rPr>
              <a:t>e = 1</a:t>
            </a:r>
          </a:p>
          <a:p>
            <a:pPr>
              <a:buNone/>
            </a:pPr>
            <a:r>
              <a:rPr lang="en-US" dirty="0"/>
              <a:t>	as we exit the loop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Flowchart: Data 5"/>
          <p:cNvSpPr/>
          <p:nvPr/>
        </p:nvSpPr>
        <p:spPr bwMode="auto">
          <a:xfrm>
            <a:off x="11109245" y="76110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9550933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1746948" y="8916195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Flowchart: Decision 8"/>
          <p:cNvSpPr/>
          <p:nvPr/>
        </p:nvSpPr>
        <p:spPr bwMode="auto">
          <a:xfrm>
            <a:off x="8179869" y="67818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10" name="Straight Arrow Connector 9"/>
          <p:cNvCxnSpPr>
            <a:stCxn id="11" idx="4"/>
            <a:endCxn id="6" idx="1"/>
          </p:cNvCxnSpPr>
          <p:nvPr/>
        </p:nvCxnSpPr>
        <p:spPr bwMode="auto">
          <a:xfrm rot="16200000" flipH="1">
            <a:off x="11627076" y="7421819"/>
            <a:ext cx="372070" cy="64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11733696" y="7086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" name="Straight Arrow Connector 11"/>
          <p:cNvCxnSpPr>
            <a:stCxn id="9" idx="3"/>
            <a:endCxn id="11" idx="4"/>
          </p:cNvCxnSpPr>
          <p:nvPr/>
        </p:nvCxnSpPr>
        <p:spPr bwMode="auto">
          <a:xfrm flipV="1">
            <a:off x="11074398" y="7239000"/>
            <a:ext cx="735498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12598400" y="8916195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9550934" y="563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9550933" y="944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2598400" y="563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Arrow Connector 16"/>
          <p:cNvCxnSpPr>
            <a:stCxn id="7" idx="4"/>
            <a:endCxn id="9" idx="0"/>
          </p:cNvCxnSpPr>
          <p:nvPr/>
        </p:nvCxnSpPr>
        <p:spPr bwMode="auto">
          <a:xfrm rot="16200000" flipH="1">
            <a:off x="9017533" y="6172199"/>
            <a:ext cx="12192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6" idx="4"/>
            <a:endCxn id="8" idx="0"/>
          </p:cNvCxnSpPr>
          <p:nvPr/>
        </p:nvCxnSpPr>
        <p:spPr bwMode="auto">
          <a:xfrm rot="16200000" flipH="1">
            <a:off x="11628840" y="8721886"/>
            <a:ext cx="381795" cy="68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16" idx="4"/>
            <a:endCxn id="13" idx="0"/>
          </p:cNvCxnSpPr>
          <p:nvPr/>
        </p:nvCxnSpPr>
        <p:spPr bwMode="auto">
          <a:xfrm rot="5400000">
            <a:off x="11112103" y="7353697"/>
            <a:ext cx="3124995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20" name="Straight Arrow Connector 19"/>
          <p:cNvCxnSpPr>
            <a:stCxn id="13" idx="0"/>
            <a:endCxn id="8" idx="0"/>
          </p:cNvCxnSpPr>
          <p:nvPr/>
        </p:nvCxnSpPr>
        <p:spPr bwMode="auto">
          <a:xfrm rot="16200000" flipV="1">
            <a:off x="12248874" y="8490469"/>
            <a:ext cx="1588" cy="8514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>
            <a:stCxn id="9" idx="2"/>
            <a:endCxn id="15" idx="0"/>
          </p:cNvCxnSpPr>
          <p:nvPr/>
        </p:nvCxnSpPr>
        <p:spPr bwMode="auto">
          <a:xfrm rot="5400000">
            <a:off x="8752174" y="8573839"/>
            <a:ext cx="17499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6" idx="4"/>
            <a:endCxn id="14" idx="4"/>
          </p:cNvCxnSpPr>
          <p:nvPr/>
        </p:nvCxnSpPr>
        <p:spPr bwMode="auto">
          <a:xfrm rot="5400000">
            <a:off x="11150867" y="4267467"/>
            <a:ext cx="1588" cy="30474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3" name="Right Arrow 22"/>
          <p:cNvSpPr/>
          <p:nvPr/>
        </p:nvSpPr>
        <p:spPr bwMode="auto">
          <a:xfrm>
            <a:off x="8712200" y="83058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25589" y="68698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40800" y="77724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26" name="Octagon 25"/>
          <p:cNvSpPr/>
          <p:nvPr/>
        </p:nvSpPr>
        <p:spPr bwMode="auto">
          <a:xfrm>
            <a:off x="9330012" y="60268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27" name="Right Arrow 26"/>
          <p:cNvSpPr/>
          <p:nvPr/>
        </p:nvSpPr>
        <p:spPr bwMode="auto">
          <a:xfrm>
            <a:off x="7569200" y="4038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5359400" y="7543800"/>
            <a:ext cx="1544654" cy="707886"/>
          </a:xfrm>
          <a:prstGeom prst="wedgeRectCallout">
            <a:avLst>
              <a:gd name="adj1" fmla="val -93998"/>
              <a:gd name="adj2" fmla="val -1178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Recall that </a:t>
            </a:r>
            <a:r>
              <a:rPr lang="en-US" sz="2000" b="0" dirty="0">
                <a:solidFill>
                  <a:srgbClr val="C00000"/>
                </a:solidFill>
              </a:rPr>
              <a:t>e</a:t>
            </a:r>
            <a:br>
              <a:rPr lang="en-US" sz="2000" b="0" dirty="0"/>
            </a:br>
            <a:r>
              <a:rPr lang="en-US" sz="2000" b="0" dirty="0"/>
              <a:t>has type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After the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Either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e = 1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plug these values in the other</a:t>
            </a:r>
            <a:br>
              <a:rPr lang="en-US" dirty="0"/>
            </a:br>
            <a:r>
              <a:rPr lang="en-US" dirty="0"/>
              <a:t>loop invariant,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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= 1</a:t>
            </a:r>
            <a:r>
              <a:rPr lang="en-US" dirty="0"/>
              <a:t>, then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b</a:t>
            </a:r>
            <a:endParaRPr lang="en-US" dirty="0"/>
          </a:p>
          <a:p>
            <a:pPr lvl="1"/>
            <a:r>
              <a:rPr lang="en-US" dirty="0"/>
              <a:t>Thus,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b</a:t>
            </a:r>
            <a:r>
              <a:rPr lang="en-US" dirty="0"/>
              <a:t> in this case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è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r>
              <a:rPr lang="en-US" dirty="0"/>
              <a:t>, then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</a:t>
            </a:r>
            <a:endParaRPr lang="en-US" dirty="0"/>
          </a:p>
          <a:p>
            <a:pPr lvl="1"/>
            <a:r>
              <a:rPr lang="en-US" dirty="0"/>
              <a:t>Thus,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</a:t>
            </a:r>
            <a:r>
              <a:rPr lang="en-US" dirty="0"/>
              <a:t>in this case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≠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7569200" y="4038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8388640" y="6046857"/>
            <a:ext cx="1735411" cy="707886"/>
          </a:xfrm>
          <a:prstGeom prst="wedgeRectCallout">
            <a:avLst>
              <a:gd name="adj1" fmla="val -191085"/>
              <a:gd name="adj2" fmla="val -1106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exactly</a:t>
            </a:r>
          </a:p>
          <a:p>
            <a:pPr>
              <a:defRPr/>
            </a:pPr>
            <a:r>
              <a:rPr lang="en-US" sz="2000" b="0" dirty="0"/>
              <a:t>what </a:t>
            </a:r>
            <a:r>
              <a:rPr lang="en-US" sz="2000" b="0" i="1" dirty="0">
                <a:solidFill>
                  <a:srgbClr val="0070C0"/>
                </a:solidFill>
              </a:rPr>
              <a:t>f</a:t>
            </a:r>
            <a:r>
              <a:rPr lang="en-US" sz="2000" b="0" dirty="0"/>
              <a:t> returns.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8098319" y="7467600"/>
            <a:ext cx="2014509" cy="1169551"/>
          </a:xfrm>
          <a:prstGeom prst="wedgeRectCallout">
            <a:avLst>
              <a:gd name="adj1" fmla="val -173311"/>
              <a:gd name="adj2" fmla="val -724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</a:p>
          <a:p>
            <a:pPr>
              <a:defRPr/>
            </a:pPr>
            <a:r>
              <a:rPr lang="en-US" sz="2000" b="0" dirty="0"/>
              <a:t>what </a:t>
            </a:r>
            <a:r>
              <a:rPr lang="en-US" sz="2000" b="0" i="1" dirty="0">
                <a:solidFill>
                  <a:srgbClr val="0070C0"/>
                </a:solidFill>
              </a:rPr>
              <a:t>f</a:t>
            </a:r>
            <a:r>
              <a:rPr lang="en-US" sz="2000" b="0" dirty="0"/>
              <a:t> returns.</a:t>
            </a:r>
          </a:p>
          <a:p>
            <a:pPr>
              <a:spcBef>
                <a:spcPts val="1200"/>
              </a:spcBef>
              <a:defRPr/>
            </a:pPr>
            <a:r>
              <a:rPr lang="en-US" sz="2000" dirty="0"/>
              <a:t>This is the bug!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570851" y="6052457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582873" y="759071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1" grpId="0" animBg="1"/>
      <p:bldP spid="34" grpId="0"/>
      <p:bldP spid="3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Tracking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bug is when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r>
              <a:rPr lang="en-US" dirty="0"/>
              <a:t> as we exit</a:t>
            </a:r>
            <a:br>
              <a:rPr lang="en-US" dirty="0"/>
            </a:br>
            <a:r>
              <a:rPr lang="en-US" dirty="0"/>
              <a:t>the loop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can happen </a:t>
            </a:r>
            <a:r>
              <a:rPr lang="en-US" b="1" dirty="0"/>
              <a:t>only</a:t>
            </a:r>
            <a:r>
              <a:rPr lang="en-US" dirty="0"/>
              <a:t> if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called</a:t>
            </a:r>
            <a:br>
              <a:rPr lang="en-US" dirty="0"/>
            </a:br>
            <a:r>
              <a:rPr lang="en-US" dirty="0"/>
              <a:t>with 0 as </a:t>
            </a:r>
            <a:r>
              <a:rPr lang="en-US" b="1" i="1" dirty="0">
                <a:solidFill>
                  <a:schemeClr val="tx1"/>
                </a:solidFill>
              </a:rPr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= 1</a:t>
            </a:r>
            <a:r>
              <a:rPr lang="en-US" dirty="0"/>
              <a:t>, the loop doesn’t run and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stays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&gt; 1 </a:t>
            </a:r>
            <a:r>
              <a:rPr lang="en-US" dirty="0"/>
              <a:t>at the start of an iteration,</a:t>
            </a:r>
            <a:br>
              <a:rPr lang="en-US" dirty="0"/>
            </a:br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e’ ≥ 1 </a:t>
            </a:r>
            <a:r>
              <a:rPr lang="en-US" dirty="0"/>
              <a:t>as we end it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Cloud 8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#1:</a:t>
            </a:r>
            <a:r>
              <a:rPr lang="en-US" dirty="0"/>
              <a:t> Return 1 if y = 0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works but it introduces a</a:t>
            </a:r>
            <a:br>
              <a:rPr lang="en-US" dirty="0"/>
            </a:br>
            <a:r>
              <a:rPr lang="en-US" b="1" dirty="0"/>
              <a:t>special case </a:t>
            </a:r>
            <a:r>
              <a:rPr lang="en-US" dirty="0"/>
              <a:t>in the code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Special cases lead to contrived,</a:t>
            </a:r>
            <a:br>
              <a:rPr lang="en-US" dirty="0"/>
            </a:br>
            <a:r>
              <a:rPr lang="en-US" dirty="0"/>
              <a:t>un-maintainable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Sometimes unavoidable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let’s see if we can do better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407400" y="2871850"/>
            <a:ext cx="2133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467820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#2:</a:t>
            </a:r>
            <a:r>
              <a:rPr lang="en-US" dirty="0"/>
              <a:t> Change the precondition to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y &gt; 0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forces the caller to have a special</a:t>
            </a:r>
            <a:br>
              <a:rPr lang="en-US" dirty="0"/>
            </a:br>
            <a:r>
              <a:rPr lang="en-US" dirty="0"/>
              <a:t>case in their code!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Calls to </a:t>
            </a:r>
            <a:r>
              <a:rPr lang="en-US" i="1" dirty="0">
                <a:solidFill>
                  <a:srgbClr val="0070C0"/>
                </a:solidFill>
              </a:rPr>
              <a:t>f </a:t>
            </a:r>
            <a:r>
              <a:rPr lang="en-US" dirty="0"/>
              <a:t>need to be </a:t>
            </a:r>
            <a:r>
              <a:rPr lang="en-US" b="1" dirty="0"/>
              <a:t>guarded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also means that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not the power function any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Undefined when exponent is 0 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a great solution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407400" y="2133600"/>
            <a:ext cx="2133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TextBox 5"/>
          <p:cNvSpPr txBox="1"/>
          <p:nvPr/>
        </p:nvSpPr>
        <p:spPr>
          <a:xfrm>
            <a:off x="1857717" y="5181600"/>
            <a:ext cx="190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c = f(a, b)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30800" y="5029200"/>
            <a:ext cx="2797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c = 1;</a:t>
            </a:r>
            <a:br>
              <a:rPr lang="en-US" b="0" dirty="0">
                <a:solidFill>
                  <a:schemeClr val="tx1"/>
                </a:solidFill>
                <a:latin typeface="Helvetica Neue"/>
              </a:rPr>
            </a:b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(b &gt; 0) c = f(a, b);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064000" y="5181600"/>
            <a:ext cx="685800" cy="5334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7000" y="81444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 animBg="1"/>
      <p:bldP spid="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#3:</a:t>
            </a:r>
            <a:r>
              <a:rPr lang="en-US" dirty="0"/>
              <a:t> Forget about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and use </a:t>
            </a:r>
            <a:r>
              <a:rPr lang="en-US" dirty="0">
                <a:solidFill>
                  <a:srgbClr val="0070C0"/>
                </a:solidFill>
              </a:rPr>
              <a:t>POW</a:t>
            </a:r>
            <a:br>
              <a:rPr lang="en-US" dirty="0"/>
            </a:br>
            <a:r>
              <a:rPr lang="en-US" dirty="0"/>
              <a:t>instead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Recall the trace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ran 4 times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Trace </a:t>
            </a:r>
            <a:r>
              <a:rPr lang="en-US" dirty="0">
                <a:solidFill>
                  <a:srgbClr val="0070C0"/>
                </a:solidFill>
              </a:rPr>
              <a:t>POW(2, 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 recursive calls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much more efficient,</a:t>
            </a:r>
            <a:br>
              <a:rPr lang="en-US" dirty="0"/>
            </a:br>
            <a:r>
              <a:rPr lang="en-US" dirty="0"/>
              <a:t>hence, let us avoid </a:t>
            </a:r>
            <a:r>
              <a:rPr lang="en-US" dirty="0">
                <a:solidFill>
                  <a:srgbClr val="0070C0"/>
                </a:solidFill>
              </a:rPr>
              <a:t>POW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64017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600" b="0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45200" y="3276600"/>
          <a:ext cx="231648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950200" y="1752600"/>
            <a:ext cx="3352800" cy="1752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045200" y="5486400"/>
          <a:ext cx="1544320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467820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#4:</a:t>
            </a:r>
            <a:r>
              <a:rPr lang="en-US" dirty="0"/>
              <a:t> Make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return only when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the loop guard to </a:t>
            </a:r>
            <a:r>
              <a:rPr lang="en-US" dirty="0">
                <a:solidFill>
                  <a:srgbClr val="C00000"/>
                </a:solidFill>
              </a:rPr>
              <a:t>e &gt; 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loop always ends with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Return </a:t>
            </a:r>
            <a:r>
              <a:rPr lang="en-US" b="1" i="1" dirty="0"/>
              <a:t>r</a:t>
            </a:r>
            <a:r>
              <a:rPr lang="en-US" dirty="0"/>
              <a:t> instead of </a:t>
            </a:r>
            <a:r>
              <a:rPr lang="en-US" b="1" i="1" dirty="0"/>
              <a:t>r</a:t>
            </a:r>
            <a:r>
              <a:rPr lang="en-US" dirty="0"/>
              <a:t> * </a:t>
            </a:r>
            <a:r>
              <a:rPr lang="en-US" b="1" i="1" dirty="0"/>
              <a:t>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That’s what we had to return when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483600" y="6055425"/>
            <a:ext cx="1066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9017000" y="3581400"/>
            <a:ext cx="1066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463800" y="6324600"/>
            <a:ext cx="2102499" cy="400110"/>
          </a:xfrm>
          <a:prstGeom prst="wedgeRectCallout">
            <a:avLst>
              <a:gd name="adj1" fmla="val -24881"/>
              <a:gd name="adj2" fmla="val -4355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 special cases!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49600" y="76962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349923" y="7264568"/>
            <a:ext cx="5334153" cy="1015663"/>
          </a:xfrm>
          <a:prstGeom prst="wedgeRectCallout">
            <a:avLst>
              <a:gd name="adj1" fmla="val -68293"/>
              <a:gd name="adj2" fmla="val -3186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Rather than getting rid of the </a:t>
            </a:r>
            <a:r>
              <a:rPr lang="en-US" sz="2000" b="0" dirty="0">
                <a:solidFill>
                  <a:srgbClr val="FF0000"/>
                </a:solidFill>
              </a:rPr>
              <a:t>bad</a:t>
            </a:r>
            <a:r>
              <a:rPr lang="en-US" sz="2000" b="0" dirty="0"/>
              <a:t> case (</a:t>
            </a:r>
            <a:r>
              <a:rPr lang="en-US" sz="2000" b="0" dirty="0">
                <a:solidFill>
                  <a:srgbClr val="C00000"/>
                </a:solidFill>
              </a:rPr>
              <a:t>e = 0</a:t>
            </a:r>
            <a:r>
              <a:rPr lang="en-US" sz="2000" b="0" dirty="0"/>
              <a:t>),</a:t>
            </a:r>
            <a:br>
              <a:rPr lang="en-US" sz="2000" b="0" dirty="0"/>
            </a:br>
            <a:r>
              <a:rPr lang="en-US" sz="2000" b="0" dirty="0"/>
              <a:t>we made it the </a:t>
            </a:r>
            <a:r>
              <a:rPr lang="en-US" sz="2000" b="0" dirty="0">
                <a:solidFill>
                  <a:srgbClr val="00B050"/>
                </a:solidFill>
              </a:rPr>
              <a:t>good</a:t>
            </a:r>
            <a:r>
              <a:rPr lang="en-US" sz="2000" b="0" dirty="0"/>
              <a:t> case and did away with</a:t>
            </a:r>
            <a:br>
              <a:rPr lang="en-US" sz="2000" b="0" dirty="0"/>
            </a:br>
            <a:r>
              <a:rPr lang="en-US" sz="2000" b="0" dirty="0"/>
              <a:t>the other case (</a:t>
            </a:r>
            <a:r>
              <a:rPr lang="en-US" sz="2000" b="0" dirty="0">
                <a:solidFill>
                  <a:srgbClr val="C00000"/>
                </a:solidFill>
              </a:rPr>
              <a:t>e = 1</a:t>
            </a:r>
            <a:r>
              <a:rPr lang="en-US" sz="2000" b="0" dirty="0"/>
              <a:t>)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7479278" y="8610600"/>
            <a:ext cx="2909322" cy="369332"/>
          </a:xfrm>
          <a:prstGeom prst="wedgeRectCallout">
            <a:avLst>
              <a:gd name="adj1" fmla="val 19611"/>
              <a:gd name="adj2" fmla="val -13656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How’s this for a movie plot?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/>
      <p:bldP spid="9" grpId="0" animBg="1"/>
      <p:bldP spid="1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Correctness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Did we Really Fix the Bug?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loop invariants are still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didn’t change the body of the loop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changed the loop guard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But it doesn’t impact the validity proof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Right after the loop, we know that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5367338" algn="l"/>
              </a:tabLst>
            </a:pPr>
            <a:r>
              <a:rPr lang="en-US" dirty="0"/>
              <a:t>The loop guard is </a:t>
            </a:r>
            <a:r>
              <a:rPr lang="en-US" b="1" dirty="0"/>
              <a:t>false</a:t>
            </a:r>
            <a:r>
              <a:rPr lang="en-US" dirty="0"/>
              <a:t>: 	 </a:t>
            </a:r>
            <a:r>
              <a:rPr lang="en-US" dirty="0">
                <a:solidFill>
                  <a:srgbClr val="C00000"/>
                </a:solidFill>
              </a:rPr>
              <a:t>e ≤ 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5367338" algn="l"/>
              </a:tabLst>
            </a:pPr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loop invariant is </a:t>
            </a:r>
            <a:r>
              <a:rPr lang="en-US" b="1" dirty="0"/>
              <a:t>true</a:t>
            </a:r>
            <a:r>
              <a:rPr lang="en-US" dirty="0"/>
              <a:t>:	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endParaRPr lang="en-US" dirty="0"/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loop invariant is </a:t>
            </a:r>
            <a:r>
              <a:rPr lang="en-US" b="1" dirty="0"/>
              <a:t>true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So,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67820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5816600" y="4343400"/>
            <a:ext cx="2227534" cy="400110"/>
          </a:xfrm>
          <a:prstGeom prst="wedgeRectCallout">
            <a:avLst>
              <a:gd name="adj1" fmla="val -43540"/>
              <a:gd name="adj2" fmla="val -126919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Check for yourself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07400" y="579120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>
                <a:solidFill>
                  <a:schemeClr val="tx1"/>
                </a:solidFill>
              </a:rPr>
              <a:t>So, </a:t>
            </a:r>
            <a:r>
              <a:rPr lang="en-US" sz="2800" b="0" dirty="0">
                <a:solidFill>
                  <a:srgbClr val="C00000"/>
                </a:solidFill>
              </a:rPr>
              <a:t>e = 0</a:t>
            </a:r>
          </a:p>
        </p:txBody>
      </p:sp>
      <p:sp>
        <p:nvSpPr>
          <p:cNvPr id="8" name="Right Brace 7"/>
          <p:cNvSpPr/>
          <p:nvPr/>
        </p:nvSpPr>
        <p:spPr bwMode="auto">
          <a:xfrm rot="10800000" flipH="1">
            <a:off x="8102601" y="5562600"/>
            <a:ext cx="152399" cy="990600"/>
          </a:xfrm>
          <a:prstGeom prst="rightBrace">
            <a:avLst>
              <a:gd name="adj1" fmla="val 25674"/>
              <a:gd name="adj2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197600" y="7600890"/>
            <a:ext cx="2996975" cy="400110"/>
          </a:xfrm>
          <a:prstGeom prst="wedgeRectCallout">
            <a:avLst>
              <a:gd name="adj1" fmla="val -88316"/>
              <a:gd name="adj2" fmla="val -1031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what </a:t>
            </a:r>
            <a:r>
              <a:rPr lang="en-US" sz="2000" b="0" i="1" dirty="0">
                <a:solidFill>
                  <a:srgbClr val="0070C0"/>
                </a:solidFill>
              </a:rPr>
              <a:t>f</a:t>
            </a:r>
            <a:r>
              <a:rPr lang="en-US" sz="2000" b="0" dirty="0"/>
              <a:t> returns now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73400" y="83058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12" name="Cloud 11"/>
          <p:cNvSpPr/>
          <p:nvPr/>
        </p:nvSpPr>
        <p:spPr bwMode="auto">
          <a:xfrm>
            <a:off x="8559800" y="2590800"/>
            <a:ext cx="1828800" cy="16764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 animBg="1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Assertions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Right after the loop,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note this with the directive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//@assert e == 0;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Checked only when running with </a:t>
            </a:r>
            <a:r>
              <a:rPr lang="en-US" b="1" dirty="0"/>
              <a:t>-d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Aborts execution if the test is </a:t>
            </a:r>
            <a:r>
              <a:rPr lang="en-US" b="1" dirty="0"/>
              <a:t>false</a:t>
            </a:r>
          </a:p>
          <a:p>
            <a:pPr lvl="3"/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//@assert </a:t>
            </a:r>
            <a:r>
              <a:rPr lang="en-US" dirty="0"/>
              <a:t>is a great way to 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Intermediate steps of reasoning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Expectations about execution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07400" y="4191000"/>
            <a:ext cx="2057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093200" y="5791200"/>
            <a:ext cx="2682786" cy="1015663"/>
          </a:xfrm>
          <a:prstGeom prst="wedgeRectCallout">
            <a:avLst>
              <a:gd name="adj1" fmla="val -26156"/>
              <a:gd name="adj2" fmla="val -1649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</a:rPr>
              <a:t>//@assert </a:t>
            </a:r>
            <a:r>
              <a:rPr lang="en-US" sz="2000" b="0" dirty="0"/>
              <a:t>can appear</a:t>
            </a:r>
            <a:br>
              <a:rPr lang="en-US" sz="2000" b="0" dirty="0"/>
            </a:br>
            <a:r>
              <a:rPr lang="en-US" sz="2000" b="0" dirty="0"/>
              <a:t>anywhere a statement </a:t>
            </a:r>
            <a:br>
              <a:rPr lang="en-US" sz="2000" b="0" dirty="0"/>
            </a:br>
            <a:r>
              <a:rPr lang="en-US" sz="2000" b="0" dirty="0"/>
              <a:t>is expected to be true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3026117-1CF2-A946-D4D0-37653CD18F2F}"/>
              </a:ext>
            </a:extLst>
          </p:cNvPr>
          <p:cNvSpPr/>
          <p:nvPr/>
        </p:nvSpPr>
        <p:spPr bwMode="auto">
          <a:xfrm>
            <a:off x="1397000" y="7467600"/>
            <a:ext cx="10378986" cy="1219200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1"/>
            <a:r>
              <a:rPr lang="en-US" dirty="0">
                <a:solidFill>
                  <a:srgbClr val="C00000"/>
                </a:solidFill>
              </a:rPr>
              <a:t>	//@requires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//@ensures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//@assert </a:t>
            </a:r>
            <a:r>
              <a:rPr lang="en-US" dirty="0"/>
              <a:t>are </a:t>
            </a:r>
            <a:r>
              <a:rPr lang="en-US" i="1" dirty="0"/>
              <a:t>all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run-time directives of C0; </a:t>
            </a:r>
            <a:r>
              <a:rPr lang="en-US" dirty="0">
                <a:solidFill>
                  <a:schemeClr val="tx1"/>
                </a:solidFill>
              </a:rPr>
              <a:t>there are no others!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Abstraction suggests splitting a complex system into </a:t>
            </a:r>
            <a:r>
              <a:rPr lang="en-US" b="1" dirty="0"/>
              <a:t>small</a:t>
            </a:r>
            <a:r>
              <a:rPr lang="en-US" dirty="0"/>
              <a:t> components that can be understood </a:t>
            </a:r>
            <a:r>
              <a:rPr lang="en-US" b="1" dirty="0"/>
              <a:t>independently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Computer science is all about abstractions!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9093200" y="3505200"/>
            <a:ext cx="2708434" cy="646331"/>
          </a:xfrm>
          <a:prstGeom prst="wedgeRectCallout">
            <a:avLst>
              <a:gd name="adj1" fmla="val -74949"/>
              <a:gd name="adj2" fmla="val -1275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Bother with as few details</a:t>
            </a:r>
            <a:br>
              <a:rPr lang="en-US" sz="1800" b="0" kern="0" dirty="0"/>
            </a:br>
            <a:r>
              <a:rPr lang="en-US" sz="1800" b="0" kern="0" dirty="0"/>
              <a:t>as possible at any time</a:t>
            </a: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Function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What is correctness?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any safe input, the postconditions </a:t>
            </a:r>
            <a:br>
              <a:rPr lang="en-US" dirty="0"/>
            </a:br>
            <a:r>
              <a:rPr lang="en-US" dirty="0"/>
              <a:t>are true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just proved that as we exit the</a:t>
            </a:r>
            <a:br>
              <a:rPr lang="en-US" dirty="0"/>
            </a:br>
            <a:r>
              <a:rPr lang="en-US" dirty="0"/>
              <a:t>loop, </a:t>
            </a:r>
            <a:r>
              <a:rPr lang="en-US" dirty="0">
                <a:solidFill>
                  <a:srgbClr val="C00000"/>
                </a:solidFill>
              </a:rPr>
              <a:t>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indicates that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will </a:t>
            </a:r>
            <a:r>
              <a:rPr lang="en-US" b="1" dirty="0"/>
              <a:t>never return</a:t>
            </a:r>
            <a:br>
              <a:rPr lang="en-US" b="1" dirty="0"/>
            </a:br>
            <a:r>
              <a:rPr lang="en-US" b="1" dirty="0"/>
              <a:t>the wrong result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will it </a:t>
            </a:r>
            <a:r>
              <a:rPr lang="en-US" b="1" i="1" u="sng" dirty="0"/>
              <a:t>always</a:t>
            </a:r>
            <a:r>
              <a:rPr lang="en-US" b="1" i="1" dirty="0"/>
              <a:t> return the right result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1933575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Function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a function </a:t>
            </a:r>
            <a:r>
              <a:rPr lang="en-US" b="1" dirty="0"/>
              <a:t>never return the wrong result</a:t>
            </a:r>
            <a:r>
              <a:rPr lang="en-US" dirty="0"/>
              <a:t> and yet not necessarily </a:t>
            </a:r>
            <a:r>
              <a:rPr lang="en-US" b="1" i="1" dirty="0"/>
              <a:t>always return the right result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empty out the loop body in our example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997200" y="3809524"/>
            <a:ext cx="4419600" cy="320087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921000" y="6248400"/>
            <a:ext cx="685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329220" y="4224147"/>
            <a:ext cx="3974934" cy="2092881"/>
          </a:xfrm>
          <a:prstGeom prst="wedgeRectCallout">
            <a:avLst>
              <a:gd name="adj1" fmla="val -106026"/>
              <a:gd name="adj2" fmla="val 279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The loop invariants are valid</a:t>
            </a:r>
          </a:p>
          <a:p>
            <a:pPr marL="285750" indent="-166688" algn="l">
              <a:buFont typeface="Arial" pitchFamily="34" charset="0"/>
              <a:buChar char="•"/>
              <a:defRPr/>
            </a:pPr>
            <a:r>
              <a:rPr lang="en-US" sz="2000" dirty="0"/>
              <a:t>INIT</a:t>
            </a:r>
            <a:r>
              <a:rPr lang="en-US" sz="2000" b="0" dirty="0"/>
              <a:t> is unchanged</a:t>
            </a:r>
          </a:p>
          <a:p>
            <a:pPr marL="285750" indent="-166688" algn="l">
              <a:buFont typeface="Arial" pitchFamily="34" charset="0"/>
              <a:buChar char="•"/>
              <a:defRPr/>
            </a:pPr>
            <a:r>
              <a:rPr lang="en-US" sz="2000" dirty="0"/>
              <a:t>PRES</a:t>
            </a:r>
            <a:r>
              <a:rPr lang="en-US" sz="2000" b="0" dirty="0"/>
              <a:t> holds trivially</a:t>
            </a:r>
          </a:p>
          <a:p>
            <a:pPr algn="l">
              <a:spcBef>
                <a:spcPts val="1200"/>
              </a:spcBef>
              <a:defRPr/>
            </a:pPr>
            <a:r>
              <a:rPr lang="en-US" sz="2000" b="0" dirty="0"/>
              <a:t>If execution were to reach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/>
              <a:t> r,</a:t>
            </a:r>
          </a:p>
          <a:p>
            <a:pPr marL="285750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C00000"/>
                </a:solidFill>
              </a:rPr>
              <a:t>e == 0 </a:t>
            </a:r>
            <a:r>
              <a:rPr lang="en-US" sz="2000" b="0" dirty="0"/>
              <a:t>would have to be </a:t>
            </a:r>
            <a:r>
              <a:rPr lang="en-US" sz="2000" dirty="0"/>
              <a:t>true</a:t>
            </a:r>
          </a:p>
          <a:p>
            <a:pPr marL="285750" indent="-166688" algn="l">
              <a:buFont typeface="Arial" pitchFamily="34" charset="0"/>
              <a:buChar char="•"/>
              <a:defRPr/>
            </a:pPr>
            <a:r>
              <a:rPr lang="en-US" sz="2000" b="0" dirty="0"/>
              <a:t>r would have to contain </a:t>
            </a:r>
            <a:r>
              <a:rPr lang="en-US" sz="2000" b="0" dirty="0" err="1"/>
              <a:t>x</a:t>
            </a:r>
            <a:r>
              <a:rPr lang="en-US" sz="2000" b="0" baseline="30000" dirty="0" err="1"/>
              <a:t>y</a:t>
            </a:r>
            <a:endParaRPr lang="en-US" sz="2000" b="0" baseline="30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13588" y="5787257"/>
            <a:ext cx="1642437" cy="707886"/>
          </a:xfrm>
          <a:prstGeom prst="wedgeRectCallout">
            <a:avLst>
              <a:gd name="adj1" fmla="val 93418"/>
              <a:gd name="adj2" fmla="val 332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legal</a:t>
            </a:r>
            <a:br>
              <a:rPr lang="en-US" sz="2000" b="0" dirty="0"/>
            </a:br>
            <a:r>
              <a:rPr lang="en-US" sz="2000" b="0" dirty="0"/>
              <a:t>C0 code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250152" y="7220367"/>
            <a:ext cx="4629023" cy="1169551"/>
          </a:xfrm>
          <a:prstGeom prst="wedgeRectCallout">
            <a:avLst>
              <a:gd name="adj1" fmla="val -133868"/>
              <a:gd name="adj2" fmla="val -996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But execution will never reach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/>
              <a:t> r!</a:t>
            </a:r>
          </a:p>
          <a:p>
            <a:pPr>
              <a:defRPr/>
            </a:pPr>
            <a:r>
              <a:rPr lang="en-US" sz="2000" b="0" dirty="0"/>
              <a:t>So the </a:t>
            </a:r>
            <a:r>
              <a:rPr lang="en-US" sz="2000" b="0" dirty="0" err="1"/>
              <a:t>postcondition</a:t>
            </a:r>
            <a:r>
              <a:rPr lang="en-US" sz="2000" b="0" dirty="0"/>
              <a:t> will never be </a:t>
            </a:r>
            <a:r>
              <a:rPr lang="en-US" sz="2000" dirty="0"/>
              <a:t>true</a:t>
            </a:r>
            <a:endParaRPr lang="en-US" sz="2000" b="0" dirty="0"/>
          </a:p>
          <a:p>
            <a:pPr>
              <a:spcBef>
                <a:spcPts val="1200"/>
              </a:spcBef>
              <a:defRPr/>
            </a:pPr>
            <a:r>
              <a:rPr lang="en-US" sz="2000" b="0" dirty="0"/>
              <a:t>This code is </a:t>
            </a:r>
            <a:r>
              <a:rPr lang="en-US" sz="2000" dirty="0"/>
              <a:t>not</a:t>
            </a:r>
            <a:r>
              <a:rPr lang="en-US" sz="2000" b="0" dirty="0"/>
              <a:t> correct.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Function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a function </a:t>
            </a:r>
            <a:r>
              <a:rPr lang="en-US" b="1" dirty="0"/>
              <a:t>never return the wrong result</a:t>
            </a:r>
            <a:r>
              <a:rPr lang="en-US" dirty="0"/>
              <a:t> and yet not necessarily </a:t>
            </a:r>
            <a:r>
              <a:rPr lang="en-US" b="1" i="1" dirty="0"/>
              <a:t>always return the right result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Yes, only if it never returns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I.e., If the loop runs forever!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have a reason to believe</a:t>
            </a:r>
            <a:br>
              <a:rPr lang="en-US" dirty="0"/>
            </a:br>
            <a:r>
              <a:rPr lang="en-US" dirty="0"/>
              <a:t>the loop terminates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It doesn’t run forever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Here’s a proof of termination: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/>
              <a:t>As the loop runs,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gets strictly smaller at each iteration</a:t>
            </a:r>
          </a:p>
          <a:p>
            <a:pPr lvl="2"/>
            <a:r>
              <a:rPr lang="en-US" i="1" dirty="0"/>
              <a:t>It can never become smaller than 0</a:t>
            </a:r>
          </a:p>
          <a:p>
            <a:pPr lvl="2"/>
            <a:r>
              <a:rPr lang="en-US" i="1" dirty="0"/>
              <a:t>The loop guard is </a:t>
            </a:r>
            <a:r>
              <a:rPr lang="en-US" i="1" dirty="0">
                <a:solidFill>
                  <a:srgbClr val="C00000"/>
                </a:solidFill>
              </a:rPr>
              <a:t>false</a:t>
            </a:r>
            <a:r>
              <a:rPr lang="en-US" i="1" dirty="0"/>
              <a:t> when </a:t>
            </a:r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= 0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So, the loop must terminate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470229" y="6781800"/>
            <a:ext cx="3582071" cy="707886"/>
          </a:xfrm>
          <a:prstGeom prst="wedgeRectCallout">
            <a:avLst>
              <a:gd name="adj1" fmla="val -78967"/>
              <a:gd name="adj2" fmla="val -1727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an </a:t>
            </a:r>
            <a:r>
              <a:rPr lang="en-US" sz="2000" dirty="0"/>
              <a:t>operational</a:t>
            </a:r>
            <a:r>
              <a:rPr lang="en-US" sz="2000" b="0" dirty="0"/>
              <a:t> proof:</a:t>
            </a:r>
          </a:p>
          <a:p>
            <a:pPr>
              <a:defRPr/>
            </a:pPr>
            <a:r>
              <a:rPr lang="en-US" sz="2000" b="0" dirty="0"/>
              <a:t>we are not pointing to anything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9600" y="7779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we prove “termination” using </a:t>
            </a:r>
            <a:br>
              <a:rPr lang="en-US" dirty="0"/>
            </a:br>
            <a:r>
              <a:rPr lang="en-US" b="1" i="1" dirty="0">
                <a:solidFill>
                  <a:srgbClr val="0070C0"/>
                </a:solidFill>
              </a:rPr>
              <a:t>point-to reasoning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Yes!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Here’s what we need to show: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In an arbitrary iteration of the loop,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,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e’ &lt; 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e’ ≥ 0</a:t>
            </a:r>
          </a:p>
          <a:p>
            <a:pPr marL="6186488" lvl="3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65386" y="4543335"/>
            <a:ext cx="2754921" cy="400110"/>
          </a:xfrm>
          <a:prstGeom prst="wedgeRectCallout">
            <a:avLst>
              <a:gd name="adj1" fmla="val -128781"/>
              <a:gd name="adj2" fmla="val -24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0 is a lower bound for 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65386" y="5011777"/>
            <a:ext cx="2613857" cy="400110"/>
          </a:xfrm>
          <a:prstGeom prst="wedgeRectCallout">
            <a:avLst>
              <a:gd name="adj1" fmla="val -117139"/>
              <a:gd name="adj2" fmla="val -199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strictly decreasing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565386" y="5516505"/>
            <a:ext cx="3166894" cy="400110"/>
          </a:xfrm>
          <a:prstGeom prst="wedgeRectCallout">
            <a:avLst>
              <a:gd name="adj1" fmla="val -108910"/>
              <a:gd name="adj2" fmla="val -644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0 stays a lower bound for 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397000" y="6324600"/>
            <a:ext cx="4008470" cy="1015663"/>
          </a:xfrm>
          <a:prstGeom prst="wedgeRectCallout">
            <a:avLst>
              <a:gd name="adj1" fmla="val -21650"/>
              <a:gd name="adj2" fmla="val -718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If e starts &gt;= 0,</a:t>
            </a:r>
            <a:br>
              <a:rPr lang="en-US" sz="2000" b="0" dirty="0"/>
            </a:br>
            <a:r>
              <a:rPr lang="en-US" sz="2000" b="0" dirty="0"/>
              <a:t>it gets strictly smaller and</a:t>
            </a:r>
            <a:br>
              <a:rPr lang="en-US" sz="2000" b="0" dirty="0"/>
            </a:br>
            <a:r>
              <a:rPr lang="en-US" sz="2000" b="0" dirty="0"/>
              <a:t>can never become smaller than 0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Point-to proof</a:t>
            </a:r>
          </a:p>
          <a:p>
            <a:pPr lvl="2"/>
            <a:r>
              <a:rPr lang="en-US" b="1" dirty="0"/>
              <a:t>To show: </a:t>
            </a: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, then </a:t>
            </a:r>
            <a:r>
              <a:rPr lang="en-US" dirty="0">
                <a:solidFill>
                  <a:srgbClr val="C00000"/>
                </a:solidFill>
              </a:rPr>
              <a:t>e’ &lt; 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e’ ≥ 0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 &gt; 0</a:t>
            </a:r>
            <a:r>
              <a:rPr lang="en-US" dirty="0">
                <a:solidFill>
                  <a:schemeClr val="tx1"/>
                </a:solidFill>
              </a:rPr>
              <a:t>	by line 8 (loop guard)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 = e/2</a:t>
            </a:r>
            <a:r>
              <a:rPr lang="en-US" dirty="0">
                <a:solidFill>
                  <a:schemeClr val="tx1"/>
                </a:solidFill>
              </a:rPr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 &lt; e</a:t>
            </a:r>
            <a:r>
              <a:rPr lang="en-US" dirty="0">
                <a:solidFill>
                  <a:schemeClr val="tx1"/>
                </a:solidFill>
              </a:rPr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 ≥ 0</a:t>
            </a:r>
            <a:r>
              <a:rPr lang="en-US" dirty="0">
                <a:solidFill>
                  <a:schemeClr val="tx1"/>
                </a:solidFill>
              </a:rPr>
              <a:t>	by math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178800" y="76200"/>
            <a:ext cx="47244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342900" indent="-342900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930400" y="6808857"/>
            <a:ext cx="5290103" cy="707886"/>
          </a:xfrm>
          <a:prstGeom prst="wedgeRectCallout">
            <a:avLst>
              <a:gd name="adj1" fmla="val -26630"/>
              <a:gd name="adj2" fmla="val -2109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However, for termination proofs, we will </a:t>
            </a:r>
            <a:br>
              <a:rPr lang="en-US" sz="2000" b="0" dirty="0"/>
            </a:br>
            <a:r>
              <a:rPr lang="en-US" sz="2000" b="0" dirty="0"/>
              <a:t>generally be Ok with an operational argument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0000" y="4426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</a:rPr>
              <a:t>Integers</a:t>
            </a:r>
            <a:r>
              <a:rPr lang="en-US" dirty="0">
                <a:solidFill>
                  <a:srgbClr val="99DAFF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Developer’s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about implementation details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write good code?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write the contracts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Then</a:t>
            </a:r>
            <a:r>
              <a:rPr lang="en-US" dirty="0"/>
              <a:t> the body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This way, you always know what you are</a:t>
            </a:r>
            <a:br>
              <a:rPr lang="en-US" dirty="0"/>
            </a:br>
            <a:r>
              <a:rPr lang="en-US" dirty="0"/>
              <a:t>aiming for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3048000"/>
            <a:ext cx="3048000" cy="3810000"/>
          </a:xfrm>
          <a:prstGeom prst="cloud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85AB752-BCB3-0EC7-B200-FDDEB07DB0B4}"/>
              </a:ext>
            </a:extLst>
          </p:cNvPr>
          <p:cNvSpPr/>
          <p:nvPr/>
        </p:nvSpPr>
        <p:spPr bwMode="auto">
          <a:xfrm>
            <a:off x="4070414" y="6858000"/>
            <a:ext cx="2695610" cy="646331"/>
          </a:xfrm>
          <a:prstGeom prst="wedgeRectCallout">
            <a:avLst>
              <a:gd name="adj1" fmla="val -61185"/>
              <a:gd name="adj2" fmla="val -2421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Let us dive into the body!</a:t>
            </a:r>
          </a:p>
          <a:p>
            <a:pPr>
              <a:defRPr/>
            </a:pPr>
            <a:endParaRPr lang="en-US" sz="18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Loop Invariants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look at the body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complicated part is the </a:t>
            </a:r>
            <a:r>
              <a:rPr lang="en-US" b="1" dirty="0"/>
              <a:t>loop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values of the variables change at each</a:t>
            </a:r>
            <a:br>
              <a:rPr lang="en-US" dirty="0"/>
            </a:br>
            <a:r>
              <a:rPr lang="en-US" dirty="0"/>
              <a:t>iteration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It’s unclear how many iterations there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we understand the loop, we understand</a:t>
            </a:r>
            <a:br>
              <a:rPr lang="en-US" dirty="0"/>
            </a:br>
            <a:r>
              <a:rPr lang="en-US" dirty="0"/>
              <a:t>the function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go about that?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12195</TotalTime>
  <Words>10668</Words>
  <Application>Microsoft Macintosh PowerPoint</Application>
  <PresentationFormat>Custom</PresentationFormat>
  <Paragraphs>2324</Paragraphs>
  <Slides>66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77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Wingdings 2</vt:lpstr>
      <vt:lpstr>White</vt:lpstr>
      <vt:lpstr>Office Theme</vt:lpstr>
      <vt:lpstr>15-122: Principles of  Imperative Computation</vt:lpstr>
      <vt:lpstr>Today…</vt:lpstr>
      <vt:lpstr>PowerPoint Presentation</vt:lpstr>
      <vt:lpstr>Where Are We?</vt:lpstr>
      <vt:lpstr>The Caller’s Perspective</vt:lpstr>
      <vt:lpstr>Abstraction</vt:lpstr>
      <vt:lpstr>The Developer’s Perspective</vt:lpstr>
      <vt:lpstr>PowerPoint Presentation</vt:lpstr>
      <vt:lpstr>Diving In</vt:lpstr>
      <vt:lpstr>Recall Abstraction</vt:lpstr>
      <vt:lpstr>Loop Invariants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A Candidate Loop Invariant</vt:lpstr>
      <vt:lpstr>Loop Invariants in C0</vt:lpstr>
      <vt:lpstr>Recall Code Tracing</vt:lpstr>
      <vt:lpstr>Recall Code Tracing</vt:lpstr>
      <vt:lpstr>Recall Code Tracing</vt:lpstr>
      <vt:lpstr>Recall Code Tracing</vt:lpstr>
      <vt:lpstr>Recall Code Tracing</vt:lpstr>
      <vt:lpstr>Safety</vt:lpstr>
      <vt:lpstr>Safety</vt:lpstr>
      <vt:lpstr>Safety</vt:lpstr>
      <vt:lpstr>How Loop Invariants Work?</vt:lpstr>
      <vt:lpstr>PowerPoint Presentation</vt:lpstr>
      <vt:lpstr>How to Prove a Loop Invariant is Valid?</vt:lpstr>
      <vt:lpstr>Validity of e ≥ 0</vt:lpstr>
      <vt:lpstr>Validity of e ≥ 0</vt:lpstr>
      <vt:lpstr>Validity of be r = xy</vt:lpstr>
      <vt:lpstr>Validity of be r = xy</vt:lpstr>
      <vt:lpstr>Validity of be r = xy</vt:lpstr>
      <vt:lpstr>Loop Invariants</vt:lpstr>
      <vt:lpstr>PowerPoint Presentation</vt:lpstr>
      <vt:lpstr>Where Are We?</vt:lpstr>
      <vt:lpstr>After the Loop</vt:lpstr>
      <vt:lpstr>After the Loop</vt:lpstr>
      <vt:lpstr>Tracking the Bug</vt:lpstr>
      <vt:lpstr>Fixing the Bug</vt:lpstr>
      <vt:lpstr>Fixing the Bug</vt:lpstr>
      <vt:lpstr>Fixing the Bug</vt:lpstr>
      <vt:lpstr>Fixing the Bug</vt:lpstr>
      <vt:lpstr>PowerPoint Presentation</vt:lpstr>
      <vt:lpstr>Did we Really Fix the Bug?</vt:lpstr>
      <vt:lpstr>Assertions</vt:lpstr>
      <vt:lpstr>Is the Function Correct?</vt:lpstr>
      <vt:lpstr>Is the Function Correct?</vt:lpstr>
      <vt:lpstr>Is the Function Correct?</vt:lpstr>
      <vt:lpstr>Termination</vt:lpstr>
      <vt:lpstr>Termination</vt:lpstr>
      <vt:lpstr>Termination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Contracts</dc:title>
  <cp:lastModifiedBy>Mohammad Hammoud</cp:lastModifiedBy>
  <cp:revision>666</cp:revision>
  <dcterms:modified xsi:type="dcterms:W3CDTF">2024-01-09T18:58:03Z</dcterms:modified>
</cp:coreProperties>
</file>