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101"/>
  </p:notesMasterIdLst>
  <p:handoutMasterIdLst>
    <p:handoutMasterId r:id="rId102"/>
  </p:handoutMasterIdLst>
  <p:sldIdLst>
    <p:sldId id="632" r:id="rId2"/>
    <p:sldId id="633" r:id="rId3"/>
    <p:sldId id="389" r:id="rId4"/>
    <p:sldId id="524" r:id="rId5"/>
    <p:sldId id="531" r:id="rId6"/>
    <p:sldId id="532" r:id="rId7"/>
    <p:sldId id="622" r:id="rId8"/>
    <p:sldId id="534" r:id="rId9"/>
    <p:sldId id="535" r:id="rId10"/>
    <p:sldId id="462" r:id="rId11"/>
    <p:sldId id="536" r:id="rId12"/>
    <p:sldId id="537" r:id="rId13"/>
    <p:sldId id="538" r:id="rId14"/>
    <p:sldId id="539" r:id="rId15"/>
    <p:sldId id="540" r:id="rId16"/>
    <p:sldId id="542" r:id="rId17"/>
    <p:sldId id="525" r:id="rId18"/>
    <p:sldId id="541" r:id="rId19"/>
    <p:sldId id="533" r:id="rId20"/>
    <p:sldId id="543" r:id="rId21"/>
    <p:sldId id="544" r:id="rId22"/>
    <p:sldId id="546" r:id="rId23"/>
    <p:sldId id="526" r:id="rId24"/>
    <p:sldId id="548" r:id="rId25"/>
    <p:sldId id="547" r:id="rId26"/>
    <p:sldId id="549" r:id="rId27"/>
    <p:sldId id="550" r:id="rId28"/>
    <p:sldId id="527" r:id="rId29"/>
    <p:sldId id="552" r:id="rId30"/>
    <p:sldId id="623" r:id="rId31"/>
    <p:sldId id="624" r:id="rId32"/>
    <p:sldId id="625" r:id="rId33"/>
    <p:sldId id="626" r:id="rId34"/>
    <p:sldId id="628" r:id="rId35"/>
    <p:sldId id="629" r:id="rId36"/>
    <p:sldId id="630" r:id="rId37"/>
    <p:sldId id="631" r:id="rId38"/>
    <p:sldId id="551" r:id="rId39"/>
    <p:sldId id="554" r:id="rId40"/>
    <p:sldId id="553" r:id="rId41"/>
    <p:sldId id="558" r:id="rId42"/>
    <p:sldId id="556" r:id="rId43"/>
    <p:sldId id="557" r:id="rId44"/>
    <p:sldId id="584" r:id="rId45"/>
    <p:sldId id="528" r:id="rId46"/>
    <p:sldId id="559" r:id="rId47"/>
    <p:sldId id="561" r:id="rId48"/>
    <p:sldId id="560" r:id="rId49"/>
    <p:sldId id="564" r:id="rId50"/>
    <p:sldId id="555" r:id="rId51"/>
    <p:sldId id="562" r:id="rId52"/>
    <p:sldId id="565" r:id="rId53"/>
    <p:sldId id="566" r:id="rId54"/>
    <p:sldId id="567" r:id="rId55"/>
    <p:sldId id="568" r:id="rId56"/>
    <p:sldId id="569" r:id="rId57"/>
    <p:sldId id="570" r:id="rId58"/>
    <p:sldId id="571" r:id="rId59"/>
    <p:sldId id="572" r:id="rId60"/>
    <p:sldId id="529" r:id="rId61"/>
    <p:sldId id="573" r:id="rId62"/>
    <p:sldId id="574" r:id="rId63"/>
    <p:sldId id="575" r:id="rId64"/>
    <p:sldId id="576" r:id="rId65"/>
    <p:sldId id="577" r:id="rId66"/>
    <p:sldId id="586" r:id="rId67"/>
    <p:sldId id="530" r:id="rId68"/>
    <p:sldId id="578" r:id="rId69"/>
    <p:sldId id="579" r:id="rId70"/>
    <p:sldId id="580" r:id="rId71"/>
    <p:sldId id="581" r:id="rId72"/>
    <p:sldId id="583" r:id="rId73"/>
    <p:sldId id="595" r:id="rId74"/>
    <p:sldId id="598" r:id="rId75"/>
    <p:sldId id="599" r:id="rId76"/>
    <p:sldId id="600" r:id="rId77"/>
    <p:sldId id="601" r:id="rId78"/>
    <p:sldId id="602" r:id="rId79"/>
    <p:sldId id="603" r:id="rId80"/>
    <p:sldId id="606" r:id="rId81"/>
    <p:sldId id="605" r:id="rId82"/>
    <p:sldId id="607" r:id="rId83"/>
    <p:sldId id="608" r:id="rId84"/>
    <p:sldId id="589" r:id="rId85"/>
    <p:sldId id="590" r:id="rId86"/>
    <p:sldId id="609" r:id="rId87"/>
    <p:sldId id="611" r:id="rId88"/>
    <p:sldId id="612" r:id="rId89"/>
    <p:sldId id="591" r:id="rId90"/>
    <p:sldId id="592" r:id="rId91"/>
    <p:sldId id="613" r:id="rId92"/>
    <p:sldId id="618" r:id="rId93"/>
    <p:sldId id="614" r:id="rId94"/>
    <p:sldId id="617" r:id="rId95"/>
    <p:sldId id="593" r:id="rId96"/>
    <p:sldId id="594" r:id="rId97"/>
    <p:sldId id="619" r:id="rId98"/>
    <p:sldId id="620" r:id="rId99"/>
    <p:sldId id="621" r:id="rId100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FCC99"/>
    <a:srgbClr val="FFFFCC"/>
    <a:srgbClr val="FF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4354" autoAdjust="0"/>
  </p:normalViewPr>
  <p:slideViewPr>
    <p:cSldViewPr>
      <p:cViewPr varScale="1">
        <p:scale>
          <a:sx n="75" d="100"/>
          <a:sy n="75" d="100"/>
        </p:scale>
        <p:origin x="2312" y="17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4/5/23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21: Virtual Machines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April 05,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124200"/>
          <a:ext cx="10668000" cy="343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3431">
                <a:tc>
                  <a:txBody>
                    <a:bodyPr/>
                    <a:lstStyle/>
                    <a:p>
                      <a:pPr algn="ctr"/>
                      <a:endParaRPr lang="en-US" sz="2400" b="1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/>
                        <a:t>Compilation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/>
                        <a:t>Interpretation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769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2800" b="1" i="0" dirty="0"/>
                        <a:t>Pro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dirty="0"/>
                        <a:t>Code is very fast</a:t>
                      </a:r>
                    </a:p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dirty="0"/>
                        <a:t>Just executable required to run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Instructions can</a:t>
                      </a: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screened</a:t>
                      </a:r>
                    </a:p>
                    <a:p>
                      <a:pPr marL="287338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 be use interactively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4944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2800" b="1" i="0" dirty="0"/>
                        <a:t>Cons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dirty="0"/>
                        <a:t>Lengthy recompilation</a:t>
                      </a:r>
                    </a:p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dirty="0"/>
                        <a:t>No safety</a:t>
                      </a:r>
                      <a:r>
                        <a:rPr lang="en-US" sz="2400" i="0" baseline="0" dirty="0"/>
                        <a:t> checks</a:t>
                      </a:r>
                    </a:p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baseline="0" dirty="0"/>
                        <a:t>Not portable</a:t>
                      </a:r>
                      <a:endParaRPr lang="en-US" sz="24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Interpreter and source code are</a:t>
                      </a: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needed for running</a:t>
                      </a:r>
                    </a:p>
                    <a:p>
                      <a:pPr marL="287338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Execution is slower</a:t>
                      </a:r>
                      <a:endParaRPr lang="en-US" sz="24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Best of Both Worlds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Font typeface="+mj-lt"/>
              <a:buAutoNum type="arabicPeriod"/>
            </a:pPr>
            <a:r>
              <a:rPr lang="en-US" dirty="0"/>
              <a:t>Compile the high-level source program to a lower level </a:t>
            </a:r>
            <a:r>
              <a:rPr lang="en-US" b="1" dirty="0"/>
              <a:t>intermediate representation</a:t>
            </a:r>
          </a:p>
          <a:p>
            <a:pPr lvl="4">
              <a:buClr>
                <a:srgbClr val="000000"/>
              </a:buClr>
            </a:pPr>
            <a:endParaRPr lang="en-US" dirty="0"/>
          </a:p>
          <a:p>
            <a:pPr marL="463550" indent="-463550">
              <a:buFont typeface="+mj-lt"/>
              <a:buAutoNum type="arabicPeriod"/>
            </a:pPr>
            <a:r>
              <a:rPr lang="en-US" dirty="0"/>
              <a:t>Interpret the intermediate representation</a:t>
            </a:r>
          </a:p>
          <a:p>
            <a:pPr lvl="1"/>
            <a:r>
              <a:rPr lang="en-US" dirty="0"/>
              <a:t>This interpreter is called a </a:t>
            </a:r>
            <a:r>
              <a:rPr lang="en-US" b="1" dirty="0"/>
              <a:t>virtual machine </a:t>
            </a:r>
            <a:r>
              <a:rPr lang="en-US" dirty="0"/>
              <a:t>(VM)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called </a:t>
            </a:r>
            <a:r>
              <a:rPr lang="en-US" b="1" dirty="0"/>
              <a:t>two-stage execution</a:t>
            </a:r>
          </a:p>
        </p:txBody>
      </p:sp>
      <p:pic>
        <p:nvPicPr>
          <p:cNvPr id="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6934200"/>
            <a:ext cx="1047919" cy="5334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 bwMode="auto">
          <a:xfrm>
            <a:off x="3454400" y="591974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21214" y="587940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140200" y="538634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5588000" y="591974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7264400" y="7524690"/>
            <a:ext cx="1855701" cy="400110"/>
          </a:xfrm>
          <a:prstGeom prst="wedgeRectCallout">
            <a:avLst>
              <a:gd name="adj1" fmla="val 21005"/>
              <a:gd name="adj2" fmla="val -1585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Virtual machine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13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6957995"/>
            <a:ext cx="514519" cy="261895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 bwMode="auto">
          <a:xfrm>
            <a:off x="7112000" y="538786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264400" y="546647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20" name="U-Turn Arrow 19"/>
          <p:cNvSpPr/>
          <p:nvPr/>
        </p:nvSpPr>
        <p:spPr bwMode="auto">
          <a:xfrm rot="16200000" flipV="1">
            <a:off x="8521700" y="552538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86156" y="587546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26" name="Right Arrow 25"/>
          <p:cNvSpPr/>
          <p:nvPr/>
        </p:nvSpPr>
        <p:spPr bwMode="auto">
          <a:xfrm>
            <a:off x="6629748" y="591579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 animBg="1"/>
      <p:bldP spid="12" grpId="0" animBg="1"/>
      <p:bldP spid="17" grpId="0" animBg="1"/>
      <p:bldP spid="19" grpId="0" animBg="1"/>
      <p:bldP spid="20" grpId="0" animBg="1"/>
      <p:bldP spid="25" grpId="0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We gain benefits if the intermediate representation language is much simpler than the source language</a:t>
            </a:r>
          </a:p>
          <a:p>
            <a:pPr lvl="1"/>
            <a:r>
              <a:rPr lang="en-US" dirty="0"/>
              <a:t>The VM can be lightweight</a:t>
            </a:r>
          </a:p>
          <a:p>
            <a:pPr lvl="2"/>
            <a:r>
              <a:rPr lang="en-US" dirty="0"/>
              <a:t>Very little simulation overhead</a:t>
            </a:r>
          </a:p>
          <a:p>
            <a:pPr lvl="1"/>
            <a:r>
              <a:rPr lang="en-US" dirty="0"/>
              <a:t>The compiler can perform complex optimizations</a:t>
            </a:r>
          </a:p>
          <a:p>
            <a:pPr lvl="4"/>
            <a:endParaRPr lang="en-US" dirty="0"/>
          </a:p>
          <a:p>
            <a:r>
              <a:rPr lang="en-US" dirty="0"/>
              <a:t>An intermediate language where each instruction fits in one byte is called a </a:t>
            </a:r>
            <a:r>
              <a:rPr lang="en-US" b="1" dirty="0" err="1"/>
              <a:t>bytecode</a:t>
            </a:r>
            <a:endParaRPr lang="en-US" b="1" dirty="0"/>
          </a:p>
        </p:txBody>
      </p:sp>
      <p:pic>
        <p:nvPicPr>
          <p:cNvPr id="26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7" name="Right Arrow 26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31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32" name="Rectangle 31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4" name="U-Turn Arrow 33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6" name="Right Arrow 35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To run a program, all we need is the </a:t>
            </a:r>
            <a:r>
              <a:rPr lang="en-US" dirty="0" err="1"/>
              <a:t>bytecode</a:t>
            </a:r>
            <a:r>
              <a:rPr lang="en-US" dirty="0"/>
              <a:t> and the VM</a:t>
            </a:r>
          </a:p>
          <a:p>
            <a:pPr lvl="4"/>
            <a:endParaRPr lang="en-US" dirty="0"/>
          </a:p>
          <a:p>
            <a:r>
              <a:rPr lang="en-US" dirty="0"/>
              <a:t>To run a program on new hardware we need</a:t>
            </a:r>
          </a:p>
          <a:p>
            <a:pPr lvl="1"/>
            <a:r>
              <a:rPr lang="en-US" dirty="0"/>
              <a:t>A new VM</a:t>
            </a:r>
          </a:p>
          <a:p>
            <a:pPr lvl="2"/>
            <a:r>
              <a:rPr lang="en-US" dirty="0"/>
              <a:t>Easy to implement because the compiler does the heavy lifting</a:t>
            </a:r>
          </a:p>
          <a:p>
            <a:pPr lvl="1"/>
            <a:r>
              <a:rPr lang="en-US" dirty="0"/>
              <a:t>We can compile the source program on different hardware, or</a:t>
            </a:r>
          </a:p>
          <a:p>
            <a:pPr lvl="1"/>
            <a:r>
              <a:rPr lang="en-US" dirty="0"/>
              <a:t>If the compiler is written in the source language,</a:t>
            </a:r>
            <a:br>
              <a:rPr lang="en-US" dirty="0"/>
            </a:br>
            <a:r>
              <a:rPr lang="en-US" dirty="0"/>
              <a:t>it can </a:t>
            </a:r>
            <a:r>
              <a:rPr lang="en-US" b="1" dirty="0"/>
              <a:t>compile itself </a:t>
            </a:r>
            <a:r>
              <a:rPr lang="en-US" dirty="0"/>
              <a:t>to bytecode</a:t>
            </a:r>
            <a:br>
              <a:rPr lang="en-US" dirty="0"/>
            </a:br>
            <a:r>
              <a:rPr lang="en-US" dirty="0"/>
              <a:t>and then run on the new VM</a:t>
            </a: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9321800" y="8664714"/>
            <a:ext cx="3612528" cy="707886"/>
          </a:xfrm>
          <a:prstGeom prst="wedgeRectCallout">
            <a:avLst>
              <a:gd name="adj1" fmla="val -49009"/>
              <a:gd name="adj2" fmla="val -900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Chicken and egg problem?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Solved through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bootstrapping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10693400" y="7620000"/>
            <a:ext cx="2152256" cy="707886"/>
          </a:xfrm>
          <a:prstGeom prst="wedgeRectCallout">
            <a:avLst>
              <a:gd name="adj1" fmla="val -103135"/>
              <a:gd name="adj2" fmla="val -228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Write the compiler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once and for all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5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6" name="Right Arrow 25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30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3" name="U-Turn Arrow 32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5" name="Right Arrow 34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Most modern languages use this two-stage approach</a:t>
            </a:r>
          </a:p>
          <a:p>
            <a:pPr lvl="1"/>
            <a:r>
              <a:rPr lang="en-US" dirty="0"/>
              <a:t>A Python program is first compiled to </a:t>
            </a:r>
            <a:r>
              <a:rPr lang="en-US" i="1" dirty="0"/>
              <a:t>Python bytecode</a:t>
            </a:r>
            <a:br>
              <a:rPr lang="en-US" dirty="0"/>
            </a:br>
            <a:r>
              <a:rPr lang="en-US" dirty="0"/>
              <a:t>and then executed in the </a:t>
            </a:r>
            <a:r>
              <a:rPr lang="en-US" i="1" dirty="0"/>
              <a:t>Python VM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PHP, </a:t>
            </a:r>
            <a:r>
              <a:rPr lang="en-US" dirty="0" err="1"/>
              <a:t>Javascript</a:t>
            </a:r>
            <a:r>
              <a:rPr lang="en-US" dirty="0"/>
              <a:t> and many others are compiled</a:t>
            </a:r>
            <a:br>
              <a:rPr lang="en-US" dirty="0"/>
            </a:br>
            <a:r>
              <a:rPr lang="en-US" dirty="0"/>
              <a:t>to a common </a:t>
            </a:r>
            <a:r>
              <a:rPr lang="en-US" dirty="0" err="1"/>
              <a:t>bytecode</a:t>
            </a:r>
            <a:r>
              <a:rPr lang="en-US" dirty="0"/>
              <a:t> called the LLVM IR</a:t>
            </a:r>
            <a:br>
              <a:rPr lang="en-US" dirty="0"/>
            </a:br>
            <a:r>
              <a:rPr lang="en-US" dirty="0"/>
              <a:t>and then executed in the LLVM</a:t>
            </a:r>
          </a:p>
          <a:p>
            <a:pPr lvl="2"/>
            <a:r>
              <a:rPr lang="en-US" dirty="0"/>
              <a:t>Implementations of </a:t>
            </a:r>
            <a:r>
              <a:rPr lang="en-US" dirty="0" err="1"/>
              <a:t>gcc</a:t>
            </a:r>
            <a:r>
              <a:rPr lang="en-US" dirty="0"/>
              <a:t> based on Clang do that too</a:t>
            </a:r>
          </a:p>
          <a:p>
            <a:pPr lvl="4"/>
            <a:endParaRPr lang="en-US" dirty="0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10617200" y="5791200"/>
            <a:ext cx="1884618" cy="707886"/>
          </a:xfrm>
          <a:prstGeom prst="wedgeRectCallout">
            <a:avLst>
              <a:gd name="adj1" fmla="val -99148"/>
              <a:gd name="adj2" fmla="val -529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data structure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memory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2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5" name="Right Arrow 24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29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2" name="U-Turn Arrow 31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The first mainstream language to use this two-stage approach was Pascal in 1970</a:t>
            </a:r>
          </a:p>
          <a:p>
            <a:pPr lvl="1"/>
            <a:r>
              <a:rPr lang="en-US" dirty="0"/>
              <a:t>The goal was portability</a:t>
            </a:r>
          </a:p>
          <a:p>
            <a:pPr lvl="2"/>
            <a:r>
              <a:rPr lang="en-US" dirty="0"/>
              <a:t>Have programs run in a uniform way across hardware</a:t>
            </a:r>
          </a:p>
          <a:p>
            <a:pPr lvl="2"/>
            <a:r>
              <a:rPr lang="en-US" dirty="0"/>
              <a:t>Have an efficient way to get them running on new hardware</a:t>
            </a:r>
          </a:p>
          <a:p>
            <a:pPr lvl="4"/>
            <a:endParaRPr lang="en-US" dirty="0"/>
          </a:p>
        </p:txBody>
      </p:sp>
      <p:pic>
        <p:nvPicPr>
          <p:cNvPr id="18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2" name="Right Arrow 21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27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0" name="U-Turn Arrow 29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2" name="Right Arrow 31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697189">
            <a:off x="10963028" y="471845"/>
            <a:ext cx="1822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Historical</a:t>
            </a:r>
            <a:br>
              <a:rPr lang="en-US" sz="2800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note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The language that popularized it was </a:t>
            </a:r>
            <a:r>
              <a:rPr lang="en-US" b="1" dirty="0"/>
              <a:t>Java</a:t>
            </a:r>
            <a:r>
              <a:rPr lang="en-US" dirty="0"/>
              <a:t> in 1995</a:t>
            </a:r>
          </a:p>
          <a:p>
            <a:pPr lvl="2"/>
            <a:r>
              <a:rPr lang="en-US" dirty="0"/>
              <a:t>The IR language is called Java bytecode</a:t>
            </a:r>
          </a:p>
          <a:p>
            <a:pPr lvl="2"/>
            <a:r>
              <a:rPr lang="en-US" dirty="0"/>
              <a:t>The virtual machine is called the JVM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goal was supporting mobile code on the nascent Web</a:t>
            </a:r>
          </a:p>
          <a:p>
            <a:pPr lvl="2"/>
            <a:r>
              <a:rPr lang="en-US" dirty="0"/>
              <a:t>A browser downloaded an </a:t>
            </a:r>
            <a:r>
              <a:rPr lang="en-US" i="1" dirty="0"/>
              <a:t>applet</a:t>
            </a:r>
            <a:r>
              <a:rPr lang="en-US" dirty="0"/>
              <a:t> and ran it</a:t>
            </a:r>
          </a:p>
          <a:p>
            <a:pPr lvl="3"/>
            <a:r>
              <a:rPr lang="en-US" dirty="0"/>
              <a:t>The bytecode was compact to minimize download time and cost</a:t>
            </a:r>
          </a:p>
          <a:p>
            <a:pPr lvl="3"/>
            <a:r>
              <a:rPr lang="en-US" dirty="0"/>
              <a:t>The JVM ran it (relatively) fast</a:t>
            </a:r>
          </a:p>
          <a:p>
            <a:pPr lvl="2"/>
            <a:r>
              <a:rPr lang="en-US" dirty="0"/>
              <a:t>The bytecode was untrusted</a:t>
            </a:r>
          </a:p>
          <a:p>
            <a:pPr lvl="3"/>
            <a:r>
              <a:rPr lang="en-US" dirty="0"/>
              <a:t>It was </a:t>
            </a:r>
            <a:r>
              <a:rPr lang="en-US" dirty="0" err="1"/>
              <a:t>typechecked</a:t>
            </a:r>
            <a:r>
              <a:rPr lang="en-US" dirty="0"/>
              <a:t> for statically unsafe operations</a:t>
            </a:r>
          </a:p>
          <a:p>
            <a:pPr lvl="3"/>
            <a:r>
              <a:rPr lang="en-US" dirty="0"/>
              <a:t>It was screened at run-time for unsafe operations</a:t>
            </a:r>
          </a:p>
          <a:p>
            <a:pPr lvl="4"/>
            <a:endParaRPr lang="en-US" dirty="0"/>
          </a:p>
        </p:txBody>
      </p:sp>
      <p:sp>
        <p:nvSpPr>
          <p:cNvPr id="18" name="Rectangular Callout 17"/>
          <p:cNvSpPr/>
          <p:nvPr/>
        </p:nvSpPr>
        <p:spPr bwMode="auto">
          <a:xfrm>
            <a:off x="9093200" y="5105400"/>
            <a:ext cx="1857239" cy="707886"/>
          </a:xfrm>
          <a:prstGeom prst="wedgeRectCallout">
            <a:avLst>
              <a:gd name="adj1" fmla="val -120730"/>
              <a:gd name="adj2" fmla="val -157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contents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.class file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9626600" y="8763000"/>
            <a:ext cx="2899192" cy="400110"/>
          </a:xfrm>
          <a:prstGeom prst="wedgeRectCallout">
            <a:avLst>
              <a:gd name="adj1" fmla="val -103880"/>
              <a:gd name="adj2" fmla="val 155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Mainly security concerns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3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5" name="Right Arrow 24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29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2" name="U-Turn Arrow 31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51202" name="Picture 2" descr="Java 12 is now available - SD Time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000" t="4000" r="16000" b="4000"/>
          <a:stretch>
            <a:fillRect/>
          </a:stretch>
        </p:blipFill>
        <p:spPr bwMode="auto">
          <a:xfrm>
            <a:off x="11226800" y="6248400"/>
            <a:ext cx="1143000" cy="1546411"/>
          </a:xfrm>
          <a:prstGeom prst="rect">
            <a:avLst/>
          </a:prstGeom>
          <a:noFill/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697189">
            <a:off x="10963028" y="471845"/>
            <a:ext cx="1822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Historical</a:t>
            </a:r>
            <a:br>
              <a:rPr lang="en-US" sz="2800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note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C0 Execution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C0 Program With cc0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the hood, </a:t>
            </a:r>
            <a:r>
              <a:rPr lang="en-US" b="1" dirty="0"/>
              <a:t>cc0</a:t>
            </a:r>
            <a:r>
              <a:rPr lang="en-US" dirty="0"/>
              <a:t> translates a C0 program to C and then runs </a:t>
            </a:r>
            <a:r>
              <a:rPr lang="en-US" b="1" dirty="0" err="1"/>
              <a:t>gcc</a:t>
            </a:r>
            <a:r>
              <a:rPr lang="en-US" dirty="0"/>
              <a:t> to compile it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Writing a C0-to-C translator is relatively </a:t>
            </a:r>
            <a:r>
              <a:rPr lang="en-US" b="1" dirty="0"/>
              <a:t>easy</a:t>
            </a:r>
          </a:p>
          <a:p>
            <a:pPr lvl="2"/>
            <a:r>
              <a:rPr lang="en-US" dirty="0"/>
              <a:t>The most complicated part is dealing with C’s undefined behaviors</a:t>
            </a:r>
          </a:p>
          <a:p>
            <a:pPr lvl="1"/>
            <a:r>
              <a:rPr lang="en-US" dirty="0"/>
              <a:t>The resulting executable is extremely </a:t>
            </a:r>
            <a:r>
              <a:rPr lang="en-US" b="1" dirty="0"/>
              <a:t>fast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gcc</a:t>
            </a:r>
            <a:r>
              <a:rPr lang="en-US" dirty="0"/>
              <a:t> compiler is really good</a:t>
            </a:r>
          </a:p>
          <a:p>
            <a:pPr lvl="1"/>
            <a:r>
              <a:rPr lang="en-US" dirty="0"/>
              <a:t>This makes cc0 very </a:t>
            </a:r>
            <a:r>
              <a:rPr lang="en-US" b="1" dirty="0"/>
              <a:t>portable</a:t>
            </a:r>
          </a:p>
          <a:p>
            <a:pPr lvl="2"/>
            <a:r>
              <a:rPr lang="en-US" dirty="0"/>
              <a:t>There is a </a:t>
            </a:r>
            <a:r>
              <a:rPr lang="en-US" dirty="0" err="1"/>
              <a:t>gcc</a:t>
            </a:r>
            <a:r>
              <a:rPr lang="en-US" dirty="0"/>
              <a:t> compiler for almost every hardware</a:t>
            </a:r>
          </a:p>
        </p:txBody>
      </p:sp>
      <p:pic>
        <p:nvPicPr>
          <p:cNvPr id="27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7973" y="4152900"/>
            <a:ext cx="1047919" cy="53340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1559214" y="41887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378200" y="3352800"/>
            <a:ext cx="4495800" cy="16572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cc0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5051" y="4188768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/>
              <a:t>a.out</a:t>
            </a:r>
            <a:endParaRPr lang="en-US" b="0" i="1" dirty="0"/>
          </a:p>
        </p:txBody>
      </p:sp>
      <p:sp>
        <p:nvSpPr>
          <p:cNvPr id="33" name="Right Arrow 32"/>
          <p:cNvSpPr/>
          <p:nvPr/>
        </p:nvSpPr>
        <p:spPr bwMode="auto">
          <a:xfrm>
            <a:off x="9626600" y="4229100"/>
            <a:ext cx="6858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40600" y="5105400"/>
            <a:ext cx="514519" cy="261895"/>
          </a:xfrm>
          <a:prstGeom prst="rect">
            <a:avLst/>
          </a:prstGeom>
          <a:noFill/>
        </p:spPr>
      </p:pic>
      <p:sp>
        <p:nvSpPr>
          <p:cNvPr id="35" name="Rectangle 34"/>
          <p:cNvSpPr/>
          <p:nvPr/>
        </p:nvSpPr>
        <p:spPr bwMode="auto">
          <a:xfrm>
            <a:off x="3530600" y="3962400"/>
            <a:ext cx="15240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C0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translator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83400" y="3962400"/>
            <a:ext cx="8382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gcc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2692400" y="4229100"/>
            <a:ext cx="838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7721600" y="4229100"/>
            <a:ext cx="838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Right Arrow 37"/>
          <p:cNvSpPr/>
          <p:nvPr/>
        </p:nvSpPr>
        <p:spPr bwMode="auto">
          <a:xfrm>
            <a:off x="6426200" y="42291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11800" y="4188768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/>
              <a:t>foo.c</a:t>
            </a:r>
            <a:endParaRPr lang="en-US" b="0" i="1" dirty="0"/>
          </a:p>
        </p:txBody>
      </p:sp>
      <p:sp>
        <p:nvSpPr>
          <p:cNvPr id="41" name="Right Arrow 40"/>
          <p:cNvSpPr/>
          <p:nvPr/>
        </p:nvSpPr>
        <p:spPr bwMode="auto">
          <a:xfrm>
            <a:off x="5054600" y="42291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5664200" y="5486400"/>
            <a:ext cx="4292522" cy="400110"/>
          </a:xfrm>
          <a:prstGeom prst="wedgeRectCallout">
            <a:avLst>
              <a:gd name="adj1" fmla="val -47584"/>
              <a:gd name="adj2" fmla="val -261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view this file, run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cc0 –s foo.c0 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1" grpId="0"/>
      <p:bldP spid="33" grpId="0" animBg="1"/>
      <p:bldP spid="35" grpId="0" animBg="1"/>
      <p:bldP spid="36" grpId="0" animBg="1"/>
      <p:bldP spid="28" grpId="0" animBg="1"/>
      <p:bldP spid="32" grpId="0" animBg="1"/>
      <p:bldP spid="38" grpId="0" animBg="1"/>
      <p:bldP spid="40" grpId="0"/>
      <p:bldP spid="41" grpId="0" animBg="1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C0 Program </a:t>
            </a:r>
            <a:r>
              <a:rPr lang="en-US" i="1" dirty="0"/>
              <a:t>Without</a:t>
            </a:r>
            <a:r>
              <a:rPr lang="en-US" dirty="0"/>
              <a:t> cc0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CMU’s compiler course (15-441) teaches how to write a standalone compiler for C0</a:t>
            </a:r>
          </a:p>
        </p:txBody>
      </p:sp>
      <p:pic>
        <p:nvPicPr>
          <p:cNvPr id="16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7973" y="5314890"/>
            <a:ext cx="1047919" cy="533400"/>
          </a:xfrm>
          <a:prstGeom prst="rect">
            <a:avLst/>
          </a:prstGeom>
          <a:noFill/>
        </p:spPr>
      </p:pic>
      <p:sp>
        <p:nvSpPr>
          <p:cNvPr id="17" name="Right Arrow 16"/>
          <p:cNvSpPr/>
          <p:nvPr/>
        </p:nvSpPr>
        <p:spPr bwMode="auto">
          <a:xfrm>
            <a:off x="2692400" y="53910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59214" y="531489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378200" y="4857690"/>
            <a:ext cx="4495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15-441 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05051" y="5314890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/>
              <a:t>a.out</a:t>
            </a:r>
            <a:endParaRPr lang="en-US" b="0" i="1" dirty="0"/>
          </a:p>
        </p:txBody>
      </p:sp>
      <p:sp>
        <p:nvSpPr>
          <p:cNvPr id="21" name="Right Arrow 20"/>
          <p:cNvSpPr/>
          <p:nvPr/>
        </p:nvSpPr>
        <p:spPr bwMode="auto">
          <a:xfrm>
            <a:off x="7874000" y="53910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ight Arrow 21"/>
          <p:cNvSpPr/>
          <p:nvPr/>
        </p:nvSpPr>
        <p:spPr bwMode="auto">
          <a:xfrm>
            <a:off x="9626600" y="5391090"/>
            <a:ext cx="6858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8483600" y="6457890"/>
            <a:ext cx="1688924" cy="400110"/>
          </a:xfrm>
          <a:prstGeom prst="wedgeRectCallout">
            <a:avLst>
              <a:gd name="adj1" fmla="val -22435"/>
              <a:gd name="adj2" fmla="val -155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Machine code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40600" y="6400800"/>
            <a:ext cx="514519" cy="261895"/>
          </a:xfrm>
          <a:prstGeom prst="rect">
            <a:avLst/>
          </a:prstGeom>
          <a:noFill/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Types in 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Virtual Machines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Compilation vs. Interpretation, C0 Execution Models, C0 Bytecode, Bytecode Instructions, Examples (e.g., Local Variables, Functions, etc.,)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9 is due tomorrow by 9PM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a C0 Program in coin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the hood, </a:t>
            </a:r>
            <a:r>
              <a:rPr lang="en-US" b="1" dirty="0"/>
              <a:t>coin</a:t>
            </a:r>
            <a:r>
              <a:rPr lang="en-US" dirty="0"/>
              <a:t> compiles a C0 program to a </a:t>
            </a:r>
            <a:r>
              <a:rPr lang="en-US" dirty="0" err="1"/>
              <a:t>bytecode</a:t>
            </a:r>
            <a:r>
              <a:rPr lang="en-US" dirty="0"/>
              <a:t> data structure in memory and then runs a virtual machine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7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59800" y="5486400"/>
            <a:ext cx="1047919" cy="5334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59214" y="4612673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378200" y="3776705"/>
            <a:ext cx="6248400" cy="16572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coin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530600" y="4386305"/>
            <a:ext cx="15240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compiler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502400" y="4386305"/>
            <a:ext cx="29718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                  VM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2692400" y="4653005"/>
            <a:ext cx="838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6045200" y="4653005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1800" y="4612673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29" name="Right Arrow 28"/>
          <p:cNvSpPr/>
          <p:nvPr/>
        </p:nvSpPr>
        <p:spPr bwMode="auto">
          <a:xfrm>
            <a:off x="5054600" y="4653005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88636" y="4470373"/>
            <a:ext cx="738985" cy="74892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6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14" name="U-Turn Arrow 13"/>
          <p:cNvSpPr/>
          <p:nvPr/>
        </p:nvSpPr>
        <p:spPr bwMode="auto">
          <a:xfrm rot="16200000" flipV="1">
            <a:off x="7444508" y="4566414"/>
            <a:ext cx="609600" cy="554182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5335655" y="5715000"/>
            <a:ext cx="1700145" cy="707886"/>
          </a:xfrm>
          <a:prstGeom prst="wedgeRectCallout">
            <a:avLst>
              <a:gd name="adj1" fmla="val -22435"/>
              <a:gd name="adj2" fmla="val -1413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Data structure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memory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3" grpId="0" animBg="1"/>
      <p:bldP spid="24" grpId="0" animBg="1"/>
      <p:bldP spid="25" grpId="0" animBg="1"/>
      <p:bldP spid="27" grpId="0" animBg="1"/>
      <p:bldP spid="28" grpId="0"/>
      <p:bldP spid="29" grpId="0" animBg="1"/>
      <p:bldP spid="13" grpId="0" animBg="1"/>
      <p:bldP spid="14" grpId="0" animBg="1"/>
      <p:bldP spid="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 of a C0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C0 program can be compiled to </a:t>
            </a:r>
            <a:r>
              <a:rPr lang="en-US" b="1" dirty="0"/>
              <a:t>C0VM </a:t>
            </a:r>
            <a:r>
              <a:rPr lang="en-US" b="1" dirty="0" err="1"/>
              <a:t>bytecode</a:t>
            </a:r>
            <a:r>
              <a:rPr lang="en-US" b="1" dirty="0"/>
              <a:t> </a:t>
            </a:r>
            <a:r>
              <a:rPr lang="en-US" dirty="0"/>
              <a:t>with</a:t>
            </a:r>
          </a:p>
          <a:p>
            <a:pPr lvl="1">
              <a:buNone/>
            </a:pPr>
            <a:r>
              <a:rPr lang="en-US" dirty="0"/>
              <a:t>		</a:t>
            </a:r>
            <a:endParaRPr lang="en-US" b="1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file is then executed using the </a:t>
            </a:r>
            <a:r>
              <a:rPr lang="en-US" b="1" dirty="0"/>
              <a:t>C0 virtual machine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59681" y="9067800"/>
            <a:ext cx="1047919" cy="5334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 bwMode="auto">
          <a:xfrm>
            <a:off x="2301586" y="807245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8400" y="803211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87386" y="753905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cc0 -b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8400" y="8032118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foo.bc0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435186" y="807245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11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1786" y="9110705"/>
            <a:ext cx="514519" cy="26189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 bwMode="auto">
          <a:xfrm>
            <a:off x="6747960" y="754057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                          </a:t>
            </a:r>
            <a:r>
              <a:rPr lang="en-US" dirty="0"/>
              <a:t>C0VM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900360" y="761918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14" name="U-Turn Arrow 13"/>
          <p:cNvSpPr/>
          <p:nvPr/>
        </p:nvSpPr>
        <p:spPr bwMode="auto">
          <a:xfrm rot="16200000" flipV="1">
            <a:off x="8157660" y="767809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6273800" y="807245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6426200" y="3102114"/>
            <a:ext cx="2913618" cy="707886"/>
          </a:xfrm>
          <a:prstGeom prst="wedgeRectCallout">
            <a:avLst>
              <a:gd name="adj1" fmla="val -91221"/>
              <a:gd name="adj2" fmla="val -263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produces the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C0VM</a:t>
            </a:r>
            <a:b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bytecode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file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foo.bc0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2006600" y="3124200"/>
            <a:ext cx="3124200" cy="553998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cc0 -b foo.c0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006600" y="2819400"/>
            <a:ext cx="3124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2006600" y="5846802"/>
            <a:ext cx="3124200" cy="553998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c0vm foo.bc0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006600" y="5542002"/>
            <a:ext cx="3124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6484382" y="5616714"/>
            <a:ext cx="2057615" cy="707886"/>
          </a:xfrm>
          <a:prstGeom prst="wedgeRectCallout">
            <a:avLst>
              <a:gd name="adj1" fmla="val -91221"/>
              <a:gd name="adj2" fmla="val -263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runs foo.bc0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C0VM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 of a C0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19600"/>
            <a:ext cx="11099800" cy="4457700"/>
          </a:xfrm>
        </p:spPr>
        <p:txBody>
          <a:bodyPr/>
          <a:lstStyle/>
          <a:p>
            <a:r>
              <a:rPr lang="en-US" dirty="0"/>
              <a:t>Compiling to C0VM </a:t>
            </a:r>
            <a:r>
              <a:rPr lang="en-US" dirty="0" err="1"/>
              <a:t>bytecode</a:t>
            </a:r>
            <a:r>
              <a:rPr lang="en-US" dirty="0"/>
              <a:t> takes some effort …</a:t>
            </a:r>
          </a:p>
          <a:p>
            <a:pPr>
              <a:buNone/>
            </a:pPr>
            <a:r>
              <a:rPr lang="en-US" dirty="0"/>
              <a:t>	… but implementing the C0VM is relatively easy</a:t>
            </a:r>
          </a:p>
          <a:p>
            <a:pPr lvl="1">
              <a:buNone/>
            </a:pPr>
            <a:r>
              <a:rPr lang="en-US" dirty="0"/>
              <a:t>		</a:t>
            </a:r>
            <a:endParaRPr lang="en-US" b="1" dirty="0"/>
          </a:p>
          <a:p>
            <a:r>
              <a:rPr lang="en-US" dirty="0"/>
              <a:t>We will now examine what this involves</a:t>
            </a:r>
          </a:p>
          <a:p>
            <a:pPr lvl="1"/>
            <a:r>
              <a:rPr lang="en-US" dirty="0"/>
              <a:t>Understand the structure of the C0VM bytecode</a:t>
            </a:r>
          </a:p>
          <a:p>
            <a:pPr lvl="1"/>
            <a:r>
              <a:rPr lang="en-US" dirty="0"/>
              <a:t>Describe how to execute C0VM bytecode instructions</a:t>
            </a:r>
          </a:p>
          <a:p>
            <a:pPr lvl="1"/>
            <a:r>
              <a:rPr lang="en-US" dirty="0"/>
              <a:t>Outline what it takes to implement the C0VM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59681" y="3505200"/>
            <a:ext cx="1047919" cy="5334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 bwMode="auto">
          <a:xfrm>
            <a:off x="2301586" y="25146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8400" y="24742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87386" y="19812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cc0 -b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8400" y="2474268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foo.bc0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435186" y="25146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11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1786" y="3552855"/>
            <a:ext cx="514519" cy="26189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 bwMode="auto">
          <a:xfrm>
            <a:off x="6747960" y="19827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                          </a:t>
            </a:r>
            <a:r>
              <a:rPr lang="en-US" dirty="0"/>
              <a:t>C0VM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900360" y="20613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14" name="U-Turn Arrow 13"/>
          <p:cNvSpPr/>
          <p:nvPr/>
        </p:nvSpPr>
        <p:spPr bwMode="auto">
          <a:xfrm rot="16200000" flipV="1">
            <a:off x="8157660" y="21202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6273800" y="25146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C0 Bytecode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Simple C0 Program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this C0 program</a:t>
            </a:r>
          </a:p>
          <a:p>
            <a:pPr lvl="2"/>
            <a:r>
              <a:rPr lang="en-US" dirty="0"/>
              <a:t>In file ex1.c0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compile it to </a:t>
            </a:r>
            <a:r>
              <a:rPr lang="en-US" dirty="0" err="1"/>
              <a:t>bytecode</a:t>
            </a:r>
            <a:r>
              <a:rPr lang="en-US" dirty="0"/>
              <a:t> with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look at the </a:t>
            </a:r>
            <a:r>
              <a:rPr lang="en-US" dirty="0" err="1"/>
              <a:t>bytecode</a:t>
            </a:r>
            <a:r>
              <a:rPr lang="en-US" dirty="0"/>
              <a:t> file ex1.bc0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965441" y="3396575"/>
            <a:ext cx="3073918" cy="125162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4902200" y="6629400"/>
            <a:ext cx="3124200" cy="553998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cc0 -b ex1.c0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902200" y="6324600"/>
            <a:ext cx="3124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9017000" y="7620000"/>
            <a:ext cx="3069109" cy="707886"/>
          </a:xfrm>
          <a:prstGeom prst="wedgeRectCallout">
            <a:avLst>
              <a:gd name="adj1" fmla="val -77125"/>
              <a:gd name="adj2" fmla="val -139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we had contracts, we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also could pass the -d flag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664700" cy="1498600"/>
          </a:xfrm>
        </p:spPr>
        <p:txBody>
          <a:bodyPr/>
          <a:lstStyle/>
          <a:p>
            <a:r>
              <a:rPr lang="en-US" dirty="0"/>
              <a:t>A C0VM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This is a </a:t>
            </a:r>
            <a:r>
              <a:rPr lang="en-US" b="1" dirty="0"/>
              <a:t>text</a:t>
            </a:r>
            <a:r>
              <a:rPr lang="en-US" dirty="0"/>
              <a:t> file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is because C0VM is a</a:t>
            </a:r>
            <a:br>
              <a:rPr lang="en-US" dirty="0"/>
            </a:br>
            <a:r>
              <a:rPr lang="en-US" dirty="0"/>
              <a:t>pedagogical architecture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An actual </a:t>
            </a:r>
            <a:r>
              <a:rPr lang="en-US" dirty="0" err="1"/>
              <a:t>bytecode</a:t>
            </a:r>
            <a:r>
              <a:rPr lang="en-US" dirty="0"/>
              <a:t> file would be</a:t>
            </a:r>
            <a:br>
              <a:rPr lang="en-US" dirty="0"/>
            </a:br>
            <a:r>
              <a:rPr lang="en-US" dirty="0"/>
              <a:t>raw binary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would be easy to produce </a:t>
            </a:r>
            <a:r>
              <a:rPr lang="en-US" b="1" dirty="0"/>
              <a:t>binary</a:t>
            </a:r>
            <a:r>
              <a:rPr lang="en-US" dirty="0"/>
              <a:t> instead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848216" y="1875869"/>
            <a:ext cx="5054984" cy="7801531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C0 </a:t>
            </a:r>
            <a:r>
              <a:rPr lang="en-US" sz="1800" b="0" dirty="0" err="1"/>
              <a:t>C0</a:t>
            </a:r>
            <a:r>
              <a:rPr lang="en-US" sz="1800" b="0" dirty="0"/>
              <a:t> FF EE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00 17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8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0C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12 bytes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10 03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4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10 05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5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68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imul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B0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428750" algn="l"/>
              </a:tabLst>
            </a:pPr>
            <a:endParaRPr lang="en-US" sz="1800" b="0" dirty="0"/>
          </a:p>
          <a:p>
            <a:pPr algn="l">
              <a:tabLst>
                <a:tab pos="1541463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3987800" y="6019800"/>
            <a:ext cx="2224391" cy="707886"/>
          </a:xfrm>
          <a:prstGeom prst="wedgeRectCallout">
            <a:avLst>
              <a:gd name="adj1" fmla="val -72057"/>
              <a:gd name="adj2" fmla="val -900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what a Java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.class file is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2738522" y="4191000"/>
            <a:ext cx="4112857" cy="400110"/>
          </a:xfrm>
          <a:prstGeom prst="wedgeRectCallout">
            <a:avLst>
              <a:gd name="adj1" fmla="val -38096"/>
              <a:gd name="adj2" fmla="val -1236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learn how virtual machines work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664700" cy="1498600"/>
          </a:xfrm>
        </p:spPr>
        <p:txBody>
          <a:bodyPr/>
          <a:lstStyle/>
          <a:p>
            <a:r>
              <a:rPr lang="en-US" dirty="0"/>
              <a:t>A C0VM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The (ASCII representation of the) bytes in hexadecimal are on the left</a:t>
            </a:r>
          </a:p>
          <a:p>
            <a:pPr lvl="2"/>
            <a:r>
              <a:rPr lang="en-US" dirty="0"/>
              <a:t>Two hex digits represent 1 byte</a:t>
            </a:r>
          </a:p>
          <a:p>
            <a:pPr lvl="1"/>
            <a:r>
              <a:rPr lang="en-US" dirty="0"/>
              <a:t>Everything after a # is a comment</a:t>
            </a:r>
          </a:p>
          <a:p>
            <a:pPr lvl="1"/>
            <a:r>
              <a:rPr lang="en-US" dirty="0"/>
              <a:t>Spaces and new lines are for readability</a:t>
            </a:r>
          </a:p>
          <a:p>
            <a:pPr lvl="4"/>
            <a:endParaRPr lang="en-US" dirty="0"/>
          </a:p>
          <a:p>
            <a:r>
              <a:rPr lang="en-US" dirty="0"/>
              <a:t>The actual </a:t>
            </a:r>
            <a:r>
              <a:rPr lang="en-US" dirty="0" err="1"/>
              <a:t>bytecode</a:t>
            </a:r>
            <a:r>
              <a:rPr lang="en-US" dirty="0"/>
              <a:t> is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C0C0FFEE00170000000000010000000C100310046010056810026CB00000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As a bit sequence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9" name="Bevel 8"/>
          <p:cNvSpPr/>
          <p:nvPr/>
        </p:nvSpPr>
        <p:spPr bwMode="auto">
          <a:xfrm>
            <a:off x="7848216" y="1875869"/>
            <a:ext cx="5054984" cy="7801531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C0 </a:t>
            </a:r>
            <a:r>
              <a:rPr lang="en-US" sz="1800" b="0" dirty="0" err="1"/>
              <a:t>C0</a:t>
            </a:r>
            <a:r>
              <a:rPr lang="en-US" sz="1800" b="0" dirty="0"/>
              <a:t> FF EE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00 17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8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0C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12 bytes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10 03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4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10 05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5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68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imul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B0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428750" algn="l"/>
              </a:tabLst>
            </a:pPr>
            <a:endParaRPr lang="en-US" sz="1800" b="0" dirty="0"/>
          </a:p>
          <a:p>
            <a:pPr algn="l">
              <a:tabLst>
                <a:tab pos="1541463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664700" cy="1498600"/>
          </a:xfrm>
        </p:spPr>
        <p:txBody>
          <a:bodyPr/>
          <a:lstStyle/>
          <a:p>
            <a:r>
              <a:rPr lang="en-US" dirty="0"/>
              <a:t>A C0VM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consists of five </a:t>
            </a:r>
            <a:r>
              <a:rPr lang="en-US" b="1" dirty="0"/>
              <a:t>segments</a:t>
            </a:r>
          </a:p>
          <a:p>
            <a:pPr lvl="1"/>
            <a:r>
              <a:rPr lang="en-US" dirty="0"/>
              <a:t>We will examine them in detail later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For now we only consider this </a:t>
            </a:r>
            <a:br>
              <a:rPr lang="en-US" dirty="0"/>
            </a:br>
            <a:r>
              <a:rPr lang="en-US" dirty="0"/>
              <a:t>portion, which is how 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pt-BR" dirty="0">
                <a:solidFill>
                  <a:srgbClr val="FF66FF"/>
                </a:solidFill>
              </a:rPr>
              <a:t> return</a:t>
            </a:r>
            <a:r>
              <a:rPr lang="pt-BR" dirty="0">
                <a:solidFill>
                  <a:schemeClr val="tx1"/>
                </a:solidFill>
              </a:rPr>
              <a:t> (3 + 4) * 5 / 2;</a:t>
            </a:r>
            <a:endParaRPr lang="en-US" dirty="0"/>
          </a:p>
          <a:p>
            <a:pPr lvl="1">
              <a:buNone/>
            </a:pPr>
            <a:r>
              <a:rPr lang="en-US" dirty="0"/>
              <a:t>	gets compiled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9" name="Bevel 8"/>
          <p:cNvSpPr/>
          <p:nvPr/>
        </p:nvSpPr>
        <p:spPr bwMode="auto">
          <a:xfrm>
            <a:off x="7848216" y="1875869"/>
            <a:ext cx="5054984" cy="7801531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C0 </a:t>
            </a:r>
            <a:r>
              <a:rPr lang="en-US" sz="1800" b="0" dirty="0" err="1"/>
              <a:t>C0</a:t>
            </a:r>
            <a:r>
              <a:rPr lang="en-US" sz="1800" b="0" dirty="0"/>
              <a:t> FF EE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00 17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8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0C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12 bytes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10 03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4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10 05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5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68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imul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B0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428750" algn="l"/>
              </a:tabLst>
            </a:pPr>
            <a:endParaRPr lang="en-US" sz="1800" b="0" dirty="0"/>
          </a:p>
          <a:p>
            <a:pPr algn="l">
              <a:tabLst>
                <a:tab pos="1541463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950200" y="3657600"/>
            <a:ext cx="4800600" cy="685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950200" y="2057400"/>
            <a:ext cx="48006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950200" y="2819400"/>
            <a:ext cx="4800600" cy="685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950200" y="8839200"/>
            <a:ext cx="4800600" cy="685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950200" y="4495800"/>
            <a:ext cx="4800600" cy="4191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Left Brace 12"/>
          <p:cNvSpPr/>
          <p:nvPr/>
        </p:nvSpPr>
        <p:spPr bwMode="auto">
          <a:xfrm>
            <a:off x="7416800" y="6477000"/>
            <a:ext cx="381000" cy="2209800"/>
          </a:xfrm>
          <a:prstGeom prst="leftBrace">
            <a:avLst>
              <a:gd name="adj1" fmla="val 1819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Bytecode Instructions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451310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 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Execution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5232507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81616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47760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7683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447396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32387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63618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14077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668224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982294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352262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861551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110004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32463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  <a:p>
            <a:pPr lvl="2"/>
            <a:r>
              <a:rPr lang="en-US" dirty="0"/>
              <a:t>The final result is the one number on the stack</a:t>
            </a:r>
          </a:p>
          <a:p>
            <a:pPr marL="800100" lvl="2" indent="0">
              <a:buNone/>
            </a:pPr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977516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4866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740900" cy="1498600"/>
          </a:xfrm>
        </p:spPr>
        <p:txBody>
          <a:bodyPr/>
          <a:lstStyle/>
          <a:p>
            <a:r>
              <a:rPr lang="en-US" dirty="0"/>
              <a:t>Arithmetic Expressions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latin typeface="Helvetica Neue"/>
              </a:rPr>
              <a:t>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  <p:sp>
        <p:nvSpPr>
          <p:cNvPr id="9" name="Bevel 8"/>
          <p:cNvSpPr/>
          <p:nvPr/>
        </p:nvSpPr>
        <p:spPr bwMode="auto">
          <a:xfrm>
            <a:off x="8074427" y="1752600"/>
            <a:ext cx="4752573" cy="330338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10 03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3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10 04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4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60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iadd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10 05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5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68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imul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10 02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2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6C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idiv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B0	</a:t>
            </a:r>
            <a:r>
              <a:rPr lang="en-US" sz="2000" b="0" dirty="0">
                <a:solidFill>
                  <a:srgbClr val="C00000"/>
                </a:solidFill>
              </a:rPr>
              <a:t># return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middle column of the </a:t>
            </a:r>
            <a:r>
              <a:rPr lang="en-US" dirty="0" err="1"/>
              <a:t>bytecode</a:t>
            </a:r>
            <a:br>
              <a:rPr lang="en-US" dirty="0"/>
            </a:br>
            <a:r>
              <a:rPr lang="en-US" dirty="0"/>
              <a:t>for </a:t>
            </a:r>
          </a:p>
          <a:p>
            <a:pPr lvl="1">
              <a:buNone/>
            </a:pPr>
            <a:r>
              <a:rPr lang="en-US" dirty="0"/>
              <a:t>		(3 + 4) * 5 / 2</a:t>
            </a:r>
          </a:p>
          <a:p>
            <a:pPr lvl="1">
              <a:buNone/>
            </a:pPr>
            <a:r>
              <a:rPr lang="en-US" sz="3200" dirty="0"/>
              <a:t>is just like the postfix notation for it</a:t>
            </a:r>
            <a:endParaRPr lang="en-US" dirty="0"/>
          </a:p>
          <a:p>
            <a:pPr lvl="1">
              <a:buNone/>
            </a:pPr>
            <a:r>
              <a:rPr lang="en-US" dirty="0"/>
              <a:t>		3 4 + 5 * 2 /</a:t>
            </a:r>
          </a:p>
          <a:p>
            <a:pPr lvl="1"/>
            <a:endParaRPr lang="en-US" dirty="0"/>
          </a:p>
          <a:p>
            <a:r>
              <a:rPr lang="en-US" dirty="0"/>
              <a:t>Rather than having numbers to be pushed on the stack</a:t>
            </a:r>
          </a:p>
          <a:p>
            <a:pPr lvl="1"/>
            <a:r>
              <a:rPr lang="en-US" dirty="0"/>
              <a:t>Like </a:t>
            </a:r>
            <a:r>
              <a:rPr lang="en-US" dirty="0">
                <a:solidFill>
                  <a:srgbClr val="C00000"/>
                </a:solidFill>
              </a:rPr>
              <a:t>3</a:t>
            </a:r>
          </a:p>
          <a:p>
            <a:pPr>
              <a:buNone/>
            </a:pPr>
            <a:r>
              <a:rPr lang="en-US" dirty="0"/>
              <a:t>	we have </a:t>
            </a:r>
            <a:r>
              <a:rPr lang="en-US" b="1" dirty="0"/>
              <a:t>instructions</a:t>
            </a:r>
            <a:r>
              <a:rPr lang="en-US" dirty="0"/>
              <a:t> to push numbers on the stack</a:t>
            </a:r>
          </a:p>
          <a:p>
            <a:pPr lvl="1"/>
            <a:r>
              <a:rPr lang="en-US" dirty="0"/>
              <a:t>Like </a:t>
            </a:r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>
                <a:solidFill>
                  <a:srgbClr val="C00000"/>
                </a:solidFill>
              </a:rPr>
              <a:t> 3</a:t>
            </a:r>
          </a:p>
          <a:p>
            <a:pPr lvl="2"/>
            <a:r>
              <a:rPr lang="en-US" dirty="0"/>
              <a:t>Otherwise, we would not know whether </a:t>
            </a:r>
            <a:r>
              <a:rPr lang="en-US" dirty="0">
                <a:solidFill>
                  <a:srgbClr val="C00000"/>
                </a:solidFill>
              </a:rPr>
              <a:t>3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4</a:t>
            </a:r>
            <a:r>
              <a:rPr lang="en-US" dirty="0"/>
              <a:t> is the two numbers 3 and 4, or the number 34</a:t>
            </a:r>
          </a:p>
          <a:p>
            <a:pPr lvl="3"/>
            <a:r>
              <a:rPr lang="en-US" dirty="0"/>
              <a:t>Recall the spaces are for readability only</a:t>
            </a:r>
          </a:p>
          <a:p>
            <a:pPr lvl="4"/>
            <a:r>
              <a:rPr lang="en-US" dirty="0"/>
              <a:t>They don’t exist in the actual bytecode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740900" cy="1498600"/>
          </a:xfrm>
        </p:spPr>
        <p:txBody>
          <a:bodyPr/>
          <a:lstStyle/>
          <a:p>
            <a:r>
              <a:rPr lang="en-US" dirty="0"/>
              <a:t>Arithmetic Expressions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latin typeface="Helvetica Neue"/>
              </a:rPr>
              <a:t>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  <p:sp>
        <p:nvSpPr>
          <p:cNvPr id="9" name="Bevel 8"/>
          <p:cNvSpPr/>
          <p:nvPr/>
        </p:nvSpPr>
        <p:spPr bwMode="auto">
          <a:xfrm>
            <a:off x="8074427" y="1752600"/>
            <a:ext cx="4752573" cy="330338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10 03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3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10 04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4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60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iadd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10 05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5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68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imul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10 02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2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6C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idiv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B0	</a:t>
            </a:r>
            <a:r>
              <a:rPr lang="en-US" sz="2000" b="0" dirty="0">
                <a:solidFill>
                  <a:srgbClr val="C00000"/>
                </a:solidFill>
              </a:rPr>
              <a:t># return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Every item in </a:t>
            </a:r>
            <a:r>
              <a:rPr lang="en-US" sz="3200" dirty="0"/>
              <a:t>the postfix notation of</a:t>
            </a:r>
            <a:endParaRPr lang="en-US" dirty="0"/>
          </a:p>
          <a:p>
            <a:pPr lvl="1">
              <a:buNone/>
            </a:pPr>
            <a:r>
              <a:rPr lang="en-US" dirty="0"/>
              <a:t>		3 4 + 5 * 2 /</a:t>
            </a:r>
          </a:p>
          <a:p>
            <a:pPr lvl="1">
              <a:buNone/>
            </a:pPr>
            <a:r>
              <a:rPr lang="en-US" dirty="0"/>
              <a:t>is turned into an </a:t>
            </a:r>
            <a:r>
              <a:rPr lang="en-US" b="1" dirty="0"/>
              <a:t>instruction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>
                <a:solidFill>
                  <a:srgbClr val="C00000"/>
                </a:solidFill>
              </a:rPr>
              <a:t> 3</a:t>
            </a:r>
            <a:r>
              <a:rPr lang="en-US" dirty="0"/>
              <a:t> pushes 3 on the stack</a:t>
            </a:r>
          </a:p>
          <a:p>
            <a:pPr lvl="3"/>
            <a:r>
              <a:rPr lang="en-US" dirty="0"/>
              <a:t>Really, that’s 10 03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iadd</a:t>
            </a:r>
            <a:r>
              <a:rPr lang="en-US" dirty="0"/>
              <a:t> adds the two topmost stack elements</a:t>
            </a:r>
          </a:p>
          <a:p>
            <a:pPr lvl="4"/>
            <a:endParaRPr lang="en-US" dirty="0"/>
          </a:p>
          <a:p>
            <a:r>
              <a:rPr lang="en-US" dirty="0"/>
              <a:t>Each instructions starts with</a:t>
            </a:r>
            <a:br>
              <a:rPr lang="en-US" dirty="0"/>
            </a:br>
            <a:r>
              <a:rPr lang="en-US" dirty="0"/>
              <a:t>one byte called its </a:t>
            </a:r>
            <a:r>
              <a:rPr lang="en-US" b="1" dirty="0" err="1"/>
              <a:t>opcode</a:t>
            </a:r>
            <a:endParaRPr lang="en-US" b="1" dirty="0"/>
          </a:p>
          <a:p>
            <a:pPr lvl="1"/>
            <a:r>
              <a:rPr lang="en-US" dirty="0"/>
              <a:t>The opcode of </a:t>
            </a:r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/>
              <a:t> is 0x10</a:t>
            </a:r>
          </a:p>
          <a:p>
            <a:pPr lvl="1"/>
            <a:r>
              <a:rPr lang="en-US" dirty="0"/>
              <a:t>The opcode of </a:t>
            </a:r>
            <a:r>
              <a:rPr lang="en-US" dirty="0" err="1">
                <a:solidFill>
                  <a:srgbClr val="C00000"/>
                </a:solidFill>
              </a:rPr>
              <a:t>iadd</a:t>
            </a:r>
            <a:r>
              <a:rPr lang="en-US" dirty="0"/>
              <a:t> is 0x60</a:t>
            </a:r>
          </a:p>
          <a:p>
            <a:r>
              <a:rPr lang="en-US" dirty="0"/>
              <a:t>Some instructions take operands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/>
              <a:t> takes a 1-byte operand (the number to push on the stack)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iadd</a:t>
            </a:r>
            <a:r>
              <a:rPr lang="en-US" dirty="0"/>
              <a:t> takes no operand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627837" y="5638800"/>
            <a:ext cx="1389162" cy="1015663"/>
          </a:xfrm>
          <a:prstGeom prst="wedgeRectCallout">
            <a:avLst>
              <a:gd name="adj1" fmla="val 21016"/>
              <a:gd name="adj2" fmla="val -1507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C0VM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bytecode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instructions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341851" y="5638800"/>
            <a:ext cx="1275349" cy="707886"/>
          </a:xfrm>
          <a:prstGeom prst="wedgeRectCallout">
            <a:avLst>
              <a:gd name="adj1" fmla="val -28185"/>
              <a:gd name="adj2" fmla="val -1773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Mnemonic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read-out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0884343" y="5638800"/>
            <a:ext cx="1687321" cy="1323439"/>
          </a:xfrm>
          <a:prstGeom prst="wedgeRectCallout">
            <a:avLst>
              <a:gd name="adj1" fmla="val -21842"/>
              <a:gd name="adj2" fmla="val -1293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Top of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 after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executing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instruction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8407400" y="8817114"/>
            <a:ext cx="3806491" cy="707886"/>
          </a:xfrm>
          <a:prstGeom prst="wedgeRectCallout">
            <a:avLst>
              <a:gd name="adj1" fmla="val -111440"/>
              <a:gd name="adj2" fmla="val -1047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bipush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can only push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numbers in the range [-128, 127]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Programs Executed?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Ultimately, the instructions of a program run on the hardware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But the hardware does not understand C0</a:t>
            </a:r>
          </a:p>
          <a:p>
            <a:endParaRPr lang="en-US" dirty="0"/>
          </a:p>
          <a:p>
            <a:r>
              <a:rPr lang="en-US" dirty="0"/>
              <a:t>Two main ways to bridge the gap</a:t>
            </a:r>
          </a:p>
          <a:p>
            <a:pPr lvl="1"/>
            <a:r>
              <a:rPr lang="en-US" dirty="0"/>
              <a:t>Through a </a:t>
            </a:r>
            <a:r>
              <a:rPr lang="en-US" i="1" dirty="0"/>
              <a:t>compiler</a:t>
            </a:r>
          </a:p>
          <a:p>
            <a:pPr lvl="1"/>
            <a:r>
              <a:rPr lang="en-US" dirty="0"/>
              <a:t>Through an </a:t>
            </a:r>
            <a:r>
              <a:rPr lang="en-US" i="1" dirty="0"/>
              <a:t>interpreter</a:t>
            </a:r>
          </a:p>
        </p:txBody>
      </p:sp>
      <p:pic>
        <p:nvPicPr>
          <p:cNvPr id="9218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7973" y="3518770"/>
            <a:ext cx="1497027" cy="762000"/>
          </a:xfrm>
          <a:prstGeom prst="rect">
            <a:avLst/>
          </a:prstGeom>
          <a:noFill/>
        </p:spPr>
      </p:pic>
      <p:sp>
        <p:nvSpPr>
          <p:cNvPr id="22" name="Right Arrow 21"/>
          <p:cNvSpPr/>
          <p:nvPr/>
        </p:nvSpPr>
        <p:spPr bwMode="auto">
          <a:xfrm>
            <a:off x="2692400" y="3713213"/>
            <a:ext cx="77724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59214" y="36576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1549400" y="4648200"/>
            <a:ext cx="1929375" cy="400110"/>
          </a:xfrm>
          <a:prstGeom prst="wedgeRectCallout">
            <a:avLst>
              <a:gd name="adj1" fmla="val -22435"/>
              <a:gd name="adj2" fmla="val -155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Source program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9895689" y="4648200"/>
            <a:ext cx="1788311" cy="400110"/>
          </a:xfrm>
          <a:prstGeom prst="wedgeRectCallout">
            <a:avLst>
              <a:gd name="adj1" fmla="val 20414"/>
              <a:gd name="adj2" fmla="val -1492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Processor chip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C0VM instructions are uniformly described by </a:t>
            </a:r>
            <a:r>
              <a:rPr lang="en-US" b="1" dirty="0"/>
              <a:t>rules </a:t>
            </a:r>
            <a:r>
              <a:rPr lang="en-US" dirty="0"/>
              <a:t>that spell out their effect on the stack and other run-time data structures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159000" y="4038600"/>
            <a:ext cx="9151543" cy="7386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182880" rIns="91440" bIns="18288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914400" algn="l"/>
                <a:tab pos="2855913" algn="l"/>
                <a:tab pos="5035550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0x10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bipush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&lt;b&gt;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 -&gt; S, x:w32</a:t>
            </a:r>
            <a:r>
              <a:rPr lang="en-US" b="0" dirty="0"/>
              <a:t>	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(w32)b, sign extended)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1233679" y="5105400"/>
            <a:ext cx="1687321" cy="707886"/>
          </a:xfrm>
          <a:prstGeom prst="wedgeRectCallout">
            <a:avLst>
              <a:gd name="adj1" fmla="val 21016"/>
              <a:gd name="adj2" fmla="val -12423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Opcode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instruction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3149600" y="5105400"/>
            <a:ext cx="1857239" cy="707886"/>
          </a:xfrm>
          <a:prstGeom prst="wedgeRectCallout">
            <a:avLst>
              <a:gd name="adj1" fmla="val -20979"/>
              <a:gd name="adj2" fmla="val -120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Mnemonic form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207000" y="5105400"/>
            <a:ext cx="2192331" cy="400110"/>
          </a:xfrm>
          <a:prstGeom prst="wedgeRectCallout">
            <a:avLst>
              <a:gd name="adj1" fmla="val -21984"/>
              <a:gd name="adj2" fmla="val -164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Effect on the stack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586669" y="5105400"/>
            <a:ext cx="2559355" cy="400110"/>
          </a:xfrm>
          <a:prstGeom prst="wedgeRectCallout">
            <a:avLst>
              <a:gd name="adj1" fmla="val -22066"/>
              <a:gd name="adj2" fmla="val -1585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Additional information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5207000" y="5791200"/>
            <a:ext cx="2076851" cy="584775"/>
          </a:xfrm>
          <a:prstGeom prst="wedgeRectCallout">
            <a:avLst>
              <a:gd name="adj1" fmla="val -22587"/>
              <a:gd name="adj2" fmla="val -85539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pushes 32-bit number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the stack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7778349" y="5791200"/>
            <a:ext cx="2661946" cy="584775"/>
          </a:xfrm>
          <a:prstGeom prst="wedgeRectCallout">
            <a:avLst>
              <a:gd name="adj1" fmla="val -22587"/>
              <a:gd name="adj2" fmla="val -85539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cast to a 32-bit integer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sign extended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59000" y="7148076"/>
            <a:ext cx="9393597" cy="7386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182880" rIns="91440" bIns="18288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914400" algn="l"/>
                <a:tab pos="2855913" algn="l"/>
                <a:tab pos="5035550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0x60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iadd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-&gt; S, x+y:w32</a:t>
            </a:r>
            <a:r>
              <a:rPr lang="en-US" b="0" dirty="0"/>
              <a:t>					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5664200" y="8084403"/>
            <a:ext cx="6014339" cy="830997"/>
          </a:xfrm>
          <a:prstGeom prst="wedgeRectCallout">
            <a:avLst>
              <a:gd name="adj1" fmla="val -22587"/>
              <a:gd name="adj2" fmla="val -85539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iadd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pops the topmost number,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and the number just below it,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pushes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x+y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.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are 32-bit integers.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2311400" y="8458200"/>
            <a:ext cx="1443665" cy="707886"/>
          </a:xfrm>
          <a:prstGeom prst="wedgeRectCallout">
            <a:avLst>
              <a:gd name="adj1" fmla="val 136858"/>
              <a:gd name="adj2" fmla="val -1705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 is the rest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the stack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C0VM Instructions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7162800"/>
            <a:ext cx="11099800" cy="1714500"/>
          </a:xfrm>
        </p:spPr>
        <p:txBody>
          <a:bodyPr/>
          <a:lstStyle/>
          <a:p>
            <a:r>
              <a:rPr lang="en-US" dirty="0"/>
              <a:t>In a valid </a:t>
            </a:r>
            <a:r>
              <a:rPr lang="en-US" dirty="0" err="1"/>
              <a:t>bytecode</a:t>
            </a:r>
            <a:r>
              <a:rPr lang="en-US" dirty="0"/>
              <a:t> file, the stack always contains enough operands to execute any instructions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39800" y="1981200"/>
            <a:ext cx="11125200" cy="2872581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7202488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0x10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bipush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&lt;b&gt;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 -&gt; S, x:w32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(w32)b, sign extended)</a:t>
            </a:r>
            <a:br>
              <a:rPr lang="en-US" b="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/>
              <a:t>0x60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iadd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y:w32 -&gt; S, x+y:w32</a:t>
            </a:r>
            <a:endParaRPr lang="en-US" b="0" dirty="0"/>
          </a:p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7202488" algn="l"/>
              </a:tabLst>
            </a:pPr>
            <a:r>
              <a:rPr lang="en-US" dirty="0"/>
              <a:t>0x68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imul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y:w32 -&gt; S, x*y:w32</a:t>
            </a:r>
          </a:p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7202488" algn="l"/>
              </a:tabLst>
            </a:pPr>
            <a:r>
              <a:rPr lang="en-US" dirty="0"/>
              <a:t>0x6C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idiv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y:w32 -&gt; S, x/y:w32</a:t>
            </a:r>
          </a:p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7202488" algn="l"/>
              </a:tabLst>
            </a:pPr>
            <a:r>
              <a:rPr lang="en-US" dirty="0"/>
              <a:t>0xB0</a:t>
            </a:r>
            <a:r>
              <a:rPr lang="en-US" b="0" dirty="0"/>
              <a:t>	</a:t>
            </a:r>
            <a:r>
              <a:rPr lang="en-US" b="0" dirty="0">
                <a:solidFill>
                  <a:srgbClr val="C00000"/>
                </a:solidFill>
              </a:rPr>
              <a:t>return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., v -&gt; .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(return v to caller)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87400" y="5486400"/>
            <a:ext cx="4431661" cy="1015663"/>
          </a:xfrm>
          <a:prstGeom prst="wedgeRectCallout">
            <a:avLst>
              <a:gd name="adj1" fmla="val 32321"/>
              <a:gd name="adj2" fmla="val -1254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expects a single value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stack and returns it to the caller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“.” denotes the empty stack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5664200" y="5486400"/>
            <a:ext cx="5601855" cy="707886"/>
          </a:xfrm>
          <a:prstGeom prst="wedgeRectCallout">
            <a:avLst>
              <a:gd name="adj1" fmla="val -24084"/>
              <a:gd name="adj2" fmla="val -2244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Divides the second topmost element of the stack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 the topmost element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Current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</a:t>
            </a:r>
            <a:r>
              <a:rPr lang="en-US" b="1" dirty="0"/>
              <a:t>current</a:t>
            </a:r>
            <a:r>
              <a:rPr lang="en-US" dirty="0"/>
              <a:t> instruction has</a:t>
            </a:r>
            <a:br>
              <a:rPr lang="en-US" dirty="0"/>
            </a:br>
            <a:r>
              <a:rPr lang="en-US" dirty="0"/>
              <a:t>been executed, the C0VM executes</a:t>
            </a:r>
            <a:br>
              <a:rPr lang="en-US" dirty="0"/>
            </a:br>
            <a:r>
              <a:rPr lang="en-US" dirty="0"/>
              <a:t>the one after it</a:t>
            </a:r>
          </a:p>
          <a:p>
            <a:pPr lvl="1"/>
            <a:r>
              <a:rPr lang="en-US" dirty="0"/>
              <a:t>But how to tell which one is the current</a:t>
            </a:r>
            <a:br>
              <a:rPr lang="en-US" dirty="0"/>
            </a:br>
            <a:r>
              <a:rPr lang="en-US" dirty="0"/>
              <a:t>instruction?</a:t>
            </a:r>
          </a:p>
          <a:p>
            <a:pPr lvl="1">
              <a:buNone/>
            </a:pPr>
            <a:r>
              <a:rPr lang="en-US" dirty="0"/>
              <a:t>		100310046010056810026CB0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C0VM has a </a:t>
            </a:r>
            <a:r>
              <a:rPr lang="en-US" b="1" dirty="0"/>
              <a:t>program counter </a:t>
            </a:r>
            <a:r>
              <a:rPr lang="en-US" dirty="0"/>
              <a:t>that points to the </a:t>
            </a:r>
            <a:r>
              <a:rPr lang="en-US" dirty="0" err="1"/>
              <a:t>opcode</a:t>
            </a:r>
            <a:r>
              <a:rPr lang="en-US" dirty="0"/>
              <a:t> of the current instruction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1003</a:t>
            </a:r>
            <a:r>
              <a:rPr lang="en-US" dirty="0"/>
              <a:t>1004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6010056810026CB0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Bevel 3"/>
          <p:cNvSpPr/>
          <p:nvPr/>
        </p:nvSpPr>
        <p:spPr bwMode="auto">
          <a:xfrm>
            <a:off x="8074427" y="1752600"/>
            <a:ext cx="4752573" cy="330338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10 03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3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10 04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4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60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iadd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10 05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5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68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imul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10 02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2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6C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idiv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B0	</a:t>
            </a:r>
            <a:r>
              <a:rPr lang="en-US" sz="2000" b="0" dirty="0">
                <a:solidFill>
                  <a:srgbClr val="C00000"/>
                </a:solidFill>
              </a:rPr>
              <a:t># return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Up Arrow 4"/>
          <p:cNvSpPr/>
          <p:nvPr/>
        </p:nvSpPr>
        <p:spPr bwMode="auto">
          <a:xfrm>
            <a:off x="2667348" y="6781800"/>
            <a:ext cx="990600" cy="4572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PC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3987800" y="7826514"/>
            <a:ext cx="3679854" cy="707886"/>
          </a:xfrm>
          <a:prstGeom prst="wedgeRectCallout">
            <a:avLst>
              <a:gd name="adj1" fmla="val -61459"/>
              <a:gd name="adj2" fmla="val -1385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current instruction is 10 04,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i.e.,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bipush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4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</a:t>
            </a:r>
            <a:r>
              <a:rPr lang="en-US" b="1" dirty="0"/>
              <a:t>current</a:t>
            </a:r>
            <a:r>
              <a:rPr lang="en-US" dirty="0"/>
              <a:t> instruction has</a:t>
            </a:r>
            <a:br>
              <a:rPr lang="en-US" dirty="0"/>
            </a:br>
            <a:r>
              <a:rPr lang="en-US" dirty="0"/>
              <a:t>been executed, the PC is updated</a:t>
            </a:r>
            <a:br>
              <a:rPr lang="en-US" dirty="0"/>
            </a:br>
            <a:r>
              <a:rPr lang="en-US" dirty="0"/>
              <a:t>to point to the next instruction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1003</a:t>
            </a:r>
            <a:r>
              <a:rPr lang="en-US" dirty="0"/>
              <a:t>1004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6010056810026CB0</a:t>
            </a:r>
          </a:p>
          <a:p>
            <a:pPr lvl="4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By how much to update it depends on</a:t>
            </a:r>
            <a:br>
              <a:rPr lang="en-US" dirty="0"/>
            </a:br>
            <a:r>
              <a:rPr lang="en-US" dirty="0"/>
              <a:t>the number of operands of the current instruction</a:t>
            </a:r>
          </a:p>
          <a:p>
            <a:pPr lvl="2"/>
            <a:r>
              <a:rPr lang="en-US" dirty="0"/>
              <a:t>We move it two byte over after executing </a:t>
            </a:r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>
                <a:solidFill>
                  <a:srgbClr val="C00000"/>
                </a:solidFill>
              </a:rPr>
              <a:t> 4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10031004</a:t>
            </a:r>
            <a:r>
              <a:rPr lang="en-US" dirty="0"/>
              <a:t>60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10056810026CB0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Then, we move one byte over after executing </a:t>
            </a:r>
            <a:r>
              <a:rPr lang="en-US" dirty="0" err="1">
                <a:solidFill>
                  <a:srgbClr val="C00000"/>
                </a:solidFill>
              </a:rPr>
              <a:t>iadd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1003100460</a:t>
            </a:r>
            <a:r>
              <a:rPr lang="en-US" dirty="0"/>
              <a:t>1005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6810026CB0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Bevel 3"/>
          <p:cNvSpPr/>
          <p:nvPr/>
        </p:nvSpPr>
        <p:spPr bwMode="auto">
          <a:xfrm>
            <a:off x="8074427" y="1752600"/>
            <a:ext cx="4752573" cy="330338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10 03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3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10 04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4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60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iadd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10 05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5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68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imul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10 02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2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6C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idiv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B0	</a:t>
            </a:r>
            <a:r>
              <a:rPr lang="en-US" sz="2000" b="0" dirty="0">
                <a:solidFill>
                  <a:srgbClr val="C00000"/>
                </a:solidFill>
              </a:rPr>
              <a:t># return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Up Arrow 4"/>
          <p:cNvSpPr/>
          <p:nvPr/>
        </p:nvSpPr>
        <p:spPr bwMode="auto">
          <a:xfrm>
            <a:off x="2654822" y="3962400"/>
            <a:ext cx="990600" cy="4572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PC</a:t>
            </a:r>
          </a:p>
        </p:txBody>
      </p:sp>
      <p:sp>
        <p:nvSpPr>
          <p:cNvPr id="7" name="Up Arrow 6"/>
          <p:cNvSpPr/>
          <p:nvPr/>
        </p:nvSpPr>
        <p:spPr bwMode="auto">
          <a:xfrm>
            <a:off x="3479452" y="6781800"/>
            <a:ext cx="990600" cy="4572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PC</a:t>
            </a:r>
          </a:p>
        </p:txBody>
      </p:sp>
      <p:sp>
        <p:nvSpPr>
          <p:cNvPr id="8" name="Up Arrow 7"/>
          <p:cNvSpPr/>
          <p:nvPr/>
        </p:nvSpPr>
        <p:spPr bwMode="auto">
          <a:xfrm>
            <a:off x="3861496" y="8229600"/>
            <a:ext cx="990600" cy="4572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PC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10388600" y="8382000"/>
            <a:ext cx="2299667" cy="1015663"/>
          </a:xfrm>
          <a:prstGeom prst="wedgeRectCallout">
            <a:avLst>
              <a:gd name="adj1" fmla="val -112386"/>
              <a:gd name="adj2" fmla="val -818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need to be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careful not to get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lost in 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bytecode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Run-time Data Structures …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run a C0VM </a:t>
            </a:r>
            <a:r>
              <a:rPr lang="en-US" dirty="0" err="1"/>
              <a:t>bytecode</a:t>
            </a:r>
            <a:r>
              <a:rPr lang="en-US" dirty="0"/>
              <a:t> program, the C0VM needs to maintain some </a:t>
            </a:r>
            <a:r>
              <a:rPr lang="en-US" b="1" dirty="0"/>
              <a:t>data structures</a:t>
            </a:r>
          </a:p>
          <a:p>
            <a:pPr lvl="1"/>
            <a:r>
              <a:rPr lang="en-US" dirty="0"/>
              <a:t>The bytecode itself</a:t>
            </a:r>
          </a:p>
          <a:p>
            <a:pPr lvl="1"/>
            <a:r>
              <a:rPr lang="en-US" dirty="0"/>
              <a:t>The operand stack S</a:t>
            </a:r>
          </a:p>
          <a:p>
            <a:pPr lvl="1"/>
            <a:r>
              <a:rPr lang="en-US" dirty="0"/>
              <a:t>The program counter PC</a:t>
            </a:r>
          </a:p>
          <a:p>
            <a:pPr lvl="1"/>
            <a:r>
              <a:rPr lang="en-US" dirty="0"/>
              <a:t>Etc.,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7112000" y="3257490"/>
            <a:ext cx="2496902" cy="400110"/>
          </a:xfrm>
          <a:prstGeom prst="wedgeRectCallout">
            <a:avLst>
              <a:gd name="adj1" fmla="val -138472"/>
              <a:gd name="adj2" fmla="val -254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how later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3285073" y="5229195"/>
            <a:ext cx="1690719" cy="400110"/>
          </a:xfrm>
          <a:prstGeom prst="wedgeRectCallout">
            <a:avLst>
              <a:gd name="adj1" fmla="val -88942"/>
              <a:gd name="adj2" fmla="val -1131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More to come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Local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Two novelties</a:t>
            </a:r>
          </a:p>
          <a:p>
            <a:pPr lvl="1"/>
            <a:r>
              <a:rPr lang="en-US" dirty="0"/>
              <a:t>Function headers</a:t>
            </a:r>
          </a:p>
          <a:p>
            <a:pPr lvl="1"/>
            <a:r>
              <a:rPr lang="en-US" dirty="0"/>
              <a:t>Local variables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553175" y="76200"/>
            <a:ext cx="5350025" cy="964195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00 08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8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6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mid(3, 6)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#&lt;mid&gt;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16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hi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isub</a:t>
            </a:r>
            <a:r>
              <a:rPr lang="en-US" sz="1600" b="0" dirty="0">
                <a:solidFill>
                  <a:srgbClr val="C00000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(hi - lo)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6C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idiv</a:t>
            </a:r>
            <a:r>
              <a:rPr lang="en-US" sz="1600" b="0" dirty="0">
                <a:solidFill>
                  <a:srgbClr val="C00000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((hi - lo) / 2)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>
                <a:solidFill>
                  <a:srgbClr val="C00000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(lo + ((hi - lo) / 2))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mid = (lo + ((hi - lo) / 2))</a:t>
            </a:r>
            <a:r>
              <a:rPr lang="en-US" sz="1600" b="0" dirty="0"/>
              <a:t>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mid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1957" y="2895600"/>
            <a:ext cx="3460243" cy="30982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lo + (hi - lo)/2;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mid;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mid(3, 6);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283200" y="4038600"/>
            <a:ext cx="1728999" cy="707886"/>
          </a:xfrm>
          <a:prstGeom prst="wedgeRectCallout">
            <a:avLst>
              <a:gd name="adj1" fmla="val -84595"/>
              <a:gd name="adj2" fmla="val -635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Midpoint of an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 segment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5290488" y="7239000"/>
            <a:ext cx="2050112" cy="923330"/>
          </a:xfrm>
          <a:prstGeom prst="wedgeRectCallout">
            <a:avLst>
              <a:gd name="adj1" fmla="val -77831"/>
              <a:gd name="adj2" fmla="val -167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look at how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call a function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later</a:t>
            </a:r>
            <a:endParaRPr lang="en-US" sz="14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369300" cy="1498600"/>
          </a:xfrm>
        </p:spPr>
        <p:txBody>
          <a:bodyPr/>
          <a:lstStyle/>
          <a:p>
            <a:r>
              <a:rPr lang="en-US" dirty="0"/>
              <a:t>Function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function starts with a</a:t>
            </a:r>
            <a:br>
              <a:rPr lang="en-US" dirty="0"/>
            </a:br>
            <a:r>
              <a:rPr lang="en-US" dirty="0"/>
              <a:t>4-bytes </a:t>
            </a:r>
            <a:r>
              <a:rPr lang="en-US" b="1" dirty="0"/>
              <a:t>header</a:t>
            </a:r>
          </a:p>
          <a:p>
            <a:pPr lvl="1"/>
            <a:r>
              <a:rPr lang="en-US" dirty="0"/>
              <a:t>1 byte for the number of</a:t>
            </a:r>
            <a:br>
              <a:rPr lang="en-US" dirty="0"/>
            </a:br>
            <a:r>
              <a:rPr lang="en-US" dirty="0"/>
              <a:t>function arguments</a:t>
            </a:r>
          </a:p>
          <a:p>
            <a:pPr lvl="2"/>
            <a:r>
              <a:rPr lang="en-US" dirty="0"/>
              <a:t>There can be at most 2</a:t>
            </a:r>
            <a:r>
              <a:rPr lang="en-US" baseline="30000" dirty="0"/>
              <a:t>8</a:t>
            </a:r>
            <a:r>
              <a:rPr lang="en-US" dirty="0"/>
              <a:t> arguments</a:t>
            </a:r>
          </a:p>
          <a:p>
            <a:pPr lvl="1"/>
            <a:r>
              <a:rPr lang="en-US" dirty="0"/>
              <a:t>1 byte for the number of</a:t>
            </a:r>
            <a:br>
              <a:rPr lang="en-US" dirty="0"/>
            </a:br>
            <a:r>
              <a:rPr lang="en-US" dirty="0"/>
              <a:t>local variables</a:t>
            </a:r>
          </a:p>
          <a:p>
            <a:pPr lvl="2"/>
            <a:r>
              <a:rPr lang="en-US" dirty="0"/>
              <a:t>The function arguments count among</a:t>
            </a:r>
            <a:br>
              <a:rPr lang="en-US" dirty="0"/>
            </a:br>
            <a:r>
              <a:rPr lang="en-US" dirty="0"/>
              <a:t>the local variables</a:t>
            </a:r>
          </a:p>
          <a:p>
            <a:pPr lvl="2"/>
            <a:r>
              <a:rPr lang="en-US" dirty="0"/>
              <a:t>There are at most 2</a:t>
            </a:r>
            <a:r>
              <a:rPr lang="en-US" baseline="30000" dirty="0"/>
              <a:t>8</a:t>
            </a:r>
            <a:r>
              <a:rPr lang="en-US" dirty="0"/>
              <a:t> local variables</a:t>
            </a:r>
          </a:p>
          <a:p>
            <a:pPr lvl="1"/>
            <a:r>
              <a:rPr lang="en-US" dirty="0"/>
              <a:t>2 bytes for the number of bytes in the </a:t>
            </a:r>
            <a:r>
              <a:rPr lang="en-US" dirty="0" err="1"/>
              <a:t>bytecode</a:t>
            </a:r>
            <a:r>
              <a:rPr lang="en-US" dirty="0"/>
              <a:t> of the function</a:t>
            </a:r>
          </a:p>
          <a:p>
            <a:pPr lvl="2"/>
            <a:r>
              <a:rPr lang="en-US" dirty="0"/>
              <a:t>Each function can be compiled in at most 2</a:t>
            </a:r>
            <a:r>
              <a:rPr lang="en-US" baseline="30000" dirty="0"/>
              <a:t>16</a:t>
            </a:r>
            <a:r>
              <a:rPr lang="en-US" dirty="0"/>
              <a:t> bytes</a:t>
            </a:r>
          </a:p>
          <a:p>
            <a:pPr lvl="3"/>
            <a:r>
              <a:rPr lang="en-US" dirty="0"/>
              <a:t>cc0 does not have this restriction</a:t>
            </a:r>
          </a:p>
          <a:p>
            <a:pPr lvl="2"/>
            <a:endParaRPr lang="en-US" dirty="0"/>
          </a:p>
        </p:txBody>
      </p:sp>
      <p:sp>
        <p:nvSpPr>
          <p:cNvPr id="4" name="Bevel 3"/>
          <p:cNvSpPr/>
          <p:nvPr/>
        </p:nvSpPr>
        <p:spPr bwMode="auto">
          <a:xfrm>
            <a:off x="7264400" y="1905000"/>
            <a:ext cx="5597123" cy="4709993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  …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#&lt;mid&gt;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00 10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16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</a:t>
            </a:r>
            <a:r>
              <a:rPr lang="en-US" sz="1800" b="0" dirty="0"/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15 01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hi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isub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(hi - lo)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((hi - lo) / 2)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(lo + ((hi - lo) / 2))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36 02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vstore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 = (lo + ((hi - lo) / 2));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B0 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/>
              <a:t>  …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245600" y="131643"/>
            <a:ext cx="3460243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lo + (hi - lo)/2;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mid;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578600" y="2438400"/>
            <a:ext cx="6096000" cy="1143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369300" cy="1498600"/>
          </a:xfrm>
        </p:spPr>
        <p:txBody>
          <a:bodyPr/>
          <a:lstStyle/>
          <a:p>
            <a:r>
              <a:rPr lang="en-US" dirty="0"/>
              <a:t>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local variables are held in</a:t>
            </a:r>
            <a:br>
              <a:rPr lang="en-US" dirty="0"/>
            </a:br>
            <a:r>
              <a:rPr lang="en-US" dirty="0"/>
              <a:t>a new run-time data structure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local variable array</a:t>
            </a:r>
            <a:r>
              <a:rPr lang="en-US" dirty="0"/>
              <a:t>, V</a:t>
            </a:r>
          </a:p>
          <a:p>
            <a:endParaRPr lang="en-US" dirty="0"/>
          </a:p>
          <a:p>
            <a:r>
              <a:rPr lang="en-US" dirty="0"/>
              <a:t>Two </a:t>
            </a:r>
            <a:r>
              <a:rPr lang="en-US" dirty="0" err="1"/>
              <a:t>bytecode</a:t>
            </a:r>
            <a:r>
              <a:rPr lang="en-US" dirty="0"/>
              <a:t> instructions</a:t>
            </a:r>
            <a:br>
              <a:rPr lang="en-US" dirty="0"/>
            </a:br>
            <a:r>
              <a:rPr lang="en-US" dirty="0"/>
              <a:t>operate on V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vload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pushes the </a:t>
            </a:r>
            <a:r>
              <a:rPr lang="en-US" dirty="0" err="1"/>
              <a:t>i-th</a:t>
            </a:r>
            <a:r>
              <a:rPr lang="en-US" dirty="0"/>
              <a:t> value of V</a:t>
            </a:r>
            <a:br>
              <a:rPr lang="en-US" dirty="0"/>
            </a:br>
            <a:r>
              <a:rPr lang="en-US" dirty="0"/>
              <a:t>onto the operand stack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vstore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pops the operand stack</a:t>
            </a:r>
            <a:br>
              <a:rPr lang="en-US" dirty="0"/>
            </a:br>
            <a:r>
              <a:rPr lang="en-US" dirty="0"/>
              <a:t>and saves this value in the </a:t>
            </a:r>
            <a:r>
              <a:rPr lang="en-US" dirty="0" err="1"/>
              <a:t>i-th</a:t>
            </a:r>
            <a:r>
              <a:rPr lang="en-US" dirty="0"/>
              <a:t> position of V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When a function is called, V is preloaded with its arguments</a:t>
            </a:r>
          </a:p>
        </p:txBody>
      </p:sp>
      <p:sp>
        <p:nvSpPr>
          <p:cNvPr id="4" name="Bevel 3"/>
          <p:cNvSpPr/>
          <p:nvPr/>
        </p:nvSpPr>
        <p:spPr bwMode="auto">
          <a:xfrm>
            <a:off x="7264400" y="1905000"/>
            <a:ext cx="5597123" cy="4709993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  …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#&lt;mid&gt;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00 10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16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</a:t>
            </a:r>
            <a:r>
              <a:rPr lang="en-US" sz="1800" b="0" dirty="0"/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15 01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hi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isub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(hi - lo)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((hi - lo) / 2)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(lo + ((hi - lo) / 2))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36 02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vstore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 = (lo + ((hi - lo) / 2));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B0 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/>
              <a:t>  …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245600" y="131643"/>
            <a:ext cx="3460243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lo + (hi - lo)/2;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mid;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311400" y="7391400"/>
            <a:ext cx="6096000" cy="1210588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4633913" algn="l"/>
                <a:tab pos="7202488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0x15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vload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&lt;</a:t>
            </a:r>
            <a:r>
              <a:rPr kumimoji="0" lang="en-US" sz="2400" b="0" i="0" u="none" strike="noStrike" cap="none" normalizeH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&gt;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 -&gt; S, v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(v = V[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])</a:t>
            </a:r>
            <a:br>
              <a:rPr lang="en-US" b="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/>
              <a:t>0x36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vstore</a:t>
            </a:r>
            <a:r>
              <a:rPr lang="en-US" b="0" dirty="0">
                <a:solidFill>
                  <a:srgbClr val="C00000"/>
                </a:solidFill>
              </a:rPr>
              <a:t> &lt;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v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(V[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] = v)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9093200" y="7315200"/>
            <a:ext cx="3509935" cy="707886"/>
          </a:xfrm>
          <a:prstGeom prst="wedgeRectCallout">
            <a:avLst>
              <a:gd name="adj1" fmla="val -65705"/>
              <a:gd name="adj2" fmla="val -51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1 byte unsigned: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 contains at most 256 values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369300" cy="1498600"/>
          </a:xfrm>
        </p:spPr>
        <p:txBody>
          <a:bodyPr/>
          <a:lstStyle/>
          <a:p>
            <a:r>
              <a:rPr lang="en-US" dirty="0"/>
              <a:t>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this code does:</a:t>
            </a:r>
          </a:p>
          <a:p>
            <a:pPr lvl="1"/>
            <a:r>
              <a:rPr lang="en-US" dirty="0"/>
              <a:t>Push </a:t>
            </a:r>
            <a:r>
              <a:rPr lang="en-US" b="1" dirty="0"/>
              <a:t>lo</a:t>
            </a:r>
            <a:r>
              <a:rPr lang="en-US" dirty="0"/>
              <a:t> – that’s V[0]</a:t>
            </a:r>
          </a:p>
          <a:p>
            <a:pPr lvl="1"/>
            <a:r>
              <a:rPr lang="en-US" dirty="0"/>
              <a:t>Push </a:t>
            </a:r>
            <a:r>
              <a:rPr lang="en-US" b="1" dirty="0"/>
              <a:t>hi</a:t>
            </a:r>
            <a:r>
              <a:rPr lang="en-US" dirty="0"/>
              <a:t>, </a:t>
            </a:r>
            <a:r>
              <a:rPr lang="en-US" b="1" dirty="0"/>
              <a:t>lo</a:t>
            </a:r>
            <a:r>
              <a:rPr lang="en-US" dirty="0"/>
              <a:t> and compute </a:t>
            </a:r>
            <a:r>
              <a:rPr lang="en-US" b="1" dirty="0"/>
              <a:t>(hi-lo)/2</a:t>
            </a:r>
          </a:p>
          <a:p>
            <a:pPr lvl="1"/>
            <a:r>
              <a:rPr lang="en-US" dirty="0"/>
              <a:t>Add them, getting </a:t>
            </a:r>
            <a:r>
              <a:rPr lang="en-US" b="1" dirty="0"/>
              <a:t>lo + (hi-lo)/2</a:t>
            </a:r>
          </a:p>
          <a:p>
            <a:pPr lvl="1"/>
            <a:r>
              <a:rPr lang="en-US" dirty="0"/>
              <a:t>Save to </a:t>
            </a:r>
            <a:r>
              <a:rPr lang="en-US" b="1" dirty="0"/>
              <a:t>mid</a:t>
            </a:r>
            <a:r>
              <a:rPr lang="en-US" dirty="0"/>
              <a:t> – that’s V[2]</a:t>
            </a:r>
          </a:p>
          <a:p>
            <a:pPr lvl="1"/>
            <a:r>
              <a:rPr lang="en-US" dirty="0"/>
              <a:t>Load </a:t>
            </a:r>
            <a:r>
              <a:rPr lang="en-US" b="1" dirty="0"/>
              <a:t>mid</a:t>
            </a:r>
            <a:r>
              <a:rPr lang="en-US" dirty="0"/>
              <a:t> on the stack</a:t>
            </a:r>
          </a:p>
          <a:p>
            <a:pPr lvl="1"/>
            <a:r>
              <a:rPr lang="en-US" dirty="0"/>
              <a:t>Return to caller</a:t>
            </a:r>
          </a:p>
          <a:p>
            <a:pPr lvl="1"/>
            <a:endParaRPr lang="en-US" dirty="0"/>
          </a:p>
          <a:p>
            <a:r>
              <a:rPr lang="en-US" dirty="0"/>
              <a:t>Note that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vstore</a:t>
            </a:r>
            <a:r>
              <a:rPr lang="en-US" dirty="0">
                <a:solidFill>
                  <a:srgbClr val="C00000"/>
                </a:solidFill>
              </a:rPr>
              <a:t> 2</a:t>
            </a:r>
            <a:r>
              <a:rPr lang="en-US" dirty="0"/>
              <a:t> pops </a:t>
            </a:r>
            <a:r>
              <a:rPr lang="en-US" b="1" dirty="0"/>
              <a:t>mid</a:t>
            </a:r>
            <a:r>
              <a:rPr lang="en-US" dirty="0"/>
              <a:t> from the stack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vload</a:t>
            </a:r>
            <a:r>
              <a:rPr lang="en-US" dirty="0">
                <a:solidFill>
                  <a:srgbClr val="C00000"/>
                </a:solidFill>
              </a:rPr>
              <a:t> 2 </a:t>
            </a:r>
            <a:r>
              <a:rPr lang="en-US" dirty="0"/>
              <a:t>pushes </a:t>
            </a:r>
            <a:r>
              <a:rPr lang="en-US" b="1" dirty="0"/>
              <a:t>mid</a:t>
            </a:r>
            <a:r>
              <a:rPr lang="en-US" dirty="0"/>
              <a:t> back on the stack</a:t>
            </a:r>
          </a:p>
          <a:p>
            <a:pPr lvl="1"/>
            <a:r>
              <a:rPr lang="en-US" dirty="0"/>
              <a:t>These two instructions could be optimized away</a:t>
            </a:r>
          </a:p>
        </p:txBody>
      </p:sp>
      <p:sp>
        <p:nvSpPr>
          <p:cNvPr id="4" name="Bevel 3"/>
          <p:cNvSpPr/>
          <p:nvPr/>
        </p:nvSpPr>
        <p:spPr bwMode="auto">
          <a:xfrm>
            <a:off x="7264400" y="1905000"/>
            <a:ext cx="5597123" cy="4709993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  …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#&lt;mid&gt;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00 10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16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</a:t>
            </a:r>
            <a:r>
              <a:rPr lang="en-US" sz="1800" b="0" dirty="0"/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15 01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hi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isub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(hi - lo)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((hi - lo) / 2)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(lo + ((hi - lo) / 2))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36 02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vstore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 = (lo + ((hi - lo) / 2));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B0 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/>
              <a:t>  …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245600" y="131643"/>
            <a:ext cx="3460243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lo + (hi - lo)/2;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mid;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883400" y="8610600"/>
            <a:ext cx="5504071" cy="707886"/>
          </a:xfrm>
          <a:prstGeom prst="wedgeRectCallout">
            <a:avLst>
              <a:gd name="adj1" fmla="val -35233"/>
              <a:gd name="adj2" fmla="val -1148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didactic reasons,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compiler does not perform any optimization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026400" y="5334000"/>
            <a:ext cx="19050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compiler</a:t>
            </a:r>
            <a:r>
              <a:rPr lang="en-US" dirty="0"/>
              <a:t> translates the source program into </a:t>
            </a:r>
            <a:r>
              <a:rPr lang="en-US" b="1" dirty="0"/>
              <a:t>machine code</a:t>
            </a:r>
          </a:p>
          <a:p>
            <a:pPr lvl="1"/>
            <a:r>
              <a:rPr lang="en-US" dirty="0"/>
              <a:t>An equivalent program in the language that the processor understands and can execute directly</a:t>
            </a:r>
          </a:p>
          <a:p>
            <a:pPr lvl="2"/>
            <a:r>
              <a:rPr lang="en-US" dirty="0"/>
              <a:t>With the help of the OS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compiler itself is a program in machine code</a:t>
            </a:r>
          </a:p>
          <a:p>
            <a:pPr lvl="2"/>
            <a:r>
              <a:rPr lang="en-US" dirty="0"/>
              <a:t>When we execute it</a:t>
            </a:r>
          </a:p>
          <a:p>
            <a:pPr lvl="1"/>
            <a:endParaRPr lang="en-US" dirty="0"/>
          </a:p>
        </p:txBody>
      </p:sp>
      <p:pic>
        <p:nvPicPr>
          <p:cNvPr id="6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7973" y="5314890"/>
            <a:ext cx="1047919" cy="533400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 bwMode="auto">
          <a:xfrm>
            <a:off x="2692400" y="53910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9214" y="531489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78200" y="4857690"/>
            <a:ext cx="4495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cc0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05051" y="5314890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/>
              <a:t>a.out</a:t>
            </a:r>
            <a:endParaRPr lang="en-US" b="0" i="1" dirty="0"/>
          </a:p>
        </p:txBody>
      </p:sp>
      <p:sp>
        <p:nvSpPr>
          <p:cNvPr id="20" name="Right Arrow 19"/>
          <p:cNvSpPr/>
          <p:nvPr/>
        </p:nvSpPr>
        <p:spPr bwMode="auto">
          <a:xfrm>
            <a:off x="7874000" y="53910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9626600" y="5391090"/>
            <a:ext cx="6858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8483600" y="6457890"/>
            <a:ext cx="1688924" cy="400110"/>
          </a:xfrm>
          <a:prstGeom prst="wedgeRectCallout">
            <a:avLst>
              <a:gd name="adj1" fmla="val -22435"/>
              <a:gd name="adj2" fmla="val -155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Machine code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5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40600" y="6400800"/>
            <a:ext cx="514519" cy="261895"/>
          </a:xfrm>
          <a:prstGeom prst="rect">
            <a:avLst/>
          </a:prstGeom>
          <a:noFill/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7" grpId="0"/>
      <p:bldP spid="20" grpId="0" animBg="1"/>
      <p:bldP spid="21" grpId="0" animBg="1"/>
      <p:bldP spid="2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Run-time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run a C0VM </a:t>
            </a:r>
            <a:r>
              <a:rPr lang="en-US" dirty="0" err="1"/>
              <a:t>bytecode</a:t>
            </a:r>
            <a:r>
              <a:rPr lang="en-US" dirty="0"/>
              <a:t> program, the C0VM needs to maintain some </a:t>
            </a:r>
            <a:r>
              <a:rPr lang="en-US" b="1" dirty="0"/>
              <a:t>data structures</a:t>
            </a:r>
          </a:p>
          <a:p>
            <a:pPr lvl="1"/>
            <a:r>
              <a:rPr lang="en-US" dirty="0"/>
              <a:t>The bytecode itself</a:t>
            </a:r>
          </a:p>
          <a:p>
            <a:pPr lvl="1"/>
            <a:r>
              <a:rPr lang="en-US" dirty="0"/>
              <a:t>The operand stack S</a:t>
            </a:r>
          </a:p>
          <a:p>
            <a:pPr lvl="1"/>
            <a:r>
              <a:rPr lang="en-US" dirty="0"/>
              <a:t>The program counter PC</a:t>
            </a:r>
          </a:p>
          <a:p>
            <a:pPr lvl="1"/>
            <a:r>
              <a:rPr lang="en-US" dirty="0"/>
              <a:t>The local variables array V</a:t>
            </a:r>
          </a:p>
          <a:p>
            <a:pPr lvl="1"/>
            <a:r>
              <a:rPr lang="en-US" dirty="0"/>
              <a:t>Etc.,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7112000" y="3257490"/>
            <a:ext cx="2496902" cy="400110"/>
          </a:xfrm>
          <a:prstGeom prst="wedgeRectCallout">
            <a:avLst>
              <a:gd name="adj1" fmla="val -138472"/>
              <a:gd name="adj2" fmla="val -254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how later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3378200" y="5791200"/>
            <a:ext cx="1690719" cy="400110"/>
          </a:xfrm>
          <a:prstGeom prst="wedgeRectCallout">
            <a:avLst>
              <a:gd name="adj1" fmla="val -88942"/>
              <a:gd name="adj2" fmla="val -1131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More to come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7" name="Left Arrow 6"/>
          <p:cNvSpPr/>
          <p:nvPr/>
        </p:nvSpPr>
        <p:spPr bwMode="auto">
          <a:xfrm>
            <a:off x="6502400" y="4495800"/>
            <a:ext cx="1295400" cy="838200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Two novelties</a:t>
            </a:r>
          </a:p>
          <a:p>
            <a:pPr lvl="1"/>
            <a:r>
              <a:rPr lang="en-US" dirty="0"/>
              <a:t>Large numerical constants</a:t>
            </a:r>
          </a:p>
          <a:p>
            <a:pPr lvl="1"/>
            <a:r>
              <a:rPr lang="en-US" dirty="0"/>
              <a:t>Function calls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1957" y="2895600"/>
            <a:ext cx="5322932" cy="272895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 err="1">
                <a:solidFill>
                  <a:srgbClr val="7030A0"/>
                </a:solidFill>
                <a:latin typeface="Helvetica Neue"/>
              </a:rPr>
              <a:t>next_rand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last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pt-BR" b="0" dirty="0">
                <a:solidFill>
                  <a:srgbClr val="FF66FF"/>
                </a:solidFill>
                <a:latin typeface="Helvetica Neue"/>
              </a:rPr>
              <a:t>  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last * 1664525 + 1013904223;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next_rand(0xdeadbeef);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4368800" y="4038600"/>
            <a:ext cx="2657139" cy="707886"/>
          </a:xfrm>
          <a:prstGeom prst="wedgeRectCallout">
            <a:avLst>
              <a:gd name="adj1" fmla="val -50653"/>
              <a:gd name="adj2" fmla="val -865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 of the linear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congruential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generator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Numerical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/>
              <a:t> only handles constants in the range [-128, 127]</a:t>
            </a:r>
          </a:p>
          <a:p>
            <a:pPr lvl="4"/>
            <a:endParaRPr lang="en-US" dirty="0"/>
          </a:p>
          <a:p>
            <a:r>
              <a:rPr lang="en-US" dirty="0"/>
              <a:t>How to deal with bigger constants?</a:t>
            </a:r>
          </a:p>
          <a:p>
            <a:pPr lvl="2"/>
            <a:r>
              <a:rPr lang="en-US" dirty="0"/>
              <a:t>E.g., 0xdeadbeef</a:t>
            </a:r>
          </a:p>
          <a:p>
            <a:pPr lvl="1">
              <a:buNone/>
            </a:pPr>
            <a:r>
              <a:rPr lang="en-US" dirty="0"/>
              <a:t>Lots of options</a:t>
            </a:r>
          </a:p>
          <a:p>
            <a:pPr lvl="1"/>
            <a:r>
              <a:rPr lang="en-US" dirty="0"/>
              <a:t>Have a bytecode instruction that takes 4 bytes as operands</a:t>
            </a:r>
          </a:p>
          <a:p>
            <a:pPr lvl="2"/>
            <a:r>
              <a:rPr lang="en-US" dirty="0"/>
              <a:t>E.g., </a:t>
            </a:r>
            <a:r>
              <a:rPr lang="en-US" dirty="0" err="1"/>
              <a:t>large_push</a:t>
            </a:r>
            <a:r>
              <a:rPr lang="en-US" dirty="0"/>
              <a:t> de ad be </a:t>
            </a:r>
            <a:r>
              <a:rPr lang="en-US" dirty="0" err="1"/>
              <a:t>ef</a:t>
            </a:r>
            <a:endParaRPr lang="en-US" dirty="0"/>
          </a:p>
          <a:p>
            <a:pPr lvl="1"/>
            <a:r>
              <a:rPr lang="en-US" dirty="0"/>
              <a:t>Replace the large constant with an expression that evaluates to it</a:t>
            </a:r>
          </a:p>
          <a:p>
            <a:pPr lvl="2"/>
            <a:r>
              <a:rPr lang="en-US" dirty="0"/>
              <a:t>E.g., 0xdeadbeef = (0xde &lt;&lt; 24) | (0xea &lt;&lt; 16) | (0xbe &lt;&lt; 8) | 0xef</a:t>
            </a:r>
          </a:p>
          <a:p>
            <a:pPr lvl="1"/>
            <a:r>
              <a:rPr lang="en-US" dirty="0"/>
              <a:t>Etc.,</a:t>
            </a:r>
          </a:p>
          <a:p>
            <a:pPr lvl="4"/>
            <a:endParaRPr lang="en-US" dirty="0"/>
          </a:p>
          <a:p>
            <a:r>
              <a:rPr lang="en-US" dirty="0"/>
              <a:t>C0VM writes large constants in the </a:t>
            </a:r>
            <a:r>
              <a:rPr lang="en-US" b="1" dirty="0"/>
              <a:t>integer pool </a:t>
            </a:r>
            <a:r>
              <a:rPr lang="en-US" dirty="0"/>
              <a:t>and provides an instruction to access them</a:t>
            </a:r>
          </a:p>
          <a:p>
            <a:pPr lvl="1"/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7188200" y="5029200"/>
            <a:ext cx="3226204" cy="400110"/>
          </a:xfrm>
          <a:prstGeom prst="wedgeRectCallout">
            <a:avLst>
              <a:gd name="adj1" fmla="val -86136"/>
              <a:gd name="adj2" fmla="val 66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 a real C0VM instruction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Integer Pool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integer pool is the second</a:t>
            </a:r>
            <a:br>
              <a:rPr lang="en-US" dirty="0"/>
            </a:br>
            <a:r>
              <a:rPr lang="en-US" dirty="0"/>
              <a:t>segment of a C0VM </a:t>
            </a:r>
            <a:r>
              <a:rPr lang="en-US" dirty="0" err="1"/>
              <a:t>bytecode</a:t>
            </a:r>
            <a:endParaRPr lang="en-US" dirty="0"/>
          </a:p>
          <a:p>
            <a:pPr lvl="1"/>
            <a:r>
              <a:rPr lang="en-US" dirty="0"/>
              <a:t>It records the number of integers</a:t>
            </a:r>
          </a:p>
          <a:p>
            <a:pPr lvl="1"/>
            <a:r>
              <a:rPr lang="en-US" dirty="0"/>
              <a:t>And the integers themselves</a:t>
            </a:r>
          </a:p>
          <a:p>
            <a:pPr lvl="1"/>
            <a:endParaRPr lang="en-US" dirty="0"/>
          </a:p>
          <a:p>
            <a:r>
              <a:rPr lang="en-US" dirty="0"/>
              <a:t>The instruction </a:t>
            </a:r>
            <a:r>
              <a:rPr lang="en-US" dirty="0" err="1">
                <a:solidFill>
                  <a:srgbClr val="C00000"/>
                </a:solidFill>
              </a:rPr>
              <a:t>ildc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 pushes the</a:t>
            </a:r>
            <a:br>
              <a:rPr lang="en-US" dirty="0"/>
            </a:br>
            <a:r>
              <a:rPr lang="en-US" dirty="0" err="1"/>
              <a:t>i-th</a:t>
            </a:r>
            <a:r>
              <a:rPr lang="en-US" dirty="0"/>
              <a:t> integer on the stack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is given as two bytes</a:t>
            </a:r>
          </a:p>
          <a:p>
            <a:pPr lvl="2"/>
            <a:r>
              <a:rPr lang="en-US" dirty="0"/>
              <a:t>There can be up to 2</a:t>
            </a:r>
            <a:r>
              <a:rPr lang="en-US" baseline="30000" dirty="0"/>
              <a:t>16</a:t>
            </a:r>
            <a:r>
              <a:rPr lang="en-US" dirty="0"/>
              <a:t> constants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87400" y="6822678"/>
            <a:ext cx="6400800" cy="1025922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805113" algn="l"/>
                <a:tab pos="2855913" algn="l"/>
                <a:tab pos="4633913" algn="l"/>
                <a:tab pos="7202488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0x13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ildc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&lt;c1,c2&gt;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 -&gt; S, x:w32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tabLst>
                <a:tab pos="914400" algn="l"/>
                <a:tab pos="2805113" algn="l"/>
                <a:tab pos="2855913" algn="l"/>
                <a:tab pos="4633913" algn="l"/>
                <a:tab pos="7202488" algn="l"/>
              </a:tabLst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int_pool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[(c1&lt;&lt;8)|c2])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3302000" y="8458200"/>
            <a:ext cx="3865802" cy="1015663"/>
          </a:xfrm>
          <a:prstGeom prst="wedgeRectCallout">
            <a:avLst>
              <a:gd name="adj1" fmla="val 21086"/>
              <a:gd name="adj2" fmla="val -1163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the two bytes c1,c2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a 16-bit unsigned integer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use that to index 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int_pool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264400" y="5029200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264400" y="7239000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264400" y="7736304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Rectangle 15"/>
          <p:cNvSpPr/>
          <p:nvPr/>
        </p:nvSpPr>
        <p:spPr bwMode="auto">
          <a:xfrm>
            <a:off x="7391748" y="1143000"/>
            <a:ext cx="5359052" cy="1371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Integer Pool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ildc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 pushes the </a:t>
            </a:r>
            <a:r>
              <a:rPr lang="en-US" dirty="0" err="1"/>
              <a:t>i-th</a:t>
            </a:r>
            <a:r>
              <a:rPr lang="en-US" dirty="0"/>
              <a:t> integer</a:t>
            </a:r>
            <a:br>
              <a:rPr lang="en-US" dirty="0"/>
            </a:br>
            <a:r>
              <a:rPr lang="en-US" dirty="0"/>
              <a:t>on the stack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549400" y="3733800"/>
            <a:ext cx="4236161" cy="707886"/>
          </a:xfrm>
          <a:prstGeom prst="wedgeRectCallout">
            <a:avLst>
              <a:gd name="adj1" fmla="val 80225"/>
              <a:gd name="adj2" fmla="val 1454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Access the integer at index 2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0xDEADBEEF == -559038737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264400" y="5029200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264400" y="7239000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264400" y="7733778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625600" y="5867400"/>
            <a:ext cx="3663888" cy="707886"/>
          </a:xfrm>
          <a:prstGeom prst="wedgeRectCallout">
            <a:avLst>
              <a:gd name="adj1" fmla="val 97319"/>
              <a:gd name="adj2" fmla="val 1472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Access the integer at index 0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0x0019660D == 1664525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1625600" y="8512314"/>
            <a:ext cx="4149599" cy="707886"/>
          </a:xfrm>
          <a:prstGeom prst="wedgeRectCallout">
            <a:avLst>
              <a:gd name="adj1" fmla="val 81200"/>
              <a:gd name="adj2" fmla="val -1199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Access the integer at index 1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0x</a:t>
            </a:r>
            <a:r>
              <a:rPr lang="en-US" sz="2000" b="0" dirty="0"/>
              <a:t>3C6EF35F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== 1013904223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Function Pool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live in the fourth</a:t>
            </a:r>
            <a:br>
              <a:rPr lang="en-US" dirty="0"/>
            </a:br>
            <a:r>
              <a:rPr lang="en-US" dirty="0"/>
              <a:t>segment of a C0VM </a:t>
            </a:r>
            <a:r>
              <a:rPr lang="en-US" dirty="0" err="1"/>
              <a:t>bytecode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/>
              <a:t>function pool</a:t>
            </a:r>
          </a:p>
          <a:p>
            <a:pPr lvl="1"/>
            <a:r>
              <a:rPr lang="en-US" dirty="0"/>
              <a:t>It records the number of functions</a:t>
            </a:r>
          </a:p>
          <a:p>
            <a:pPr lvl="1"/>
            <a:r>
              <a:rPr lang="en-US" dirty="0"/>
              <a:t>And the functions themselves</a:t>
            </a:r>
          </a:p>
          <a:p>
            <a:pPr lvl="2"/>
            <a:r>
              <a:rPr lang="en-US" dirty="0"/>
              <a:t>Each function contains the </a:t>
            </a:r>
            <a:br>
              <a:rPr lang="en-US" dirty="0"/>
            </a:br>
            <a:r>
              <a:rPr lang="en-US" dirty="0"/>
              <a:t>information needed to know where </a:t>
            </a:r>
            <a:br>
              <a:rPr lang="en-US" dirty="0"/>
            </a:br>
            <a:r>
              <a:rPr lang="en-US" dirty="0"/>
              <a:t>the next function starts</a:t>
            </a:r>
          </a:p>
          <a:p>
            <a:pPr lvl="4"/>
            <a:endParaRPr lang="en-US" dirty="0"/>
          </a:p>
          <a:p>
            <a:r>
              <a:rPr lang="en-US" dirty="0"/>
              <a:t>By convention, </a:t>
            </a:r>
            <a:r>
              <a:rPr lang="en-US" dirty="0">
                <a:solidFill>
                  <a:srgbClr val="7030A0"/>
                </a:solidFill>
              </a:rPr>
              <a:t>main</a:t>
            </a:r>
            <a:r>
              <a:rPr lang="en-US" dirty="0"/>
              <a:t> is always</a:t>
            </a:r>
            <a:br>
              <a:rPr lang="en-US" dirty="0"/>
            </a:br>
            <a:r>
              <a:rPr lang="en-US" dirty="0"/>
              <a:t>the first function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365652" y="3352800"/>
            <a:ext cx="5410200" cy="5257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call the </a:t>
            </a:r>
            <a:r>
              <a:rPr lang="en-US" dirty="0" err="1"/>
              <a:t>i-th</a:t>
            </a:r>
            <a:r>
              <a:rPr lang="en-US" dirty="0"/>
              <a:t> function in the program with the instruction</a:t>
            </a:r>
            <a:br>
              <a:rPr lang="en-US" dirty="0"/>
            </a:br>
            <a:r>
              <a:rPr lang="en-US" dirty="0" err="1">
                <a:solidFill>
                  <a:srgbClr val="C00000"/>
                </a:solidFill>
              </a:rPr>
              <a:t>invokestatic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/>
              <a:t>Say this function is </a:t>
            </a:r>
            <a:r>
              <a:rPr lang="en-US" dirty="0">
                <a:solidFill>
                  <a:srgbClr val="7030A0"/>
                </a:solidFill>
              </a:rPr>
              <a:t>g</a:t>
            </a:r>
          </a:p>
          <a:p>
            <a:pPr lvl="1"/>
            <a:r>
              <a:rPr lang="en-US" dirty="0"/>
              <a:t>The arguments of </a:t>
            </a:r>
            <a:r>
              <a:rPr lang="en-US" dirty="0">
                <a:solidFill>
                  <a:srgbClr val="7030A0"/>
                </a:solidFill>
              </a:rPr>
              <a:t>g</a:t>
            </a:r>
            <a:r>
              <a:rPr lang="en-US" dirty="0"/>
              <a:t> need to be on the stack</a:t>
            </a:r>
          </a:p>
          <a:p>
            <a:pPr lvl="1"/>
            <a:r>
              <a:rPr lang="en-US" dirty="0"/>
              <a:t>When </a:t>
            </a:r>
            <a:r>
              <a:rPr lang="en-US" dirty="0">
                <a:solidFill>
                  <a:srgbClr val="7030A0"/>
                </a:solidFill>
              </a:rPr>
              <a:t>g</a:t>
            </a:r>
            <a:r>
              <a:rPr lang="en-US" dirty="0"/>
              <a:t> returns, its returned value is pushed onto the stack in place of the arguments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39800" y="5537537"/>
            <a:ext cx="11049000" cy="157992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3944938" algn="l"/>
                <a:tab pos="7202488" algn="l"/>
              </a:tabLst>
            </a:pPr>
            <a:r>
              <a:rPr lang="en-US" dirty="0"/>
              <a:t>0xB8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invokestatic</a:t>
            </a:r>
            <a:r>
              <a:rPr lang="en-US" b="0" dirty="0">
                <a:solidFill>
                  <a:srgbClr val="C00000"/>
                </a:solidFill>
              </a:rPr>
              <a:t> &lt;c1,c2&gt;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v1, v2, …, 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vn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 -&gt; S, v</a:t>
            </a:r>
          </a:p>
          <a:p>
            <a:pPr marL="0" lvl="1" indent="3175" algn="l">
              <a:tabLst>
                <a:tab pos="4633913" algn="l"/>
                <a:tab pos="7202488" algn="l"/>
              </a:tabLst>
            </a:pP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	(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function_pool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[c1&lt;&lt;8|c2] =&gt; g, g(v1,...,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vn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) = v)</a:t>
            </a:r>
          </a:p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4633913" algn="l"/>
                <a:tab pos="7202488" algn="l"/>
              </a:tabLst>
            </a:pPr>
            <a:r>
              <a:rPr lang="en-US" dirty="0"/>
              <a:t>0xB0</a:t>
            </a:r>
            <a:r>
              <a:rPr lang="en-US" b="0" dirty="0"/>
              <a:t>	</a:t>
            </a:r>
            <a:r>
              <a:rPr lang="en-US" b="0" dirty="0">
                <a:solidFill>
                  <a:srgbClr val="C00000"/>
                </a:solidFill>
              </a:rPr>
              <a:t>return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., v -&gt; .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(return v to caller)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11200" y="7772400"/>
            <a:ext cx="4431661" cy="1015663"/>
          </a:xfrm>
          <a:prstGeom prst="wedgeRectCallout">
            <a:avLst>
              <a:gd name="adj1" fmla="val 32321"/>
              <a:gd name="adj2" fmla="val -1254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expects a single value v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stack and returns it to the caller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“.” denotes the empty stack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61158" y="7823537"/>
            <a:ext cx="3994042" cy="1015663"/>
          </a:xfrm>
          <a:prstGeom prst="wedgeRectCallout">
            <a:avLst>
              <a:gd name="adj1" fmla="val 4509"/>
              <a:gd name="adj2" fmla="val -1743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the two bytes c1,c2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a 16-bit unsigned integer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 that to index 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function_pool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269189" y="7848600"/>
            <a:ext cx="1414811" cy="707886"/>
          </a:xfrm>
          <a:prstGeom prst="wedgeRectCallout">
            <a:avLst>
              <a:gd name="adj1" fmla="val 4509"/>
              <a:gd name="adj2" fmla="val -2256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g(v1, …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returns v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calling a function, we need to do some bookkeeping so the caller can resume the execution when it returns</a:t>
            </a:r>
          </a:p>
          <a:p>
            <a:pPr lvl="1"/>
            <a:r>
              <a:rPr lang="en-US" dirty="0"/>
              <a:t>Save the caller’s stack</a:t>
            </a:r>
          </a:p>
          <a:p>
            <a:pPr lvl="1"/>
            <a:r>
              <a:rPr lang="en-US" dirty="0"/>
              <a:t>Save the caller’s local variable array</a:t>
            </a:r>
          </a:p>
          <a:p>
            <a:pPr lvl="1"/>
            <a:r>
              <a:rPr lang="en-US" dirty="0"/>
              <a:t>Save the caller’s program counter</a:t>
            </a:r>
          </a:p>
          <a:p>
            <a:pPr lvl="2"/>
            <a:r>
              <a:rPr lang="en-US" dirty="0"/>
              <a:t>Specifically the PC of the next instruction to execute</a:t>
            </a:r>
          </a:p>
          <a:p>
            <a:pPr lvl="1"/>
            <a:r>
              <a:rPr lang="en-US" dirty="0"/>
              <a:t>Save who the caller was</a:t>
            </a:r>
          </a:p>
          <a:p>
            <a:pPr lvl="4"/>
            <a:endParaRPr lang="en-US" dirty="0"/>
          </a:p>
          <a:p>
            <a:r>
              <a:rPr lang="en-US" dirty="0"/>
              <a:t>For this we need a new run-time data structure,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/>
              <a:t>call stack</a:t>
            </a:r>
          </a:p>
          <a:p>
            <a:pPr lvl="1"/>
            <a:r>
              <a:rPr lang="en-US" dirty="0"/>
              <a:t>The call stack contains a </a:t>
            </a:r>
            <a:r>
              <a:rPr lang="en-US" b="1" dirty="0"/>
              <a:t>frame</a:t>
            </a:r>
            <a:r>
              <a:rPr lang="en-US" dirty="0"/>
              <a:t> for each function currently being called</a:t>
            </a:r>
          </a:p>
          <a:p>
            <a:pPr lvl="2"/>
            <a:r>
              <a:rPr lang="en-US" dirty="0"/>
              <a:t>Each frame contains the above information for this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from a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Upon returning from a function, we need restore the contents of the caller’s frame</a:t>
            </a:r>
          </a:p>
          <a:p>
            <a:pPr lvl="1"/>
            <a:r>
              <a:rPr lang="en-US" dirty="0"/>
              <a:t>Its stack</a:t>
            </a:r>
          </a:p>
          <a:p>
            <a:pPr lvl="1"/>
            <a:r>
              <a:rPr lang="en-US" dirty="0" err="1"/>
              <a:t>iIts</a:t>
            </a:r>
            <a:r>
              <a:rPr lang="en-US" dirty="0"/>
              <a:t> local variable array</a:t>
            </a:r>
          </a:p>
          <a:p>
            <a:pPr lvl="1"/>
            <a:r>
              <a:rPr lang="en-US" dirty="0"/>
              <a:t>Its program counter</a:t>
            </a:r>
          </a:p>
          <a:p>
            <a:pPr lvl="2"/>
            <a:r>
              <a:rPr lang="en-US" dirty="0"/>
              <a:t>Specifically the PC of the next instruction to execute</a:t>
            </a:r>
          </a:p>
          <a:p>
            <a:pPr lvl="1"/>
            <a:r>
              <a:rPr lang="en-US" dirty="0"/>
              <a:t>Which function the caller was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6426200" y="6781800"/>
            <a:ext cx="5496120" cy="1015663"/>
          </a:xfrm>
          <a:prstGeom prst="wedgeRectCallout">
            <a:avLst>
              <a:gd name="adj1" fmla="val -61128"/>
              <a:gd name="adj2" fmla="val -165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Depending of the implementation, we can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either use the caller’s index in the function pool,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 the caller’s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bytecode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6" name="Left Arrow 5"/>
          <p:cNvSpPr/>
          <p:nvPr/>
        </p:nvSpPr>
        <p:spPr bwMode="auto">
          <a:xfrm>
            <a:off x="9550400" y="4953000"/>
            <a:ext cx="1295400" cy="838200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interpreter</a:t>
            </a:r>
            <a:r>
              <a:rPr lang="en-US" dirty="0"/>
              <a:t> reads each line in the source program and </a:t>
            </a:r>
            <a:r>
              <a:rPr lang="en-US" b="1" dirty="0"/>
              <a:t>simulates</a:t>
            </a:r>
            <a:r>
              <a:rPr lang="en-US" dirty="0"/>
              <a:t> it on the hardware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The interpreter itself is a program in machine code</a:t>
            </a:r>
          </a:p>
          <a:p>
            <a:pPr lvl="2"/>
            <a:r>
              <a:rPr lang="en-US" dirty="0"/>
              <a:t>When we execute 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interpreter acts like a </a:t>
            </a:r>
            <a:r>
              <a:rPr lang="en-US" i="1" dirty="0"/>
              <a:t>virtual processor </a:t>
            </a:r>
            <a:r>
              <a:rPr lang="en-US" dirty="0"/>
              <a:t>for the source language</a:t>
            </a:r>
          </a:p>
          <a:p>
            <a:pPr lvl="1"/>
            <a:endParaRPr lang="en-US" dirty="0"/>
          </a:p>
        </p:txBody>
      </p:sp>
      <p:pic>
        <p:nvPicPr>
          <p:cNvPr id="1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40800" y="5410200"/>
            <a:ext cx="1047919" cy="533400"/>
          </a:xfrm>
          <a:prstGeom prst="rect">
            <a:avLst/>
          </a:prstGeom>
          <a:noFill/>
        </p:spPr>
      </p:pic>
      <p:sp>
        <p:nvSpPr>
          <p:cNvPr id="15" name="Right Arrow 14"/>
          <p:cNvSpPr/>
          <p:nvPr/>
        </p:nvSpPr>
        <p:spPr bwMode="auto">
          <a:xfrm>
            <a:off x="3225800" y="44004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92614" y="432429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911600" y="3733800"/>
            <a:ext cx="6096000" cy="1600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                                coin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92600" y="3863290"/>
            <a:ext cx="1341714" cy="13183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dirty="0">
                <a:solidFill>
                  <a:srgbClr val="FF66FF"/>
                </a:solidFill>
                <a:latin typeface="Helvetica Neue"/>
              </a:rPr>
              <a:t>#use</a:t>
            </a:r>
            <a:r>
              <a:rPr lang="fr-FR" sz="1100" b="0" dirty="0">
                <a:solidFill>
                  <a:srgbClr val="FF66FF"/>
                </a:solidFill>
                <a:latin typeface="Helvetica Neue"/>
              </a:rPr>
              <a:t> &lt;</a:t>
            </a:r>
            <a:r>
              <a:rPr lang="fr-FR" sz="1100" b="0" dirty="0" err="1">
                <a:solidFill>
                  <a:srgbClr val="FF66FF"/>
                </a:solidFill>
                <a:latin typeface="Helvetica Neue"/>
              </a:rPr>
              <a:t>conio</a:t>
            </a:r>
            <a:r>
              <a:rPr lang="fr-FR" sz="1100" b="0" dirty="0">
                <a:solidFill>
                  <a:srgbClr val="FF66FF"/>
                </a:solidFill>
                <a:latin typeface="Helvetica Neue"/>
              </a:rPr>
              <a:t>&gt;</a:t>
            </a:r>
          </a:p>
          <a:p>
            <a:pPr algn="l"/>
            <a:r>
              <a:rPr lang="fr-FR" sz="11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11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11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11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fr-FR" sz="11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); </a:t>
            </a:r>
          </a:p>
          <a:p>
            <a:pPr algn="l"/>
            <a:r>
              <a:rPr lang="fr-FR" b="0" dirty="0">
                <a:solidFill>
                  <a:schemeClr val="tx1"/>
                </a:solidFill>
                <a:latin typeface="Helvetica Neue"/>
              </a:rPr>
              <a:t>  *p = 42;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11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22" name="U-Turn Arrow 21"/>
          <p:cNvSpPr/>
          <p:nvPr/>
        </p:nvSpPr>
        <p:spPr bwMode="auto">
          <a:xfrm rot="16200000" flipV="1">
            <a:off x="5587478" y="3901391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21" grpId="0" animBg="1"/>
      <p:bldP spid="2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Bytecode as a Data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388100" cy="1498600"/>
          </a:xfrm>
        </p:spPr>
        <p:txBody>
          <a:bodyPr/>
          <a:lstStyle/>
          <a:p>
            <a:r>
              <a:rPr lang="en-US" dirty="0"/>
              <a:t>Other Segments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311900" cy="6896100"/>
          </a:xfrm>
        </p:spPr>
        <p:txBody>
          <a:bodyPr/>
          <a:lstStyle/>
          <a:p>
            <a:r>
              <a:rPr lang="en-US" dirty="0"/>
              <a:t>The 5 segment of a C0VM </a:t>
            </a:r>
            <a:r>
              <a:rPr lang="en-US" dirty="0" err="1"/>
              <a:t>bytecode</a:t>
            </a:r>
            <a:r>
              <a:rPr lang="en-US" dirty="0"/>
              <a:t> file are</a:t>
            </a:r>
          </a:p>
          <a:p>
            <a:pPr lvl="4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header</a:t>
            </a:r>
            <a:r>
              <a:rPr lang="en-US" dirty="0"/>
              <a:t> contains</a:t>
            </a:r>
          </a:p>
          <a:p>
            <a:pPr lvl="1"/>
            <a:r>
              <a:rPr lang="en-US" dirty="0"/>
              <a:t>A 4-byte </a:t>
            </a:r>
            <a:r>
              <a:rPr lang="en-US" b="1" dirty="0"/>
              <a:t>magic number</a:t>
            </a:r>
          </a:p>
          <a:p>
            <a:pPr lvl="2"/>
            <a:r>
              <a:rPr lang="en-US" dirty="0"/>
              <a:t>An identifier for C0VM bytecode files</a:t>
            </a:r>
          </a:p>
          <a:p>
            <a:pPr lvl="2"/>
            <a:r>
              <a:rPr lang="en-US" dirty="0"/>
              <a:t>A quick way to reject an obviously incorrect tile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version</a:t>
            </a:r>
            <a:r>
              <a:rPr lang="en-US" dirty="0"/>
              <a:t> of the bytecode and the target </a:t>
            </a:r>
            <a:r>
              <a:rPr lang="en-US" b="1" dirty="0"/>
              <a:t>architecture</a:t>
            </a:r>
          </a:p>
          <a:p>
            <a:pPr lvl="2"/>
            <a:r>
              <a:rPr lang="en-US" dirty="0"/>
              <a:t>So that the C0VM implementation matches the bytecode it is executing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65652" y="457200"/>
            <a:ext cx="54102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406400" y="8820090"/>
            <a:ext cx="3099567" cy="400110"/>
          </a:xfrm>
          <a:prstGeom prst="wedgeRectCallout">
            <a:avLst>
              <a:gd name="adj1" fmla="val -17079"/>
              <a:gd name="adj2" fmla="val -2873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header is largely fixed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388100" cy="1498600"/>
          </a:xfrm>
        </p:spPr>
        <p:txBody>
          <a:bodyPr/>
          <a:lstStyle/>
          <a:p>
            <a:r>
              <a:rPr lang="en-US" dirty="0"/>
              <a:t>Other Segments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311900" cy="6896100"/>
          </a:xfrm>
        </p:spPr>
        <p:txBody>
          <a:bodyPr/>
          <a:lstStyle/>
          <a:p>
            <a:r>
              <a:rPr lang="en-US" dirty="0"/>
              <a:t>The 5 segment of a C0VM </a:t>
            </a:r>
            <a:r>
              <a:rPr lang="en-US" dirty="0" err="1"/>
              <a:t>bytecode</a:t>
            </a:r>
            <a:r>
              <a:rPr lang="en-US" dirty="0"/>
              <a:t> file are</a:t>
            </a:r>
          </a:p>
          <a:p>
            <a:pPr lvl="4"/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integer pool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string pool</a:t>
            </a:r>
          </a:p>
          <a:p>
            <a:pPr lvl="1"/>
            <a:r>
              <a:rPr lang="en-US" dirty="0"/>
              <a:t>Like the integer pool but for strings</a:t>
            </a:r>
          </a:p>
          <a:p>
            <a:pPr lvl="4"/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function pool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native pool</a:t>
            </a:r>
          </a:p>
          <a:p>
            <a:pPr lvl="1"/>
            <a:r>
              <a:rPr lang="en-US" dirty="0"/>
              <a:t>Similar to the function pool but for library functions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solidFill>
                  <a:srgbClr val="7030A0"/>
                </a:solidFill>
              </a:rPr>
              <a:t>print</a:t>
            </a:r>
          </a:p>
          <a:p>
            <a:endParaRPr lang="en-US" dirty="0"/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65652" y="2590800"/>
            <a:ext cx="54102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5283200" y="3505200"/>
            <a:ext cx="1289777" cy="400110"/>
          </a:xfrm>
          <a:prstGeom prst="wedgeRectCallout">
            <a:avLst>
              <a:gd name="adj1" fmla="val -100946"/>
              <a:gd name="adj2" fmla="val 194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see earlier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379222" y="8686800"/>
            <a:ext cx="54102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352373" y="5991195"/>
            <a:ext cx="1289777" cy="400110"/>
          </a:xfrm>
          <a:prstGeom prst="wedgeRectCallout">
            <a:avLst>
              <a:gd name="adj1" fmla="val -92205"/>
              <a:gd name="adj2" fmla="val 225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see earlier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represent a </a:t>
            </a:r>
            <a:r>
              <a:rPr lang="en-US" dirty="0" err="1"/>
              <a:t>bytecode</a:t>
            </a:r>
            <a:r>
              <a:rPr lang="en-US" dirty="0"/>
              <a:t> file in the C0VM as</a:t>
            </a:r>
          </a:p>
          <a:p>
            <a:pPr lvl="1"/>
            <a:r>
              <a:rPr lang="en-US" dirty="0"/>
              <a:t>An array of bytes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sz="2000" dirty="0"/>
              <a:t>C0C0FFEE00170000000000010000000C100310046010056810026CB00000</a:t>
            </a:r>
            <a:endParaRPr lang="en-US" dirty="0"/>
          </a:p>
          <a:p>
            <a:pPr lvl="2"/>
            <a:r>
              <a:rPr lang="en-US" dirty="0"/>
              <a:t>Accessing specific parts is delicate</a:t>
            </a:r>
          </a:p>
          <a:p>
            <a:pPr lvl="3"/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function or the 3</a:t>
            </a:r>
            <a:r>
              <a:rPr lang="en-US" baseline="30000" dirty="0"/>
              <a:t>rd</a:t>
            </a:r>
            <a:r>
              <a:rPr lang="en-US" dirty="0"/>
              <a:t> constant in the integer pool</a:t>
            </a:r>
          </a:p>
          <a:p>
            <a:pPr lvl="2"/>
            <a:r>
              <a:rPr lang="en-US" dirty="0"/>
              <a:t>Easy to get wrong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data structure that reflects the logical organization of a bytecode file</a:t>
            </a:r>
          </a:p>
          <a:p>
            <a:pPr lvl="2"/>
            <a:r>
              <a:rPr lang="en-US" dirty="0"/>
              <a:t>Segments</a:t>
            </a:r>
          </a:p>
          <a:p>
            <a:pPr lvl="2"/>
            <a:r>
              <a:rPr lang="en-US" dirty="0"/>
              <a:t>The various pools</a:t>
            </a:r>
          </a:p>
          <a:p>
            <a:pPr lvl="2"/>
            <a:r>
              <a:rPr lang="en-US" dirty="0"/>
              <a:t>Etc.,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structure that reflects the logical organization of a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597400" y="2743200"/>
            <a:ext cx="8171468" cy="623760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bc0_file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header */</a:t>
            </a:r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uint32_t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magic;</a:t>
            </a:r>
          </a:p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uint16_t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version;</a:t>
            </a: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integer constant pool */</a:t>
            </a:r>
          </a:p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uint16_t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int_count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int32_t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int_pool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string literal pool */</a:t>
            </a: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stores all strings consecutively with NUL terminators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string_count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char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string_pool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string_pool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string_count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function pool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function_info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native function tables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native_count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native_info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native_pool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native_pool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native_count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573529" y="4397514"/>
            <a:ext cx="3795271" cy="707886"/>
          </a:xfrm>
          <a:prstGeom prst="wedgeRectCallout">
            <a:avLst>
              <a:gd name="adj1" fmla="val 58624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int_pool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int_count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32-bit signed integers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958251" y="5791200"/>
            <a:ext cx="3410549" cy="707886"/>
          </a:xfrm>
          <a:prstGeom prst="wedgeRectCallout">
            <a:avLst>
              <a:gd name="adj1" fmla="val 60460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string_pool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string_count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61558" y="6858000"/>
            <a:ext cx="4207242" cy="707886"/>
          </a:xfrm>
          <a:prstGeom prst="wedgeRectCallout">
            <a:avLst>
              <a:gd name="adj1" fmla="val 58078"/>
              <a:gd name="adj2" fmla="val 204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function_pool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function_count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function_info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87957" y="7978914"/>
            <a:ext cx="3780843" cy="707886"/>
          </a:xfrm>
          <a:prstGeom prst="wedgeRectCallout">
            <a:avLst>
              <a:gd name="adj1" fmla="val 58078"/>
              <a:gd name="adj2" fmla="val 204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native_pool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native_count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native	_info*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structure that reflects the logical organization of a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Functions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ubyte</a:t>
            </a:r>
            <a:r>
              <a:rPr lang="en-US" dirty="0"/>
              <a:t> is defined as </a:t>
            </a:r>
            <a:r>
              <a:rPr lang="en-US" dirty="0">
                <a:solidFill>
                  <a:srgbClr val="00B050"/>
                </a:solidFill>
              </a:rPr>
              <a:t>uint8_t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Native functions</a:t>
            </a:r>
          </a:p>
          <a:p>
            <a:pPr lvl="2"/>
            <a:r>
              <a:rPr lang="en-US" dirty="0"/>
              <a:t>We only need to know the number of</a:t>
            </a:r>
            <a:br>
              <a:rPr lang="en-US" dirty="0"/>
            </a:br>
            <a:r>
              <a:rPr lang="en-US" dirty="0"/>
              <a:t>arguments and how to pass control to it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45200" y="3581400"/>
            <a:ext cx="5516895" cy="180562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function_info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uint8_t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num_args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uint8_t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num_vars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code_length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ubyte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code;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\length(code)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code_length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1505907" y="4450537"/>
            <a:ext cx="4234493" cy="707886"/>
          </a:xfrm>
          <a:prstGeom prst="wedgeRectCallout">
            <a:avLst>
              <a:gd name="adj1" fmla="val 58624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code of a function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code_length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unsigned bytes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194789" y="6520775"/>
            <a:ext cx="3336811" cy="125162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native_info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num_args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function_table_index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structure that reflects the logical organization of a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  <a:p>
            <a:pPr lvl="4"/>
            <a:endParaRPr lang="en-US" dirty="0"/>
          </a:p>
          <a:p>
            <a:r>
              <a:rPr lang="en-US" dirty="0"/>
              <a:t>Observe the use of</a:t>
            </a:r>
            <a:br>
              <a:rPr lang="en-US" dirty="0"/>
            </a:br>
            <a:r>
              <a:rPr lang="en-US" b="1" dirty="0"/>
              <a:t>fixed-size integers</a:t>
            </a:r>
          </a:p>
          <a:p>
            <a:pPr lvl="1"/>
            <a:r>
              <a:rPr lang="en-US" dirty="0"/>
              <a:t>We need to represent</a:t>
            </a:r>
            <a:br>
              <a:rPr lang="en-US" dirty="0"/>
            </a:br>
            <a:r>
              <a:rPr lang="en-US" dirty="0"/>
              <a:t>specific numbers of bits</a:t>
            </a:r>
          </a:p>
          <a:p>
            <a:pPr lvl="2"/>
            <a:r>
              <a:rPr lang="en-US" dirty="0"/>
              <a:t>To match the bytecode file</a:t>
            </a:r>
          </a:p>
          <a:p>
            <a:pPr lvl="1"/>
            <a:r>
              <a:rPr lang="en-US" dirty="0"/>
              <a:t>The number of bits of</a:t>
            </a:r>
            <a:br>
              <a:rPr lang="en-US" dirty="0"/>
            </a:br>
            <a:r>
              <a:rPr lang="en-US" dirty="0"/>
              <a:t>implementation-defined</a:t>
            </a:r>
            <a:br>
              <a:rPr lang="en-US" dirty="0"/>
            </a:br>
            <a:r>
              <a:rPr lang="en-US" dirty="0"/>
              <a:t>integers may vary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59600" y="2743200"/>
            <a:ext cx="5867400" cy="6172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bc0_file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header */</a:t>
            </a:r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uint32_t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magic;</a:t>
            </a:r>
          </a:p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uint16_t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version;</a:t>
            </a: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integer constant pool */</a:t>
            </a:r>
          </a:p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uint16_t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int_count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int32_t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int_pool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string literal pool */</a:t>
            </a: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stores all strings consecutively with NUL terminators *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string_count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char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string_pool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string_pool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string_co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function pool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function_info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native function tables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native_count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native_info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native_pool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native_pool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883400" y="3352800"/>
            <a:ext cx="1371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883400" y="4455696"/>
            <a:ext cx="1371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883400" y="5827296"/>
            <a:ext cx="1371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883400" y="6934200"/>
            <a:ext cx="1371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883400" y="8041104"/>
            <a:ext cx="1371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" name="Rectangle 3"/>
          <p:cNvSpPr/>
          <p:nvPr/>
        </p:nvSpPr>
        <p:spPr bwMode="auto">
          <a:xfrm>
            <a:off x="8102600" y="6781800"/>
            <a:ext cx="4648200" cy="18056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function_info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uint8_t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num_args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uint8_t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num_vars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code_length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ubyte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code;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\length(code) == co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8102600" y="7010400"/>
            <a:ext cx="1295400" cy="1371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le 8"/>
          <p:cNvSpPr/>
          <p:nvPr/>
        </p:nvSpPr>
        <p:spPr bwMode="auto">
          <a:xfrm>
            <a:off x="9321800" y="7130375"/>
            <a:ext cx="3336811" cy="12516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native_info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num_args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function_table_index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9321800" y="7467600"/>
            <a:ext cx="1371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Jumps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Novelty: loops</a:t>
            </a:r>
          </a:p>
          <a:p>
            <a:pPr lvl="1"/>
            <a:r>
              <a:rPr lang="en-US" dirty="0"/>
              <a:t>Conditionals are handled</a:t>
            </a:r>
            <a:br>
              <a:rPr lang="en-US" dirty="0"/>
            </a:br>
            <a:r>
              <a:rPr lang="en-US" dirty="0"/>
              <a:t>similarly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81000"/>
            <a:ext cx="5541502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00 26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38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= 0;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1;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00 14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+=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2;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FF E8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1957" y="2895600"/>
            <a:ext cx="4005264" cy="235962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nn-NO" b="0" dirty="0">
                <a:latin typeface="Helvetica Neue"/>
              </a:rPr>
              <a:t>  </a:t>
            </a:r>
            <a:r>
              <a:rPr lang="nn-NO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b="0" dirty="0">
                <a:latin typeface="Helvetica Neue"/>
              </a:rPr>
              <a:t> </a:t>
            </a:r>
            <a:r>
              <a:rPr lang="nn-NO" b="0" dirty="0">
                <a:solidFill>
                  <a:srgbClr val="FFC000"/>
                </a:solidFill>
                <a:latin typeface="Helvetica Neue"/>
              </a:rPr>
              <a:t>sum</a:t>
            </a:r>
            <a:r>
              <a:rPr lang="nn-NO" b="0" dirty="0">
                <a:latin typeface="Helvetica Neue"/>
              </a:rPr>
              <a:t> = 0;</a:t>
            </a:r>
          </a:p>
          <a:p>
            <a:pPr algn="l"/>
            <a:r>
              <a:rPr lang="nn-NO" b="0" dirty="0">
                <a:latin typeface="Helvetica Neue"/>
              </a:rPr>
              <a:t>  </a:t>
            </a:r>
            <a:r>
              <a:rPr lang="nn-NO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nn-NO" b="0" dirty="0">
                <a:latin typeface="Helvetica Neue"/>
              </a:rPr>
              <a:t> (</a:t>
            </a:r>
            <a:r>
              <a:rPr lang="nn-NO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b="0" dirty="0">
                <a:latin typeface="Helvetica Neue"/>
              </a:rPr>
              <a:t> i = 1; i &lt; 100; i += 2)</a:t>
            </a:r>
          </a:p>
          <a:p>
            <a:pPr algn="l"/>
            <a:r>
              <a:rPr lang="nn-NO" b="0" dirty="0">
                <a:latin typeface="Helvetica Neue"/>
              </a:rPr>
              <a:t>    sum += i;</a:t>
            </a:r>
            <a:endParaRPr lang="en-US" b="0" dirty="0">
              <a:latin typeface="Helvetica Neue"/>
            </a:endParaRP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sum;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Branch Instructions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616700" cy="6896100"/>
          </a:xfrm>
        </p:spPr>
        <p:txBody>
          <a:bodyPr/>
          <a:lstStyle/>
          <a:p>
            <a:r>
              <a:rPr lang="en-US" dirty="0"/>
              <a:t>Conditionals and loops are transformed into branch instructions</a:t>
            </a:r>
          </a:p>
          <a:p>
            <a:pPr lvl="1"/>
            <a:r>
              <a:rPr lang="en-US" b="1" dirty="0"/>
              <a:t>Conditional branch instructions</a:t>
            </a:r>
          </a:p>
          <a:p>
            <a:pPr lvl="2"/>
            <a:r>
              <a:rPr lang="en-US" dirty="0"/>
              <a:t>Jump to a specific point in the bytecode if the top values of the stack satisfy a condition</a:t>
            </a:r>
            <a:br>
              <a:rPr lang="en-US" dirty="0"/>
            </a:br>
            <a:r>
              <a:rPr lang="en-US" dirty="0"/>
              <a:t>(go to the next instruction otherwise)</a:t>
            </a:r>
          </a:p>
          <a:p>
            <a:pPr lvl="2"/>
            <a:r>
              <a:rPr lang="en-US" dirty="0"/>
              <a:t>E.g., </a:t>
            </a:r>
            <a:r>
              <a:rPr lang="en-US" dirty="0" err="1">
                <a:solidFill>
                  <a:srgbClr val="C00000"/>
                </a:solidFill>
              </a:rPr>
              <a:t>if_cmpeq</a:t>
            </a:r>
            <a:r>
              <a:rPr lang="en-US" dirty="0">
                <a:solidFill>
                  <a:srgbClr val="C00000"/>
                </a:solidFill>
              </a:rPr>
              <a:t> +9</a:t>
            </a:r>
          </a:p>
          <a:p>
            <a:pPr lvl="3"/>
            <a:r>
              <a:rPr lang="en-US" dirty="0"/>
              <a:t>Jump 9 bytes forward if the top two values</a:t>
            </a:r>
            <a:br>
              <a:rPr lang="en-US" dirty="0"/>
            </a:br>
            <a:r>
              <a:rPr lang="en-US" dirty="0"/>
              <a:t>on the stack are equal</a:t>
            </a:r>
          </a:p>
          <a:p>
            <a:pPr lvl="3"/>
            <a:r>
              <a:rPr lang="en-US" dirty="0"/>
              <a:t>Go to the next instruction otherwise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Unconditional branch instruction</a:t>
            </a:r>
          </a:p>
          <a:p>
            <a:pPr lvl="2"/>
            <a:r>
              <a:rPr lang="en-US" dirty="0"/>
              <a:t>Always jump to a specific point in the bytecode</a:t>
            </a:r>
          </a:p>
          <a:p>
            <a:pPr lvl="2"/>
            <a:r>
              <a:rPr lang="en-US" dirty="0"/>
              <a:t>E.g., </a:t>
            </a:r>
            <a:r>
              <a:rPr lang="en-US" dirty="0" err="1">
                <a:solidFill>
                  <a:srgbClr val="C00000"/>
                </a:solidFill>
              </a:rPr>
              <a:t>goto</a:t>
            </a:r>
            <a:r>
              <a:rPr lang="en-US" dirty="0">
                <a:solidFill>
                  <a:srgbClr val="C00000"/>
                </a:solidFill>
              </a:rPr>
              <a:t> -24</a:t>
            </a:r>
          </a:p>
          <a:p>
            <a:pPr lvl="3"/>
            <a:r>
              <a:rPr lang="en-US" dirty="0"/>
              <a:t>Jump 24 bytes backward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437898" y="2148046"/>
            <a:ext cx="5541502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00 26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38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= 0;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1;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00 14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+=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2;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FF E8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96124" y="152400"/>
            <a:ext cx="2730876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nn-NO" sz="1600" b="0" dirty="0">
                <a:latin typeface="Helvetica Neue"/>
              </a:rPr>
              <a:t>  </a:t>
            </a:r>
            <a:r>
              <a:rPr lang="nn-NO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sz="1600" b="0" dirty="0">
                <a:latin typeface="Helvetica Neue"/>
              </a:rPr>
              <a:t> </a:t>
            </a:r>
            <a:r>
              <a:rPr lang="nn-NO" sz="1600" b="0" dirty="0">
                <a:solidFill>
                  <a:srgbClr val="FFC000"/>
                </a:solidFill>
                <a:latin typeface="Helvetica Neue"/>
              </a:rPr>
              <a:t>sum</a:t>
            </a:r>
            <a:r>
              <a:rPr lang="nn-NO" sz="1600" b="0" dirty="0">
                <a:latin typeface="Helvetica Neue"/>
              </a:rPr>
              <a:t> = 0;</a:t>
            </a:r>
          </a:p>
          <a:p>
            <a:pPr algn="l"/>
            <a:r>
              <a:rPr lang="nn-NO" sz="1600" b="0" dirty="0">
                <a:latin typeface="Helvetica Neue"/>
              </a:rPr>
              <a:t>  </a:t>
            </a:r>
            <a:r>
              <a:rPr lang="nn-NO" sz="1600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nn-NO" sz="1600" b="0" dirty="0">
                <a:latin typeface="Helvetica Neue"/>
              </a:rPr>
              <a:t> (</a:t>
            </a:r>
            <a:r>
              <a:rPr lang="nn-NO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sz="1600" b="0" dirty="0">
                <a:latin typeface="Helvetica Neue"/>
              </a:rPr>
              <a:t> i = 1; i &lt; 100; i += 2)</a:t>
            </a:r>
          </a:p>
          <a:p>
            <a:pPr algn="l"/>
            <a:r>
              <a:rPr lang="nn-NO" sz="1600" b="0" dirty="0">
                <a:latin typeface="Helvetica Neue"/>
              </a:rPr>
              <a:t>    sum += i;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sum;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80676" cy="6896100"/>
          </a:xfrm>
        </p:spPr>
        <p:txBody>
          <a:bodyPr/>
          <a:lstStyle/>
          <a:p>
            <a:r>
              <a:rPr lang="en-US" dirty="0"/>
              <a:t>Compilation is like translating a text in full offline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Interpretation is like translating a text line by line in real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Vertical Scroll 4"/>
          <p:cNvSpPr/>
          <p:nvPr/>
        </p:nvSpPr>
        <p:spPr bwMode="auto">
          <a:xfrm>
            <a:off x="177800" y="3520440"/>
            <a:ext cx="4391174" cy="1479868"/>
          </a:xfrm>
          <a:prstGeom prst="verticalScroll">
            <a:avLst/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Whose woods these are I think I know.</a:t>
            </a:r>
          </a:p>
          <a:p>
            <a:pPr algn="l"/>
            <a:r>
              <a:rPr lang="en-US" sz="1800" b="0" i="1" dirty="0"/>
              <a:t>His house is in the village though;</a:t>
            </a:r>
          </a:p>
          <a:p>
            <a:pPr algn="l"/>
            <a:r>
              <a:rPr lang="en-US" sz="1800" b="0" i="1" dirty="0"/>
              <a:t>He will not see me stopping here</a:t>
            </a:r>
          </a:p>
          <a:p>
            <a:pPr algn="l"/>
            <a:r>
              <a:rPr lang="en-US" sz="1800" b="0" i="1" dirty="0"/>
              <a:t>To watch his woods fill up with snow.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Vertical Scroll 5"/>
          <p:cNvSpPr/>
          <p:nvPr/>
        </p:nvSpPr>
        <p:spPr bwMode="auto">
          <a:xfrm>
            <a:off x="8178800" y="3520440"/>
            <a:ext cx="4642247" cy="1479868"/>
          </a:xfrm>
          <a:prstGeom prst="verticalScroll">
            <a:avLst/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Di chi sia questo bosco, credo di saperlo.</a:t>
            </a:r>
          </a:p>
          <a:p>
            <a:pPr algn="l"/>
            <a:r>
              <a:rPr lang="it-IT" sz="1800" b="0" i="1" dirty="0"/>
              <a:t>Ma casa sua sta nel villaggio;</a:t>
            </a:r>
          </a:p>
          <a:p>
            <a:pPr algn="l"/>
            <a:r>
              <a:rPr lang="it-IT" sz="1800" b="0" i="1" dirty="0"/>
              <a:t>non vedrà fermarmi qui a guardare</a:t>
            </a:r>
            <a:br>
              <a:rPr lang="it-IT" sz="1800" b="0" i="1" dirty="0"/>
            </a:br>
            <a:r>
              <a:rPr lang="it-IT" sz="1800" b="0" i="1" dirty="0"/>
              <a:t>il suo bosco colmarsi di neve.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1026" name="Picture 2" descr="Why is the United Kingdom flag called the Union Jack? - Great British Ma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62108" y="2895600"/>
            <a:ext cx="822558" cy="548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8" name="Picture 4" descr="Italy flag clipart - Country flags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088957" y="2910840"/>
            <a:ext cx="821933" cy="548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1" name="Right Arrow 10"/>
          <p:cNvSpPr/>
          <p:nvPr/>
        </p:nvSpPr>
        <p:spPr bwMode="auto">
          <a:xfrm>
            <a:off x="4902200" y="405384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88000" y="352044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7035800" y="405384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1030" name="Picture 6" descr="Free Icon | Hand holding up a pen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892800" y="3749040"/>
            <a:ext cx="838200" cy="838200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 bwMode="auto">
          <a:xfrm>
            <a:off x="2082800" y="6248400"/>
            <a:ext cx="8153400" cy="3200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ounded Rectangular Callout 25"/>
          <p:cNvSpPr/>
          <p:nvPr/>
        </p:nvSpPr>
        <p:spPr bwMode="auto">
          <a:xfrm>
            <a:off x="8137128" y="6629400"/>
            <a:ext cx="4297680" cy="419973"/>
          </a:xfrm>
          <a:prstGeom prst="wedgeRoundRectCallout">
            <a:avLst>
              <a:gd name="adj1" fmla="val -56380"/>
              <a:gd name="adj2" fmla="val -25534"/>
              <a:gd name="adj3" fmla="val 16667"/>
            </a:avLst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Di chi sia questo bosco, credo di saperlo.</a:t>
            </a:r>
          </a:p>
        </p:txBody>
      </p:sp>
      <p:sp>
        <p:nvSpPr>
          <p:cNvPr id="28" name="Rounded Rectangular Callout 27"/>
          <p:cNvSpPr/>
          <p:nvPr/>
        </p:nvSpPr>
        <p:spPr bwMode="auto">
          <a:xfrm>
            <a:off x="8137128" y="8915400"/>
            <a:ext cx="4296048" cy="419973"/>
          </a:xfrm>
          <a:prstGeom prst="wedgeRoundRectCallout">
            <a:avLst>
              <a:gd name="adj1" fmla="val -56380"/>
              <a:gd name="adj2" fmla="val -25534"/>
              <a:gd name="adj3" fmla="val 16667"/>
            </a:avLst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a guardare il suo bosco colmarsi di neve.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Rounded Rectangular Callout 28"/>
          <p:cNvSpPr/>
          <p:nvPr/>
        </p:nvSpPr>
        <p:spPr bwMode="auto">
          <a:xfrm>
            <a:off x="8137127" y="7391400"/>
            <a:ext cx="4297680" cy="419973"/>
          </a:xfrm>
          <a:prstGeom prst="wedgeRoundRectCallout">
            <a:avLst>
              <a:gd name="adj1" fmla="val -56380"/>
              <a:gd name="adj2" fmla="val -25534"/>
              <a:gd name="adj3" fmla="val 16667"/>
            </a:avLst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Ma casa sua sta nel villaggio;</a:t>
            </a:r>
          </a:p>
        </p:txBody>
      </p:sp>
      <p:sp>
        <p:nvSpPr>
          <p:cNvPr id="31" name="Rounded Rectangular Callout 30"/>
          <p:cNvSpPr/>
          <p:nvPr/>
        </p:nvSpPr>
        <p:spPr bwMode="auto">
          <a:xfrm>
            <a:off x="8137127" y="8153400"/>
            <a:ext cx="4297680" cy="419973"/>
          </a:xfrm>
          <a:prstGeom prst="wedgeRoundRectCallout">
            <a:avLst>
              <a:gd name="adj1" fmla="val -56380"/>
              <a:gd name="adj2" fmla="val -25534"/>
              <a:gd name="adj3" fmla="val 16667"/>
            </a:avLst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non vedrà fermarmi qui</a:t>
            </a:r>
          </a:p>
        </p:txBody>
      </p:sp>
      <p:pic>
        <p:nvPicPr>
          <p:cNvPr id="1034" name="Picture 10" descr="Call center, customer, headphone, online, person, service, support icon -  Download on Iconfinder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731000" y="6400800"/>
            <a:ext cx="990600" cy="1188720"/>
          </a:xfrm>
          <a:prstGeom prst="rect">
            <a:avLst/>
          </a:prstGeom>
          <a:noFill/>
        </p:spPr>
      </p:pic>
      <p:sp>
        <p:nvSpPr>
          <p:cNvPr id="14" name="Rounded Rectangular Callout 13"/>
          <p:cNvSpPr/>
          <p:nvPr/>
        </p:nvSpPr>
        <p:spPr bwMode="auto">
          <a:xfrm>
            <a:off x="2423765" y="6400800"/>
            <a:ext cx="4078635" cy="419973"/>
          </a:xfrm>
          <a:prstGeom prst="wedgeRoundRectCallout">
            <a:avLst>
              <a:gd name="adj1" fmla="val -54988"/>
              <a:gd name="adj2" fmla="val 26568"/>
              <a:gd name="adj3" fmla="val 16667"/>
            </a:avLst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Whose woods these are I think I know.</a:t>
            </a:r>
          </a:p>
        </p:txBody>
      </p:sp>
      <p:sp>
        <p:nvSpPr>
          <p:cNvPr id="18" name="Rounded Rectangular Callout 17"/>
          <p:cNvSpPr/>
          <p:nvPr/>
        </p:nvSpPr>
        <p:spPr bwMode="auto">
          <a:xfrm>
            <a:off x="2389535" y="8686800"/>
            <a:ext cx="4078224" cy="419973"/>
          </a:xfrm>
          <a:prstGeom prst="wedgeRoundRectCallout">
            <a:avLst>
              <a:gd name="adj1" fmla="val -54988"/>
              <a:gd name="adj2" fmla="val 26568"/>
              <a:gd name="adj3" fmla="val 16667"/>
            </a:avLst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To watch his woods fill up with snow.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ounded Rectangular Callout 19"/>
          <p:cNvSpPr/>
          <p:nvPr/>
        </p:nvSpPr>
        <p:spPr bwMode="auto">
          <a:xfrm>
            <a:off x="2389534" y="7198360"/>
            <a:ext cx="4078224" cy="419973"/>
          </a:xfrm>
          <a:prstGeom prst="wedgeRoundRectCallout">
            <a:avLst>
              <a:gd name="adj1" fmla="val -54988"/>
              <a:gd name="adj2" fmla="val 26568"/>
              <a:gd name="adj3" fmla="val 16667"/>
            </a:avLst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His house is in the village though;</a:t>
            </a:r>
          </a:p>
        </p:txBody>
      </p:sp>
      <p:sp>
        <p:nvSpPr>
          <p:cNvPr id="21" name="Rounded Rectangular Callout 20"/>
          <p:cNvSpPr/>
          <p:nvPr/>
        </p:nvSpPr>
        <p:spPr bwMode="auto">
          <a:xfrm>
            <a:off x="2389534" y="7926467"/>
            <a:ext cx="4078224" cy="419973"/>
          </a:xfrm>
          <a:prstGeom prst="wedgeRoundRectCallout">
            <a:avLst>
              <a:gd name="adj1" fmla="val -54988"/>
              <a:gd name="adj2" fmla="val 26568"/>
              <a:gd name="adj3" fmla="val 16667"/>
            </a:avLst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He will not see me stopping here</a:t>
            </a:r>
          </a:p>
        </p:txBody>
      </p:sp>
      <p:sp>
        <p:nvSpPr>
          <p:cNvPr id="7" name="Bent-Up Arrow 6">
            <a:extLst>
              <a:ext uri="{FF2B5EF4-FFF2-40B4-BE49-F238E27FC236}">
                <a16:creationId xmlns:a16="http://schemas.microsoft.com/office/drawing/2014/main" id="{684ED8D9-E113-A631-679C-04928AC8D2C5}"/>
              </a:ext>
            </a:extLst>
          </p:cNvPr>
          <p:cNvSpPr/>
          <p:nvPr/>
        </p:nvSpPr>
        <p:spPr bwMode="auto">
          <a:xfrm rot="5400000">
            <a:off x="124266" y="5558201"/>
            <a:ext cx="2065972" cy="1241494"/>
          </a:xfrm>
          <a:prstGeom prst="bentUp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  <p:bldP spid="13" grpId="0" animBg="1"/>
      <p:bldP spid="23" grpId="0" animBg="1"/>
      <p:bldP spid="26" grpId="0" animBg="1"/>
      <p:bldP spid="28" grpId="0" animBg="1"/>
      <p:bldP spid="29" grpId="0" animBg="1"/>
      <p:bldP spid="31" grpId="0" animBg="1"/>
      <p:bldP spid="14" grpId="0" animBg="1"/>
      <p:bldP spid="18" grpId="0" animBg="1"/>
      <p:bldP spid="20" grpId="0" animBg="1"/>
      <p:bldP spid="21" grpId="0" animBg="1"/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&lt;o1,o2&gt; </a:t>
            </a:r>
            <a:r>
              <a:rPr lang="en-US" dirty="0"/>
              <a:t>is a 16-bit signed </a:t>
            </a:r>
            <a:r>
              <a:rPr lang="en-US" b="1" dirty="0"/>
              <a:t>offset</a:t>
            </a:r>
          </a:p>
          <a:p>
            <a:pPr lvl="2"/>
            <a:r>
              <a:rPr lang="en-US" dirty="0"/>
              <a:t>It specifies by how many bytes to jump</a:t>
            </a:r>
          </a:p>
          <a:p>
            <a:pPr lvl="3"/>
            <a:r>
              <a:rPr lang="en-US" dirty="0"/>
              <a:t>Forward – if positive</a:t>
            </a:r>
          </a:p>
          <a:p>
            <a:pPr lvl="3"/>
            <a:r>
              <a:rPr lang="en-US" dirty="0"/>
              <a:t>Backward – if negative</a:t>
            </a:r>
          </a:p>
          <a:p>
            <a:pPr lvl="2"/>
            <a:r>
              <a:rPr lang="en-US" dirty="0"/>
              <a:t>It jumps </a:t>
            </a:r>
            <a:r>
              <a:rPr lang="en-US" b="1" dirty="0"/>
              <a:t>bytes</a:t>
            </a:r>
            <a:r>
              <a:rPr lang="en-US" dirty="0"/>
              <a:t>, not instructions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39800" y="3125092"/>
            <a:ext cx="11125200" cy="1210588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3482975" algn="l"/>
                <a:tab pos="4633913" algn="l"/>
                <a:tab pos="6688138" algn="l"/>
              </a:tabLst>
            </a:pPr>
            <a:r>
              <a:rPr lang="en-US" dirty="0"/>
              <a:t>0xA1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if_cmplt</a:t>
            </a:r>
            <a:r>
              <a:rPr lang="en-US" b="0" dirty="0">
                <a:solidFill>
                  <a:srgbClr val="C00000"/>
                </a:solidFill>
              </a:rPr>
              <a:t> &lt;o1,o2&gt;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(pc = pc + (o1&lt;&lt;8|o2) if x &lt; y)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tabLst>
                <a:tab pos="914400" algn="l"/>
                <a:tab pos="3482975" algn="l"/>
                <a:tab pos="4633913" algn="l"/>
                <a:tab pos="6688138" algn="l"/>
              </a:tabLst>
            </a:pPr>
            <a:r>
              <a:rPr lang="en-US" dirty="0"/>
              <a:t>0xA7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goto</a:t>
            </a:r>
            <a:r>
              <a:rPr lang="en-US" b="0" dirty="0">
                <a:solidFill>
                  <a:srgbClr val="C00000"/>
                </a:solidFill>
              </a:rPr>
              <a:t> &lt;o1,o2&gt;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 -&gt; S</a:t>
            </a:r>
            <a:r>
              <a:rPr lang="en-US" b="0" dirty="0"/>
              <a:t>	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(pc = pc + (o1&lt;&lt;8|o2))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Branch Instructions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616700" cy="6896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Bevel 5"/>
          <p:cNvSpPr/>
          <p:nvPr/>
        </p:nvSpPr>
        <p:spPr bwMode="auto">
          <a:xfrm>
            <a:off x="7437898" y="2148046"/>
            <a:ext cx="5541502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00 26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38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= 0;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1;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00 14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+=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2;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FF E8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4978400" y="5410200"/>
            <a:ext cx="1232068" cy="707886"/>
          </a:xfrm>
          <a:prstGeom prst="wedgeRectCallout">
            <a:avLst>
              <a:gd name="adj1" fmla="val 69237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100,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jump here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U-Turn Arrow 9"/>
          <p:cNvSpPr/>
          <p:nvPr/>
        </p:nvSpPr>
        <p:spPr bwMode="auto">
          <a:xfrm rot="5400000" flipV="1">
            <a:off x="6484112" y="5504688"/>
            <a:ext cx="1066800" cy="877824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-Turn Arrow 10"/>
          <p:cNvSpPr/>
          <p:nvPr/>
        </p:nvSpPr>
        <p:spPr bwMode="auto">
          <a:xfrm rot="5400000" flipV="1">
            <a:off x="5682487" y="6876288"/>
            <a:ext cx="2895600" cy="573024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4978400" y="6629400"/>
            <a:ext cx="1246495" cy="707886"/>
          </a:xfrm>
          <a:prstGeom prst="wedgeRectCallout">
            <a:avLst>
              <a:gd name="adj1" fmla="val 88330"/>
              <a:gd name="adj2" fmla="val 204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Otherwise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jump here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U-Turn Arrow 12"/>
          <p:cNvSpPr/>
          <p:nvPr/>
        </p:nvSpPr>
        <p:spPr bwMode="auto">
          <a:xfrm rot="16200000">
            <a:off x="3644901" y="4305299"/>
            <a:ext cx="3733800" cy="4114799"/>
          </a:xfrm>
          <a:prstGeom prst="uturnArrow">
            <a:avLst>
              <a:gd name="adj1" fmla="val 6325"/>
              <a:gd name="adj2" fmla="val 7559"/>
              <a:gd name="adj3" fmla="val 6753"/>
              <a:gd name="adj4" fmla="val 43750"/>
              <a:gd name="adj5" fmla="val 10000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625600" y="6019800"/>
            <a:ext cx="1246495" cy="707886"/>
          </a:xfrm>
          <a:prstGeom prst="wedgeRectCallout">
            <a:avLst>
              <a:gd name="adj1" fmla="val 88330"/>
              <a:gd name="adj2" fmla="val 2049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Always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jump here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096124" y="152400"/>
            <a:ext cx="2730876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nn-NO" sz="1600" b="0" dirty="0">
                <a:latin typeface="Helvetica Neue"/>
              </a:rPr>
              <a:t>  </a:t>
            </a:r>
            <a:r>
              <a:rPr lang="nn-NO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sz="1600" b="0" dirty="0">
                <a:latin typeface="Helvetica Neue"/>
              </a:rPr>
              <a:t> </a:t>
            </a:r>
            <a:r>
              <a:rPr lang="nn-NO" sz="1600" b="0" dirty="0">
                <a:solidFill>
                  <a:srgbClr val="FFC000"/>
                </a:solidFill>
                <a:latin typeface="Helvetica Neue"/>
              </a:rPr>
              <a:t>sum</a:t>
            </a:r>
            <a:r>
              <a:rPr lang="nn-NO" sz="1600" b="0" dirty="0">
                <a:latin typeface="Helvetica Neue"/>
              </a:rPr>
              <a:t> = 0;</a:t>
            </a:r>
          </a:p>
          <a:p>
            <a:pPr algn="l"/>
            <a:r>
              <a:rPr lang="nn-NO" sz="1600" b="0" dirty="0">
                <a:latin typeface="Helvetica Neue"/>
              </a:rPr>
              <a:t>  </a:t>
            </a:r>
            <a:r>
              <a:rPr lang="nn-NO" sz="1600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nn-NO" sz="1600" b="0" dirty="0">
                <a:latin typeface="Helvetica Neue"/>
              </a:rPr>
              <a:t> (</a:t>
            </a:r>
            <a:r>
              <a:rPr lang="nn-NO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sz="1600" b="0" dirty="0">
                <a:latin typeface="Helvetica Neue"/>
              </a:rPr>
              <a:t> i = 1; i &lt; 100; i += 2)</a:t>
            </a:r>
          </a:p>
          <a:p>
            <a:pPr algn="l"/>
            <a:r>
              <a:rPr lang="nn-NO" sz="1600" b="0" dirty="0">
                <a:latin typeface="Helvetica Neue"/>
              </a:rPr>
              <a:t>    sum += i;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sum;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Structs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</a:t>
            </a:r>
            <a:br>
              <a:rPr lang="en-US" dirty="0"/>
            </a:br>
            <a:r>
              <a:rPr lang="en-US" dirty="0"/>
              <a:t>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19113" indent="-458788"/>
            <a:r>
              <a:rPr lang="en-US" dirty="0"/>
              <a:t>Novelty: allocated memory</a:t>
            </a:r>
          </a:p>
          <a:p>
            <a:pPr marL="862013" lvl="1" indent="-458788"/>
            <a:r>
              <a:rPr lang="en-US" dirty="0"/>
              <a:t>Pointers</a:t>
            </a:r>
          </a:p>
          <a:p>
            <a:pPr marL="862013" lvl="1" indent="-458788"/>
            <a:r>
              <a:rPr lang="en-US" dirty="0"/>
              <a:t>Structs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97386" y="1905000"/>
            <a:ext cx="3338414" cy="537583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next;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res-&gt;data = c;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res-&gt;next =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res;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(NULL,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'a'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07200" y="8534400"/>
            <a:ext cx="3745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9113" lvl="0" indent="-458788" algn="l" eaLnBrk="0"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Char char="l"/>
            </a:pPr>
            <a:r>
              <a:rPr lang="en-US" sz="3200" b="0" kern="0" dirty="0">
                <a:latin typeface="Helvetica Neue"/>
              </a:rPr>
              <a:t>Also: Characters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Characters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Characters are represented as</a:t>
            </a:r>
            <a:br>
              <a:rPr lang="en-US" dirty="0"/>
            </a:br>
            <a:r>
              <a:rPr lang="en-US" dirty="0"/>
              <a:t>their ASCII value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the operand stack, they are</a:t>
            </a:r>
            <a:br>
              <a:rPr lang="en-US" dirty="0"/>
            </a:br>
            <a:r>
              <a:rPr lang="en-US" dirty="0"/>
              <a:t>treated as 32-bit integers</a:t>
            </a:r>
          </a:p>
          <a:p>
            <a:pPr lvl="1"/>
            <a:r>
              <a:rPr lang="en-US" dirty="0"/>
              <a:t>even if a </a:t>
            </a:r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 is just 1 byte long</a:t>
            </a:r>
          </a:p>
          <a:p>
            <a:pPr lvl="2"/>
            <a:endParaRPr lang="en-US" dirty="0"/>
          </a:p>
          <a:p>
            <a:r>
              <a:rPr lang="en-US" dirty="0"/>
              <a:t>Booleans too are treated as</a:t>
            </a:r>
            <a:br>
              <a:rPr lang="en-US" dirty="0"/>
            </a:br>
            <a:r>
              <a:rPr lang="en-US" dirty="0"/>
              <a:t>32-bit integers</a:t>
            </a:r>
          </a:p>
          <a:p>
            <a:pPr lvl="2"/>
            <a:r>
              <a:rPr lang="en-US" dirty="0"/>
              <a:t>true as 1</a:t>
            </a:r>
          </a:p>
          <a:p>
            <a:pPr lvl="2"/>
            <a:r>
              <a:rPr lang="en-US" dirty="0"/>
              <a:t>false as 0</a:t>
            </a:r>
          </a:p>
          <a:p>
            <a:pPr lvl="1"/>
            <a:r>
              <a:rPr lang="en-US" dirty="0"/>
              <a:t>Even if a </a:t>
            </a:r>
            <a:r>
              <a:rPr lang="en-US" dirty="0">
                <a:solidFill>
                  <a:srgbClr val="00B050"/>
                </a:solidFill>
              </a:rPr>
              <a:t>bool</a:t>
            </a:r>
            <a:r>
              <a:rPr lang="en-US" dirty="0"/>
              <a:t> is just 1 bit long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45400" y="1957136"/>
            <a:ext cx="4038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4216400" y="3352800"/>
            <a:ext cx="2557880" cy="1015663"/>
          </a:xfrm>
          <a:prstGeom prst="wedgeRectCallout">
            <a:avLst>
              <a:gd name="adj1" fmla="val 86170"/>
              <a:gd name="adj2" fmla="val -1447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ASCII value of 'a'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97 in decimal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(0x61 in hex)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788400" y="4267200"/>
            <a:ext cx="3338414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(NULL,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'a'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1455400" y="4928936"/>
            <a:ext cx="609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ular Callout 12"/>
          <p:cNvSpPr/>
          <p:nvPr/>
        </p:nvSpPr>
        <p:spPr bwMode="auto">
          <a:xfrm>
            <a:off x="5207000" y="7391400"/>
            <a:ext cx="1387559" cy="400110"/>
          </a:xfrm>
          <a:prstGeom prst="wedgeRectCallout">
            <a:avLst>
              <a:gd name="adj1" fmla="val 6532"/>
              <a:gd name="adj2" fmla="val -4624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x:*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represented as</a:t>
            </a:r>
            <a:br>
              <a:rPr lang="en-US" dirty="0"/>
            </a:br>
            <a:r>
              <a:rPr lang="en-US" dirty="0"/>
              <a:t>8 bytes (unsigned)</a:t>
            </a:r>
          </a:p>
          <a:p>
            <a:pPr lvl="1"/>
            <a:r>
              <a:rPr lang="en-US" dirty="0"/>
              <a:t>NULL is 0x0000000000000000</a:t>
            </a:r>
          </a:p>
          <a:p>
            <a:pPr lvl="4"/>
            <a:endParaRPr lang="en-US" dirty="0"/>
          </a:p>
          <a:p>
            <a:r>
              <a:rPr lang="en-US" dirty="0"/>
              <a:t>The instruction </a:t>
            </a:r>
            <a:r>
              <a:rPr lang="en-US" dirty="0" err="1">
                <a:solidFill>
                  <a:srgbClr val="C00000"/>
                </a:solidFill>
              </a:rPr>
              <a:t>aconst_null</a:t>
            </a:r>
            <a:r>
              <a:rPr lang="en-US" dirty="0"/>
              <a:t> loads</a:t>
            </a:r>
            <a:br>
              <a:rPr lang="en-US" dirty="0"/>
            </a:br>
            <a:r>
              <a:rPr lang="en-US" dirty="0"/>
              <a:t>NULL on the stack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operand stack can contain</a:t>
            </a:r>
          </a:p>
          <a:p>
            <a:pPr lvl="1"/>
            <a:r>
              <a:rPr lang="en-US" dirty="0"/>
              <a:t>64-bit pointers</a:t>
            </a:r>
          </a:p>
          <a:p>
            <a:pPr lvl="1"/>
            <a:r>
              <a:rPr lang="en-US" dirty="0"/>
              <a:t>32-bit integers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45400" y="1716504"/>
            <a:ext cx="4038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le 8"/>
          <p:cNvSpPr/>
          <p:nvPr/>
        </p:nvSpPr>
        <p:spPr bwMode="auto">
          <a:xfrm>
            <a:off x="1549400" y="5210810"/>
            <a:ext cx="5562600" cy="65659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546725" algn="l"/>
                <a:tab pos="6292850" algn="l"/>
              </a:tabLst>
            </a:pPr>
            <a:r>
              <a:rPr lang="en-US" dirty="0"/>
              <a:t>0x01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aconst_null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 -&gt; S, null:*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207000" y="7391400"/>
            <a:ext cx="1387559" cy="400110"/>
          </a:xfrm>
          <a:prstGeom prst="wedgeRectCallout">
            <a:avLst>
              <a:gd name="adj1" fmla="val -116596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x:*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350000" y="8839200"/>
            <a:ext cx="5943599" cy="677108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182880" rIns="91440" bIns="18288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914400" algn="l"/>
                <a:tab pos="2117725" algn="l"/>
                <a:tab pos="5035550" algn="l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0x60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iadd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lang="en-US" sz="2000" b="0" dirty="0">
                <a:solidFill>
                  <a:schemeClr val="accent5">
                    <a:lumMod val="50000"/>
                  </a:schemeClr>
                </a:solidFill>
              </a:rPr>
              <a:t>S, x:w32, y:w32 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-&gt; S, x+y:w32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5207000" y="8077200"/>
            <a:ext cx="1759456" cy="400110"/>
          </a:xfrm>
          <a:prstGeom prst="wedgeRectCallout">
            <a:avLst>
              <a:gd name="adj1" fmla="val 184956"/>
              <a:gd name="adj2" fmla="val 1841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x:w32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5207000" y="8077200"/>
            <a:ext cx="1759456" cy="400110"/>
          </a:xfrm>
          <a:prstGeom prst="wedgeRectCallout">
            <a:avLst>
              <a:gd name="adj1" fmla="val 223251"/>
              <a:gd name="adj2" fmla="val 1781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x:w32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5207000" y="8077200"/>
            <a:ext cx="1759456" cy="400110"/>
          </a:xfrm>
          <a:prstGeom prst="wedgeRectCallout">
            <a:avLst>
              <a:gd name="adj1" fmla="val 316251"/>
              <a:gd name="adj2" fmla="val 1841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x:w32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5207000" y="8077200"/>
            <a:ext cx="1759456" cy="400110"/>
          </a:xfrm>
          <a:prstGeom prst="wedgeRectCallout">
            <a:avLst>
              <a:gd name="adj1" fmla="val -102250"/>
              <a:gd name="adj2" fmla="val -233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x:w32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07800" y="8534400"/>
            <a:ext cx="683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1" dirty="0"/>
              <a:t>Recall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788400" y="4267200"/>
            <a:ext cx="3338414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(NULL,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'a'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10693400" y="4928936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c0_value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operand stack can contain</a:t>
            </a:r>
          </a:p>
          <a:p>
            <a:pPr lvl="1"/>
            <a:r>
              <a:rPr lang="en-US" dirty="0"/>
              <a:t>64-bit pointers</a:t>
            </a:r>
          </a:p>
          <a:p>
            <a:pPr lvl="1"/>
            <a:r>
              <a:rPr lang="en-US" dirty="0"/>
              <a:t>32-bit integers</a:t>
            </a:r>
          </a:p>
          <a:p>
            <a:pPr lvl="4"/>
            <a:endParaRPr lang="en-US" dirty="0"/>
          </a:p>
          <a:p>
            <a:r>
              <a:rPr lang="en-US" dirty="0"/>
              <a:t>As an abstraction, we write </a:t>
            </a:r>
            <a:r>
              <a:rPr lang="en-US" b="1" dirty="0"/>
              <a:t>c0_value</a:t>
            </a:r>
            <a:r>
              <a:rPr lang="en-US" dirty="0"/>
              <a:t> as the type of stack elements</a:t>
            </a:r>
          </a:p>
          <a:p>
            <a:pPr lvl="2"/>
            <a:r>
              <a:rPr lang="en-US" dirty="0"/>
              <a:t>A union type discriminated by an </a:t>
            </a:r>
            <a:r>
              <a:rPr lang="en-US" dirty="0" err="1"/>
              <a:t>enum</a:t>
            </a:r>
            <a:r>
              <a:rPr lang="en-US" dirty="0"/>
              <a:t> type</a:t>
            </a:r>
          </a:p>
          <a:p>
            <a:pPr lvl="1"/>
            <a:r>
              <a:rPr lang="en-US" dirty="0"/>
              <a:t>Four coercion functions allow us to go back and forth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c0_value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int2val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int32_t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int32_t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val2int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c0_value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v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c0_value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ptr2val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void *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void *</a:t>
            </a:r>
            <a:r>
              <a:rPr lang="en-US" dirty="0">
                <a:solidFill>
                  <a:srgbClr val="7030A0"/>
                </a:solidFill>
              </a:rPr>
              <a:t>val2ptr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c0_value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v</a:t>
            </a:r>
            <a:r>
              <a:rPr lang="en-US" dirty="0"/>
              <a:t>);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721600" y="6553200"/>
            <a:ext cx="4556761" cy="400110"/>
          </a:xfrm>
          <a:prstGeom prst="wedgeRectCallout">
            <a:avLst>
              <a:gd name="adj1" fmla="val -75670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fails if, in reality, v is not a 32-bit integer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7721600" y="7524690"/>
            <a:ext cx="3845027" cy="400110"/>
          </a:xfrm>
          <a:prstGeom prst="wedgeRectCallout">
            <a:avLst>
              <a:gd name="adj1" fmla="val -84745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fails if, in reality, v is not a pointer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Memory Allocation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C0 instruction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r>
              <a:rPr lang="en-US" dirty="0"/>
              <a:t>) is</a:t>
            </a:r>
            <a:br>
              <a:rPr lang="en-US" dirty="0"/>
            </a:br>
            <a:r>
              <a:rPr lang="en-US" dirty="0"/>
              <a:t>compiled into </a:t>
            </a:r>
            <a:r>
              <a:rPr lang="en-US" dirty="0">
                <a:solidFill>
                  <a:srgbClr val="C00000"/>
                </a:solidFill>
              </a:rPr>
              <a:t>new s</a:t>
            </a:r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/>
              <a:t> is the number of bytes</a:t>
            </a:r>
            <a:br>
              <a:rPr lang="en-US" dirty="0"/>
            </a:br>
            <a:r>
              <a:rPr lang="en-US" dirty="0"/>
              <a:t>needed       to represent type 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628650" indent="-514350">
              <a:buFont typeface="+mj-lt"/>
              <a:buAutoNum type="arabicPeriod"/>
            </a:pPr>
            <a:endParaRPr lang="en-US" dirty="0"/>
          </a:p>
          <a:p>
            <a:pPr lvl="1"/>
            <a:r>
              <a:rPr lang="en-US" dirty="0"/>
              <a:t>The address of the new memory</a:t>
            </a:r>
            <a:br>
              <a:rPr lang="en-US" dirty="0"/>
            </a:br>
            <a:r>
              <a:rPr lang="en-US" dirty="0"/>
              <a:t>is pushed onto the stack</a:t>
            </a:r>
          </a:p>
          <a:p>
            <a:pPr lvl="1"/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788400" y="1124982"/>
            <a:ext cx="3274294" cy="291361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next;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10007600" y="3328736"/>
            <a:ext cx="137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2659154" y="4419600"/>
            <a:ext cx="3995646" cy="400110"/>
          </a:xfrm>
          <a:prstGeom prst="wedgeRectCallout">
            <a:avLst>
              <a:gd name="adj1" fmla="val -40422"/>
              <a:gd name="adj2" fmla="val -2819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determined by the compiler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7035800" y="8458200"/>
            <a:ext cx="3732817" cy="1015663"/>
          </a:xfrm>
          <a:prstGeom prst="wedgeRectCallout">
            <a:avLst>
              <a:gd name="adj1" fmla="val 19686"/>
              <a:gd name="adj2" fmla="val -419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Why 16 and not 9 or even 12?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code to access a node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can be more efficient in this way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244600" y="5410200"/>
            <a:ext cx="11125200" cy="5881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54675" algn="l"/>
              </a:tabLst>
            </a:pPr>
            <a:r>
              <a:rPr lang="en-US" dirty="0"/>
              <a:t>0xBB</a:t>
            </a:r>
            <a:r>
              <a:rPr lang="en-US" b="0" dirty="0"/>
              <a:t>	</a:t>
            </a:r>
            <a:r>
              <a:rPr lang="en-US" b="0" dirty="0">
                <a:solidFill>
                  <a:srgbClr val="C00000"/>
                </a:solidFill>
              </a:rPr>
              <a:t>new &lt;s&gt;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 -&gt; S , a:*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(*a is now allocated, size &lt;s&gt;)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45400" y="4419600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Fields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field in a </a:t>
            </a:r>
            <a:r>
              <a:rPr lang="en-US" dirty="0" err="1"/>
              <a:t>struct</a:t>
            </a:r>
            <a:r>
              <a:rPr lang="en-US" dirty="0"/>
              <a:t> is compiled into</a:t>
            </a:r>
            <a:br>
              <a:rPr lang="en-US" dirty="0"/>
            </a:br>
            <a:r>
              <a:rPr lang="en-US" dirty="0"/>
              <a:t>an </a:t>
            </a:r>
            <a:r>
              <a:rPr lang="en-US" b="1" dirty="0"/>
              <a:t>offset</a:t>
            </a:r>
            <a:r>
              <a:rPr lang="en-US" dirty="0"/>
              <a:t> relative to the start of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err="1"/>
              <a:t>struct</a:t>
            </a:r>
            <a:endParaRPr lang="en-US" dirty="0"/>
          </a:p>
          <a:p>
            <a:pPr lvl="2"/>
            <a:r>
              <a:rPr lang="en-US" dirty="0"/>
              <a:t>That’s the number of bytes to skip over</a:t>
            </a:r>
            <a:br>
              <a:rPr lang="en-US" dirty="0"/>
            </a:br>
            <a:r>
              <a:rPr lang="en-US" dirty="0"/>
              <a:t>before we find that field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C00000"/>
                </a:solidFill>
              </a:rPr>
              <a:t>aaddf</a:t>
            </a:r>
            <a:r>
              <a:rPr lang="en-US" dirty="0">
                <a:solidFill>
                  <a:srgbClr val="C00000"/>
                </a:solidFill>
              </a:rPr>
              <a:t> f</a:t>
            </a:r>
            <a:r>
              <a:rPr lang="en-US" dirty="0"/>
              <a:t> pops an address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US" dirty="0"/>
              <a:t> from</a:t>
            </a:r>
            <a:br>
              <a:rPr lang="en-US" dirty="0"/>
            </a:br>
            <a:r>
              <a:rPr lang="en-US" dirty="0"/>
              <a:t>the stack and pushes the address</a:t>
            </a:r>
            <a:br>
              <a:rPr lang="en-US" dirty="0"/>
            </a:br>
            <a:r>
              <a:rPr lang="en-US" dirty="0"/>
              <a:t>that is </a:t>
            </a:r>
            <a:r>
              <a:rPr lang="en-US" dirty="0">
                <a:solidFill>
                  <a:srgbClr val="C00000"/>
                </a:solidFill>
              </a:rPr>
              <a:t>f</a:t>
            </a:r>
            <a:r>
              <a:rPr lang="en-US" dirty="0"/>
              <a:t> bytes after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788400" y="762000"/>
            <a:ext cx="3274294" cy="352917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next;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res-&gt;data = c;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res-&gt;next =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712200" y="3200400"/>
            <a:ext cx="22098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738226" y="8077200"/>
            <a:ext cx="1716174" cy="1015663"/>
          </a:xfrm>
          <a:prstGeom prst="wedgeRectCallout">
            <a:avLst>
              <a:gd name="adj1" fmla="val 19870"/>
              <a:gd name="adj2" fmla="val -1244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offset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determined by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compiler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4749800" y="8077200"/>
            <a:ext cx="1930978" cy="1015663"/>
          </a:xfrm>
          <a:prstGeom prst="wedgeRectCallout">
            <a:avLst>
              <a:gd name="adj1" fmla="val 202433"/>
              <a:gd name="adj2" fmla="val -3068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data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field is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 bytes inside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645400" y="8077200"/>
            <a:ext cx="1930978" cy="1015663"/>
          </a:xfrm>
          <a:prstGeom prst="wedgeRectCallout">
            <a:avLst>
              <a:gd name="adj1" fmla="val 53794"/>
              <a:gd name="adj2" fmla="val -210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next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field is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bytes inside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939800" y="6803290"/>
            <a:ext cx="11125200" cy="5881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0x62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aaddf</a:t>
            </a:r>
            <a:r>
              <a:rPr lang="en-US" b="0" dirty="0">
                <a:solidFill>
                  <a:srgbClr val="C00000"/>
                </a:solidFill>
              </a:rPr>
              <a:t> &lt;f&gt;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(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a+f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):*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(a != NULL; f field offset in bytes)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493000" y="5141496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493000" y="6096000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Rectangular Callout 16"/>
          <p:cNvSpPr/>
          <p:nvPr/>
        </p:nvSpPr>
        <p:spPr bwMode="auto">
          <a:xfrm>
            <a:off x="10388600" y="8001000"/>
            <a:ext cx="2182649" cy="1077218"/>
          </a:xfrm>
          <a:prstGeom prst="wedgeRectCallout">
            <a:avLst>
              <a:gd name="adj1" fmla="val -83060"/>
              <a:gd name="adj2" fmla="val -2302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compiler decided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is best to use 8 bytes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the data field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(even if it’s a </a:t>
            </a:r>
            <a:r>
              <a:rPr lang="en-US" sz="16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Manipulating Heap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Heap values need to be</a:t>
            </a:r>
          </a:p>
          <a:p>
            <a:pPr lvl="1"/>
            <a:r>
              <a:rPr lang="en-US" dirty="0"/>
              <a:t>Read onto the stack</a:t>
            </a:r>
          </a:p>
          <a:p>
            <a:pPr lvl="1"/>
            <a:r>
              <a:rPr lang="en-US" dirty="0"/>
              <a:t>Written into the heap</a:t>
            </a:r>
          </a:p>
          <a:p>
            <a:pPr lvl="4"/>
            <a:endParaRPr lang="en-US" dirty="0"/>
          </a:p>
          <a:p>
            <a:r>
              <a:rPr lang="en-US" dirty="0"/>
              <a:t>What C0VM instruction to use</a:t>
            </a:r>
            <a:br>
              <a:rPr lang="en-US" dirty="0"/>
            </a:br>
            <a:r>
              <a:rPr lang="en-US" dirty="0"/>
              <a:t>depends on the size of the value</a:t>
            </a:r>
            <a:br>
              <a:rPr lang="en-US" dirty="0"/>
            </a:br>
            <a:r>
              <a:rPr lang="en-US" i="1" dirty="0"/>
              <a:t>on the heap</a:t>
            </a:r>
          </a:p>
          <a:p>
            <a:pPr lvl="1"/>
            <a:r>
              <a:rPr lang="en-US" dirty="0"/>
              <a:t>A pointer is 8 bytes</a:t>
            </a:r>
          </a:p>
          <a:p>
            <a:pPr lvl="1"/>
            <a:r>
              <a:rPr lang="en-US" dirty="0"/>
              <a:t>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is 4 bytes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 or </a:t>
            </a:r>
            <a:r>
              <a:rPr lang="en-US" dirty="0">
                <a:solidFill>
                  <a:srgbClr val="00B050"/>
                </a:solidFill>
              </a:rPr>
              <a:t>bool</a:t>
            </a:r>
            <a:r>
              <a:rPr lang="en-US" dirty="0"/>
              <a:t> is 1 byte</a:t>
            </a:r>
          </a:p>
          <a:p>
            <a:pPr lvl="2"/>
            <a:r>
              <a:rPr lang="en-US" dirty="0"/>
              <a:t>When stored in the heap</a:t>
            </a:r>
          </a:p>
          <a:p>
            <a:pPr lvl="2"/>
            <a:r>
              <a:rPr lang="en-US" dirty="0"/>
              <a:t>On the stack they take up 32 bits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788400" y="762000"/>
            <a:ext cx="3274294" cy="352917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next;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res-&gt;data = c;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res-&gt;next =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712200" y="3200400"/>
            <a:ext cx="22098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493000" y="5626768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7493000" y="6593304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874500" cy="6896100"/>
          </a:xfrm>
        </p:spPr>
        <p:txBody>
          <a:bodyPr/>
          <a:lstStyle/>
          <a:p>
            <a:r>
              <a:rPr lang="en-US" dirty="0"/>
              <a:t>To run a program, all we need is the executable</a:t>
            </a:r>
          </a:p>
          <a:p>
            <a:pPr lvl="2"/>
            <a:r>
              <a:rPr lang="en-US" dirty="0"/>
              <a:t>On the same hardware and with the same OS</a:t>
            </a:r>
          </a:p>
          <a:p>
            <a:pPr lvl="1"/>
            <a:r>
              <a:rPr lang="en-US" dirty="0"/>
              <a:t>Distribute the executable, not the source program</a:t>
            </a:r>
          </a:p>
          <a:p>
            <a:pPr lvl="4"/>
            <a:endParaRPr lang="en-US" dirty="0"/>
          </a:p>
          <a:p>
            <a:r>
              <a:rPr lang="en-US" dirty="0"/>
              <a:t>The (executable) code runs very fast</a:t>
            </a:r>
          </a:p>
          <a:p>
            <a:pPr lvl="1"/>
            <a:r>
              <a:rPr lang="en-US" dirty="0"/>
              <a:t>The compiler can perform lots of optimizations</a:t>
            </a:r>
          </a:p>
          <a:p>
            <a:pPr lvl="4"/>
            <a:endParaRPr lang="en-US" dirty="0"/>
          </a:p>
          <a:p>
            <a:r>
              <a:rPr lang="en-US" dirty="0"/>
              <a:t>Recompiling a large program takes time</a:t>
            </a:r>
          </a:p>
          <a:p>
            <a:pPr lvl="4"/>
            <a:endParaRPr lang="en-US" dirty="0"/>
          </a:p>
          <a:p>
            <a:r>
              <a:rPr lang="en-US" dirty="0"/>
              <a:t>Running a program on new hardware requires a new compiler</a:t>
            </a:r>
          </a:p>
          <a:p>
            <a:pPr lvl="1"/>
            <a:r>
              <a:rPr lang="en-US" dirty="0"/>
              <a:t>Writing a compiler is hard if we want the code to be fast </a:t>
            </a:r>
          </a:p>
          <a:p>
            <a:endParaRPr lang="en-US" dirty="0"/>
          </a:p>
          <a:p>
            <a:r>
              <a:rPr lang="en-US" dirty="0"/>
              <a:t>Languages that are typically compiled:</a:t>
            </a:r>
          </a:p>
          <a:p>
            <a:pPr lvl="1"/>
            <a:r>
              <a:rPr lang="en-US" dirty="0"/>
              <a:t>Languages where performance is paramount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015844" y="533400"/>
            <a:ext cx="5811156" cy="1043005"/>
            <a:chOff x="1559214" y="1852595"/>
            <a:chExt cx="10056678" cy="1805005"/>
          </a:xfrm>
        </p:grpSpPr>
        <p:pic>
          <p:nvPicPr>
            <p:cNvPr id="4" name="Picture 2" descr="https://media.rs-online.com/t_large/F0538158-0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567973" y="2309795"/>
              <a:ext cx="1047919" cy="533400"/>
            </a:xfrm>
            <a:prstGeom prst="rect">
              <a:avLst/>
            </a:prstGeom>
            <a:noFill/>
          </p:spPr>
        </p:pic>
        <p:sp>
          <p:nvSpPr>
            <p:cNvPr id="5" name="Right Arrow 4"/>
            <p:cNvSpPr/>
            <p:nvPr/>
          </p:nvSpPr>
          <p:spPr bwMode="auto">
            <a:xfrm>
              <a:off x="2692400" y="2385995"/>
              <a:ext cx="685800" cy="381000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59214" y="2309796"/>
              <a:ext cx="1043625" cy="479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i="1" dirty="0"/>
                <a:t>foo.c0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378200" y="1852595"/>
              <a:ext cx="4495800" cy="1447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cc0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605051" y="2309796"/>
              <a:ext cx="910467" cy="479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i="1" dirty="0" err="1"/>
                <a:t>a.out</a:t>
              </a:r>
              <a:endParaRPr lang="en-US" sz="1200" b="0" i="1" dirty="0"/>
            </a:p>
          </p:txBody>
        </p:sp>
        <p:sp>
          <p:nvSpPr>
            <p:cNvPr id="9" name="Right Arrow 8"/>
            <p:cNvSpPr/>
            <p:nvPr/>
          </p:nvSpPr>
          <p:spPr bwMode="auto">
            <a:xfrm>
              <a:off x="7874000" y="2385995"/>
              <a:ext cx="685800" cy="381000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9626600" y="2385995"/>
              <a:ext cx="685800" cy="38100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rgbClr val="000000"/>
              </a:solidFill>
              <a:prstDash val="sysDash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12" name="Picture 2" descr="https://media.rs-online.com/t_large/F0538158-0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0600" y="3395705"/>
              <a:ext cx="514519" cy="261895"/>
            </a:xfrm>
            <a:prstGeom prst="rect">
              <a:avLst/>
            </a:prstGeom>
            <a:noFill/>
          </p:spPr>
        </p:pic>
      </p:grpSp>
      <p:sp>
        <p:nvSpPr>
          <p:cNvPr id="14" name="Rectangular Callout 13"/>
          <p:cNvSpPr/>
          <p:nvPr/>
        </p:nvSpPr>
        <p:spPr bwMode="auto">
          <a:xfrm>
            <a:off x="9626600" y="8610600"/>
            <a:ext cx="675826" cy="400110"/>
          </a:xfrm>
          <a:prstGeom prst="wedgeRectCallout">
            <a:avLst>
              <a:gd name="adj1" fmla="val -148999"/>
              <a:gd name="adj2" fmla="val 229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C, …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Manipulating Heap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 C0VM instruction to use depends on the size of the value on the heap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is 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39800" y="4983698"/>
            <a:ext cx="11125200" cy="121058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0x2E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imload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x:w32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*a, a != NULL, load 4 bytes)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0x4E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imstore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a:*, x:w32 -&gt;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(*a = x, a != NULL, store 4 bytes)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6121400" y="3505200"/>
            <a:ext cx="5271636" cy="707886"/>
          </a:xfrm>
          <a:prstGeom prst="wedgeRectCallout">
            <a:avLst>
              <a:gd name="adj1" fmla="val -49813"/>
              <a:gd name="adj2" fmla="val 1796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4 bytes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 them onto the stack as a 32-bit integer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77800" y="6553200"/>
            <a:ext cx="5342168" cy="707886"/>
          </a:xfrm>
          <a:prstGeom prst="wedgeRectCallout">
            <a:avLst>
              <a:gd name="adj1" fmla="val 40841"/>
              <a:gd name="adj2" fmla="val -1143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 the 32-bit integer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the top of the stack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write it as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4 bytes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183959" y="7315200"/>
            <a:ext cx="1329851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*p = 15122;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9340877" y="4267200"/>
            <a:ext cx="1047723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= *p;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Manipulating Heap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 C0VM instruction to use depends on the size of the value on the heap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 or </a:t>
            </a:r>
            <a:r>
              <a:rPr lang="en-US" dirty="0">
                <a:solidFill>
                  <a:srgbClr val="00B050"/>
                </a:solidFill>
              </a:rPr>
              <a:t>bool</a:t>
            </a:r>
            <a:r>
              <a:rPr lang="en-US" dirty="0"/>
              <a:t> is 1 byte</a:t>
            </a:r>
          </a:p>
          <a:p>
            <a:pPr lvl="2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939800" y="5030092"/>
            <a:ext cx="11125200" cy="114210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0x34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cmload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x:w32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(w32)(*a), a != NULL, load 1 byte)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0x55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cmstore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a:*, x:w32 -&gt;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(*a = x &amp; 0x7f, a != NULL, store 1 byte)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6121400" y="3505200"/>
            <a:ext cx="4830811" cy="707886"/>
          </a:xfrm>
          <a:prstGeom prst="wedgeRectCallout">
            <a:avLst>
              <a:gd name="adj1" fmla="val -49333"/>
              <a:gd name="adj2" fmla="val 17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 byte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 it onto the stack as a 32-bit integer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77800" y="6553200"/>
            <a:ext cx="5342168" cy="707886"/>
          </a:xfrm>
          <a:prstGeom prst="wedgeRectCallout">
            <a:avLst>
              <a:gd name="adj1" fmla="val 40841"/>
              <a:gd name="adj2" fmla="val -1143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 the 32-bit integer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the top of the stack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write it as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 byte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7645814" y="6934200"/>
            <a:ext cx="1828386" cy="707886"/>
          </a:xfrm>
          <a:prstGeom prst="wedgeRectCallout">
            <a:avLst>
              <a:gd name="adj1" fmla="val -22199"/>
              <a:gd name="adj2" fmla="val -1687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Keep just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rightmost bits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388600" y="7035225"/>
            <a:ext cx="2043188" cy="584775"/>
          </a:xfrm>
          <a:prstGeom prst="wedgeRectCallout">
            <a:avLst>
              <a:gd name="adj1" fmla="val -83060"/>
              <a:gd name="adj2" fmla="val -2302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Because the range of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chars is [0, 128)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065336" y="7315200"/>
            <a:ext cx="1567096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res-&gt;data = c;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537143" y="4267200"/>
            <a:ext cx="2080057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= res-&gt;data;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Manipulating Heap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 C0VM instruction to use depends on the size of the value on the heap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pointer is 8 bytes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39800" y="5029200"/>
            <a:ext cx="11125200" cy="114210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0x2F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amload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b:* 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(b = *a, a != NULL, load address)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0x4F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amstore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a:*, b:*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(*a = b, a != NULL, store address)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5892800" y="3505200"/>
            <a:ext cx="4830810" cy="707886"/>
          </a:xfrm>
          <a:prstGeom prst="wedgeRectCallout">
            <a:avLst>
              <a:gd name="adj1" fmla="val -50083"/>
              <a:gd name="adj2" fmla="val 1813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bytes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 it onto the stack as a 64-bit pointer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77800" y="6553200"/>
            <a:ext cx="5327742" cy="707886"/>
          </a:xfrm>
          <a:prstGeom prst="wedgeRectCallout">
            <a:avLst>
              <a:gd name="adj1" fmla="val 40841"/>
              <a:gd name="adj2" fmla="val -1143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 the 64-bit pointer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the top of the stack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write it as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bytes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96595" y="7315200"/>
            <a:ext cx="1490152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res-&gt;next = l;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407400" y="4267200"/>
            <a:ext cx="1926168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= res-&gt;next;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Compiled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/>
              <a:t>15 02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4802522" y="3429000"/>
            <a:ext cx="2028761" cy="400110"/>
          </a:xfrm>
          <a:prstGeom prst="wedgeRectCallout">
            <a:avLst>
              <a:gd name="adj1" fmla="val 100525"/>
              <a:gd name="adj2" fmla="val 2304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Procure 16 bytes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820155" y="4629090"/>
            <a:ext cx="2011128" cy="400110"/>
          </a:xfrm>
          <a:prstGeom prst="wedgeRectCallout">
            <a:avLst>
              <a:gd name="adj1" fmla="val 101338"/>
              <a:gd name="adj2" fmla="val 1161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to its 1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byte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320800" y="5562600"/>
            <a:ext cx="5510483" cy="400110"/>
          </a:xfrm>
          <a:prstGeom prst="wedgeRectCallout">
            <a:avLst>
              <a:gd name="adj1" fmla="val 68508"/>
              <a:gd name="adj2" fmla="val 16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Store the character on the top of the stack there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604531" y="7219890"/>
            <a:ext cx="5226752" cy="400110"/>
          </a:xfrm>
          <a:prstGeom prst="wedgeRectCallout">
            <a:avLst>
              <a:gd name="adj1" fmla="val 68956"/>
              <a:gd name="adj2" fmla="val -145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Store the pointer on the top of the stack there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805728" y="6305490"/>
            <a:ext cx="2025555" cy="400110"/>
          </a:xfrm>
          <a:prstGeom prst="wedgeRectCallout">
            <a:avLst>
              <a:gd name="adj1" fmla="val 99645"/>
              <a:gd name="adj2" fmla="val -402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to its 9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byte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939800" y="1981200"/>
            <a:ext cx="3274294" cy="26058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res-&gt;data = c;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res-&gt;next =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Novelty: arrays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alloc_array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Array accesses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461989" y="381000"/>
            <a:ext cx="5365011" cy="863802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 2D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45 bytes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0;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00 15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4E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1;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FF E7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-25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99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99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2E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imload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1956" y="2895600"/>
            <a:ext cx="4222694" cy="235962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100);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0; 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&lt; 100; 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++)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  A[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] = 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A[99];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/>
              <a:t>Allocating Arrays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instruction </a:t>
            </a:r>
            <a:r>
              <a:rPr lang="en-US" dirty="0" err="1"/>
              <a:t>alloc_array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r>
              <a:rPr lang="en-US" dirty="0"/>
              <a:t>, n)</a:t>
            </a:r>
            <a:br>
              <a:rPr lang="en-US" dirty="0"/>
            </a:br>
            <a:r>
              <a:rPr lang="en-US" dirty="0"/>
              <a:t>is compiled into </a:t>
            </a:r>
            <a:r>
              <a:rPr lang="en-US" dirty="0" err="1">
                <a:solidFill>
                  <a:srgbClr val="C00000"/>
                </a:solidFill>
              </a:rPr>
              <a:t>newarray</a:t>
            </a:r>
            <a:r>
              <a:rPr lang="en-US" dirty="0">
                <a:solidFill>
                  <a:srgbClr val="C00000"/>
                </a:solidFill>
              </a:rPr>
              <a:t> s</a:t>
            </a:r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/>
              <a:t> is the number of bytes</a:t>
            </a:r>
            <a:br>
              <a:rPr lang="en-US" dirty="0"/>
            </a:br>
            <a:r>
              <a:rPr lang="en-US" dirty="0"/>
              <a:t>needed       to represent  type 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number of elements of the</a:t>
            </a:r>
            <a:br>
              <a:rPr lang="en-US" dirty="0"/>
            </a:br>
            <a:r>
              <a:rPr lang="en-US" dirty="0"/>
              <a:t>array is at the top of the stack</a:t>
            </a:r>
          </a:p>
          <a:p>
            <a:pPr lvl="1"/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7461989" y="381000"/>
            <a:ext cx="5365011" cy="863802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 2D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45 bytes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0;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00 15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4E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1;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FF E7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-25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99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99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2E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imload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55000" y="2971800"/>
            <a:ext cx="3535840" cy="106695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100);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939800" y="6822678"/>
            <a:ext cx="11125200" cy="10259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54675" algn="l"/>
              </a:tabLst>
            </a:pPr>
            <a:r>
              <a:rPr lang="en-US" dirty="0"/>
              <a:t>0xBC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newarray</a:t>
            </a:r>
            <a:r>
              <a:rPr lang="en-US" b="0" dirty="0">
                <a:solidFill>
                  <a:srgbClr val="C00000"/>
                </a:solidFill>
              </a:rPr>
              <a:t> &lt;s&gt;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n:w32 -&gt; S, a:* 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(a[0..n) now allocated,</a:t>
            </a:r>
          </a:p>
          <a:p>
            <a:pPr algn="l">
              <a:tabLst>
                <a:tab pos="914400" algn="l"/>
                <a:tab pos="2911475" algn="l"/>
                <a:tab pos="5654675" algn="l"/>
              </a:tabLst>
            </a:pP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			 each array element has size &lt;s&gt;)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093200" y="3340768"/>
            <a:ext cx="2895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2659154" y="4419600"/>
            <a:ext cx="3995646" cy="400110"/>
          </a:xfrm>
          <a:prstGeom prst="wedgeRectCallout">
            <a:avLst>
              <a:gd name="adj1" fmla="val -40422"/>
              <a:gd name="adj2" fmla="val -2819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determined by the compiler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264400" y="2057400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/>
              <a:t>Accessing Arrays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elements are accessed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 err="1">
                <a:solidFill>
                  <a:srgbClr val="C00000"/>
                </a:solidFill>
              </a:rPr>
              <a:t>aadds</a:t>
            </a:r>
            <a:r>
              <a:rPr lang="en-US" dirty="0">
                <a:solidFill>
                  <a:srgbClr val="C00000"/>
                </a:solidFill>
              </a:rPr>
              <a:t> s</a:t>
            </a:r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/>
              <a:t> is the size (in bytes) of</a:t>
            </a:r>
            <a:br>
              <a:rPr lang="en-US" dirty="0"/>
            </a:br>
            <a:r>
              <a:rPr lang="en-US" dirty="0"/>
              <a:t>each array element</a:t>
            </a:r>
          </a:p>
          <a:p>
            <a:pPr lvl="2"/>
            <a:r>
              <a:rPr lang="en-US" dirty="0"/>
              <a:t>Determined by the compiler</a:t>
            </a:r>
          </a:p>
          <a:p>
            <a:pPr lvl="1"/>
            <a:r>
              <a:rPr lang="en-US" dirty="0"/>
              <a:t>And the index of the element is</a:t>
            </a:r>
            <a:br>
              <a:rPr lang="en-US" dirty="0"/>
            </a:br>
            <a:r>
              <a:rPr lang="en-US" dirty="0"/>
              <a:t>at the top of the stack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7461989" y="381000"/>
            <a:ext cx="5365011" cy="863802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 2D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45 bytes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0;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00 15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4E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1;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FF E7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-25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99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99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2E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imload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55000" y="2133441"/>
            <a:ext cx="299857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0;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&lt; 100;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++)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A[99];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017000" y="3112168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264400" y="5001128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264400" y="7439528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483600" y="2819400"/>
            <a:ext cx="609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le 13"/>
          <p:cNvSpPr/>
          <p:nvPr/>
        </p:nvSpPr>
        <p:spPr bwMode="auto">
          <a:xfrm>
            <a:off x="939800" y="5639692"/>
            <a:ext cx="11125200" cy="121058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07050" algn="l"/>
              </a:tabLst>
            </a:pPr>
            <a:r>
              <a:rPr lang="en-US" dirty="0"/>
              <a:t>0x63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aadds</a:t>
            </a:r>
            <a:r>
              <a:rPr lang="en-US" b="0" dirty="0">
                <a:solidFill>
                  <a:srgbClr val="C00000"/>
                </a:solidFill>
              </a:rPr>
              <a:t> &lt;s&gt;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a:*, i:w32 -&gt; S, (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elems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(a)+s*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):*</a:t>
            </a:r>
            <a:br>
              <a:rPr lang="en-US" b="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	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(a != NULL, 0 &lt;= 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 &lt; \length(a))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711200" y="7391400"/>
            <a:ext cx="5585825" cy="707886"/>
          </a:xfrm>
          <a:prstGeom prst="wedgeRectCallout">
            <a:avLst>
              <a:gd name="adj1" fmla="val 53329"/>
              <a:gd name="adj2" fmla="val -2099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may not be where the elements are stored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because we need to store the length of the array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/>
              <a:t>Accessing Arrays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elements themselves are</a:t>
            </a:r>
          </a:p>
          <a:p>
            <a:pPr lvl="1"/>
            <a:r>
              <a:rPr lang="en-US" dirty="0"/>
              <a:t>Read with </a:t>
            </a:r>
            <a:r>
              <a:rPr lang="en-US" dirty="0" err="1">
                <a:solidFill>
                  <a:srgbClr val="C00000"/>
                </a:solidFill>
              </a:rPr>
              <a:t>cmload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imload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amload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Written with </a:t>
            </a:r>
            <a:r>
              <a:rPr lang="en-US" dirty="0" err="1">
                <a:solidFill>
                  <a:srgbClr val="C00000"/>
                </a:solidFill>
              </a:rPr>
              <a:t>cmstore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imstore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>
                <a:solidFill>
                  <a:srgbClr val="C00000"/>
                </a:solidFill>
              </a:rPr>
              <a:t>amstore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/>
              <a:t>	depending on their size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461989" y="381000"/>
            <a:ext cx="5365011" cy="863802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 2D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45 bytes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0;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00 15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4E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1;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FF E7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-25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99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99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2E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imload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55000" y="2133441"/>
            <a:ext cx="299857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0;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&lt; 100;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++)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A[99];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017000" y="3112168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264400" y="5474368"/>
            <a:ext cx="4038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264400" y="7912768"/>
            <a:ext cx="4038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483600" y="2819400"/>
            <a:ext cx="609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Strings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run a program, we need the source code </a:t>
            </a:r>
            <a:r>
              <a:rPr lang="en-US" i="1" dirty="0"/>
              <a:t>and the interpreter</a:t>
            </a:r>
          </a:p>
          <a:p>
            <a:pPr lvl="4"/>
            <a:endParaRPr lang="en-US" dirty="0"/>
          </a:p>
          <a:p>
            <a:r>
              <a:rPr lang="en-US" dirty="0"/>
              <a:t>Each source instruction is simulated</a:t>
            </a:r>
          </a:p>
          <a:p>
            <a:pPr lvl="1"/>
            <a:r>
              <a:rPr lang="en-US" dirty="0"/>
              <a:t>This slows down execution</a:t>
            </a:r>
          </a:p>
          <a:p>
            <a:pPr lvl="1"/>
            <a:r>
              <a:rPr lang="en-US" dirty="0"/>
              <a:t>But the instructions can easily be screened for safety</a:t>
            </a:r>
          </a:p>
          <a:p>
            <a:pPr lvl="4"/>
            <a:endParaRPr lang="en-US" dirty="0"/>
          </a:p>
          <a:p>
            <a:r>
              <a:rPr lang="en-US" dirty="0"/>
              <a:t>Running a program on new hardware requires a new interpreter</a:t>
            </a:r>
          </a:p>
          <a:p>
            <a:endParaRPr lang="en-US" dirty="0"/>
          </a:p>
          <a:p>
            <a:r>
              <a:rPr lang="en-US" dirty="0"/>
              <a:t>Languages that are typically interpreted:</a:t>
            </a:r>
          </a:p>
          <a:p>
            <a:pPr lvl="1"/>
            <a:r>
              <a:rPr lang="en-US" dirty="0"/>
              <a:t>Shell scripts, make, etc.,</a:t>
            </a:r>
          </a:p>
          <a:p>
            <a:pPr lvl="1"/>
            <a:r>
              <a:rPr lang="en-US" dirty="0"/>
              <a:t>Languages used to write small programs where performance is not critical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988259" y="457205"/>
            <a:ext cx="4610141" cy="1301279"/>
            <a:chOff x="1559214" y="6934200"/>
            <a:chExt cx="7914986" cy="2234116"/>
          </a:xfrm>
        </p:grpSpPr>
        <p:pic>
          <p:nvPicPr>
            <p:cNvPr id="14" name="Picture 2" descr="https://media.rs-online.com/t_large/F0538158-0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07239" y="8634916"/>
              <a:ext cx="1047919" cy="533400"/>
            </a:xfrm>
            <a:prstGeom prst="rect">
              <a:avLst/>
            </a:prstGeom>
            <a:noFill/>
          </p:spPr>
        </p:pic>
        <p:sp>
          <p:nvSpPr>
            <p:cNvPr id="15" name="Right Arrow 14"/>
            <p:cNvSpPr/>
            <p:nvPr/>
          </p:nvSpPr>
          <p:spPr bwMode="auto">
            <a:xfrm>
              <a:off x="2692400" y="7600890"/>
              <a:ext cx="685800" cy="381000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59214" y="7524686"/>
              <a:ext cx="1035355" cy="4755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i="1" dirty="0"/>
                <a:t>foo.c0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378200" y="6934200"/>
              <a:ext cx="6096000" cy="1600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R="0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0" dirty="0"/>
                <a:t>                                coin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59200" y="7063686"/>
              <a:ext cx="1274241" cy="1259378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fr-FR" sz="600" dirty="0">
                  <a:solidFill>
                    <a:srgbClr val="FF66FF"/>
                  </a:solidFill>
                  <a:latin typeface="Helvetica Neue"/>
                </a:rPr>
                <a:t>#use</a:t>
              </a:r>
              <a:r>
                <a:rPr lang="fr-FR" sz="600" b="0" dirty="0">
                  <a:solidFill>
                    <a:srgbClr val="FF66FF"/>
                  </a:solidFill>
                  <a:latin typeface="Helvetica Neue"/>
                </a:rPr>
                <a:t> &lt;</a:t>
              </a:r>
              <a:r>
                <a:rPr lang="fr-FR" sz="600" b="0" dirty="0" err="1">
                  <a:solidFill>
                    <a:srgbClr val="FF66FF"/>
                  </a:solidFill>
                  <a:latin typeface="Helvetica Neue"/>
                </a:rPr>
                <a:t>conio</a:t>
              </a:r>
              <a:r>
                <a:rPr lang="fr-FR" sz="600" b="0" dirty="0">
                  <a:solidFill>
                    <a:srgbClr val="FF66FF"/>
                  </a:solidFill>
                  <a:latin typeface="Helvetica Neue"/>
                </a:rPr>
                <a:t>&gt;</a:t>
              </a:r>
            </a:p>
            <a:p>
              <a:pPr algn="l"/>
              <a:r>
                <a:rPr lang="fr-FR" sz="6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fr-FR" sz="600" b="0" dirty="0">
                  <a:solidFill>
                    <a:srgbClr val="7030A0"/>
                  </a:solidFill>
                  <a:latin typeface="Helvetica Neue"/>
                </a:rPr>
                <a:t>main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() {</a:t>
              </a:r>
            </a:p>
            <a:p>
              <a:pPr algn="l"/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 </a:t>
              </a:r>
              <a:r>
                <a:rPr lang="fr-FR" sz="6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fr-FR" sz="600" b="0" dirty="0">
                  <a:solidFill>
                    <a:srgbClr val="00B050"/>
                  </a:solidFill>
                  <a:latin typeface="Helvetica Neue"/>
                </a:rPr>
                <a:t> *</a:t>
              </a:r>
              <a:r>
                <a:rPr lang="fr-FR" sz="600" b="0" dirty="0">
                  <a:solidFill>
                    <a:srgbClr val="FFC000"/>
                  </a:solidFill>
                  <a:latin typeface="Helvetica Neue"/>
                </a:rPr>
                <a:t>p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= alloc(</a:t>
              </a:r>
              <a:r>
                <a:rPr lang="fr-FR" sz="6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); </a:t>
              </a:r>
            </a:p>
            <a:p>
              <a:pPr algn="l"/>
              <a:r>
                <a:rPr lang="fr-FR" sz="1100" b="0" dirty="0">
                  <a:solidFill>
                    <a:schemeClr val="tx1"/>
                  </a:solidFill>
                  <a:latin typeface="Helvetica Neue"/>
                </a:rPr>
                <a:t>  *p = 42;</a:t>
              </a:r>
            </a:p>
            <a:p>
              <a:pPr algn="l"/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 </a:t>
              </a:r>
              <a:r>
                <a:rPr lang="fr-FR" sz="600" b="0" dirty="0">
                  <a:solidFill>
                    <a:srgbClr val="FF66FF"/>
                  </a:solidFill>
                  <a:latin typeface="Helvetica Neue"/>
                </a:rPr>
                <a:t>return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0;</a:t>
              </a:r>
            </a:p>
            <a:p>
              <a:pPr algn="l"/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}</a:t>
              </a:r>
            </a:p>
          </p:txBody>
        </p:sp>
        <p:sp>
          <p:nvSpPr>
            <p:cNvPr id="20" name="U-Turn Arrow 19"/>
            <p:cNvSpPr/>
            <p:nvPr/>
          </p:nvSpPr>
          <p:spPr bwMode="auto">
            <a:xfrm rot="16200000" flipV="1">
              <a:off x="5016480" y="7101786"/>
              <a:ext cx="838200" cy="761999"/>
            </a:xfrm>
            <a:prstGeom prst="uturnArrow">
              <a:avLst>
                <a:gd name="adj1" fmla="val 25000"/>
                <a:gd name="adj2" fmla="val 25000"/>
                <a:gd name="adj3" fmla="val 25000"/>
                <a:gd name="adj4" fmla="val 43750"/>
                <a:gd name="adj5" fmla="val 10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Novelty: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System libraries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1956" y="2895600"/>
            <a:ext cx="4426918" cy="297517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#use &lt;string&gt;</a:t>
            </a:r>
          </a:p>
          <a:p>
            <a:pPr algn="l"/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#use &lt;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conio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&gt;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"Hello 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print(hw);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89</a:t>
            </a:fld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b="1" i="1" dirty="0"/>
              <a:t>literals</a:t>
            </a:r>
            <a:r>
              <a:rPr lang="en-US" dirty="0"/>
              <a:t> are stored</a:t>
            </a:r>
            <a:br>
              <a:rPr lang="en-US" dirty="0"/>
            </a:br>
            <a:r>
              <a:rPr lang="en-US" dirty="0"/>
              <a:t>in the </a:t>
            </a:r>
            <a:r>
              <a:rPr lang="en-US" b="1" dirty="0"/>
              <a:t>string pool</a:t>
            </a:r>
          </a:p>
          <a:p>
            <a:pPr lvl="1"/>
            <a:r>
              <a:rPr lang="en-US" dirty="0"/>
              <a:t>One after the other</a:t>
            </a:r>
          </a:p>
          <a:p>
            <a:pPr lvl="1"/>
            <a:r>
              <a:rPr lang="en-US" dirty="0"/>
              <a:t>Each is NUL-terminated</a:t>
            </a:r>
          </a:p>
          <a:p>
            <a:pPr lvl="2"/>
            <a:endParaRPr lang="en-US" dirty="0"/>
          </a:p>
          <a:p>
            <a:r>
              <a:rPr lang="en-US" dirty="0"/>
              <a:t>Computed strings</a:t>
            </a:r>
          </a:p>
          <a:p>
            <a:pPr lvl="2"/>
            <a:r>
              <a:rPr lang="en-US" dirty="0"/>
              <a:t>E.g., using </a:t>
            </a:r>
            <a:r>
              <a:rPr lang="en-US" dirty="0" err="1">
                <a:solidFill>
                  <a:srgbClr val="7030A0"/>
                </a:solidFill>
              </a:rPr>
              <a:t>string_join</a:t>
            </a:r>
            <a:endParaRPr lang="en-US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/>
              <a:t>	live on the heap</a:t>
            </a:r>
          </a:p>
          <a:p>
            <a:pPr lvl="2"/>
            <a:r>
              <a:rPr lang="en-US" dirty="0"/>
              <a:t>The details are abstracted away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16800" y="3657600"/>
            <a:ext cx="442691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"Hello 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312400" y="4624136"/>
            <a:ext cx="1447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636000" y="4331368"/>
            <a:ext cx="1143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6959600" y="1981200"/>
            <a:ext cx="5791200" cy="1066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90</a:t>
            </a:fld>
            <a:endParaRPr 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b="1" i="1" dirty="0"/>
              <a:t>literals</a:t>
            </a:r>
            <a:r>
              <a:rPr lang="en-US" dirty="0"/>
              <a:t> are accessed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 err="1">
                <a:solidFill>
                  <a:srgbClr val="C00000"/>
                </a:solidFill>
              </a:rPr>
              <a:t>aldc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operand is the byte offset</a:t>
            </a:r>
            <a:br>
              <a:rPr lang="en-US" dirty="0"/>
            </a:br>
            <a:r>
              <a:rPr lang="en-US" dirty="0"/>
              <a:t>in the string pool</a:t>
            </a:r>
          </a:p>
          <a:p>
            <a:pPr lvl="1"/>
            <a:r>
              <a:rPr lang="en-US" dirty="0"/>
              <a:t>It pushes on the stack the</a:t>
            </a:r>
            <a:br>
              <a:rPr lang="en-US" dirty="0"/>
            </a:br>
            <a:r>
              <a:rPr lang="en-US" dirty="0"/>
              <a:t>address of the 1</a:t>
            </a:r>
            <a:r>
              <a:rPr lang="en-US" baseline="30000" dirty="0"/>
              <a:t>st</a:t>
            </a:r>
            <a:r>
              <a:rPr lang="en-US" dirty="0"/>
              <a:t> character</a:t>
            </a:r>
            <a:br>
              <a:rPr lang="en-US" dirty="0"/>
            </a:br>
            <a:r>
              <a:rPr lang="en-US" dirty="0"/>
              <a:t>of the string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16800" y="6324600"/>
            <a:ext cx="442691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"Hello 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312400" y="7291136"/>
            <a:ext cx="1447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636000" y="6998368"/>
            <a:ext cx="1143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6959600" y="1981200"/>
            <a:ext cx="5791200" cy="1066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39800" y="3374290"/>
            <a:ext cx="11125200" cy="65659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07050" algn="l"/>
              </a:tabLst>
            </a:pPr>
            <a:r>
              <a:rPr lang="en-US" dirty="0"/>
              <a:t>0x14 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aldc</a:t>
            </a:r>
            <a:r>
              <a:rPr lang="en-US" b="0" dirty="0">
                <a:solidFill>
                  <a:srgbClr val="C00000"/>
                </a:solidFill>
              </a:rPr>
              <a:t> &lt;c1,c2&gt;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 -&gt; S, a:*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(a = &amp;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string_pool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[c1&lt;&lt;8|c2])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731000" y="5586664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731000" y="4876800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91</a:t>
            </a:fld>
            <a:endParaRPr 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Native Functions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library functions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, provided by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conio</a:t>
            </a:r>
            <a:r>
              <a:rPr lang="en-US" dirty="0">
                <a:solidFill>
                  <a:srgbClr val="FF66FF"/>
                </a:solidFill>
              </a:rPr>
              <a:t>&gt;</a:t>
            </a:r>
          </a:p>
          <a:p>
            <a:pPr>
              <a:buNone/>
            </a:pPr>
            <a:r>
              <a:rPr lang="en-US" dirty="0"/>
              <a:t>	are noted in the </a:t>
            </a:r>
            <a:r>
              <a:rPr lang="en-US" b="1" dirty="0"/>
              <a:t>native pool</a:t>
            </a:r>
          </a:p>
          <a:p>
            <a:pPr lvl="1"/>
            <a:r>
              <a:rPr lang="en-US" dirty="0"/>
              <a:t>One entry for each native </a:t>
            </a:r>
            <a:br>
              <a:rPr lang="en-US" dirty="0"/>
            </a:br>
            <a:r>
              <a:rPr lang="en-US" dirty="0"/>
              <a:t>function called in the program</a:t>
            </a:r>
          </a:p>
          <a:p>
            <a:pPr lvl="1"/>
            <a:r>
              <a:rPr lang="en-US" dirty="0"/>
              <a:t>Each entry is 4 bytes long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 err="1"/>
              <a:t>nn</a:t>
            </a:r>
            <a:r>
              <a:rPr lang="en-US" dirty="0"/>
              <a:t> </a:t>
            </a:r>
            <a:r>
              <a:rPr lang="en-US" dirty="0" err="1"/>
              <a:t>nn</a:t>
            </a:r>
            <a:r>
              <a:rPr lang="en-US" dirty="0"/>
              <a:t> </a:t>
            </a:r>
            <a:r>
              <a:rPr lang="en-US" dirty="0" err="1"/>
              <a:t>aa</a:t>
            </a:r>
            <a:r>
              <a:rPr lang="en-US" dirty="0"/>
              <a:t> </a:t>
            </a:r>
            <a:r>
              <a:rPr lang="en-US" dirty="0" err="1"/>
              <a:t>aa</a:t>
            </a:r>
            <a:endParaRPr lang="en-US" dirty="0"/>
          </a:p>
          <a:p>
            <a:pPr lvl="2"/>
            <a:r>
              <a:rPr lang="en-US" dirty="0" err="1"/>
              <a:t>nn</a:t>
            </a:r>
            <a:r>
              <a:rPr lang="en-US" dirty="0"/>
              <a:t> </a:t>
            </a:r>
            <a:r>
              <a:rPr lang="en-US" dirty="0" err="1"/>
              <a:t>nn</a:t>
            </a:r>
            <a:r>
              <a:rPr lang="en-US" dirty="0"/>
              <a:t> is the number of arguments</a:t>
            </a:r>
          </a:p>
          <a:p>
            <a:pPr lvl="2"/>
            <a:r>
              <a:rPr lang="en-US" dirty="0" err="1"/>
              <a:t>aa</a:t>
            </a:r>
            <a:r>
              <a:rPr lang="en-US" dirty="0"/>
              <a:t> </a:t>
            </a:r>
            <a:r>
              <a:rPr lang="en-US" dirty="0" err="1"/>
              <a:t>aa</a:t>
            </a:r>
            <a:r>
              <a:rPr lang="en-US" dirty="0"/>
              <a:t> is where to find the function</a:t>
            </a:r>
          </a:p>
          <a:p>
            <a:pPr lvl="4"/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16800" y="3657600"/>
            <a:ext cx="442691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print(hw);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569200" y="4343400"/>
            <a:ext cx="685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788400" y="4038600"/>
            <a:ext cx="1447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6959600" y="8077200"/>
            <a:ext cx="5791200" cy="12954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255000" y="4648200"/>
            <a:ext cx="1676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92</a:t>
            </a:fld>
            <a:endParaRPr 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Calling Native Functions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4724400"/>
            <a:ext cx="11099800" cy="4152900"/>
          </a:xfrm>
        </p:spPr>
        <p:txBody>
          <a:bodyPr/>
          <a:lstStyle/>
          <a:p>
            <a:r>
              <a:rPr lang="en-US" dirty="0"/>
              <a:t>System functions are called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 err="1">
                <a:solidFill>
                  <a:srgbClr val="C00000"/>
                </a:solidFill>
              </a:rPr>
              <a:t>invokenative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Similar to </a:t>
            </a:r>
            <a:r>
              <a:rPr lang="en-US" dirty="0" err="1">
                <a:solidFill>
                  <a:srgbClr val="C00000"/>
                </a:solidFill>
              </a:rPr>
              <a:t>invokestatic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16800" y="3657600"/>
            <a:ext cx="442691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print(hw);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569200" y="4343400"/>
            <a:ext cx="685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788400" y="4038600"/>
            <a:ext cx="1447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6959600" y="8077200"/>
            <a:ext cx="5791200" cy="12954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255000" y="4648200"/>
            <a:ext cx="1676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le 12"/>
          <p:cNvSpPr/>
          <p:nvPr/>
        </p:nvSpPr>
        <p:spPr bwMode="auto">
          <a:xfrm>
            <a:off x="939800" y="1981200"/>
            <a:ext cx="11125200" cy="10259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3944938" algn="l"/>
                <a:tab pos="7202488" algn="l"/>
              </a:tabLst>
            </a:pPr>
            <a:r>
              <a:rPr lang="en-US" dirty="0"/>
              <a:t>0xB7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invokenative</a:t>
            </a:r>
            <a:r>
              <a:rPr lang="en-US" b="0" dirty="0">
                <a:solidFill>
                  <a:srgbClr val="C00000"/>
                </a:solidFill>
              </a:rPr>
              <a:t> &lt;c1,c2&gt;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v1, v2, …, 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vn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 -&gt; S, v</a:t>
            </a:r>
          </a:p>
          <a:p>
            <a:pPr marL="0" lvl="1" indent="3175" algn="l">
              <a:tabLst>
                <a:tab pos="4921250" algn="l"/>
                <a:tab pos="7202488" algn="l"/>
              </a:tabLst>
            </a:pP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	(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native_pool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[c1&lt;&lt;8|c2] =&gt; g, g(v1,...,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vn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) = v)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854200" y="3352800"/>
            <a:ext cx="3753592" cy="1015663"/>
          </a:xfrm>
          <a:prstGeom prst="wedgeRectCallout">
            <a:avLst>
              <a:gd name="adj1" fmla="val 115414"/>
              <a:gd name="adj2" fmla="val -973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the two bytes c1,c2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a 16-bit unsigned integer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 that to index 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native_pool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541000" y="1120914"/>
            <a:ext cx="1414811" cy="707886"/>
          </a:xfrm>
          <a:prstGeom prst="wedgeRectCallout">
            <a:avLst>
              <a:gd name="adj1" fmla="val -41413"/>
              <a:gd name="adj2" fmla="val 1448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g(v1, …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returns v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02400" y="5843336"/>
            <a:ext cx="6273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502400" y="6589296"/>
            <a:ext cx="6324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502400" y="7315200"/>
            <a:ext cx="6324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93</a:t>
            </a:fld>
            <a:endParaRPr 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Contracts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94</a:t>
            </a:fld>
            <a:endParaRPr 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406900" cy="1498600"/>
          </a:xfrm>
        </p:spPr>
        <p:txBody>
          <a:bodyPr/>
          <a:lstStyle/>
          <a:p>
            <a:r>
              <a:rPr lang="en-US" dirty="0"/>
              <a:t>One Last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With cc0 -d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Novelty: contracts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5359400" y="533400"/>
            <a:ext cx="7524611" cy="8897374"/>
          </a:xfrm>
          <a:prstGeom prst="bevel">
            <a:avLst>
              <a:gd name="adj" fmla="val 139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2B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65 78 34 2E 63 30 3A 33 2E 36 2D 33 2E 33 30 3A 20 40 61 73 73 65 72 74 20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61 6E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74 61 74 69 6F 6E 20 66 61 69 6C 65 64 00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"ex4.c0:3.6-3.30:</a:t>
            </a:r>
            <a:b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@assert annotation failed"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1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31 bytes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  <a:r>
              <a:rPr lang="en-US" sz="1600" b="0" dirty="0">
                <a:solidFill>
                  <a:schemeClr val="tx1"/>
                </a:solidFill>
              </a:rPr>
              <a:t>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arraylength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\length(A)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9F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if_cmpeq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(\length(A) == 7)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+8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true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+5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false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"ex4.c0:3.6-3.30: @assert annotation failed"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CF	</a:t>
            </a:r>
            <a:r>
              <a:rPr lang="en-US" sz="1600" b="0" dirty="0">
                <a:solidFill>
                  <a:srgbClr val="C00000"/>
                </a:solidFill>
              </a:rPr>
              <a:t># assert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assert(\length(A) == 7) [failure message on stack]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441956" y="2895600"/>
            <a:ext cx="3315972" cy="168251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7);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//@assert(\length(A) == 7);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1303000" y="2743200"/>
            <a:ext cx="1163140" cy="707886"/>
          </a:xfrm>
          <a:prstGeom prst="wedgeRectCallout">
            <a:avLst>
              <a:gd name="adj1" fmla="val -82695"/>
              <a:gd name="adj2" fmla="val 1403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Slightly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simplified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95</a:t>
            </a:fld>
            <a:endParaRPr 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406900" cy="1498600"/>
          </a:xfrm>
        </p:spPr>
        <p:txBody>
          <a:bodyPr/>
          <a:lstStyle/>
          <a:p>
            <a:r>
              <a:rPr lang="en-US" dirty="0"/>
              <a:t>Contracts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compiled</a:t>
            </a:r>
            <a:br>
              <a:rPr lang="en-US" dirty="0"/>
            </a:br>
            <a:r>
              <a:rPr lang="en-US" dirty="0"/>
              <a:t>with -d, contracts</a:t>
            </a:r>
            <a:br>
              <a:rPr lang="en-US" dirty="0"/>
            </a:br>
            <a:r>
              <a:rPr lang="en-US" dirty="0"/>
              <a:t>are turned into</a:t>
            </a:r>
            <a:br>
              <a:rPr lang="en-US" dirty="0"/>
            </a:br>
            <a:r>
              <a:rPr lang="en-US" dirty="0"/>
              <a:t>conditionals</a:t>
            </a:r>
          </a:p>
          <a:p>
            <a:pPr lvl="1"/>
            <a:r>
              <a:rPr lang="en-US" dirty="0"/>
              <a:t>Jumps in C0VM</a:t>
            </a:r>
          </a:p>
          <a:p>
            <a:pPr lvl="2"/>
            <a:endParaRPr lang="en-US" dirty="0"/>
          </a:p>
          <a:p>
            <a:r>
              <a:rPr lang="en-US" dirty="0"/>
              <a:t>True for all contracts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//@requires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//@ensures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</a:rPr>
              <a:t>//@assert</a:t>
            </a:r>
          </a:p>
          <a:p>
            <a:pPr lvl="1"/>
            <a:r>
              <a:rPr lang="en-US" dirty="0"/>
              <a:t>And even assert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5359400" y="533400"/>
            <a:ext cx="7524611" cy="8897374"/>
          </a:xfrm>
          <a:prstGeom prst="bevel">
            <a:avLst>
              <a:gd name="adj" fmla="val 139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2B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65 78 34 2E 63 30 3A 33 2E 36 2D 33 2E 33 30 3A 20 40 61 73 73 65 72 74 20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61 6E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74 61 74 69 6F 6E 20 66 61 69 6C 65 64 00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"ex4.c0:3.6-3.30:</a:t>
            </a:r>
            <a:b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@assert annotation failed"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1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31 bytes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  <a:r>
              <a:rPr lang="en-US" sz="1600" b="0" dirty="0">
                <a:solidFill>
                  <a:schemeClr val="tx1"/>
                </a:solidFill>
              </a:rPr>
              <a:t>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arraylength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\length(A)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9F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if_cmpeq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(\length(A) == 7)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+8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true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+5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false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"ex4.c0:3.6-3.30: @assert annotation failed"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CF	</a:t>
            </a:r>
            <a:r>
              <a:rPr lang="en-US" sz="1600" b="0" dirty="0">
                <a:solidFill>
                  <a:srgbClr val="C00000"/>
                </a:solidFill>
              </a:rPr>
              <a:t># assert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assert(\length(A) == 7) [failure message on stack]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017000" y="2279888"/>
            <a:ext cx="3315972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7);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//@assert(\length(A) == 7);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96</a:t>
            </a:fld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406900" cy="1498600"/>
          </a:xfrm>
        </p:spPr>
        <p:txBody>
          <a:bodyPr/>
          <a:lstStyle/>
          <a:p>
            <a:r>
              <a:rPr lang="en-US" dirty="0"/>
              <a:t>Contracts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Contracts are</a:t>
            </a:r>
            <a:br>
              <a:rPr lang="en-US" dirty="0"/>
            </a:br>
            <a:r>
              <a:rPr lang="en-US" dirty="0"/>
              <a:t>handled by </a:t>
            </a:r>
            <a:r>
              <a:rPr lang="en-US" dirty="0">
                <a:solidFill>
                  <a:srgbClr val="C00000"/>
                </a:solidFill>
              </a:rPr>
              <a:t>assert</a:t>
            </a:r>
          </a:p>
          <a:p>
            <a:pPr lvl="4"/>
            <a:endParaRPr lang="en-US" dirty="0"/>
          </a:p>
          <a:p>
            <a:r>
              <a:rPr lang="en-US" dirty="0"/>
              <a:t>The stack contains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</a:p>
          <a:p>
            <a:pPr lvl="2"/>
            <a:r>
              <a:rPr lang="en-US" dirty="0"/>
              <a:t>aborts execution if</a:t>
            </a:r>
            <a:br>
              <a:rPr lang="en-US" dirty="0"/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en-US" dirty="0"/>
              <a:t> is false</a:t>
            </a:r>
          </a:p>
          <a:p>
            <a:pPr lvl="1"/>
            <a:r>
              <a:rPr lang="en-US" dirty="0"/>
              <a:t>A pointer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US" dirty="0"/>
              <a:t> to a string</a:t>
            </a:r>
          </a:p>
          <a:p>
            <a:pPr lvl="2"/>
            <a:r>
              <a:rPr lang="en-US" dirty="0"/>
              <a:t>the error message to</a:t>
            </a:r>
            <a:br>
              <a:rPr lang="en-US" dirty="0"/>
            </a:br>
            <a:r>
              <a:rPr lang="en-US" dirty="0"/>
              <a:t>display when aborting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5359400" y="533400"/>
            <a:ext cx="7524611" cy="8897374"/>
          </a:xfrm>
          <a:prstGeom prst="bevel">
            <a:avLst>
              <a:gd name="adj" fmla="val 139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2B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65 78 34 2E 63 30 3A 33 2E 36 2D 33 2E 33 30 3A 20 40 61 73 73 65 72 74 20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61 6E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74 61 74 69 6F 6E 20 66 61 69 6C 65 64 00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"ex4.c0:3.6-3.30:</a:t>
            </a:r>
            <a:b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@assert annotation failed"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1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31 bytes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  <a:r>
              <a:rPr lang="en-US" sz="1600" b="0" dirty="0">
                <a:solidFill>
                  <a:schemeClr val="tx1"/>
                </a:solidFill>
              </a:rPr>
              <a:t>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arraylength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\length(A)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9F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if_cmpeq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(\length(A) == 7)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+8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true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+5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false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"ex4.c0:3.6-3.30: @assert annotation failed"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CF	</a:t>
            </a:r>
            <a:r>
              <a:rPr lang="en-US" sz="1600" b="0" dirty="0">
                <a:solidFill>
                  <a:srgbClr val="C00000"/>
                </a:solidFill>
              </a:rPr>
              <a:t># assert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assert(\length(A) == 7) [failure message on stack]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017000" y="2279888"/>
            <a:ext cx="3315972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7);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//@assert(\length(A) == 7);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168400" y="8555890"/>
            <a:ext cx="11125200" cy="5881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07050" algn="l"/>
              </a:tabLst>
            </a:pPr>
            <a:r>
              <a:rPr lang="en-US" dirty="0"/>
              <a:t>0xCF</a:t>
            </a:r>
            <a:r>
              <a:rPr lang="en-US" b="0" dirty="0"/>
              <a:t>	</a:t>
            </a:r>
            <a:r>
              <a:rPr lang="en-US" b="0" dirty="0">
                <a:solidFill>
                  <a:srgbClr val="C00000"/>
                </a:solidFill>
              </a:rPr>
              <a:t>assert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a:* -&gt; S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(c0_assertion_failure(a) if x == 0)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749800" y="8077200"/>
            <a:ext cx="8255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97</a:t>
            </a:fld>
            <a:endParaRPr 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406900" cy="1498600"/>
          </a:xfrm>
        </p:spPr>
        <p:txBody>
          <a:bodyPr/>
          <a:lstStyle/>
          <a:p>
            <a:r>
              <a:rPr lang="en-US" dirty="0"/>
              <a:t>Contracts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stack contains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</a:p>
          <a:p>
            <a:pPr lvl="2"/>
            <a:r>
              <a:rPr lang="en-US" dirty="0"/>
              <a:t>Aborts execution if</a:t>
            </a:r>
            <a:br>
              <a:rPr lang="en-US" dirty="0"/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en-US" dirty="0"/>
              <a:t> is false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en-US" dirty="0"/>
              <a:t> is determined by</a:t>
            </a:r>
            <a:br>
              <a:rPr lang="en-US" dirty="0"/>
            </a:br>
            <a:r>
              <a:rPr lang="en-US" dirty="0"/>
              <a:t>the value of the</a:t>
            </a:r>
            <a:br>
              <a:rPr lang="en-US" dirty="0"/>
            </a:br>
            <a:r>
              <a:rPr lang="en-US" dirty="0"/>
              <a:t>contract expression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is handled</a:t>
            </a:r>
            <a:br>
              <a:rPr lang="en-US" dirty="0"/>
            </a:br>
            <a:r>
              <a:rPr lang="en-US" dirty="0"/>
              <a:t>by the C0VM</a:t>
            </a:r>
            <a:br>
              <a:rPr lang="en-US" dirty="0"/>
            </a:br>
            <a:r>
              <a:rPr lang="en-US" dirty="0"/>
              <a:t>instruction</a:t>
            </a:r>
            <a:br>
              <a:rPr lang="en-US" dirty="0"/>
            </a:br>
            <a:r>
              <a:rPr lang="en-US" dirty="0" err="1">
                <a:solidFill>
                  <a:srgbClr val="C00000"/>
                </a:solidFill>
              </a:rPr>
              <a:t>arraylength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Bevel 7"/>
          <p:cNvSpPr/>
          <p:nvPr/>
        </p:nvSpPr>
        <p:spPr bwMode="auto">
          <a:xfrm>
            <a:off x="5359400" y="533400"/>
            <a:ext cx="7524611" cy="8897374"/>
          </a:xfrm>
          <a:prstGeom prst="bevel">
            <a:avLst>
              <a:gd name="adj" fmla="val 139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2B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65 78 34 2E 63 30 3A 33 2E 36 2D 33 2E 33 30 3A 20 40 61 73 73 65 72 74 20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61 6E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74 61 74 69 6F 6E 20 66 61 69 6C 65 64 00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"ex4.c0:3.6-3.30:</a:t>
            </a:r>
            <a:b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@assert annotation failed"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1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31 bytes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  <a:r>
              <a:rPr lang="en-US" sz="1600" b="0" dirty="0">
                <a:solidFill>
                  <a:schemeClr val="tx1"/>
                </a:solidFill>
              </a:rPr>
              <a:t>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arraylength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\length(A)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9F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if_cmpeq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(\length(A) == 7)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+8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true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+5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false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"ex4.c0:3.6-3.30: @assert annotation failed"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CF	</a:t>
            </a:r>
            <a:r>
              <a:rPr lang="en-US" sz="1600" b="0" dirty="0">
                <a:solidFill>
                  <a:srgbClr val="C00000"/>
                </a:solidFill>
              </a:rPr>
              <a:t># assert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assert(\length(A) == 7) [failure message on stack]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017000" y="2279888"/>
            <a:ext cx="3315972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7);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//@assert(\length(A) == 7);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30800" y="5386136"/>
            <a:ext cx="4495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le 10"/>
          <p:cNvSpPr/>
          <p:nvPr/>
        </p:nvSpPr>
        <p:spPr bwMode="auto">
          <a:xfrm>
            <a:off x="939800" y="7877810"/>
            <a:ext cx="11125200" cy="65659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07050" algn="l"/>
              </a:tabLst>
            </a:pPr>
            <a:r>
              <a:rPr lang="en-US" dirty="0"/>
              <a:t>0xBE 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arraylength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n:w32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(n = \length(a))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98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18200</TotalTime>
  <Words>18729</Words>
  <Application>Microsoft Macintosh PowerPoint</Application>
  <PresentationFormat>Custom</PresentationFormat>
  <Paragraphs>2795</Paragraphs>
  <Slides>99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8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How Are Programs Executed?</vt:lpstr>
      <vt:lpstr>Compilation</vt:lpstr>
      <vt:lpstr>Interpreters</vt:lpstr>
      <vt:lpstr>Compilation vs. Interpretation</vt:lpstr>
      <vt:lpstr>Compilation</vt:lpstr>
      <vt:lpstr>Interpretation</vt:lpstr>
      <vt:lpstr>Compilation vs. Interpretation</vt:lpstr>
      <vt:lpstr>The Best of Both Worlds</vt:lpstr>
      <vt:lpstr>Two-stage Execution</vt:lpstr>
      <vt:lpstr>Two-stage Execution</vt:lpstr>
      <vt:lpstr>Two-stage Execution</vt:lpstr>
      <vt:lpstr>Two-stage Execution</vt:lpstr>
      <vt:lpstr>Two-stage Execution</vt:lpstr>
      <vt:lpstr>PowerPoint Presentation</vt:lpstr>
      <vt:lpstr>Compiling a C0 Program With cc0</vt:lpstr>
      <vt:lpstr>Compiling a C0 Program Without cc0</vt:lpstr>
      <vt:lpstr>Interpreting a C0 Program in coin</vt:lpstr>
      <vt:lpstr>Two-stage Execution of a C0 Program</vt:lpstr>
      <vt:lpstr>Two-stage Execution of a C0 Program</vt:lpstr>
      <vt:lpstr>PowerPoint Presentation</vt:lpstr>
      <vt:lpstr>Compiling a Simple C0 Program</vt:lpstr>
      <vt:lpstr>A C0VM Bytecode File</vt:lpstr>
      <vt:lpstr>A C0VM Bytecode File</vt:lpstr>
      <vt:lpstr>A C0VM Bytecode File</vt:lpstr>
      <vt:lpstr>PowerPoint Presentation</vt:lpstr>
      <vt:lpstr>Postfix Notation</vt:lpstr>
      <vt:lpstr>Postfix Notation</vt:lpstr>
      <vt:lpstr>Postfix Notation</vt:lpstr>
      <vt:lpstr>Postfix Notation</vt:lpstr>
      <vt:lpstr>Postfix Notation</vt:lpstr>
      <vt:lpstr>Postfix Notation</vt:lpstr>
      <vt:lpstr>Postfix Notation</vt:lpstr>
      <vt:lpstr>Postfix Notation</vt:lpstr>
      <vt:lpstr>Postfix Notation</vt:lpstr>
      <vt:lpstr>Arithmetic Expressions</vt:lpstr>
      <vt:lpstr>Arithmetic Expressions</vt:lpstr>
      <vt:lpstr>Describing Instructions</vt:lpstr>
      <vt:lpstr>C0VM Instructions so far</vt:lpstr>
      <vt:lpstr>The Current Instruction</vt:lpstr>
      <vt:lpstr>The Next Instruction</vt:lpstr>
      <vt:lpstr>Run-time Data Structures … so far</vt:lpstr>
      <vt:lpstr>PowerPoint Presentation</vt:lpstr>
      <vt:lpstr>Another Example</vt:lpstr>
      <vt:lpstr>Function Headers</vt:lpstr>
      <vt:lpstr>Local Variables</vt:lpstr>
      <vt:lpstr>Local Variables</vt:lpstr>
      <vt:lpstr>Run-time Data Structures</vt:lpstr>
      <vt:lpstr>PowerPoint Presentation</vt:lpstr>
      <vt:lpstr>Another Example</vt:lpstr>
      <vt:lpstr>Large Numerical Constants</vt:lpstr>
      <vt:lpstr>Integer Pool</vt:lpstr>
      <vt:lpstr>Integer Pool</vt:lpstr>
      <vt:lpstr>Function Pool</vt:lpstr>
      <vt:lpstr>Calling Functions</vt:lpstr>
      <vt:lpstr>Calling Functions</vt:lpstr>
      <vt:lpstr>Returning from a Functions</vt:lpstr>
      <vt:lpstr>PowerPoint Presentation</vt:lpstr>
      <vt:lpstr>Other Segments</vt:lpstr>
      <vt:lpstr>Other Segments</vt:lpstr>
      <vt:lpstr>The Bytecode Data Structure</vt:lpstr>
      <vt:lpstr>The Bytecode Data Structure</vt:lpstr>
      <vt:lpstr>The Bytecode Data Structure</vt:lpstr>
      <vt:lpstr>The Bytecode Data Structure</vt:lpstr>
      <vt:lpstr>PowerPoint Presentation</vt:lpstr>
      <vt:lpstr>Another Example</vt:lpstr>
      <vt:lpstr>Branch Instructions</vt:lpstr>
      <vt:lpstr>Branch Instructions</vt:lpstr>
      <vt:lpstr>Branch Instructions</vt:lpstr>
      <vt:lpstr>PowerPoint Presentation</vt:lpstr>
      <vt:lpstr>Another Example</vt:lpstr>
      <vt:lpstr>Characters</vt:lpstr>
      <vt:lpstr>Pointers</vt:lpstr>
      <vt:lpstr>c0_value</vt:lpstr>
      <vt:lpstr>Memory Allocation</vt:lpstr>
      <vt:lpstr>Fields</vt:lpstr>
      <vt:lpstr>Manipulating Heap Values</vt:lpstr>
      <vt:lpstr>Manipulating Heap Values</vt:lpstr>
      <vt:lpstr>Manipulating Heap Values</vt:lpstr>
      <vt:lpstr>Manipulating Heap Values</vt:lpstr>
      <vt:lpstr>Compiled Example</vt:lpstr>
      <vt:lpstr>PowerPoint Presentation</vt:lpstr>
      <vt:lpstr>Another Example</vt:lpstr>
      <vt:lpstr>Allocating Arrays</vt:lpstr>
      <vt:lpstr>Accessing Arrays</vt:lpstr>
      <vt:lpstr>Accessing Arrays</vt:lpstr>
      <vt:lpstr>PowerPoint Presentation</vt:lpstr>
      <vt:lpstr>Another Example</vt:lpstr>
      <vt:lpstr>Strings</vt:lpstr>
      <vt:lpstr>Strings</vt:lpstr>
      <vt:lpstr>Native Functions</vt:lpstr>
      <vt:lpstr>Calling Native Functions</vt:lpstr>
      <vt:lpstr>PowerPoint Presentation</vt:lpstr>
      <vt:lpstr>One Last Example</vt:lpstr>
      <vt:lpstr>Contracts</vt:lpstr>
      <vt:lpstr>Contracts</vt:lpstr>
      <vt:lpstr>Contracts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Execution</dc:title>
  <cp:lastModifiedBy>Mohammad Hammoud</cp:lastModifiedBy>
  <cp:revision>712</cp:revision>
  <dcterms:modified xsi:type="dcterms:W3CDTF">2023-04-05T07:58:46Z</dcterms:modified>
</cp:coreProperties>
</file>