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587" r:id="rId2"/>
    <p:sldId id="588" r:id="rId3"/>
    <p:sldId id="462" r:id="rId4"/>
    <p:sldId id="523" r:id="rId5"/>
    <p:sldId id="38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24" r:id="rId15"/>
    <p:sldId id="538" r:id="rId16"/>
    <p:sldId id="541" r:id="rId17"/>
    <p:sldId id="540" r:id="rId18"/>
    <p:sldId id="539" r:id="rId19"/>
    <p:sldId id="525" r:id="rId20"/>
    <p:sldId id="543" r:id="rId21"/>
    <p:sldId id="544" r:id="rId22"/>
    <p:sldId id="572" r:id="rId23"/>
    <p:sldId id="585" r:id="rId24"/>
    <p:sldId id="575" r:id="rId25"/>
    <p:sldId id="586" r:id="rId26"/>
    <p:sldId id="526" r:id="rId27"/>
    <p:sldId id="542" r:id="rId28"/>
    <p:sldId id="527" r:id="rId29"/>
    <p:sldId id="550" r:id="rId30"/>
    <p:sldId id="551" r:id="rId31"/>
    <p:sldId id="552" r:id="rId32"/>
    <p:sldId id="553" r:id="rId33"/>
    <p:sldId id="528" r:id="rId34"/>
    <p:sldId id="563" r:id="rId35"/>
    <p:sldId id="566" r:id="rId36"/>
    <p:sldId id="567" r:id="rId37"/>
    <p:sldId id="568" r:id="rId38"/>
    <p:sldId id="554" r:id="rId39"/>
    <p:sldId id="555" r:id="rId40"/>
    <p:sldId id="557" r:id="rId41"/>
    <p:sldId id="558" r:id="rId42"/>
    <p:sldId id="559" r:id="rId43"/>
    <p:sldId id="560" r:id="rId44"/>
    <p:sldId id="529" r:id="rId45"/>
    <p:sldId id="562" r:id="rId46"/>
    <p:sldId id="578" r:id="rId47"/>
    <p:sldId id="579" r:id="rId48"/>
    <p:sldId id="580" r:id="rId49"/>
    <p:sldId id="581" r:id="rId50"/>
    <p:sldId id="582" r:id="rId51"/>
    <p:sldId id="583" r:id="rId52"/>
    <p:sldId id="584" r:id="rId53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77E1FF"/>
    <a:srgbClr val="ED7273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 autoAdjust="0"/>
    <p:restoredTop sz="78231" autoAdjust="0"/>
  </p:normalViewPr>
  <p:slideViewPr>
    <p:cSldViewPr>
      <p:cViewPr varScale="1">
        <p:scale>
          <a:sx n="69" d="100"/>
          <a:sy n="69" d="100"/>
        </p:scale>
        <p:origin x="2592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4/5/23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Mathematically speaking, i+1 should always be greater than 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for any integer 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. However, for a 32-bit int, there is one value of 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that makes that statement false, which is 2147483647 (i.e. 0x7FFFFFFF, i.e. INT_MAX). Adding one to that number will cause an overflow and the new value, according to the 2's compliment representation, will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wrap-around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and become -2147483648. Hence, i+1&gt;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becomes -2147483648&gt;2147483647 which is false.</a:t>
            </a:r>
          </a:p>
          <a:p>
            <a:pPr algn="l" fontAlgn="base"/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When you compile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without -</a:t>
            </a:r>
            <a:r>
              <a:rPr lang="en-US" b="1" i="0" dirty="0" err="1">
                <a:solidFill>
                  <a:srgbClr val="232629"/>
                </a:solidFill>
                <a:effectLst/>
                <a:latin typeface="inherit"/>
              </a:rPr>
              <a:t>fwrapv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, the compiler will assume that the overflow is 'non-wrapping' and it will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optimize that function to always return 1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(ignoring the overflow case).</a:t>
            </a:r>
          </a:p>
          <a:p>
            <a:pPr algn="l" fontAlgn="base"/>
            <a:endParaRPr lang="en-US" b="0" i="0" dirty="0">
              <a:solidFill>
                <a:srgbClr val="232629"/>
              </a:solidFill>
              <a:effectLst/>
              <a:latin typeface="-apple-system"/>
            </a:endParaRPr>
          </a:p>
          <a:p>
            <a:pPr algn="l" fontAlgn="base"/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When you compile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with -</a:t>
            </a:r>
            <a:r>
              <a:rPr lang="en-US" b="1" i="0" dirty="0" err="1">
                <a:solidFill>
                  <a:srgbClr val="232629"/>
                </a:solidFill>
                <a:effectLst/>
                <a:latin typeface="inherit"/>
              </a:rPr>
              <a:t>fwrapv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, the function will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not be optimized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, and it will have the logic of adding 1 and comparing the two values, because now the overflow is 'wrapping' (i.e. the overflown number will wrap according to the 2's compliment representation).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3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273239"/>
                </a:solidFill>
                <a:effectLst/>
                <a:latin typeface="urw-din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 a type which is used to represent the size of objects in bytes and is therefore used as the return type by the 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urw-din"/>
              </a:rPr>
              <a:t>sizeof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 operator. It is guaranteed to be big enough to contain the size of the biggest object the host system can handle. Basically the maximum permissible size is dependent on the compiler; if the compiler is 32 bit then it is simply a typedef(i.e., alias) for </a:t>
            </a:r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unsigned int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but if the compiler is 64 bit then it would be a typedef for </a:t>
            </a:r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unsigned long long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. The 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urw-din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data type is never negative.</a:t>
            </a:r>
          </a:p>
          <a:p>
            <a:br>
              <a:rPr lang="en-US" dirty="0"/>
            </a:b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Therefore many C library functions like 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malloc, </a:t>
            </a:r>
            <a:r>
              <a:rPr lang="en-US" b="0" i="1" dirty="0" err="1">
                <a:solidFill>
                  <a:srgbClr val="273239"/>
                </a:solidFill>
                <a:effectLst/>
                <a:latin typeface="urw-din"/>
              </a:rPr>
              <a:t>memcpy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 and </a:t>
            </a:r>
            <a:r>
              <a:rPr lang="en-US" b="0" i="1" dirty="0" err="1">
                <a:solidFill>
                  <a:srgbClr val="273239"/>
                </a:solidFill>
                <a:effectLst/>
                <a:latin typeface="urw-din"/>
              </a:rPr>
              <a:t>strlen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declare their arguments and return type as 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urw-din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. For instance, </a:t>
            </a:r>
          </a:p>
          <a:p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Here argument of 'n' refers to maximum blocks that can be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allocated which is guaranteed to be non-negative.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void *malloc(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n);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While copying 'n' bytes from 's2' to 's1'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n must be non-negative integer.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void *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memcpy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(void *s1, void const *s2,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n);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strlen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() uses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because the length of any string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will always be at least 0.</a:t>
            </a:r>
          </a:p>
          <a:p>
            <a:pPr algn="l" rtl="0" fontAlgn="base"/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strlen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(char const *s);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5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20: Types in C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April 03,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040313"/>
            <a:r>
              <a:rPr lang="en-US" dirty="0"/>
              <a:t>64-bit addresses</a:t>
            </a:r>
          </a:p>
          <a:p>
            <a:pPr marL="5383213" lvl="1"/>
            <a:r>
              <a:rPr lang="en-US" dirty="0"/>
              <a:t>Nobody has 2</a:t>
            </a:r>
            <a:r>
              <a:rPr lang="en-US" baseline="30000" dirty="0"/>
              <a:t>64</a:t>
            </a:r>
            <a:r>
              <a:rPr lang="en-US" dirty="0"/>
              <a:t> bytes memory</a:t>
            </a:r>
          </a:p>
          <a:p>
            <a:pPr marL="5040313"/>
            <a:r>
              <a:rPr lang="en-US" dirty="0"/>
              <a:t>Billions are still Ok for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marL="5383213"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pic>
        <p:nvPicPr>
          <p:cNvPr id="90114" name="Picture 2" descr="Image result for lenovo carbon x1 7th gen"/>
          <p:cNvPicPr>
            <a:picLocks noChangeAspect="1" noChangeArrowheads="1"/>
          </p:cNvPicPr>
          <p:nvPr/>
        </p:nvPicPr>
        <p:blipFill>
          <a:blip r:embed="rId2" cstate="print"/>
          <a:srcRect l="18605" r="17608"/>
          <a:stretch>
            <a:fillRect/>
          </a:stretch>
        </p:blipFill>
        <p:spPr bwMode="auto">
          <a:xfrm>
            <a:off x="1473200" y="5562600"/>
            <a:ext cx="2406315" cy="1905000"/>
          </a:xfrm>
          <a:prstGeom prst="rect">
            <a:avLst/>
          </a:prstGeom>
          <a:noFill/>
        </p:spPr>
      </p:pic>
      <p:pic>
        <p:nvPicPr>
          <p:cNvPr id="90116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 l="19188" r="48339"/>
          <a:stretch>
            <a:fillRect/>
          </a:stretch>
        </p:blipFill>
        <p:spPr bwMode="auto">
          <a:xfrm>
            <a:off x="2387600" y="7620000"/>
            <a:ext cx="945851" cy="194007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Implementation-defined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The C standard says that it is for the compiler to define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With some constraints</a:t>
            </a:r>
          </a:p>
          <a:p>
            <a:pPr lvl="4"/>
            <a:endParaRPr lang="en-US" dirty="0"/>
          </a:p>
          <a:p>
            <a:r>
              <a:rPr lang="en-US" dirty="0"/>
              <a:t>It is </a:t>
            </a:r>
            <a:r>
              <a:rPr lang="en-US" b="1" dirty="0"/>
              <a:t>implementation-defined; </a:t>
            </a:r>
            <a:r>
              <a:rPr lang="en-US" dirty="0"/>
              <a:t>the compiler decides, but:</a:t>
            </a:r>
          </a:p>
          <a:p>
            <a:pPr lvl="1"/>
            <a:r>
              <a:rPr lang="en-US" dirty="0"/>
              <a:t>It remains fixed</a:t>
            </a:r>
          </a:p>
          <a:p>
            <a:pPr lvl="1"/>
            <a:r>
              <a:rPr lang="en-US" dirty="0"/>
              <a:t>The programmer can find out how big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is</a:t>
            </a:r>
          </a:p>
          <a:p>
            <a:pPr lvl="2"/>
            <a:r>
              <a:rPr lang="en-US" dirty="0"/>
              <a:t>The file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limits.h</a:t>
            </a:r>
            <a:r>
              <a:rPr lang="en-US" dirty="0">
                <a:solidFill>
                  <a:srgbClr val="FF66FF"/>
                </a:solidFill>
              </a:rPr>
              <a:t>&gt;</a:t>
            </a:r>
            <a:r>
              <a:rPr lang="en-US" dirty="0"/>
              <a:t> defines the values of </a:t>
            </a:r>
            <a:r>
              <a:rPr lang="en-US" dirty="0">
                <a:solidFill>
                  <a:srgbClr val="FF66FF"/>
                </a:solidFill>
              </a:rPr>
              <a:t>INT_MIN</a:t>
            </a:r>
            <a:r>
              <a:rPr lang="en-US" dirty="0"/>
              <a:t> and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</a:p>
          <a:p>
            <a:pPr lvl="3"/>
            <a:r>
              <a:rPr lang="en-US" dirty="0"/>
              <a:t>And therefore the size of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endParaRPr lang="en-US" dirty="0"/>
          </a:p>
          <a:p>
            <a:pPr lvl="3"/>
            <a:endParaRPr lang="en-US" b="1" dirty="0"/>
          </a:p>
          <a:p>
            <a:r>
              <a:rPr lang="en-US" b="1" dirty="0"/>
              <a:t>Undefined behavior ≠ implementation-defined behavior</a:t>
            </a:r>
          </a:p>
          <a:p>
            <a:pPr lvl="1"/>
            <a:r>
              <a:rPr lang="en-US" dirty="0"/>
              <a:t>Undefined behavior does not have to be consistent</a:t>
            </a:r>
          </a:p>
          <a:p>
            <a:pPr lvl="1"/>
            <a:r>
              <a:rPr lang="en-US" dirty="0"/>
              <a:t>The programmer has no way to find out from inside the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Implementation-defined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Most programmers don’t need to know how big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is</a:t>
            </a:r>
          </a:p>
          <a:p>
            <a:pPr lvl="1"/>
            <a:r>
              <a:rPr lang="en-US" dirty="0"/>
              <a:t>Just write code normally, possibly using </a:t>
            </a:r>
            <a:r>
              <a:rPr lang="en-US" dirty="0">
                <a:solidFill>
                  <a:srgbClr val="FF66FF"/>
                </a:solidFill>
              </a:rPr>
              <a:t>INT_MIN</a:t>
            </a:r>
            <a:r>
              <a:rPr lang="en-US" dirty="0"/>
              <a:t> and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endParaRPr lang="en-US" dirty="0"/>
          </a:p>
          <a:p>
            <a:pPr lvl="1"/>
            <a:r>
              <a:rPr lang="en-US" dirty="0"/>
              <a:t>The compiler will use whatever internal size it has chosen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Same thing for pointers</a:t>
            </a:r>
          </a:p>
          <a:p>
            <a:endParaRPr lang="en-US" dirty="0"/>
          </a:p>
          <a:p>
            <a:r>
              <a:rPr lang="en-US" dirty="0"/>
              <a:t>Code written in the 1970s still works on today’s computers</a:t>
            </a:r>
          </a:p>
          <a:p>
            <a:pPr lvl="1"/>
            <a:r>
              <a:rPr lang="en-US" dirty="0"/>
              <a:t>As long as the code doesn’t depend on the size of 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1"/>
            <a:r>
              <a:rPr lang="en-US" dirty="0"/>
              <a:t>And the programmer used </a:t>
            </a:r>
            <a:r>
              <a:rPr lang="en-US" dirty="0" err="1">
                <a:solidFill>
                  <a:srgbClr val="7030A0"/>
                </a:solidFill>
              </a:rPr>
              <a:t>sizeof</a:t>
            </a:r>
            <a:r>
              <a:rPr lang="en-US" dirty="0"/>
              <a:t> inside </a:t>
            </a:r>
            <a:r>
              <a:rPr lang="en-US" dirty="0">
                <a:solidFill>
                  <a:srgbClr val="7030A0"/>
                </a:solidFill>
              </a:rPr>
              <a:t>malloc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4216400" y="4038600"/>
            <a:ext cx="3804888" cy="1015663"/>
          </a:xfrm>
          <a:prstGeom prst="wedgeRectCallout">
            <a:avLst>
              <a:gd name="adj1" fmla="val -20544"/>
              <a:gd name="adj2" fmla="val -895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not true of code that uses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bits of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to encode data: 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bit patterns (e.g., pixels)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’s</a:t>
            </a:r>
            <a:r>
              <a:rPr lang="en-US" dirty="0"/>
              <a:t> Undefined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Safety violations in C0 are undefined behavior in C</a:t>
            </a:r>
          </a:p>
          <a:p>
            <a:pPr lvl="1"/>
            <a:r>
              <a:rPr lang="en-US" dirty="0"/>
              <a:t>Division/modulus by 0, or </a:t>
            </a:r>
            <a:r>
              <a:rPr lang="en-US" dirty="0">
                <a:solidFill>
                  <a:srgbClr val="FF66FF"/>
                </a:solidFill>
              </a:rPr>
              <a:t>INT_MIN</a:t>
            </a:r>
            <a:r>
              <a:rPr lang="en-US" dirty="0"/>
              <a:t> divided/</a:t>
            </a:r>
            <a:r>
              <a:rPr lang="en-US" dirty="0" err="1"/>
              <a:t>mod’ed</a:t>
            </a:r>
            <a:r>
              <a:rPr lang="en-US" dirty="0"/>
              <a:t> by -1</a:t>
            </a:r>
          </a:p>
          <a:p>
            <a:pPr lvl="1"/>
            <a:r>
              <a:rPr lang="en-US" dirty="0"/>
              <a:t>Shifting by more than the size of 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4"/>
            <a:endParaRPr lang="en-US" dirty="0"/>
          </a:p>
          <a:p>
            <a:r>
              <a:rPr lang="en-US" b="1" dirty="0"/>
              <a:t>Overflow!</a:t>
            </a:r>
          </a:p>
          <a:p>
            <a:pPr lvl="1"/>
            <a:r>
              <a:rPr lang="en-US" dirty="0"/>
              <a:t>C programs do not necessarily use two’s complement</a:t>
            </a:r>
          </a:p>
          <a:p>
            <a:pPr lvl="2"/>
            <a:r>
              <a:rPr lang="en-US" dirty="0"/>
              <a:t>This makes it essentially</a:t>
            </a:r>
            <a:br>
              <a:rPr lang="en-US" dirty="0"/>
            </a:br>
            <a:r>
              <a:rPr lang="en-US" dirty="0"/>
              <a:t>impossible to reason</a:t>
            </a:r>
            <a:br>
              <a:rPr lang="en-US" dirty="0"/>
            </a:br>
            <a:r>
              <a:rPr lang="en-US" dirty="0"/>
              <a:t>about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in a C program</a:t>
            </a:r>
          </a:p>
          <a:p>
            <a:pPr lvl="2"/>
            <a:r>
              <a:rPr lang="en-US" i="1" dirty="0"/>
              <a:t>n + n - n </a:t>
            </a:r>
            <a:r>
              <a:rPr lang="en-US" dirty="0"/>
              <a:t>and </a:t>
            </a:r>
            <a:r>
              <a:rPr lang="en-US" i="1" dirty="0"/>
              <a:t>n </a:t>
            </a:r>
            <a:r>
              <a:rPr lang="en-US" dirty="0"/>
              <a:t>may produce different results</a:t>
            </a:r>
          </a:p>
          <a:p>
            <a:pPr lvl="1"/>
            <a:r>
              <a:rPr lang="en-US" dirty="0" err="1"/>
              <a:t>gcc</a:t>
            </a:r>
            <a:r>
              <a:rPr lang="en-US" dirty="0"/>
              <a:t> provides the flag </a:t>
            </a:r>
            <a:r>
              <a:rPr lang="en-US" b="1" dirty="0"/>
              <a:t>-</a:t>
            </a:r>
            <a:r>
              <a:rPr lang="en-US" b="1" dirty="0" err="1"/>
              <a:t>fwrapv</a:t>
            </a:r>
            <a:r>
              <a:rPr lang="en-US" dirty="0"/>
              <a:t> to force the use of two’s complement for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And a few more</a:t>
            </a:r>
          </a:p>
          <a:p>
            <a:pPr lvl="1"/>
            <a:r>
              <a:rPr lang="en-US" dirty="0"/>
              <a:t>E.g., Left-shifting a negative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9626600" y="5410200"/>
            <a:ext cx="3122009" cy="707886"/>
          </a:xfrm>
          <a:prstGeom prst="wedgeRectCallout">
            <a:avLst>
              <a:gd name="adj1" fmla="val -51760"/>
              <a:gd name="adj2" fmla="val -1013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1972, a lot of computers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didn’t use 2’s complement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1FF"/>
                </a:solidFill>
              </a:rPr>
              <a:t>Other Integer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Signed Integer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C0 has a single type of integers: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endParaRPr lang="en-US" dirty="0"/>
          </a:p>
          <a:p>
            <a:r>
              <a:rPr lang="en-US" dirty="0"/>
              <a:t>C has many more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: Integers that are larger than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2"/>
            <a:r>
              <a:rPr lang="en-US" dirty="0"/>
              <a:t>64 bits nowadays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short</a:t>
            </a:r>
            <a:r>
              <a:rPr lang="en-US" dirty="0"/>
              <a:t>: Integers that are smaller than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2"/>
            <a:r>
              <a:rPr lang="en-US" dirty="0"/>
              <a:t>16 bits nowadays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: Integers that are smaller than </a:t>
            </a:r>
            <a:r>
              <a:rPr lang="en-US" dirty="0">
                <a:solidFill>
                  <a:srgbClr val="00B050"/>
                </a:solidFill>
              </a:rPr>
              <a:t>short</a:t>
            </a:r>
          </a:p>
          <a:p>
            <a:pPr lvl="2"/>
            <a:r>
              <a:rPr lang="en-US" dirty="0"/>
              <a:t>8 bits nowadays</a:t>
            </a:r>
          </a:p>
          <a:p>
            <a:pPr lvl="2"/>
            <a:r>
              <a:rPr lang="en-US" dirty="0"/>
              <a:t>But always 1 byte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marL="6173788" lvl="1"/>
            <a:r>
              <a:rPr lang="en-US" dirty="0"/>
              <a:t>… And there are more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569200" y="6324600"/>
            <a:ext cx="3564437" cy="1323439"/>
          </a:xfrm>
          <a:prstGeom prst="wedgeRectCallout">
            <a:avLst>
              <a:gd name="adj1" fmla="val -121727"/>
              <a:gd name="adj2" fmla="val -737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 number!</a:t>
            </a:r>
          </a:p>
          <a:p>
            <a:pPr marL="225425" indent="-163513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92D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'a'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convenience syntax</a:t>
            </a:r>
          </a:p>
          <a:p>
            <a:pPr marL="225425" indent="-163513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placeholder %c in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printf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displays it as a character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473200" y="8077200"/>
            <a:ext cx="4021294" cy="400110"/>
          </a:xfrm>
          <a:prstGeom prst="wedgeRectCallout">
            <a:avLst>
              <a:gd name="adj1" fmla="val 7843"/>
              <a:gd name="adj2" fmla="val -355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C99 defines a byte as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least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8 bit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Integer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code doesn’t use negative numbers </a:t>
            </a:r>
            <a:endParaRPr lang="en-US" dirty="0">
              <a:solidFill>
                <a:srgbClr val="00B05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C provides </a:t>
            </a:r>
            <a:r>
              <a:rPr lang="en-US" b="1" dirty="0"/>
              <a:t>unsigned</a:t>
            </a:r>
            <a:r>
              <a:rPr lang="en-US" dirty="0"/>
              <a:t> variants of each integer type</a:t>
            </a:r>
          </a:p>
          <a:p>
            <a:pPr lvl="2"/>
            <a:r>
              <a:rPr lang="en-US" dirty="0"/>
              <a:t>Same number of bits but sign bit can be used to represent more numbers</a:t>
            </a:r>
          </a:p>
          <a:p>
            <a:pPr lvl="3"/>
            <a:r>
              <a:rPr lang="en-US" dirty="0"/>
              <a:t>Twice as many numbers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long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short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char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Overflow on unsigned numbers </a:t>
            </a:r>
            <a:r>
              <a:rPr lang="en-US" b="1" dirty="0"/>
              <a:t>is</a:t>
            </a:r>
            <a:r>
              <a:rPr lang="en-US" dirty="0"/>
              <a:t> defined to wrap around</a:t>
            </a:r>
          </a:p>
          <a:p>
            <a:pPr lvl="1"/>
            <a:r>
              <a:rPr lang="en-US" dirty="0"/>
              <a:t>Unsigned numbers do follow the laws of modular arithmetic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474200" y="4114800"/>
            <a:ext cx="2713243" cy="707886"/>
          </a:xfrm>
          <a:prstGeom prst="wedgeRectCallout">
            <a:avLst>
              <a:gd name="adj1" fmla="val -97799"/>
              <a:gd name="adj2" fmla="val -731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most significant bit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not special for them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Integer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size_t</a:t>
            </a:r>
            <a:r>
              <a:rPr lang="en-US" dirty="0"/>
              <a:t> is used to hold pointer and offsets</a:t>
            </a:r>
          </a:p>
          <a:p>
            <a:pPr lvl="1"/>
            <a:r>
              <a:rPr lang="en-US" dirty="0"/>
              <a:t>The argument of </a:t>
            </a:r>
            <a:r>
              <a:rPr lang="en-US" dirty="0">
                <a:solidFill>
                  <a:srgbClr val="7030A0"/>
                </a:solidFill>
              </a:rPr>
              <a:t>malloc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calloc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Array indices</a:t>
            </a:r>
          </a:p>
          <a:p>
            <a:pPr lvl="1"/>
            <a:r>
              <a:rPr lang="en-US" dirty="0"/>
              <a:t>Return type of </a:t>
            </a:r>
            <a:r>
              <a:rPr lang="en-US" dirty="0" err="1">
                <a:solidFill>
                  <a:srgbClr val="7030A0"/>
                </a:solidFill>
              </a:rPr>
              <a:t>sizeof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Etc.,</a:t>
            </a:r>
          </a:p>
          <a:p>
            <a:pPr lvl="4"/>
            <a:endParaRPr lang="en-US" dirty="0"/>
          </a:p>
          <a:p>
            <a:r>
              <a:rPr lang="en-US" dirty="0"/>
              <a:t>The size of </a:t>
            </a:r>
            <a:r>
              <a:rPr lang="en-US" dirty="0" err="1">
                <a:solidFill>
                  <a:srgbClr val="00B050"/>
                </a:solidFill>
              </a:rPr>
              <a:t>size_t</a:t>
            </a:r>
            <a:r>
              <a:rPr lang="en-US" dirty="0"/>
              <a:t> is the size of a memory address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Implementation-defined Integers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20800" y="4038600"/>
          <a:ext cx="10058399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unsigned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C99 constraints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Today’s size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char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char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exactly 1 byte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 8</a:t>
                      </a:r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 bits</a:t>
                      </a:r>
                      <a:endParaRPr lang="en-US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short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short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range at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least (-2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, 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16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</a:t>
                      </a:r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range at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least (-2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, 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32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long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long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range at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least (-2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, 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64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size_t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64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1472912" y="8077200"/>
            <a:ext cx="3494483" cy="400110"/>
          </a:xfrm>
          <a:prstGeom prst="wedgeRectCallout">
            <a:avLst>
              <a:gd name="adj1" fmla="val -8355"/>
              <a:gd name="adj2" fmla="val -195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there are several more …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3759200" y="2362200"/>
            <a:ext cx="4123885" cy="707886"/>
          </a:xfrm>
          <a:prstGeom prst="wedgeRectCallout">
            <a:avLst>
              <a:gd name="adj1" fmla="val -69407"/>
              <a:gd name="adj2" fmla="val 2765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Whether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signed or unsigned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implementation-defined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1FF"/>
                </a:solidFill>
              </a:rPr>
              <a:t>Casting Integers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session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2 exam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Types in 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Integer Types, Casting Integers, Fixed-size Numbers, Floating Point Numbers, and Union and Enum Types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2 grades are out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10 is due today by 9PM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Casts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go back and forth between different number types with </a:t>
            </a:r>
            <a:r>
              <a:rPr lang="en-US" b="1" dirty="0"/>
              <a:t>casts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)x;</a:t>
            </a:r>
          </a:p>
          <a:p>
            <a:endParaRPr lang="en-US" dirty="0"/>
          </a:p>
          <a:p>
            <a:r>
              <a:rPr lang="en-US" dirty="0"/>
              <a:t>Literal numbers have always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dirty="0"/>
              <a:t>			3</a:t>
            </a:r>
          </a:p>
          <a:p>
            <a:pPr lvl="1"/>
            <a:r>
              <a:rPr lang="en-US" dirty="0"/>
              <a:t>The compiler introduces </a:t>
            </a:r>
            <a:r>
              <a:rPr lang="en-US" b="1" dirty="0"/>
              <a:t>implicit casts</a:t>
            </a:r>
            <a:r>
              <a:rPr lang="en-US" dirty="0"/>
              <a:t> as needed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</a:t>
            </a:r>
          </a:p>
          <a:p>
            <a:pPr lvl="2"/>
            <a:r>
              <a:rPr lang="en-US" dirty="0"/>
              <a:t>Is implicitly turned into: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)3;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0" y="3048000"/>
            <a:ext cx="1959832" cy="400110"/>
          </a:xfrm>
          <a:prstGeom prst="wedgeRectCallout">
            <a:avLst>
              <a:gd name="adj1" fmla="val -156635"/>
              <a:gd name="adj2" fmla="val 16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 is 0x00000003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6502400" y="3714690"/>
            <a:ext cx="3101170" cy="400110"/>
          </a:xfrm>
          <a:prstGeom prst="wedgeRectCallout">
            <a:avLst>
              <a:gd name="adj1" fmla="val -86354"/>
              <a:gd name="adj2" fmla="val -237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 is 0x0000000000000003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4797061" y="5257800"/>
            <a:ext cx="1527021" cy="400110"/>
          </a:xfrm>
          <a:prstGeom prst="wedgeRectCallout">
            <a:avLst>
              <a:gd name="adj1" fmla="val -156635"/>
              <a:gd name="adj2" fmla="val 16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an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Casts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can lead to unexpected outcomes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1 &lt;&lt; 40;</a:t>
            </a:r>
          </a:p>
          <a:p>
            <a:pPr lvl="1">
              <a:buNone/>
            </a:pPr>
            <a:r>
              <a:rPr lang="en-US" dirty="0"/>
              <a:t>	is </a:t>
            </a:r>
            <a:r>
              <a:rPr lang="en-US" i="1" dirty="0"/>
              <a:t>undefined behavior</a:t>
            </a:r>
            <a:endParaRPr lang="en-US" dirty="0"/>
          </a:p>
          <a:p>
            <a:pPr lvl="1"/>
            <a:r>
              <a:rPr lang="en-US" dirty="0"/>
              <a:t>This is implicitly turned into: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)(1 &lt;&lt; 40);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Fix:	 </a:t>
            </a:r>
            <a:r>
              <a:rPr lang="en-US" dirty="0">
                <a:solidFill>
                  <a:srgbClr val="00B050"/>
                </a:solidFill>
              </a:rPr>
              <a:t>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((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)1) &lt;&lt; 40;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3942012" y="5238690"/>
            <a:ext cx="1188788" cy="400110"/>
          </a:xfrm>
          <a:prstGeom prst="wedgeRectCallout">
            <a:avLst>
              <a:gd name="adj1" fmla="val 64568"/>
              <a:gd name="adj2" fmla="val -2272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is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902200" y="5905380"/>
            <a:ext cx="3112391" cy="400110"/>
          </a:xfrm>
          <a:prstGeom prst="wedgeRectCallout">
            <a:avLst>
              <a:gd name="adj1" fmla="val -21155"/>
              <a:gd name="adj2" fmla="val -40256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shift 1 by 40 positions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675033" y="5922037"/>
            <a:ext cx="2711641" cy="400110"/>
          </a:xfrm>
          <a:prstGeom prst="wedgeRectCallout">
            <a:avLst>
              <a:gd name="adj1" fmla="val -64309"/>
              <a:gd name="adj2" fmla="val -2062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1 has only 32 bits! 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b="1" dirty="0">
                <a:solidFill>
                  <a:srgbClr val="77E1FF"/>
                </a:solidFill>
              </a:rPr>
              <a:t>Rule 1</a:t>
            </a:r>
            <a:r>
              <a:rPr lang="en-US" dirty="0"/>
              <a:t>: If the new type </a:t>
            </a:r>
            <a:r>
              <a:rPr lang="en-US" b="1" dirty="0"/>
              <a:t>can</a:t>
            </a:r>
            <a:r>
              <a:rPr lang="en-US" dirty="0"/>
              <a:t> represent the value, </a:t>
            </a:r>
            <a:r>
              <a:rPr lang="en-US" b="1" dirty="0"/>
              <a:t>the value is preserved</a:t>
            </a: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0x03)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0x00000003)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0xFD)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0xFFFFFFFD)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253;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 (= 0xFD)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0x0000000FD)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0xFFFFFFFD)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0xFD)</a:t>
            </a:r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83600" y="29718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8483600" y="42672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559800" y="6896100"/>
            <a:ext cx="914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8559800" y="55626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8559800" y="82296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2052300" cy="68961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b="1" dirty="0">
                <a:solidFill>
                  <a:srgbClr val="77E1FF"/>
                </a:solidFill>
              </a:rPr>
              <a:t>Rule 2</a:t>
            </a:r>
            <a:r>
              <a:rPr lang="en-US" dirty="0"/>
              <a:t>: If the new type </a:t>
            </a:r>
            <a:r>
              <a:rPr lang="en-US" b="1" dirty="0"/>
              <a:t>can’t</a:t>
            </a:r>
            <a:r>
              <a:rPr lang="en-US" dirty="0"/>
              <a:t> represent the value, but is </a:t>
            </a:r>
            <a:r>
              <a:rPr lang="en-US" b="1" dirty="0"/>
              <a:t>unsigned</a:t>
            </a:r>
            <a:r>
              <a:rPr lang="en-US" dirty="0"/>
              <a:t>:</a:t>
            </a:r>
          </a:p>
          <a:p>
            <a:pPr lvl="1">
              <a:spcBef>
                <a:spcPts val="1800"/>
              </a:spcBef>
            </a:pPr>
            <a:r>
              <a:rPr lang="en-US" b="1" dirty="0">
                <a:solidFill>
                  <a:srgbClr val="ED7273"/>
                </a:solidFill>
              </a:rPr>
              <a:t>Case 1</a:t>
            </a:r>
            <a:r>
              <a:rPr lang="en-US" b="1" dirty="0"/>
              <a:t>: </a:t>
            </a:r>
            <a:r>
              <a:rPr lang="en-US" dirty="0"/>
              <a:t>The new type is </a:t>
            </a:r>
            <a:r>
              <a:rPr lang="en-US" i="1" dirty="0"/>
              <a:t>smaller or the same</a:t>
            </a:r>
            <a:r>
              <a:rPr lang="en-US" dirty="0"/>
              <a:t>, </a:t>
            </a:r>
            <a:r>
              <a:rPr lang="en-US" b="1" dirty="0"/>
              <a:t>the least significant bits are retained</a:t>
            </a:r>
            <a:endParaRPr lang="en-US" dirty="0"/>
          </a:p>
          <a:p>
            <a:pPr lvl="2">
              <a:spcBef>
                <a:spcPts val="1200"/>
              </a:spcBef>
              <a:tabLst>
                <a:tab pos="5376863" algn="l"/>
                <a:tab pos="10972800" algn="r"/>
              </a:tabLst>
            </a:pPr>
            <a:r>
              <a:rPr lang="en-US" dirty="0">
                <a:solidFill>
                  <a:srgbClr val="00B050"/>
                </a:solidFill>
              </a:rPr>
              <a:t>int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r>
              <a:rPr lang="en-US" dirty="0"/>
              <a:t>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2147483647	(= 0x7FFFFFFF)</a:t>
            </a:r>
          </a:p>
          <a:p>
            <a:pPr lvl="2">
              <a:spcBef>
                <a:spcPts val="0"/>
              </a:spcBef>
              <a:buNone/>
              <a:tabLst>
                <a:tab pos="6681788" algn="l"/>
                <a:tab pos="10972800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255	(= 0xFF)</a:t>
            </a:r>
            <a:endParaRPr lang="en-US" dirty="0">
              <a:solidFill>
                <a:srgbClr val="FF0000"/>
              </a:solidFill>
            </a:endParaRPr>
          </a:p>
          <a:p>
            <a:pPr>
              <a:tabLst>
                <a:tab pos="6681788" algn="l"/>
                <a:tab pos="10863263" algn="r"/>
              </a:tabLst>
            </a:pPr>
            <a:endParaRPr lang="en-US" dirty="0">
              <a:solidFill>
                <a:srgbClr val="00B050"/>
              </a:solidFill>
            </a:endParaRPr>
          </a:p>
          <a:p>
            <a:pPr lvl="2">
              <a:tabLst>
                <a:tab pos="6681788" algn="l"/>
                <a:tab pos="10863263" algn="r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   (= 0xFD)</a:t>
            </a:r>
          </a:p>
          <a:p>
            <a:pPr lvl="2">
              <a:spcBef>
                <a:spcPts val="0"/>
              </a:spcBef>
              <a:buNone/>
              <a:tabLst>
                <a:tab pos="6681788" algn="l"/>
                <a:tab pos="10863263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0xFD)</a:t>
            </a:r>
          </a:p>
          <a:p>
            <a:pPr lvl="2">
              <a:tabLst>
                <a:tab pos="6802438" algn="l"/>
                <a:tab pos="10863263" algn="r"/>
              </a:tabLst>
            </a:pPr>
            <a:endParaRPr lang="en-US" dirty="0"/>
          </a:p>
          <a:p>
            <a:pPr lvl="2">
              <a:tabLst>
                <a:tab pos="6802438" algn="l"/>
                <a:tab pos="10863263" algn="r"/>
              </a:tabLst>
            </a:pPr>
            <a:endParaRPr lang="en-US" dirty="0"/>
          </a:p>
          <a:p>
            <a:pPr lvl="1"/>
            <a:r>
              <a:rPr lang="en-US" b="1" dirty="0">
                <a:solidFill>
                  <a:srgbClr val="ED7273"/>
                </a:solidFill>
              </a:rPr>
              <a:t>Case 2</a:t>
            </a:r>
            <a:r>
              <a:rPr lang="en-US" i="1" dirty="0"/>
              <a:t>: </a:t>
            </a:r>
            <a:r>
              <a:rPr lang="en-US" dirty="0"/>
              <a:t>The new type</a:t>
            </a:r>
            <a:r>
              <a:rPr lang="en-US" i="1" dirty="0"/>
              <a:t> </a:t>
            </a:r>
            <a:r>
              <a:rPr lang="en-US" dirty="0"/>
              <a:t>is</a:t>
            </a:r>
            <a:r>
              <a:rPr lang="en-US" i="1" dirty="0"/>
              <a:t> bigger</a:t>
            </a:r>
            <a:r>
              <a:rPr lang="en-US" dirty="0"/>
              <a:t>,</a:t>
            </a:r>
            <a:br>
              <a:rPr lang="en-US" dirty="0"/>
            </a:br>
            <a:r>
              <a:rPr lang="en-US" b="1" dirty="0"/>
              <a:t>the bits are sign-extended</a:t>
            </a:r>
          </a:p>
          <a:p>
            <a:pPr lvl="2">
              <a:tabLst>
                <a:tab pos="5949950" algn="l"/>
                <a:tab pos="11714163" algn="r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	(= 0xFD)</a:t>
            </a:r>
          </a:p>
          <a:p>
            <a:pPr lvl="2">
              <a:spcBef>
                <a:spcPts val="0"/>
              </a:spcBef>
              <a:buNone/>
              <a:tabLst>
                <a:tab pos="5949950" algn="l"/>
                <a:tab pos="11714163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4294967293	(= 0xFFFFFFFD)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8713185" y="6941403"/>
            <a:ext cx="1722586" cy="830997"/>
          </a:xfrm>
          <a:prstGeom prst="wedgeRectCallout">
            <a:avLst>
              <a:gd name="adj1" fmla="val -202476"/>
              <a:gd name="adj2" fmla="val -1116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unsigned type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can’t represent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negative numbers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13184" y="6941403"/>
            <a:ext cx="1722587" cy="830997"/>
          </a:xfrm>
          <a:prstGeom prst="wedgeRectCallout">
            <a:avLst>
              <a:gd name="adj1" fmla="val -230113"/>
              <a:gd name="adj2" fmla="val 1537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unsigned type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can’t represent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negative numbers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702800" y="54864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442700" y="4061347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2141200" y="80772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32546" y="5128147"/>
            <a:ext cx="2932855" cy="338554"/>
          </a:xfrm>
          <a:prstGeom prst="wedgeRectCallout">
            <a:avLst>
              <a:gd name="adj1" fmla="val -3931"/>
              <a:gd name="adj2" fmla="val -2268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INT_MAX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doesn’t fit into a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798300" cy="6896100"/>
          </a:xfrm>
        </p:spPr>
        <p:txBody>
          <a:bodyPr/>
          <a:lstStyle/>
          <a:p>
            <a:r>
              <a:rPr lang="en-US" b="1" dirty="0">
                <a:solidFill>
                  <a:srgbClr val="77E1FF"/>
                </a:solidFill>
              </a:rPr>
              <a:t>Rule 3</a:t>
            </a:r>
            <a:r>
              <a:rPr lang="en-US" dirty="0"/>
              <a:t>: If the new type </a:t>
            </a:r>
            <a:r>
              <a:rPr lang="en-US" b="1" dirty="0"/>
              <a:t>can’t</a:t>
            </a:r>
            <a:r>
              <a:rPr lang="en-US" dirty="0"/>
              <a:t> represent the value, but is </a:t>
            </a:r>
            <a:r>
              <a:rPr lang="en-US" b="1" dirty="0"/>
              <a:t>signed</a:t>
            </a:r>
            <a:r>
              <a:rPr lang="en-US" dirty="0"/>
              <a:t>, the result is </a:t>
            </a:r>
            <a:r>
              <a:rPr lang="en-US" b="1" dirty="0"/>
              <a:t>implementation-defined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r>
              <a:rPr lang="en-US" dirty="0"/>
              <a:t>;	 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2147483647 (= 0x7FFFFFFF)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chemeClr val="tx1"/>
                </a:solidFill>
              </a:rPr>
              <a:t>-241</a:t>
            </a:r>
            <a:r>
              <a:rPr lang="en-US" dirty="0"/>
              <a:t>;	 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-241(= 0xFFFFFF0F)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8074206" y="3292614"/>
            <a:ext cx="2785378" cy="707886"/>
          </a:xfrm>
          <a:prstGeom prst="wedgeRectCallout">
            <a:avLst>
              <a:gd name="adj1" fmla="val -35594"/>
              <a:gd name="adj2" fmla="val -902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Many compilers discard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most significant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079982" y="4968656"/>
            <a:ext cx="2331729" cy="400110"/>
          </a:xfrm>
          <a:prstGeom prst="wedgeRectCallout">
            <a:avLst>
              <a:gd name="adj1" fmla="val -126984"/>
              <a:gd name="adj2" fmla="val -703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… often -1= (0xFF)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712200" y="7153351"/>
            <a:ext cx="2375009" cy="400110"/>
          </a:xfrm>
          <a:prstGeom prst="wedgeRectCallout">
            <a:avLst>
              <a:gd name="adj1" fmla="val -70173"/>
              <a:gd name="adj2" fmla="val -520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… often 15= (0x0F)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492232" y="6315151"/>
            <a:ext cx="569976" cy="1295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prstDash val="lg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1841735" y="4172788"/>
            <a:ext cx="569976" cy="1295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prstDash val="lg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0" y="254000"/>
            <a:ext cx="5549900" cy="1498600"/>
          </a:xfrm>
        </p:spPr>
        <p:txBody>
          <a:bodyPr/>
          <a:lstStyle/>
          <a:p>
            <a:r>
              <a:rPr lang="en-US" dirty="0"/>
              <a:t>Casting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Diamond 4"/>
          <p:cNvSpPr/>
          <p:nvPr/>
        </p:nvSpPr>
        <p:spPr bwMode="auto">
          <a:xfrm>
            <a:off x="637890" y="2057400"/>
            <a:ext cx="3584290" cy="204858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can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represent the </a:t>
            </a:r>
            <a:r>
              <a:rPr kumimoji="0" lang="en-US" sz="24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value</a:t>
            </a:r>
            <a:br>
              <a:rPr lang="en-US" b="0" dirty="0"/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of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exp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Diamond 5"/>
          <p:cNvSpPr/>
          <p:nvPr/>
        </p:nvSpPr>
        <p:spPr bwMode="auto">
          <a:xfrm>
            <a:off x="637890" y="4657011"/>
            <a:ext cx="3584290" cy="136278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 </a:t>
            </a:r>
            <a:r>
              <a:rPr kumimoji="0" lang="en-US" sz="24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signed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 bwMode="auto">
          <a:xfrm rot="5400000">
            <a:off x="2154524" y="4381500"/>
            <a:ext cx="55102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stCxn id="5" idx="3"/>
            <a:endCxn id="14" idx="1"/>
          </p:cNvCxnSpPr>
          <p:nvPr/>
        </p:nvCxnSpPr>
        <p:spPr bwMode="auto">
          <a:xfrm flipV="1">
            <a:off x="4222180" y="3081694"/>
            <a:ext cx="3693904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7916084" y="2661066"/>
            <a:ext cx="2428550" cy="841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value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of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exp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preserved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95490" y="2724090"/>
            <a:ext cx="61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65635" y="4171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No</a:t>
            </a:r>
          </a:p>
        </p:txBody>
      </p:sp>
      <p:sp>
        <p:nvSpPr>
          <p:cNvPr id="19" name="Diamond 18"/>
          <p:cNvSpPr/>
          <p:nvPr/>
        </p:nvSpPr>
        <p:spPr bwMode="auto">
          <a:xfrm>
            <a:off x="635000" y="6562011"/>
            <a:ext cx="3584290" cy="174378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 </a:t>
            </a:r>
            <a:r>
              <a:rPr kumimoji="0" lang="en-US" sz="24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larger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than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old_type</a:t>
            </a:r>
            <a:r>
              <a:rPr lang="en-US" b="0" dirty="0"/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Arrow Connector 19"/>
          <p:cNvCxnSpPr>
            <a:stCxn id="6" idx="2"/>
            <a:endCxn id="19" idx="0"/>
          </p:cNvCxnSpPr>
          <p:nvPr/>
        </p:nvCxnSpPr>
        <p:spPr bwMode="auto">
          <a:xfrm rot="5400000">
            <a:off x="2157485" y="6289460"/>
            <a:ext cx="542211" cy="28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62745" y="6076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No</a:t>
            </a:r>
          </a:p>
        </p:txBody>
      </p:sp>
      <p:cxnSp>
        <p:nvCxnSpPr>
          <p:cNvPr id="23" name="Straight Arrow Connector 22"/>
          <p:cNvCxnSpPr>
            <a:stCxn id="6" idx="3"/>
            <a:endCxn id="24" idx="1"/>
          </p:cNvCxnSpPr>
          <p:nvPr/>
        </p:nvCxnSpPr>
        <p:spPr bwMode="auto">
          <a:xfrm flipV="1">
            <a:off x="4222180" y="5338405"/>
            <a:ext cx="3691014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913194" y="4956249"/>
            <a:ext cx="3323026" cy="7643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Implementation-defined</a:t>
            </a:r>
          </a:p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0" dirty="0"/>
              <a:t>(often discard the most significant bits)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92600" y="4980861"/>
            <a:ext cx="61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Yes</a:t>
            </a:r>
          </a:p>
        </p:txBody>
      </p:sp>
      <p:cxnSp>
        <p:nvCxnSpPr>
          <p:cNvPr id="30" name="Straight Arrow Connector 29"/>
          <p:cNvCxnSpPr>
            <a:stCxn id="19" idx="3"/>
            <a:endCxn id="31" idx="1"/>
          </p:cNvCxnSpPr>
          <p:nvPr/>
        </p:nvCxnSpPr>
        <p:spPr bwMode="auto">
          <a:xfrm flipV="1">
            <a:off x="4219290" y="7433905"/>
            <a:ext cx="3693904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7913194" y="7013277"/>
            <a:ext cx="2188100" cy="841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bits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are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sign-extended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92600" y="7074833"/>
            <a:ext cx="61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Yes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916084" y="8455144"/>
            <a:ext cx="3691716" cy="841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least-significant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bits</a:t>
            </a:r>
            <a:b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are</a:t>
            </a:r>
            <a:r>
              <a:rPr lang="en-US" b="0" dirty="0"/>
              <a:t>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retained</a:t>
            </a:r>
          </a:p>
        </p:txBody>
      </p:sp>
      <p:cxnSp>
        <p:nvCxnSpPr>
          <p:cNvPr id="38" name="Shape 37"/>
          <p:cNvCxnSpPr>
            <a:stCxn id="19" idx="2"/>
            <a:endCxn id="34" idx="1"/>
          </p:cNvCxnSpPr>
          <p:nvPr/>
        </p:nvCxnSpPr>
        <p:spPr bwMode="auto">
          <a:xfrm rot="16200000" flipH="1">
            <a:off x="4886628" y="5846316"/>
            <a:ext cx="569972" cy="5488939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466690" y="84390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No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04270" y="600670"/>
            <a:ext cx="3251532" cy="984885"/>
          </a:xfrm>
          <a:prstGeom prst="rect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457200" rIns="73152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exp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4" name="Straight Arrow Connector 43"/>
          <p:cNvCxnSpPr>
            <a:stCxn id="43" idx="2"/>
            <a:endCxn id="5" idx="0"/>
          </p:cNvCxnSpPr>
          <p:nvPr/>
        </p:nvCxnSpPr>
        <p:spPr bwMode="auto">
          <a:xfrm flipH="1">
            <a:off x="2430035" y="1585555"/>
            <a:ext cx="1" cy="4718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47" name="Rectangular Callout 46"/>
          <p:cNvSpPr/>
          <p:nvPr/>
        </p:nvSpPr>
        <p:spPr bwMode="auto">
          <a:xfrm>
            <a:off x="3285240" y="457200"/>
            <a:ext cx="2455160" cy="400110"/>
          </a:xfrm>
          <a:prstGeom prst="wedgeRectCallout">
            <a:avLst>
              <a:gd name="adj1" fmla="val -47287"/>
              <a:gd name="adj2" fmla="val 1227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exp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of type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old_type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B0867-11ED-474F-42E7-9919C1C37CD8}"/>
              </a:ext>
            </a:extLst>
          </p:cNvPr>
          <p:cNvSpPr txBox="1"/>
          <p:nvPr/>
        </p:nvSpPr>
        <p:spPr>
          <a:xfrm>
            <a:off x="5740400" y="2419289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ACF937-9BEB-9BD8-C0BE-009F4FAC8E10}"/>
              </a:ext>
            </a:extLst>
          </p:cNvPr>
          <p:cNvSpPr txBox="1"/>
          <p:nvPr/>
        </p:nvSpPr>
        <p:spPr>
          <a:xfrm>
            <a:off x="5105611" y="8305798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2 </a:t>
            </a:r>
            <a:r>
              <a:rPr lang="en-US" dirty="0">
                <a:solidFill>
                  <a:srgbClr val="ED7273"/>
                </a:solidFill>
              </a:rPr>
              <a:t>(Case 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6BB3C-C3A4-7BDD-6F13-B632DC334A57}"/>
              </a:ext>
            </a:extLst>
          </p:cNvPr>
          <p:cNvSpPr txBox="1"/>
          <p:nvPr/>
        </p:nvSpPr>
        <p:spPr>
          <a:xfrm>
            <a:off x="5105611" y="6712824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2 </a:t>
            </a:r>
            <a:r>
              <a:rPr lang="en-US" dirty="0">
                <a:solidFill>
                  <a:srgbClr val="ED7273"/>
                </a:solidFill>
              </a:rPr>
              <a:t>(Case 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8FA36-179B-C04B-8DAE-E7EA3E67D658}"/>
              </a:ext>
            </a:extLst>
          </p:cNvPr>
          <p:cNvSpPr txBox="1"/>
          <p:nvPr/>
        </p:nvSpPr>
        <p:spPr>
          <a:xfrm>
            <a:off x="5740399" y="4764225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 animBg="1"/>
      <p:bldP spid="16" grpId="0"/>
      <p:bldP spid="17" grpId="0"/>
      <p:bldP spid="19" grpId="0" animBg="1"/>
      <p:bldP spid="21" grpId="0"/>
      <p:bldP spid="24" grpId="0" animBg="1"/>
      <p:bldP spid="25" grpId="0"/>
      <p:bldP spid="31" grpId="0" animBg="1"/>
      <p:bldP spid="32" grpId="0"/>
      <p:bldP spid="34" grpId="0" animBg="1"/>
      <p:bldP spid="39" grpId="0"/>
      <p:bldP spid="43" grpId="0"/>
      <p:bldP spid="47" grpId="0" animBg="1"/>
      <p:bldP spid="3" grpId="0"/>
      <p:bldP spid="7" grpId="0"/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Fixed-size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Fixed-size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bit patterns, the program needs the number of bits to remain the same as C evolves</a:t>
            </a:r>
          </a:p>
          <a:p>
            <a:endParaRPr lang="en-US" dirty="0"/>
          </a:p>
          <a:p>
            <a:r>
              <a:rPr lang="en-US" dirty="0"/>
              <a:t>Header file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stdint.h</a:t>
            </a:r>
            <a:r>
              <a:rPr lang="en-US" dirty="0">
                <a:solidFill>
                  <a:srgbClr val="FF66FF"/>
                </a:solidFill>
              </a:rPr>
              <a:t>&gt; </a:t>
            </a:r>
            <a:r>
              <a:rPr lang="en-US" dirty="0"/>
              <a:t>provides </a:t>
            </a:r>
            <a:r>
              <a:rPr lang="en-US" b="1" dirty="0"/>
              <a:t>fixed-size integer types</a:t>
            </a:r>
          </a:p>
          <a:p>
            <a:pPr lvl="1"/>
            <a:r>
              <a:rPr lang="en-US" dirty="0"/>
              <a:t>In signed and unsigned variants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244600" y="5440680"/>
          <a:ext cx="10058399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Fixed-size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Today’s signed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equivalent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Today’s unsigned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equivalent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Fixed-size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unsigned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int8_t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char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char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uint8_t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int16_t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short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short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uint16_t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int32_t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</a:t>
                      </a:r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uint32_t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int64_t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long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long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uint64_t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1082133" y="8972490"/>
            <a:ext cx="2905667" cy="400110"/>
          </a:xfrm>
          <a:prstGeom prst="wedgeRectCallout">
            <a:avLst>
              <a:gd name="adj1" fmla="val -8355"/>
              <a:gd name="adj2" fmla="val -195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the number of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Floating Point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type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represents </a:t>
            </a:r>
            <a:r>
              <a:rPr lang="en-US" b="1" dirty="0"/>
              <a:t>floating point numbers</a:t>
            </a:r>
          </a:p>
          <a:p>
            <a:pPr lvl="2"/>
            <a:r>
              <a:rPr lang="en-US" dirty="0"/>
              <a:t>Nowadays 32 bits</a:t>
            </a: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0.1;</a:t>
            </a: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2.0235E-27;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and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use the same number of bits,</a:t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has a much larger range</a:t>
            </a:r>
          </a:p>
          <a:p>
            <a:pPr lvl="1"/>
            <a:r>
              <a:rPr lang="en-US" dirty="0"/>
              <a:t>Some numbers with a decimal point are not representable</a:t>
            </a:r>
          </a:p>
          <a:p>
            <a:pPr lvl="1"/>
            <a:r>
              <a:rPr lang="en-US" dirty="0"/>
              <a:t>The larger range comes at the cost of </a:t>
            </a:r>
            <a:r>
              <a:rPr lang="en-US" b="1" dirty="0"/>
              <a:t>precision</a:t>
            </a:r>
          </a:p>
          <a:p>
            <a:pPr lvl="2"/>
            <a:r>
              <a:rPr lang="en-US" dirty="0"/>
              <a:t>Operations on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s may cause </a:t>
            </a:r>
            <a:r>
              <a:rPr lang="en-US" b="1" dirty="0"/>
              <a:t>rounding errors </a:t>
            </a:r>
          </a:p>
          <a:p>
            <a:pPr lvl="1"/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645400" y="2895600"/>
            <a:ext cx="3455433" cy="400110"/>
          </a:xfrm>
          <a:prstGeom prst="wedgeRectCallout">
            <a:avLst>
              <a:gd name="adj1" fmla="val -40255"/>
              <a:gd name="adj2" fmla="val -1489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Numbers with a decimal point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88000" y="3581400"/>
            <a:ext cx="2413545" cy="400110"/>
          </a:xfrm>
          <a:prstGeom prst="wedgeRectCallout">
            <a:avLst>
              <a:gd name="adj1" fmla="val -80319"/>
              <a:gd name="adj2" fmla="val 138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2.0235 * 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-27</a:t>
            </a:r>
            <a:endParaRPr lang="en-US" sz="1600" b="0" baseline="300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 …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7400" y="3124200"/>
          <a:ext cx="11430000" cy="414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>
                          <a:latin typeface="Helvetica Neue"/>
                        </a:rPr>
                        <a:t>Lost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>
                          <a:latin typeface="Helvetica Neue"/>
                        </a:rPr>
                        <a:t>Gained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dirty="0">
                          <a:latin typeface="Helvetica Neue"/>
                        </a:rPr>
                        <a:t>Contracts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dirty="0">
                          <a:latin typeface="Helvetica Neue"/>
                        </a:rPr>
                        <a:t>Safety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dirty="0">
                          <a:latin typeface="Helvetica Neue"/>
                        </a:rPr>
                        <a:t>Garbage</a:t>
                      </a:r>
                      <a:r>
                        <a:rPr lang="en-US" sz="2800" i="0" baseline="0" dirty="0">
                          <a:latin typeface="Helvetica Neue"/>
                        </a:rPr>
                        <a:t> collection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Memory initialization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Well-behaved arrays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Fully-defined language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Strings</a:t>
                      </a:r>
                      <a:endParaRPr lang="en-US" sz="2800" i="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Preprocessor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Undefined behavior</a:t>
                      </a:r>
                      <a:endParaRPr lang="en-US" sz="2800" i="0" kern="1200" baseline="0" dirty="0">
                        <a:solidFill>
                          <a:schemeClr val="dk1"/>
                        </a:solidFill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Explicit memory management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Separate compilation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Pointer arithmetic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Stack-allocated</a:t>
                      </a: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 arrays and </a:t>
                      </a:r>
                      <a:r>
                        <a:rPr lang="en-US" sz="2800" i="0" kern="1200" baseline="0" dirty="0" err="1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structs</a:t>
                      </a:r>
                      <a:endParaRPr lang="en-US" sz="2800" i="0" kern="1200" baseline="0" dirty="0">
                        <a:solidFill>
                          <a:schemeClr val="dk1"/>
                        </a:solidFill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Generalized address-of</a:t>
                      </a:r>
                      <a:endParaRPr lang="en-US" sz="2800" i="0" kern="1200" dirty="0">
                        <a:solidFill>
                          <a:schemeClr val="dk1"/>
                        </a:solidFill>
                        <a:latin typeface="Helvetica Neue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Operations on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s may cause </a:t>
            </a:r>
            <a:r>
              <a:rPr lang="en-US" b="1" dirty="0"/>
              <a:t>rounding errors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1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66FF"/>
                </a:solidFill>
              </a:rPr>
              <a:t>#include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math.h</a:t>
            </a:r>
            <a:r>
              <a:rPr lang="en-US" dirty="0">
                <a:solidFill>
                  <a:srgbClr val="FF66FF"/>
                </a:solidFill>
              </a:rPr>
              <a:t>&gt;</a:t>
            </a:r>
          </a:p>
          <a:p>
            <a:pPr lvl="1">
              <a:buNone/>
            </a:pPr>
            <a:r>
              <a:rPr lang="en-US" dirty="0">
                <a:solidFill>
                  <a:srgbClr val="FF66FF"/>
                </a:solidFill>
              </a:rPr>
              <a:t>		</a:t>
            </a:r>
            <a:r>
              <a:rPr lang="en-US" b="1" dirty="0">
                <a:solidFill>
                  <a:srgbClr val="FF66FF"/>
                </a:solidFill>
              </a:rPr>
              <a:t>#define </a:t>
            </a:r>
            <a:r>
              <a:rPr lang="en-US" dirty="0">
                <a:solidFill>
                  <a:srgbClr val="FF66FF"/>
                </a:solidFill>
              </a:rPr>
              <a:t>PI </a:t>
            </a:r>
            <a:r>
              <a:rPr lang="en-US" dirty="0"/>
              <a:t>3.14159265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sin(PI);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2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(10E20 / 10E10) * 10E10;</a:t>
            </a:r>
          </a:p>
          <a:p>
            <a:pPr lvl="2"/>
            <a:r>
              <a:rPr lang="en-US" dirty="0"/>
              <a:t>We expect y to be equal to 10E20</a:t>
            </a:r>
          </a:p>
          <a:p>
            <a:pPr lvl="2"/>
            <a:r>
              <a:rPr lang="en-US" dirty="0"/>
              <a:t>But it isn’t always</a:t>
            </a:r>
          </a:p>
          <a:p>
            <a:pPr lvl="3"/>
            <a:r>
              <a:rPr lang="en-US" dirty="0"/>
              <a:t>It depends on the compiler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645400" y="2895600"/>
            <a:ext cx="2783775" cy="400110"/>
          </a:xfrm>
          <a:prstGeom prst="wedgeRectCallout">
            <a:avLst>
              <a:gd name="adj1" fmla="val -114568"/>
              <a:gd name="adj2" fmla="val 1296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Defines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cos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log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…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797801" y="3581400"/>
            <a:ext cx="2272417" cy="707886"/>
          </a:xfrm>
          <a:prstGeom prst="wedgeRectCallout">
            <a:avLst>
              <a:gd name="adj1" fmla="val -133299"/>
              <a:gd name="adj2" fmla="val 340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Any more decimals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would be ignored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188200" y="4724400"/>
            <a:ext cx="2368598" cy="707886"/>
          </a:xfrm>
          <a:prstGeom prst="wedgeRectCallout">
            <a:avLst>
              <a:gd name="adj1" fmla="val -149693"/>
              <a:gd name="adj2" fmla="val -437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math,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sin(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Symbol"/>
              </a:rPr>
              <a:t>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sin(PI) is not 0.0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864600" y="6076890"/>
            <a:ext cx="2761397" cy="400110"/>
          </a:xfrm>
          <a:prstGeom prst="wedgeRectCallout">
            <a:avLst>
              <a:gd name="adj1" fmla="val -92991"/>
              <a:gd name="adj2" fmla="val -375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(10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20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 * 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10</a:t>
            </a:r>
            <a:endParaRPr lang="en-US" sz="1600" b="0" baseline="300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Octagon 11"/>
          <p:cNvSpPr/>
          <p:nvPr/>
        </p:nvSpPr>
        <p:spPr bwMode="auto">
          <a:xfrm>
            <a:off x="11150600" y="1524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Operations on </a:t>
            </a:r>
            <a:r>
              <a:rPr lang="en-US" i="1" dirty="0">
                <a:solidFill>
                  <a:srgbClr val="00B050"/>
                </a:solidFill>
              </a:rPr>
              <a:t>float</a:t>
            </a:r>
            <a:r>
              <a:rPr lang="en-US" i="1" dirty="0"/>
              <a:t>s may cause </a:t>
            </a:r>
            <a:r>
              <a:rPr lang="en-US" b="1" i="1" dirty="0"/>
              <a:t>rounding errors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3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66FF"/>
                </a:solidFill>
              </a:rPr>
              <a:t>for</a:t>
            </a:r>
            <a:r>
              <a:rPr lang="en-US" dirty="0"/>
              <a:t> (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res</a:t>
            </a:r>
            <a:r>
              <a:rPr lang="en-US" dirty="0"/>
              <a:t> = 0.0; res != 5.0; res += 0.1)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rgbClr val="92D050"/>
                </a:solidFill>
              </a:rPr>
              <a:t>"res = %f\n"</a:t>
            </a:r>
            <a:r>
              <a:rPr lang="en-US" dirty="0"/>
              <a:t>, res);</a:t>
            </a:r>
          </a:p>
          <a:p>
            <a:pPr lvl="2"/>
            <a:r>
              <a:rPr lang="en-US" dirty="0"/>
              <a:t>We expect the loop to terminate after 50 iterations</a:t>
            </a:r>
          </a:p>
          <a:p>
            <a:pPr lvl="2"/>
            <a:r>
              <a:rPr lang="en-US" dirty="0"/>
              <a:t>Instead it runs for ever</a:t>
            </a:r>
          </a:p>
          <a:p>
            <a:pPr lvl="2"/>
            <a:r>
              <a:rPr lang="en-US" dirty="0"/>
              <a:t>That’s because 0.1 decimal is a </a:t>
            </a:r>
            <a:r>
              <a:rPr lang="en-US" b="1" dirty="0"/>
              <a:t>periodic</a:t>
            </a:r>
            <a:r>
              <a:rPr lang="en-US" dirty="0"/>
              <a:t> number in binary: 0.00011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617200" y="5410200"/>
            <a:ext cx="6096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207000" y="6995160"/>
          <a:ext cx="26670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U-Turn Arrow 18"/>
          <p:cNvSpPr/>
          <p:nvPr/>
        </p:nvSpPr>
        <p:spPr bwMode="auto">
          <a:xfrm rot="16200000">
            <a:off x="4254501" y="7998808"/>
            <a:ext cx="1676400" cy="5334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8407400" y="6096000"/>
            <a:ext cx="2411879" cy="707886"/>
          </a:xfrm>
          <a:prstGeom prst="wedgeRectCallout">
            <a:avLst>
              <a:gd name="adj1" fmla="val -79806"/>
              <a:gd name="adj2" fmla="val 694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how we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convert 0.1 to binary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6654800" y="9045714"/>
            <a:ext cx="2625078" cy="400110"/>
          </a:xfrm>
          <a:prstGeom prst="wedgeRectCallout">
            <a:avLst>
              <a:gd name="adj1" fmla="val -75511"/>
              <a:gd name="adj2" fmla="val -463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this point, it repeats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ctagon 8"/>
          <p:cNvSpPr/>
          <p:nvPr/>
        </p:nvSpPr>
        <p:spPr bwMode="auto">
          <a:xfrm>
            <a:off x="11150600" y="1524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Operations on </a:t>
            </a:r>
            <a:r>
              <a:rPr lang="en-US" i="1" dirty="0">
                <a:solidFill>
                  <a:srgbClr val="00B050"/>
                </a:solidFill>
              </a:rPr>
              <a:t>float</a:t>
            </a:r>
            <a:r>
              <a:rPr lang="en-US" i="1" dirty="0"/>
              <a:t>s may cause </a:t>
            </a:r>
            <a:r>
              <a:rPr lang="en-US" b="1" i="1" dirty="0"/>
              <a:t>rounding errors </a:t>
            </a:r>
          </a:p>
          <a:p>
            <a:pPr lvl="4"/>
            <a:endParaRPr lang="en-US" i="1" dirty="0"/>
          </a:p>
          <a:p>
            <a:r>
              <a:rPr lang="en-US" dirty="0"/>
              <a:t>This makes it impossible to reason about programs</a:t>
            </a:r>
          </a:p>
          <a:p>
            <a:pPr lvl="1"/>
            <a:r>
              <a:rPr lang="en-US" dirty="0"/>
              <a:t>This is why there are no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s in C0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Adding more bits does not solve the problem</a:t>
            </a:r>
          </a:p>
          <a:p>
            <a:pPr lvl="1"/>
            <a:r>
              <a:rPr lang="en-US" dirty="0"/>
              <a:t>The type </a:t>
            </a:r>
            <a:r>
              <a:rPr lang="en-US" dirty="0">
                <a:solidFill>
                  <a:srgbClr val="00B050"/>
                </a:solidFill>
              </a:rPr>
              <a:t>double</a:t>
            </a:r>
            <a:r>
              <a:rPr lang="en-US" dirty="0"/>
              <a:t> of </a:t>
            </a:r>
            <a:r>
              <a:rPr lang="en-US" b="1" dirty="0"/>
              <a:t>double-precision</a:t>
            </a:r>
            <a:r>
              <a:rPr lang="en-US" dirty="0"/>
              <a:t> floating point numbers has typically 64 bits nowadays</a:t>
            </a:r>
          </a:p>
          <a:p>
            <a:pPr lvl="2"/>
            <a:r>
              <a:rPr lang="en-US" dirty="0"/>
              <a:t>Similar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Union and Enum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a message based on the season</a:t>
            </a:r>
          </a:p>
          <a:p>
            <a:endParaRPr lang="en-US" dirty="0"/>
          </a:p>
          <a:p>
            <a:r>
              <a:rPr lang="en-US" dirty="0"/>
              <a:t>How to encode seasons?</a:t>
            </a:r>
          </a:p>
          <a:p>
            <a:pPr lvl="1"/>
            <a:r>
              <a:rPr lang="en-US" dirty="0"/>
              <a:t>Use strings …</a:t>
            </a:r>
          </a:p>
          <a:p>
            <a:pPr lvl="2"/>
            <a:r>
              <a:rPr lang="en-US" dirty="0"/>
              <a:t>Testing which season we are in is costly</a:t>
            </a:r>
          </a:p>
          <a:p>
            <a:pPr lvl="1"/>
            <a:r>
              <a:rPr lang="en-US" dirty="0"/>
              <a:t>Use integers</a:t>
            </a:r>
          </a:p>
          <a:p>
            <a:endParaRPr lang="en-US" dirty="0"/>
          </a:p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The encoding is not mnemonic</a:t>
            </a:r>
          </a:p>
          <a:p>
            <a:pPr lvl="2"/>
            <a:r>
              <a:rPr lang="en-US" dirty="0"/>
              <a:t>We will make mistakes</a:t>
            </a:r>
          </a:p>
          <a:p>
            <a:pPr lvl="1"/>
            <a:r>
              <a:rPr lang="en-US" dirty="0"/>
              <a:t>A whole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for 4 values seems wasteful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04979" y="2514600"/>
            <a:ext cx="2374368" cy="387798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0 = Winter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1 = Spring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2 = Summer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3 = Fall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int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today = 3;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if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(today == 0)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 if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 == 3)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Enum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i="1" dirty="0"/>
              <a:t>The encoding is not mnemonic</a:t>
            </a:r>
          </a:p>
          <a:p>
            <a:pPr lvl="1"/>
            <a:r>
              <a:rPr lang="en-US" i="1" dirty="0"/>
              <a:t>A whole </a:t>
            </a:r>
            <a:r>
              <a:rPr lang="en-US" i="1" dirty="0" err="1">
                <a:solidFill>
                  <a:srgbClr val="00B050"/>
                </a:solidFill>
              </a:rPr>
              <a:t>int</a:t>
            </a:r>
            <a:r>
              <a:rPr lang="en-US" i="1" dirty="0"/>
              <a:t> for 4 values seems wasteful</a:t>
            </a:r>
          </a:p>
          <a:p>
            <a:pPr lvl="4"/>
            <a:endParaRPr lang="en-US" dirty="0"/>
          </a:p>
          <a:p>
            <a:r>
              <a:rPr lang="en-US" dirty="0"/>
              <a:t>An </a:t>
            </a:r>
            <a:r>
              <a:rPr lang="en-US" b="1" dirty="0" err="1"/>
              <a:t>enum</a:t>
            </a:r>
            <a:r>
              <a:rPr lang="en-US" b="1" dirty="0"/>
              <a:t> type</a:t>
            </a:r>
            <a:r>
              <a:rPr lang="en-US" dirty="0"/>
              <a:t> lets</a:t>
            </a:r>
          </a:p>
          <a:p>
            <a:pPr lvl="1"/>
            <a:r>
              <a:rPr lang="en-US" dirty="0"/>
              <a:t>The programmer choose mnemonic values</a:t>
            </a:r>
          </a:p>
          <a:p>
            <a:pPr lvl="3"/>
            <a:r>
              <a:rPr lang="en-US" dirty="0"/>
              <a:t>no need to remember the encoding – just use the names</a:t>
            </a:r>
          </a:p>
          <a:p>
            <a:pPr lvl="1"/>
            <a:r>
              <a:rPr lang="en-US" dirty="0"/>
              <a:t>The compiler decide how to implement them</a:t>
            </a:r>
          </a:p>
          <a:p>
            <a:pPr lvl="2"/>
            <a:r>
              <a:rPr lang="en-US" dirty="0"/>
              <a:t>What actual type to map them to</a:t>
            </a:r>
          </a:p>
          <a:p>
            <a:pPr lvl="2"/>
            <a:r>
              <a:rPr lang="en-US" dirty="0"/>
              <a:t>What values to use</a:t>
            </a:r>
          </a:p>
          <a:p>
            <a:pPr lvl="3"/>
            <a:endParaRPr lang="en-US" dirty="0"/>
          </a:p>
          <a:p>
            <a:pPr lvl="4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2"/>
            <a:r>
              <a:rPr lang="en-US" dirty="0"/>
              <a:t>The compiler optimizes</a:t>
            </a:r>
            <a:br>
              <a:rPr lang="en-US" dirty="0"/>
            </a:br>
            <a:r>
              <a:rPr lang="en-US" dirty="0"/>
              <a:t>space usage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73800" y="5884545"/>
            <a:ext cx="6351419" cy="29546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{ WINTER, SPRING, SUMMER, FALL };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cs typeface="Courier New" panose="02070309020205020404" pitchFamily="49" charset="0"/>
              </a:rPr>
              <a:t>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today = FALL;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if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(today == WINTER)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 if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 == FALL)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969000" y="5791200"/>
            <a:ext cx="67056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636000" y="6553200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0341383" y="4318337"/>
            <a:ext cx="2485617" cy="1015663"/>
          </a:xfrm>
          <a:prstGeom prst="wedgeRectCallout">
            <a:avLst>
              <a:gd name="adj1" fmla="val 20177"/>
              <a:gd name="adj2" fmla="val 1041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convention,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values are written in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caps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39800" y="6759714"/>
            <a:ext cx="3838551" cy="707886"/>
          </a:xfrm>
          <a:prstGeom prst="wedgeRectCallout">
            <a:avLst>
              <a:gd name="adj1" fmla="val 30393"/>
              <a:gd name="adj2" fmla="val -1182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 maps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names to some numerical values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026400" y="7467600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493000" y="6858000"/>
            <a:ext cx="137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FF66FF"/>
                </a:solidFill>
              </a:rPr>
              <a:t>switch</a:t>
            </a:r>
            <a:r>
              <a:rPr lang="en-US" b="1" dirty="0"/>
              <a:t> statement</a:t>
            </a:r>
            <a:r>
              <a:rPr lang="en-US" dirty="0"/>
              <a:t> is an alternative to cascaded </a:t>
            </a:r>
            <a:r>
              <a:rPr lang="en-US" dirty="0">
                <a:solidFill>
                  <a:srgbClr val="FF66FF"/>
                </a:solidFill>
              </a:rPr>
              <a:t>if</a:t>
            </a:r>
            <a:r>
              <a:rPr lang="en-US" dirty="0"/>
              <a:t>-</a:t>
            </a:r>
            <a:r>
              <a:rPr lang="en-US" dirty="0" err="1">
                <a:solidFill>
                  <a:srgbClr val="FF66FF"/>
                </a:solidFill>
              </a:rPr>
              <a:t>else</a:t>
            </a:r>
            <a:r>
              <a:rPr lang="en-US" dirty="0" err="1"/>
              <a:t>s</a:t>
            </a:r>
            <a:r>
              <a:rPr lang="en-US" dirty="0"/>
              <a:t> for numerical values</a:t>
            </a:r>
          </a:p>
          <a:p>
            <a:pPr lvl="2"/>
            <a:r>
              <a:rPr lang="en-US" dirty="0"/>
              <a:t>Including union types</a:t>
            </a:r>
          </a:p>
          <a:p>
            <a:pPr lvl="1"/>
            <a:r>
              <a:rPr lang="en-US" dirty="0"/>
              <a:t>They make the code</a:t>
            </a:r>
            <a:br>
              <a:rPr lang="en-US" dirty="0"/>
            </a:br>
            <a:r>
              <a:rPr lang="en-US" dirty="0"/>
              <a:t>more readable</a:t>
            </a:r>
          </a:p>
          <a:p>
            <a:pPr lvl="3"/>
            <a:endParaRPr lang="en-US" dirty="0"/>
          </a:p>
          <a:p>
            <a:r>
              <a:rPr lang="en-US" dirty="0"/>
              <a:t>Each value considered is</a:t>
            </a:r>
            <a:br>
              <a:rPr lang="en-US" dirty="0"/>
            </a:br>
            <a:r>
              <a:rPr lang="en-US" dirty="0"/>
              <a:t>handled by a </a:t>
            </a:r>
            <a:r>
              <a:rPr lang="en-US" b="1" dirty="0">
                <a:solidFill>
                  <a:srgbClr val="FF66FF"/>
                </a:solidFill>
              </a:rPr>
              <a:t>case</a:t>
            </a:r>
          </a:p>
          <a:p>
            <a:pPr lvl="1"/>
            <a:r>
              <a:rPr lang="en-US" dirty="0"/>
              <a:t>The execution of a case</a:t>
            </a:r>
            <a:br>
              <a:rPr lang="en-US" dirty="0"/>
            </a:br>
            <a:r>
              <a:rPr lang="en-US" dirty="0"/>
              <a:t>continues till the next </a:t>
            </a:r>
            <a:r>
              <a:rPr lang="en-US" b="1" dirty="0">
                <a:solidFill>
                  <a:srgbClr val="FF66FF"/>
                </a:solidFill>
              </a:rPr>
              <a:t>break</a:t>
            </a:r>
            <a:br>
              <a:rPr lang="en-US" dirty="0"/>
            </a:br>
            <a:r>
              <a:rPr lang="en-US" dirty="0"/>
              <a:t>or the end of the switch</a:t>
            </a:r>
            <a:br>
              <a:rPr lang="en-US" dirty="0"/>
            </a:br>
            <a:r>
              <a:rPr lang="en-US" dirty="0"/>
              <a:t>statement</a:t>
            </a:r>
          </a:p>
          <a:p>
            <a:pPr lvl="2"/>
            <a:r>
              <a:rPr lang="en-US" dirty="0"/>
              <a:t>It exits the switch statement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FF66FF"/>
                </a:solidFill>
              </a:rPr>
              <a:t>default</a:t>
            </a:r>
            <a:r>
              <a:rPr lang="en-US" dirty="0"/>
              <a:t> case handles any remaining value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479647" y="2748439"/>
            <a:ext cx="6351419" cy="510909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{ WINTER, SPRING, SUMMER, FALL };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cs typeface="Courier New" panose="02070309020205020404" pitchFamily="49" charset="0"/>
              </a:rPr>
              <a:t>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today = FALL;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switch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(today) {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case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WINTER: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case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FALL: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default</a:t>
            </a:r>
            <a:r>
              <a:rPr lang="en-US" sz="2000" b="0" kern="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hord 4"/>
          <p:cNvSpPr>
            <a:spLocks noChangeArrowheads="1"/>
          </p:cNvSpPr>
          <p:nvPr/>
        </p:nvSpPr>
        <p:spPr bwMode="auto">
          <a:xfrm flipH="1">
            <a:off x="5002464" y="4001630"/>
            <a:ext cx="4876800" cy="3923170"/>
          </a:xfrm>
          <a:prstGeom prst="chord">
            <a:avLst>
              <a:gd name="adj1" fmla="val 3799355"/>
              <a:gd name="adj2" fmla="val 17804831"/>
            </a:avLst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Right Brace 14"/>
          <p:cNvSpPr/>
          <p:nvPr/>
        </p:nvSpPr>
        <p:spPr bwMode="auto">
          <a:xfrm>
            <a:off x="9931400" y="4419600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9931400" y="5633561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>
            <a:off x="9931400" y="6852761"/>
            <a:ext cx="228600" cy="5334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312400" y="4572000"/>
            <a:ext cx="1127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 case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12400" y="5785961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another case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312400" y="6848296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the default case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a </a:t>
            </a:r>
            <a:r>
              <a:rPr lang="en-US" dirty="0">
                <a:solidFill>
                  <a:srgbClr val="FF66FF"/>
                </a:solidFill>
              </a:rPr>
              <a:t>break</a:t>
            </a:r>
            <a:r>
              <a:rPr lang="en-US" dirty="0"/>
              <a:t> is missing,</a:t>
            </a:r>
            <a:br>
              <a:rPr lang="en-US" dirty="0"/>
            </a:br>
            <a:r>
              <a:rPr lang="en-US" dirty="0"/>
              <a:t>the execution continues</a:t>
            </a:r>
            <a:br>
              <a:rPr lang="en-US" dirty="0"/>
            </a:br>
            <a:r>
              <a:rPr lang="en-US" dirty="0"/>
              <a:t>with the next </a:t>
            </a:r>
            <a:r>
              <a:rPr lang="en-US" dirty="0">
                <a:solidFill>
                  <a:srgbClr val="FF66FF"/>
                </a:solidFill>
              </a:rPr>
              <a:t>case</a:t>
            </a:r>
          </a:p>
          <a:p>
            <a:endParaRPr lang="en-US" dirty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549400" y="7543800"/>
            <a:ext cx="3724739" cy="400110"/>
          </a:xfrm>
          <a:prstGeom prst="wedgeRectCallout">
            <a:avLst>
              <a:gd name="adj1" fmla="val -19570"/>
              <a:gd name="adj2" fmla="val -2798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source of many bugs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!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866011" y="8229600"/>
            <a:ext cx="2684389" cy="1015663"/>
          </a:xfrm>
          <a:prstGeom prst="wedgeRectCallout">
            <a:avLst>
              <a:gd name="adj1" fmla="val -105084"/>
              <a:gd name="adj2" fmla="val -883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Recent versions of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gcc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issue a warning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when this happens</a:t>
            </a:r>
          </a:p>
        </p:txBody>
      </p:sp>
      <p:sp>
        <p:nvSpPr>
          <p:cNvPr id="14" name="Octagon 13"/>
          <p:cNvSpPr/>
          <p:nvPr/>
        </p:nvSpPr>
        <p:spPr bwMode="auto">
          <a:xfrm>
            <a:off x="2692400" y="24384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479647" y="2748439"/>
            <a:ext cx="6351419" cy="510909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{ WINTER, SPRING, SUMMER, FALL };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cs typeface="Courier New" panose="02070309020205020404" pitchFamily="49" charset="0"/>
              </a:rPr>
              <a:t>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today = FALL;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switch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(today) {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case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WINTER: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case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FALL: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default</a:t>
            </a:r>
            <a:r>
              <a:rPr lang="en-US" sz="2000" b="0" kern="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0" name="Right Brace 19"/>
          <p:cNvSpPr/>
          <p:nvPr/>
        </p:nvSpPr>
        <p:spPr bwMode="auto">
          <a:xfrm>
            <a:off x="9931400" y="4424839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>
            <a:off x="9931400" y="5638800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9931400" y="6858000"/>
            <a:ext cx="228600" cy="5334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12400" y="4577239"/>
            <a:ext cx="1127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 case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400" y="5791200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another case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312400" y="6853535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the default case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Sample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type for binary trees with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data only in their leaves</a:t>
            </a:r>
          </a:p>
          <a:p>
            <a:pPr lvl="2"/>
            <a:r>
              <a:rPr lang="en-US" dirty="0"/>
              <a:t>And where the empty tree is </a:t>
            </a:r>
            <a:r>
              <a:rPr lang="en-US" b="1" dirty="0"/>
              <a:t>not</a:t>
            </a:r>
            <a:r>
              <a:rPr lang="en-US" dirty="0"/>
              <a:t> represented as NULL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b="1" dirty="0"/>
              <a:t>leafy tree </a:t>
            </a:r>
            <a:r>
              <a:rPr lang="en-US" dirty="0"/>
              <a:t>could be</a:t>
            </a:r>
          </a:p>
          <a:p>
            <a:pPr lvl="2"/>
            <a:r>
              <a:rPr lang="en-US" dirty="0"/>
              <a:t>An inner node with pointers to two children</a:t>
            </a:r>
          </a:p>
          <a:p>
            <a:pPr lvl="2"/>
            <a:r>
              <a:rPr lang="en-US" dirty="0"/>
              <a:t>A leaf with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data</a:t>
            </a:r>
          </a:p>
          <a:p>
            <a:pPr lvl="2"/>
            <a:r>
              <a:rPr lang="en-US" dirty="0"/>
              <a:t>An empty tree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Then: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73400" y="6458982"/>
            <a:ext cx="5158207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{ INNER, LEAF, EMPTY };</a:t>
            </a:r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406179" y="7233047"/>
            <a:ext cx="2395912" cy="707886"/>
          </a:xfrm>
          <a:prstGeom prst="wedgeRectCallout">
            <a:avLst>
              <a:gd name="adj1" fmla="val -96985"/>
              <a:gd name="adj2" fmla="val -90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now know about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types!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406179" y="7233047"/>
            <a:ext cx="2395912" cy="707886"/>
          </a:xfrm>
          <a:prstGeom prst="wedgeRectCallout">
            <a:avLst>
              <a:gd name="adj1" fmla="val -157748"/>
              <a:gd name="adj2" fmla="val 95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now know about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types!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9537876" y="45720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452276" y="55626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cxnSp>
        <p:nvCxnSpPr>
          <p:cNvPr id="11" name="Straight Connector 10"/>
          <p:cNvCxnSpPr>
            <a:stCxn id="9" idx="5"/>
            <a:endCxn id="10" idx="1"/>
          </p:cNvCxnSpPr>
          <p:nvPr/>
        </p:nvCxnSpPr>
        <p:spPr bwMode="auto">
          <a:xfrm rot="16200000" flipH="1">
            <a:off x="10020102" y="5130426"/>
            <a:ext cx="559548" cy="4833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9" idx="3"/>
          </p:cNvCxnSpPr>
          <p:nvPr/>
        </p:nvCxnSpPr>
        <p:spPr bwMode="auto">
          <a:xfrm rot="5400000">
            <a:off x="9118776" y="5130426"/>
            <a:ext cx="546474" cy="4702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749737" y="56388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empty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1823876" y="5334000"/>
            <a:ext cx="733663" cy="400110"/>
          </a:xfrm>
          <a:prstGeom prst="wedgeRectCallout">
            <a:avLst>
              <a:gd name="adj1" fmla="val -149707"/>
              <a:gd name="adj2" fmla="val 56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leaf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1138076" y="4267200"/>
            <a:ext cx="1688924" cy="400110"/>
          </a:xfrm>
          <a:prstGeom prst="wedgeRectCallout">
            <a:avLst>
              <a:gd name="adj1" fmla="val -102241"/>
              <a:gd name="adj2" fmla="val 691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6794676" y="5010090"/>
            <a:ext cx="1813959" cy="400110"/>
          </a:xfrm>
          <a:prstGeom prst="wedgeRectCallout">
            <a:avLst>
              <a:gd name="adj1" fmla="val 60725"/>
              <a:gd name="adj2" fmla="val 131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This representation wastes memory</a:t>
            </a:r>
          </a:p>
          <a:p>
            <a:pPr lvl="4"/>
            <a:endParaRPr lang="en-US" sz="1000" dirty="0"/>
          </a:p>
          <a:p>
            <a:pPr lvl="1"/>
            <a:r>
              <a:rPr lang="en-US" dirty="0"/>
              <a:t>The compiler will pick a small</a:t>
            </a:r>
            <a:br>
              <a:rPr lang="en-US" dirty="0"/>
            </a:br>
            <a:r>
              <a:rPr lang="en-US" dirty="0"/>
              <a:t>numerical type for kind</a:t>
            </a:r>
          </a:p>
          <a:p>
            <a:pPr lvl="2"/>
            <a:r>
              <a:rPr lang="en-US" dirty="0"/>
              <a:t>Probably a </a:t>
            </a:r>
            <a:r>
              <a:rPr lang="en-US" dirty="0">
                <a:solidFill>
                  <a:srgbClr val="00B050"/>
                </a:solidFill>
              </a:rPr>
              <a:t>char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/>
              <a:t>	but</a:t>
            </a:r>
          </a:p>
          <a:p>
            <a:pPr lvl="1"/>
            <a:r>
              <a:rPr lang="en-US" dirty="0"/>
              <a:t>The remaining 3 fields are never fully utilized for any node type</a:t>
            </a:r>
          </a:p>
          <a:p>
            <a:pPr lvl="2"/>
            <a:r>
              <a:rPr lang="en-US" dirty="0"/>
              <a:t>Inner nodes do not make use of the data field</a:t>
            </a:r>
          </a:p>
          <a:p>
            <a:pPr lvl="2"/>
            <a:r>
              <a:rPr lang="en-US" dirty="0"/>
              <a:t>Leaves do not use left and right</a:t>
            </a:r>
          </a:p>
          <a:p>
            <a:pPr lvl="2"/>
            <a:r>
              <a:rPr lang="en-US" dirty="0"/>
              <a:t>The empty tree does not need any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68793" y="2133600"/>
            <a:ext cx="5158207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{ INNER, LEAF, EMPTY };</a:t>
            </a:r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112000" y="3429000"/>
            <a:ext cx="2895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TextBox 8"/>
          <p:cNvSpPr txBox="1"/>
          <p:nvPr/>
        </p:nvSpPr>
        <p:spPr>
          <a:xfrm>
            <a:off x="5770251" y="33528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23297" y="6248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97000" y="2819400"/>
          <a:ext cx="10134600" cy="5250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85">
                <a:tc>
                  <a:txBody>
                    <a:bodyPr/>
                    <a:lstStyle/>
                    <a:p>
                      <a:pPr marL="61913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Memory</a:t>
                      </a:r>
                      <a:endParaRPr lang="en-US" sz="1800" b="1" i="0" dirty="0">
                        <a:latin typeface="Helvetica Neue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Reading/writing to non-allocated memory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 uninitialized memory</a:t>
                      </a:r>
                    </a:p>
                    <a:p>
                      <a:pPr marL="806450" marR="0" lvl="1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dirty="0">
                          <a:latin typeface="Helvetica Neue"/>
                        </a:rPr>
                        <a:t>even if correctly allocated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Use after free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Double free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Freeing memory not returned by </a:t>
                      </a:r>
                      <a:r>
                        <a:rPr lang="en-US" sz="2800" i="0" dirty="0" err="1">
                          <a:latin typeface="Helvetica Neue"/>
                        </a:rPr>
                        <a:t>malloc</a:t>
                      </a:r>
                      <a:r>
                        <a:rPr lang="en-US" sz="2800" i="0" dirty="0">
                          <a:latin typeface="Helvetica Neue"/>
                        </a:rPr>
                        <a:t>/</a:t>
                      </a:r>
                      <a:r>
                        <a:rPr lang="en-US" sz="2800" i="0" dirty="0" err="1">
                          <a:latin typeface="Helvetica Neue"/>
                        </a:rPr>
                        <a:t>calloc</a:t>
                      </a:r>
                      <a:endParaRPr lang="en-US" sz="2800" i="0" dirty="0">
                        <a:latin typeface="Helvetica Neue"/>
                      </a:endParaRP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Writing to read-only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415">
                <a:tc>
                  <a:txBody>
                    <a:bodyPr/>
                    <a:lstStyle/>
                    <a:p>
                      <a:pPr marL="0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Numbers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marR="0" indent="-174625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800" i="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Left Arrow 6"/>
          <p:cNvSpPr/>
          <p:nvPr/>
        </p:nvSpPr>
        <p:spPr bwMode="auto">
          <a:xfrm>
            <a:off x="8331200" y="6248400"/>
            <a:ext cx="2057400" cy="12954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union type </a:t>
            </a:r>
            <a:r>
              <a:rPr lang="en-US" dirty="0"/>
              <a:t>allows using the same space in different ways</a:t>
            </a:r>
          </a:p>
          <a:p>
            <a:endParaRPr lang="en-US" dirty="0"/>
          </a:p>
          <a:p>
            <a:r>
              <a:rPr lang="en-US" dirty="0"/>
              <a:t>Consider the space needed for a node, aside from its type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4343400"/>
          <a:ext cx="31242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left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rot="5400000" flipH="1" flipV="1">
            <a:off x="7798594" y="5105400"/>
            <a:ext cx="1523206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8325121" y="488288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space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3302000" y="6553200"/>
            <a:ext cx="2397451" cy="1015663"/>
          </a:xfrm>
          <a:prstGeom prst="wedgeRectCallout">
            <a:avLst>
              <a:gd name="adj1" fmla="val 33728"/>
              <a:gd name="adj2" fmla="val -1126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uses the space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store two pointers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5816600" y="6553200"/>
            <a:ext cx="1998304" cy="1015663"/>
          </a:xfrm>
          <a:prstGeom prst="wedgeRectCallout">
            <a:avLst>
              <a:gd name="adj1" fmla="val -11404"/>
              <a:gd name="adj2" fmla="val -116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leaf uses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 of the space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store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7888842" y="6553200"/>
            <a:ext cx="1813958" cy="1015663"/>
          </a:xfrm>
          <a:prstGeom prst="wedgeRectCallout">
            <a:avLst>
              <a:gd name="adj1" fmla="val -40641"/>
              <a:gd name="adj2" fmla="val -1151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 not use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any space</a:t>
            </a: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905000"/>
            <a:ext cx="11417300" cy="6896100"/>
          </a:xfrm>
        </p:spPr>
        <p:txBody>
          <a:bodyPr/>
          <a:lstStyle/>
          <a:p>
            <a:r>
              <a:rPr lang="en-US" i="1" dirty="0"/>
              <a:t>A </a:t>
            </a:r>
            <a:r>
              <a:rPr lang="en-US" b="1" i="1" dirty="0"/>
              <a:t>union type </a:t>
            </a:r>
            <a:r>
              <a:rPr lang="en-US" i="1" dirty="0"/>
              <a:t>allows using the same space in different ways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69400" y="152400"/>
          <a:ext cx="31242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left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rot="5400000" flipH="1" flipV="1">
            <a:off x="11837194" y="914400"/>
            <a:ext cx="1523206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12363721" y="69188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space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2193" y="3091299"/>
            <a:ext cx="4925772" cy="537583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{ INNER, LEAF, EMPTY };</a:t>
            </a: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node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content;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77800" y="3657600"/>
            <a:ext cx="3124200" cy="15240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58800" y="7391400"/>
            <a:ext cx="3962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6200" y="5181600"/>
            <a:ext cx="4292600" cy="1524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58800" y="5867400"/>
            <a:ext cx="32004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Rectangular Callout 18"/>
          <p:cNvSpPr/>
          <p:nvPr/>
        </p:nvSpPr>
        <p:spPr bwMode="auto">
          <a:xfrm>
            <a:off x="6273800" y="3962400"/>
            <a:ext cx="2825453" cy="707886"/>
          </a:xfrm>
          <a:prstGeom prst="wedgeRectCallout">
            <a:avLst>
              <a:gd name="adj1" fmla="val -149707"/>
              <a:gd name="adj2" fmla="val 127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consists of two pointers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6273800" y="5410200"/>
            <a:ext cx="3841757" cy="1015663"/>
          </a:xfrm>
          <a:prstGeom prst="wedgeRectCallout">
            <a:avLst>
              <a:gd name="adj1" fmla="val -98628"/>
              <a:gd name="adj2" fmla="val 201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content of a generic node is</a:t>
            </a:r>
          </a:p>
          <a:p>
            <a:pPr marL="225425" indent="-163513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either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(the data of a leaf)</a:t>
            </a:r>
          </a:p>
          <a:p>
            <a:pPr marL="225425" indent="-163513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 inner node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7645400" y="6934200"/>
            <a:ext cx="2397451" cy="1323439"/>
          </a:xfrm>
          <a:prstGeom prst="wedgeRectCallout">
            <a:avLst>
              <a:gd name="adj1" fmla="val -20656"/>
              <a:gd name="adj2" fmla="val -8189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is no need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have an option for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 since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uses no space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52186" y="8991600"/>
            <a:ext cx="5012014" cy="400110"/>
          </a:xfrm>
          <a:prstGeom prst="wedgeRectCallout">
            <a:avLst>
              <a:gd name="adj1" fmla="val -23492"/>
              <a:gd name="adj2" fmla="val -135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C11 supports a much more compact syntax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Building a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write code </a:t>
            </a:r>
            <a:r>
              <a:rPr lang="en-US"/>
              <a:t>that creates </a:t>
            </a:r>
            <a:r>
              <a:rPr lang="en-US" dirty="0"/>
              <a:t>this tree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8932561" y="90210"/>
            <a:ext cx="3970639" cy="432939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16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{ INNER, LEAF, EMPTY };</a:t>
            </a:r>
          </a:p>
          <a:p>
            <a:pPr algn="l"/>
            <a:endParaRPr lang="fr-FR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16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Helvetica Neue"/>
              </a:rPr>
              <a:t>node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content;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16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82193" y="5318958"/>
            <a:ext cx="566610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 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malloc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sizeof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INNER;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malloc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sizeof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EMPTY;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malloc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sizeof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LEAF;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content.data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42;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3987800" y="29718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902200" y="39624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cxnSp>
        <p:nvCxnSpPr>
          <p:cNvPr id="9" name="Straight Connector 8"/>
          <p:cNvCxnSpPr>
            <a:stCxn id="6" idx="5"/>
            <a:endCxn id="7" idx="1"/>
          </p:cNvCxnSpPr>
          <p:nvPr/>
        </p:nvCxnSpPr>
        <p:spPr bwMode="auto">
          <a:xfrm rot="16200000" flipH="1">
            <a:off x="4470026" y="3530226"/>
            <a:ext cx="559548" cy="4833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6" idx="3"/>
          </p:cNvCxnSpPr>
          <p:nvPr/>
        </p:nvCxnSpPr>
        <p:spPr bwMode="auto">
          <a:xfrm rot="5400000">
            <a:off x="3568700" y="3530226"/>
            <a:ext cx="546474" cy="4702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199661" y="40386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empty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6273800" y="3733800"/>
            <a:ext cx="733663" cy="400110"/>
          </a:xfrm>
          <a:prstGeom prst="wedgeRectCallout">
            <a:avLst>
              <a:gd name="adj1" fmla="val -149707"/>
              <a:gd name="adj2" fmla="val 56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leaf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5588000" y="2667000"/>
            <a:ext cx="1688924" cy="400110"/>
          </a:xfrm>
          <a:prstGeom prst="wedgeRectCallout">
            <a:avLst>
              <a:gd name="adj1" fmla="val -102241"/>
              <a:gd name="adj2" fmla="val 691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244600" y="3409890"/>
            <a:ext cx="1813959" cy="400110"/>
          </a:xfrm>
          <a:prstGeom prst="wedgeRectCallout">
            <a:avLst>
              <a:gd name="adj1" fmla="val 60725"/>
              <a:gd name="adj2" fmla="val 131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2082800" y="8382000"/>
            <a:ext cx="3881960" cy="707886"/>
          </a:xfrm>
          <a:prstGeom prst="wedgeRectCallout">
            <a:avLst>
              <a:gd name="adj1" fmla="val -23492"/>
              <a:gd name="adj2" fmla="val -135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Whenever not following a pointer,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must use the dot notation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483600" y="5334000"/>
          <a:ext cx="179748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INNER</a:t>
                      </a: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038914" y="7162800"/>
          <a:ext cx="179748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LEAF</a:t>
                      </a: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7112000" y="7239000"/>
          <a:ext cx="179748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EMPTY</a:t>
                      </a: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2" name="Curved Connector 21"/>
          <p:cNvCxnSpPr>
            <a:stCxn id="25" idx="4"/>
            <a:endCxn id="27" idx="2"/>
          </p:cNvCxnSpPr>
          <p:nvPr/>
        </p:nvCxnSpPr>
        <p:spPr bwMode="auto">
          <a:xfrm rot="16200000" flipH="1">
            <a:off x="8730989" y="5924811"/>
            <a:ext cx="1359074" cy="1244252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8712200" y="5715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032652" y="715027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Curved Connector 21"/>
          <p:cNvCxnSpPr>
            <a:stCxn id="31" idx="2"/>
            <a:endCxn id="32" idx="1"/>
          </p:cNvCxnSpPr>
          <p:nvPr/>
        </p:nvCxnSpPr>
        <p:spPr bwMode="auto">
          <a:xfrm rot="10800000" flipV="1">
            <a:off x="7134318" y="6184726"/>
            <a:ext cx="1577882" cy="1064066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8712200" y="610852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112000" y="722647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up a Leafy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a </a:t>
            </a:r>
            <a:r>
              <a:rPr lang="en-US" dirty="0">
                <a:solidFill>
                  <a:srgbClr val="FF66FF"/>
                </a:solidFill>
              </a:rPr>
              <a:t>switch</a:t>
            </a:r>
            <a:r>
              <a:rPr lang="en-US" dirty="0"/>
              <a:t> statement to write clear code</a:t>
            </a:r>
          </a:p>
          <a:p>
            <a:pPr lvl="1"/>
            <a:r>
              <a:rPr lang="en-US" dirty="0"/>
              <a:t>We discriminate on T-&gt;kind</a:t>
            </a:r>
          </a:p>
          <a:p>
            <a:pPr lvl="1"/>
            <a:r>
              <a:rPr lang="en-US" dirty="0"/>
              <a:t>It has three possible values</a:t>
            </a:r>
          </a:p>
          <a:p>
            <a:pPr lvl="2"/>
            <a:r>
              <a:rPr lang="en-US" dirty="0"/>
              <a:t>INNER, LEAF and EMPTY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416800" y="2895600"/>
            <a:ext cx="4898264" cy="59913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7030A0"/>
                </a:solidFill>
                <a:latin typeface="Helvetica Neue"/>
              </a:rPr>
              <a:t>add_tree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rgbClr val="FFC000"/>
                </a:solidFill>
                <a:latin typeface="Helvetica Neue"/>
              </a:rPr>
              <a:t>n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0;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switch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(T-&gt;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case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INNER: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+=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add_tree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+=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add_tree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break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case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LEAF: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= 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content.data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break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default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: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= 0;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}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n;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97000" y="2971800"/>
          <a:ext cx="10134600" cy="5311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85">
                <a:tc>
                  <a:txBody>
                    <a:bodyPr/>
                    <a:lstStyle/>
                    <a:p>
                      <a:pPr marL="61913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Memory</a:t>
                      </a:r>
                      <a:endParaRPr lang="en-US" sz="1800" b="1" i="0" dirty="0">
                        <a:latin typeface="Helvetica Neue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Reading/writing to non-allocated memory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 uninitialized memory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even if correctly allocated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Use after free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Double free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Freeing memory not returned by </a:t>
                      </a:r>
                      <a:r>
                        <a:rPr lang="en-US" sz="2800" i="0" dirty="0" err="1">
                          <a:latin typeface="Helvetica Neue"/>
                        </a:rPr>
                        <a:t>malloc</a:t>
                      </a:r>
                      <a:r>
                        <a:rPr lang="en-US" sz="2800" i="0" dirty="0">
                          <a:latin typeface="Helvetica Neue"/>
                        </a:rPr>
                        <a:t>/</a:t>
                      </a:r>
                      <a:r>
                        <a:rPr lang="en-US" sz="2800" i="0" dirty="0" err="1">
                          <a:latin typeface="Helvetica Neue"/>
                        </a:rPr>
                        <a:t>calloc</a:t>
                      </a:r>
                      <a:endParaRPr lang="en-US" sz="2800" i="0" dirty="0">
                        <a:latin typeface="Helvetica Neue"/>
                      </a:endParaRP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Writing to read-only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415">
                <a:tc>
                  <a:txBody>
                    <a:bodyPr/>
                    <a:lstStyle/>
                    <a:p>
                      <a:pPr marL="0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Numbers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Division/mod by zero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solidFill>
                            <a:srgbClr val="FF66FF"/>
                          </a:solidFill>
                          <a:latin typeface="Helvetica Neue"/>
                        </a:rPr>
                        <a:t>INT_MIN</a:t>
                      </a:r>
                      <a:r>
                        <a:rPr lang="en-US" sz="2800" i="0" dirty="0">
                          <a:latin typeface="Helvetica Neue"/>
                        </a:rPr>
                        <a:t> divided/</a:t>
                      </a:r>
                      <a:r>
                        <a:rPr lang="en-US" sz="2800" i="0" dirty="0" err="1">
                          <a:latin typeface="Helvetica Neue"/>
                        </a:rPr>
                        <a:t>mod’ed</a:t>
                      </a:r>
                      <a:r>
                        <a:rPr lang="en-US" sz="2800" i="0" dirty="0">
                          <a:latin typeface="Helvetica Neue"/>
                        </a:rPr>
                        <a:t> by -1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Shift by more than the number of bits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Signed</a:t>
                      </a:r>
                      <a:r>
                        <a:rPr lang="en-US" sz="2800" i="0" baseline="0" dirty="0">
                          <a:latin typeface="Helvetica Neue"/>
                        </a:rPr>
                        <a:t> overflow</a:t>
                      </a:r>
                      <a:endParaRPr lang="en-US" sz="2800" i="0" dirty="0">
                        <a:latin typeface="Helvetica Neue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presentation of</a:t>
            </a:r>
            <a:br>
              <a:rPr lang="en-US" dirty="0"/>
            </a:br>
            <a:r>
              <a:rPr lang="en-US" dirty="0"/>
              <a:t>the casting rules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between signed and unsigned integers </a:t>
            </a:r>
            <a:r>
              <a:rPr lang="en-US" i="1" dirty="0"/>
              <a:t>of the same size</a:t>
            </a:r>
            <a:r>
              <a:rPr lang="en-US" dirty="0"/>
              <a:t>, the </a:t>
            </a:r>
            <a:r>
              <a:rPr lang="en-US" b="1" dirty="0"/>
              <a:t>bit pattern is preserved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Example 1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0x03)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2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   (= 0xFD)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0xFD)</a:t>
            </a:r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8102600" y="3657600"/>
            <a:ext cx="4511812" cy="707886"/>
          </a:xfrm>
          <a:prstGeom prst="wedgeRectCallout">
            <a:avLst>
              <a:gd name="adj1" fmla="val -47252"/>
              <a:gd name="adj2" fmla="val -1247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actually implementation-defined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(but commonplace)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007600" y="4724400"/>
            <a:ext cx="1295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0439748" y="6629400"/>
            <a:ext cx="1295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small to big integers </a:t>
            </a:r>
            <a:r>
              <a:rPr lang="en-US" i="1" dirty="0"/>
              <a:t>of the same </a:t>
            </a:r>
            <a:r>
              <a:rPr lang="en-US" i="1" dirty="0" err="1"/>
              <a:t>signedness</a:t>
            </a:r>
            <a:r>
              <a:rPr lang="en-US" dirty="0"/>
              <a:t>, the </a:t>
            </a:r>
            <a:r>
              <a:rPr lang="en-US" b="1" dirty="0"/>
              <a:t>value is preserved</a:t>
            </a:r>
          </a:p>
          <a:p>
            <a:pPr lvl="4"/>
            <a:endParaRPr lang="en-US" dirty="0"/>
          </a:p>
          <a:p>
            <a:pPr lvl="1">
              <a:tabLst>
                <a:tab pos="4340225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buNone/>
              <a:tabLst>
                <a:tab pos="4340225" algn="l"/>
              </a:tabLst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0x00000003)</a:t>
            </a:r>
          </a:p>
          <a:p>
            <a:pPr lvl="4">
              <a:tabLst>
                <a:tab pos="4340225" algn="l"/>
              </a:tabLst>
            </a:pPr>
            <a:endParaRPr lang="en-US" dirty="0"/>
          </a:p>
          <a:p>
            <a:pPr lvl="1">
              <a:tabLst>
                <a:tab pos="4340225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0xFD)</a:t>
            </a:r>
          </a:p>
          <a:p>
            <a:pPr lvl="1">
              <a:buNone/>
              <a:tabLst>
                <a:tab pos="4340225" algn="l"/>
              </a:tabLst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0xFFFFFFFD)</a:t>
            </a:r>
          </a:p>
          <a:p>
            <a:pPr lvl="4">
              <a:tabLst>
                <a:tab pos="5999163" algn="l"/>
              </a:tabLst>
            </a:pPr>
            <a:endParaRPr lang="en-US" dirty="0"/>
          </a:p>
          <a:p>
            <a:pPr lvl="1">
              <a:tabLst>
                <a:tab pos="6169025" algn="l"/>
              </a:tabLst>
            </a:pP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253;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 (= 0xFD)</a:t>
            </a:r>
          </a:p>
          <a:p>
            <a:pPr lvl="1">
              <a:buNone/>
              <a:tabLst>
                <a:tab pos="6169025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0x0000000FD)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045200" y="34290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21400" y="48006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719933" y="4626114"/>
            <a:ext cx="2726067" cy="707886"/>
          </a:xfrm>
          <a:prstGeom prst="wedgeRectCallout">
            <a:avLst>
              <a:gd name="adj1" fmla="val -73787"/>
              <a:gd name="adj2" fmla="val -1069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does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sign extension</a:t>
            </a:r>
            <a:b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signed types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9719933" y="4626114"/>
            <a:ext cx="2726067" cy="707886"/>
          </a:xfrm>
          <a:prstGeom prst="wedgeRectCallout">
            <a:avLst>
              <a:gd name="adj1" fmla="val -58979"/>
              <a:gd name="adj2" fmla="val 86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does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sign extension</a:t>
            </a:r>
            <a:br>
              <a:rPr lang="en-US" sz="2000" dirty="0"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on signed types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898384" y="6208776"/>
            <a:ext cx="914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big to small </a:t>
            </a:r>
            <a:r>
              <a:rPr lang="en-US" dirty="0">
                <a:solidFill>
                  <a:srgbClr val="00B050"/>
                </a:solidFill>
              </a:rPr>
              <a:t>unsigned</a:t>
            </a:r>
            <a:r>
              <a:rPr lang="en-US" dirty="0"/>
              <a:t> integers, the </a:t>
            </a:r>
            <a:r>
              <a:rPr lang="en-US" b="1" dirty="0"/>
              <a:t>most significant bits are discarded</a:t>
            </a:r>
            <a:endParaRPr lang="en-US" b="1" i="1" dirty="0"/>
          </a:p>
          <a:p>
            <a:pPr lvl="1"/>
            <a:r>
              <a:rPr lang="en-US" dirty="0"/>
              <a:t>casting unsigned integers leverages modular arithmetic</a:t>
            </a:r>
          </a:p>
          <a:p>
            <a:pPr lvl="4"/>
            <a:endParaRPr lang="en-US" dirty="0"/>
          </a:p>
          <a:p>
            <a:pPr lvl="1">
              <a:tabLst>
                <a:tab pos="6913563" algn="l"/>
                <a:tab pos="10631488" algn="r"/>
              </a:tabLst>
            </a:pPr>
            <a:r>
              <a:rPr lang="en-US" dirty="0"/>
              <a:t>Example 1</a:t>
            </a:r>
          </a:p>
          <a:p>
            <a:pPr lvl="1">
              <a:buNone/>
              <a:tabLst>
                <a:tab pos="6913563" algn="l"/>
                <a:tab pos="10631488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	(= 0x00000003)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	(= 0x03)</a:t>
            </a:r>
          </a:p>
          <a:p>
            <a:pPr lvl="4">
              <a:tabLst>
                <a:tab pos="6913563" algn="l"/>
                <a:tab pos="10631488" algn="r"/>
              </a:tabLst>
            </a:pPr>
            <a:endParaRPr lang="en-US" dirty="0"/>
          </a:p>
          <a:p>
            <a:pPr lvl="1">
              <a:tabLst>
                <a:tab pos="6913563" algn="l"/>
                <a:tab pos="10631488" algn="r"/>
              </a:tabLst>
            </a:pPr>
            <a:r>
              <a:rPr lang="en-US" dirty="0"/>
              <a:t>Example 2</a:t>
            </a:r>
          </a:p>
          <a:p>
            <a:pPr lvl="1">
              <a:buNone/>
              <a:tabLst>
                <a:tab pos="6913563" algn="l"/>
                <a:tab pos="10631488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UINT_MAX</a:t>
            </a:r>
            <a:r>
              <a:rPr lang="en-US" dirty="0"/>
              <a:t>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4294967295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	(= 0xFFFFFFFF)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255	(=0xFF)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0998200" y="4395216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998200" y="66294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1FF"/>
                </a:solidFill>
              </a:rPr>
              <a:t>The type 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big to small </a:t>
            </a:r>
            <a:r>
              <a:rPr lang="en-US" dirty="0">
                <a:solidFill>
                  <a:srgbClr val="00B050"/>
                </a:solidFill>
              </a:rPr>
              <a:t>signed</a:t>
            </a:r>
            <a:r>
              <a:rPr lang="en-US" dirty="0"/>
              <a:t> integers, the </a:t>
            </a:r>
            <a:r>
              <a:rPr lang="en-US" b="1" dirty="0"/>
              <a:t>value is preserved</a:t>
            </a:r>
            <a:r>
              <a:rPr lang="en-US" dirty="0"/>
              <a:t>  </a:t>
            </a:r>
            <a:r>
              <a:rPr lang="en-US" i="1" dirty="0"/>
              <a:t>if it is </a:t>
            </a:r>
            <a:r>
              <a:rPr lang="en-US" i="1" dirty="0" err="1"/>
              <a:t>representable</a:t>
            </a:r>
            <a:endParaRPr lang="en-US" b="1" i="1" dirty="0"/>
          </a:p>
          <a:p>
            <a:pPr lvl="1"/>
            <a:r>
              <a:rPr lang="en-US" dirty="0"/>
              <a:t>implementation-defined otherwise</a:t>
            </a:r>
          </a:p>
          <a:p>
            <a:endParaRPr lang="en-US" dirty="0"/>
          </a:p>
          <a:p>
            <a:pPr lvl="1">
              <a:tabLst>
                <a:tab pos="5999163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0x00000003)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0x03)</a:t>
            </a:r>
          </a:p>
          <a:p>
            <a:pPr lvl="4">
              <a:tabLst>
                <a:tab pos="5999163" algn="l"/>
              </a:tabLst>
            </a:pPr>
            <a:endParaRPr lang="en-US" dirty="0"/>
          </a:p>
          <a:p>
            <a:pPr lvl="1">
              <a:tabLst>
                <a:tab pos="5999163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0xFFFFFFFD)</a:t>
            </a:r>
          </a:p>
          <a:p>
            <a:pPr lvl="1">
              <a:buNone/>
              <a:tabLst>
                <a:tab pos="599916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0xFD)</a:t>
            </a:r>
          </a:p>
          <a:p>
            <a:pPr lvl="4">
              <a:tabLst>
                <a:tab pos="5999163" algn="l"/>
              </a:tabLst>
            </a:pPr>
            <a:endParaRPr lang="en-US" dirty="0"/>
          </a:p>
          <a:p>
            <a:pPr lvl="1">
              <a:tabLst>
                <a:tab pos="4400550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r>
              <a:rPr lang="en-US" dirty="0"/>
              <a:t>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2147483647 (= 0x7FFFFFFF)</a:t>
            </a:r>
          </a:p>
          <a:p>
            <a:pPr lvl="1">
              <a:buNone/>
              <a:tabLst>
                <a:tab pos="599916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378200" y="2438400"/>
            <a:ext cx="3962400" cy="647178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8864600" y="3025914"/>
            <a:ext cx="2785378" cy="707886"/>
          </a:xfrm>
          <a:prstGeom prst="wedgeRectCallout">
            <a:avLst>
              <a:gd name="adj1" fmla="val -100653"/>
              <a:gd name="adj2" fmla="val -93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Many compilers discard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most significant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712200" y="7924800"/>
            <a:ext cx="2331729" cy="400110"/>
          </a:xfrm>
          <a:prstGeom prst="wedgeRectCallout">
            <a:avLst>
              <a:gd name="adj1" fmla="val -63194"/>
              <a:gd name="adj2" fmla="val -1038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… often -1= (0xFF)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0416032" y="6705600"/>
            <a:ext cx="609600" cy="1676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prstDash val="lg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across </a:t>
            </a:r>
            <a:r>
              <a:rPr lang="en-US" dirty="0" err="1"/>
              <a:t>Signedness</a:t>
            </a:r>
            <a:r>
              <a:rPr lang="en-US" dirty="0"/>
              <a:t> and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may the compiler apply the rules?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0xFD; 		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is y 253 or -3?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40400" y="4267200"/>
            <a:ext cx="1467888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0xFD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6667" y="5715000"/>
            <a:ext cx="1467888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0xFD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6200" y="5715000"/>
            <a:ext cx="3158481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0x000000FD</a:t>
            </a:r>
          </a:p>
        </p:txBody>
      </p:sp>
      <p:cxnSp>
        <p:nvCxnSpPr>
          <p:cNvPr id="8" name="Straight Arrow Connector 7"/>
          <p:cNvCxnSpPr>
            <a:stCxn id="4" idx="3"/>
            <a:endCxn id="6" idx="0"/>
          </p:cNvCxnSpPr>
          <p:nvPr/>
        </p:nvCxnSpPr>
        <p:spPr bwMode="auto">
          <a:xfrm rot="5400000">
            <a:off x="4665504" y="4425136"/>
            <a:ext cx="819801" cy="17599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4" idx="5"/>
            <a:endCxn id="5" idx="1"/>
          </p:cNvCxnSpPr>
          <p:nvPr/>
        </p:nvCxnSpPr>
        <p:spPr bwMode="auto">
          <a:xfrm rot="16200000" flipH="1">
            <a:off x="7213703" y="4674816"/>
            <a:ext cx="927549" cy="136831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20222" y="7741563"/>
            <a:ext cx="3320778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0xFFFFFFFD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16200" y="7741563"/>
            <a:ext cx="3158481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0x000000FD</a:t>
            </a:r>
          </a:p>
        </p:txBody>
      </p:sp>
      <p:cxnSp>
        <p:nvCxnSpPr>
          <p:cNvPr id="16" name="Straight Arrow Connector 15"/>
          <p:cNvCxnSpPr>
            <a:stCxn id="6" idx="4"/>
            <a:endCxn id="15" idx="0"/>
          </p:cNvCxnSpPr>
          <p:nvPr/>
        </p:nvCxnSpPr>
        <p:spPr bwMode="auto">
          <a:xfrm rot="5400000">
            <a:off x="3550033" y="7096155"/>
            <a:ext cx="129081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5" idx="4"/>
            <a:endCxn id="14" idx="0"/>
          </p:cNvCxnSpPr>
          <p:nvPr/>
        </p:nvCxnSpPr>
        <p:spPr bwMode="auto">
          <a:xfrm rot="5400000">
            <a:off x="8235203" y="7096155"/>
            <a:ext cx="129081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645400" y="4572000"/>
            <a:ext cx="27687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</a:t>
            </a:r>
            <a:r>
              <a:rPr lang="en-US" b="0" dirty="0">
                <a:solidFill>
                  <a:srgbClr val="00B050"/>
                </a:solidFill>
              </a:rPr>
              <a:t>signed char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bit pattern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15293" y="6629400"/>
            <a:ext cx="2699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(signed)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87600" y="4572000"/>
            <a:ext cx="28376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</a:t>
            </a:r>
            <a:r>
              <a:rPr lang="en-US" b="0" dirty="0">
                <a:solidFill>
                  <a:srgbClr val="00B050"/>
                </a:solidFill>
              </a:rPr>
              <a:t>unsigned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73200" y="6629400"/>
            <a:ext cx="27190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(signed)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bit pattern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7416800" y="4038600"/>
            <a:ext cx="520335" cy="400110"/>
          </a:xfrm>
          <a:prstGeom prst="wedgeRectCallout">
            <a:avLst>
              <a:gd name="adj1" fmla="val -124286"/>
              <a:gd name="adj2" fmla="val 59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253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9779000" y="5486400"/>
            <a:ext cx="319959" cy="400110"/>
          </a:xfrm>
          <a:prstGeom prst="wedgeRectCallout">
            <a:avLst>
              <a:gd name="adj1" fmla="val -175180"/>
              <a:gd name="adj2" fmla="val 59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0464800" y="7543800"/>
            <a:ext cx="319959" cy="400110"/>
          </a:xfrm>
          <a:prstGeom prst="wedgeRectCallout">
            <a:avLst>
              <a:gd name="adj1" fmla="val -175180"/>
              <a:gd name="adj2" fmla="val 59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2172065" y="5543490"/>
            <a:ext cx="520335" cy="400110"/>
          </a:xfrm>
          <a:prstGeom prst="wedgeRectCallout">
            <a:avLst>
              <a:gd name="adj1" fmla="val 123667"/>
              <a:gd name="adj2" fmla="val 56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253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2159000" y="7600890"/>
            <a:ext cx="520335" cy="400110"/>
          </a:xfrm>
          <a:prstGeom prst="wedgeRectCallout">
            <a:avLst>
              <a:gd name="adj1" fmla="val 123667"/>
              <a:gd name="adj2" fmla="val 56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253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across </a:t>
            </a:r>
            <a:r>
              <a:rPr lang="en-US" dirty="0" err="1"/>
              <a:t>Signedness</a:t>
            </a:r>
            <a:r>
              <a:rPr lang="en-US" dirty="0"/>
              <a:t> and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may the compiler apply the rules?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0xFD; 		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…</a:t>
            </a:r>
          </a:p>
          <a:p>
            <a:pPr lvl="1"/>
            <a:r>
              <a:rPr lang="en-US" dirty="0"/>
              <a:t>Is y -3 or 253?</a:t>
            </a:r>
          </a:p>
          <a:p>
            <a:pPr lvl="2"/>
            <a:r>
              <a:rPr lang="en-US" dirty="0"/>
              <a:t>the order of casts is actually defined</a:t>
            </a:r>
          </a:p>
          <a:p>
            <a:pPr lvl="3"/>
            <a:r>
              <a:rPr lang="en-US" dirty="0"/>
              <a:t>but who remembers it?</a:t>
            </a:r>
          </a:p>
          <a:p>
            <a:pPr lvl="4"/>
            <a:endParaRPr lang="en-US" dirty="0"/>
          </a:p>
          <a:p>
            <a:r>
              <a:rPr lang="en-US" dirty="0"/>
              <a:t>Solution: </a:t>
            </a:r>
            <a:r>
              <a:rPr lang="en-US" b="1" dirty="0"/>
              <a:t>be explicit</a:t>
            </a:r>
          </a:p>
          <a:p>
            <a:pPr lvl="1"/>
            <a:r>
              <a:rPr lang="en-US" dirty="0"/>
              <a:t>Write either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	</a:t>
            </a:r>
            <a:r>
              <a:rPr lang="en-US" dirty="0">
                <a:solidFill>
                  <a:srgbClr val="AACEFF">
                    <a:lumMod val="75000"/>
                  </a:srgbClr>
                </a:solidFill>
              </a:rPr>
              <a:t>// y is 253</a:t>
            </a:r>
          </a:p>
          <a:p>
            <a:pPr lvl="1">
              <a:buNone/>
            </a:pPr>
            <a:r>
              <a:rPr lang="en-US" dirty="0"/>
              <a:t>	to change first the size and then the </a:t>
            </a:r>
            <a:r>
              <a:rPr lang="en-US" dirty="0" err="1"/>
              <a:t>signedness</a:t>
            </a:r>
            <a:endParaRPr lang="en-US" dirty="0"/>
          </a:p>
          <a:p>
            <a:pPr lvl="1"/>
            <a:r>
              <a:rPr lang="en-US" dirty="0"/>
              <a:t>or 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	</a:t>
            </a:r>
            <a:r>
              <a:rPr lang="en-US" dirty="0">
                <a:solidFill>
                  <a:srgbClr val="AACEFF">
                    <a:lumMod val="75000"/>
                  </a:srgbClr>
                </a:solidFill>
              </a:rPr>
              <a:t>// y is -3</a:t>
            </a:r>
          </a:p>
          <a:p>
            <a:pPr lvl="1">
              <a:buNone/>
            </a:pPr>
            <a:r>
              <a:rPr lang="en-US" dirty="0"/>
              <a:t>	to change first the </a:t>
            </a:r>
            <a:r>
              <a:rPr lang="en-US" dirty="0" err="1"/>
              <a:t>signedness</a:t>
            </a:r>
            <a:r>
              <a:rPr lang="en-US" dirty="0"/>
              <a:t> and then the size </a:t>
            </a:r>
          </a:p>
        </p:txBody>
      </p:sp>
      <p:sp>
        <p:nvSpPr>
          <p:cNvPr id="4" name="Octagon 3"/>
          <p:cNvSpPr/>
          <p:nvPr/>
        </p:nvSpPr>
        <p:spPr bwMode="auto">
          <a:xfrm>
            <a:off x="8559800" y="40386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C0/C1, the size of values of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is 32 bits</a:t>
            </a:r>
          </a:p>
          <a:p>
            <a:pPr lvl="1"/>
            <a:r>
              <a:rPr lang="en-US" dirty="0"/>
              <a:t>And pointers are 64 bits</a:t>
            </a:r>
          </a:p>
          <a:p>
            <a:pPr lvl="4"/>
            <a:endParaRPr lang="en-US" dirty="0"/>
          </a:p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50292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64770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7" name="Rectangular Callout 6"/>
          <p:cNvSpPr/>
          <p:nvPr/>
        </p:nvSpPr>
        <p:spPr bwMode="auto">
          <a:xfrm>
            <a:off x="330200" y="6019800"/>
            <a:ext cx="892360" cy="400110"/>
          </a:xfrm>
          <a:prstGeom prst="wedgeRectCallout">
            <a:avLst>
              <a:gd name="adj1" fmla="val 158909"/>
              <a:gd name="adj2" fmla="val -8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Typical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330200" y="6019800"/>
            <a:ext cx="892360" cy="400110"/>
          </a:xfrm>
          <a:prstGeom prst="wedgeRectCallout">
            <a:avLst>
              <a:gd name="adj1" fmla="val 78012"/>
              <a:gd name="adj2" fmla="val -1532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Typical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891213"/>
            <a:r>
              <a:rPr lang="en-US" dirty="0"/>
              <a:t>Early computers had </a:t>
            </a:r>
            <a:r>
              <a:rPr lang="en-US" b="1" dirty="0"/>
              <a:t>8-bit </a:t>
            </a:r>
            <a:r>
              <a:rPr lang="en-US" dirty="0"/>
              <a:t>addresses</a:t>
            </a:r>
          </a:p>
          <a:p>
            <a:pPr marL="6234113" lvl="1"/>
            <a:r>
              <a:rPr lang="en-US" dirty="0"/>
              <a:t>256 </a:t>
            </a:r>
            <a:r>
              <a:rPr lang="en-US" b="1" i="1" dirty="0"/>
              <a:t>bytes</a:t>
            </a:r>
            <a:r>
              <a:rPr lang="en-US" dirty="0"/>
              <a:t> of memory</a:t>
            </a:r>
          </a:p>
          <a:p>
            <a:pPr marL="6526213" lvl="2"/>
            <a:r>
              <a:rPr lang="en-US" dirty="0"/>
              <a:t>RAM was very expensive</a:t>
            </a:r>
          </a:p>
          <a:p>
            <a:pPr marL="5891213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ranged from -128 to 127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pic>
        <p:nvPicPr>
          <p:cNvPr id="1034" name="Picture 10" descr="https://images.firstpost.com/wp-content/uploads/2019/06/apollo-11-mission-contr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800" y="8382000"/>
            <a:ext cx="1761068" cy="990601"/>
          </a:xfrm>
          <a:prstGeom prst="rect">
            <a:avLst/>
          </a:prstGeom>
          <a:noFill/>
        </p:spPr>
      </p:pic>
      <p:sp>
        <p:nvSpPr>
          <p:cNvPr id="11" name="Rectangular Callout 10"/>
          <p:cNvSpPr/>
          <p:nvPr/>
        </p:nvSpPr>
        <p:spPr bwMode="auto">
          <a:xfrm>
            <a:off x="2692400" y="8534399"/>
            <a:ext cx="3106171" cy="707886"/>
          </a:xfrm>
          <a:prstGeom prst="wedgeRectCallout">
            <a:avLst>
              <a:gd name="adj1" fmla="val -66204"/>
              <a:gd name="adj2" fmla="val 309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computer that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sent Apollo 11 to the moon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939800" y="80772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244600" y="76200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‘60s</a:t>
            </a:r>
          </a:p>
        </p:txBody>
      </p:sp>
      <p:pic>
        <p:nvPicPr>
          <p:cNvPr id="87042" name="Picture 2" descr="http://oldcomputers.net/pics/hp-9830a-syste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9600" y="5943600"/>
            <a:ext cx="2857499" cy="1143000"/>
          </a:xfrm>
          <a:prstGeom prst="rect">
            <a:avLst/>
          </a:prstGeom>
          <a:noFill/>
        </p:spPr>
      </p:pic>
      <p:sp>
        <p:nvSpPr>
          <p:cNvPr id="18" name="Rectangular Callout 17"/>
          <p:cNvSpPr/>
          <p:nvPr/>
        </p:nvSpPr>
        <p:spPr bwMode="auto">
          <a:xfrm>
            <a:off x="635000" y="5867400"/>
            <a:ext cx="1257781" cy="400110"/>
          </a:xfrm>
          <a:prstGeom prst="wedgeRectCallout">
            <a:avLst>
              <a:gd name="adj1" fmla="val 144078"/>
              <a:gd name="adj2" fmla="val 542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HP 9830A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040313"/>
            <a:r>
              <a:rPr lang="en-US" dirty="0"/>
              <a:t>16-bit addresses</a:t>
            </a:r>
          </a:p>
          <a:p>
            <a:pPr marL="5383213" lvl="1"/>
            <a:r>
              <a:rPr lang="en-US" dirty="0"/>
              <a:t>(Up to) 64 kilobytes of memory</a:t>
            </a:r>
          </a:p>
          <a:p>
            <a:pPr marL="5675313" lvl="2"/>
            <a:r>
              <a:rPr lang="en-US" dirty="0"/>
              <a:t>The Commodore 64</a:t>
            </a:r>
          </a:p>
          <a:p>
            <a:pPr marL="5040313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ranged from -32768 to 32767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8" name="Rectangular Callout 17"/>
          <p:cNvSpPr/>
          <p:nvPr/>
        </p:nvSpPr>
        <p:spPr bwMode="auto">
          <a:xfrm>
            <a:off x="635000" y="8210490"/>
            <a:ext cx="961162" cy="400110"/>
          </a:xfrm>
          <a:prstGeom prst="wedgeRectCallout">
            <a:avLst>
              <a:gd name="adj1" fmla="val 110194"/>
              <a:gd name="adj2" fmla="val 354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Apple II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13" name="Picture 6" descr="https://cdn-blog.adafruit.com/uploads/2019/01/Untitled-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970" y="6096000"/>
            <a:ext cx="1710830" cy="1524000"/>
          </a:xfrm>
          <a:prstGeom prst="rect">
            <a:avLst/>
          </a:prstGeom>
          <a:noFill/>
        </p:spPr>
      </p:pic>
      <p:pic>
        <p:nvPicPr>
          <p:cNvPr id="14" name="Picture 2" descr="http://oldcomputers.net/pics/appleii-system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2800" y="8077200"/>
            <a:ext cx="2129117" cy="1447800"/>
          </a:xfrm>
          <a:prstGeom prst="rect">
            <a:avLst/>
          </a:prstGeom>
          <a:noFill/>
        </p:spPr>
      </p:pic>
      <p:sp>
        <p:nvSpPr>
          <p:cNvPr id="15" name="Rectangular Callout 14"/>
          <p:cNvSpPr/>
          <p:nvPr/>
        </p:nvSpPr>
        <p:spPr bwMode="auto">
          <a:xfrm>
            <a:off x="177800" y="5486400"/>
            <a:ext cx="1858843" cy="400110"/>
          </a:xfrm>
          <a:prstGeom prst="wedgeRectCallout">
            <a:avLst>
              <a:gd name="adj1" fmla="val 55802"/>
              <a:gd name="adj2" fmla="val 1857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Commodore 64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040313"/>
            <a:r>
              <a:rPr lang="en-US" dirty="0"/>
              <a:t>32-bit addresses</a:t>
            </a:r>
          </a:p>
          <a:p>
            <a:pPr marL="5383213" lvl="1"/>
            <a:r>
              <a:rPr lang="en-US" dirty="0"/>
              <a:t>(Up to) 4 gigabytes of memory</a:t>
            </a:r>
          </a:p>
          <a:p>
            <a:pPr marL="5040313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ranged in the billions</a:t>
            </a:r>
          </a:p>
          <a:p>
            <a:pPr marL="5383213"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8" name="Rectangular Callout 17"/>
          <p:cNvSpPr/>
          <p:nvPr/>
        </p:nvSpPr>
        <p:spPr bwMode="auto">
          <a:xfrm>
            <a:off x="1023397" y="8058090"/>
            <a:ext cx="449803" cy="400110"/>
          </a:xfrm>
          <a:prstGeom prst="wedgeRectCallout">
            <a:avLst>
              <a:gd name="adj1" fmla="val 185383"/>
              <a:gd name="adj2" fmla="val 354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PC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939800" y="5715000"/>
            <a:ext cx="634148" cy="400110"/>
          </a:xfrm>
          <a:prstGeom prst="wedgeRectCallout">
            <a:avLst>
              <a:gd name="adj1" fmla="val 136787"/>
              <a:gd name="adj2" fmla="val 1512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iMac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10" name="Picture 12" descr="https://regmedia.co.uk/2010/11/24/imac_three_quarter_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1401" y="5791200"/>
            <a:ext cx="1774292" cy="1676400"/>
          </a:xfrm>
          <a:prstGeom prst="rect">
            <a:avLst/>
          </a:prstGeom>
          <a:noFill/>
        </p:spPr>
      </p:pic>
      <p:pic>
        <p:nvPicPr>
          <p:cNvPr id="88066" name="Picture 2" descr="https://miro.medium.com/max/1457/1*X_snU9Dw7D0SMMGDVmJIE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5200" y="7467600"/>
            <a:ext cx="2069677" cy="2133600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14291</TotalTime>
  <Words>4634</Words>
  <Application>Microsoft Macintosh PowerPoint</Application>
  <PresentationFormat>Custom</PresentationFormat>
  <Paragraphs>938</Paragraphs>
  <Slides>52</Slides>
  <Notes>3</Notes>
  <HiddenSlides>7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5" baseType="lpstr">
      <vt:lpstr>-apple-system</vt:lpstr>
      <vt:lpstr>Arial</vt:lpstr>
      <vt:lpstr>Calibri</vt:lpstr>
      <vt:lpstr>Consolas</vt:lpstr>
      <vt:lpstr>Courier New</vt:lpstr>
      <vt:lpstr>Helvetica</vt:lpstr>
      <vt:lpstr>Helvetica Neue</vt:lpstr>
      <vt:lpstr>Helvetica Neue Light</vt:lpstr>
      <vt:lpstr>Helvetica Neue Medium</vt:lpstr>
      <vt:lpstr>inherit</vt:lpstr>
      <vt:lpstr>urw-din</vt:lpstr>
      <vt:lpstr>Wingdings</vt:lpstr>
      <vt:lpstr>White</vt:lpstr>
      <vt:lpstr>15-122: Principles of  Imperative Computation</vt:lpstr>
      <vt:lpstr>Today…</vt:lpstr>
      <vt:lpstr>Balance Sheet … So far</vt:lpstr>
      <vt:lpstr>Undefined Behavior</vt:lpstr>
      <vt:lpstr>PowerPoint Presentation</vt:lpstr>
      <vt:lpstr>int Sizes</vt:lpstr>
      <vt:lpstr>int Sizes</vt:lpstr>
      <vt:lpstr>int Sizes</vt:lpstr>
      <vt:lpstr>int Sizes</vt:lpstr>
      <vt:lpstr>int Sizes</vt:lpstr>
      <vt:lpstr>Implementation-defined Behavior</vt:lpstr>
      <vt:lpstr>Implementation-defined Behavior</vt:lpstr>
      <vt:lpstr>int’s Undefined Behaviors</vt:lpstr>
      <vt:lpstr>PowerPoint Presentation</vt:lpstr>
      <vt:lpstr>Signed Integer Types</vt:lpstr>
      <vt:lpstr>Unsigned Integer Types</vt:lpstr>
      <vt:lpstr>Unsigned Integer Types</vt:lpstr>
      <vt:lpstr>Implementation-defined Integers</vt:lpstr>
      <vt:lpstr>PowerPoint Presentation</vt:lpstr>
      <vt:lpstr>Integer Casts</vt:lpstr>
      <vt:lpstr>Integer Casts</vt:lpstr>
      <vt:lpstr>Casting Rules</vt:lpstr>
      <vt:lpstr>Casting Rules</vt:lpstr>
      <vt:lpstr>Casting Rules</vt:lpstr>
      <vt:lpstr>Casting Summary</vt:lpstr>
      <vt:lpstr>PowerPoint Presentation</vt:lpstr>
      <vt:lpstr>Fixed-size Integers</vt:lpstr>
      <vt:lpstr>PowerPoint Presentation</vt:lpstr>
      <vt:lpstr>float</vt:lpstr>
      <vt:lpstr>float</vt:lpstr>
      <vt:lpstr>float</vt:lpstr>
      <vt:lpstr>float</vt:lpstr>
      <vt:lpstr>PowerPoint Presentation</vt:lpstr>
      <vt:lpstr>Sample Problem</vt:lpstr>
      <vt:lpstr>Enum Types</vt:lpstr>
      <vt:lpstr>Switch Statements</vt:lpstr>
      <vt:lpstr>Switch Statements</vt:lpstr>
      <vt:lpstr>Another Sample Problem</vt:lpstr>
      <vt:lpstr>Sample Problem</vt:lpstr>
      <vt:lpstr>Union Types</vt:lpstr>
      <vt:lpstr>Union Types</vt:lpstr>
      <vt:lpstr>Building a Tree</vt:lpstr>
      <vt:lpstr>Adding up a Leafy Tree</vt:lpstr>
      <vt:lpstr>PowerPoint Presentation</vt:lpstr>
      <vt:lpstr>Undefined Behavior</vt:lpstr>
      <vt:lpstr>Alternative presentation of the casting rules</vt:lpstr>
      <vt:lpstr>Casting Rules</vt:lpstr>
      <vt:lpstr>Casting Rules</vt:lpstr>
      <vt:lpstr>Casting Rules</vt:lpstr>
      <vt:lpstr>Casting Rules</vt:lpstr>
      <vt:lpstr>Casting across Signedness and Size</vt:lpstr>
      <vt:lpstr>Casting across Signedness and Size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in C</dc:title>
  <cp:lastModifiedBy>Mohammad Hammoud</cp:lastModifiedBy>
  <cp:revision>624</cp:revision>
  <dcterms:modified xsi:type="dcterms:W3CDTF">2023-04-05T08:03:16Z</dcterms:modified>
</cp:coreProperties>
</file>