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firstSlideNum="0" showSpecialPlsOnTitleSld="0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525" r:id="rId2"/>
    <p:sldId id="526" r:id="rId3"/>
    <p:sldId id="395" r:id="rId4"/>
    <p:sldId id="462" r:id="rId5"/>
    <p:sldId id="389" r:id="rId6"/>
    <p:sldId id="468" r:id="rId7"/>
    <p:sldId id="470" r:id="rId8"/>
    <p:sldId id="471" r:id="rId9"/>
    <p:sldId id="472" r:id="rId10"/>
    <p:sldId id="474" r:id="rId11"/>
    <p:sldId id="475" r:id="rId12"/>
    <p:sldId id="476" r:id="rId13"/>
    <p:sldId id="473" r:id="rId14"/>
    <p:sldId id="477" r:id="rId15"/>
    <p:sldId id="478" r:id="rId16"/>
    <p:sldId id="469" r:id="rId17"/>
    <p:sldId id="463" r:id="rId18"/>
    <p:sldId id="480" r:id="rId19"/>
    <p:sldId id="481" r:id="rId20"/>
    <p:sldId id="482" r:id="rId21"/>
    <p:sldId id="483" r:id="rId22"/>
    <p:sldId id="490" r:id="rId23"/>
    <p:sldId id="485" r:id="rId24"/>
    <p:sldId id="484" r:id="rId25"/>
    <p:sldId id="486" r:id="rId26"/>
    <p:sldId id="487" r:id="rId27"/>
    <p:sldId id="489" r:id="rId28"/>
    <p:sldId id="491" r:id="rId29"/>
    <p:sldId id="492" r:id="rId30"/>
    <p:sldId id="493" r:id="rId31"/>
    <p:sldId id="496" r:id="rId32"/>
    <p:sldId id="495" r:id="rId33"/>
    <p:sldId id="497" r:id="rId34"/>
    <p:sldId id="498" r:id="rId35"/>
    <p:sldId id="479" r:id="rId36"/>
    <p:sldId id="494" r:id="rId37"/>
    <p:sldId id="499" r:id="rId38"/>
    <p:sldId id="500" r:id="rId39"/>
    <p:sldId id="501" r:id="rId40"/>
    <p:sldId id="502" r:id="rId41"/>
    <p:sldId id="503" r:id="rId42"/>
    <p:sldId id="504" r:id="rId43"/>
    <p:sldId id="464" r:id="rId44"/>
    <p:sldId id="505" r:id="rId45"/>
    <p:sldId id="506" r:id="rId46"/>
    <p:sldId id="507" r:id="rId47"/>
    <p:sldId id="508" r:id="rId48"/>
    <p:sldId id="465" r:id="rId49"/>
    <p:sldId id="509" r:id="rId50"/>
    <p:sldId id="510" r:id="rId51"/>
    <p:sldId id="522" r:id="rId52"/>
    <p:sldId id="511" r:id="rId53"/>
    <p:sldId id="512" r:id="rId54"/>
    <p:sldId id="466" r:id="rId55"/>
    <p:sldId id="513" r:id="rId56"/>
    <p:sldId id="514" r:id="rId57"/>
    <p:sldId id="515" r:id="rId58"/>
    <p:sldId id="517" r:id="rId59"/>
    <p:sldId id="524" r:id="rId60"/>
    <p:sldId id="516" r:id="rId61"/>
    <p:sldId id="518" r:id="rId62"/>
    <p:sldId id="519" r:id="rId63"/>
    <p:sldId id="523" r:id="rId64"/>
    <p:sldId id="467" r:id="rId65"/>
    <p:sldId id="521" r:id="rId66"/>
    <p:sldId id="520" r:id="rId67"/>
  </p:sldIdLst>
  <p:sldSz cx="13004800" cy="9753600"/>
  <p:notesSz cx="7010400" cy="92964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0FF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86416" autoAdjust="0"/>
  </p:normalViewPr>
  <p:slideViewPr>
    <p:cSldViewPr>
      <p:cViewPr varScale="1">
        <p:scale>
          <a:sx n="90" d="100"/>
          <a:sy n="90" d="100"/>
        </p:scale>
        <p:origin x="174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pPr>
              <a:defRPr/>
            </a:pPr>
            <a:fld id="{231B3D12-EB5E-4DBD-B1D2-B9BE0915A721}" type="datetimeFigureOut">
              <a:rPr lang="en-US"/>
              <a:pPr>
                <a:defRPr/>
              </a:pPr>
              <a:t>3/22/23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pPr>
              <a:defRPr/>
            </a:pPr>
            <a:fld id="{9689D15F-4C94-4BB4-A061-5F06739A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5462" y="4416426"/>
            <a:ext cx="5139478" cy="41830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BF73-A674-4D7B-B1DA-2178CF8C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4986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099800" cy="6896100"/>
          </a:xfrm>
        </p:spPr>
        <p:txBody>
          <a:bodyPr anchor="t"/>
          <a:lstStyle>
            <a:lvl1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  <a:defRPr/>
            </a:lvl1pPr>
            <a:lvl2pPr marL="800100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  <a:defRPr sz="2800"/>
            </a:lvl2pPr>
            <a:lvl3pPr marL="1092200" indent="-292100" defTabSz="6223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 sz="2400"/>
            </a:lvl3pPr>
            <a:lvl4pPr marL="1435100" indent="-342900">
              <a:spcBef>
                <a:spcPts val="48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  <a:defRPr sz="2000"/>
            </a:lvl4pPr>
            <a:lvl5pPr marL="1663700" indent="-228600">
              <a:spcBef>
                <a:spcPts val="48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083050"/>
            <a:ext cx="11053762" cy="1936750"/>
          </a:xfrm>
        </p:spPr>
        <p:txBody>
          <a:bodyPr anchor="t"/>
          <a:lstStyle>
            <a:lvl1pPr algn="ctr"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594360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27775" y="929640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5C490D4-7A1B-45D2-B551-E1B1E148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15-122: Principles of </a:t>
            </a:r>
            <a:b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Imperative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039"/>
            <a:ext cx="13004800" cy="3579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Lecture 19: C’s Memory Model</a:t>
            </a:r>
          </a:p>
          <a:p>
            <a:endParaRPr lang="en-US" b="1" dirty="0">
              <a:solidFill>
                <a:srgbClr val="77E0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413" b="1" dirty="0">
                <a:solidFill>
                  <a:srgbClr val="ED72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March 22, 2023</a:t>
            </a:r>
            <a:r>
              <a:rPr lang="en-US" sz="3413" b="1" dirty="0">
                <a:solidFill>
                  <a:srgbClr val="ED7273"/>
                </a:solidFill>
                <a:latin typeface="Helvetica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585374"/>
              </p:ext>
            </p:extLst>
          </p:nvPr>
        </p:nvGraphicFramePr>
        <p:xfrm>
          <a:off x="3454400" y="5486400"/>
          <a:ext cx="57843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8">
            <a:extLst>
              <a:ext uri="{FF2B5EF4-FFF2-40B4-BE49-F238E27FC236}">
                <a16:creationId xmlns:a16="http://schemas.microsoft.com/office/drawing/2014/main" id="{CE6E852E-9945-C107-41AE-98C94B0AB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837421"/>
              </p:ext>
            </p:extLst>
          </p:nvPr>
        </p:nvGraphicFramePr>
        <p:xfrm>
          <a:off x="3357890" y="5486400"/>
          <a:ext cx="57843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02700" cy="1498600"/>
          </a:xfrm>
        </p:spPr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is the address of the first element of the</a:t>
            </a:r>
            <a:br>
              <a:rPr lang="en-US" dirty="0"/>
            </a:br>
            <a:r>
              <a:rPr lang="en-US" dirty="0"/>
              <a:t>array</a:t>
            </a:r>
          </a:p>
          <a:p>
            <a:pPr lvl="3"/>
            <a:endParaRPr lang="en-US" dirty="0"/>
          </a:p>
          <a:p>
            <a:r>
              <a:rPr lang="en-US" dirty="0"/>
              <a:t>What is the </a:t>
            </a:r>
            <a:r>
              <a:rPr lang="en-US" i="1" dirty="0"/>
              <a:t>address</a:t>
            </a:r>
            <a:r>
              <a:rPr lang="en-US" dirty="0"/>
              <a:t> of the next element?</a:t>
            </a:r>
          </a:p>
          <a:p>
            <a:pPr lvl="1"/>
            <a:r>
              <a:rPr lang="en-US" dirty="0"/>
              <a:t>It’s A + one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over: </a:t>
            </a:r>
            <a:r>
              <a:rPr lang="en-US" dirty="0">
                <a:solidFill>
                  <a:srgbClr val="C00000"/>
                </a:solidFill>
              </a:rPr>
              <a:t>A+1</a:t>
            </a:r>
          </a:p>
          <a:p>
            <a:pPr lvl="1"/>
            <a:r>
              <a:rPr lang="en-US" dirty="0"/>
              <a:t>In general the address of the </a:t>
            </a:r>
            <a:r>
              <a:rPr lang="en-US" dirty="0" err="1"/>
              <a:t>i-th</a:t>
            </a:r>
            <a:r>
              <a:rPr lang="en-US" dirty="0"/>
              <a:t> element of A is </a:t>
            </a:r>
            <a:r>
              <a:rPr lang="en-US" dirty="0" err="1">
                <a:solidFill>
                  <a:srgbClr val="C00000"/>
                </a:solidFill>
              </a:rPr>
              <a:t>A+i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called </a:t>
            </a:r>
            <a:r>
              <a:rPr lang="en-US" b="1" dirty="0"/>
              <a:t>pointer arithmetic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855200" y="76200"/>
            <a:ext cx="3062505" cy="21133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xmalloc</a:t>
            </a:r>
            <a:r>
              <a:rPr lang="en-US" sz="1600" b="0" dirty="0"/>
              <a:t>(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 * 5);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0" y="56845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68400" y="5760720"/>
            <a:ext cx="762000" cy="381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0xBB0</a:t>
            </a:r>
          </a:p>
        </p:txBody>
      </p:sp>
      <p:cxnSp>
        <p:nvCxnSpPr>
          <p:cNvPr id="9" name="Curved Connector 20"/>
          <p:cNvCxnSpPr>
            <a:stCxn id="8" idx="3"/>
            <a:endCxn id="10" idx="1"/>
          </p:cNvCxnSpPr>
          <p:nvPr/>
        </p:nvCxnSpPr>
        <p:spPr bwMode="auto">
          <a:xfrm>
            <a:off x="1930400" y="5951220"/>
            <a:ext cx="1889741" cy="2890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797823" y="62179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11600" y="621792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931400" y="1295400"/>
            <a:ext cx="9906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0007600" y="3886200"/>
            <a:ext cx="2740623" cy="400110"/>
          </a:xfrm>
          <a:prstGeom prst="wedgeRectCallout">
            <a:avLst>
              <a:gd name="adj1" fmla="val -47969"/>
              <a:gd name="adj2" fmla="val 1318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plus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elements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over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0007600" y="5314890"/>
            <a:ext cx="2655792" cy="400110"/>
          </a:xfrm>
          <a:prstGeom prst="wedgeRectCallout">
            <a:avLst>
              <a:gd name="adj1" fmla="val -49400"/>
              <a:gd name="adj2" fmla="val -10611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 plus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bytes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over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02700" cy="1498600"/>
          </a:xfrm>
        </p:spPr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A+i</a:t>
            </a:r>
            <a:r>
              <a:rPr lang="en-US" dirty="0"/>
              <a:t> is the </a:t>
            </a:r>
            <a:r>
              <a:rPr lang="en-US" b="1" dirty="0"/>
              <a:t>address</a:t>
            </a:r>
            <a:r>
              <a:rPr lang="en-US" dirty="0"/>
              <a:t> of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So *(</a:t>
            </a:r>
            <a:r>
              <a:rPr lang="en-US" dirty="0" err="1"/>
              <a:t>A+i</a:t>
            </a:r>
            <a:r>
              <a:rPr lang="en-US" dirty="0"/>
              <a:t>) is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value</a:t>
            </a:r>
            <a:r>
              <a:rPr lang="en-US" dirty="0"/>
              <a:t> of the element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So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"A[1] is %d\n"</a:t>
            </a:r>
            <a:r>
              <a:rPr lang="en-US" dirty="0"/>
              <a:t>, *(A+1));</a:t>
            </a:r>
          </a:p>
          <a:p>
            <a:pPr lvl="1">
              <a:buNone/>
            </a:pPr>
            <a:r>
              <a:rPr lang="en-US" dirty="0"/>
              <a:t>	prints 7</a:t>
            </a:r>
          </a:p>
          <a:p>
            <a:pPr lvl="4"/>
            <a:endParaRPr lang="en-US" dirty="0"/>
          </a:p>
          <a:p>
            <a:r>
              <a:rPr lang="en-US" dirty="0"/>
              <a:t>In fact, A[</a:t>
            </a:r>
            <a:r>
              <a:rPr lang="en-US" dirty="0" err="1"/>
              <a:t>i</a:t>
            </a:r>
            <a:r>
              <a:rPr lang="en-US" dirty="0"/>
              <a:t>] is just convenience syntax for *(</a:t>
            </a:r>
            <a:r>
              <a:rPr lang="en-US" dirty="0" err="1"/>
              <a:t>A+i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855200" y="76200"/>
            <a:ext cx="3062505" cy="21133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xmalloc</a:t>
            </a:r>
            <a:r>
              <a:rPr lang="en-US" sz="1600" b="0" dirty="0"/>
              <a:t>(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 * 5);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graphicFrame>
        <p:nvGraphicFramePr>
          <p:cNvPr id="6" name="Content Placeholder 68"/>
          <p:cNvGraphicFramePr>
            <a:graphicFrameLocks/>
          </p:cNvGraphicFramePr>
          <p:nvPr/>
        </p:nvGraphicFramePr>
        <p:xfrm>
          <a:off x="7118895" y="2743200"/>
          <a:ext cx="57843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7462318" y="34747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807200" y="7137737"/>
            <a:ext cx="3384901" cy="1015663"/>
          </a:xfrm>
          <a:prstGeom prst="wedgeRectCallout">
            <a:avLst>
              <a:gd name="adj1" fmla="val -22435"/>
              <a:gd name="adj2" fmla="val -1555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the same way that p-&gt;next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is just convenience syntax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for (*p).next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083300" cy="1498600"/>
          </a:xfrm>
        </p:spPr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62200"/>
            <a:ext cx="11099800" cy="6515100"/>
          </a:xfrm>
        </p:spPr>
        <p:txBody>
          <a:bodyPr/>
          <a:lstStyle/>
          <a:p>
            <a:r>
              <a:rPr lang="en-US" dirty="0"/>
              <a:t>Pointer arithmetic is one of the </a:t>
            </a:r>
            <a:r>
              <a:rPr lang="en-US" b="1" dirty="0"/>
              <a:t>most error-prone features </a:t>
            </a:r>
            <a:r>
              <a:rPr lang="en-US" dirty="0"/>
              <a:t>of C</a:t>
            </a:r>
          </a:p>
          <a:p>
            <a:pPr lvl="1"/>
            <a:endParaRPr lang="en-US" dirty="0"/>
          </a:p>
          <a:p>
            <a:r>
              <a:rPr lang="en-US" dirty="0"/>
              <a:t>But no C program needs to use it</a:t>
            </a:r>
          </a:p>
          <a:p>
            <a:pPr lvl="1"/>
            <a:r>
              <a:rPr lang="en-US" dirty="0"/>
              <a:t>Every piece of C code can be rewritten to void using it</a:t>
            </a:r>
          </a:p>
          <a:p>
            <a:pPr lvl="2"/>
            <a:r>
              <a:rPr lang="en-US" dirty="0"/>
              <a:t>Change *(</a:t>
            </a:r>
            <a:r>
              <a:rPr lang="en-US" dirty="0" err="1"/>
              <a:t>A+i</a:t>
            </a:r>
            <a:r>
              <a:rPr lang="en-US" dirty="0"/>
              <a:t>) to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2"/>
            <a:r>
              <a:rPr lang="en-US" dirty="0"/>
              <a:t>Change </a:t>
            </a:r>
            <a:r>
              <a:rPr lang="en-US" dirty="0" err="1">
                <a:solidFill>
                  <a:srgbClr val="C00000"/>
                </a:solidFill>
              </a:rPr>
              <a:t>A+i</a:t>
            </a:r>
            <a:r>
              <a:rPr lang="en-US" dirty="0"/>
              <a:t> to … </a:t>
            </a:r>
            <a:r>
              <a:rPr lang="en-US" i="1" dirty="0"/>
              <a:t>(later)</a:t>
            </a:r>
          </a:p>
          <a:p>
            <a:pPr lvl="4"/>
            <a:endParaRPr lang="en-US" dirty="0"/>
          </a:p>
          <a:p>
            <a:r>
              <a:rPr lang="en-US" dirty="0"/>
              <a:t>Code that doesn’t use pointer arithmetic</a:t>
            </a:r>
          </a:p>
          <a:p>
            <a:pPr lvl="1"/>
            <a:r>
              <a:rPr lang="en-US" dirty="0"/>
              <a:t>Is more readable</a:t>
            </a:r>
          </a:p>
          <a:p>
            <a:pPr lvl="1"/>
            <a:r>
              <a:rPr lang="en-US" dirty="0"/>
              <a:t>Has fewer bugs</a:t>
            </a:r>
          </a:p>
        </p:txBody>
      </p:sp>
      <p:graphicFrame>
        <p:nvGraphicFramePr>
          <p:cNvPr id="6" name="Content Placeholder 68"/>
          <p:cNvGraphicFramePr>
            <a:graphicFrameLocks/>
          </p:cNvGraphicFramePr>
          <p:nvPr/>
        </p:nvGraphicFramePr>
        <p:xfrm>
          <a:off x="7118895" y="0"/>
          <a:ext cx="57843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*(A+4)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7531623" y="7315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Octagon 12"/>
          <p:cNvSpPr/>
          <p:nvPr/>
        </p:nvSpPr>
        <p:spPr bwMode="auto">
          <a:xfrm>
            <a:off x="11013440" y="230124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)</a:t>
            </a:r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/>
              <a:t> does not initialize</a:t>
            </a:r>
            <a:br>
              <a:rPr lang="en-US" dirty="0"/>
            </a:br>
            <a:r>
              <a:rPr lang="en-US" dirty="0"/>
              <a:t>memory to default value</a:t>
            </a:r>
          </a:p>
          <a:p>
            <a:pPr lvl="1"/>
            <a:r>
              <a:rPr lang="en-US" dirty="0"/>
              <a:t>A[3] could contain any value</a:t>
            </a:r>
          </a:p>
          <a:p>
            <a:pPr lvl="1"/>
            <a:endParaRPr lang="en-US" dirty="0"/>
          </a:p>
          <a:p>
            <a:r>
              <a:rPr lang="en-US" dirty="0"/>
              <a:t>To allocate memory and initialize it to all zeros, use the function </a:t>
            </a:r>
            <a:r>
              <a:rPr lang="en-US" dirty="0" err="1">
                <a:solidFill>
                  <a:srgbClr val="7030A0"/>
                </a:solidFill>
              </a:rPr>
              <a:t>calloc</a:t>
            </a:r>
            <a:endParaRPr lang="en-US" dirty="0">
              <a:solidFill>
                <a:srgbClr val="7030A0"/>
              </a:solidFill>
            </a:endParaRPr>
          </a:p>
          <a:p>
            <a:pPr lvl="4"/>
            <a:endParaRPr lang="en-US" dirty="0"/>
          </a:p>
          <a:p>
            <a:pPr lvl="1">
              <a:buNone/>
            </a:pPr>
            <a:r>
              <a:rPr lang="en-US" dirty="0"/>
              <a:t>			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/>
              <a:t> = </a:t>
            </a:r>
            <a:r>
              <a:rPr lang="en-US" dirty="0" err="1"/>
              <a:t>calloc</a:t>
            </a:r>
            <a:r>
              <a:rPr lang="en-US" dirty="0"/>
              <a:t>(5,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));</a:t>
            </a:r>
          </a:p>
          <a:p>
            <a:pPr lvl="4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 err="1">
                <a:solidFill>
                  <a:srgbClr val="7030A0"/>
                </a:solidFill>
              </a:rPr>
              <a:t>calloc</a:t>
            </a:r>
            <a:r>
              <a:rPr lang="en-US" dirty="0"/>
              <a:t> returns NULL if there is</a:t>
            </a:r>
            <a:br>
              <a:rPr lang="en-US" dirty="0"/>
            </a:br>
            <a:r>
              <a:rPr lang="en-US" dirty="0"/>
              <a:t>no memory available</a:t>
            </a:r>
          </a:p>
          <a:p>
            <a:pPr lvl="3"/>
            <a:r>
              <a:rPr lang="en-US" dirty="0"/>
              <a:t>lib/</a:t>
            </a:r>
            <a:r>
              <a:rPr lang="en-US" dirty="0" err="1"/>
              <a:t>xalloc.h</a:t>
            </a:r>
            <a:r>
              <a:rPr lang="en-US" dirty="0"/>
              <a:t> provides </a:t>
            </a:r>
            <a:r>
              <a:rPr lang="en-US" dirty="0" err="1">
                <a:solidFill>
                  <a:srgbClr val="7030A0"/>
                </a:solidFill>
              </a:rPr>
              <a:t>xcalloc</a:t>
            </a:r>
            <a:br>
              <a:rPr lang="en-US" dirty="0"/>
            </a:br>
            <a:r>
              <a:rPr lang="en-US" dirty="0"/>
              <a:t>that aborts execution instead</a:t>
            </a:r>
          </a:p>
        </p:txBody>
      </p:sp>
      <p:graphicFrame>
        <p:nvGraphicFramePr>
          <p:cNvPr id="4" name="Content Placeholder 68"/>
          <p:cNvGraphicFramePr>
            <a:graphicFrameLocks/>
          </p:cNvGraphicFramePr>
          <p:nvPr/>
        </p:nvGraphicFramePr>
        <p:xfrm>
          <a:off x="7035800" y="2438400"/>
          <a:ext cx="5784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531623" y="319024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541000" y="278892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Rectangle 6"/>
          <p:cNvSpPr/>
          <p:nvPr/>
        </p:nvSpPr>
        <p:spPr bwMode="auto">
          <a:xfrm>
            <a:off x="9855200" y="76200"/>
            <a:ext cx="3062505" cy="21133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xmalloc</a:t>
            </a:r>
            <a:r>
              <a:rPr lang="en-US" sz="1600" b="0" dirty="0"/>
              <a:t>(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 * 5);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8811545" y="5257800"/>
            <a:ext cx="3253455" cy="707886"/>
          </a:xfrm>
          <a:prstGeom prst="wedgeRectCallout">
            <a:avLst>
              <a:gd name="adj1" fmla="val -74026"/>
              <a:gd name="adj2" fmla="val 2671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takes two arguments,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while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takes only one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367838" y="6705600"/>
            <a:ext cx="2399055" cy="400110"/>
          </a:xfrm>
          <a:prstGeom prst="wedgeRectCallout">
            <a:avLst>
              <a:gd name="adj1" fmla="val 46062"/>
              <a:gd name="adj2" fmla="val -2237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Number of elements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302783" y="6705600"/>
            <a:ext cx="2485617" cy="400110"/>
          </a:xfrm>
          <a:prstGeom prst="wedgeRectCallout">
            <a:avLst>
              <a:gd name="adj1" fmla="val -35072"/>
              <a:gd name="adj2" fmla="val -2237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Size of each element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11" name="Content Placeholder 68"/>
          <p:cNvGraphicFramePr>
            <a:graphicFrameLocks/>
          </p:cNvGraphicFramePr>
          <p:nvPr/>
        </p:nvGraphicFramePr>
        <p:xfrm>
          <a:off x="7035800" y="7574280"/>
          <a:ext cx="5784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7531623" y="83261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541000" y="792480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8483600" y="9144000"/>
            <a:ext cx="2357505" cy="400110"/>
          </a:xfrm>
          <a:prstGeom prst="wedgeRectCallout">
            <a:avLst>
              <a:gd name="adj1" fmla="val 44627"/>
              <a:gd name="adj2" fmla="val -24878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Now A[3] contains 0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was created in allocated memory</a:t>
            </a:r>
          </a:p>
          <a:p>
            <a:pPr lvl="1"/>
            <a:r>
              <a:rPr lang="en-US" dirty="0"/>
              <a:t>On the heap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Therefore, we must free it before the program exits</a:t>
            </a:r>
          </a:p>
          <a:p>
            <a:pPr lvl="1"/>
            <a:r>
              <a:rPr lang="en-US" dirty="0"/>
              <a:t>Otherwise there is a memory leak</a:t>
            </a:r>
          </a:p>
          <a:p>
            <a:pPr lvl="4"/>
            <a:endParaRPr lang="en-US" dirty="0"/>
          </a:p>
          <a:p>
            <a:pPr lvl="1">
              <a:buNone/>
            </a:pPr>
            <a:r>
              <a:rPr lang="en-US" dirty="0"/>
              <a:t>		free(A);</a:t>
            </a:r>
          </a:p>
          <a:p>
            <a:pPr lvl="1"/>
            <a:endParaRPr lang="en-US" dirty="0"/>
          </a:p>
          <a:p>
            <a:r>
              <a:rPr lang="en-US" dirty="0"/>
              <a:t>The C motto</a:t>
            </a:r>
          </a:p>
          <a:p>
            <a:pPr lvl="4"/>
            <a:endParaRPr lang="en-US" dirty="0"/>
          </a:p>
          <a:p>
            <a:pPr marL="6350" lvl="1" indent="-6350" algn="ctr">
              <a:buNone/>
            </a:pPr>
            <a:r>
              <a:rPr lang="en-US" sz="4000" b="1" dirty="0"/>
              <a:t>If you allocate it, you free it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000995" y="76200"/>
            <a:ext cx="2902205" cy="21133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xcalloc</a:t>
            </a:r>
            <a:r>
              <a:rPr lang="en-US" sz="1600" b="0" dirty="0"/>
              <a:t>(5, 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free(A);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083800" y="1600200"/>
            <a:ext cx="8382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9055100" cy="1498600"/>
          </a:xfrm>
        </p:spPr>
        <p:txBody>
          <a:bodyPr/>
          <a:lstStyle/>
          <a:p>
            <a:r>
              <a:rPr lang="en-US" dirty="0"/>
              <a:t>The 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C0, we can know the length of an array</a:t>
            </a:r>
            <a:br>
              <a:rPr lang="en-US" dirty="0"/>
            </a:br>
            <a:r>
              <a:rPr lang="en-US" dirty="0"/>
              <a:t>only in contracts</a:t>
            </a:r>
          </a:p>
          <a:p>
            <a:endParaRPr lang="en-US" dirty="0"/>
          </a:p>
          <a:p>
            <a:r>
              <a:rPr lang="en-US" dirty="0"/>
              <a:t>In C, there is </a:t>
            </a:r>
            <a:r>
              <a:rPr lang="en-US" b="1" dirty="0"/>
              <a:t>no way </a:t>
            </a:r>
            <a:r>
              <a:rPr lang="en-US" dirty="0"/>
              <a:t>to find out the length of an array</a:t>
            </a:r>
          </a:p>
          <a:p>
            <a:pPr lvl="1"/>
            <a:r>
              <a:rPr lang="en-US" dirty="0"/>
              <a:t>We need to keep track of it</a:t>
            </a:r>
            <a:br>
              <a:rPr lang="en-US" dirty="0"/>
            </a:br>
            <a:r>
              <a:rPr lang="en-US" dirty="0"/>
              <a:t>meticulously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 knows how much memory to give back to the OS</a:t>
            </a:r>
          </a:p>
          <a:p>
            <a:pPr lvl="1"/>
            <a:r>
              <a:rPr lang="en-US" dirty="0"/>
              <a:t>The memory management part of the run-time keeps track of the starting address and size of every piece of allocated memory …</a:t>
            </a:r>
          </a:p>
          <a:p>
            <a:pPr lvl="1"/>
            <a:r>
              <a:rPr lang="en-US" dirty="0"/>
              <a:t>… but none of this is accessible to the program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000995" y="76200"/>
            <a:ext cx="2902205" cy="21133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xcalloc</a:t>
            </a:r>
            <a:r>
              <a:rPr lang="en-US" sz="1600" b="0" dirty="0"/>
              <a:t>(5, 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free(A);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6731000" y="3048000"/>
            <a:ext cx="2341347" cy="400110"/>
          </a:xfrm>
          <a:prstGeom prst="wedgeRectCallout">
            <a:avLst>
              <a:gd name="adj1" fmla="val -113716"/>
              <a:gd name="adj2" fmla="val -14547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C0 stores it secretly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8940800" y="4495800"/>
            <a:ext cx="2370201" cy="400110"/>
          </a:xfrm>
          <a:prstGeom prst="wedgeRectCallout">
            <a:avLst>
              <a:gd name="adj1" fmla="val -45542"/>
              <a:gd name="adj2" fmla="val -11729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It is written nowhere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Arrays Summary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560387"/>
          </a:xfrm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Arrays in 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0875" y="3048000"/>
            <a:ext cx="5745163" cy="5664200"/>
          </a:xfrm>
        </p:spPr>
        <p:txBody>
          <a:bodyPr anchor="t"/>
          <a:lstStyle/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Arrays are pointers</a:t>
            </a:r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Created with (</a:t>
            </a:r>
            <a:r>
              <a:rPr lang="en-US" sz="3200" dirty="0">
                <a:solidFill>
                  <a:srgbClr val="7030A0"/>
                </a:solidFill>
              </a:rPr>
              <a:t>x</a:t>
            </a:r>
            <a:r>
              <a:rPr lang="en-US" sz="3200" dirty="0"/>
              <a:t>)</a:t>
            </a:r>
            <a:r>
              <a:rPr lang="en-US" sz="3200" dirty="0" err="1">
                <a:solidFill>
                  <a:srgbClr val="7030A0"/>
                </a:solidFill>
              </a:rPr>
              <a:t>malloc</a:t>
            </a:r>
            <a:endParaRPr lang="en-US" sz="3200" dirty="0">
              <a:solidFill>
                <a:srgbClr val="7030A0"/>
              </a:solidFill>
            </a:endParaRPr>
          </a:p>
          <a:p>
            <a:pPr marL="979488" lvl="1" indent="-342900">
              <a:spcBef>
                <a:spcPts val="7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800" i="1" dirty="0"/>
              <a:t>Does not initialize elements</a:t>
            </a:r>
          </a:p>
          <a:p>
            <a:pPr marL="901700" lvl="1" indent="-457200">
              <a:spcBef>
                <a:spcPts val="800"/>
              </a:spcBef>
              <a:buClr>
                <a:schemeClr val="tx1"/>
              </a:buClr>
              <a:buSzPct val="100000"/>
              <a:buNone/>
            </a:pPr>
            <a:r>
              <a:rPr lang="en-US" sz="3200" dirty="0"/>
              <a:t>or with (</a:t>
            </a:r>
            <a:r>
              <a:rPr lang="en-US" sz="3200" dirty="0">
                <a:solidFill>
                  <a:srgbClr val="7030A0"/>
                </a:solidFill>
              </a:rPr>
              <a:t>x</a:t>
            </a:r>
            <a:r>
              <a:rPr lang="en-US" sz="3200" dirty="0"/>
              <a:t>)</a:t>
            </a:r>
            <a:r>
              <a:rPr lang="en-US" sz="3200" dirty="0" err="1">
                <a:solidFill>
                  <a:srgbClr val="7030A0"/>
                </a:solidFill>
              </a:rPr>
              <a:t>calloc</a:t>
            </a:r>
            <a:endParaRPr lang="en-US" sz="3200" dirty="0">
              <a:solidFill>
                <a:srgbClr val="7030A0"/>
              </a:solidFill>
            </a:endParaRPr>
          </a:p>
          <a:p>
            <a:pPr marL="979488" lvl="1" indent="-342900">
              <a:spcBef>
                <a:spcPts val="7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800" i="1" dirty="0"/>
              <a:t>Does initialize elements</a:t>
            </a:r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Must be freed</a:t>
            </a:r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No way to find the length</a:t>
            </a:r>
          </a:p>
          <a:p>
            <a:pPr marL="901700" lvl="1" indent="-457200">
              <a:spcBef>
                <a:spcPts val="800"/>
              </a:spcBef>
              <a:buClr>
                <a:schemeClr val="tx1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560387"/>
          </a:xfr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Arrays in C0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605588" y="3048000"/>
            <a:ext cx="5748337" cy="5664200"/>
          </a:xfrm>
        </p:spPr>
        <p:txBody>
          <a:bodyPr anchor="t"/>
          <a:lstStyle/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Arrays have a special type</a:t>
            </a:r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Created with </a:t>
            </a:r>
            <a:r>
              <a:rPr lang="en-US" sz="3200" dirty="0" err="1">
                <a:solidFill>
                  <a:srgbClr val="7030A0"/>
                </a:solidFill>
              </a:rPr>
              <a:t>alloc_array</a:t>
            </a:r>
            <a:endParaRPr lang="en-US" sz="3200" dirty="0">
              <a:solidFill>
                <a:srgbClr val="7030A0"/>
              </a:solidFill>
            </a:endParaRPr>
          </a:p>
          <a:p>
            <a:pPr marL="979488" lvl="1" indent="-342900">
              <a:spcBef>
                <a:spcPts val="7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800" i="1" dirty="0"/>
              <a:t>Initializes the elements to 0</a:t>
            </a:r>
          </a:p>
          <a:p>
            <a:pPr marL="355600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</a:pPr>
            <a:endParaRPr lang="en-US" sz="3200" dirty="0"/>
          </a:p>
          <a:p>
            <a:pPr marL="800100" lvl="1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</a:pPr>
            <a:endParaRPr lang="en-US" sz="2800" dirty="0"/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Garbage collected</a:t>
            </a:r>
          </a:p>
          <a:p>
            <a: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</a:pPr>
            <a:r>
              <a:rPr lang="en-US" sz="3200" dirty="0"/>
              <a:t>Length available in contracts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Undefined Behavior</a:t>
            </a:r>
          </a:p>
        </p:txBody>
      </p:sp>
      <p:sp>
        <p:nvSpPr>
          <p:cNvPr id="4" name="Octagon 3"/>
          <p:cNvSpPr/>
          <p:nvPr/>
        </p:nvSpPr>
        <p:spPr bwMode="auto">
          <a:xfrm>
            <a:off x="8483600" y="5486400"/>
            <a:ext cx="3048000" cy="304800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9055100" cy="1498600"/>
          </a:xfrm>
        </p:spPr>
        <p:txBody>
          <a:bodyPr/>
          <a:lstStyle/>
          <a:p>
            <a:r>
              <a:rPr lang="en-US" dirty="0"/>
              <a:t>Out-of-bound Accesses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try to access A[5]?</a:t>
            </a:r>
          </a:p>
          <a:p>
            <a:pPr lvl="4"/>
            <a:endParaRPr lang="en-US" sz="1000" dirty="0"/>
          </a:p>
          <a:p>
            <a:pPr lvl="1" algn="ctr"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"A[5] is %d\n"</a:t>
            </a:r>
            <a:r>
              <a:rPr lang="pt-BR" dirty="0"/>
              <a:t>, A[5]);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In C0, this is a </a:t>
            </a:r>
            <a:r>
              <a:rPr lang="en-US" b="1" dirty="0"/>
              <a:t>safety violation</a:t>
            </a:r>
          </a:p>
          <a:p>
            <a:pPr lvl="1"/>
            <a:r>
              <a:rPr lang="en-US" dirty="0"/>
              <a:t>Array access is out of bounds</a:t>
            </a:r>
          </a:p>
          <a:p>
            <a:pPr lvl="4"/>
            <a:endParaRPr lang="en-US" dirty="0"/>
          </a:p>
          <a:p>
            <a:r>
              <a:rPr lang="en-US" dirty="0"/>
              <a:t>In C, that’s *(A+5)</a:t>
            </a:r>
          </a:p>
          <a:p>
            <a:pPr lvl="1"/>
            <a:r>
              <a:rPr lang="en-US" dirty="0"/>
              <a:t>The value of the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int</a:t>
            </a:r>
            <a:r>
              <a:rPr lang="en-US" dirty="0"/>
              <a:t> starting from the address in 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What will happen?</a:t>
            </a:r>
          </a:p>
          <a:p>
            <a:endParaRPr lang="en-US" dirty="0"/>
          </a:p>
        </p:txBody>
      </p:sp>
      <p:graphicFrame>
        <p:nvGraphicFramePr>
          <p:cNvPr id="7" name="Content Placeholder 68"/>
          <p:cNvGraphicFramePr>
            <a:graphicFrameLocks/>
          </p:cNvGraphicFramePr>
          <p:nvPr/>
        </p:nvGraphicFramePr>
        <p:xfrm>
          <a:off x="2921000" y="6762690"/>
          <a:ext cx="67126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416823" y="751453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407400" y="711321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8178800" y="7905690"/>
            <a:ext cx="2243691" cy="400110"/>
          </a:xfrm>
          <a:prstGeom prst="wedgeRectCallout">
            <a:avLst>
              <a:gd name="adj1" fmla="val -19740"/>
              <a:gd name="adj2" fmla="val -13295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outside of A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000995" y="76200"/>
            <a:ext cx="2913426" cy="186717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xcalloc</a:t>
            </a:r>
            <a:r>
              <a:rPr lang="en-US" sz="1600" b="0" dirty="0"/>
              <a:t>(5, 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9055100" cy="1498600"/>
          </a:xfrm>
        </p:spPr>
        <p:txBody>
          <a:bodyPr/>
          <a:lstStyle/>
          <a:p>
            <a:r>
              <a:rPr lang="en-US" dirty="0"/>
              <a:t>Out-of-bound Accesses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will happen?</a:t>
            </a:r>
          </a:p>
          <a:p>
            <a:pPr lvl="4"/>
            <a:endParaRPr lang="en-US" sz="1000" dirty="0"/>
          </a:p>
          <a:p>
            <a:pPr lvl="1" algn="ctr"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"A[5] is %d\n"</a:t>
            </a:r>
            <a:r>
              <a:rPr lang="pt-BR" dirty="0"/>
              <a:t>, A[5]);</a:t>
            </a:r>
            <a:endParaRPr lang="en-US" dirty="0"/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could</a:t>
            </a:r>
          </a:p>
          <a:p>
            <a:pPr lvl="1"/>
            <a:r>
              <a:rPr lang="en-US" dirty="0"/>
              <a:t>Print some </a:t>
            </a:r>
            <a:r>
              <a:rPr lang="en-US" dirty="0">
                <a:solidFill>
                  <a:srgbClr val="00B050"/>
                </a:solidFill>
              </a:rPr>
              <a:t>int</a:t>
            </a:r>
            <a:r>
              <a:rPr lang="en-US" dirty="0"/>
              <a:t> and continue execution</a:t>
            </a:r>
          </a:p>
          <a:p>
            <a:pPr lvl="1"/>
            <a:r>
              <a:rPr lang="en-US" dirty="0"/>
              <a:t>Abort the program</a:t>
            </a:r>
          </a:p>
          <a:p>
            <a:pPr lvl="1"/>
            <a:r>
              <a:rPr lang="en-US" dirty="0"/>
              <a:t>Crash the computer</a:t>
            </a:r>
          </a:p>
          <a:p>
            <a:pPr lvl="1"/>
            <a:r>
              <a:rPr lang="en-US" dirty="0"/>
              <a:t>Do weirder things</a:t>
            </a:r>
          </a:p>
          <a:p>
            <a:pPr lvl="2">
              <a:buNone/>
            </a:pPr>
            <a:r>
              <a:rPr lang="en-US" dirty="0"/>
              <a:t>(within the laws of physics)</a:t>
            </a:r>
          </a:p>
        </p:txBody>
      </p:sp>
      <p:graphicFrame>
        <p:nvGraphicFramePr>
          <p:cNvPr id="7" name="Content Placeholder 68"/>
          <p:cNvGraphicFramePr>
            <a:graphicFrameLocks/>
          </p:cNvGraphicFramePr>
          <p:nvPr/>
        </p:nvGraphicFramePr>
        <p:xfrm>
          <a:off x="2921000" y="3867090"/>
          <a:ext cx="67126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416823" y="461893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407400" y="421761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8178800" y="5010090"/>
            <a:ext cx="2243691" cy="400110"/>
          </a:xfrm>
          <a:prstGeom prst="wedgeRectCallout">
            <a:avLst>
              <a:gd name="adj1" fmla="val -19740"/>
              <a:gd name="adj2" fmla="val -13295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outside of A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502400" y="7696200"/>
            <a:ext cx="3537187" cy="707886"/>
          </a:xfrm>
          <a:prstGeom prst="wedgeRectCallout">
            <a:avLst>
              <a:gd name="adj1" fmla="val -101189"/>
              <a:gd name="adj2" fmla="val -2324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Google joke: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order pizza for the whole team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000995" y="76200"/>
            <a:ext cx="2913426" cy="186717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xcalloc</a:t>
            </a:r>
            <a:r>
              <a:rPr lang="en-US" sz="1600" b="0" dirty="0"/>
              <a:t>(5, 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*A = 42;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7372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 to 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C’s Memory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Arrays, Aliasing, Casting Pointers, Stack Allocation, and Strings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Announcements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Programming assignment 8 is due tomorrow by 9PM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Midterm 2 is on March 30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5245100" cy="1498600"/>
          </a:xfrm>
        </p:spPr>
        <p:txBody>
          <a:bodyPr/>
          <a:lstStyle/>
          <a:p>
            <a:r>
              <a:rPr lang="en-US" dirty="0"/>
              <a:t>Out-of-bound Accesses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800" y="2362200"/>
            <a:ext cx="11099800" cy="6438900"/>
          </a:xfrm>
        </p:spPr>
        <p:txBody>
          <a:bodyPr/>
          <a:lstStyle/>
          <a:p>
            <a:pPr algn="ctr"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"A[5] is %d\n"</a:t>
            </a:r>
            <a:r>
              <a:rPr lang="pt-BR" dirty="0"/>
              <a:t>, A[5]);</a:t>
            </a:r>
          </a:p>
          <a:p>
            <a:pPr marL="457200" lvl="4" indent="-457200">
              <a:spcBef>
                <a:spcPts val="800"/>
              </a:spcBef>
              <a:buNone/>
            </a:pPr>
            <a:endParaRPr lang="en-US" dirty="0"/>
          </a:p>
          <a:p>
            <a:r>
              <a:rPr lang="en-US" dirty="0"/>
              <a:t>Could do different things on different runs</a:t>
            </a:r>
          </a:p>
          <a:p>
            <a:pPr lvl="1"/>
            <a:r>
              <a:rPr lang="en-US" dirty="0"/>
              <a:t>It could work as expected most of the times but not always</a:t>
            </a:r>
          </a:p>
          <a:p>
            <a:pPr lvl="2"/>
            <a:r>
              <a:rPr lang="en-US" dirty="0"/>
              <a:t>Corrupt the data and crash in mysterious ways later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Same thing with</a:t>
            </a:r>
          </a:p>
          <a:p>
            <a:pPr lvl="1">
              <a:buNone/>
            </a:pPr>
            <a:r>
              <a:rPr lang="pt-BR" dirty="0"/>
              <a:t>	printf(</a:t>
            </a:r>
            <a:r>
              <a:rPr lang="pt-BR" dirty="0">
                <a:solidFill>
                  <a:srgbClr val="92D050"/>
                </a:solidFill>
              </a:rPr>
              <a:t>"A[-1] is %d\n"</a:t>
            </a:r>
            <a:r>
              <a:rPr lang="pt-BR" dirty="0"/>
              <a:t>, A[-1]);</a:t>
            </a:r>
          </a:p>
          <a:p>
            <a:pPr lvl="1">
              <a:buNone/>
            </a:pPr>
            <a:r>
              <a:rPr lang="pt-BR" dirty="0"/>
              <a:t>	printf(</a:t>
            </a:r>
            <a:r>
              <a:rPr lang="pt-BR" dirty="0">
                <a:solidFill>
                  <a:srgbClr val="92D050"/>
                </a:solidFill>
              </a:rPr>
              <a:t>"A[1000] is %d\n"</a:t>
            </a:r>
            <a:r>
              <a:rPr lang="pt-BR" dirty="0"/>
              <a:t>, A[1000]);</a:t>
            </a:r>
          </a:p>
          <a:p>
            <a:pPr lvl="4"/>
            <a:endParaRPr lang="pt-BR" dirty="0"/>
          </a:p>
          <a:p>
            <a:r>
              <a:rPr lang="pt-BR" dirty="0"/>
              <a:t>But</a:t>
            </a:r>
          </a:p>
          <a:p>
            <a:pPr lvl="1">
              <a:buNone/>
            </a:pPr>
            <a:r>
              <a:rPr lang="pt-BR" dirty="0"/>
              <a:t>	printf(</a:t>
            </a:r>
            <a:r>
              <a:rPr lang="pt-BR" dirty="0">
                <a:solidFill>
                  <a:srgbClr val="92D050"/>
                </a:solidFill>
              </a:rPr>
              <a:t>"A[10000000] is %d\n"</a:t>
            </a:r>
            <a:r>
              <a:rPr lang="pt-BR" dirty="0"/>
              <a:t>, A[10000000]);</a:t>
            </a:r>
          </a:p>
          <a:p>
            <a:pPr>
              <a:buNone/>
            </a:pPr>
            <a:r>
              <a:rPr lang="en-US" dirty="0"/>
              <a:t>	will consistently crash the program</a:t>
            </a:r>
          </a:p>
          <a:p>
            <a:pPr lvl="2"/>
            <a:r>
              <a:rPr lang="en-US" dirty="0"/>
              <a:t>With a </a:t>
            </a:r>
            <a:r>
              <a:rPr lang="en-US" b="1" dirty="0"/>
              <a:t>segmentation fault</a:t>
            </a:r>
          </a:p>
        </p:txBody>
      </p:sp>
      <p:graphicFrame>
        <p:nvGraphicFramePr>
          <p:cNvPr id="7" name="Content Placeholder 68"/>
          <p:cNvGraphicFramePr>
            <a:graphicFrameLocks/>
          </p:cNvGraphicFramePr>
          <p:nvPr/>
        </p:nvGraphicFramePr>
        <p:xfrm>
          <a:off x="6190570" y="304800"/>
          <a:ext cx="67126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686393" y="105664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676970" y="65532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10466261" y="1447800"/>
            <a:ext cx="2243691" cy="400110"/>
          </a:xfrm>
          <a:prstGeom prst="wedgeRectCallout">
            <a:avLst>
              <a:gd name="adj1" fmla="val 21572"/>
              <a:gd name="adj2" fmla="val -1298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outside of A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7950200" y="5371743"/>
            <a:ext cx="4826000" cy="240065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A[5] is 1879048222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A[1000] is -837332876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A[-1] is 1073741854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Segmentation fault (core dumped)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950200" y="5066943"/>
            <a:ext cx="4826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could work as expected most of the times but not always</a:t>
            </a:r>
          </a:p>
          <a:p>
            <a:pPr lvl="1"/>
            <a:r>
              <a:rPr lang="en-US" dirty="0"/>
              <a:t>Extremely hard to debug</a:t>
            </a:r>
          </a:p>
          <a:p>
            <a:pPr lvl="4"/>
            <a:endParaRPr lang="en-US" dirty="0"/>
          </a:p>
          <a:p>
            <a:r>
              <a:rPr lang="en-US" dirty="0" err="1"/>
              <a:t>Valgrind</a:t>
            </a:r>
            <a:r>
              <a:rPr lang="en-US" dirty="0"/>
              <a:t> will often point out </a:t>
            </a:r>
            <a:r>
              <a:rPr lang="en-US" dirty="0" err="1"/>
              <a:t>out</a:t>
            </a:r>
            <a:r>
              <a:rPr lang="en-US" dirty="0"/>
              <a:t>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SzPct val="100000"/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"A[5] is %d\n"</a:t>
            </a:r>
            <a:r>
              <a:rPr lang="pt-BR" dirty="0"/>
              <a:t>, A[5]);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" y="6016347"/>
            <a:ext cx="12827000" cy="350865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Invalid read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   at 0x1089C2: main (test.c:40)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 Address 0x522d054 is 0 bytes after a block of size 20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alloc'd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   at 0x4C31B25: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(in 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   by 0x108878: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(xalloc.c:16)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==14980==    by 0x108965: main (test.c:29)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5711547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73200" y="6453664"/>
            <a:ext cx="3505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20800" y="7139464"/>
            <a:ext cx="97536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959600" y="6076890"/>
            <a:ext cx="4208844" cy="400110"/>
          </a:xfrm>
          <a:prstGeom prst="wedgeRectCallout">
            <a:avLst>
              <a:gd name="adj1" fmla="val -68447"/>
              <a:gd name="adj2" fmla="val 17056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416800" y="8949154"/>
            <a:ext cx="3171702" cy="400110"/>
          </a:xfrm>
          <a:prstGeom prst="wedgeRectCallout">
            <a:avLst>
              <a:gd name="adj1" fmla="val -90365"/>
              <a:gd name="adj2" fmla="val -4946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allocated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235200" y="5848290"/>
            <a:ext cx="3279103" cy="400110"/>
          </a:xfrm>
          <a:prstGeom prst="wedgeRectCallout">
            <a:avLst>
              <a:gd name="adj1" fmla="val 19100"/>
              <a:gd name="adj2" fmla="val 1039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this code,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are 4 bytes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0464800" y="6553200"/>
            <a:ext cx="2338204" cy="707886"/>
          </a:xfrm>
          <a:prstGeom prst="wedgeRectCallout">
            <a:avLst>
              <a:gd name="adj1" fmla="val -104734"/>
              <a:gd name="adj2" fmla="val 483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contains 5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 it’s 20 bytes long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will often point out </a:t>
            </a:r>
            <a:r>
              <a:rPr lang="en-US" dirty="0" err="1"/>
              <a:t>out</a:t>
            </a:r>
            <a:r>
              <a:rPr lang="en-US" dirty="0"/>
              <a:t>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r>
              <a:rPr lang="pt-BR" dirty="0"/>
              <a:t>A[5] = 15122;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5025747"/>
            <a:ext cx="12827000" cy="350865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Invalid write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   at 0x108982: main (test.c:46)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 Address 0x522d054 is 0 bytes after a block of size 20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alloc'd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   at 0x4C31B25: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(in 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   by 0x108838: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(xalloc.c:16)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==15847==    by 0x108925: main (test.c:29)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4720947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73200" y="5463064"/>
            <a:ext cx="3505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20800" y="6148864"/>
            <a:ext cx="97536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959600" y="5086290"/>
            <a:ext cx="4208844" cy="400110"/>
          </a:xfrm>
          <a:prstGeom prst="wedgeRectCallout">
            <a:avLst>
              <a:gd name="adj1" fmla="val -71842"/>
              <a:gd name="adj2" fmla="val 1634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235200" y="4857690"/>
            <a:ext cx="3279103" cy="400110"/>
          </a:xfrm>
          <a:prstGeom prst="wedgeRectCallout">
            <a:avLst>
              <a:gd name="adj1" fmla="val 19100"/>
              <a:gd name="adj2" fmla="val 1039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this code,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are 4 bytes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8255000" y="3810000"/>
            <a:ext cx="3096489" cy="400110"/>
          </a:xfrm>
          <a:prstGeom prst="wedgeRectCallout">
            <a:avLst>
              <a:gd name="adj1" fmla="val -68827"/>
              <a:gd name="adj2" fmla="val -15160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Here we are </a:t>
            </a: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writing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to A[5]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416800" y="8001000"/>
            <a:ext cx="3171702" cy="400110"/>
          </a:xfrm>
          <a:prstGeom prst="wedgeRectCallout">
            <a:avLst>
              <a:gd name="adj1" fmla="val -90365"/>
              <a:gd name="adj2" fmla="val -4946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allocated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will often point out </a:t>
            </a:r>
            <a:r>
              <a:rPr lang="en-US" dirty="0" err="1"/>
              <a:t>out</a:t>
            </a:r>
            <a:r>
              <a:rPr lang="en-US" dirty="0"/>
              <a:t>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SzPct val="100000"/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"A[-1] is %d\n"</a:t>
            </a:r>
            <a:r>
              <a:rPr lang="pt-BR" dirty="0"/>
              <a:t>, A[-1]);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76200" y="4416147"/>
            <a:ext cx="12827000" cy="350865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Invalid read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   at 0x1089C2: main (test.c:42)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 Address 0x522d03c is 4 bytes before a block of size 20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alloc'd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   at 0x4C31B25: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(in 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   by 0x108878: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xcalloc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(xalloc.c:16)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==15091==    by 0x108965: main (test.c:29)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200" y="4111347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473200" y="4853464"/>
            <a:ext cx="3505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749800" y="5562600"/>
            <a:ext cx="2362200" cy="51006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959600" y="4476690"/>
            <a:ext cx="4208844" cy="400110"/>
          </a:xfrm>
          <a:prstGeom prst="wedgeRectCallout">
            <a:avLst>
              <a:gd name="adj1" fmla="val -71842"/>
              <a:gd name="adj2" fmla="val 1634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7416800" y="7348954"/>
            <a:ext cx="3171702" cy="400110"/>
          </a:xfrm>
          <a:prstGeom prst="wedgeRectCallout">
            <a:avLst>
              <a:gd name="adj1" fmla="val -90365"/>
              <a:gd name="adj2" fmla="val -4946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allocated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2235200" y="4248090"/>
            <a:ext cx="3279103" cy="400110"/>
          </a:xfrm>
          <a:prstGeom prst="wedgeRectCallout">
            <a:avLst>
              <a:gd name="adj1" fmla="val 19100"/>
              <a:gd name="adj2" fmla="val 1039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this code,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are 4 bytes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10464800" y="4953000"/>
            <a:ext cx="2338204" cy="707886"/>
          </a:xfrm>
          <a:prstGeom prst="wedgeRectCallout">
            <a:avLst>
              <a:gd name="adj1" fmla="val -98757"/>
              <a:gd name="adj2" fmla="val 508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contains 5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 it’s 20 bytes long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will often point out </a:t>
            </a:r>
            <a:r>
              <a:rPr lang="en-US" dirty="0" err="1"/>
              <a:t>out</a:t>
            </a:r>
            <a:r>
              <a:rPr lang="en-US" dirty="0"/>
              <a:t>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SzPct val="100000"/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"A[1000] is %d\n"</a:t>
            </a:r>
            <a:r>
              <a:rPr lang="pt-BR" dirty="0"/>
              <a:t>, A[1000]);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It doesn’t give as much information further away from the array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" y="3962400"/>
            <a:ext cx="12827000" cy="240065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==15063== Invalid read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==15063==    at 0x1089C4: main (test.c:41)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==15063==  Address 0x522dfe0 is 3,904 bytes inside an unallocated block of size 4,194,112 in arena "client"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36576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73200" y="4399717"/>
            <a:ext cx="3505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20800" y="5085517"/>
            <a:ext cx="97536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959600" y="4022943"/>
            <a:ext cx="4208844" cy="400110"/>
          </a:xfrm>
          <a:prstGeom prst="wedgeRectCallout">
            <a:avLst>
              <a:gd name="adj1" fmla="val -70145"/>
              <a:gd name="adj2" fmla="val 16699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235200" y="3794343"/>
            <a:ext cx="3279103" cy="400110"/>
          </a:xfrm>
          <a:prstGeom prst="wedgeRectCallout">
            <a:avLst>
              <a:gd name="adj1" fmla="val 19100"/>
              <a:gd name="adj2" fmla="val 1039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this code,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are 4 bytes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will often point out </a:t>
            </a:r>
            <a:r>
              <a:rPr lang="en-US" dirty="0" err="1"/>
              <a:t>out</a:t>
            </a:r>
            <a:r>
              <a:rPr lang="en-US" dirty="0"/>
              <a:t>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SzPct val="100000"/>
              <a:buNone/>
            </a:pPr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"A[10000000] is %d\n"</a:t>
            </a:r>
            <a:r>
              <a:rPr lang="pt-BR" dirty="0"/>
              <a:t>, A[10000000]);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What does this mean?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" y="3962400"/>
            <a:ext cx="12827000" cy="424731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Invalid read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   at 0x1089C4: main (test.c:44)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 Address 0x7852a40 is not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stack'd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malloc'd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or (recently)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free'd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Process terminating with default action of signal 11 (SIGSEGV)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 Access not within mapped region at address 0x7852A40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==15113==    at 0x1089C4: main (test.c:44)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Segmentation fault (core dumped)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36576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73200" y="4399717"/>
            <a:ext cx="3505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20800" y="5085517"/>
            <a:ext cx="97536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959600" y="4022943"/>
            <a:ext cx="4208844" cy="400110"/>
          </a:xfrm>
          <a:prstGeom prst="wedgeRectCallout">
            <a:avLst>
              <a:gd name="adj1" fmla="val -71842"/>
              <a:gd name="adj2" fmla="val 1634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235200" y="3794343"/>
            <a:ext cx="3279103" cy="400110"/>
          </a:xfrm>
          <a:prstGeom prst="wedgeRectCallout">
            <a:avLst>
              <a:gd name="adj1" fmla="val 19100"/>
              <a:gd name="adj2" fmla="val 1039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this code,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are 4 bytes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"A[5] is %d\n"</a:t>
            </a:r>
            <a:r>
              <a:rPr lang="pt-BR" dirty="0"/>
              <a:t>, A[5]);</a:t>
            </a:r>
          </a:p>
          <a:p>
            <a:pPr lvl="2"/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"A[-1] is %d\n"</a:t>
            </a:r>
            <a:r>
              <a:rPr lang="pt-BR" dirty="0"/>
              <a:t>, A[-1]);</a:t>
            </a:r>
            <a:endParaRPr lang="en-US" dirty="0"/>
          </a:p>
          <a:p>
            <a:pPr lvl="2"/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"A[1000] is %d\n"</a:t>
            </a:r>
            <a:r>
              <a:rPr lang="pt-BR" dirty="0"/>
              <a:t>, A[1000]);</a:t>
            </a:r>
            <a:endParaRPr lang="en-US" dirty="0"/>
          </a:p>
          <a:p>
            <a:pPr>
              <a:buNone/>
            </a:pPr>
            <a:r>
              <a:rPr lang="en-US" dirty="0"/>
              <a:t>all access memory in the heap, near A</a:t>
            </a:r>
          </a:p>
          <a:p>
            <a:endParaRPr lang="en-US" dirty="0"/>
          </a:p>
          <a:p>
            <a:pPr lvl="2"/>
            <a:r>
              <a:rPr lang="pt-BR" dirty="0"/>
              <a:t>printf(</a:t>
            </a:r>
            <a:r>
              <a:rPr lang="pt-BR" dirty="0">
                <a:solidFill>
                  <a:srgbClr val="92D050"/>
                </a:solidFill>
              </a:rPr>
              <a:t>"A[10000000] is %d\n"</a:t>
            </a:r>
            <a:r>
              <a:rPr lang="pt-BR" dirty="0"/>
              <a:t>, A[10000000]);</a:t>
            </a:r>
            <a:endParaRPr lang="en-US" dirty="0"/>
          </a:p>
          <a:p>
            <a:pPr>
              <a:buNone/>
            </a:pPr>
            <a:r>
              <a:rPr lang="en-US" dirty="0"/>
              <a:t>accesses memory outside the heap</a:t>
            </a:r>
          </a:p>
          <a:p>
            <a:pPr lvl="1"/>
            <a:r>
              <a:rPr lang="en-US" dirty="0"/>
              <a:t>In a different segment of memory</a:t>
            </a:r>
          </a:p>
          <a:p>
            <a:pPr lvl="1"/>
            <a:r>
              <a:rPr lang="en-US" dirty="0"/>
              <a:t>That’s why the program crashes with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segmentation fault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845800" y="3200400"/>
            <a:ext cx="1143000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845800" y="3962400"/>
            <a:ext cx="1143000" cy="7620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10007600" y="2133600"/>
            <a:ext cx="2819400" cy="1295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10007600" y="4343400"/>
            <a:ext cx="2819400" cy="32766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10083800" y="23943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28704" y="24421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83800" y="6324602"/>
          <a:ext cx="457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711044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>
            <a:endCxn id="19" idx="2"/>
          </p:cNvCxnSpPr>
          <p:nvPr/>
        </p:nvCxnSpPr>
        <p:spPr bwMode="auto">
          <a:xfrm>
            <a:off x="10424130" y="6667134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0711044" y="659172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769600" y="666151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93400" y="6986304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>
            <a:endCxn id="23" idx="2"/>
          </p:cNvCxnSpPr>
          <p:nvPr/>
        </p:nvCxnSpPr>
        <p:spPr bwMode="auto">
          <a:xfrm>
            <a:off x="10424130" y="7117060"/>
            <a:ext cx="269270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0693400" y="7041654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546840" y="57150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607800" y="6135306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0x090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363960" y="7284722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Oval 26"/>
          <p:cNvSpPr/>
          <p:nvPr/>
        </p:nvSpPr>
        <p:spPr bwMode="auto">
          <a:xfrm>
            <a:off x="11546840" y="582409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8" name="Shape 72"/>
          <p:cNvCxnSpPr>
            <a:stCxn id="20" idx="0"/>
            <a:endCxn id="27" idx="4"/>
          </p:cNvCxnSpPr>
          <p:nvPr/>
        </p:nvCxnSpPr>
        <p:spPr bwMode="auto">
          <a:xfrm rot="5400000" flipH="1" flipV="1">
            <a:off x="10891909" y="5930381"/>
            <a:ext cx="685022" cy="7772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0769600" y="696786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1377612" y="730157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1" name="Shape 81"/>
          <p:cNvCxnSpPr>
            <a:stCxn id="29" idx="4"/>
            <a:endCxn id="30" idx="2"/>
          </p:cNvCxnSpPr>
          <p:nvPr/>
        </p:nvCxnSpPr>
        <p:spPr bwMode="auto">
          <a:xfrm rot="16200000" flipH="1">
            <a:off x="10982952" y="6983110"/>
            <a:ext cx="257508" cy="53181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1418470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11486720" y="66775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1623040" y="624840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5" name="Shape 86"/>
          <p:cNvCxnSpPr>
            <a:stCxn id="33" idx="0"/>
            <a:endCxn id="34" idx="4"/>
          </p:cNvCxnSpPr>
          <p:nvPr/>
        </p:nvCxnSpPr>
        <p:spPr bwMode="auto">
          <a:xfrm rot="5400000" flipH="1" flipV="1">
            <a:off x="11492705" y="6471017"/>
            <a:ext cx="276750" cy="1363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0083800" y="58674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Shape 86"/>
          <p:cNvCxnSpPr/>
          <p:nvPr/>
        </p:nvCxnSpPr>
        <p:spPr bwMode="auto">
          <a:xfrm rot="16200000" flipH="1">
            <a:off x="10160000" y="6096002"/>
            <a:ext cx="304802" cy="1524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1133770" y="6663062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9474338" y="579120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0xD04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55400" y="5486402"/>
            <a:ext cx="620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>
                <a:solidFill>
                  <a:srgbClr val="0070C0"/>
                </a:solidFill>
              </a:rPr>
              <a:t>0xDDC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9357742" y="624070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12254407" y="22098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312400" y="5029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1684000" y="5232748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1" name="Oval 50"/>
          <p:cNvSpPr/>
          <p:nvPr/>
        </p:nvSpPr>
        <p:spPr bwMode="auto">
          <a:xfrm>
            <a:off x="10312400" y="5181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74200" y="5257800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0xBB0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0007600" y="5232748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cxnSp>
        <p:nvCxnSpPr>
          <p:cNvPr id="50" name="Curved Connector 49"/>
          <p:cNvCxnSpPr>
            <a:stCxn id="14" idx="1"/>
            <a:endCxn id="51" idx="2"/>
          </p:cNvCxnSpPr>
          <p:nvPr/>
        </p:nvCxnSpPr>
        <p:spPr bwMode="auto">
          <a:xfrm rot="10800000" flipV="1">
            <a:off x="10312400" y="2570648"/>
            <a:ext cx="116304" cy="2687151"/>
          </a:xfrm>
          <a:prstGeom prst="curvedConnector3">
            <a:avLst>
              <a:gd name="adj1" fmla="val 69504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0236200" y="4419600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752948" y="2057400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752948" y="2501552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752948" y="2945704"/>
            <a:ext cx="304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752948" y="4572000"/>
            <a:ext cx="3048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988800" y="1752600"/>
            <a:ext cx="3048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Out-of-bound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cannot catch all out-of-bound accesses</a:t>
            </a:r>
          </a:p>
          <a:p>
            <a:pPr lvl="4"/>
            <a:endParaRPr lang="en-US" dirty="0"/>
          </a:p>
          <a:p>
            <a:pPr marL="457200" lvl="1" indent="-457200" algn="ctr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r>
              <a:rPr lang="pt-BR" dirty="0"/>
              <a:t>A[-1000] = 42;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r>
              <a:rPr lang="en-US" dirty="0"/>
              <a:t> keeps track of likely locations where programmers make mistakes</a:t>
            </a:r>
          </a:p>
          <a:p>
            <a:pPr lvl="2"/>
            <a:r>
              <a:rPr lang="en-US" dirty="0"/>
              <a:t>E.g., Off-by-one errors</a:t>
            </a:r>
          </a:p>
          <a:p>
            <a:pPr lvl="1"/>
            <a:r>
              <a:rPr lang="en-US" dirty="0"/>
              <a:t>It does not monitor the whole memory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962400"/>
            <a:ext cx="12827000" cy="166199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==16357==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==16357==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36576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987800" y="4648200"/>
            <a:ext cx="2126544" cy="400110"/>
          </a:xfrm>
          <a:prstGeom prst="wedgeRectCallout">
            <a:avLst>
              <a:gd name="adj1" fmla="val -149363"/>
              <a:gd name="adj2" fmla="val -250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 error reported!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/>
              <a:t>Out-of-bound accesses </a:t>
            </a:r>
            <a:r>
              <a:rPr lang="pt-BR" sz="2800" dirty="0"/>
              <a:t>may </a:t>
            </a:r>
            <a:r>
              <a:rPr lang="en-US" sz="2800" dirty="0"/>
              <a:t>do different things on different runs</a:t>
            </a:r>
          </a:p>
          <a:p>
            <a:pPr lvl="4"/>
            <a:endParaRPr lang="en-US" dirty="0"/>
          </a:p>
          <a:p>
            <a:r>
              <a:rPr lang="en-US" dirty="0"/>
              <a:t>Why?</a:t>
            </a:r>
          </a:p>
          <a:p>
            <a:pPr lvl="4"/>
            <a:endParaRPr lang="en-US" dirty="0"/>
          </a:p>
          <a:p>
            <a:r>
              <a:rPr lang="en-US" dirty="0"/>
              <a:t>Because the C99 standard does not specify what should happen</a:t>
            </a:r>
          </a:p>
          <a:p>
            <a:endParaRPr lang="en-US" dirty="0"/>
          </a:p>
          <a:p>
            <a:r>
              <a:rPr lang="en-US" dirty="0"/>
              <a:t>Out-of-bound accesses are </a:t>
            </a:r>
            <a:r>
              <a:rPr lang="en-US" b="1" dirty="0"/>
              <a:t>undefined behavior</a:t>
            </a:r>
          </a:p>
          <a:p>
            <a:pPr lvl="1"/>
            <a:r>
              <a:rPr lang="en-US" dirty="0"/>
              <a:t>Different compilers do different things</a:t>
            </a:r>
          </a:p>
          <a:p>
            <a:pPr lvl="1"/>
            <a:r>
              <a:rPr lang="en-US" dirty="0"/>
              <a:t>Often just carry on</a:t>
            </a:r>
          </a:p>
          <a:p>
            <a:pPr lvl="2"/>
            <a:r>
              <a:rPr lang="en-US" dirty="0"/>
              <a:t>Read or write other program data</a:t>
            </a:r>
          </a:p>
          <a:p>
            <a:pPr lvl="2"/>
            <a:r>
              <a:rPr lang="en-US" dirty="0"/>
              <a:t>Unless accessing a restricted segment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7721600" y="6705600"/>
            <a:ext cx="2525755" cy="707886"/>
          </a:xfrm>
          <a:prstGeom prst="wedgeRectCallout">
            <a:avLst>
              <a:gd name="adj1" fmla="val -167518"/>
              <a:gd name="adj2" fmla="val -259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That’s what will make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code run fastest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8255000" y="7902714"/>
            <a:ext cx="1746632" cy="707886"/>
          </a:xfrm>
          <a:prstGeom prst="wedgeRectCallout">
            <a:avLst>
              <a:gd name="adj1" fmla="val -21936"/>
              <a:gd name="adj2" fmla="val -102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But debugging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is a nightmare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 safety violation in C0 is undefined behavior in C</a:t>
            </a:r>
          </a:p>
          <a:p>
            <a:pPr lvl="1"/>
            <a:r>
              <a:rPr lang="en-US" dirty="0"/>
              <a:t>Accessing an array out-of-bound</a:t>
            </a:r>
          </a:p>
          <a:p>
            <a:pPr lvl="1"/>
            <a:r>
              <a:rPr lang="en-US" dirty="0"/>
              <a:t>Dereferencing NULL</a:t>
            </a:r>
          </a:p>
          <a:p>
            <a:pPr lvl="1"/>
            <a:r>
              <a:rPr lang="en-US" dirty="0"/>
              <a:t>(Plus other violations we will examine later)</a:t>
            </a:r>
          </a:p>
          <a:p>
            <a:pPr marL="1092200" lvl="3" indent="0">
              <a:buNone/>
            </a:pPr>
            <a:endParaRPr lang="en-US" dirty="0"/>
          </a:p>
          <a:p>
            <a:r>
              <a:rPr lang="en-US" dirty="0"/>
              <a:t>But there is more in C than in C0</a:t>
            </a:r>
          </a:p>
          <a:p>
            <a:endParaRPr lang="en-US" dirty="0"/>
          </a:p>
          <a:p>
            <a:r>
              <a:rPr lang="en-US" dirty="0"/>
              <a:t>Almost anything else slightly weird is undefined behavior in C</a:t>
            </a:r>
          </a:p>
          <a:p>
            <a:pPr lvl="1"/>
            <a:r>
              <a:rPr lang="en-US" dirty="0"/>
              <a:t>Reading uninitialized memory</a:t>
            </a:r>
          </a:p>
          <a:p>
            <a:pPr lvl="2"/>
            <a:r>
              <a:rPr lang="en-US" dirty="0"/>
              <a:t>Even if correctly allocated</a:t>
            </a:r>
          </a:p>
          <a:p>
            <a:pPr lvl="1"/>
            <a:r>
              <a:rPr lang="en-US" dirty="0"/>
              <a:t>Using memory that has been freed</a:t>
            </a:r>
          </a:p>
          <a:p>
            <a:pPr lvl="1"/>
            <a:r>
              <a:rPr lang="en-US" dirty="0"/>
              <a:t>Double free</a:t>
            </a:r>
          </a:p>
          <a:p>
            <a:pPr lvl="1"/>
            <a:r>
              <a:rPr lang="en-US" dirty="0"/>
              <a:t>Etc.,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3987800" y="9001125"/>
            <a:ext cx="1244893" cy="400110"/>
          </a:xfrm>
          <a:prstGeom prst="wedgeRectCallout">
            <a:avLst>
              <a:gd name="adj1" fmla="val -159484"/>
              <a:gd name="adj2" fmla="val -331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More later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9093200" y="3124200"/>
            <a:ext cx="3686266" cy="1938992"/>
          </a:xfrm>
          <a:prstGeom prst="wedgeRectCallout">
            <a:avLst>
              <a:gd name="adj1" fmla="val -42420"/>
              <a:gd name="adj2" fmla="val -7509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C0 was engineered this way 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on purpose: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Everything that could happen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during execution is defined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Bad thing that could happen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abort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91" r="14286"/>
          <a:stretch>
            <a:fillRect/>
          </a:stretch>
        </p:blipFill>
        <p:spPr bwMode="auto">
          <a:xfrm>
            <a:off x="0" y="3413760"/>
            <a:ext cx="3793067" cy="49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379200" cy="1625600"/>
          </a:xfrm>
        </p:spPr>
        <p:txBody>
          <a:bodyPr>
            <a:normAutofit/>
          </a:bodyPr>
          <a:lstStyle/>
          <a:p>
            <a:r>
              <a:rPr lang="en-US" sz="7700" b="1" dirty="0"/>
              <a:t>C0                                 C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4118199" y="2167469"/>
            <a:ext cx="8669857" cy="4226180"/>
            <a:chOff x="2895607" y="1524000"/>
            <a:chExt cx="6095993" cy="2971533"/>
          </a:xfrm>
        </p:grpSpPr>
        <p:pic>
          <p:nvPicPr>
            <p:cNvPr id="9" name="Picture 8" descr="Cajon_Pass_Circuit-47_original1.jpg"/>
            <p:cNvPicPr>
              <a:picLocks noChangeAspect="1"/>
            </p:cNvPicPr>
            <p:nvPr/>
          </p:nvPicPr>
          <p:blipFill>
            <a:blip r:embed="rId3" cstate="print"/>
            <a:srcRect l="4630" r="6495"/>
            <a:stretch>
              <a:fillRect/>
            </a:stretch>
          </p:blipFill>
          <p:spPr>
            <a:xfrm>
              <a:off x="5029200" y="1524000"/>
              <a:ext cx="3962400" cy="2971533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 rot="20864749">
              <a:off x="2895607" y="2330936"/>
              <a:ext cx="1828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118199" y="6651414"/>
            <a:ext cx="8669857" cy="2885440"/>
            <a:chOff x="2895607" y="4676775"/>
            <a:chExt cx="6095993" cy="20288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9374" y="4676775"/>
              <a:ext cx="3972226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ight Arrow 11"/>
            <p:cNvSpPr/>
            <p:nvPr/>
          </p:nvSpPr>
          <p:spPr>
            <a:xfrm rot="735251" flipV="1">
              <a:off x="2895607" y="4921736"/>
              <a:ext cx="1828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51682" y="4118187"/>
            <a:ext cx="1423558" cy="3282950"/>
          </a:xfrm>
          <a:prstGeom prst="rect">
            <a:avLst/>
          </a:prstGeom>
          <a:noFill/>
        </p:spPr>
        <p:txBody>
          <a:bodyPr wrap="square" lIns="130039" tIns="65020" rIns="130039" bIns="65020">
            <a:spAutoFit/>
          </a:bodyPr>
          <a:lstStyle/>
          <a:p>
            <a:pPr algn="ctr"/>
            <a:r>
              <a:rPr lang="en-US" sz="205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226560" y="975360"/>
            <a:ext cx="4660053" cy="6502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so bad about that?</a:t>
            </a:r>
          </a:p>
          <a:p>
            <a:pPr lvl="1"/>
            <a:r>
              <a:rPr lang="en-US" dirty="0"/>
              <a:t>Security vulnerabilities</a:t>
            </a:r>
          </a:p>
          <a:p>
            <a:pPr lvl="2"/>
            <a:r>
              <a:rPr lang="en-US" dirty="0" err="1"/>
              <a:t>Heartbleed</a:t>
            </a:r>
            <a:r>
              <a:rPr lang="en-US" dirty="0"/>
              <a:t>, </a:t>
            </a:r>
            <a:r>
              <a:rPr lang="en-US" dirty="0" err="1"/>
              <a:t>Stuxnet</a:t>
            </a:r>
            <a:endParaRPr lang="en-US" dirty="0"/>
          </a:p>
          <a:p>
            <a:pPr lvl="1"/>
            <a:r>
              <a:rPr lang="en-US" dirty="0"/>
              <a:t>Software bugs</a:t>
            </a:r>
          </a:p>
          <a:p>
            <a:pPr lvl="2"/>
            <a:r>
              <a:rPr lang="en-US" dirty="0"/>
              <a:t>Buffer overflow</a:t>
            </a:r>
          </a:p>
          <a:p>
            <a:pPr lvl="4"/>
            <a:endParaRPr lang="en-US" dirty="0"/>
          </a:p>
          <a:p>
            <a:r>
              <a:rPr lang="en-US" dirty="0"/>
              <a:t>Why does C have undefined behaviors?</a:t>
            </a:r>
          </a:p>
          <a:p>
            <a:pPr lvl="1"/>
            <a:r>
              <a:rPr lang="en-US" dirty="0"/>
              <a:t>These were the early days of programming language research</a:t>
            </a:r>
          </a:p>
          <a:p>
            <a:pPr lvl="4"/>
            <a:endParaRPr lang="en-US" dirty="0"/>
          </a:p>
          <a:p>
            <a:r>
              <a:rPr lang="en-US" dirty="0"/>
              <a:t>Why haven’t they been fixed?</a:t>
            </a:r>
          </a:p>
          <a:p>
            <a:pPr lvl="1"/>
            <a:r>
              <a:rPr lang="en-US" dirty="0"/>
              <a:t>Some legacy code relies on the behavior of a specific compiler on a specific OS to do its job</a:t>
            </a:r>
          </a:p>
          <a:p>
            <a:pPr lvl="2"/>
            <a:r>
              <a:rPr lang="en-US" dirty="0"/>
              <a:t>Fixing it would break this code</a:t>
            </a:r>
          </a:p>
        </p:txBody>
      </p:sp>
      <p:sp>
        <p:nvSpPr>
          <p:cNvPr id="4" name="Octagon 3"/>
          <p:cNvSpPr/>
          <p:nvPr/>
        </p:nvSpPr>
        <p:spPr bwMode="auto">
          <a:xfrm>
            <a:off x="8864600" y="22860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Aliasing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into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/>
              <a:t>B = A+2;</a:t>
            </a:r>
          </a:p>
          <a:p>
            <a:pPr lvl="4"/>
            <a:endParaRPr lang="en-US" dirty="0"/>
          </a:p>
          <a:p>
            <a:r>
              <a:rPr lang="en-US" dirty="0"/>
              <a:t>B contains the address of</a:t>
            </a:r>
            <a:br>
              <a:rPr lang="en-US" dirty="0"/>
            </a:br>
            <a:r>
              <a:rPr lang="en-US" dirty="0"/>
              <a:t>the third element of 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B has type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*</a:t>
            </a:r>
          </a:p>
          <a:p>
            <a:pPr lvl="1"/>
            <a:r>
              <a:rPr lang="en-US" dirty="0"/>
              <a:t>An array of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2"/>
            <a:r>
              <a:rPr lang="en-US" dirty="0"/>
              <a:t>B[0] is A[2]</a:t>
            </a:r>
          </a:p>
          <a:p>
            <a:pPr lvl="2"/>
            <a:r>
              <a:rPr lang="en-US" dirty="0"/>
              <a:t>B[1] is A[3], etc.,</a:t>
            </a:r>
          </a:p>
        </p:txBody>
      </p:sp>
      <p:graphicFrame>
        <p:nvGraphicFramePr>
          <p:cNvPr id="4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652521"/>
              </p:ext>
            </p:extLst>
          </p:nvPr>
        </p:nvGraphicFramePr>
        <p:xfrm>
          <a:off x="1930400" y="7299960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273823" y="803148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45800" y="3200400"/>
            <a:ext cx="1143000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10845800" y="3962400"/>
            <a:ext cx="1143000" cy="7620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10007600" y="2133600"/>
            <a:ext cx="2819400" cy="1295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 rot="10800000">
            <a:off x="10007600" y="4343400"/>
            <a:ext cx="2819400" cy="32766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83800" y="6324602"/>
          <a:ext cx="457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711044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>
            <a:endCxn id="21" idx="2"/>
          </p:cNvCxnSpPr>
          <p:nvPr/>
        </p:nvCxnSpPr>
        <p:spPr bwMode="auto">
          <a:xfrm>
            <a:off x="10424130" y="6667134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0711044" y="659172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769600" y="666151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0693400" y="6986304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>
            <a:endCxn id="25" idx="2"/>
          </p:cNvCxnSpPr>
          <p:nvPr/>
        </p:nvCxnSpPr>
        <p:spPr bwMode="auto">
          <a:xfrm>
            <a:off x="10424130" y="7117060"/>
            <a:ext cx="269270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0693400" y="7041654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546840" y="57150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1607800" y="6135306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0x090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363960" y="7284722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/>
        </p:nvSpPr>
        <p:spPr bwMode="auto">
          <a:xfrm>
            <a:off x="11546840" y="582409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0" name="Shape 72"/>
          <p:cNvCxnSpPr>
            <a:stCxn id="22" idx="0"/>
            <a:endCxn id="29" idx="4"/>
          </p:cNvCxnSpPr>
          <p:nvPr/>
        </p:nvCxnSpPr>
        <p:spPr bwMode="auto">
          <a:xfrm rot="5400000" flipH="1" flipV="1">
            <a:off x="10891909" y="5930381"/>
            <a:ext cx="685022" cy="7772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10769600" y="696786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1377612" y="730157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3" name="Shape 81"/>
          <p:cNvCxnSpPr>
            <a:stCxn id="31" idx="4"/>
            <a:endCxn id="32" idx="2"/>
          </p:cNvCxnSpPr>
          <p:nvPr/>
        </p:nvCxnSpPr>
        <p:spPr bwMode="auto">
          <a:xfrm rot="16200000" flipH="1">
            <a:off x="10982952" y="6983110"/>
            <a:ext cx="257508" cy="53181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418470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 bwMode="auto">
          <a:xfrm>
            <a:off x="11486720" y="66775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1623040" y="624840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7" name="Shape 86"/>
          <p:cNvCxnSpPr>
            <a:stCxn id="35" idx="0"/>
            <a:endCxn id="36" idx="4"/>
          </p:cNvCxnSpPr>
          <p:nvPr/>
        </p:nvCxnSpPr>
        <p:spPr bwMode="auto">
          <a:xfrm rot="5400000" flipH="1" flipV="1">
            <a:off x="11492705" y="6471017"/>
            <a:ext cx="276750" cy="1363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083800" y="58674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Shape 86"/>
          <p:cNvCxnSpPr/>
          <p:nvPr/>
        </p:nvCxnSpPr>
        <p:spPr bwMode="auto">
          <a:xfrm rot="16200000" flipH="1">
            <a:off x="10160000" y="6096002"/>
            <a:ext cx="304802" cy="1524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1133770" y="6663062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474338" y="579120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0xD04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55400" y="5486402"/>
            <a:ext cx="620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>
                <a:solidFill>
                  <a:srgbClr val="0070C0"/>
                </a:solidFill>
              </a:rPr>
              <a:t>0xDDC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57742" y="624070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5029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1" name="Curved Connector 50"/>
          <p:cNvCxnSpPr>
            <a:stCxn id="16" idx="1"/>
            <a:endCxn id="52" idx="2"/>
          </p:cNvCxnSpPr>
          <p:nvPr/>
        </p:nvCxnSpPr>
        <p:spPr bwMode="auto">
          <a:xfrm rot="10800000" flipV="1">
            <a:off x="10083800" y="2386062"/>
            <a:ext cx="344904" cy="2871738"/>
          </a:xfrm>
          <a:prstGeom prst="curvedConnector3">
            <a:avLst>
              <a:gd name="adj1" fmla="val 281738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10083800" y="5181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74200" y="5257800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0xBB0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4" name="Rectangle 7"/>
          <p:cNvSpPr>
            <a:spLocks/>
          </p:cNvSpPr>
          <p:nvPr/>
        </p:nvSpPr>
        <p:spPr bwMode="auto">
          <a:xfrm>
            <a:off x="10083800" y="2590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B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10428704" y="2638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0xBB8</a:t>
            </a:r>
          </a:p>
        </p:txBody>
      </p:sp>
      <p:cxnSp>
        <p:nvCxnSpPr>
          <p:cNvPr id="56" name="Curved Connector 55"/>
          <p:cNvCxnSpPr>
            <a:stCxn id="55" idx="1"/>
            <a:endCxn id="57" idx="2"/>
          </p:cNvCxnSpPr>
          <p:nvPr/>
        </p:nvCxnSpPr>
        <p:spPr bwMode="auto">
          <a:xfrm rot="10800000" flipH="1" flipV="1">
            <a:off x="10428704" y="2767062"/>
            <a:ext cx="188496" cy="2490738"/>
          </a:xfrm>
          <a:prstGeom prst="curvedConnector3">
            <a:avLst>
              <a:gd name="adj1" fmla="val -280761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0617200" y="5181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8" name="Rectangular Callout 57"/>
          <p:cNvSpPr/>
          <p:nvPr/>
        </p:nvSpPr>
        <p:spPr bwMode="auto">
          <a:xfrm>
            <a:off x="5740400" y="4114800"/>
            <a:ext cx="3481081" cy="1015663"/>
          </a:xfrm>
          <a:prstGeom prst="wedgeRectCallout">
            <a:avLst>
              <a:gd name="adj1" fmla="val -39098"/>
              <a:gd name="adj2" fmla="val -20477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Pointer arithmetic lets us grab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address of an element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the middle of an array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61" name="Content Placeholder 68">
            <a:extLst>
              <a:ext uri="{FF2B5EF4-FFF2-40B4-BE49-F238E27FC236}">
                <a16:creationId xmlns:a16="http://schemas.microsoft.com/office/drawing/2014/main" id="{049471B5-21E1-947E-1075-E1D4B8AD1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81328"/>
              </p:ext>
            </p:extLst>
          </p:nvPr>
        </p:nvGraphicFramePr>
        <p:xfrm>
          <a:off x="1930262" y="7269836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Content Placeholder 68">
            <a:extLst>
              <a:ext uri="{FF2B5EF4-FFF2-40B4-BE49-F238E27FC236}">
                <a16:creationId xmlns:a16="http://schemas.microsoft.com/office/drawing/2014/main" id="{191DB9C9-FEB0-A510-5A6D-4B2B199AE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030662"/>
              </p:ext>
            </p:extLst>
          </p:nvPr>
        </p:nvGraphicFramePr>
        <p:xfrm>
          <a:off x="1930124" y="7298079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into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None/>
            </a:pPr>
            <a:r>
              <a:rPr lang="en-US" sz="2800" dirty="0">
                <a:solidFill>
                  <a:srgbClr val="00B050"/>
                </a:solidFill>
              </a:rPr>
              <a:t>	</a:t>
            </a:r>
            <a:r>
              <a:rPr lang="en-US" sz="2800" dirty="0" err="1">
                <a:solidFill>
                  <a:srgbClr val="00B050"/>
                </a:solidFill>
              </a:rPr>
              <a:t>int</a:t>
            </a:r>
            <a:r>
              <a:rPr lang="en-US" sz="2800" dirty="0">
                <a:solidFill>
                  <a:srgbClr val="00B050"/>
                </a:solidFill>
              </a:rPr>
              <a:t> *</a:t>
            </a:r>
            <a:r>
              <a:rPr lang="en-US" sz="2800" dirty="0"/>
              <a:t>B = A+2;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2800" dirty="0"/>
              <a:t>	assert(B[0] == A[2]);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2800" dirty="0"/>
              <a:t>	assert (B[1] == A[3]);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2800" dirty="0"/>
              <a:t>	assert(*(B+2) == A[4]);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a </a:t>
            </a:r>
            <a:r>
              <a:rPr lang="en-US" b="1" dirty="0"/>
              <a:t>new form of aliasing</a:t>
            </a:r>
          </a:p>
          <a:p>
            <a:pPr lvl="0">
              <a:buClr>
                <a:srgbClr val="000000"/>
              </a:buClr>
              <a:buNone/>
              <a:tabLst>
                <a:tab pos="852488" algn="l"/>
              </a:tabLst>
            </a:pPr>
            <a:r>
              <a:rPr lang="en-US" sz="2800" dirty="0">
                <a:solidFill>
                  <a:srgbClr val="00B050"/>
                </a:solidFill>
              </a:rPr>
              <a:t>		</a:t>
            </a:r>
            <a:r>
              <a:rPr lang="en-US" sz="2800" dirty="0"/>
              <a:t>B[1] = 35;</a:t>
            </a:r>
          </a:p>
          <a:p>
            <a:pPr lvl="0">
              <a:buClr>
                <a:srgbClr val="000000"/>
              </a:buClr>
              <a:buNone/>
              <a:tabLst>
                <a:tab pos="852488" algn="l"/>
              </a:tabLst>
            </a:pPr>
            <a:r>
              <a:rPr lang="en-US" sz="2800" dirty="0"/>
              <a:t>		assert(A[3] == 35);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2800" dirty="0"/>
              <a:t>	</a:t>
            </a:r>
            <a:endParaRPr lang="en-US" dirty="0"/>
          </a:p>
        </p:txBody>
      </p:sp>
      <p:graphicFrame>
        <p:nvGraphicFramePr>
          <p:cNvPr id="65" name="Content Placeholder 68"/>
          <p:cNvGraphicFramePr>
            <a:graphicFrameLocks/>
          </p:cNvGraphicFramePr>
          <p:nvPr/>
        </p:nvGraphicFramePr>
        <p:xfrm>
          <a:off x="6654800" y="1981200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Oval 65"/>
          <p:cNvSpPr/>
          <p:nvPr/>
        </p:nvSpPr>
        <p:spPr bwMode="auto">
          <a:xfrm>
            <a:off x="6998223" y="27127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8" name="Content Placeholder 68"/>
          <p:cNvGraphicFramePr>
            <a:graphicFrameLocks/>
          </p:cNvGraphicFramePr>
          <p:nvPr/>
        </p:nvGraphicFramePr>
        <p:xfrm>
          <a:off x="6654800" y="6461760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" name="Oval 68"/>
          <p:cNvSpPr/>
          <p:nvPr/>
        </p:nvSpPr>
        <p:spPr bwMode="auto">
          <a:xfrm>
            <a:off x="6998223" y="719328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0134948" y="754380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into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None/>
            </a:pPr>
            <a:r>
              <a:rPr lang="en-US" sz="2800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/>
              <a:t>B = A+2;</a:t>
            </a:r>
            <a:endParaRPr lang="en-US" sz="2800" dirty="0"/>
          </a:p>
          <a:p>
            <a:pPr lvl="0">
              <a:buClr>
                <a:srgbClr val="000000"/>
              </a:buClr>
              <a:buNone/>
            </a:pPr>
            <a:r>
              <a:rPr lang="en-US" sz="2800" dirty="0"/>
              <a:t>	</a:t>
            </a:r>
            <a:r>
              <a:rPr lang="en-US" dirty="0"/>
              <a:t>B[1] = 35;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not allowed to free B</a:t>
            </a:r>
          </a:p>
          <a:p>
            <a:pPr lvl="1"/>
            <a:r>
              <a:rPr lang="en-US" dirty="0"/>
              <a:t>It was not returned by (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)</a:t>
            </a:r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/>
              <a:t> or (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)</a:t>
            </a:r>
            <a:r>
              <a:rPr lang="en-US" dirty="0" err="1">
                <a:solidFill>
                  <a:srgbClr val="7030A0"/>
                </a:solidFill>
              </a:rPr>
              <a:t>calloc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Doing so is </a:t>
            </a:r>
            <a:r>
              <a:rPr lang="en-US" b="1" dirty="0"/>
              <a:t>undefined behavior</a:t>
            </a:r>
            <a:r>
              <a:rPr lang="en-US" dirty="0"/>
              <a:t>	</a:t>
            </a:r>
          </a:p>
        </p:txBody>
      </p:sp>
      <p:graphicFrame>
        <p:nvGraphicFramePr>
          <p:cNvPr id="68" name="Content Placeholder 68"/>
          <p:cNvGraphicFramePr>
            <a:graphicFrameLocks/>
          </p:cNvGraphicFramePr>
          <p:nvPr/>
        </p:nvGraphicFramePr>
        <p:xfrm>
          <a:off x="6654800" y="1981200"/>
          <a:ext cx="5784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" name="Oval 68"/>
          <p:cNvSpPr/>
          <p:nvPr/>
        </p:nvSpPr>
        <p:spPr bwMode="auto">
          <a:xfrm>
            <a:off x="6998223" y="271272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Casting Pointers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Pointers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C1, we can</a:t>
            </a:r>
          </a:p>
          <a:p>
            <a:pPr lvl="1"/>
            <a:r>
              <a:rPr lang="en-US" dirty="0"/>
              <a:t>Cast any pointer to </a:t>
            </a:r>
            <a:r>
              <a:rPr lang="en-US" dirty="0">
                <a:solidFill>
                  <a:srgbClr val="00B050"/>
                </a:solidFill>
              </a:rPr>
              <a:t>void*</a:t>
            </a:r>
          </a:p>
          <a:p>
            <a:pPr lvl="1"/>
            <a:r>
              <a:rPr lang="en-US" dirty="0"/>
              <a:t>Cast </a:t>
            </a:r>
            <a:r>
              <a:rPr lang="en-US" dirty="0">
                <a:solidFill>
                  <a:srgbClr val="00B050"/>
                </a:solidFill>
              </a:rPr>
              <a:t>void* </a:t>
            </a:r>
            <a:r>
              <a:rPr lang="en-US" dirty="0"/>
              <a:t>only to the original pointer type</a:t>
            </a:r>
          </a:p>
          <a:p>
            <a:pPr lvl="1"/>
            <a:endParaRPr lang="en-US" dirty="0"/>
          </a:p>
          <a:p>
            <a:r>
              <a:rPr lang="en-US" dirty="0"/>
              <a:t>In C, we can cast any pointer to any pointer type</a:t>
            </a:r>
          </a:p>
          <a:p>
            <a:pPr lvl="1"/>
            <a:r>
              <a:rPr lang="en-US" dirty="0"/>
              <a:t>This never triggers an error</a:t>
            </a:r>
          </a:p>
          <a:p>
            <a:pPr lvl="2"/>
            <a:endParaRPr lang="en-US" dirty="0"/>
          </a:p>
          <a:p>
            <a:pPr algn="ctr">
              <a:buNone/>
            </a:pPr>
            <a:r>
              <a:rPr lang="en-US" dirty="0">
                <a:solidFill>
                  <a:srgbClr val="00B050"/>
                </a:solidFill>
              </a:rPr>
              <a:t>char *</a:t>
            </a:r>
            <a:r>
              <a:rPr lang="en-US" dirty="0"/>
              <a:t>E = (</a:t>
            </a:r>
            <a:r>
              <a:rPr lang="en-US" dirty="0">
                <a:solidFill>
                  <a:srgbClr val="00B050"/>
                </a:solidFill>
              </a:rPr>
              <a:t>char*</a:t>
            </a:r>
            <a:r>
              <a:rPr lang="en-US" dirty="0"/>
              <a:t>)A;</a:t>
            </a:r>
          </a:p>
          <a:p>
            <a:pPr lvl="4"/>
            <a:endParaRPr lang="en-US" sz="1200" dirty="0"/>
          </a:p>
          <a:p>
            <a:pPr lvl="2"/>
            <a:r>
              <a:rPr lang="en-US" dirty="0"/>
              <a:t>E manifests the space occupied by A as a </a:t>
            </a:r>
            <a:r>
              <a:rPr lang="en-US" dirty="0">
                <a:solidFill>
                  <a:srgbClr val="00B050"/>
                </a:solidFill>
              </a:rPr>
              <a:t>char</a:t>
            </a:r>
            <a:r>
              <a:rPr lang="en-US" dirty="0"/>
              <a:t> array</a:t>
            </a:r>
          </a:p>
        </p:txBody>
      </p:sp>
      <p:graphicFrame>
        <p:nvGraphicFramePr>
          <p:cNvPr id="6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99150"/>
              </p:ext>
            </p:extLst>
          </p:nvPr>
        </p:nvGraphicFramePr>
        <p:xfrm>
          <a:off x="254000" y="7239000"/>
          <a:ext cx="124968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4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 bwMode="auto">
          <a:xfrm>
            <a:off x="10236200" y="6454914"/>
            <a:ext cx="2498441" cy="707886"/>
          </a:xfrm>
          <a:prstGeom prst="wedgeRectCallout">
            <a:avLst>
              <a:gd name="adj1" fmla="val 380"/>
              <a:gd name="adj2" fmla="val 16858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char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1 byte,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 each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4 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char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2" name="Content Placeholder 68">
            <a:extLst>
              <a:ext uri="{FF2B5EF4-FFF2-40B4-BE49-F238E27FC236}">
                <a16:creationId xmlns:a16="http://schemas.microsoft.com/office/drawing/2014/main" id="{81E2C1B8-A395-5ABE-013F-924392BD7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705277"/>
              </p:ext>
            </p:extLst>
          </p:nvPr>
        </p:nvGraphicFramePr>
        <p:xfrm>
          <a:off x="272256" y="7239000"/>
          <a:ext cx="124968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4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E[3]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E[4]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E[5]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E[6]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E[7]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E[8]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E[9]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E[10]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E[11]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E[12]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E[13]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E[14]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E[15]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E[16]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E[17]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E[18]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E[19]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2618E1B-2E1D-8E2D-036C-D5E2AABEFDCD}"/>
              </a:ext>
            </a:extLst>
          </p:cNvPr>
          <p:cNvSpPr/>
          <p:nvPr/>
        </p:nvSpPr>
        <p:spPr bwMode="auto">
          <a:xfrm>
            <a:off x="482600" y="7162800"/>
            <a:ext cx="509587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191000"/>
            <a:ext cx="11099800" cy="4686300"/>
          </a:xfrm>
        </p:spPr>
        <p:txBody>
          <a:bodyPr/>
          <a:lstStyle/>
          <a:p>
            <a:r>
              <a:rPr lang="en-US" dirty="0"/>
              <a:t>E[16] is the 17</a:t>
            </a:r>
            <a:r>
              <a:rPr lang="en-US" baseline="30000" dirty="0"/>
              <a:t>th</a:t>
            </a:r>
            <a:r>
              <a:rPr lang="en-US" dirty="0"/>
              <a:t> character in E</a:t>
            </a:r>
          </a:p>
          <a:p>
            <a:pPr lvl="1"/>
            <a:r>
              <a:rPr lang="en-US" dirty="0"/>
              <a:t>I.e., The first byte of A[4]</a:t>
            </a:r>
          </a:p>
          <a:p>
            <a:pPr lvl="2"/>
            <a:endParaRPr lang="en-US" dirty="0"/>
          </a:p>
          <a:p>
            <a:r>
              <a:rPr lang="en-US" dirty="0"/>
              <a:t>Since A[4] is 1 == 0x</a:t>
            </a:r>
            <a:r>
              <a:rPr lang="en-US" dirty="0">
                <a:solidFill>
                  <a:srgbClr val="FF0000"/>
                </a:solidFill>
              </a:rPr>
              <a:t>00</a:t>
            </a:r>
            <a:r>
              <a:rPr lang="en-US" dirty="0"/>
              <a:t>000001</a:t>
            </a:r>
          </a:p>
          <a:p>
            <a:pPr lvl="1"/>
            <a:r>
              <a:rPr lang="en-US" dirty="0"/>
              <a:t>We expect E[16] to be 0</a:t>
            </a:r>
          </a:p>
        </p:txBody>
      </p:sp>
      <p:graphicFrame>
        <p:nvGraphicFramePr>
          <p:cNvPr id="4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638"/>
              </p:ext>
            </p:extLst>
          </p:nvPr>
        </p:nvGraphicFramePr>
        <p:xfrm>
          <a:off x="254000" y="1676400"/>
          <a:ext cx="124968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4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E[3]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E[4]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E[5]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E[6]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E[7]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E[8]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E[9]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E[10]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E[11]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E[12]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E[13]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E[14]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E[15]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E[16]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E[17]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E[18]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E[19]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083800" y="3520440"/>
            <a:ext cx="6096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191000"/>
            <a:ext cx="11099800" cy="4686300"/>
          </a:xfrm>
        </p:spPr>
        <p:txBody>
          <a:bodyPr/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"The 16th char in E is %d\n"</a:t>
            </a:r>
            <a:r>
              <a:rPr lang="en-US" dirty="0"/>
              <a:t>, E[16]);</a:t>
            </a:r>
          </a:p>
          <a:p>
            <a:pPr lvl="4"/>
            <a:endParaRPr lang="en-US" dirty="0"/>
          </a:p>
          <a:p>
            <a:r>
              <a:rPr lang="en-US" dirty="0"/>
              <a:t>We expect E[16] to be 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Integers can be represented in various ways over 4 bytes</a:t>
            </a:r>
          </a:p>
          <a:p>
            <a:pPr lvl="2"/>
            <a:r>
              <a:rPr lang="en-US" dirty="0" err="1"/>
              <a:t>gcc</a:t>
            </a:r>
            <a:r>
              <a:rPr lang="en-US" dirty="0"/>
              <a:t> uses </a:t>
            </a:r>
            <a:r>
              <a:rPr lang="en-US" b="1" dirty="0"/>
              <a:t>little-endian</a:t>
            </a:r>
            <a:r>
              <a:rPr lang="en-US" dirty="0"/>
              <a:t> format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549400" y="6248400"/>
            <a:ext cx="3810000" cy="1292662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16th char in E is 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49400" y="5943600"/>
            <a:ext cx="3810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3862" y="6452116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Why?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874000" y="8534400"/>
            <a:ext cx="2926442" cy="707886"/>
          </a:xfrm>
          <a:prstGeom prst="wedgeRectCallout">
            <a:avLst>
              <a:gd name="adj1" fmla="val -107216"/>
              <a:gd name="adj2" fmla="val -4002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most significant byte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has the highest address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11" name="Content Placeholder 68">
            <a:extLst>
              <a:ext uri="{FF2B5EF4-FFF2-40B4-BE49-F238E27FC236}">
                <a16:creationId xmlns:a16="http://schemas.microsoft.com/office/drawing/2014/main" id="{202313AF-69C5-6398-C054-85B144BDE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37535"/>
              </p:ext>
            </p:extLst>
          </p:nvPr>
        </p:nvGraphicFramePr>
        <p:xfrm>
          <a:off x="254000" y="1676400"/>
          <a:ext cx="124968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30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930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43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E[3]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E[4]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E[5]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E[6]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E[7]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E[8]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E[9]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E[10]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E[11]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E[12]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E[13]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E[14]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E[15]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E[16]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E[17]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E[18]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E[19]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82A8E386-F703-A2C9-63E0-B8ACCBA8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800" y="3520440"/>
            <a:ext cx="6096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8">
            <a:extLst>
              <a:ext uri="{FF2B5EF4-FFF2-40B4-BE49-F238E27FC236}">
                <a16:creationId xmlns:a16="http://schemas.microsoft.com/office/drawing/2014/main" id="{3B19215A-4C41-1E92-2220-B4675D741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62044"/>
              </p:ext>
            </p:extLst>
          </p:nvPr>
        </p:nvGraphicFramePr>
        <p:xfrm>
          <a:off x="6089734" y="1981200"/>
          <a:ext cx="671263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D+1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D[0].x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D[0].y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D[1].x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D[1].y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5791200"/>
            <a:ext cx="11099800" cy="3086100"/>
          </a:xfrm>
        </p:spPr>
        <p:txBody>
          <a:bodyPr/>
          <a:lstStyle/>
          <a:p>
            <a:r>
              <a:rPr lang="fr-FR" dirty="0"/>
              <a:t>As an </a:t>
            </a:r>
            <a:r>
              <a:rPr lang="fr-FR" dirty="0" err="1"/>
              <a:t>array</a:t>
            </a:r>
            <a:r>
              <a:rPr lang="fr-FR" dirty="0"/>
              <a:t>,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of 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int</a:t>
            </a:r>
            <a:r>
              <a:rPr lang="fr-FR" dirty="0" err="1"/>
              <a:t>s</a:t>
            </a:r>
            <a:endParaRPr lang="fr-FR" dirty="0"/>
          </a:p>
          <a:p>
            <a:pPr lvl="1"/>
            <a:r>
              <a:rPr lang="fr-FR" dirty="0" err="1"/>
              <a:t>Accessing</a:t>
            </a:r>
            <a:r>
              <a:rPr lang="fr-FR" dirty="0"/>
              <a:t> D[1].y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as </a:t>
            </a:r>
            <a:r>
              <a:rPr lang="fr-FR" dirty="0" err="1"/>
              <a:t>accessing</a:t>
            </a:r>
            <a:r>
              <a:rPr lang="fr-FR" dirty="0"/>
              <a:t> A[5]</a:t>
            </a:r>
          </a:p>
          <a:p>
            <a:pPr lvl="2"/>
            <a:r>
              <a:rPr lang="fr-FR" dirty="0"/>
              <a:t>Out of </a:t>
            </a:r>
            <a:r>
              <a:rPr lang="fr-FR" dirty="0" err="1"/>
              <a:t>bounds</a:t>
            </a:r>
            <a:endParaRPr lang="fr-FR" dirty="0"/>
          </a:p>
          <a:p>
            <a:pPr lvl="2"/>
            <a:r>
              <a:rPr lang="fr-FR" dirty="0" err="1"/>
              <a:t>Undefined</a:t>
            </a:r>
            <a:r>
              <a:rPr lang="fr-FR" dirty="0"/>
              <a:t> </a:t>
            </a:r>
            <a:r>
              <a:rPr lang="fr-FR" dirty="0" err="1"/>
              <a:t>behavior</a:t>
            </a:r>
            <a:endParaRPr lang="fr-FR" dirty="0"/>
          </a:p>
          <a:p>
            <a:pPr lvl="4"/>
            <a:endParaRPr lang="fr-FR" dirty="0"/>
          </a:p>
          <a:p>
            <a:r>
              <a:rPr lang="fr-FR" dirty="0" err="1"/>
              <a:t>When</a:t>
            </a:r>
            <a:r>
              <a:rPr lang="fr-FR" dirty="0"/>
              <a:t> casting pointers, </a:t>
            </a:r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mindful</a:t>
            </a:r>
            <a:r>
              <a:rPr lang="fr-FR" dirty="0"/>
              <a:t> of </a:t>
            </a:r>
            <a:r>
              <a:rPr lang="fr-FR" dirty="0" err="1"/>
              <a:t>alignment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2436" y="1963182"/>
            <a:ext cx="5233164" cy="291361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point 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x;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y;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…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point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point *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)(A + 2);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"(x0,y0) = (%d, %d)\n"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D[0].x, D[0].y);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"(x1,y1) = (%d, %d)\n"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D[1].x, D[1].y);</a:t>
            </a:r>
          </a:p>
        </p:txBody>
      </p:sp>
      <p:graphicFrame>
        <p:nvGraphicFramePr>
          <p:cNvPr id="5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52515"/>
              </p:ext>
            </p:extLst>
          </p:nvPr>
        </p:nvGraphicFramePr>
        <p:xfrm>
          <a:off x="6045200" y="1981200"/>
          <a:ext cx="671263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C00000"/>
                          </a:solidFill>
                        </a:rPr>
                        <a:t>A+4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6541023" y="273304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303000" y="2438400"/>
            <a:ext cx="1295400" cy="2209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68800" y="4419600"/>
            <a:ext cx="990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540000" y="1676400"/>
            <a:ext cx="3798477" cy="707886"/>
          </a:xfrm>
          <a:prstGeom prst="wedgeRectCallout">
            <a:avLst>
              <a:gd name="adj1" fmla="val 10572"/>
              <a:gd name="adj2" fmla="val 29158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D[0] and D[1] are </a:t>
            </a: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 pointers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 we need to use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instead of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-&gt;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05EC5B-19B3-E4C9-26CD-16098511D231}"/>
              </a:ext>
            </a:extLst>
          </p:cNvPr>
          <p:cNvSpPr/>
          <p:nvPr/>
        </p:nvSpPr>
        <p:spPr bwMode="auto">
          <a:xfrm>
            <a:off x="8331200" y="1884223"/>
            <a:ext cx="509587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 …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981200"/>
            <a:ext cx="11099800" cy="6896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06188"/>
              </p:ext>
            </p:extLst>
          </p:nvPr>
        </p:nvGraphicFramePr>
        <p:xfrm>
          <a:off x="1092200" y="3124200"/>
          <a:ext cx="106680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Gained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Contracts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Safety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Garbage</a:t>
                      </a:r>
                      <a:r>
                        <a:rPr lang="en-US" sz="2400" i="0" baseline="0" dirty="0"/>
                        <a:t> collection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Memory initialization</a:t>
                      </a:r>
                      <a:endParaRPr lang="en-US" sz="2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dirty="0"/>
                        <a:t>Preprocessor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Whimsical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execution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Explicit memory management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compilation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5181600"/>
            <a:ext cx="11099800" cy="3695700"/>
          </a:xfrm>
        </p:spPr>
        <p:txBody>
          <a:bodyPr/>
          <a:lstStyle/>
          <a:p>
            <a:r>
              <a:rPr lang="en-US" dirty="0"/>
              <a:t>Careless casting can be outright dangerous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careful!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1200" y="1963182"/>
            <a:ext cx="11475386" cy="229806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thermonuclear_device_controller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…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…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thermonuclear_device_controller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danger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thermonuclear_device_controller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)(A + 2);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activate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(danger[17].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warhead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5A7E5039-EDC9-9B1A-87CD-2F73AB3D04C8}"/>
              </a:ext>
            </a:extLst>
          </p:cNvPr>
          <p:cNvSpPr/>
          <p:nvPr/>
        </p:nvSpPr>
        <p:spPr bwMode="auto">
          <a:xfrm>
            <a:off x="9779000" y="63246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Casting to </a:t>
            </a:r>
            <a:r>
              <a:rPr lang="en-US" dirty="0">
                <a:solidFill>
                  <a:srgbClr val="00B050"/>
                </a:solidFill>
              </a:rPr>
              <a:t>void*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C1, </a:t>
            </a:r>
            <a:r>
              <a:rPr lang="en-US" dirty="0">
                <a:solidFill>
                  <a:srgbClr val="00B050"/>
                </a:solidFill>
              </a:rPr>
              <a:t>void*</a:t>
            </a:r>
            <a:r>
              <a:rPr lang="en-US" dirty="0"/>
              <a:t> stands for a pointer of any type</a:t>
            </a:r>
          </a:p>
          <a:p>
            <a:pPr lvl="1"/>
            <a:r>
              <a:rPr lang="en-US" dirty="0"/>
              <a:t>This is the basis for building </a:t>
            </a:r>
            <a:r>
              <a:rPr lang="en-US" b="1" dirty="0"/>
              <a:t>generic data structures</a:t>
            </a:r>
          </a:p>
          <a:p>
            <a:pPr lvl="2"/>
            <a:r>
              <a:rPr lang="en-US" dirty="0"/>
              <a:t>As long as the elements are pointers</a:t>
            </a:r>
          </a:p>
          <a:p>
            <a:pPr lvl="4"/>
            <a:endParaRPr lang="en-US" dirty="0"/>
          </a:p>
          <a:p>
            <a:r>
              <a:rPr lang="en-US" dirty="0"/>
              <a:t>In C, </a:t>
            </a:r>
            <a:r>
              <a:rPr lang="en-US" dirty="0">
                <a:solidFill>
                  <a:srgbClr val="00B050"/>
                </a:solidFill>
              </a:rPr>
              <a:t>void* </a:t>
            </a:r>
            <a:r>
              <a:rPr lang="en-US" dirty="0"/>
              <a:t>is also the type of an array of … void</a:t>
            </a:r>
          </a:p>
          <a:p>
            <a:pPr lvl="2"/>
            <a:r>
              <a:rPr lang="en-US" dirty="0"/>
              <a:t>But </a:t>
            </a:r>
            <a:r>
              <a:rPr lang="en-US" b="1" dirty="0"/>
              <a:t>void is not a type </a:t>
            </a:r>
            <a:r>
              <a:rPr lang="en-US" dirty="0"/>
              <a:t>in C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void*</a:t>
            </a:r>
            <a:r>
              <a:rPr lang="en-US" dirty="0"/>
              <a:t> can be viewed as </a:t>
            </a:r>
            <a:r>
              <a:rPr lang="en-US" b="1" dirty="0"/>
              <a:t>the address of the first element of any array</a:t>
            </a:r>
          </a:p>
          <a:p>
            <a:pPr lvl="2"/>
            <a:r>
              <a:rPr lang="en-US" dirty="0"/>
              <a:t>There is no way to infer the size of the elements</a:t>
            </a:r>
          </a:p>
          <a:p>
            <a:pPr lvl="2"/>
            <a:r>
              <a:rPr lang="en-US" dirty="0"/>
              <a:t>Nor the number of elements</a:t>
            </a:r>
          </a:p>
          <a:p>
            <a:pPr lvl="4"/>
            <a:endParaRPr lang="en-US" dirty="0"/>
          </a:p>
          <a:p>
            <a:r>
              <a:rPr lang="en-US" dirty="0"/>
              <a:t>With this, we can write generic operations on arrays with arbitrary elements</a:t>
            </a:r>
          </a:p>
          <a:p>
            <a:pPr lvl="1"/>
            <a:r>
              <a:rPr lang="en-US" dirty="0"/>
              <a:t>Not just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Array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write generic operations on arbitrary arrays by</a:t>
            </a:r>
          </a:p>
          <a:p>
            <a:pPr lvl="1"/>
            <a:r>
              <a:rPr lang="en-US" dirty="0"/>
              <a:t>Casting their address to </a:t>
            </a:r>
            <a:r>
              <a:rPr lang="en-US" dirty="0">
                <a:solidFill>
                  <a:srgbClr val="00B050"/>
                </a:solidFill>
              </a:rPr>
              <a:t>void*</a:t>
            </a:r>
          </a:p>
          <a:p>
            <a:pPr lvl="1"/>
            <a:r>
              <a:rPr lang="en-US" dirty="0"/>
              <a:t>Specifying the element size</a:t>
            </a:r>
          </a:p>
          <a:p>
            <a:pPr lvl="1"/>
            <a:r>
              <a:rPr lang="en-US" dirty="0"/>
              <a:t>Specifying the number of elements</a:t>
            </a:r>
          </a:p>
          <a:p>
            <a:pPr lvl="3"/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A generic sort function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54200" y="5997714"/>
            <a:ext cx="9128974" cy="51296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b="0" dirty="0">
                <a:solidFill>
                  <a:srgbClr val="7030A0"/>
                </a:solidFill>
                <a:latin typeface="Helvetica Neue"/>
              </a:rPr>
              <a:t>sort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b="0" dirty="0">
                <a:solidFill>
                  <a:srgbClr val="FFC000"/>
                </a:solidFill>
                <a:latin typeface="Helvetica Neue"/>
              </a:rPr>
              <a:t>A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FFC000"/>
                </a:solidFill>
                <a:latin typeface="Helvetica Neue"/>
              </a:rPr>
              <a:t>elem_size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FFC000"/>
                </a:solidFill>
                <a:latin typeface="Helvetica Neue"/>
              </a:rPr>
              <a:t>num_elem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00B050"/>
                </a:solidFill>
                <a:latin typeface="Helvetica Neue"/>
              </a:rPr>
              <a:t>compare_fn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b="0" dirty="0" err="1">
                <a:solidFill>
                  <a:srgbClr val="FFC000"/>
                </a:solidFill>
                <a:latin typeface="Helvetica Neue"/>
              </a:rPr>
              <a:t>cmp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);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1625600" y="7216914"/>
            <a:ext cx="2681183" cy="707886"/>
          </a:xfrm>
          <a:prstGeom prst="wedgeRectCallout">
            <a:avLst>
              <a:gd name="adj1" fmla="val 36996"/>
              <a:gd name="adj2" fmla="val -1461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array to be sorted,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 a 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void*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4445000" y="7216914"/>
            <a:ext cx="2440732" cy="707886"/>
          </a:xfrm>
          <a:prstGeom prst="wedgeRectCallout">
            <a:avLst>
              <a:gd name="adj1" fmla="val -12364"/>
              <a:gd name="adj2" fmla="val -1461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number of bytes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of the elements of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035800" y="7216914"/>
            <a:ext cx="1757854" cy="707886"/>
          </a:xfrm>
          <a:prstGeom prst="wedgeRectCallout">
            <a:avLst>
              <a:gd name="adj1" fmla="val -24419"/>
              <a:gd name="adj2" fmla="val -14442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number of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elements of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9093200" y="7216914"/>
            <a:ext cx="2200282" cy="707886"/>
          </a:xfrm>
          <a:prstGeom prst="wedgeRectCallout">
            <a:avLst>
              <a:gd name="adj1" fmla="val 13823"/>
              <a:gd name="adj2" fmla="val -14265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function to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compare elements</a:t>
            </a:r>
            <a:endParaRPr lang="en-US" sz="20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Stack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Stack-allocated Arrays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r>
              <a:rPr lang="en-US" dirty="0"/>
              <a:t>In C0, arrays can only live on the heap</a:t>
            </a:r>
          </a:p>
          <a:p>
            <a:endParaRPr lang="en-US" dirty="0"/>
          </a:p>
          <a:p>
            <a:r>
              <a:rPr lang="en-US" dirty="0"/>
              <a:t>C allows creating arrays on the stack</a:t>
            </a:r>
          </a:p>
          <a:p>
            <a:pPr lvl="1"/>
            <a:r>
              <a:rPr lang="en-US" dirty="0"/>
              <a:t>These are </a:t>
            </a:r>
            <a:r>
              <a:rPr lang="en-US" b="1" dirty="0"/>
              <a:t>stack-allocated arrays</a:t>
            </a:r>
          </a:p>
          <a:p>
            <a:pPr lvl="4"/>
            <a:endParaRPr lang="en-US" dirty="0"/>
          </a:p>
          <a:p>
            <a:r>
              <a:rPr lang="en-US" dirty="0"/>
              <a:t>The instruction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/>
              <a:t>[8];</a:t>
            </a:r>
          </a:p>
          <a:p>
            <a:pPr lvl="1">
              <a:buNone/>
            </a:pPr>
            <a:r>
              <a:rPr lang="en-US" dirty="0"/>
              <a:t>allocates an 8-element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array on the stack</a:t>
            </a:r>
          </a:p>
          <a:p>
            <a:pPr lvl="1"/>
            <a:r>
              <a:rPr lang="en-US" dirty="0"/>
              <a:t>It is accessed using the normal array notation</a:t>
            </a:r>
          </a:p>
          <a:p>
            <a:pPr lvl="1">
              <a:buNone/>
            </a:pPr>
            <a:r>
              <a:rPr lang="en-US" dirty="0"/>
              <a:t>		E[0] = 3;</a:t>
            </a:r>
          </a:p>
          <a:p>
            <a:pPr lvl="1">
              <a:buNone/>
            </a:pPr>
            <a:r>
              <a:rPr lang="en-US" dirty="0"/>
              <a:t>		E[1] = 2 * E[0];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45800" y="4191000"/>
            <a:ext cx="1143000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10007600" y="2133600"/>
            <a:ext cx="2819400" cy="23622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val 51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81283"/>
              </p:ext>
            </p:extLst>
          </p:nvPr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9931400" y="2514600"/>
            <a:ext cx="29972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8C75FB-CB4A-3513-BA8D-D70DB6012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14439"/>
              </p:ext>
            </p:extLst>
          </p:nvPr>
        </p:nvGraphicFramePr>
        <p:xfrm>
          <a:off x="10464800" y="2697500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Stack-allocated Arrays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r>
              <a:rPr lang="en-US" dirty="0"/>
              <a:t>Stack-allocated arrays can be initialized to </a:t>
            </a:r>
            <a:r>
              <a:rPr lang="en-US" b="1" dirty="0"/>
              <a:t>array literals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/>
              <a:t>[] = {2, 4, 6, 8, 3};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allocates a 5-element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array on the stack</a:t>
            </a:r>
          </a:p>
          <a:p>
            <a:pPr lvl="1">
              <a:buNone/>
            </a:pPr>
            <a:r>
              <a:rPr lang="en-US" dirty="0"/>
              <a:t>and initializes it with the given values</a:t>
            </a:r>
          </a:p>
          <a:p>
            <a:pPr lvl="3"/>
            <a:endParaRPr lang="en-US" dirty="0"/>
          </a:p>
          <a:p>
            <a:r>
              <a:rPr lang="en-US" dirty="0"/>
              <a:t>Array literals are really useful to write test cases</a:t>
            </a:r>
          </a:p>
          <a:p>
            <a:pPr lvl="1"/>
            <a:r>
              <a:rPr lang="en-US" dirty="0"/>
              <a:t>But they cannot be very big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45800" y="4191000"/>
            <a:ext cx="1143000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10007600" y="2133600"/>
            <a:ext cx="2819400" cy="23622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val 51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9931400" y="3352800"/>
            <a:ext cx="22098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464800" y="3384987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7"/>
          <p:cNvSpPr>
            <a:spLocks/>
          </p:cNvSpPr>
          <p:nvPr/>
        </p:nvSpPr>
        <p:spPr bwMode="auto">
          <a:xfrm>
            <a:off x="10083800" y="3537387"/>
            <a:ext cx="22762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F</a:t>
            </a: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1930400" y="4267200"/>
            <a:ext cx="3142848" cy="707886"/>
          </a:xfrm>
          <a:prstGeom prst="wedgeRectCallout">
            <a:avLst>
              <a:gd name="adj1" fmla="val -25292"/>
              <a:gd name="adj2" fmla="val -15150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compiler will figure out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size of the array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5511800" y="4267200"/>
            <a:ext cx="2814233" cy="400110"/>
          </a:xfrm>
          <a:prstGeom prst="wedgeRectCallout">
            <a:avLst>
              <a:gd name="adj1" fmla="val -69151"/>
              <a:gd name="adj2" fmla="val -21398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initial elements of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1" grpId="0"/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Stack-allocated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r>
              <a:rPr lang="en-US" dirty="0"/>
              <a:t>Similarly, C allows allocating </a:t>
            </a:r>
            <a:r>
              <a:rPr lang="en-US" dirty="0" err="1"/>
              <a:t>structs</a:t>
            </a:r>
            <a:r>
              <a:rPr lang="en-US" dirty="0"/>
              <a:t> on the stack</a:t>
            </a:r>
            <a:endParaRPr lang="en-US" b="1" dirty="0"/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B050"/>
                </a:solidFill>
              </a:rPr>
              <a:t>struct</a:t>
            </a:r>
            <a:r>
              <a:rPr lang="en-US" dirty="0">
                <a:solidFill>
                  <a:srgbClr val="00B050"/>
                </a:solidFill>
              </a:rPr>
              <a:t> point </a:t>
            </a:r>
            <a:r>
              <a:rPr lang="en-US" dirty="0">
                <a:solidFill>
                  <a:srgbClr val="FFC000"/>
                </a:solidFill>
              </a:rPr>
              <a:t>p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And we can conveniently initialize them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struct point </a:t>
            </a:r>
            <a:r>
              <a:rPr lang="en-US" dirty="0">
                <a:solidFill>
                  <a:srgbClr val="FFC000"/>
                </a:solidFill>
              </a:rPr>
              <a:t>p</a:t>
            </a:r>
            <a:r>
              <a:rPr lang="en-US" dirty="0"/>
              <a:t> = { .x = 15, .y=122 };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Stack-allocated </a:t>
            </a:r>
            <a:r>
              <a:rPr lang="en-US" dirty="0" err="1"/>
              <a:t>structs</a:t>
            </a:r>
            <a:r>
              <a:rPr lang="en-US" dirty="0"/>
              <a:t> are </a:t>
            </a:r>
            <a:r>
              <a:rPr lang="en-US" b="1" dirty="0"/>
              <a:t>not pointers</a:t>
            </a:r>
          </a:p>
          <a:p>
            <a:pPr lvl="1"/>
            <a:r>
              <a:rPr lang="en-US" dirty="0"/>
              <a:t>Their fields must be accessed using the </a:t>
            </a:r>
            <a:r>
              <a:rPr lang="en-US" b="1" dirty="0"/>
              <a:t>dot notation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/>
              <a:t>p.x</a:t>
            </a:r>
            <a:r>
              <a:rPr lang="en-US" dirty="0"/>
              <a:t> = 9;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/>
              <a:t>p.y</a:t>
            </a:r>
            <a:r>
              <a:rPr lang="en-US" dirty="0"/>
              <a:t> = 7;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"p is (%d, %d)\n"</a:t>
            </a:r>
            <a:r>
              <a:rPr lang="en-US" dirty="0"/>
              <a:t>, </a:t>
            </a:r>
            <a:r>
              <a:rPr lang="en-US" dirty="0" err="1"/>
              <a:t>p.x</a:t>
            </a:r>
            <a:r>
              <a:rPr lang="en-US" dirty="0"/>
              <a:t>, </a:t>
            </a:r>
            <a:r>
              <a:rPr lang="en-US" dirty="0" err="1"/>
              <a:t>p.y</a:t>
            </a:r>
            <a:r>
              <a:rPr lang="en-US" dirty="0"/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45800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10007600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val 51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9931400" y="4038600"/>
            <a:ext cx="1371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464800" y="3384987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7"/>
          <p:cNvSpPr>
            <a:spLocks/>
          </p:cNvSpPr>
          <p:nvPr/>
        </p:nvSpPr>
        <p:spPr bwMode="auto">
          <a:xfrm>
            <a:off x="10083800" y="3537387"/>
            <a:ext cx="22762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F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25694"/>
              </p:ext>
            </p:extLst>
          </p:nvPr>
        </p:nvGraphicFramePr>
        <p:xfrm>
          <a:off x="10464800" y="403860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7"/>
          <p:cNvSpPr>
            <a:spLocks/>
          </p:cNvSpPr>
          <p:nvPr/>
        </p:nvSpPr>
        <p:spPr bwMode="auto">
          <a:xfrm>
            <a:off x="10083800" y="4191000"/>
            <a:ext cx="21640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p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8AA790-31D9-2FE9-FB1C-03DE0DC95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74243"/>
              </p:ext>
            </p:extLst>
          </p:nvPr>
        </p:nvGraphicFramePr>
        <p:xfrm>
          <a:off x="10464800" y="403860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Disposing of Stack-allocated </a:t>
            </a:r>
            <a:r>
              <a:rPr lang="en-US" dirty="0"/>
              <a:t>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369300" cy="6896100"/>
          </a:xfrm>
        </p:spPr>
        <p:txBody>
          <a:bodyPr/>
          <a:lstStyle/>
          <a:p>
            <a:r>
              <a:rPr lang="en-US" dirty="0"/>
              <a:t>The space for stack-allocated arrays and </a:t>
            </a:r>
            <a:r>
              <a:rPr lang="en-US" dirty="0" err="1"/>
              <a:t>structs</a:t>
            </a:r>
            <a:r>
              <a:rPr lang="en-US" dirty="0"/>
              <a:t> is reclaimed when exiting the function that declared them</a:t>
            </a:r>
          </a:p>
          <a:p>
            <a:pPr lvl="1"/>
            <a:r>
              <a:rPr lang="en-US" b="1" dirty="0"/>
              <a:t>No need to free them</a:t>
            </a:r>
          </a:p>
          <a:p>
            <a:pPr lvl="1"/>
            <a:r>
              <a:rPr lang="en-US" dirty="0"/>
              <a:t>In fact, this is undefined behavior!</a:t>
            </a:r>
          </a:p>
          <a:p>
            <a:pPr lvl="4"/>
            <a:endParaRPr lang="en-US" dirty="0"/>
          </a:p>
          <a:p>
            <a:r>
              <a:rPr lang="en-US" dirty="0"/>
              <a:t>Because of this they cannot be used for traditional data structures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solidFill>
                  <a:srgbClr val="7030A0"/>
                </a:solidFill>
              </a:rPr>
              <a:t>queue_new</a:t>
            </a:r>
            <a:r>
              <a:rPr lang="en-US" dirty="0"/>
              <a:t> were to allocate a queue on the stack, other queue functions wouldn’t be able to use it when it returns</a:t>
            </a:r>
          </a:p>
          <a:p>
            <a:pPr lvl="2"/>
            <a:r>
              <a:rPr lang="en-US" dirty="0"/>
              <a:t>Traditional queues must be heap-allocated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0845800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10007600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val 51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464800" y="3384987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7"/>
          <p:cNvSpPr>
            <a:spLocks/>
          </p:cNvSpPr>
          <p:nvPr/>
        </p:nvSpPr>
        <p:spPr bwMode="auto">
          <a:xfrm>
            <a:off x="10083800" y="3537387"/>
            <a:ext cx="22762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F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464800" y="403860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7"/>
          <p:cNvSpPr>
            <a:spLocks/>
          </p:cNvSpPr>
          <p:nvPr/>
        </p:nvSpPr>
        <p:spPr bwMode="auto">
          <a:xfrm>
            <a:off x="10083800" y="4191000"/>
            <a:ext cx="21640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p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Address-of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Memory Addresses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r>
              <a:rPr lang="en-US" dirty="0"/>
              <a:t>In C1, &amp; can </a:t>
            </a:r>
            <a:r>
              <a:rPr lang="en-US" b="1" dirty="0"/>
              <a:t>only</a:t>
            </a:r>
            <a:r>
              <a:rPr lang="en-US" dirty="0"/>
              <a:t> be used on function names</a:t>
            </a:r>
          </a:p>
          <a:p>
            <a:pPr lvl="4"/>
            <a:endParaRPr lang="en-US" dirty="0"/>
          </a:p>
          <a:p>
            <a:r>
              <a:rPr lang="en-US" dirty="0"/>
              <a:t>In C, &amp; can get the address of </a:t>
            </a:r>
            <a:r>
              <a:rPr lang="en-US" b="1" dirty="0"/>
              <a:t>anything that has a memory address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Fields of structs</a:t>
            </a:r>
          </a:p>
          <a:p>
            <a:pPr lvl="1"/>
            <a:r>
              <a:rPr lang="en-US" dirty="0"/>
              <a:t>Array elements</a:t>
            </a:r>
          </a:p>
          <a:p>
            <a:pPr lvl="4"/>
            <a:endParaRPr lang="en-US" dirty="0"/>
          </a:p>
          <a:p>
            <a:r>
              <a:rPr lang="en-US" dirty="0"/>
              <a:t>In general, for any exp for which </a:t>
            </a:r>
          </a:p>
          <a:p>
            <a:pPr lvl="1">
              <a:buNone/>
            </a:pPr>
            <a:r>
              <a:rPr lang="en-US" dirty="0"/>
              <a:t>	exp = …</a:t>
            </a:r>
          </a:p>
          <a:p>
            <a:pPr lvl="1">
              <a:buNone/>
            </a:pPr>
            <a:r>
              <a:rPr lang="en-US" sz="3200" dirty="0"/>
              <a:t>is syntactically valid, we can write</a:t>
            </a:r>
          </a:p>
          <a:p>
            <a:pPr lvl="1">
              <a:buNone/>
            </a:pPr>
            <a:r>
              <a:rPr lang="en-US" dirty="0"/>
              <a:t>	&amp;exp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0845800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Flowchart: Document 39"/>
          <p:cNvSpPr/>
          <p:nvPr/>
        </p:nvSpPr>
        <p:spPr bwMode="auto">
          <a:xfrm>
            <a:off x="10007600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Flowchart: Document 40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0464800" y="3384987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Rectangle 7"/>
          <p:cNvSpPr>
            <a:spLocks/>
          </p:cNvSpPr>
          <p:nvPr/>
        </p:nvSpPr>
        <p:spPr bwMode="auto">
          <a:xfrm>
            <a:off x="10083800" y="3537387"/>
            <a:ext cx="22762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F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0464800" y="403860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Rectangle 7"/>
          <p:cNvSpPr>
            <a:spLocks/>
          </p:cNvSpPr>
          <p:nvPr/>
        </p:nvSpPr>
        <p:spPr bwMode="auto">
          <a:xfrm>
            <a:off x="10083800" y="4191000"/>
            <a:ext cx="21640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p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3" name="Rectangular Callout 62"/>
          <p:cNvSpPr/>
          <p:nvPr/>
        </p:nvSpPr>
        <p:spPr bwMode="auto">
          <a:xfrm>
            <a:off x="5740400" y="8915400"/>
            <a:ext cx="1788310" cy="707886"/>
          </a:xfrm>
          <a:prstGeom prst="wedgeRectCallout">
            <a:avLst>
              <a:gd name="adj1" fmla="val -77343"/>
              <a:gd name="adj2" fmla="val -5231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Such exp are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called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l-values</a:t>
            </a:r>
            <a:endParaRPr lang="en-US" sz="200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FADC88B2-98EF-6A52-060C-705AFFED43B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838222" y="4644072"/>
            <a:ext cx="4779547" cy="288389"/>
          </a:xfrm>
          <a:prstGeom prst="curvedConnector4">
            <a:avLst>
              <a:gd name="adj1" fmla="val 3506"/>
              <a:gd name="adj2" fmla="val 179268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Arrays in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Memory Addresses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8521700" cy="6896100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variables</a:t>
            </a:r>
          </a:p>
          <a:p>
            <a:pPr lvl="1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/>
              <a:t> = 11;</a:t>
            </a:r>
          </a:p>
          <a:p>
            <a:pPr lvl="1">
              <a:buNone/>
            </a:pPr>
            <a:r>
              <a:rPr lang="en-US" dirty="0"/>
              <a:t>	increment(&amp;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lvl="4"/>
            <a:endParaRPr lang="en-US" dirty="0"/>
          </a:p>
          <a:p>
            <a:r>
              <a:rPr lang="en-US" dirty="0"/>
              <a:t>Fields of structs</a:t>
            </a:r>
          </a:p>
          <a:p>
            <a:pPr lvl="1">
              <a:buNone/>
            </a:pPr>
            <a:r>
              <a:rPr lang="en-US" dirty="0"/>
              <a:t>	increment(&amp;</a:t>
            </a:r>
            <a:r>
              <a:rPr lang="en-US" dirty="0" err="1"/>
              <a:t>p.y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B050"/>
                </a:solidFill>
              </a:rPr>
              <a:t>struct</a:t>
            </a:r>
            <a:r>
              <a:rPr lang="en-US" dirty="0">
                <a:solidFill>
                  <a:srgbClr val="00B050"/>
                </a:solidFill>
              </a:rPr>
              <a:t> point *</a:t>
            </a:r>
            <a:r>
              <a:rPr lang="en-US" dirty="0">
                <a:solidFill>
                  <a:srgbClr val="FFC000"/>
                </a:solidFill>
              </a:rPr>
              <a:t>q</a:t>
            </a:r>
            <a:r>
              <a:rPr lang="en-US" dirty="0"/>
              <a:t> = </a:t>
            </a:r>
            <a:r>
              <a:rPr lang="en-US" dirty="0" err="1"/>
              <a:t>calloc</a:t>
            </a:r>
            <a:r>
              <a:rPr lang="en-US" dirty="0"/>
              <a:t>(1,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struct</a:t>
            </a:r>
            <a:r>
              <a:rPr lang="en-US" dirty="0">
                <a:solidFill>
                  <a:srgbClr val="00B050"/>
                </a:solidFill>
              </a:rPr>
              <a:t> point</a:t>
            </a:r>
            <a:r>
              <a:rPr lang="en-US" dirty="0"/>
              <a:t>));</a:t>
            </a:r>
          </a:p>
          <a:p>
            <a:pPr lvl="1">
              <a:buNone/>
            </a:pPr>
            <a:r>
              <a:rPr lang="en-US" dirty="0"/>
              <a:t>	increment(&amp;(q-&gt;y));</a:t>
            </a:r>
          </a:p>
          <a:p>
            <a:pPr lvl="4"/>
            <a:endParaRPr lang="en-US" dirty="0"/>
          </a:p>
          <a:p>
            <a:r>
              <a:rPr lang="en-US" dirty="0"/>
              <a:t>Array elements</a:t>
            </a:r>
          </a:p>
          <a:p>
            <a:pPr lvl="1"/>
            <a:r>
              <a:rPr lang="en-US" dirty="0"/>
              <a:t>increment(&amp;A[3]);</a:t>
            </a:r>
          </a:p>
          <a:p>
            <a:pPr lvl="1"/>
            <a:r>
              <a:rPr lang="en-US" dirty="0"/>
              <a:t>increment(&amp;F[2]);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0845800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flipV="1">
            <a:off x="10845800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Flowchart: Document 39"/>
          <p:cNvSpPr/>
          <p:nvPr/>
        </p:nvSpPr>
        <p:spPr bwMode="auto">
          <a:xfrm>
            <a:off x="10007600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Flowchart: Document 40"/>
          <p:cNvSpPr/>
          <p:nvPr/>
        </p:nvSpPr>
        <p:spPr bwMode="auto">
          <a:xfrm rot="10800000">
            <a:off x="10007600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10083800" y="2209800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428704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9357742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0083800" y="6934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 bwMode="auto">
          <a:xfrm>
            <a:off x="100838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0617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0464800" y="2699187"/>
          <a:ext cx="219456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Rectangle 7"/>
          <p:cNvSpPr>
            <a:spLocks/>
          </p:cNvSpPr>
          <p:nvPr/>
        </p:nvSpPr>
        <p:spPr bwMode="auto">
          <a:xfrm>
            <a:off x="10083800" y="28515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E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0464800" y="3384987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Rectangle 7"/>
          <p:cNvSpPr>
            <a:spLocks/>
          </p:cNvSpPr>
          <p:nvPr/>
        </p:nvSpPr>
        <p:spPr bwMode="auto">
          <a:xfrm>
            <a:off x="10083800" y="3537387"/>
            <a:ext cx="22762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F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0464800" y="403860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Rectangle 7"/>
          <p:cNvSpPr>
            <a:spLocks/>
          </p:cNvSpPr>
          <p:nvPr/>
        </p:nvSpPr>
        <p:spPr bwMode="auto">
          <a:xfrm>
            <a:off x="10083800" y="4191000"/>
            <a:ext cx="21640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p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664200" y="1905000"/>
            <a:ext cx="3027432" cy="13747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increment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REQUIRES(p != NULL);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*p = *p + 1;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3" name="Rectangular Callout 62"/>
          <p:cNvSpPr/>
          <p:nvPr/>
        </p:nvSpPr>
        <p:spPr bwMode="auto">
          <a:xfrm>
            <a:off x="2006600" y="2133600"/>
            <a:ext cx="2710037" cy="400110"/>
          </a:xfrm>
          <a:prstGeom prst="wedgeRectCallout">
            <a:avLst>
              <a:gd name="adj1" fmla="val 78243"/>
              <a:gd name="adj2" fmla="val -2315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Increments an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*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by 1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4" name="Rectangle 7"/>
          <p:cNvSpPr>
            <a:spLocks/>
          </p:cNvSpPr>
          <p:nvPr/>
        </p:nvSpPr>
        <p:spPr bwMode="auto">
          <a:xfrm>
            <a:off x="10108852" y="4724400"/>
            <a:ext cx="14747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 err="1"/>
              <a:t>i</a:t>
            </a:r>
            <a:endParaRPr lang="en-US" sz="1600" b="0" dirty="0"/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10428704" y="4772124"/>
            <a:ext cx="36576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11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1897360" y="6903720"/>
          <a:ext cx="54864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7"/>
          <p:cNvSpPr>
            <a:spLocks/>
          </p:cNvSpPr>
          <p:nvPr/>
        </p:nvSpPr>
        <p:spPr bwMode="auto">
          <a:xfrm>
            <a:off x="11455400" y="4191000"/>
            <a:ext cx="216406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q</a:t>
            </a: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11775252" y="4238724"/>
            <a:ext cx="36576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1100" b="0" dirty="0"/>
          </a:p>
        </p:txBody>
      </p:sp>
      <p:cxnSp>
        <p:nvCxnSpPr>
          <p:cNvPr id="70" name="Curved Connector 69"/>
          <p:cNvCxnSpPr>
            <a:stCxn id="74" idx="2"/>
            <a:endCxn id="72" idx="2"/>
          </p:cNvCxnSpPr>
          <p:nvPr/>
        </p:nvCxnSpPr>
        <p:spPr bwMode="auto">
          <a:xfrm rot="10800000" flipV="1">
            <a:off x="11912600" y="4368452"/>
            <a:ext cx="50104" cy="2794348"/>
          </a:xfrm>
          <a:prstGeom prst="curvedConnector3">
            <a:avLst>
              <a:gd name="adj1" fmla="val 556251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119126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1962704" y="42922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6" name="Rectangular Callout 75"/>
          <p:cNvSpPr/>
          <p:nvPr/>
        </p:nvSpPr>
        <p:spPr bwMode="auto">
          <a:xfrm>
            <a:off x="5435600" y="4171890"/>
            <a:ext cx="1304203" cy="400110"/>
          </a:xfrm>
          <a:prstGeom prst="wedgeRectCallout">
            <a:avLst>
              <a:gd name="adj1" fmla="val -151554"/>
              <a:gd name="adj2" fmla="val 1754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now 12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7" name="Rectangular Callout 76"/>
          <p:cNvSpPr/>
          <p:nvPr/>
        </p:nvSpPr>
        <p:spPr bwMode="auto">
          <a:xfrm>
            <a:off x="5435600" y="5695890"/>
            <a:ext cx="1445268" cy="400110"/>
          </a:xfrm>
          <a:prstGeom prst="wedgeRectCallout">
            <a:avLst>
              <a:gd name="adj1" fmla="val -118316"/>
              <a:gd name="adj2" fmla="val 2067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p.y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now 8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8" name="Rectangular Callout 77"/>
          <p:cNvSpPr/>
          <p:nvPr/>
        </p:nvSpPr>
        <p:spPr bwMode="auto">
          <a:xfrm>
            <a:off x="5435600" y="6858000"/>
            <a:ext cx="1608774" cy="400110"/>
          </a:xfrm>
          <a:prstGeom prst="wedgeRectCallout">
            <a:avLst>
              <a:gd name="adj1" fmla="val -83398"/>
              <a:gd name="adj2" fmla="val -2001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q-&gt;y is now 1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9" name="Rectangular Callout 78"/>
          <p:cNvSpPr/>
          <p:nvPr/>
        </p:nvSpPr>
        <p:spPr bwMode="auto">
          <a:xfrm>
            <a:off x="5435600" y="8134290"/>
            <a:ext cx="1701748" cy="400110"/>
          </a:xfrm>
          <a:prstGeom prst="wedgeRectCallout">
            <a:avLst>
              <a:gd name="adj1" fmla="val -91448"/>
              <a:gd name="adj2" fmla="val 1754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A[3] is now 36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5435600" y="8743890"/>
            <a:ext cx="1544655" cy="400110"/>
          </a:xfrm>
          <a:prstGeom prst="wedgeRectCallout">
            <a:avLst>
              <a:gd name="adj1" fmla="val -94692"/>
              <a:gd name="adj2" fmla="val 1441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F[2] is now 7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7874000" y="5235714"/>
            <a:ext cx="1148711" cy="707886"/>
          </a:xfrm>
          <a:prstGeom prst="wedgeRectCallout">
            <a:avLst>
              <a:gd name="adj1" fmla="val -75789"/>
              <a:gd name="adj2" fmla="val 9145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Initializes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q to (0,0)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4000" y="80772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4000" y="85344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000" y="40386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4000" y="55626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4000" y="656040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29078E6D-792F-7FEE-28BB-B1132FF505F4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 rot="5400000">
            <a:off x="7838222" y="4644072"/>
            <a:ext cx="4779547" cy="288389"/>
          </a:xfrm>
          <a:prstGeom prst="curvedConnector4">
            <a:avLst>
              <a:gd name="adj1" fmla="val 3506"/>
              <a:gd name="adj2" fmla="val 179268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3" grpId="0" animBg="1"/>
      <p:bldP spid="64" grpId="0"/>
      <p:bldP spid="65" grpId="0" animBg="1"/>
      <p:bldP spid="68" grpId="0"/>
      <p:bldP spid="69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 Arithmetic — R.I.P.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6896100"/>
          </a:xfrm>
        </p:spPr>
        <p:txBody>
          <a:bodyPr/>
          <a:lstStyle/>
          <a:p>
            <a:r>
              <a:rPr lang="en-US" dirty="0"/>
              <a:t>All code using pointer arithmetic can be rewritten without it</a:t>
            </a:r>
          </a:p>
          <a:p>
            <a:pPr lvl="1"/>
            <a:r>
              <a:rPr lang="en-US" dirty="0"/>
              <a:t>Code is more readable</a:t>
            </a:r>
          </a:p>
          <a:p>
            <a:pPr lvl="1"/>
            <a:r>
              <a:rPr lang="en-US" dirty="0"/>
              <a:t>And has fewer bugs</a:t>
            </a:r>
          </a:p>
          <a:p>
            <a:pPr lvl="1"/>
            <a:endParaRPr lang="en-US" dirty="0"/>
          </a:p>
          <a:p>
            <a:r>
              <a:rPr lang="en-US" dirty="0"/>
              <a:t>Change:</a:t>
            </a:r>
          </a:p>
          <a:p>
            <a:pPr lvl="1"/>
            <a:r>
              <a:rPr lang="en-US" dirty="0"/>
              <a:t>*(A + </a:t>
            </a:r>
            <a:r>
              <a:rPr lang="en-US" dirty="0" err="1"/>
              <a:t>i</a:t>
            </a:r>
            <a:r>
              <a:rPr lang="en-US" dirty="0"/>
              <a:t>) 	to 	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A + </a:t>
            </a:r>
            <a:r>
              <a:rPr lang="en-US" dirty="0" err="1"/>
              <a:t>i</a:t>
            </a:r>
            <a:r>
              <a:rPr lang="en-US" dirty="0"/>
              <a:t>		to 	&amp;A[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Uses of Address-of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 general, for any exp for which </a:t>
            </a:r>
          </a:p>
          <a:p>
            <a:pPr lvl="1">
              <a:buNone/>
            </a:pPr>
            <a:r>
              <a:rPr lang="en-US" i="1" dirty="0"/>
              <a:t>	exp = …</a:t>
            </a:r>
          </a:p>
          <a:p>
            <a:pPr lvl="1">
              <a:buNone/>
            </a:pPr>
            <a:r>
              <a:rPr lang="en-US" sz="3200" i="1" dirty="0"/>
              <a:t>is syntactically valid, we can write</a:t>
            </a:r>
          </a:p>
          <a:p>
            <a:pPr lvl="1">
              <a:buNone/>
            </a:pPr>
            <a:r>
              <a:rPr lang="en-US" i="1" dirty="0"/>
              <a:t>	&amp;exp</a:t>
            </a:r>
          </a:p>
          <a:p>
            <a:endParaRPr lang="en-US" dirty="0"/>
          </a:p>
          <a:p>
            <a:pPr lvl="1"/>
            <a:r>
              <a:rPr lang="en-US" dirty="0"/>
              <a:t>&amp;(i+2)</a:t>
            </a:r>
          </a:p>
          <a:p>
            <a:pPr lvl="2"/>
            <a:r>
              <a:rPr lang="en-US" dirty="0"/>
              <a:t>i+2 = 7; is not legal</a:t>
            </a:r>
          </a:p>
          <a:p>
            <a:pPr lvl="1"/>
            <a:r>
              <a:rPr lang="en-US" dirty="0"/>
              <a:t>&amp;(A+3)</a:t>
            </a:r>
          </a:p>
          <a:p>
            <a:pPr lvl="2"/>
            <a:r>
              <a:rPr lang="en-US" dirty="0"/>
              <a:t>A+3 = </a:t>
            </a:r>
            <a:r>
              <a:rPr lang="en-US" dirty="0" err="1"/>
              <a:t>xcalloc</a:t>
            </a:r>
            <a:r>
              <a:rPr lang="en-US" dirty="0"/>
              <a:t>(4,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)); is not legal</a:t>
            </a:r>
          </a:p>
          <a:p>
            <a:pPr lvl="1"/>
            <a:r>
              <a:rPr lang="en-US" dirty="0"/>
              <a:t>&amp;&amp;</a:t>
            </a:r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&amp;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xmalloc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)); is not 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2297" y="456307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297" y="555367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297" y="655320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Bad Uses of Address-of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the address of a stack value that will be </a:t>
            </a:r>
            <a:r>
              <a:rPr lang="en-US" dirty="0" err="1"/>
              <a:t>deallocated</a:t>
            </a:r>
            <a:r>
              <a:rPr lang="en-US" dirty="0"/>
              <a:t> upon return!</a:t>
            </a:r>
          </a:p>
          <a:p>
            <a:pPr lvl="1"/>
            <a:r>
              <a:rPr lang="en-US" dirty="0"/>
              <a:t>The next function call will overwrite it</a:t>
            </a:r>
          </a:p>
          <a:p>
            <a:pPr lvl="4"/>
            <a:endParaRPr lang="en-US" dirty="0"/>
          </a:p>
          <a:p>
            <a:r>
              <a:rPr lang="en-US" dirty="0"/>
              <a:t>This is a huge security vulnerability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7400" y="220980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56001" y="1905000"/>
            <a:ext cx="1664879" cy="162095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b="0" dirty="0" err="1">
                <a:solidFill>
                  <a:srgbClr val="7030A0"/>
                </a:solidFill>
                <a:latin typeface="Helvetica Neue"/>
              </a:rPr>
              <a:t>bad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() {</a:t>
            </a:r>
          </a:p>
          <a:p>
            <a:pPr algn="l"/>
            <a:r>
              <a:rPr lang="fr-FR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b="0" dirty="0">
                <a:solidFill>
                  <a:srgbClr val="FFC000"/>
                </a:solidFill>
                <a:latin typeface="Helvetica Neue"/>
              </a:rPr>
              <a:t>a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 = 1;</a:t>
            </a:r>
          </a:p>
          <a:p>
            <a:pPr algn="l"/>
            <a:r>
              <a:rPr lang="fr-FR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b="0" dirty="0">
                <a:solidFill>
                  <a:srgbClr val="00B050"/>
                </a:solidFill>
                <a:latin typeface="Helvetica Neue"/>
              </a:rPr>
              <a:t>return</a:t>
            </a:r>
            <a:r>
              <a:rPr lang="fr-FR" b="0" dirty="0">
                <a:solidFill>
                  <a:schemeClr val="tx1"/>
                </a:solidFill>
                <a:latin typeface="Helvetica Neue"/>
              </a:rPr>
              <a:t> &amp;a;</a:t>
            </a:r>
          </a:p>
          <a:p>
            <a:pPr algn="l"/>
            <a:r>
              <a:rPr lang="fr-FR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9152011" y="8359914"/>
            <a:ext cx="2684389" cy="707886"/>
          </a:xfrm>
          <a:prstGeom prst="wedgeRectCallout">
            <a:avLst>
              <a:gd name="adj1" fmla="val -38880"/>
              <a:gd name="adj2" fmla="val -2567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Recent versions of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stopped allowing it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Strings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type </a:t>
            </a:r>
            <a:r>
              <a:rPr lang="en-US" dirty="0">
                <a:solidFill>
                  <a:srgbClr val="00B050"/>
                </a:solidFill>
              </a:rPr>
              <a:t>string</a:t>
            </a:r>
            <a:r>
              <a:rPr lang="en-US" dirty="0"/>
              <a:t> in C</a:t>
            </a:r>
          </a:p>
          <a:p>
            <a:pPr lvl="4"/>
            <a:endParaRPr lang="en-US" dirty="0"/>
          </a:p>
          <a:p>
            <a:r>
              <a:rPr lang="en-US" dirty="0"/>
              <a:t>Strings are just </a:t>
            </a:r>
            <a:r>
              <a:rPr lang="en-US" b="1" dirty="0"/>
              <a:t>arrays of characters</a:t>
            </a:r>
          </a:p>
          <a:p>
            <a:pPr lvl="1"/>
            <a:r>
              <a:rPr lang="en-US" dirty="0"/>
              <a:t>Of type </a:t>
            </a:r>
            <a:r>
              <a:rPr lang="en-US" dirty="0">
                <a:solidFill>
                  <a:srgbClr val="00B050"/>
                </a:solidFill>
              </a:rPr>
              <a:t>char*</a:t>
            </a:r>
          </a:p>
          <a:p>
            <a:pPr lvl="1"/>
            <a:r>
              <a:rPr lang="en-US" dirty="0"/>
              <a:t>The string syntax</a:t>
            </a:r>
          </a:p>
          <a:p>
            <a:pPr lvl="2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"hello"</a:t>
            </a:r>
          </a:p>
          <a:p>
            <a:pPr lvl="2">
              <a:buNone/>
            </a:pPr>
            <a:r>
              <a:rPr lang="en-US" dirty="0"/>
              <a:t>is just convenience syntax for an array containing </a:t>
            </a:r>
            <a:r>
              <a:rPr lang="en-US" dirty="0">
                <a:solidFill>
                  <a:srgbClr val="92D050"/>
                </a:solidFill>
              </a:rPr>
              <a:t>'h'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'e’</a:t>
            </a:r>
            <a:r>
              <a:rPr lang="en-US" dirty="0"/>
              <a:t>, etc.,</a:t>
            </a:r>
          </a:p>
          <a:p>
            <a:pPr lvl="2">
              <a:buNone/>
            </a:pPr>
            <a:endParaRPr lang="en-US" dirty="0"/>
          </a:p>
          <a:p>
            <a:r>
              <a:rPr lang="en-US" dirty="0"/>
              <a:t>Given</a:t>
            </a:r>
          </a:p>
          <a:p>
            <a:pPr lvl="1">
              <a:buNone/>
            </a:pPr>
            <a:r>
              <a:rPr lang="en-US" dirty="0">
                <a:solidFill>
                  <a:srgbClr val="00B050"/>
                </a:solidFill>
              </a:rPr>
              <a:t>	char *</a:t>
            </a:r>
            <a:r>
              <a:rPr lang="en-US" dirty="0">
                <a:solidFill>
                  <a:srgbClr val="FFC000"/>
                </a:solidFill>
              </a:rPr>
              <a:t>s1</a:t>
            </a:r>
            <a:r>
              <a:rPr lang="en-US" dirty="0"/>
              <a:t> = </a:t>
            </a:r>
            <a:r>
              <a:rPr lang="en-US" dirty="0">
                <a:solidFill>
                  <a:srgbClr val="92D050"/>
                </a:solidFill>
              </a:rPr>
              <a:t>"hello"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	the statements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"%</a:t>
            </a:r>
            <a:r>
              <a:rPr lang="en-US" dirty="0" err="1">
                <a:solidFill>
                  <a:srgbClr val="92D050"/>
                </a:solidFill>
              </a:rPr>
              <a:t>c%c%c%c%c</a:t>
            </a:r>
            <a:r>
              <a:rPr lang="en-US" dirty="0">
                <a:solidFill>
                  <a:srgbClr val="92D050"/>
                </a:solidFill>
              </a:rPr>
              <a:t>\n"</a:t>
            </a:r>
            <a:r>
              <a:rPr lang="en-US" dirty="0"/>
              <a:t>, s1[0], s1[1], s1[2], s1[3], s1[4]);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"%s\n"</a:t>
            </a:r>
            <a:r>
              <a:rPr lang="en-US" dirty="0"/>
              <a:t>, s1);</a:t>
            </a:r>
          </a:p>
          <a:p>
            <a:pPr>
              <a:buNone/>
            </a:pPr>
            <a:r>
              <a:rPr lang="en-US" dirty="0"/>
              <a:t>	produce the exact same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000000"/>
              </a:buClr>
              <a:buNone/>
            </a:pPr>
            <a:r>
              <a:rPr lang="en-US" dirty="0">
                <a:solidFill>
                  <a:srgbClr val="00B050"/>
                </a:solidFill>
              </a:rPr>
              <a:t>char *</a:t>
            </a:r>
            <a:r>
              <a:rPr lang="en-US" dirty="0">
                <a:solidFill>
                  <a:srgbClr val="FFC000"/>
                </a:solidFill>
              </a:rPr>
              <a:t>s1</a:t>
            </a:r>
            <a:r>
              <a:rPr lang="en-US" dirty="0"/>
              <a:t> = </a:t>
            </a:r>
            <a:r>
              <a:rPr lang="en-US" dirty="0">
                <a:solidFill>
                  <a:srgbClr val="92D050"/>
                </a:solidFill>
              </a:rPr>
              <a:t>"hello"</a:t>
            </a:r>
            <a:r>
              <a:rPr lang="en-US" dirty="0"/>
              <a:t>; 	</a:t>
            </a:r>
          </a:p>
          <a:p>
            <a:pPr lvl="1">
              <a:buClr>
                <a:srgbClr val="000000"/>
              </a:buClr>
              <a:buNone/>
            </a:pP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"%s\n"</a:t>
            </a:r>
            <a:r>
              <a:rPr lang="en-US" dirty="0"/>
              <a:t>, s1);</a:t>
            </a:r>
          </a:p>
          <a:p>
            <a:pPr lvl="3"/>
            <a:endParaRPr lang="en-US" dirty="0"/>
          </a:p>
          <a:p>
            <a:r>
              <a:rPr lang="en-US" dirty="0"/>
              <a:t>How does </a:t>
            </a:r>
            <a:r>
              <a:rPr lang="en-US" dirty="0" err="1">
                <a:solidFill>
                  <a:srgbClr val="7030A0"/>
                </a:solidFill>
              </a:rPr>
              <a:t>printf</a:t>
            </a:r>
            <a:r>
              <a:rPr lang="en-US" dirty="0"/>
              <a:t> know when to stop printing characters?</a:t>
            </a:r>
          </a:p>
          <a:p>
            <a:pPr lvl="1"/>
            <a:r>
              <a:rPr lang="en-US" dirty="0"/>
              <a:t>The length of an array is recorded nowhere</a:t>
            </a:r>
          </a:p>
          <a:p>
            <a:pPr lvl="3"/>
            <a:endParaRPr lang="en-US" dirty="0"/>
          </a:p>
          <a:p>
            <a:r>
              <a:rPr lang="en-US" dirty="0"/>
              <a:t>The end of a string is indicated by the </a:t>
            </a:r>
            <a:r>
              <a:rPr lang="en-US" b="1" dirty="0"/>
              <a:t>NUL character</a:t>
            </a:r>
          </a:p>
          <a:p>
            <a:pPr lvl="1"/>
            <a:r>
              <a:rPr lang="en-US" dirty="0"/>
              <a:t>Written </a:t>
            </a:r>
            <a:r>
              <a:rPr lang="en-US" dirty="0">
                <a:solidFill>
                  <a:srgbClr val="92D050"/>
                </a:solidFill>
              </a:rPr>
              <a:t>'\0’</a:t>
            </a:r>
          </a:p>
          <a:p>
            <a:pPr lvl="1"/>
            <a:r>
              <a:rPr lang="en-US" dirty="0"/>
              <a:t>Whose value is 0</a:t>
            </a:r>
          </a:p>
          <a:p>
            <a:pPr lvl="4"/>
            <a:endParaRPr lang="en-US" dirty="0"/>
          </a:p>
          <a:p>
            <a:r>
              <a:rPr lang="en-US" dirty="0"/>
              <a:t>Thus, s1 is an array of </a:t>
            </a:r>
            <a:r>
              <a:rPr lang="en-US" b="1" dirty="0"/>
              <a:t>six</a:t>
            </a:r>
            <a:r>
              <a:rPr lang="en-US" dirty="0"/>
              <a:t> characters and s1[5] == </a:t>
            </a:r>
            <a:r>
              <a:rPr lang="en-US" dirty="0">
                <a:solidFill>
                  <a:srgbClr val="92D050"/>
                </a:solidFill>
              </a:rPr>
              <a:t>'\0'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66FF"/>
                </a:solidFill>
              </a:rPr>
              <a:t>&lt;string&gt;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66FF"/>
                </a:solidFill>
              </a:rPr>
              <a:t>&lt;string&gt; </a:t>
            </a:r>
            <a:r>
              <a:rPr lang="en-US" dirty="0"/>
              <a:t>library contains lots of useful functions to work with strings</a:t>
            </a:r>
          </a:p>
          <a:p>
            <a:pPr lvl="4"/>
            <a:endParaRPr lang="en-US" dirty="0"/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strlen</a:t>
            </a:r>
            <a:r>
              <a:rPr lang="en-US" dirty="0"/>
              <a:t> returns the number of characters in a string</a:t>
            </a:r>
          </a:p>
          <a:p>
            <a:pPr lvl="2"/>
            <a:r>
              <a:rPr lang="en-US" dirty="0"/>
              <a:t>Up to the first NUL character, excluded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*</a:t>
            </a:r>
            <a:r>
              <a:rPr lang="en-US" sz="2400" dirty="0">
                <a:solidFill>
                  <a:srgbClr val="FFC000"/>
                </a:solidFill>
              </a:rPr>
              <a:t>s1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92D050"/>
                </a:solidFill>
              </a:rPr>
              <a:t>"hello"</a:t>
            </a:r>
            <a:r>
              <a:rPr lang="en-US" sz="2400" dirty="0"/>
              <a:t>; 	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assert(</a:t>
            </a:r>
            <a:r>
              <a:rPr lang="en-US" sz="2400" dirty="0" err="1"/>
              <a:t>strlen</a:t>
            </a:r>
            <a:r>
              <a:rPr lang="en-US" sz="2400" dirty="0"/>
              <a:t>(s1) == 5);</a:t>
            </a:r>
          </a:p>
          <a:p>
            <a:pPr lvl="2"/>
            <a:r>
              <a:rPr lang="en-US" dirty="0"/>
              <a:t>s1 is an array of 6 characters but it has length 5</a:t>
            </a:r>
          </a:p>
          <a:p>
            <a:pPr lvl="4"/>
            <a:endParaRPr lang="en-US" b="1" dirty="0"/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strcpy</a:t>
            </a:r>
            <a:r>
              <a:rPr lang="en-US" dirty="0"/>
              <a:t>(</a:t>
            </a:r>
            <a:r>
              <a:rPr lang="en-US" dirty="0" err="1"/>
              <a:t>dst</a:t>
            </a:r>
            <a:r>
              <a:rPr lang="en-US" dirty="0"/>
              <a:t>, </a:t>
            </a:r>
            <a:r>
              <a:rPr lang="en-US" dirty="0" err="1"/>
              <a:t>src</a:t>
            </a:r>
            <a:r>
              <a:rPr lang="en-US" dirty="0"/>
              <a:t>) copies all the characters of string </a:t>
            </a:r>
            <a:r>
              <a:rPr lang="en-US" dirty="0" err="1"/>
              <a:t>src</a:t>
            </a:r>
            <a:r>
              <a:rPr lang="en-US" dirty="0"/>
              <a:t> to </a:t>
            </a:r>
            <a:r>
              <a:rPr lang="en-US" dirty="0" err="1"/>
              <a:t>dst</a:t>
            </a:r>
            <a:endParaRPr lang="en-US" dirty="0"/>
          </a:p>
          <a:p>
            <a:pPr lvl="2"/>
            <a:r>
              <a:rPr lang="en-US" dirty="0"/>
              <a:t>Up to the NUL character, included</a:t>
            </a:r>
          </a:p>
          <a:p>
            <a:pPr lvl="2"/>
            <a:r>
              <a:rPr lang="en-US" dirty="0" err="1"/>
              <a:t>dst</a:t>
            </a:r>
            <a:r>
              <a:rPr lang="en-US" dirty="0"/>
              <a:t> must be big enough to store all the characters in </a:t>
            </a:r>
            <a:r>
              <a:rPr lang="en-US" dirty="0" err="1"/>
              <a:t>src</a:t>
            </a:r>
            <a:r>
              <a:rPr lang="en-US" dirty="0"/>
              <a:t> </a:t>
            </a:r>
            <a:r>
              <a:rPr lang="en-US" b="1" dirty="0"/>
              <a:t>plus NUL</a:t>
            </a:r>
          </a:p>
          <a:p>
            <a:pPr lvl="4"/>
            <a:endParaRPr lang="en-US" b="1" dirty="0"/>
          </a:p>
          <a:p>
            <a:pPr lvl="1"/>
            <a:r>
              <a:rPr lang="en-US" dirty="0"/>
              <a:t>And many more utility functions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9474200" y="5029200"/>
            <a:ext cx="2145780" cy="707886"/>
          </a:xfrm>
          <a:prstGeom prst="wedgeRectCallout">
            <a:avLst>
              <a:gd name="adj1" fmla="val -83245"/>
              <a:gd name="adj2" fmla="val -2669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an endless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source of bugs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9321800" y="7696200"/>
            <a:ext cx="2145780" cy="707886"/>
          </a:xfrm>
          <a:prstGeom prst="wedgeRectCallout">
            <a:avLst>
              <a:gd name="adj1" fmla="val -87331"/>
              <a:gd name="adj2" fmla="val -6384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an endless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source of bugs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live in three places</a:t>
            </a:r>
          </a:p>
          <a:p>
            <a:pPr lvl="1"/>
            <a:r>
              <a:rPr lang="en-US" dirty="0"/>
              <a:t>In the DATA segment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the heap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 the stack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live in three places</a:t>
            </a:r>
          </a:p>
          <a:p>
            <a:pPr lvl="1"/>
            <a:r>
              <a:rPr lang="en-US" dirty="0"/>
              <a:t>In the DATA segment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*</a:t>
            </a:r>
            <a:r>
              <a:rPr lang="en-US" sz="2400" dirty="0">
                <a:solidFill>
                  <a:srgbClr val="FFC000"/>
                </a:solidFill>
              </a:rPr>
              <a:t>s1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92D050"/>
                </a:solidFill>
              </a:rPr>
              <a:t>"hello"</a:t>
            </a:r>
            <a:r>
              <a:rPr lang="en-US" sz="2400" dirty="0"/>
              <a:t>; 	</a:t>
            </a:r>
          </a:p>
          <a:p>
            <a:pPr lvl="2"/>
            <a:r>
              <a:rPr lang="en-US" dirty="0"/>
              <a:t>These strings are </a:t>
            </a:r>
            <a:r>
              <a:rPr lang="en-US" b="1" dirty="0"/>
              <a:t>read-only</a:t>
            </a:r>
          </a:p>
          <a:p>
            <a:pPr lvl="2">
              <a:buNone/>
            </a:pPr>
            <a:r>
              <a:rPr lang="en-US" dirty="0"/>
              <a:t>			s1[0] = </a:t>
            </a:r>
            <a:r>
              <a:rPr lang="en-US" dirty="0">
                <a:solidFill>
                  <a:srgbClr val="92D050"/>
                </a:solidFill>
              </a:rPr>
              <a:t>'m'</a:t>
            </a:r>
            <a:r>
              <a:rPr lang="en-US" dirty="0"/>
              <a:t>;</a:t>
            </a:r>
          </a:p>
          <a:p>
            <a:pPr lvl="2">
              <a:buNone/>
            </a:pPr>
            <a:r>
              <a:rPr lang="en-US" dirty="0"/>
              <a:t>	is undefined behavior</a:t>
            </a:r>
          </a:p>
          <a:p>
            <a:pPr lvl="2"/>
            <a:r>
              <a:rPr lang="en-US" dirty="0"/>
              <a:t>No need to free them;</a:t>
            </a:r>
          </a:p>
          <a:p>
            <a:pPr lvl="2">
              <a:buNone/>
            </a:pPr>
            <a:r>
              <a:rPr lang="en-US" dirty="0"/>
              <a:t>	in fact, that’s undefined behavior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the heap</a:t>
            </a:r>
          </a:p>
          <a:p>
            <a:pPr lvl="4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the stack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779855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"hello"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9856055" y="2209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00959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0xCB0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cxnSp>
        <p:nvCxnSpPr>
          <p:cNvPr id="46" name="Curved Connector 45"/>
          <p:cNvCxnSpPr>
            <a:stCxn id="48" idx="2"/>
            <a:endCxn id="47" idx="2"/>
          </p:cNvCxnSpPr>
          <p:nvPr/>
        </p:nvCxnSpPr>
        <p:spPr bwMode="auto">
          <a:xfrm rot="10800000" flipV="1">
            <a:off x="9855200" y="2387252"/>
            <a:ext cx="343422" cy="5308948"/>
          </a:xfrm>
          <a:prstGeom prst="curvedConnector3">
            <a:avLst>
              <a:gd name="adj1" fmla="val 36717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0800" y="411480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952500" y="1981200"/>
            <a:ext cx="11112500" cy="6896100"/>
          </a:xfrm>
        </p:spPr>
        <p:txBody>
          <a:bodyPr/>
          <a:lstStyle/>
          <a:p>
            <a:r>
              <a:rPr lang="en-US" dirty="0"/>
              <a:t>Here’s how we create a 5-element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array</a:t>
            </a:r>
          </a:p>
          <a:p>
            <a:pPr lvl="4"/>
            <a:endParaRPr lang="en-US" dirty="0"/>
          </a:p>
          <a:p>
            <a:pPr lvl="1">
              <a:buNone/>
            </a:pPr>
            <a:r>
              <a:rPr lang="en-US" dirty="0"/>
              <a:t>			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/>
              <a:t>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) * 5);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C </a:t>
            </a:r>
            <a:r>
              <a:rPr lang="en-US" b="1" dirty="0"/>
              <a:t>arrays and pointers are the same thing</a:t>
            </a:r>
            <a:r>
              <a:rPr lang="en-US" baseline="30000" dirty="0">
                <a:solidFill>
                  <a:srgbClr val="C00000"/>
                </a:solidFill>
              </a:rPr>
              <a:t>*</a:t>
            </a:r>
          </a:p>
          <a:p>
            <a:pPr lvl="1"/>
            <a:r>
              <a:rPr lang="en-US" dirty="0"/>
              <a:t>No special array type</a:t>
            </a:r>
          </a:p>
          <a:p>
            <a:pPr lvl="1"/>
            <a:r>
              <a:rPr lang="en-US" dirty="0"/>
              <a:t>No special allocation instruction</a:t>
            </a:r>
          </a:p>
          <a:p>
            <a:pPr lvl="2"/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/>
              <a:t> returns NULL when we have run out of memory</a:t>
            </a:r>
          </a:p>
          <a:p>
            <a:pPr lvl="3"/>
            <a:r>
              <a:rPr lang="en-US" dirty="0"/>
              <a:t>We can use </a:t>
            </a:r>
            <a:r>
              <a:rPr lang="en-US" dirty="0" err="1">
                <a:solidFill>
                  <a:srgbClr val="7030A0"/>
                </a:solidFill>
              </a:rPr>
              <a:t>xmalloc</a:t>
            </a:r>
            <a:r>
              <a:rPr lang="en-US" dirty="0"/>
              <a:t> instead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112500" cy="1498600"/>
          </a:xfrm>
        </p:spPr>
        <p:txBody>
          <a:bodyPr/>
          <a:lstStyle/>
          <a:p>
            <a:r>
              <a:rPr lang="en-US" dirty="0"/>
              <a:t>Creating an Array</a:t>
            </a:r>
          </a:p>
        </p:txBody>
      </p:sp>
      <p:sp>
        <p:nvSpPr>
          <p:cNvPr id="82" name="Rectangular Callout 81"/>
          <p:cNvSpPr/>
          <p:nvPr/>
        </p:nvSpPr>
        <p:spPr bwMode="auto">
          <a:xfrm>
            <a:off x="2022984" y="3962400"/>
            <a:ext cx="1857239" cy="707886"/>
          </a:xfrm>
          <a:prstGeom prst="wedgeRectCallout">
            <a:avLst>
              <a:gd name="adj1" fmla="val 32117"/>
              <a:gd name="adj2" fmla="val -1276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type is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*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[]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3" name="Rectangular Callout 82"/>
          <p:cNvSpPr/>
          <p:nvPr/>
        </p:nvSpPr>
        <p:spPr bwMode="auto">
          <a:xfrm>
            <a:off x="5832984" y="3962400"/>
            <a:ext cx="3946016" cy="707886"/>
          </a:xfrm>
          <a:prstGeom prst="wedgeRectCallout">
            <a:avLst>
              <a:gd name="adj1" fmla="val -66670"/>
              <a:gd name="adj2" fmla="val -13116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use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like for pointers,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 a special array-only instruction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06263" y="9308068"/>
            <a:ext cx="160813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rgbClr val="C00000"/>
                </a:solidFill>
              </a:rPr>
              <a:t>*</a:t>
            </a:r>
            <a:r>
              <a:rPr lang="en-US" sz="1800" dirty="0"/>
              <a:t>On the 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live in three places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the DATA segment</a:t>
            </a:r>
          </a:p>
          <a:p>
            <a:pPr lvl="4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In the heap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*</a:t>
            </a:r>
            <a:r>
              <a:rPr lang="en-US" sz="2400" dirty="0">
                <a:solidFill>
                  <a:srgbClr val="FFC000"/>
                </a:solidFill>
              </a:rPr>
              <a:t>s2</a:t>
            </a:r>
            <a:r>
              <a:rPr lang="en-US" sz="2400" dirty="0"/>
              <a:t> = </a:t>
            </a:r>
            <a:r>
              <a:rPr lang="en-US" sz="2400" dirty="0" err="1"/>
              <a:t>xmalloc</a:t>
            </a:r>
            <a:r>
              <a:rPr lang="en-US" sz="2400" dirty="0"/>
              <a:t>(</a:t>
            </a:r>
            <a:r>
              <a:rPr lang="en-US" sz="2400" dirty="0" err="1"/>
              <a:t>strlen</a:t>
            </a:r>
            <a:r>
              <a:rPr lang="en-US" sz="2400" dirty="0"/>
              <a:t>(s1) + 1);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</a:t>
            </a:r>
            <a:r>
              <a:rPr lang="en-US" sz="2400" dirty="0" err="1"/>
              <a:t>strcpy</a:t>
            </a:r>
            <a:r>
              <a:rPr lang="en-US" sz="2400" dirty="0"/>
              <a:t>(s2, s1) 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s2[0] = </a:t>
            </a:r>
            <a:r>
              <a:rPr lang="en-US" sz="2400" dirty="0">
                <a:solidFill>
                  <a:srgbClr val="92D050"/>
                </a:solidFill>
              </a:rPr>
              <a:t>'Y'</a:t>
            </a:r>
            <a:r>
              <a:rPr lang="en-US" sz="2400" dirty="0"/>
              <a:t>;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free(s2);</a:t>
            </a:r>
          </a:p>
          <a:p>
            <a:pPr lvl="2"/>
            <a:r>
              <a:rPr lang="en-US" dirty="0"/>
              <a:t>We need to allocate one extra character for</a:t>
            </a:r>
            <a:br>
              <a:rPr lang="en-US" dirty="0"/>
            </a:br>
            <a:r>
              <a:rPr lang="en-US" dirty="0"/>
              <a:t>the NUL terminator</a:t>
            </a:r>
          </a:p>
          <a:p>
            <a:pPr lvl="2"/>
            <a:r>
              <a:rPr lang="en-US" dirty="0"/>
              <a:t>We need to free them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the stack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779855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"hello"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9856055" y="2209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00959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0xCB0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856055" y="69342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'h'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'e'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9855200" y="26991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s2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200104" y="27469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0xBB0</a:t>
            </a:r>
            <a:endParaRPr lang="en-US" sz="1100" dirty="0">
              <a:solidFill>
                <a:srgbClr val="0070C0"/>
              </a:solidFill>
            </a:endParaRPr>
          </a:p>
        </p:txBody>
      </p:sp>
      <p:cxnSp>
        <p:nvCxnSpPr>
          <p:cNvPr id="46" name="Curved Connector 45"/>
          <p:cNvCxnSpPr>
            <a:stCxn id="48" idx="2"/>
            <a:endCxn id="47" idx="2"/>
          </p:cNvCxnSpPr>
          <p:nvPr/>
        </p:nvCxnSpPr>
        <p:spPr bwMode="auto">
          <a:xfrm rot="10800000" flipV="1">
            <a:off x="9855200" y="2387252"/>
            <a:ext cx="343422" cy="5308948"/>
          </a:xfrm>
          <a:prstGeom prst="curvedConnector3">
            <a:avLst>
              <a:gd name="adj1" fmla="val 367173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Curved Connector 48"/>
          <p:cNvCxnSpPr>
            <a:stCxn id="51" idx="2"/>
            <a:endCxn id="50" idx="2"/>
          </p:cNvCxnSpPr>
          <p:nvPr/>
        </p:nvCxnSpPr>
        <p:spPr bwMode="auto">
          <a:xfrm rot="10800000" flipV="1">
            <a:off x="9855200" y="2895600"/>
            <a:ext cx="329852" cy="4267200"/>
          </a:xfrm>
          <a:prstGeom prst="curvedConnector3">
            <a:avLst>
              <a:gd name="adj1" fmla="val 233861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578600" y="4267200"/>
            <a:ext cx="8382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5" name="Rectangular Callout 54"/>
          <p:cNvSpPr/>
          <p:nvPr/>
        </p:nvSpPr>
        <p:spPr bwMode="auto">
          <a:xfrm>
            <a:off x="5892800" y="6781800"/>
            <a:ext cx="2145780" cy="707886"/>
          </a:xfrm>
          <a:prstGeom prst="wedgeRectCallout">
            <a:avLst>
              <a:gd name="adj1" fmla="val -87331"/>
              <a:gd name="adj2" fmla="val -6384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an endless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source of bugs</a:t>
            </a:r>
            <a:endParaRPr lang="en-US" sz="20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54" grpId="0" animBg="1"/>
      <p:bldP spid="5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live in three places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the DATA segment</a:t>
            </a:r>
          </a:p>
          <a:p>
            <a:pPr lvl="4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the heap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 the stack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</a:t>
            </a:r>
            <a:r>
              <a:rPr lang="en-US" sz="2400" dirty="0">
                <a:solidFill>
                  <a:srgbClr val="FFC000"/>
                </a:solidFill>
              </a:rPr>
              <a:t>s3</a:t>
            </a:r>
            <a:r>
              <a:rPr lang="en-US" sz="2400" dirty="0">
                <a:solidFill>
                  <a:schemeClr val="tx1"/>
                </a:solidFill>
              </a:rPr>
              <a:t>[]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92D050"/>
                </a:solidFill>
              </a:rPr>
              <a:t>"world"</a:t>
            </a:r>
            <a:r>
              <a:rPr lang="en-US" sz="2400" dirty="0"/>
              <a:t>; 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00B050"/>
                </a:solidFill>
              </a:rPr>
              <a:t>char </a:t>
            </a:r>
            <a:r>
              <a:rPr lang="en-US" sz="2400" dirty="0">
                <a:solidFill>
                  <a:srgbClr val="FFC000"/>
                </a:solidFill>
              </a:rPr>
              <a:t>s4</a:t>
            </a:r>
            <a:r>
              <a:rPr lang="en-US" sz="2400" dirty="0">
                <a:solidFill>
                  <a:schemeClr val="tx1"/>
                </a:solidFill>
              </a:rPr>
              <a:t>[]</a:t>
            </a:r>
            <a:r>
              <a:rPr lang="en-US" sz="2400" dirty="0"/>
              <a:t> = {</a:t>
            </a:r>
            <a:r>
              <a:rPr lang="en-US" sz="2400" dirty="0">
                <a:solidFill>
                  <a:srgbClr val="92D050"/>
                </a:solidFill>
              </a:rPr>
              <a:t>'s'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'k'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'y'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'\0’</a:t>
            </a:r>
            <a:r>
              <a:rPr lang="en-US" sz="2400" dirty="0"/>
              <a:t>};</a:t>
            </a:r>
          </a:p>
          <a:p>
            <a:pPr lvl="2"/>
            <a:r>
              <a:rPr lang="en-US" dirty="0"/>
              <a:t>If using array literals, we often need to</a:t>
            </a:r>
            <a:br>
              <a:rPr lang="en-US" dirty="0"/>
            </a:br>
            <a:r>
              <a:rPr lang="en-US" dirty="0"/>
              <a:t>include the NUL terminator</a:t>
            </a:r>
          </a:p>
          <a:p>
            <a:pPr lvl="2"/>
            <a:r>
              <a:rPr lang="en-US" dirty="0"/>
              <a:t>No need to free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779855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"hello"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9856055" y="2209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00959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0xCB0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856055" y="69342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'h'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'e'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237055" y="32004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'w'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'r'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'd'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7"/>
          <p:cNvSpPr>
            <a:spLocks/>
          </p:cNvSpPr>
          <p:nvPr/>
        </p:nvSpPr>
        <p:spPr bwMode="auto">
          <a:xfrm>
            <a:off x="9856055" y="3352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9855200" y="26991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200104" y="27469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0xBB0</a:t>
            </a:r>
            <a:endParaRPr lang="en-US" sz="1100" dirty="0">
              <a:solidFill>
                <a:srgbClr val="0070C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0236200" y="3994587"/>
          <a:ext cx="109728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's'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'k'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'y'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7"/>
          <p:cNvSpPr>
            <a:spLocks/>
          </p:cNvSpPr>
          <p:nvPr/>
        </p:nvSpPr>
        <p:spPr bwMode="auto">
          <a:xfrm>
            <a:off x="9855200" y="41469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s4</a:t>
            </a:r>
          </a:p>
        </p:txBody>
      </p:sp>
      <p:cxnSp>
        <p:nvCxnSpPr>
          <p:cNvPr id="46" name="Curved Connector 45"/>
          <p:cNvCxnSpPr>
            <a:stCxn id="48" idx="2"/>
            <a:endCxn id="47" idx="2"/>
          </p:cNvCxnSpPr>
          <p:nvPr/>
        </p:nvCxnSpPr>
        <p:spPr bwMode="auto">
          <a:xfrm rot="10800000" flipV="1">
            <a:off x="9855200" y="2387252"/>
            <a:ext cx="343422" cy="5308948"/>
          </a:xfrm>
          <a:prstGeom prst="curvedConnector3">
            <a:avLst>
              <a:gd name="adj1" fmla="val 367173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Curved Connector 48"/>
          <p:cNvCxnSpPr>
            <a:stCxn id="51" idx="2"/>
            <a:endCxn id="50" idx="2"/>
          </p:cNvCxnSpPr>
          <p:nvPr/>
        </p:nvCxnSpPr>
        <p:spPr bwMode="auto">
          <a:xfrm rot="10800000" flipV="1">
            <a:off x="9855200" y="2895600"/>
            <a:ext cx="329852" cy="4267200"/>
          </a:xfrm>
          <a:prstGeom prst="curvedConnector3">
            <a:avLst>
              <a:gd name="adj1" fmla="val 233861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551904" y="5574632"/>
            <a:ext cx="8382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can live in three places</a:t>
            </a:r>
          </a:p>
          <a:p>
            <a:pPr lvl="1"/>
            <a:r>
              <a:rPr lang="en-US" dirty="0"/>
              <a:t>In the DATA segment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*</a:t>
            </a:r>
            <a:r>
              <a:rPr lang="en-US" sz="2400" dirty="0">
                <a:solidFill>
                  <a:srgbClr val="FFC000"/>
                </a:solidFill>
              </a:rPr>
              <a:t>s1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92D050"/>
                </a:solidFill>
              </a:rPr>
              <a:t>"hello"</a:t>
            </a:r>
            <a:r>
              <a:rPr lang="en-US" sz="2400" dirty="0"/>
              <a:t>;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In the heap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*</a:t>
            </a:r>
            <a:r>
              <a:rPr lang="en-US" sz="2400" dirty="0">
                <a:solidFill>
                  <a:srgbClr val="FFC000"/>
                </a:solidFill>
              </a:rPr>
              <a:t>s2</a:t>
            </a:r>
            <a:r>
              <a:rPr lang="en-US" sz="2400" dirty="0"/>
              <a:t> = </a:t>
            </a:r>
            <a:r>
              <a:rPr lang="en-US" sz="2400" dirty="0" err="1"/>
              <a:t>xmalloc</a:t>
            </a:r>
            <a:r>
              <a:rPr lang="en-US" sz="2400" dirty="0"/>
              <a:t>(</a:t>
            </a:r>
            <a:r>
              <a:rPr lang="en-US" sz="2400" dirty="0" err="1"/>
              <a:t>strlen</a:t>
            </a:r>
            <a:r>
              <a:rPr lang="en-US" sz="2400" dirty="0"/>
              <a:t>(s1) + 1);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</a:t>
            </a:r>
            <a:r>
              <a:rPr lang="en-US" sz="2400" dirty="0" err="1"/>
              <a:t>strcpy</a:t>
            </a:r>
            <a:r>
              <a:rPr lang="en-US" sz="2400" dirty="0"/>
              <a:t>(s2, s1) 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s2[0] = </a:t>
            </a:r>
            <a:r>
              <a:rPr lang="en-US" sz="2400" dirty="0">
                <a:solidFill>
                  <a:srgbClr val="92D050"/>
                </a:solidFill>
              </a:rPr>
              <a:t>'Y'</a:t>
            </a:r>
            <a:r>
              <a:rPr lang="en-US" sz="2400" dirty="0"/>
              <a:t>;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free(s2);</a:t>
            </a:r>
            <a:endParaRPr lang="en-US" dirty="0"/>
          </a:p>
          <a:p>
            <a:pPr lvl="4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On the stack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>
                <a:solidFill>
                  <a:srgbClr val="00B050"/>
                </a:solidFill>
              </a:rPr>
              <a:t>			char </a:t>
            </a:r>
            <a:r>
              <a:rPr lang="en-US" sz="2400" dirty="0">
                <a:solidFill>
                  <a:srgbClr val="FFC000"/>
                </a:solidFill>
              </a:rPr>
              <a:t>s3</a:t>
            </a:r>
            <a:r>
              <a:rPr lang="en-US" sz="2400" dirty="0">
                <a:solidFill>
                  <a:schemeClr val="tx1"/>
                </a:solidFill>
              </a:rPr>
              <a:t>[]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92D050"/>
                </a:solidFill>
              </a:rPr>
              <a:t>"world"</a:t>
            </a:r>
            <a:r>
              <a:rPr lang="en-US" sz="2400" dirty="0"/>
              <a:t>; </a:t>
            </a:r>
          </a:p>
          <a:p>
            <a:pPr lvl="1">
              <a:buClr>
                <a:srgbClr val="000000"/>
              </a:buClr>
              <a:buNone/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00B050"/>
                </a:solidFill>
              </a:rPr>
              <a:t>char </a:t>
            </a:r>
            <a:r>
              <a:rPr lang="en-US" sz="2400" dirty="0">
                <a:solidFill>
                  <a:srgbClr val="FFC000"/>
                </a:solidFill>
              </a:rPr>
              <a:t>s4</a:t>
            </a:r>
            <a:r>
              <a:rPr lang="en-US" sz="2400" dirty="0">
                <a:solidFill>
                  <a:schemeClr val="tx1"/>
                </a:solidFill>
              </a:rPr>
              <a:t>[]</a:t>
            </a:r>
            <a:r>
              <a:rPr lang="en-US" sz="2400" dirty="0"/>
              <a:t> = {</a:t>
            </a:r>
            <a:r>
              <a:rPr lang="en-US" sz="2400" dirty="0">
                <a:solidFill>
                  <a:srgbClr val="92D050"/>
                </a:solidFill>
              </a:rPr>
              <a:t>'s'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'k'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'y'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'\0'</a:t>
            </a:r>
            <a:r>
              <a:rPr lang="en-US" sz="2400" dirty="0"/>
              <a:t>};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779855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"hello"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9856055" y="2209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00959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0xCB0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TEXT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856055" y="69342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'h'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'e'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237055" y="32004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'w'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'r'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'd'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7"/>
          <p:cNvSpPr>
            <a:spLocks/>
          </p:cNvSpPr>
          <p:nvPr/>
        </p:nvSpPr>
        <p:spPr bwMode="auto">
          <a:xfrm>
            <a:off x="9856055" y="3352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s3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9855200" y="26991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200104" y="27469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0xBB0</a:t>
            </a:r>
            <a:endParaRPr lang="en-US" sz="1100" dirty="0">
              <a:solidFill>
                <a:srgbClr val="0070C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0236200" y="3994587"/>
          <a:ext cx="109728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's'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'k'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'y'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7"/>
          <p:cNvSpPr>
            <a:spLocks/>
          </p:cNvSpPr>
          <p:nvPr/>
        </p:nvSpPr>
        <p:spPr bwMode="auto">
          <a:xfrm>
            <a:off x="9855200" y="41469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s4</a:t>
            </a:r>
          </a:p>
        </p:txBody>
      </p:sp>
      <p:cxnSp>
        <p:nvCxnSpPr>
          <p:cNvPr id="46" name="Curved Connector 45"/>
          <p:cNvCxnSpPr>
            <a:stCxn id="48" idx="2"/>
            <a:endCxn id="47" idx="2"/>
          </p:cNvCxnSpPr>
          <p:nvPr/>
        </p:nvCxnSpPr>
        <p:spPr bwMode="auto">
          <a:xfrm rot="10800000" flipV="1">
            <a:off x="9855200" y="2387252"/>
            <a:ext cx="343422" cy="5308948"/>
          </a:xfrm>
          <a:prstGeom prst="curvedConnector3">
            <a:avLst>
              <a:gd name="adj1" fmla="val 36717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Curved Connector 48"/>
          <p:cNvCxnSpPr>
            <a:stCxn id="51" idx="2"/>
            <a:endCxn id="50" idx="2"/>
          </p:cNvCxnSpPr>
          <p:nvPr/>
        </p:nvCxnSpPr>
        <p:spPr bwMode="auto">
          <a:xfrm rot="10800000" flipV="1">
            <a:off x="9855200" y="2895600"/>
            <a:ext cx="329852" cy="4267200"/>
          </a:xfrm>
          <a:prstGeom prst="curvedConnector3">
            <a:avLst>
              <a:gd name="adj1" fmla="val 233861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952500" y="1981200"/>
            <a:ext cx="11099800" cy="6896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584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Strings can live in three places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in Summary</a:t>
            </a:r>
          </a:p>
        </p:txBody>
      </p:sp>
      <p:graphicFrame>
        <p:nvGraphicFramePr>
          <p:cNvPr id="52" name="Content Placeholder 51"/>
          <p:cNvGraphicFramePr>
            <a:graphicFrameLocks noGrp="1"/>
          </p:cNvGraphicFramePr>
          <p:nvPr>
            <p:ph idx="1"/>
          </p:nvPr>
        </p:nvGraphicFramePr>
        <p:xfrm>
          <a:off x="482600" y="3276600"/>
          <a:ext cx="7924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Writable?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Allocation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</a:rPr>
                        <a:t>Deallocation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Automatic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(when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execution starts)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Automatic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function is called)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Automatic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(when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function returns)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Manual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US" sz="1800" baseline="0" dirty="0" err="1">
                          <a:solidFill>
                            <a:srgbClr val="7030A0"/>
                          </a:solidFill>
                        </a:rPr>
                        <a:t>malloc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Manual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(with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7030A0"/>
                          </a:solidFill>
                        </a:rPr>
                        <a:t>free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9779855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18055" y="4953000"/>
            <a:ext cx="1143000" cy="8382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flipV="1">
            <a:off x="10618055" y="6096000"/>
            <a:ext cx="1143000" cy="5334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79855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779855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779855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/>
              <a:t>increment…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779855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"hello"</a:t>
            </a: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9779855" y="2133600"/>
            <a:ext cx="2819400" cy="3200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 rot="10800000">
            <a:off x="9779855" y="6477000"/>
            <a:ext cx="2819400" cy="11430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9856055" y="2209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00959" y="2257524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0xCB0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2919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2534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053822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129997" y="687914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58851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TEXT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49169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2026662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856055" y="69342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'h'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'e'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98560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389455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237055" y="3200400"/>
          <a:ext cx="164592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'w'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'o'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'r'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'l'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'd'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7"/>
          <p:cNvSpPr>
            <a:spLocks/>
          </p:cNvSpPr>
          <p:nvPr/>
        </p:nvSpPr>
        <p:spPr bwMode="auto">
          <a:xfrm>
            <a:off x="9856055" y="3352800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s3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12038334" y="82029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Read only</a:t>
            </a:r>
          </a:p>
        </p:txBody>
      </p:sp>
      <p:sp>
        <p:nvSpPr>
          <p:cNvPr id="42" name="Rectangle 7"/>
          <p:cNvSpPr>
            <a:spLocks/>
          </p:cNvSpPr>
          <p:nvPr/>
        </p:nvSpPr>
        <p:spPr bwMode="auto">
          <a:xfrm>
            <a:off x="9855200" y="26991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0200104" y="27469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>
                <a:solidFill>
                  <a:srgbClr val="0070C0"/>
                </a:solidFill>
              </a:rPr>
              <a:t>0xBB0</a:t>
            </a:r>
            <a:endParaRPr lang="en-US" sz="1100" dirty="0">
              <a:solidFill>
                <a:srgbClr val="0070C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0236200" y="3994587"/>
          <a:ext cx="1097280" cy="65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's'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'k'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'y'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'\0'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7"/>
          <p:cNvSpPr>
            <a:spLocks/>
          </p:cNvSpPr>
          <p:nvPr/>
        </p:nvSpPr>
        <p:spPr bwMode="auto">
          <a:xfrm>
            <a:off x="9855200" y="4146987"/>
            <a:ext cx="31899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s4</a:t>
            </a:r>
          </a:p>
        </p:txBody>
      </p:sp>
      <p:cxnSp>
        <p:nvCxnSpPr>
          <p:cNvPr id="46" name="Curved Connector 45"/>
          <p:cNvCxnSpPr>
            <a:stCxn id="48" idx="2"/>
            <a:endCxn id="47" idx="2"/>
          </p:cNvCxnSpPr>
          <p:nvPr/>
        </p:nvCxnSpPr>
        <p:spPr bwMode="auto">
          <a:xfrm rot="10800000" flipV="1">
            <a:off x="9855200" y="2387252"/>
            <a:ext cx="343422" cy="5308948"/>
          </a:xfrm>
          <a:prstGeom prst="curvedConnector3">
            <a:avLst>
              <a:gd name="adj1" fmla="val 36717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9855200" y="7620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198622" y="23110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Curved Connector 48"/>
          <p:cNvCxnSpPr>
            <a:stCxn id="51" idx="2"/>
            <a:endCxn id="50" idx="2"/>
          </p:cNvCxnSpPr>
          <p:nvPr/>
        </p:nvCxnSpPr>
        <p:spPr bwMode="auto">
          <a:xfrm rot="10800000" flipV="1">
            <a:off x="9855200" y="2895600"/>
            <a:ext cx="329852" cy="4267200"/>
          </a:xfrm>
          <a:prstGeom prst="curvedConnector3">
            <a:avLst>
              <a:gd name="adj1" fmla="val 233861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9855200" y="7086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185052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Reading/writing to non-allocated memory</a:t>
            </a:r>
          </a:p>
          <a:p>
            <a:endParaRPr lang="en-US" dirty="0"/>
          </a:p>
          <a:p>
            <a:r>
              <a:rPr lang="en-US" dirty="0"/>
              <a:t>Reading uninitialized memory</a:t>
            </a:r>
          </a:p>
          <a:p>
            <a:pPr lvl="1"/>
            <a:r>
              <a:rPr lang="en-US" dirty="0"/>
              <a:t>Even if correctly allocated</a:t>
            </a:r>
          </a:p>
          <a:p>
            <a:pPr lvl="1"/>
            <a:endParaRPr lang="en-US" dirty="0"/>
          </a:p>
          <a:p>
            <a:r>
              <a:rPr lang="en-US" dirty="0"/>
              <a:t>Use after free</a:t>
            </a:r>
          </a:p>
          <a:p>
            <a:endParaRPr lang="en-US" dirty="0"/>
          </a:p>
          <a:p>
            <a:r>
              <a:rPr lang="en-US" dirty="0"/>
              <a:t>Double free</a:t>
            </a:r>
          </a:p>
          <a:p>
            <a:endParaRPr lang="en-US" dirty="0"/>
          </a:p>
          <a:p>
            <a:r>
              <a:rPr lang="en-US" dirty="0"/>
              <a:t>Freeing memory not returned by malloc/</a:t>
            </a:r>
            <a:r>
              <a:rPr lang="en-US" dirty="0" err="1"/>
              <a:t>calloc</a:t>
            </a:r>
            <a:endParaRPr lang="en-US" dirty="0"/>
          </a:p>
          <a:p>
            <a:endParaRPr lang="en-US" dirty="0"/>
          </a:p>
          <a:p>
            <a:r>
              <a:rPr lang="en-US" dirty="0"/>
              <a:t>Writing to read-only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981200"/>
            <a:ext cx="11099800" cy="6896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68322"/>
              </p:ext>
            </p:extLst>
          </p:nvPr>
        </p:nvGraphicFramePr>
        <p:xfrm>
          <a:off x="1092200" y="3124200"/>
          <a:ext cx="10668000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Gained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Contracts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Safety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Garbage</a:t>
                      </a:r>
                      <a:r>
                        <a:rPr lang="en-US" sz="2400" i="0" baseline="0" dirty="0"/>
                        <a:t> collection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Memory initialization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Well-behaved arrays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Fully-defined language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Strings</a:t>
                      </a:r>
                      <a:endParaRPr lang="en-US" sz="2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dirty="0"/>
                        <a:t>Preprocessor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Undefined behavior (?)</a:t>
                      </a:r>
                      <a:endParaRPr lang="en-US" sz="2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Explicit memory management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compilation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Pointer arithmetic (?)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Stack-allocated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arrays and </a:t>
                      </a:r>
                      <a:r>
                        <a:rPr lang="en-US" sz="240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structs</a:t>
                      </a:r>
                      <a:endParaRPr lang="en-US" sz="24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Generalized address-of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952500" y="1981200"/>
            <a:ext cx="8597900" cy="6896100"/>
          </a:xfrm>
        </p:spPr>
        <p:txBody>
          <a:bodyPr/>
          <a:lstStyle/>
          <a:p>
            <a:pPr lvl="1" algn="ctr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/>
              <a:t> = </a:t>
            </a:r>
            <a:r>
              <a:rPr lang="en-US" dirty="0" err="1"/>
              <a:t>xmalloc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) * 5);</a:t>
            </a:r>
          </a:p>
          <a:p>
            <a:pPr lvl="4"/>
            <a:endParaRPr lang="en-US" dirty="0"/>
          </a:p>
          <a:p>
            <a:r>
              <a:rPr lang="en-US" dirty="0"/>
              <a:t>But what does it do?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It allocates contiguous space that can contain</a:t>
            </a:r>
            <a:br>
              <a:rPr lang="en-US" dirty="0"/>
            </a:br>
            <a:r>
              <a:rPr lang="en-US" dirty="0"/>
              <a:t>5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 err="1"/>
              <a:t>s</a:t>
            </a:r>
            <a:r>
              <a:rPr lang="en-US" dirty="0"/>
              <a:t> on the heap</a:t>
            </a:r>
          </a:p>
          <a:p>
            <a:pPr lvl="1"/>
            <a:r>
              <a:rPr lang="en-US" dirty="0"/>
              <a:t>And returns its address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0" y="254000"/>
            <a:ext cx="9055100" cy="1498600"/>
          </a:xfrm>
        </p:spPr>
        <p:txBody>
          <a:bodyPr/>
          <a:lstStyle/>
          <a:p>
            <a:r>
              <a:rPr lang="en-US" dirty="0"/>
              <a:t>Creating an Array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007600" y="1676400"/>
            <a:ext cx="2819400" cy="793249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0845800" y="3200400"/>
            <a:ext cx="1143000" cy="6096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V="1">
            <a:off x="10845800" y="3962400"/>
            <a:ext cx="1143000" cy="7620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007600" y="1676400"/>
            <a:ext cx="28194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7600" y="9144000"/>
            <a:ext cx="2819400" cy="464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0007600" y="8298106"/>
            <a:ext cx="2819400" cy="8458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0" dirty="0"/>
              <a:t>main …</a:t>
            </a:r>
          </a:p>
          <a:p>
            <a:pPr algn="l"/>
            <a:r>
              <a:rPr lang="en-US" sz="1600" b="0" dirty="0" err="1"/>
              <a:t>hdict_new</a:t>
            </a:r>
            <a:r>
              <a:rPr lang="en-US" sz="1600" b="0" dirty="0"/>
              <a:t> …</a:t>
            </a:r>
          </a:p>
          <a:p>
            <a:pPr algn="l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007600" y="7620000"/>
            <a:ext cx="28194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"apple" …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sz="1600" b="0" dirty="0"/>
              <a:t> "lime" 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Flowchart: Document 14"/>
          <p:cNvSpPr/>
          <p:nvPr/>
        </p:nvSpPr>
        <p:spPr bwMode="auto">
          <a:xfrm>
            <a:off x="10007600" y="2133600"/>
            <a:ext cx="2819400" cy="12954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Flowchart: Document 15"/>
          <p:cNvSpPr/>
          <p:nvPr/>
        </p:nvSpPr>
        <p:spPr bwMode="auto">
          <a:xfrm rot="10800000">
            <a:off x="10007600" y="4343400"/>
            <a:ext cx="2819400" cy="3276600"/>
          </a:xfrm>
          <a:prstGeom prst="flowChartDocumen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0083800" y="2394387"/>
            <a:ext cx="238848" cy="348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1600" b="0" dirty="0"/>
              <a:t>A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0428704" y="2442111"/>
            <a:ext cx="533400" cy="25707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r>
              <a:rPr lang="en-US" sz="1100" b="0" dirty="0"/>
              <a:t>0xBB0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083800" y="6324602"/>
          <a:ext cx="457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711044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>
            <a:endCxn id="33" idx="2"/>
          </p:cNvCxnSpPr>
          <p:nvPr/>
        </p:nvCxnSpPr>
        <p:spPr bwMode="auto">
          <a:xfrm>
            <a:off x="10424130" y="6667134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0711044" y="659172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0769600" y="666151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0693400" y="6986304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endCxn id="37" idx="2"/>
          </p:cNvCxnSpPr>
          <p:nvPr/>
        </p:nvCxnSpPr>
        <p:spPr bwMode="auto">
          <a:xfrm>
            <a:off x="10424130" y="7117060"/>
            <a:ext cx="269270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0693400" y="7041654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1546840" y="57150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1607800" y="6135306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0x090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1363960" y="7284722"/>
          <a:ext cx="10058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0x088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Oval 40"/>
          <p:cNvSpPr/>
          <p:nvPr/>
        </p:nvSpPr>
        <p:spPr bwMode="auto">
          <a:xfrm>
            <a:off x="11546840" y="582409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2" name="Shape 72"/>
          <p:cNvCxnSpPr>
            <a:stCxn id="34" idx="0"/>
            <a:endCxn id="41" idx="4"/>
          </p:cNvCxnSpPr>
          <p:nvPr/>
        </p:nvCxnSpPr>
        <p:spPr bwMode="auto">
          <a:xfrm rot="5400000" flipH="1" flipV="1">
            <a:off x="10891909" y="5930381"/>
            <a:ext cx="685022" cy="7772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0769600" y="696786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1377612" y="730157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5" name="Shape 81"/>
          <p:cNvCxnSpPr>
            <a:stCxn id="43" idx="4"/>
            <a:endCxn id="44" idx="2"/>
          </p:cNvCxnSpPr>
          <p:nvPr/>
        </p:nvCxnSpPr>
        <p:spPr bwMode="auto">
          <a:xfrm rot="16200000" flipH="1">
            <a:off x="10982952" y="6983110"/>
            <a:ext cx="257508" cy="531812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1418470" y="6533942"/>
          <a:ext cx="54864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Oval 46"/>
          <p:cNvSpPr/>
          <p:nvPr/>
        </p:nvSpPr>
        <p:spPr bwMode="auto">
          <a:xfrm>
            <a:off x="11486720" y="667755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1623040" y="624840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Shape 86"/>
          <p:cNvCxnSpPr>
            <a:stCxn id="47" idx="0"/>
            <a:endCxn id="48" idx="4"/>
          </p:cNvCxnSpPr>
          <p:nvPr/>
        </p:nvCxnSpPr>
        <p:spPr bwMode="auto">
          <a:xfrm rot="5400000" flipH="1" flipV="1">
            <a:off x="11492705" y="6471017"/>
            <a:ext cx="276750" cy="1363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083800" y="5867402"/>
          <a:ext cx="822960" cy="25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1" name="Shape 86"/>
          <p:cNvCxnSpPr/>
          <p:nvPr/>
        </p:nvCxnSpPr>
        <p:spPr bwMode="auto">
          <a:xfrm rot="16200000" flipH="1">
            <a:off x="10160000" y="6096002"/>
            <a:ext cx="304802" cy="1524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1133770" y="6663062"/>
            <a:ext cx="286914" cy="7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oval" w="med" len="med"/>
            <a:tailEnd type="stealth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9474338" y="579120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0xD04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55400" y="5486402"/>
            <a:ext cx="620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>
                <a:solidFill>
                  <a:srgbClr val="0070C0"/>
                </a:solidFill>
              </a:rPr>
              <a:t>0xDDC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50664" y="942348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40279" y="1676400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dirty="0">
                <a:solidFill>
                  <a:srgbClr val="0070C0"/>
                </a:solidFill>
              </a:rPr>
              <a:t>0xFF…FF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9281567" y="2535723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9357742" y="624070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HEAP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9386596" y="855671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9376914" y="7760996"/>
            <a:ext cx="8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62" name="TextBox 15"/>
          <p:cNvSpPr txBox="1">
            <a:spLocks noChangeArrowheads="1"/>
          </p:cNvSpPr>
          <p:nvPr/>
        </p:nvSpPr>
        <p:spPr bwMode="auto">
          <a:xfrm>
            <a:off x="12254407" y="2133600"/>
            <a:ext cx="57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</a:rPr>
              <a:t>main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0083800" y="5029200"/>
          <a:ext cx="137160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9855200" y="4953000"/>
            <a:ext cx="18288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39800" y="4419600"/>
            <a:ext cx="7162800" cy="1828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cxnSp>
        <p:nvCxnSpPr>
          <p:cNvPr id="64" name="Straight Connector 63"/>
          <p:cNvCxnSpPr>
            <a:stCxn id="61" idx="7"/>
            <a:endCxn id="71" idx="0"/>
          </p:cNvCxnSpPr>
          <p:nvPr/>
        </p:nvCxnSpPr>
        <p:spPr bwMode="auto">
          <a:xfrm rot="16200000" flipH="1">
            <a:off x="8778825" y="2962226"/>
            <a:ext cx="265579" cy="371596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</p:cxnSp>
      <p:cxnSp>
        <p:nvCxnSpPr>
          <p:cNvPr id="67" name="Straight Connector 66"/>
          <p:cNvCxnSpPr>
            <a:stCxn id="61" idx="5"/>
            <a:endCxn id="71" idx="4"/>
          </p:cNvCxnSpPr>
          <p:nvPr/>
        </p:nvCxnSpPr>
        <p:spPr bwMode="auto">
          <a:xfrm rot="5400000" flipH="1" flipV="1">
            <a:off x="8778825" y="3989805"/>
            <a:ext cx="265579" cy="371596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</p:cxnSp>
      <p:graphicFrame>
        <p:nvGraphicFramePr>
          <p:cNvPr id="79" name="Content Placeholder 68"/>
          <p:cNvGraphicFramePr>
            <a:graphicFrameLocks/>
          </p:cNvGraphicFramePr>
          <p:nvPr/>
        </p:nvGraphicFramePr>
        <p:xfrm>
          <a:off x="1658895" y="4897120"/>
          <a:ext cx="57843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Curved Connector 65"/>
          <p:cNvCxnSpPr>
            <a:stCxn id="18" idx="1"/>
            <a:endCxn id="75" idx="2"/>
          </p:cNvCxnSpPr>
          <p:nvPr/>
        </p:nvCxnSpPr>
        <p:spPr bwMode="auto">
          <a:xfrm rot="10800000" flipV="1">
            <a:off x="10083800" y="2570648"/>
            <a:ext cx="344904" cy="2839551"/>
          </a:xfrm>
          <a:prstGeom prst="curvedConnector3">
            <a:avLst>
              <a:gd name="adj1" fmla="val 209860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10083800" y="53340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74200" y="5257800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0" dirty="0">
                <a:solidFill>
                  <a:srgbClr val="0070C0"/>
                </a:solidFill>
              </a:rPr>
              <a:t>0xBB0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71" grpId="0" animBg="1"/>
      <p:bldP spid="61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are accessed like in C0</a:t>
            </a:r>
          </a:p>
          <a:p>
            <a:pPr lvl="4"/>
            <a:endParaRPr lang="en-US" dirty="0"/>
          </a:p>
          <a:p>
            <a:pPr lvl="1">
              <a:buNone/>
            </a:pPr>
            <a:r>
              <a:rPr lang="en-US" dirty="0"/>
              <a:t>	A[1] = 7;</a:t>
            </a:r>
          </a:p>
          <a:p>
            <a:pPr lvl="1">
              <a:buNone/>
            </a:pPr>
            <a:r>
              <a:rPr lang="en-US" dirty="0"/>
              <a:t>	A[2] = A[1] + 5;</a:t>
            </a:r>
          </a:p>
          <a:p>
            <a:pPr lvl="1">
              <a:buNone/>
            </a:pPr>
            <a:r>
              <a:rPr lang="en-US" dirty="0"/>
              <a:t>	A[4] = 1;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Like in C0, C arrays are 0-indexed</a:t>
            </a:r>
          </a:p>
        </p:txBody>
      </p:sp>
      <p:graphicFrame>
        <p:nvGraphicFramePr>
          <p:cNvPr id="6" name="Content Placeholder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58231"/>
              </p:ext>
            </p:extLst>
          </p:nvPr>
        </p:nvGraphicFramePr>
        <p:xfrm>
          <a:off x="3454400" y="5212080"/>
          <a:ext cx="5784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6273800" y="3324761"/>
            <a:ext cx="4544001" cy="1323439"/>
          </a:xfrm>
          <a:prstGeom prst="wedgeRectCallout">
            <a:avLst>
              <a:gd name="adj1" fmla="val -83402"/>
              <a:gd name="adj2" fmla="val -1948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A[0]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refers to the 1</a:t>
            </a:r>
            <a:r>
              <a:rPr lang="en-US" sz="2000" b="0" baseline="30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	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pointed to by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A[1]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to the 2</a:t>
            </a:r>
            <a:r>
              <a:rPr lang="en-US" sz="2000" b="0" baseline="30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nd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pointed to by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A[4]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to the 5</a:t>
            </a:r>
            <a:r>
              <a:rPr lang="en-US" sz="2000" b="0" baseline="30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pointed to by </a:t>
            </a:r>
            <a:r>
              <a:rPr lang="en-US" sz="2000" b="0" dirty="0">
                <a:solidFill>
                  <a:srgbClr val="FFC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</a:t>
            </a:r>
            <a:endParaRPr lang="en-US" sz="1600" b="0" dirty="0">
              <a:solidFill>
                <a:srgbClr val="FFC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400" y="50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855200" y="76200"/>
            <a:ext cx="3062505" cy="112851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xmalloc</a:t>
            </a:r>
            <a:r>
              <a:rPr lang="en-US" sz="1600" b="0" dirty="0"/>
              <a:t>(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 * 5);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68400" y="5105400"/>
            <a:ext cx="762000" cy="381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0xBB0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797823" y="55626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ontent Placeholder 68">
            <a:extLst>
              <a:ext uri="{FF2B5EF4-FFF2-40B4-BE49-F238E27FC236}">
                <a16:creationId xmlns:a16="http://schemas.microsoft.com/office/drawing/2014/main" id="{E0891791-B640-AFBB-35B1-A19275F77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608994"/>
              </p:ext>
            </p:extLst>
          </p:nvPr>
        </p:nvGraphicFramePr>
        <p:xfrm>
          <a:off x="3454399" y="5260032"/>
          <a:ext cx="5784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1" name="Curved Connector 20"/>
          <p:cNvCxnSpPr>
            <a:stCxn id="18" idx="3"/>
            <a:endCxn id="22" idx="1"/>
          </p:cNvCxnSpPr>
          <p:nvPr/>
        </p:nvCxnSpPr>
        <p:spPr bwMode="auto">
          <a:xfrm>
            <a:off x="1930400" y="5295900"/>
            <a:ext cx="1889741" cy="2890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02700" cy="1498600"/>
          </a:xfrm>
        </p:spPr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191000"/>
            <a:ext cx="11099800" cy="4686300"/>
          </a:xfrm>
        </p:spPr>
        <p:txBody>
          <a:bodyPr/>
          <a:lstStyle/>
          <a:p>
            <a:r>
              <a:rPr lang="en-US" dirty="0"/>
              <a:t>If A is a pointer, then *A is a valid expression</a:t>
            </a:r>
          </a:p>
          <a:p>
            <a:pPr lvl="1"/>
            <a:r>
              <a:rPr lang="en-US" dirty="0"/>
              <a:t>What is it?</a:t>
            </a:r>
          </a:p>
          <a:p>
            <a:pPr lvl="4"/>
            <a:endParaRPr lang="en-US" dirty="0"/>
          </a:p>
          <a:p>
            <a:r>
              <a:rPr lang="en-US" dirty="0"/>
              <a:t>A is an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/>
              <a:t>, so *A is an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It refers to the first element of the array</a:t>
            </a:r>
          </a:p>
          <a:p>
            <a:pPr lvl="1"/>
            <a:r>
              <a:rPr lang="en-US" b="1" dirty="0"/>
              <a:t>*A is the same as A[0]</a:t>
            </a:r>
          </a:p>
          <a:p>
            <a:pPr lvl="4"/>
            <a:endParaRPr lang="en-US" sz="1000" dirty="0"/>
          </a:p>
          <a:p>
            <a:pPr lvl="1">
              <a:buNone/>
            </a:pPr>
            <a:r>
              <a:rPr lang="en-US" dirty="0"/>
              <a:t>		*A = 42;</a:t>
            </a:r>
          </a:p>
          <a:p>
            <a:pPr lvl="4"/>
            <a:endParaRPr lang="en-US" sz="1000" dirty="0"/>
          </a:p>
          <a:p>
            <a:pPr lvl="1">
              <a:buNone/>
            </a:pPr>
            <a:r>
              <a:rPr lang="en-US" dirty="0"/>
              <a:t>	sets A[0] to 42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855200" y="76200"/>
            <a:ext cx="3062505" cy="186717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600" b="0" dirty="0">
                <a:latin typeface="Helvetica Neue"/>
              </a:rPr>
              <a:t>()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>
                <a:solidFill>
                  <a:srgbClr val="00B050"/>
                </a:solidFill>
              </a:rPr>
              <a:t> *</a:t>
            </a:r>
            <a:r>
              <a:rPr lang="en-US" sz="1600" b="0" dirty="0">
                <a:solidFill>
                  <a:srgbClr val="FFC000"/>
                </a:solidFill>
              </a:rPr>
              <a:t>A</a:t>
            </a:r>
            <a:r>
              <a:rPr lang="en-US" sz="1600" b="0" dirty="0"/>
              <a:t> = </a:t>
            </a:r>
            <a:r>
              <a:rPr lang="en-US" sz="1600" b="0" dirty="0" err="1"/>
              <a:t>xmalloc</a:t>
            </a:r>
            <a:r>
              <a:rPr lang="en-US" sz="1600" b="0" dirty="0"/>
              <a:t>(</a:t>
            </a:r>
            <a:r>
              <a:rPr lang="en-US" sz="1600" b="0" dirty="0" err="1"/>
              <a:t>sizeof</a:t>
            </a:r>
            <a:r>
              <a:rPr lang="en-US" sz="1600" b="0" dirty="0"/>
              <a:t>(</a:t>
            </a:r>
            <a:r>
              <a:rPr lang="en-US" sz="1600" b="0" dirty="0" err="1">
                <a:solidFill>
                  <a:srgbClr val="00B050"/>
                </a:solidFill>
              </a:rPr>
              <a:t>int</a:t>
            </a:r>
            <a:r>
              <a:rPr lang="en-US" sz="1600" b="0" dirty="0"/>
              <a:t>) * 5);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A[1] = 7;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A[2] = A[1] + 5;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A[4] = 1;</a:t>
            </a:r>
          </a:p>
          <a:p>
            <a:pPr algn="l"/>
            <a:r>
              <a:rPr lang="pt-BR" sz="1600" b="0" dirty="0">
                <a:solidFill>
                  <a:schemeClr val="tx1"/>
                </a:solidFill>
                <a:latin typeface="Helvetica Neue"/>
              </a:rPr>
              <a:t> 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graphicFrame>
        <p:nvGraphicFramePr>
          <p:cNvPr id="6" name="Content Placeholder 68"/>
          <p:cNvGraphicFramePr>
            <a:graphicFrameLocks/>
          </p:cNvGraphicFramePr>
          <p:nvPr/>
        </p:nvGraphicFramePr>
        <p:xfrm>
          <a:off x="3454400" y="2468880"/>
          <a:ext cx="5784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0xBBC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70C0"/>
                          </a:solidFill>
                        </a:rPr>
                        <a:t>0xBC0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A[0]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A[1]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A[2]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A[3]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A[4]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7400" y="2286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68400" y="2362200"/>
            <a:ext cx="762000" cy="381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0xBB0</a:t>
            </a:r>
          </a:p>
        </p:txBody>
      </p:sp>
      <p:cxnSp>
        <p:nvCxnSpPr>
          <p:cNvPr id="9" name="Curved Connector 20"/>
          <p:cNvCxnSpPr>
            <a:stCxn id="8" idx="3"/>
            <a:endCxn id="10" idx="1"/>
          </p:cNvCxnSpPr>
          <p:nvPr/>
        </p:nvCxnSpPr>
        <p:spPr bwMode="auto">
          <a:xfrm>
            <a:off x="1930400" y="2552700"/>
            <a:ext cx="1889741" cy="2890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797823" y="28194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931400" y="344904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3EA98-2A5A-6AAC-33C4-C82013CAFB9C}"/>
              </a:ext>
            </a:extLst>
          </p:cNvPr>
          <p:cNvSpPr txBox="1"/>
          <p:nvPr/>
        </p:nvSpPr>
        <p:spPr>
          <a:xfrm>
            <a:off x="491257" y="1764953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is a 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none" lIns="50800" tIns="50800" rIns="50800" bIns="50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14171</TotalTime>
  <Words>6940</Words>
  <Application>Microsoft Macintosh PowerPoint</Application>
  <PresentationFormat>Custom</PresentationFormat>
  <Paragraphs>2004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Courier New</vt:lpstr>
      <vt:lpstr>Helvetica</vt:lpstr>
      <vt:lpstr>Helvetica Neue</vt:lpstr>
      <vt:lpstr>Helvetica Neue Light</vt:lpstr>
      <vt:lpstr>Helvetica Neue Medium</vt:lpstr>
      <vt:lpstr>Wingdings</vt:lpstr>
      <vt:lpstr>White</vt:lpstr>
      <vt:lpstr>15-122: Principles of  Imperative Computation</vt:lpstr>
      <vt:lpstr>Today…</vt:lpstr>
      <vt:lpstr>C0                                 C</vt:lpstr>
      <vt:lpstr>Balance Sheet … So far</vt:lpstr>
      <vt:lpstr>PowerPoint Presentation</vt:lpstr>
      <vt:lpstr>Creating an Array</vt:lpstr>
      <vt:lpstr>Creating an Array</vt:lpstr>
      <vt:lpstr>Using an Array</vt:lpstr>
      <vt:lpstr>Pointer Arithmetic</vt:lpstr>
      <vt:lpstr>Pointer Arithmetic</vt:lpstr>
      <vt:lpstr>Pointer Arithmetic</vt:lpstr>
      <vt:lpstr>Pointer Arithmetic</vt:lpstr>
      <vt:lpstr>Initializing Memory</vt:lpstr>
      <vt:lpstr>Freeing Arrays</vt:lpstr>
      <vt:lpstr>The Length of an Array</vt:lpstr>
      <vt:lpstr>Arrays Summary</vt:lpstr>
      <vt:lpstr>PowerPoint Presentation</vt:lpstr>
      <vt:lpstr>Out-of-bound Accesses</vt:lpstr>
      <vt:lpstr>Out-of-bound Accesses</vt:lpstr>
      <vt:lpstr>Out-of-bound Accesses</vt:lpstr>
      <vt:lpstr>Debugging Out-of-bound Accesses</vt:lpstr>
      <vt:lpstr>Debugging Out-of-bound Accesses</vt:lpstr>
      <vt:lpstr>Debugging Out-of-bound Accesses</vt:lpstr>
      <vt:lpstr>Debugging Out-of-bound Accesses</vt:lpstr>
      <vt:lpstr>Debugging Out-of-bound Accesses</vt:lpstr>
      <vt:lpstr>Out-of-bound Accesses</vt:lpstr>
      <vt:lpstr>Debugging Out-of-bound Accesses</vt:lpstr>
      <vt:lpstr>Undefined Behavior</vt:lpstr>
      <vt:lpstr>Undefined Behavior</vt:lpstr>
      <vt:lpstr>Undefined Behavior</vt:lpstr>
      <vt:lpstr>PowerPoint Presentation</vt:lpstr>
      <vt:lpstr>Aliasing into an Array</vt:lpstr>
      <vt:lpstr>Aliasing into an Array</vt:lpstr>
      <vt:lpstr>Aliasing into an Array</vt:lpstr>
      <vt:lpstr>PowerPoint Presentation</vt:lpstr>
      <vt:lpstr>Casting Pointers</vt:lpstr>
      <vt:lpstr>Casting Pointers</vt:lpstr>
      <vt:lpstr>Casting Pointers</vt:lpstr>
      <vt:lpstr>Casting Pointers</vt:lpstr>
      <vt:lpstr>Casting Pointers</vt:lpstr>
      <vt:lpstr>Casting to void*</vt:lpstr>
      <vt:lpstr>Generic Array Operations</vt:lpstr>
      <vt:lpstr>PowerPoint Presentation</vt:lpstr>
      <vt:lpstr>Stack-allocated Arrays</vt:lpstr>
      <vt:lpstr>Stack-allocated Arrays</vt:lpstr>
      <vt:lpstr>Stack-allocated Structs</vt:lpstr>
      <vt:lpstr>Disposing of Stack-allocated Data</vt:lpstr>
      <vt:lpstr>PowerPoint Presentation</vt:lpstr>
      <vt:lpstr>Capturing Memory Addresses</vt:lpstr>
      <vt:lpstr>Capturing Memory Addresses</vt:lpstr>
      <vt:lpstr>Pointer Arithmetic — R.I.P.</vt:lpstr>
      <vt:lpstr>Bad Uses of Address-of</vt:lpstr>
      <vt:lpstr>Really Bad Uses of Address-of</vt:lpstr>
      <vt:lpstr>PowerPoint Presentation</vt:lpstr>
      <vt:lpstr>Strings</vt:lpstr>
      <vt:lpstr>NUL</vt:lpstr>
      <vt:lpstr>The &lt;string&gt; Library</vt:lpstr>
      <vt:lpstr>Strings</vt:lpstr>
      <vt:lpstr>Strings</vt:lpstr>
      <vt:lpstr>Strings</vt:lpstr>
      <vt:lpstr>Strings</vt:lpstr>
      <vt:lpstr>Strings in Summary</vt:lpstr>
      <vt:lpstr>Strings in Summary</vt:lpstr>
      <vt:lpstr>PowerPoint Presentation</vt:lpstr>
      <vt:lpstr>Undefined Behavior</vt:lpstr>
      <vt:lpstr>Balance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C's Memory Model</dc:title>
  <cp:lastModifiedBy>Mohammad Hammoud</cp:lastModifiedBy>
  <cp:revision>641</cp:revision>
  <dcterms:modified xsi:type="dcterms:W3CDTF">2023-03-22T07:54:53Z</dcterms:modified>
</cp:coreProperties>
</file>