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firstSlideNum="0" showSpecialPlsOnTitleSld="0" strictFirstAndLastChars="0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490" r:id="rId2"/>
    <p:sldId id="521" r:id="rId3"/>
    <p:sldId id="388" r:id="rId4"/>
    <p:sldId id="389" r:id="rId5"/>
    <p:sldId id="394" r:id="rId6"/>
    <p:sldId id="395" r:id="rId7"/>
    <p:sldId id="292" r:id="rId8"/>
    <p:sldId id="405" r:id="rId9"/>
    <p:sldId id="406" r:id="rId10"/>
    <p:sldId id="461" r:id="rId11"/>
    <p:sldId id="464" r:id="rId12"/>
    <p:sldId id="407" r:id="rId13"/>
    <p:sldId id="408" r:id="rId14"/>
    <p:sldId id="465" r:id="rId15"/>
    <p:sldId id="399" r:id="rId16"/>
    <p:sldId id="409" r:id="rId17"/>
    <p:sldId id="410" r:id="rId18"/>
    <p:sldId id="411" r:id="rId19"/>
    <p:sldId id="466" r:id="rId20"/>
    <p:sldId id="400" r:id="rId21"/>
    <p:sldId id="412" r:id="rId22"/>
    <p:sldId id="467" r:id="rId23"/>
    <p:sldId id="401" r:id="rId24"/>
    <p:sldId id="402" r:id="rId25"/>
    <p:sldId id="413" r:id="rId26"/>
    <p:sldId id="463" r:id="rId27"/>
    <p:sldId id="340" r:id="rId28"/>
    <p:sldId id="414" r:id="rId29"/>
    <p:sldId id="404" r:id="rId30"/>
    <p:sldId id="403" r:id="rId31"/>
    <p:sldId id="415" r:id="rId32"/>
    <p:sldId id="419" r:id="rId33"/>
    <p:sldId id="416" r:id="rId34"/>
    <p:sldId id="417" r:id="rId35"/>
    <p:sldId id="418" r:id="rId36"/>
    <p:sldId id="391" r:id="rId37"/>
    <p:sldId id="420" r:id="rId38"/>
    <p:sldId id="421" r:id="rId39"/>
    <p:sldId id="423" r:id="rId40"/>
    <p:sldId id="425" r:id="rId41"/>
    <p:sldId id="426" r:id="rId42"/>
    <p:sldId id="427" r:id="rId43"/>
    <p:sldId id="428" r:id="rId44"/>
    <p:sldId id="442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8" r:id="rId53"/>
    <p:sldId id="439" r:id="rId54"/>
    <p:sldId id="440" r:id="rId55"/>
    <p:sldId id="441" r:id="rId56"/>
    <p:sldId id="429" r:id="rId57"/>
    <p:sldId id="443" r:id="rId58"/>
    <p:sldId id="444" r:id="rId59"/>
    <p:sldId id="445" r:id="rId60"/>
    <p:sldId id="437" r:id="rId61"/>
    <p:sldId id="446" r:id="rId62"/>
    <p:sldId id="447" r:id="rId63"/>
    <p:sldId id="449" r:id="rId64"/>
    <p:sldId id="448" r:id="rId65"/>
    <p:sldId id="450" r:id="rId66"/>
    <p:sldId id="451" r:id="rId67"/>
    <p:sldId id="452" r:id="rId68"/>
    <p:sldId id="462" r:id="rId69"/>
    <p:sldId id="453" r:id="rId70"/>
    <p:sldId id="454" r:id="rId71"/>
    <p:sldId id="455" r:id="rId72"/>
    <p:sldId id="456" r:id="rId73"/>
    <p:sldId id="390" r:id="rId74"/>
    <p:sldId id="457" r:id="rId75"/>
    <p:sldId id="458" r:id="rId76"/>
    <p:sldId id="459" r:id="rId77"/>
    <p:sldId id="460" r:id="rId78"/>
    <p:sldId id="393" r:id="rId79"/>
    <p:sldId id="396" r:id="rId80"/>
  </p:sldIdLst>
  <p:sldSz cx="13004800" cy="9753600"/>
  <p:notesSz cx="7010400" cy="92964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marL="457200" indent="-2286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marL="914400" indent="-4572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marL="1371600" indent="-6858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marL="1828800" indent="-9144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E1FF"/>
    <a:srgbClr val="FF66FF"/>
    <a:srgbClr val="D1B2E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86416" autoAdjust="0"/>
  </p:normalViewPr>
  <p:slideViewPr>
    <p:cSldViewPr>
      <p:cViewPr varScale="1">
        <p:scale>
          <a:sx n="90" d="100"/>
          <a:sy n="90" d="100"/>
        </p:scale>
        <p:origin x="1744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48" y="0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pPr>
              <a:defRPr/>
            </a:pPr>
            <a:fld id="{231B3D12-EB5E-4DBD-B1D2-B9BE0915A721}" type="datetimeFigureOut">
              <a:rPr lang="en-US"/>
              <a:pPr>
                <a:defRPr/>
              </a:pPr>
              <a:t>3/21/23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48" y="8829675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pPr>
              <a:defRPr/>
            </a:pPr>
            <a:fld id="{9689D15F-4C94-4BB4-A061-5F06739A4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35462" y="4416426"/>
            <a:ext cx="5139478" cy="41830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BF73-A674-4D7B-B1DA-2178CF8CE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14986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099800" cy="6896100"/>
          </a:xfrm>
        </p:spPr>
        <p:txBody>
          <a:bodyPr anchor="t"/>
          <a:lstStyle>
            <a:lvl1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  <a:defRPr/>
            </a:lvl1pPr>
            <a:lvl2pPr marL="800100" indent="-342900">
              <a:spcBef>
                <a:spcPts val="700"/>
              </a:spcBef>
              <a:buClr>
                <a:schemeClr val="tx1"/>
              </a:buClr>
              <a:buSzPct val="125000"/>
              <a:buFont typeface="Courier New" pitchFamily="49" charset="0"/>
              <a:buChar char="o"/>
              <a:defRPr sz="2800"/>
            </a:lvl2pPr>
            <a:lvl3pPr marL="1092200" indent="-292100" defTabSz="6223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 sz="2400"/>
            </a:lvl3pPr>
            <a:lvl4pPr marL="1435100" indent="-342900">
              <a:spcBef>
                <a:spcPts val="480"/>
              </a:spcBef>
              <a:buClr>
                <a:schemeClr val="tx1"/>
              </a:buClr>
              <a:buSzPct val="90000"/>
              <a:buFont typeface="Wingdings" pitchFamily="2" charset="2"/>
              <a:buChar char="q"/>
              <a:defRPr sz="2000"/>
            </a:lvl4pPr>
            <a:lvl5pPr marL="1663700" indent="-228600">
              <a:spcBef>
                <a:spcPts val="48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9353550"/>
            <a:ext cx="341313" cy="323850"/>
          </a:xfrm>
        </p:spPr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4083050"/>
            <a:ext cx="11053762" cy="1936750"/>
          </a:xfrm>
        </p:spPr>
        <p:txBody>
          <a:bodyPr anchor="t"/>
          <a:lstStyle>
            <a:lvl1pPr algn="ctr">
              <a:defRPr sz="44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594360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9353550"/>
            <a:ext cx="341313" cy="323850"/>
          </a:xfrm>
        </p:spPr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952500" y="2540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Medium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5908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327775" y="929640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pPr>
              <a:defRPr/>
            </a:pPr>
            <a:fld id="{25C490D4-7A1B-45D2-B551-E1B1E148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68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Neue Medium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26797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31369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35941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40513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15-122: Principles of </a:t>
            </a:r>
            <a:b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Imperative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7039"/>
            <a:ext cx="13004800" cy="35793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Lecture 18: Transition to C</a:t>
            </a:r>
          </a:p>
          <a:p>
            <a:endParaRPr lang="en-US" b="1" dirty="0">
              <a:solidFill>
                <a:srgbClr val="77E0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3413" b="1" dirty="0">
                <a:solidFill>
                  <a:srgbClr val="ED72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March 20, 2023</a:t>
            </a:r>
            <a:r>
              <a:rPr lang="en-US" sz="3413" b="1" dirty="0">
                <a:solidFill>
                  <a:srgbClr val="ED7273"/>
                </a:solidFill>
                <a:latin typeface="Helvetica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 Preprocessor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inclusion</a:t>
            </a:r>
          </a:p>
          <a:p>
            <a:r>
              <a:rPr lang="en-US" dirty="0"/>
              <a:t>Macro definitions</a:t>
            </a:r>
          </a:p>
          <a:p>
            <a:r>
              <a:rPr lang="en-US" dirty="0"/>
              <a:t>Conditional compilation</a:t>
            </a:r>
          </a:p>
          <a:p>
            <a:r>
              <a:rPr lang="en-US" dirty="0"/>
              <a:t>Macro functions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2616200" y="5486400"/>
            <a:ext cx="1900520" cy="707886"/>
          </a:xfrm>
          <a:prstGeom prst="wedgeRectCallout">
            <a:avLst>
              <a:gd name="adj1" fmla="val -37508"/>
              <a:gd name="adj2" fmla="val -19105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There are many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many more …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5395709" y="5486400"/>
            <a:ext cx="1563891" cy="707886"/>
          </a:xfrm>
          <a:prstGeom prst="wedgeRectCallout">
            <a:avLst>
              <a:gd name="adj1" fmla="val -90371"/>
              <a:gd name="adj2" fmla="val -20521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 but this is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all we’ll need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 Preprocessor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7E1FF"/>
                </a:solidFill>
              </a:rPr>
              <a:t>File inclusion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Macro definitions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Conditional compilation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Macro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8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dump the contents of a file in the current program</a:t>
            </a:r>
          </a:p>
          <a:p>
            <a:pPr lvl="1"/>
            <a:r>
              <a:rPr lang="en-US" dirty="0"/>
              <a:t>Similar to C0’s </a:t>
            </a:r>
            <a:r>
              <a:rPr lang="en-US" b="1" dirty="0">
                <a:solidFill>
                  <a:srgbClr val="FF66FF"/>
                </a:solidFill>
              </a:rPr>
              <a:t>#use </a:t>
            </a:r>
            <a:r>
              <a:rPr lang="en-US" dirty="0"/>
              <a:t>directive</a:t>
            </a:r>
          </a:p>
          <a:p>
            <a:pPr lvl="2"/>
            <a:r>
              <a:rPr lang="en-US" dirty="0"/>
              <a:t>But not exactly 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66FF"/>
                </a:solidFill>
              </a:rPr>
              <a:t>#include </a:t>
            </a:r>
            <a:r>
              <a:rPr lang="en-US" dirty="0">
                <a:solidFill>
                  <a:srgbClr val="FF66FF"/>
                </a:solidFill>
              </a:rPr>
              <a:t>&lt;</a:t>
            </a:r>
            <a:r>
              <a:rPr lang="en-US" dirty="0" err="1">
                <a:solidFill>
                  <a:srgbClr val="FF66FF"/>
                </a:solidFill>
              </a:rPr>
              <a:t>stdio.h</a:t>
            </a:r>
            <a:r>
              <a:rPr lang="en-US" dirty="0">
                <a:solidFill>
                  <a:srgbClr val="FF66FF"/>
                </a:solidFill>
              </a:rPr>
              <a:t>&gt;</a:t>
            </a:r>
          </a:p>
          <a:p>
            <a:pPr lvl="1"/>
            <a:r>
              <a:rPr lang="en-US" dirty="0"/>
              <a:t>Includes </a:t>
            </a:r>
            <a:r>
              <a:rPr lang="en-US" b="1" dirty="0"/>
              <a:t>system file</a:t>
            </a:r>
            <a:r>
              <a:rPr lang="en-US" dirty="0"/>
              <a:t> </a:t>
            </a:r>
            <a:r>
              <a:rPr lang="en-US" dirty="0" err="1"/>
              <a:t>stdio.h</a:t>
            </a:r>
            <a:r>
              <a:rPr lang="en-US" dirty="0"/>
              <a:t> in the current program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66FF"/>
                </a:solidFill>
              </a:rPr>
              <a:t>#include </a:t>
            </a:r>
            <a:r>
              <a:rPr lang="en-US" dirty="0">
                <a:solidFill>
                  <a:srgbClr val="FF66FF"/>
                </a:solidFill>
              </a:rPr>
              <a:t>"lib/</a:t>
            </a:r>
            <a:r>
              <a:rPr lang="en-US" dirty="0" err="1">
                <a:solidFill>
                  <a:srgbClr val="FF66FF"/>
                </a:solidFill>
              </a:rPr>
              <a:t>xalloc.h</a:t>
            </a:r>
            <a:r>
              <a:rPr lang="en-US" dirty="0">
                <a:solidFill>
                  <a:srgbClr val="FF66FF"/>
                </a:solidFill>
              </a:rPr>
              <a:t>"</a:t>
            </a:r>
          </a:p>
          <a:p>
            <a:pPr lvl="1"/>
            <a:r>
              <a:rPr lang="en-US" dirty="0"/>
              <a:t>Includes </a:t>
            </a:r>
            <a:r>
              <a:rPr lang="en-US" b="1" dirty="0"/>
              <a:t>local file </a:t>
            </a:r>
            <a:r>
              <a:rPr lang="en-US" dirty="0"/>
              <a:t>lib/</a:t>
            </a:r>
            <a:r>
              <a:rPr lang="en-US" dirty="0" err="1"/>
              <a:t>xalloc.h</a:t>
            </a:r>
            <a:r>
              <a:rPr lang="en-US" dirty="0"/>
              <a:t> in the current program</a:t>
            </a:r>
          </a:p>
          <a:p>
            <a:endParaRPr lang="en-US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9017000" y="3886200"/>
            <a:ext cx="2240422" cy="707886"/>
          </a:xfrm>
          <a:prstGeom prst="wedgeRectCallout">
            <a:avLst>
              <a:gd name="adj1" fmla="val -238474"/>
              <a:gd name="adj2" fmla="val 883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akin to C0’s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#use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conio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  <a:endParaRPr lang="en-US" sz="1600" b="0" dirty="0">
              <a:solidFill>
                <a:srgbClr val="FF66FF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4978400" y="7620000"/>
            <a:ext cx="2536977" cy="707886"/>
          </a:xfrm>
          <a:prstGeom prst="wedgeRectCallout">
            <a:avLst>
              <a:gd name="adj1" fmla="val -63650"/>
              <a:gd name="adj2" fmla="val -11020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never had a need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for this in C0</a:t>
            </a:r>
            <a:endParaRPr lang="en-US" sz="1600" b="0" dirty="0">
              <a:solidFill>
                <a:srgbClr val="FF66FF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thing we </a:t>
            </a:r>
            <a:r>
              <a:rPr lang="en-US" b="1" dirty="0">
                <a:solidFill>
                  <a:srgbClr val="FF66FF"/>
                </a:solidFill>
              </a:rPr>
              <a:t>#include </a:t>
            </a:r>
            <a:r>
              <a:rPr lang="en-US" dirty="0"/>
              <a:t>in a C file is a header file</a:t>
            </a:r>
          </a:p>
          <a:p>
            <a:pPr lvl="1"/>
            <a:r>
              <a:rPr lang="en-US" dirty="0"/>
              <a:t>By convention they end in  .h</a:t>
            </a:r>
          </a:p>
          <a:p>
            <a:pPr lvl="2"/>
            <a:r>
              <a:rPr lang="en-US" dirty="0"/>
              <a:t>E.g., </a:t>
            </a:r>
            <a:r>
              <a:rPr lang="en-US" dirty="0" err="1"/>
              <a:t>stdio</a:t>
            </a:r>
            <a:r>
              <a:rPr lang="en-US" b="1" dirty="0" err="1"/>
              <a:t>.h</a:t>
            </a:r>
            <a:endParaRPr lang="en-US" b="1" dirty="0"/>
          </a:p>
          <a:p>
            <a:pPr lvl="4"/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header file </a:t>
            </a:r>
            <a:r>
              <a:rPr lang="en-US" dirty="0"/>
              <a:t>contains</a:t>
            </a:r>
          </a:p>
          <a:p>
            <a:pPr lvl="1"/>
            <a:r>
              <a:rPr lang="en-US" dirty="0"/>
              <a:t>A library’s interface</a:t>
            </a:r>
          </a:p>
          <a:p>
            <a:pPr lvl="2"/>
            <a:r>
              <a:rPr lang="en-US" dirty="0"/>
              <a:t>Function prototypes</a:t>
            </a:r>
          </a:p>
          <a:p>
            <a:pPr lvl="2"/>
            <a:r>
              <a:rPr lang="en-US" dirty="0"/>
              <a:t>Type definitions</a:t>
            </a:r>
          </a:p>
          <a:p>
            <a:pPr lvl="1"/>
            <a:r>
              <a:rPr lang="en-US" dirty="0"/>
              <a:t>Other preprocessor directives</a:t>
            </a:r>
          </a:p>
          <a:p>
            <a:pPr lvl="4"/>
            <a:endParaRPr lang="en-US" dirty="0"/>
          </a:p>
          <a:p>
            <a:r>
              <a:rPr lang="en-US" dirty="0"/>
              <a:t>Nothing prevents including other types</a:t>
            </a:r>
            <a:br>
              <a:rPr lang="en-US" dirty="0"/>
            </a:br>
            <a:r>
              <a:rPr lang="en-US" dirty="0"/>
              <a:t>of files</a:t>
            </a:r>
          </a:p>
          <a:p>
            <a:pPr lvl="1"/>
            <a:r>
              <a:rPr lang="en-US" dirty="0"/>
              <a:t>But it’s rarely a good idea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969000" y="2590800"/>
            <a:ext cx="6858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Octagon 6"/>
          <p:cNvSpPr/>
          <p:nvPr/>
        </p:nvSpPr>
        <p:spPr bwMode="auto">
          <a:xfrm>
            <a:off x="9169400" y="6400800"/>
            <a:ext cx="2971800" cy="2971800"/>
          </a:xfrm>
          <a:prstGeom prst="octagon">
            <a:avLst/>
          </a:prstGeom>
          <a:solidFill>
            <a:srgbClr val="FF0000"/>
          </a:solidFill>
          <a:ln w="1905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Never</a:t>
            </a:r>
            <a:b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#include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 .c</a:t>
            </a:r>
            <a:r>
              <a:rPr kumimoji="0" lang="en-US" sz="4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file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130800" y="8991600"/>
            <a:ext cx="3112390" cy="400110"/>
          </a:xfrm>
          <a:prstGeom prst="wedgeRectCallout">
            <a:avLst>
              <a:gd name="adj1" fmla="val 69857"/>
              <a:gd name="adj2" fmla="val -1446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An endless source of bugs</a:t>
            </a:r>
            <a:endParaRPr lang="en-US" sz="1600" b="0" dirty="0">
              <a:solidFill>
                <a:srgbClr val="FF66FF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 Preprocessor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File inclusion</a:t>
            </a:r>
          </a:p>
          <a:p>
            <a:r>
              <a:rPr lang="en-US" b="1" dirty="0">
                <a:solidFill>
                  <a:srgbClr val="77E1FF"/>
                </a:solidFill>
              </a:rPr>
              <a:t>Macro definitions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Conditional compilation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Macro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0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give a name to a constant</a:t>
            </a:r>
          </a:p>
          <a:p>
            <a:pPr lvl="1"/>
            <a:r>
              <a:rPr lang="en-US" dirty="0"/>
              <a:t>E.g.,</a:t>
            </a:r>
          </a:p>
          <a:p>
            <a:pPr algn="ctr">
              <a:buNone/>
            </a:pPr>
            <a:r>
              <a:rPr lang="en-US" b="1" dirty="0">
                <a:solidFill>
                  <a:srgbClr val="FF66FF"/>
                </a:solidFill>
              </a:rPr>
              <a:t>#define </a:t>
            </a:r>
            <a:r>
              <a:rPr lang="en-US" dirty="0">
                <a:solidFill>
                  <a:srgbClr val="FF66FF"/>
                </a:solidFill>
              </a:rPr>
              <a:t>INT_MIN </a:t>
            </a:r>
            <a:r>
              <a:rPr lang="en-US" dirty="0"/>
              <a:t>0x80000000</a:t>
            </a:r>
          </a:p>
          <a:p>
            <a:pPr lvl="3"/>
            <a:endParaRPr lang="en-US" dirty="0"/>
          </a:p>
          <a:p>
            <a:r>
              <a:rPr lang="en-US" dirty="0"/>
              <a:t>The program can then use the </a:t>
            </a:r>
            <a:r>
              <a:rPr lang="en-US" b="1" dirty="0"/>
              <a:t>macro symbol </a:t>
            </a:r>
            <a:r>
              <a:rPr lang="en-US" dirty="0">
                <a:solidFill>
                  <a:srgbClr val="FF66FF"/>
                </a:solidFill>
              </a:rPr>
              <a:t>INT_MIN</a:t>
            </a:r>
          </a:p>
          <a:p>
            <a:endParaRPr lang="en-US" dirty="0">
              <a:solidFill>
                <a:srgbClr val="FF66FF"/>
              </a:solidFill>
            </a:endParaRPr>
          </a:p>
          <a:p>
            <a:r>
              <a:rPr lang="en-US" dirty="0"/>
              <a:t>The preprocessor replaces every occurrence of </a:t>
            </a:r>
            <a:r>
              <a:rPr lang="en-US" dirty="0">
                <a:solidFill>
                  <a:srgbClr val="FF66FF"/>
                </a:solidFill>
              </a:rPr>
              <a:t>INT_MIN</a:t>
            </a:r>
            <a:r>
              <a:rPr lang="en-US" dirty="0"/>
              <a:t> with 0x80000000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21000" y="6432828"/>
            <a:ext cx="6781800" cy="2209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/>
              <a:t>C compiler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302000" y="7194828"/>
            <a:ext cx="2286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</a:t>
            </a:r>
            <a:b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preprocessor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035800" y="7194828"/>
            <a:ext cx="2286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Rest of the C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Compiler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1930400" y="7385328"/>
            <a:ext cx="978408" cy="762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9702800" y="7385328"/>
            <a:ext cx="978408" cy="762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588000" y="7575828"/>
            <a:ext cx="14478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9321800" y="7575828"/>
            <a:ext cx="3810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921000" y="7575828"/>
            <a:ext cx="3810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69600" y="753378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/>
              <a:t>a.out</a:t>
            </a:r>
            <a:endParaRPr lang="en-US" b="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7800" y="7520215"/>
            <a:ext cx="174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/>
              <a:t>some_file.c</a:t>
            </a:r>
            <a:endParaRPr lang="en-US" b="0" i="1" dirty="0"/>
          </a:p>
        </p:txBody>
      </p:sp>
      <p:sp>
        <p:nvSpPr>
          <p:cNvPr id="17" name="Rectangular Callout 16"/>
          <p:cNvSpPr/>
          <p:nvPr/>
        </p:nvSpPr>
        <p:spPr bwMode="auto">
          <a:xfrm>
            <a:off x="863600" y="8817114"/>
            <a:ext cx="2570577" cy="400110"/>
          </a:xfrm>
          <a:prstGeom prst="wedgeRectCallout">
            <a:avLst>
              <a:gd name="adj1" fmla="val -37508"/>
              <a:gd name="adj2" fmla="val -19105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May contain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INT_MIN</a:t>
            </a:r>
            <a:endParaRPr lang="en-US" sz="1600" b="0" dirty="0">
              <a:solidFill>
                <a:srgbClr val="FF66FF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5378366" y="8740914"/>
            <a:ext cx="3029034" cy="707886"/>
          </a:xfrm>
          <a:prstGeom prst="wedgeRectCallout">
            <a:avLst>
              <a:gd name="adj1" fmla="val -20879"/>
              <a:gd name="adj2" fmla="val -16412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INT_MIN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has been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replaced with its definition</a:t>
            </a:r>
            <a:endParaRPr lang="en-US" sz="160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give a name to a constant</a:t>
            </a:r>
          </a:p>
          <a:p>
            <a:pPr lvl="4"/>
            <a:endParaRPr lang="en-US" i="1" dirty="0"/>
          </a:p>
          <a:p>
            <a:pPr algn="ctr">
              <a:buNone/>
            </a:pPr>
            <a:r>
              <a:rPr lang="en-US" b="1" dirty="0">
                <a:solidFill>
                  <a:srgbClr val="FF66FF"/>
                </a:solidFill>
              </a:rPr>
              <a:t>#define </a:t>
            </a:r>
            <a:r>
              <a:rPr lang="en-US" dirty="0">
                <a:solidFill>
                  <a:srgbClr val="FF66FF"/>
                </a:solidFill>
              </a:rPr>
              <a:t>INT_MIN </a:t>
            </a:r>
            <a:r>
              <a:rPr lang="en-US" dirty="0"/>
              <a:t>0x80000000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convention, macro symbols are written in ALL CAPS</a:t>
            </a:r>
          </a:p>
          <a:p>
            <a:endParaRPr lang="en-US" dirty="0"/>
          </a:p>
          <a:p>
            <a:r>
              <a:rPr lang="en-US" dirty="0"/>
              <a:t>This is a convenient way to give names to constants</a:t>
            </a:r>
          </a:p>
          <a:p>
            <a:pPr lvl="1"/>
            <a:r>
              <a:rPr lang="en-US" dirty="0"/>
              <a:t>Like </a:t>
            </a:r>
            <a:r>
              <a:rPr lang="en-US" dirty="0">
                <a:solidFill>
                  <a:srgbClr val="FF66FF"/>
                </a:solidFill>
              </a:rPr>
              <a:t>INT_MIN</a:t>
            </a:r>
            <a:r>
              <a:rPr lang="en-US" dirty="0"/>
              <a:t>, the smallest value of type </a:t>
            </a:r>
            <a:r>
              <a:rPr lang="en-US" dirty="0">
                <a:solidFill>
                  <a:srgbClr val="00B050"/>
                </a:solidFill>
              </a:rPr>
              <a:t>int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140200" y="3886200"/>
            <a:ext cx="2084994" cy="400110"/>
          </a:xfrm>
          <a:prstGeom prst="wedgeRectCallout">
            <a:avLst>
              <a:gd name="adj1" fmla="val 35748"/>
              <a:gd name="adj2" fmla="val -12844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(macro) symbol</a:t>
            </a:r>
            <a:endParaRPr lang="en-US" sz="1600" b="0" dirty="0">
              <a:solidFill>
                <a:srgbClr val="FF66FF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7950200" y="3886200"/>
            <a:ext cx="1446871" cy="400110"/>
          </a:xfrm>
          <a:prstGeom prst="wedgeRectCallout">
            <a:avLst>
              <a:gd name="adj1" fmla="val -45591"/>
              <a:gd name="adj2" fmla="val -13116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its definition</a:t>
            </a:r>
            <a:endParaRPr lang="en-US" sz="160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140200" y="7467600"/>
            <a:ext cx="4162358" cy="1015663"/>
          </a:xfrm>
          <a:prstGeom prst="wedgeRectCallout">
            <a:avLst>
              <a:gd name="adj1" fmla="val -25643"/>
              <a:gd name="adj2" fmla="val -8404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C0,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int_min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() had to be a function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because only types and functions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can be defined at the top level</a:t>
            </a:r>
            <a:endParaRPr lang="en-US" sz="1600" b="0" dirty="0">
              <a:solidFill>
                <a:srgbClr val="FF66FF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2082800" y="2971800"/>
            <a:ext cx="1031821" cy="400110"/>
          </a:xfrm>
          <a:prstGeom prst="wedgeRectCallout">
            <a:avLst>
              <a:gd name="adj1" fmla="val 87949"/>
              <a:gd name="adj2" fmla="val 2182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macro</a:t>
            </a:r>
            <a:endParaRPr lang="en-US" sz="1600" b="0" dirty="0">
              <a:solidFill>
                <a:srgbClr val="FF66FF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Macros definitions can be any expression</a:t>
            </a:r>
          </a:p>
          <a:p>
            <a:pPr lvl="1"/>
            <a:r>
              <a:rPr lang="en-US" dirty="0"/>
              <a:t>Not just constants</a:t>
            </a:r>
          </a:p>
          <a:p>
            <a:pPr lvl="4"/>
            <a:endParaRPr lang="en-US" dirty="0"/>
          </a:p>
          <a:p>
            <a:pPr algn="ctr">
              <a:buNone/>
            </a:pPr>
            <a:r>
              <a:rPr lang="en-US" b="1" dirty="0">
                <a:solidFill>
                  <a:srgbClr val="FF66FF"/>
                </a:solidFill>
              </a:rPr>
              <a:t>#define </a:t>
            </a:r>
            <a:r>
              <a:rPr lang="en-US" dirty="0">
                <a:solidFill>
                  <a:srgbClr val="FF66FF"/>
                </a:solidFill>
              </a:rPr>
              <a:t>INT_MAX </a:t>
            </a:r>
            <a:r>
              <a:rPr lang="en-US" dirty="0"/>
              <a:t>INT_MIN - 1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Then, the preprocessor will expand</a:t>
            </a:r>
          </a:p>
          <a:p>
            <a:pPr lvl="2">
              <a:buNone/>
            </a:pPr>
            <a:r>
              <a:rPr lang="en-US" dirty="0"/>
              <a:t>		INT_MAX / 2</a:t>
            </a:r>
          </a:p>
          <a:p>
            <a:pPr lvl="1">
              <a:buNone/>
            </a:pPr>
            <a:r>
              <a:rPr lang="en-US" dirty="0"/>
              <a:t>	to</a:t>
            </a:r>
          </a:p>
          <a:p>
            <a:pPr lvl="2">
              <a:buNone/>
            </a:pPr>
            <a:r>
              <a:rPr lang="en-US" dirty="0"/>
              <a:t>		0x80000000 - 1 / 2</a:t>
            </a:r>
          </a:p>
          <a:p>
            <a:pPr lvl="1">
              <a:buNone/>
            </a:pPr>
            <a:r>
              <a:rPr lang="en-US" dirty="0"/>
              <a:t>	which C understands as</a:t>
            </a:r>
          </a:p>
          <a:p>
            <a:pPr lvl="2">
              <a:buNone/>
            </a:pPr>
            <a:r>
              <a:rPr lang="en-US" dirty="0"/>
              <a:t>		 0x80000000 - (1 / 2)</a:t>
            </a:r>
          </a:p>
          <a:p>
            <a:pPr lvl="1">
              <a:buNone/>
            </a:pPr>
            <a:r>
              <a:rPr lang="en-US" dirty="0"/>
              <a:t>	that is </a:t>
            </a:r>
            <a:r>
              <a:rPr lang="en-US" b="1" dirty="0"/>
              <a:t>not</a:t>
            </a:r>
            <a:r>
              <a:rPr lang="en-US" dirty="0"/>
              <a:t> what we meant</a:t>
            </a:r>
          </a:p>
          <a:p>
            <a:pPr lvl="4"/>
            <a:endParaRPr lang="en-US" dirty="0"/>
          </a:p>
          <a:p>
            <a:r>
              <a:rPr lang="en-US" dirty="0"/>
              <a:t>The C preprocessor does not understand operator precedence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9855200" y="2362200"/>
            <a:ext cx="2657138" cy="1015663"/>
          </a:xfrm>
          <a:prstGeom prst="wedgeRectCallout">
            <a:avLst>
              <a:gd name="adj1" fmla="val -59733"/>
              <a:gd name="adj2" fmla="val 7726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Not the most obvious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definition of INT_MAX,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but bear with us</a:t>
            </a:r>
            <a:endParaRPr lang="en-US" sz="160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4400" y="7086600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 preprocessor does not understand </a:t>
            </a:r>
            <a:r>
              <a:rPr lang="en-US" dirty="0" err="1"/>
              <a:t>precedences</a:t>
            </a:r>
            <a:endParaRPr lang="en-US" dirty="0"/>
          </a:p>
          <a:p>
            <a:pPr lvl="1"/>
            <a:r>
              <a:rPr lang="en-US" dirty="0"/>
              <a:t>Add parentheses to communicate intention</a:t>
            </a:r>
          </a:p>
          <a:p>
            <a:pPr lvl="4"/>
            <a:endParaRPr lang="en-US" dirty="0"/>
          </a:p>
          <a:p>
            <a:pPr algn="ctr">
              <a:buNone/>
            </a:pPr>
            <a:r>
              <a:rPr lang="en-US" b="1" dirty="0">
                <a:solidFill>
                  <a:srgbClr val="FF66FF"/>
                </a:solidFill>
              </a:rPr>
              <a:t>#define </a:t>
            </a:r>
            <a:r>
              <a:rPr lang="en-US" dirty="0">
                <a:solidFill>
                  <a:srgbClr val="FF66FF"/>
                </a:solidFill>
              </a:rPr>
              <a:t>INT_MAX </a:t>
            </a:r>
            <a:r>
              <a:rPr lang="en-US" dirty="0"/>
              <a:t>(INT_MIN - 1)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Now, the preprocessor will expand</a:t>
            </a:r>
          </a:p>
          <a:p>
            <a:pPr lvl="2">
              <a:buNone/>
            </a:pPr>
            <a:r>
              <a:rPr lang="en-US" dirty="0"/>
              <a:t>		INT_MAX / 2</a:t>
            </a:r>
          </a:p>
          <a:p>
            <a:pPr lvl="1">
              <a:buNone/>
            </a:pPr>
            <a:r>
              <a:rPr lang="en-US" dirty="0"/>
              <a:t>	to</a:t>
            </a:r>
          </a:p>
          <a:p>
            <a:pPr lvl="2">
              <a:buNone/>
            </a:pPr>
            <a:r>
              <a:rPr lang="en-US" dirty="0"/>
              <a:t>		(0x80000000 - 1) / 2</a:t>
            </a:r>
          </a:p>
          <a:p>
            <a:pPr lvl="1">
              <a:buNone/>
            </a:pPr>
            <a:r>
              <a:rPr lang="en-US" dirty="0"/>
              <a:t>	which </a:t>
            </a:r>
            <a:r>
              <a:rPr lang="en-US" i="1" dirty="0"/>
              <a:t>is</a:t>
            </a:r>
            <a:r>
              <a:rPr lang="en-US" dirty="0"/>
              <a:t> what we meant</a:t>
            </a:r>
          </a:p>
          <a:p>
            <a:pPr lvl="4"/>
            <a:endParaRPr lang="en-US" dirty="0"/>
          </a:p>
          <a:p>
            <a:r>
              <a:rPr lang="en-US" b="1" dirty="0"/>
              <a:t>Use macro definitions with care</a:t>
            </a:r>
          </a:p>
          <a:p>
            <a:pPr lvl="1"/>
            <a:r>
              <a:rPr lang="en-US" dirty="0"/>
              <a:t>You will not need to define any macro in this course</a:t>
            </a:r>
          </a:p>
          <a:p>
            <a:pPr lvl="2"/>
            <a:r>
              <a:rPr lang="en-US" dirty="0"/>
              <a:t>But you will need to know what they do</a:t>
            </a:r>
          </a:p>
        </p:txBody>
      </p:sp>
      <p:sp>
        <p:nvSpPr>
          <p:cNvPr id="5" name="Octagon 4"/>
          <p:cNvSpPr/>
          <p:nvPr/>
        </p:nvSpPr>
        <p:spPr bwMode="auto">
          <a:xfrm>
            <a:off x="11089640" y="152400"/>
            <a:ext cx="1737360" cy="1737360"/>
          </a:xfrm>
          <a:prstGeom prst="octagon">
            <a:avLst/>
          </a:prstGeom>
          <a:solidFill>
            <a:srgbClr val="FF0000"/>
          </a:solidFill>
          <a:ln w="1016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Danger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8451" y="61722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921000" y="3276600"/>
            <a:ext cx="7010400" cy="990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 Preprocessor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File inclusion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Macro definitions</a:t>
            </a:r>
          </a:p>
          <a:p>
            <a:r>
              <a:rPr lang="en-US" b="1" dirty="0">
                <a:solidFill>
                  <a:srgbClr val="77E1FF"/>
                </a:solidFill>
              </a:rPr>
              <a:t>Conditional compilation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Macro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341100" cy="73723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 lecture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AVL Trees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Today’s lecture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Introduction to 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Announcements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Written assignment 9 is due today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Midterm 2 is on March 30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i="1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Compilation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compiling (or not) a program segment depending on whether a symbol is defined</a:t>
            </a:r>
          </a:p>
          <a:p>
            <a:pPr lvl="1"/>
            <a:r>
              <a:rPr lang="en-US" dirty="0"/>
              <a:t>E.g.,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66FF"/>
                </a:solidFill>
              </a:rPr>
              <a:t>#</a:t>
            </a:r>
            <a:r>
              <a:rPr lang="en-US" b="1" dirty="0" err="1">
                <a:solidFill>
                  <a:srgbClr val="FF66FF"/>
                </a:solidFill>
              </a:rPr>
              <a:t>ifdef</a:t>
            </a:r>
            <a:r>
              <a:rPr lang="en-US" b="1" dirty="0">
                <a:solidFill>
                  <a:srgbClr val="FF66FF"/>
                </a:solidFill>
              </a:rPr>
              <a:t> </a:t>
            </a:r>
            <a:r>
              <a:rPr lang="en-US" dirty="0">
                <a:solidFill>
                  <a:srgbClr val="FF66FF"/>
                </a:solidFill>
              </a:rPr>
              <a:t>DEBUG</a:t>
            </a:r>
          </a:p>
          <a:p>
            <a:pPr lvl="2">
              <a:buNone/>
            </a:pPr>
            <a:r>
              <a:rPr lang="en-US" dirty="0"/>
              <a:t>			   </a:t>
            </a:r>
            <a:r>
              <a:rPr lang="en-US" dirty="0" err="1"/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"Reached this point\n"</a:t>
            </a:r>
            <a:r>
              <a:rPr lang="en-US" dirty="0"/>
              <a:t>);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66FF"/>
                </a:solidFill>
              </a:rPr>
              <a:t>#</a:t>
            </a:r>
            <a:r>
              <a:rPr lang="en-US" b="1" dirty="0" err="1">
                <a:solidFill>
                  <a:srgbClr val="FF66FF"/>
                </a:solidFill>
              </a:rPr>
              <a:t>endif</a:t>
            </a:r>
            <a:endParaRPr lang="en-US" b="1" dirty="0">
              <a:solidFill>
                <a:srgbClr val="FF66FF"/>
              </a:solidFill>
            </a:endParaRPr>
          </a:p>
          <a:p>
            <a:pPr lvl="2"/>
            <a:r>
              <a:rPr lang="en-US" dirty="0"/>
              <a:t>If the symbol DEBUG has been defined</a:t>
            </a:r>
            <a:br>
              <a:rPr lang="en-US" dirty="0"/>
            </a:br>
            <a:r>
              <a:rPr lang="en-US" dirty="0"/>
              <a:t>		  </a:t>
            </a:r>
            <a:r>
              <a:rPr lang="en-US" dirty="0" err="1"/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"Reached this point\n"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will be compiled as part of the program</a:t>
            </a:r>
          </a:p>
          <a:p>
            <a:pPr lvl="2"/>
            <a:r>
              <a:rPr lang="en-US" dirty="0"/>
              <a:t>Otherwise, it is cut out and </a:t>
            </a:r>
            <a:r>
              <a:rPr lang="en-US" b="1" dirty="0"/>
              <a:t>never reaches the compiler </a:t>
            </a:r>
            <a:r>
              <a:rPr lang="en-US" dirty="0"/>
              <a:t>proper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DEBUG can be defined with</a:t>
            </a:r>
          </a:p>
          <a:p>
            <a:pPr lvl="2"/>
            <a:r>
              <a:rPr lang="en-US" b="1" dirty="0">
                <a:solidFill>
                  <a:srgbClr val="FF66FF"/>
                </a:solidFill>
              </a:rPr>
              <a:t>#define </a:t>
            </a:r>
            <a:r>
              <a:rPr lang="en-US" dirty="0">
                <a:solidFill>
                  <a:srgbClr val="FF66FF"/>
                </a:solidFill>
              </a:rPr>
              <a:t>DEBUG</a:t>
            </a:r>
          </a:p>
          <a:p>
            <a:pPr lvl="2"/>
            <a:r>
              <a:rPr lang="en-US" dirty="0"/>
              <a:t>Or on the compilation command</a:t>
            </a:r>
          </a:p>
          <a:p>
            <a:pPr lvl="1"/>
            <a:endParaRPr lang="en-US" dirty="0"/>
          </a:p>
        </p:txBody>
      </p:sp>
      <p:sp>
        <p:nvSpPr>
          <p:cNvPr id="5" name="Rectangular Callout 4"/>
          <p:cNvSpPr/>
          <p:nvPr/>
        </p:nvSpPr>
        <p:spPr bwMode="auto">
          <a:xfrm>
            <a:off x="6731000" y="7296090"/>
            <a:ext cx="3695884" cy="400110"/>
          </a:xfrm>
          <a:prstGeom prst="wedgeRectCallout">
            <a:avLst>
              <a:gd name="adj1" fmla="val -112266"/>
              <a:gd name="adj2" fmla="val 2091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 need to define it as anything</a:t>
            </a:r>
            <a:endParaRPr lang="en-US" sz="160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7112000" y="8305800"/>
            <a:ext cx="2070439" cy="400110"/>
          </a:xfrm>
          <a:prstGeom prst="wedgeRectCallout">
            <a:avLst>
              <a:gd name="adj1" fmla="val -70805"/>
              <a:gd name="adj2" fmla="val -9761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More on this later</a:t>
            </a:r>
            <a:endParaRPr lang="en-US" sz="160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Compilation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provide an </a:t>
            </a:r>
            <a:r>
              <a:rPr lang="en-US" b="1" dirty="0">
                <a:solidFill>
                  <a:srgbClr val="FF66FF"/>
                </a:solidFill>
              </a:rPr>
              <a:t>#else </a:t>
            </a:r>
            <a:r>
              <a:rPr lang="en-US" dirty="0"/>
              <a:t>clause</a:t>
            </a:r>
          </a:p>
          <a:p>
            <a:pPr lvl="1"/>
            <a:r>
              <a:rPr lang="en-US" dirty="0"/>
              <a:t>E.g.,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66FF"/>
                </a:solidFill>
              </a:rPr>
              <a:t>#</a:t>
            </a:r>
            <a:r>
              <a:rPr lang="en-US" b="1" dirty="0" err="1">
                <a:solidFill>
                  <a:srgbClr val="FF66FF"/>
                </a:solidFill>
              </a:rPr>
              <a:t>ifdef</a:t>
            </a:r>
            <a:r>
              <a:rPr lang="en-US" b="1" dirty="0">
                <a:solidFill>
                  <a:srgbClr val="FF66FF"/>
                </a:solidFill>
              </a:rPr>
              <a:t> </a:t>
            </a:r>
            <a:r>
              <a:rPr lang="en-US" dirty="0">
                <a:solidFill>
                  <a:srgbClr val="FF66FF"/>
                </a:solidFill>
              </a:rPr>
              <a:t>X86_ARCH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/>
              <a:t>   </a:t>
            </a:r>
            <a:r>
              <a:rPr lang="en-US" b="1" dirty="0">
                <a:solidFill>
                  <a:srgbClr val="FF66FF"/>
                </a:solidFill>
              </a:rPr>
              <a:t>#include </a:t>
            </a:r>
            <a:r>
              <a:rPr lang="en-US" dirty="0">
                <a:solidFill>
                  <a:srgbClr val="FF66FF"/>
                </a:solidFill>
              </a:rPr>
              <a:t>"arch/x86_optimizations.h"</a:t>
            </a:r>
          </a:p>
          <a:p>
            <a:pPr lvl="2">
              <a:buNone/>
            </a:pPr>
            <a:r>
              <a:rPr lang="en-US" dirty="0"/>
              <a:t>			   x86_optimize(code);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66FF"/>
                </a:solidFill>
              </a:rPr>
              <a:t>#else</a:t>
            </a:r>
          </a:p>
          <a:p>
            <a:pPr lvl="2">
              <a:buNone/>
            </a:pPr>
            <a:r>
              <a:rPr lang="en-US" dirty="0"/>
              <a:t>			   </a:t>
            </a:r>
            <a:r>
              <a:rPr lang="en-US" dirty="0" err="1"/>
              <a:t>generic_optimize</a:t>
            </a:r>
            <a:r>
              <a:rPr lang="en-US" dirty="0"/>
              <a:t>(code);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66FF"/>
                </a:solidFill>
              </a:rPr>
              <a:t>#</a:t>
            </a:r>
            <a:r>
              <a:rPr lang="en-US" b="1" dirty="0" err="1">
                <a:solidFill>
                  <a:srgbClr val="FF66FF"/>
                </a:solidFill>
              </a:rPr>
              <a:t>endif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We can also test if a symbol is </a:t>
            </a:r>
            <a:r>
              <a:rPr lang="en-US" b="1" dirty="0"/>
              <a:t>not</a:t>
            </a:r>
            <a:r>
              <a:rPr lang="en-US" dirty="0"/>
              <a:t> defined</a:t>
            </a:r>
          </a:p>
          <a:p>
            <a:pPr lvl="1"/>
            <a:r>
              <a:rPr lang="en-US" dirty="0"/>
              <a:t>E.g.,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66FF"/>
                </a:solidFill>
              </a:rPr>
              <a:t>#</a:t>
            </a:r>
            <a:r>
              <a:rPr lang="en-US" b="1" dirty="0" err="1">
                <a:solidFill>
                  <a:srgbClr val="FF66FF"/>
                </a:solidFill>
              </a:rPr>
              <a:t>ifndef</a:t>
            </a:r>
            <a:r>
              <a:rPr lang="en-US" b="1" dirty="0">
                <a:solidFill>
                  <a:srgbClr val="FF66FF"/>
                </a:solidFill>
              </a:rPr>
              <a:t> </a:t>
            </a:r>
            <a:r>
              <a:rPr lang="en-US" dirty="0">
                <a:solidFill>
                  <a:srgbClr val="FF66FF"/>
                </a:solidFill>
              </a:rPr>
              <a:t>INT_MIN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/>
              <a:t>   </a:t>
            </a:r>
            <a:r>
              <a:rPr lang="en-US" b="1" dirty="0">
                <a:solidFill>
                  <a:srgbClr val="FF66FF"/>
                </a:solidFill>
              </a:rPr>
              <a:t>#define </a:t>
            </a:r>
            <a:r>
              <a:rPr lang="en-US" dirty="0">
                <a:solidFill>
                  <a:srgbClr val="FF66FF"/>
                </a:solidFill>
              </a:rPr>
              <a:t>INT_MIN </a:t>
            </a:r>
            <a:r>
              <a:rPr lang="en-US" dirty="0">
                <a:solidFill>
                  <a:schemeClr val="tx1"/>
                </a:solidFill>
              </a:rPr>
              <a:t>0x80000000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66FF"/>
                </a:solidFill>
              </a:rPr>
              <a:t>#</a:t>
            </a:r>
            <a:r>
              <a:rPr lang="en-US" b="1" dirty="0" err="1">
                <a:solidFill>
                  <a:srgbClr val="FF66FF"/>
                </a:solidFill>
              </a:rPr>
              <a:t>endif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8559800" y="7315200"/>
            <a:ext cx="2995371" cy="707886"/>
          </a:xfrm>
          <a:prstGeom prst="wedgeRectCallout">
            <a:avLst>
              <a:gd name="adj1" fmla="val -74863"/>
              <a:gd name="adj2" fmla="val -2155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If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INT_MIN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not defined,</a:t>
            </a: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define it</a:t>
            </a:r>
            <a:endParaRPr lang="en-US" sz="160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 Preprocessor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File inclusion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Macro definitions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Conditional compilation</a:t>
            </a:r>
          </a:p>
          <a:p>
            <a:r>
              <a:rPr lang="en-US" b="1" dirty="0">
                <a:solidFill>
                  <a:srgbClr val="77E1FF"/>
                </a:solidFill>
              </a:rPr>
              <a:t>Macro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57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define macros with arguments</a:t>
            </a:r>
          </a:p>
          <a:p>
            <a:pPr lvl="1"/>
            <a:r>
              <a:rPr lang="en-US" dirty="0"/>
              <a:t>E.g.,</a:t>
            </a:r>
          </a:p>
          <a:p>
            <a:pPr lvl="2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66FF"/>
                </a:solidFill>
              </a:rPr>
              <a:t>#define </a:t>
            </a:r>
            <a:r>
              <a:rPr lang="en-US" dirty="0">
                <a:solidFill>
                  <a:srgbClr val="FF66FF"/>
                </a:solidFill>
              </a:rPr>
              <a:t>MULT(x, y) </a:t>
            </a:r>
            <a:r>
              <a:rPr lang="en-US" dirty="0">
                <a:solidFill>
                  <a:schemeClr val="tx1"/>
                </a:solidFill>
              </a:rPr>
              <a:t>x * y</a:t>
            </a:r>
            <a:endParaRPr lang="en-US" dirty="0"/>
          </a:p>
          <a:p>
            <a:pPr lvl="1"/>
            <a:r>
              <a:rPr lang="en-US" dirty="0"/>
              <a:t>Then, the preprocessor will expand</a:t>
            </a:r>
          </a:p>
          <a:p>
            <a:pPr lvl="2">
              <a:buNone/>
            </a:pPr>
            <a:r>
              <a:rPr lang="en-US" dirty="0"/>
              <a:t>		MULT(1 + 2, 3 - 5) / 2</a:t>
            </a:r>
          </a:p>
          <a:p>
            <a:pPr lvl="1">
              <a:buNone/>
            </a:pPr>
            <a:r>
              <a:rPr lang="en-US" dirty="0"/>
              <a:t>	to</a:t>
            </a:r>
          </a:p>
          <a:p>
            <a:pPr lvl="2">
              <a:buNone/>
            </a:pPr>
            <a:r>
              <a:rPr lang="en-US" dirty="0"/>
              <a:t>		1 + 2 * 3 - 5 / 2</a:t>
            </a:r>
          </a:p>
          <a:p>
            <a:pPr lvl="1">
              <a:buNone/>
            </a:pPr>
            <a:r>
              <a:rPr lang="en-US" dirty="0"/>
              <a:t>	which is </a:t>
            </a:r>
            <a:r>
              <a:rPr lang="en-US" b="1" dirty="0"/>
              <a:t>not</a:t>
            </a:r>
            <a:r>
              <a:rPr lang="en-US" dirty="0"/>
              <a:t> what we meant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need to add lots of parentheses</a:t>
            </a:r>
          </a:p>
          <a:p>
            <a:pPr lvl="2">
              <a:buClr>
                <a:srgbClr val="000000"/>
              </a:buClr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66FF"/>
                </a:solidFill>
              </a:rPr>
              <a:t>#define </a:t>
            </a:r>
            <a:r>
              <a:rPr lang="en-US" dirty="0">
                <a:solidFill>
                  <a:srgbClr val="FF66FF"/>
                </a:solidFill>
              </a:rPr>
              <a:t>MULT(x, y) </a:t>
            </a:r>
            <a:r>
              <a:rPr lang="en-US" dirty="0"/>
              <a:t>((x) * (y))</a:t>
            </a:r>
          </a:p>
          <a:p>
            <a:pPr lvl="4"/>
            <a:endParaRPr lang="en-US" b="1" dirty="0"/>
          </a:p>
          <a:p>
            <a:r>
              <a:rPr lang="en-US" b="1" dirty="0"/>
              <a:t>Use macro functions with extreme care</a:t>
            </a:r>
          </a:p>
          <a:p>
            <a:pPr lvl="1"/>
            <a:r>
              <a:rPr lang="en-US" dirty="0"/>
              <a:t>You will not need to define any macro function in this course</a:t>
            </a:r>
          </a:p>
          <a:p>
            <a:pPr lvl="2"/>
            <a:r>
              <a:rPr lang="en-US" dirty="0"/>
              <a:t>But we will use exactly 3 of them</a:t>
            </a:r>
          </a:p>
        </p:txBody>
      </p:sp>
      <p:sp>
        <p:nvSpPr>
          <p:cNvPr id="5" name="Octagon 4"/>
          <p:cNvSpPr/>
          <p:nvPr/>
        </p:nvSpPr>
        <p:spPr bwMode="auto">
          <a:xfrm>
            <a:off x="11089640" y="152400"/>
            <a:ext cx="1737360" cy="1737360"/>
          </a:xfrm>
          <a:prstGeom prst="octagon">
            <a:avLst/>
          </a:prstGeom>
          <a:solidFill>
            <a:srgbClr val="FF0000"/>
          </a:solidFill>
          <a:ln w="1016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Danger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9297" y="5257800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5251" y="6865203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8407400" y="4343400"/>
            <a:ext cx="2498441" cy="1015663"/>
          </a:xfrm>
          <a:prstGeom prst="wedgeRectCallout">
            <a:avLst>
              <a:gd name="adj1" fmla="val -126499"/>
              <a:gd name="adj2" fmla="val 7217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C preprocessor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does not understand 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operator precedence</a:t>
            </a:r>
            <a:endParaRPr lang="en-US" sz="160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 Emulation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 does not have contracts</a:t>
            </a:r>
          </a:p>
          <a:p>
            <a:pPr lvl="1"/>
            <a:r>
              <a:rPr lang="en-US" dirty="0"/>
              <a:t>This means you are on your own when code doesn’t work</a:t>
            </a:r>
          </a:p>
          <a:p>
            <a:pPr lvl="1"/>
            <a:endParaRPr lang="en-US" dirty="0"/>
          </a:p>
          <a:p>
            <a:r>
              <a:rPr lang="en-US" dirty="0"/>
              <a:t>Some C0 contracts can be emulated</a:t>
            </a:r>
          </a:p>
          <a:p>
            <a:pPr lvl="3"/>
            <a:endParaRPr lang="en-US" dirty="0"/>
          </a:p>
          <a:p>
            <a:r>
              <a:rPr lang="en-US" dirty="0"/>
              <a:t>The header file </a:t>
            </a:r>
            <a:r>
              <a:rPr lang="en-US" b="1" dirty="0" err="1"/>
              <a:t>contracts.h</a:t>
            </a:r>
            <a:r>
              <a:rPr lang="en-US" dirty="0"/>
              <a:t> provides the macro functions</a:t>
            </a:r>
          </a:p>
          <a:p>
            <a:pPr lvl="1"/>
            <a:r>
              <a:rPr lang="en-US" dirty="0">
                <a:solidFill>
                  <a:srgbClr val="FF66FF"/>
                </a:solidFill>
              </a:rPr>
              <a:t>REQUIRES</a:t>
            </a:r>
            <a:r>
              <a:rPr lang="en-US" dirty="0"/>
              <a:t>(condition)</a:t>
            </a:r>
          </a:p>
          <a:p>
            <a:pPr lvl="1"/>
            <a:r>
              <a:rPr lang="en-US" dirty="0">
                <a:solidFill>
                  <a:srgbClr val="FF66FF"/>
                </a:solidFill>
              </a:rPr>
              <a:t>ENSURES</a:t>
            </a:r>
            <a:r>
              <a:rPr lang="en-US" dirty="0"/>
              <a:t>(condition)</a:t>
            </a:r>
          </a:p>
          <a:p>
            <a:pPr lvl="1"/>
            <a:r>
              <a:rPr lang="en-US" dirty="0">
                <a:solidFill>
                  <a:srgbClr val="FF66FF"/>
                </a:solidFill>
              </a:rPr>
              <a:t>ASSERT</a:t>
            </a:r>
            <a:r>
              <a:rPr lang="en-US" dirty="0"/>
              <a:t>(condition)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7950200" y="5689937"/>
            <a:ext cx="3072315" cy="1015663"/>
          </a:xfrm>
          <a:prstGeom prst="wedgeRectCallout">
            <a:avLst>
              <a:gd name="adj1" fmla="val -126091"/>
              <a:gd name="adj2" fmla="val -2278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They serve the same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purposes as </a:t>
            </a:r>
            <a:r>
              <a:rPr lang="en-US" sz="2000" b="0" dirty="0">
                <a:solidFill>
                  <a:srgbClr val="C0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//@requires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rgbClr val="C0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//@ensures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and </a:t>
            </a:r>
            <a:r>
              <a:rPr lang="en-US" sz="2000" b="0" dirty="0">
                <a:solidFill>
                  <a:srgbClr val="C0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//@assert</a:t>
            </a:r>
            <a:endParaRPr lang="en-US" sz="1600" dirty="0">
              <a:solidFill>
                <a:srgbClr val="C0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7950200" y="7620000"/>
            <a:ext cx="3157275" cy="1015663"/>
          </a:xfrm>
          <a:prstGeom prst="wedgeRectCallout">
            <a:avLst>
              <a:gd name="adj1" fmla="val -122928"/>
              <a:gd name="adj2" fmla="val -10788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C0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//@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loop_invariant</a:t>
            </a:r>
            <a:r>
              <a:rPr lang="en-US" sz="2000" b="0" dirty="0">
                <a:solidFill>
                  <a:srgbClr val="C0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can be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emulated through judicious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uses of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</a:t>
            </a:r>
            <a:endParaRPr lang="en-US" sz="1600" dirty="0">
              <a:solidFill>
                <a:srgbClr val="FF66FF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921500" cy="1498600"/>
          </a:xfrm>
        </p:spPr>
        <p:txBody>
          <a:bodyPr/>
          <a:lstStyle/>
          <a:p>
            <a:r>
              <a:rPr lang="en-US" dirty="0"/>
              <a:t>Contracts Emulation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header file </a:t>
            </a:r>
            <a:r>
              <a:rPr lang="en-US" b="1" dirty="0" err="1"/>
              <a:t>contracts.h</a:t>
            </a:r>
            <a:br>
              <a:rPr lang="en-US" dirty="0"/>
            </a:br>
            <a:r>
              <a:rPr lang="en-US" dirty="0"/>
              <a:t>provides</a:t>
            </a:r>
          </a:p>
          <a:p>
            <a:pPr lvl="1"/>
            <a:r>
              <a:rPr lang="en-US" dirty="0">
                <a:solidFill>
                  <a:srgbClr val="FF66FF"/>
                </a:solidFill>
              </a:rPr>
              <a:t>REQUIRES</a:t>
            </a:r>
            <a:r>
              <a:rPr lang="en-US" dirty="0"/>
              <a:t>(condition)</a:t>
            </a:r>
          </a:p>
          <a:p>
            <a:pPr lvl="1"/>
            <a:r>
              <a:rPr lang="en-US" dirty="0">
                <a:solidFill>
                  <a:srgbClr val="FF66FF"/>
                </a:solidFill>
              </a:rPr>
              <a:t>ENSURES</a:t>
            </a:r>
            <a:r>
              <a:rPr lang="en-US" dirty="0"/>
              <a:t>(condition)</a:t>
            </a:r>
          </a:p>
          <a:p>
            <a:pPr lvl="1"/>
            <a:r>
              <a:rPr lang="en-US" dirty="0">
                <a:solidFill>
                  <a:srgbClr val="FF66FF"/>
                </a:solidFill>
              </a:rPr>
              <a:t>ASSERT</a:t>
            </a:r>
            <a:r>
              <a:rPr lang="en-US" dirty="0"/>
              <a:t>(condition)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5130800" y="5105400"/>
            <a:ext cx="2201885" cy="1015663"/>
          </a:xfrm>
          <a:prstGeom prst="wedgeRectCallout">
            <a:avLst>
              <a:gd name="adj1" fmla="val 69261"/>
              <a:gd name="adj2" fmla="val -30519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Undefine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if it has already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been defined</a:t>
            </a:r>
            <a:endParaRPr lang="en-US" sz="1600" dirty="0">
              <a:solidFill>
                <a:srgbClr val="C0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74000" y="1143000"/>
            <a:ext cx="5033429" cy="8412559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</a:rPr>
              <a:t>#include </a:t>
            </a:r>
            <a:r>
              <a:rPr lang="en-US" sz="2000" b="0" dirty="0">
                <a:solidFill>
                  <a:srgbClr val="FF66FF"/>
                </a:solidFill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</a:rPr>
              <a:t>assert.h</a:t>
            </a:r>
            <a:r>
              <a:rPr lang="en-US" sz="2000" b="0" dirty="0">
                <a:solidFill>
                  <a:srgbClr val="FF66FF"/>
                </a:solidFill>
              </a:rPr>
              <a:t>&gt;</a:t>
            </a:r>
          </a:p>
          <a:p>
            <a:pPr algn="l"/>
            <a:endParaRPr lang="en-US" sz="2000" b="0" dirty="0">
              <a:solidFill>
                <a:srgbClr val="FF66FF"/>
              </a:solidFill>
            </a:endParaRP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ifdef</a:t>
            </a:r>
            <a:r>
              <a:rPr lang="en-US" sz="2000" dirty="0">
                <a:solidFill>
                  <a:srgbClr val="FF66FF"/>
                </a:solidFill>
              </a:rPr>
              <a:t> </a:t>
            </a:r>
            <a:r>
              <a:rPr lang="en-US" sz="2000" b="0" dirty="0">
                <a:solidFill>
                  <a:srgbClr val="FF66FF"/>
                </a:solidFill>
              </a:rPr>
              <a:t>ASSERT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undef</a:t>
            </a:r>
            <a:r>
              <a:rPr lang="en-US" sz="2000" dirty="0">
                <a:solidFill>
                  <a:srgbClr val="FF66FF"/>
                </a:solidFill>
              </a:rPr>
              <a:t> </a:t>
            </a:r>
            <a:r>
              <a:rPr lang="en-US" sz="2000" b="0" dirty="0">
                <a:solidFill>
                  <a:srgbClr val="FF66FF"/>
                </a:solidFill>
              </a:rPr>
              <a:t>ASSERT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endif</a:t>
            </a:r>
            <a:endParaRPr lang="en-US" sz="2000" dirty="0">
              <a:solidFill>
                <a:srgbClr val="FF66FF"/>
              </a:solidFill>
            </a:endParaRPr>
          </a:p>
          <a:p>
            <a:pPr algn="l"/>
            <a:endParaRPr lang="en-US" sz="2000" b="0" dirty="0">
              <a:solidFill>
                <a:srgbClr val="FF66FF"/>
              </a:solidFill>
            </a:endParaRP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ifdef</a:t>
            </a:r>
            <a:r>
              <a:rPr lang="en-US" sz="2000" dirty="0">
                <a:solidFill>
                  <a:srgbClr val="FF66FF"/>
                </a:solidFill>
              </a:rPr>
              <a:t> </a:t>
            </a:r>
            <a:r>
              <a:rPr lang="en-US" sz="2000" b="0" dirty="0">
                <a:solidFill>
                  <a:srgbClr val="FF66FF"/>
                </a:solidFill>
              </a:rPr>
              <a:t>REQUIRES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undef</a:t>
            </a:r>
            <a:r>
              <a:rPr lang="en-US" sz="2000" dirty="0">
                <a:solidFill>
                  <a:srgbClr val="FF66FF"/>
                </a:solidFill>
              </a:rPr>
              <a:t> </a:t>
            </a:r>
            <a:r>
              <a:rPr lang="en-US" sz="2000" b="0" dirty="0">
                <a:solidFill>
                  <a:srgbClr val="FF66FF"/>
                </a:solidFill>
              </a:rPr>
              <a:t>REQUIRES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endif</a:t>
            </a:r>
            <a:endParaRPr lang="en-US" sz="2000" dirty="0">
              <a:solidFill>
                <a:srgbClr val="FF66FF"/>
              </a:solidFill>
            </a:endParaRPr>
          </a:p>
          <a:p>
            <a:pPr algn="l"/>
            <a:endParaRPr lang="en-US" sz="2000" dirty="0">
              <a:solidFill>
                <a:srgbClr val="FF66FF"/>
              </a:solidFill>
            </a:endParaRP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ifdef</a:t>
            </a:r>
            <a:r>
              <a:rPr lang="en-US" sz="2000" b="0" dirty="0">
                <a:solidFill>
                  <a:srgbClr val="FF66FF"/>
                </a:solidFill>
              </a:rPr>
              <a:t> ENSURES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undef</a:t>
            </a:r>
            <a:r>
              <a:rPr lang="en-US" sz="2000" dirty="0">
                <a:solidFill>
                  <a:srgbClr val="FF66FF"/>
                </a:solidFill>
              </a:rPr>
              <a:t> </a:t>
            </a:r>
            <a:r>
              <a:rPr lang="en-US" sz="2000" b="0" dirty="0">
                <a:solidFill>
                  <a:srgbClr val="FF66FF"/>
                </a:solidFill>
              </a:rPr>
              <a:t>ENSURES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endif</a:t>
            </a:r>
            <a:endParaRPr lang="en-US" sz="2000" dirty="0">
              <a:solidFill>
                <a:srgbClr val="FF66FF"/>
              </a:solidFill>
            </a:endParaRPr>
          </a:p>
          <a:p>
            <a:pPr algn="l"/>
            <a:endParaRPr lang="en-US" sz="2000" dirty="0">
              <a:solidFill>
                <a:srgbClr val="FF66FF"/>
              </a:solidFill>
            </a:endParaRP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ifndef</a:t>
            </a:r>
            <a:r>
              <a:rPr lang="en-US" sz="2000" b="0" dirty="0">
                <a:solidFill>
                  <a:srgbClr val="FF66FF"/>
                </a:solidFill>
              </a:rPr>
              <a:t> DEBUG</a:t>
            </a:r>
          </a:p>
          <a:p>
            <a:pPr algn="l"/>
            <a:endParaRPr lang="en-US" sz="2000" b="0" dirty="0">
              <a:solidFill>
                <a:srgbClr val="FF66FF"/>
              </a:solidFill>
            </a:endParaRP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#define</a:t>
            </a:r>
            <a:r>
              <a:rPr lang="en-US" sz="2000" dirty="0"/>
              <a:t> </a:t>
            </a:r>
            <a:r>
              <a:rPr lang="en-US" sz="2000" b="0" dirty="0">
                <a:solidFill>
                  <a:srgbClr val="FF66FF"/>
                </a:solidFill>
              </a:rPr>
              <a:t>ASSERT</a:t>
            </a:r>
            <a:r>
              <a:rPr lang="en-US" sz="2000" b="0" dirty="0"/>
              <a:t>(COND) ((void)0)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#define </a:t>
            </a:r>
            <a:r>
              <a:rPr lang="en-US" sz="2000" b="0" dirty="0">
                <a:solidFill>
                  <a:srgbClr val="FF66FF"/>
                </a:solidFill>
              </a:rPr>
              <a:t>REQUIRES</a:t>
            </a:r>
            <a:r>
              <a:rPr lang="en-US" sz="2000" b="0" dirty="0"/>
              <a:t>(COND) ((void)0)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#define </a:t>
            </a:r>
            <a:r>
              <a:rPr lang="en-US" sz="2000" b="0" dirty="0">
                <a:solidFill>
                  <a:srgbClr val="FF66FF"/>
                </a:solidFill>
              </a:rPr>
              <a:t>ENSURES</a:t>
            </a:r>
            <a:r>
              <a:rPr lang="en-US" sz="2000" b="0" dirty="0"/>
              <a:t>(COND) ((void)0)</a:t>
            </a:r>
          </a:p>
          <a:p>
            <a:pPr algn="l"/>
            <a:endParaRPr lang="en-US" sz="2000" b="0" dirty="0"/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#else</a:t>
            </a:r>
          </a:p>
          <a:p>
            <a:pPr algn="l"/>
            <a:endParaRPr lang="en-US" sz="2000" b="0" dirty="0">
              <a:solidFill>
                <a:srgbClr val="FF66FF"/>
              </a:solidFill>
            </a:endParaRP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#define </a:t>
            </a:r>
            <a:r>
              <a:rPr lang="en-US" sz="2000" b="0" dirty="0">
                <a:solidFill>
                  <a:srgbClr val="FF66FF"/>
                </a:solidFill>
              </a:rPr>
              <a:t>ASSERT</a:t>
            </a:r>
            <a:r>
              <a:rPr lang="en-US" sz="2000" b="0" dirty="0"/>
              <a:t>(COND) assert(COND)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#define </a:t>
            </a:r>
            <a:r>
              <a:rPr lang="en-US" sz="2000" b="0" dirty="0">
                <a:solidFill>
                  <a:srgbClr val="FF66FF"/>
                </a:solidFill>
              </a:rPr>
              <a:t>REQUIRES</a:t>
            </a:r>
            <a:r>
              <a:rPr lang="en-US" sz="2000" b="0" dirty="0"/>
              <a:t>(COND) assert(COND)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#define </a:t>
            </a:r>
            <a:r>
              <a:rPr lang="en-US" sz="2000" b="0" dirty="0">
                <a:solidFill>
                  <a:srgbClr val="FF66FF"/>
                </a:solidFill>
              </a:rPr>
              <a:t>ENSURES</a:t>
            </a:r>
            <a:r>
              <a:rPr lang="en-US" sz="2000" b="0" dirty="0"/>
              <a:t>(COND) assert(COND)</a:t>
            </a:r>
          </a:p>
          <a:p>
            <a:pPr algn="l"/>
            <a:endParaRPr lang="en-US" sz="2000" b="0" dirty="0"/>
          </a:p>
          <a:p>
            <a:pPr algn="l"/>
            <a:r>
              <a:rPr lang="en-US" sz="2000" dirty="0">
                <a:solidFill>
                  <a:srgbClr val="FF66FF"/>
                </a:solidFill>
              </a:rPr>
              <a:t>#</a:t>
            </a:r>
            <a:r>
              <a:rPr lang="en-US" sz="2000" dirty="0" err="1">
                <a:solidFill>
                  <a:srgbClr val="FF66FF"/>
                </a:solidFill>
              </a:rPr>
              <a:t>endif</a:t>
            </a:r>
            <a:endParaRPr lang="en-US" sz="2000" dirty="0">
              <a:solidFill>
                <a:srgbClr val="FF66FF"/>
              </a:solidFill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879613" y="6934200"/>
            <a:ext cx="3537187" cy="707886"/>
          </a:xfrm>
          <a:prstGeom prst="wedgeRectCallout">
            <a:avLst>
              <a:gd name="adj1" fmla="val 60307"/>
              <a:gd name="adj2" fmla="val -12785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If we are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in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DEBUG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mode,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define ASSERT to do nothing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35000" y="8915400"/>
            <a:ext cx="1873269" cy="400110"/>
          </a:xfrm>
          <a:prstGeom prst="wedgeRectCallout">
            <a:avLst>
              <a:gd name="adj1" fmla="val 330562"/>
              <a:gd name="adj2" fmla="val -191983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Declares assert</a:t>
            </a:r>
            <a:endParaRPr lang="en-US" sz="1600" dirty="0">
              <a:solidFill>
                <a:srgbClr val="C0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0998200" y="5486400"/>
            <a:ext cx="1333058" cy="400110"/>
          </a:xfrm>
          <a:prstGeom prst="wedgeRectCallout">
            <a:avLst>
              <a:gd name="adj1" fmla="val -17320"/>
              <a:gd name="adj2" fmla="val 9921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Do nothing</a:t>
            </a:r>
            <a:endParaRPr lang="en-US" sz="1600" dirty="0">
              <a:solidFill>
                <a:srgbClr val="C0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194770" y="1143000"/>
            <a:ext cx="1708096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File lib/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contracts.h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878072" y="7718286"/>
            <a:ext cx="3538728" cy="400110"/>
          </a:xfrm>
          <a:prstGeom prst="wedgeRectCallout">
            <a:avLst>
              <a:gd name="adj1" fmla="val 60347"/>
              <a:gd name="adj2" fmla="val 3203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Otherwise, define it as assert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3835400" y="8915400"/>
            <a:ext cx="3538728" cy="707886"/>
          </a:xfrm>
          <a:prstGeom prst="wedgeRectCallout">
            <a:avLst>
              <a:gd name="adj1" fmla="val 20748"/>
              <a:gd name="adj2" fmla="val -11391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Same thing  for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REQUIRES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and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ENSURES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FF"/>
                </a:solidFill>
              </a:rPr>
              <a:t>DEBUG</a:t>
            </a:r>
            <a:r>
              <a:rPr lang="en-US" dirty="0"/>
              <a:t>-only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contracts.h</a:t>
            </a:r>
            <a:r>
              <a:rPr lang="en-US" dirty="0"/>
              <a:t> also defines the macro function</a:t>
            </a:r>
          </a:p>
          <a:p>
            <a:pPr algn="ctr">
              <a:buNone/>
            </a:pPr>
            <a:r>
              <a:rPr lang="en-US" dirty="0">
                <a:solidFill>
                  <a:srgbClr val="FF66FF"/>
                </a:solidFill>
              </a:rPr>
              <a:t>IF_DEBUG</a:t>
            </a:r>
            <a:r>
              <a:rPr lang="en-US" dirty="0"/>
              <a:t>(</a:t>
            </a:r>
            <a:r>
              <a:rPr lang="en-US" i="1" dirty="0" err="1"/>
              <a:t>cmd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It executes the command </a:t>
            </a:r>
            <a:r>
              <a:rPr lang="en-US" i="1" dirty="0" err="1"/>
              <a:t>cmd</a:t>
            </a:r>
            <a:r>
              <a:rPr lang="en-US" dirty="0"/>
              <a:t> only if the symbol </a:t>
            </a:r>
            <a:r>
              <a:rPr lang="en-US" dirty="0">
                <a:solidFill>
                  <a:srgbClr val="FF66FF"/>
                </a:solidFill>
              </a:rPr>
              <a:t>DEBUG</a:t>
            </a:r>
            <a:r>
              <a:rPr lang="en-US" dirty="0"/>
              <a:t> is defined</a:t>
            </a:r>
          </a:p>
          <a:p>
            <a:pPr lvl="4"/>
            <a:endParaRPr lang="en-US" dirty="0"/>
          </a:p>
          <a:p>
            <a:r>
              <a:rPr lang="en-US" dirty="0"/>
              <a:t>This is useful to debug code with print statements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66FF"/>
                </a:solidFill>
              </a:rPr>
              <a:t>	IF_DEBUG</a:t>
            </a:r>
            <a:r>
              <a:rPr lang="en-US" sz="2800" dirty="0"/>
              <a:t>(</a:t>
            </a:r>
            <a:r>
              <a:rPr lang="en-US" sz="2800" dirty="0" err="1"/>
              <a:t>printf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92D050"/>
                </a:solidFill>
              </a:rPr>
              <a:t>"Reached this point\n"</a:t>
            </a:r>
            <a:r>
              <a:rPr lang="en-US" sz="2800" dirty="0"/>
              <a:t>));</a:t>
            </a:r>
          </a:p>
          <a:p>
            <a:pPr lvl="1"/>
            <a:r>
              <a:rPr lang="en-US" dirty="0"/>
              <a:t>The command can be arbitrary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66FF"/>
                </a:solidFill>
              </a:rPr>
              <a:t>	IF_DEBUG</a:t>
            </a:r>
            <a:r>
              <a:rPr lang="en-US" sz="2800" dirty="0"/>
              <a:t>(</a:t>
            </a:r>
            <a:r>
              <a:rPr lang="en-US" sz="2800" dirty="0" err="1"/>
              <a:t>printf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92D050"/>
                </a:solidFill>
              </a:rPr>
              <a:t>"T = "</a:t>
            </a:r>
            <a:r>
              <a:rPr lang="en-US" sz="2800" dirty="0"/>
              <a:t>); </a:t>
            </a:r>
            <a:r>
              <a:rPr lang="en-US" sz="2800" dirty="0" err="1"/>
              <a:t>bst_print</a:t>
            </a:r>
            <a:r>
              <a:rPr lang="en-US" sz="2800" dirty="0"/>
              <a:t>(T); </a:t>
            </a:r>
            <a:r>
              <a:rPr lang="en-US" sz="2800" dirty="0" err="1"/>
              <a:t>printf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92D050"/>
                </a:solidFill>
              </a:rPr>
              <a:t>"\n"</a:t>
            </a:r>
            <a:r>
              <a:rPr lang="en-US" sz="2800" dirty="0"/>
              <a:t>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490D4-7A1B-45D2-B551-E1B1E148D9B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eaLnBrk="1"/>
            <a:r>
              <a:rPr lang="en-US" sz="4400" b="1" dirty="0">
                <a:solidFill>
                  <a:srgbClr val="77E1FF"/>
                </a:solidFill>
              </a:rPr>
              <a:t>Translating a C0 Program to C –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Approach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translate each file separately</a:t>
            </a:r>
          </a:p>
          <a:p>
            <a:pPr lvl="1"/>
            <a:r>
              <a:rPr lang="en-US" dirty="0"/>
              <a:t>test.c0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test.c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library </a:t>
            </a:r>
            <a:r>
              <a:rPr lang="en-US" b="1" dirty="0"/>
              <a:t>interface</a:t>
            </a:r>
            <a:r>
              <a:rPr lang="en-US" dirty="0"/>
              <a:t> and </a:t>
            </a:r>
            <a:r>
              <a:rPr lang="en-US" b="1" dirty="0"/>
              <a:t>implementation</a:t>
            </a:r>
            <a:r>
              <a:rPr lang="en-US" dirty="0"/>
              <a:t> become </a:t>
            </a:r>
            <a:r>
              <a:rPr lang="en-US" b="1" dirty="0"/>
              <a:t>header </a:t>
            </a:r>
            <a:r>
              <a:rPr lang="en-US" dirty="0"/>
              <a:t>and</a:t>
            </a:r>
            <a:r>
              <a:rPr lang="en-US" b="1" dirty="0"/>
              <a:t> proper </a:t>
            </a:r>
            <a:r>
              <a:rPr lang="en-US" dirty="0"/>
              <a:t>files, respectively</a:t>
            </a:r>
          </a:p>
          <a:p>
            <a:pPr lvl="1"/>
            <a:r>
              <a:rPr lang="en-US" dirty="0"/>
              <a:t>simple.c0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simple.h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simple.c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Library to C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939800" y="2667000"/>
            <a:ext cx="3728397" cy="6165215"/>
          </a:xfrm>
          <a:prstGeom prst="cube">
            <a:avLst>
              <a:gd name="adj" fmla="val 341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#use 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util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Interface ***/</a:t>
            </a: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/*@requires x &gt;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(); @*/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/*@ensures \result &gt;= 0; @*/ </a:t>
            </a:r>
            <a:r>
              <a:rPr lang="en-US" sz="2000" b="0" dirty="0">
                <a:latin typeface="Helvetica Neue"/>
              </a:rPr>
              <a:t>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latin typeface="Helvetica Neue"/>
              </a:rPr>
              <a:t> {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x;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y;</a:t>
            </a:r>
          </a:p>
          <a:p>
            <a:pPr algn="l"/>
            <a:r>
              <a:rPr lang="en-US" sz="2000" b="0" dirty="0">
                <a:latin typeface="Helvetica Neue"/>
              </a:rPr>
              <a:t>};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Implementation ***/</a:t>
            </a: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x &gt;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//@ensures \result &gt;= 0;</a:t>
            </a:r>
          </a:p>
          <a:p>
            <a:pPr algn="l"/>
            <a:r>
              <a:rPr lang="en-US" sz="2000" b="0" dirty="0">
                <a:latin typeface="Helvetica Neue"/>
              </a:rPr>
              <a:t>{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latin typeface="Helvetica Neue"/>
              </a:rPr>
              <a:t> x &lt; 0 ? -x : x;</a:t>
            </a:r>
          </a:p>
          <a:p>
            <a:pPr algn="l"/>
            <a:r>
              <a:rPr lang="en-US" sz="2000" b="0" dirty="0">
                <a:latin typeface="Helvetica Neue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238907" y="2794348"/>
            <a:ext cx="13073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File simple.c0</a:t>
            </a:r>
          </a:p>
        </p:txBody>
      </p:sp>
      <p:sp>
        <p:nvSpPr>
          <p:cNvPr id="6" name="Vertical Scroll 5"/>
          <p:cNvSpPr/>
          <p:nvPr/>
        </p:nvSpPr>
        <p:spPr bwMode="auto">
          <a:xfrm flipH="1">
            <a:off x="8864600" y="1981200"/>
            <a:ext cx="4038600" cy="3371155"/>
          </a:xfrm>
          <a:prstGeom prst="verticalScroll">
            <a:avLst>
              <a:gd name="adj" fmla="val 5053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Interface ***/</a:t>
            </a:r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/*@requires x &gt;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(); @*/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/*@ensures \result &gt;= 0;   @*/ </a:t>
            </a:r>
            <a:r>
              <a:rPr lang="en-US" sz="2000" b="0" dirty="0">
                <a:latin typeface="Helvetica Neue"/>
              </a:rPr>
              <a:t>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latin typeface="Helvetica Neue"/>
              </a:rPr>
              <a:t> {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x;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y;</a:t>
            </a:r>
          </a:p>
          <a:p>
            <a:pPr algn="l"/>
            <a:r>
              <a:rPr lang="en-US" sz="2000" b="0" dirty="0">
                <a:latin typeface="Helvetica Neue"/>
              </a:rPr>
              <a:t>};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506548" y="2158798"/>
            <a:ext cx="1204752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File </a:t>
            </a:r>
            <a:r>
              <a:rPr lang="en-US" sz="1600" b="0" dirty="0" err="1"/>
              <a:t>simple.h</a:t>
            </a:r>
            <a:endParaRPr lang="en-US" sz="1600" b="0" dirty="0"/>
          </a:p>
        </p:txBody>
      </p:sp>
      <p:sp>
        <p:nvSpPr>
          <p:cNvPr id="8" name="Cube 7"/>
          <p:cNvSpPr/>
          <p:nvPr/>
        </p:nvSpPr>
        <p:spPr bwMode="auto">
          <a:xfrm>
            <a:off x="8712200" y="7007860"/>
            <a:ext cx="4114800" cy="2364740"/>
          </a:xfrm>
          <a:prstGeom prst="cube">
            <a:avLst>
              <a:gd name="adj" fmla="val 341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Implementation ***/</a:t>
            </a:r>
          </a:p>
          <a:p>
            <a:pPr algn="l"/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x)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//@requires x &gt;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//@ensures \result &gt;= 0;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x &lt; 0 ? -x : x;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557268" y="7085104"/>
            <a:ext cx="1193532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b="0" dirty="0"/>
              <a:t>File </a:t>
            </a:r>
            <a:r>
              <a:rPr lang="en-US" sz="1600" b="0" dirty="0" err="1"/>
              <a:t>simple.c</a:t>
            </a:r>
            <a:endParaRPr lang="en-US" sz="1600" b="0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4749800" y="3276600"/>
            <a:ext cx="304800" cy="304800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4749800" y="6553200"/>
            <a:ext cx="304800" cy="213360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482203">
            <a:off x="5664200" y="7356904"/>
            <a:ext cx="2743200" cy="9906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Implementation</a:t>
            </a:r>
          </a:p>
        </p:txBody>
      </p:sp>
      <p:sp>
        <p:nvSpPr>
          <p:cNvPr id="13" name="Right Arrow 12"/>
          <p:cNvSpPr/>
          <p:nvPr/>
        </p:nvSpPr>
        <p:spPr bwMode="auto">
          <a:xfrm rot="20791221">
            <a:off x="5719976" y="3811276"/>
            <a:ext cx="2743200" cy="9906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Interface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511800" y="8915400"/>
            <a:ext cx="2371803" cy="707886"/>
          </a:xfrm>
          <a:prstGeom prst="wedgeRectCallout">
            <a:avLst>
              <a:gd name="adj1" fmla="val 89232"/>
              <a:gd name="adj2" fmla="val -577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are not done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translating this code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981200"/>
            <a:ext cx="11099800" cy="6896100"/>
          </a:xfrm>
        </p:spPr>
        <p:txBody>
          <a:bodyPr/>
          <a:lstStyle/>
          <a:p>
            <a:r>
              <a:rPr lang="en-US" dirty="0"/>
              <a:t>C0, C1</a:t>
            </a:r>
          </a:p>
          <a:p>
            <a:pPr lvl="1"/>
            <a:endParaRPr lang="en-US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8178800" y="7543800"/>
            <a:ext cx="3733800" cy="2031325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cc0 -d simple.c0 test.c0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30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178800" y="7239000"/>
            <a:ext cx="37338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02559" y="2033429"/>
            <a:ext cx="5372041" cy="352917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#use 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conio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= </a:t>
            </a:r>
            <a:r>
              <a:rPr lang="en-US" sz="2000" b="0" dirty="0" err="1">
                <a:latin typeface="Helvetica Neue"/>
              </a:rPr>
              <a:t>alloc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latin typeface="Helvetica Neue"/>
              </a:rPr>
              <a:t>  P-&gt;x = -15;</a:t>
            </a:r>
          </a:p>
          <a:p>
            <a:pPr algn="l"/>
            <a:r>
              <a:rPr lang="en-US" sz="2000" b="0" dirty="0">
                <a:latin typeface="Helvetica Neue"/>
              </a:rPr>
              <a:t>  P-&gt;y = P-&gt;y + </a:t>
            </a:r>
            <a:r>
              <a:rPr lang="en-US" sz="2000" b="0" dirty="0" err="1"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latin typeface="Helvetica Neue"/>
              </a:rPr>
              <a:t>  assert(P-&gt;y &gt; P-&gt;x &amp;&amp; true);</a:t>
            </a:r>
          </a:p>
          <a:p>
            <a:pPr algn="l"/>
            <a:r>
              <a:rPr lang="en-US" sz="2000" b="0" dirty="0">
                <a:latin typeface="Helvetica Neue"/>
              </a:rPr>
              <a:t>  print(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"</a:t>
            </a:r>
            <a:r>
              <a:rPr lang="en-US" sz="2000" b="0" dirty="0">
                <a:latin typeface="Helvetica Neue"/>
              </a:rPr>
              <a:t>); </a:t>
            </a:r>
            <a:r>
              <a:rPr lang="en-US" sz="2000" b="0" dirty="0" err="1">
                <a:latin typeface="Helvetica Neue"/>
              </a:rPr>
              <a:t>printint</a:t>
            </a:r>
            <a:r>
              <a:rPr lang="en-US" sz="2000" b="0" dirty="0">
                <a:latin typeface="Helvetica Neue"/>
              </a:rPr>
              <a:t>(P-&gt;x); print(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latin typeface="Helvetica Neue"/>
              </a:rPr>
              <a:t>  print(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"</a:t>
            </a:r>
            <a:r>
              <a:rPr lang="en-US" sz="2000" b="0" dirty="0">
                <a:latin typeface="Helvetica Neue"/>
              </a:rPr>
              <a:t>); </a:t>
            </a:r>
            <a:r>
              <a:rPr lang="en-US" sz="2000" b="0" dirty="0" err="1">
                <a:latin typeface="Helvetica Neue"/>
              </a:rPr>
              <a:t>printint</a:t>
            </a:r>
            <a:r>
              <a:rPr lang="en-US" sz="2000" b="0" dirty="0">
                <a:latin typeface="Helvetica Neue"/>
              </a:rPr>
              <a:t>(P-&gt;y); print(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latin typeface="Helvetica Neue"/>
              </a:rPr>
              <a:t>0;</a:t>
            </a:r>
          </a:p>
          <a:p>
            <a:pPr algn="l"/>
            <a:r>
              <a:rPr lang="en-US" sz="2000" b="0" dirty="0">
                <a:latin typeface="Helvetica Neue"/>
              </a:rPr>
              <a:t>}</a:t>
            </a:r>
          </a:p>
        </p:txBody>
      </p:sp>
      <p:sp>
        <p:nvSpPr>
          <p:cNvPr id="11" name="Cube 10"/>
          <p:cNvSpPr/>
          <p:nvPr/>
        </p:nvSpPr>
        <p:spPr bwMode="auto">
          <a:xfrm>
            <a:off x="1397000" y="2819400"/>
            <a:ext cx="3728397" cy="6165215"/>
          </a:xfrm>
          <a:prstGeom prst="cube">
            <a:avLst>
              <a:gd name="adj" fmla="val 341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#use 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util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Interface ***/</a:t>
            </a: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/*@requires x &gt;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(); @*/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/*@ensures \result &gt;= 0; @*/ </a:t>
            </a:r>
            <a:r>
              <a:rPr lang="en-US" sz="2000" b="0" dirty="0">
                <a:latin typeface="Helvetica Neue"/>
              </a:rPr>
              <a:t>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latin typeface="Helvetica Neue"/>
              </a:rPr>
              <a:t> {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x;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y;</a:t>
            </a:r>
          </a:p>
          <a:p>
            <a:pPr algn="l"/>
            <a:r>
              <a:rPr lang="en-US" sz="2000" b="0" dirty="0">
                <a:latin typeface="Helvetica Neue"/>
              </a:rPr>
              <a:t>};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Implementation ***/</a:t>
            </a: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x &gt;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//@ensures \result &gt;= 0;</a:t>
            </a:r>
          </a:p>
          <a:p>
            <a:pPr algn="l"/>
            <a:r>
              <a:rPr lang="en-US" sz="2000" b="0" dirty="0">
                <a:latin typeface="Helvetica Neue"/>
              </a:rPr>
              <a:t>{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latin typeface="Helvetica Neue"/>
              </a:rPr>
              <a:t> x &lt; 0 ? -x : x;</a:t>
            </a:r>
          </a:p>
          <a:p>
            <a:pPr algn="l"/>
            <a:r>
              <a:rPr lang="en-US" sz="2000" b="0" dirty="0">
                <a:latin typeface="Helvetica Neue"/>
              </a:rPr>
              <a:t>}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5892800" y="5791200"/>
            <a:ext cx="1831720" cy="400110"/>
          </a:xfrm>
          <a:prstGeom prst="wedgeRectCallout">
            <a:avLst>
              <a:gd name="adj1" fmla="val -80906"/>
              <a:gd name="adj2" fmla="val -12122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simple library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5892800" y="6610290"/>
            <a:ext cx="3753720" cy="400110"/>
          </a:xfrm>
          <a:prstGeom prst="wedgeRectCallout">
            <a:avLst>
              <a:gd name="adj1" fmla="val 33552"/>
              <a:gd name="adj2" fmla="val -26210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sample application that uses it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6410755" y="8001000"/>
            <a:ext cx="1006045" cy="1323439"/>
          </a:xfrm>
          <a:prstGeom prst="wedgeRectCallout">
            <a:avLst>
              <a:gd name="adj1" fmla="val 109591"/>
              <a:gd name="adj2" fmla="val -2009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How we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compile</a:t>
            </a: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and run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them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96107" y="2945626"/>
            <a:ext cx="13073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File simple.c0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626941" y="2033429"/>
            <a:ext cx="1047659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b="0" dirty="0"/>
              <a:t>File test.c0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Library Interface to C</a:t>
            </a:r>
          </a:p>
        </p:txBody>
      </p:sp>
      <p:sp>
        <p:nvSpPr>
          <p:cNvPr id="6" name="Vertical Scroll 5"/>
          <p:cNvSpPr/>
          <p:nvPr/>
        </p:nvSpPr>
        <p:spPr bwMode="auto">
          <a:xfrm flipH="1">
            <a:off x="2235200" y="3639245"/>
            <a:ext cx="4038600" cy="3371155"/>
          </a:xfrm>
          <a:prstGeom prst="verticalScroll">
            <a:avLst>
              <a:gd name="adj" fmla="val 5053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Interface ***/</a:t>
            </a:r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/*@requires x &gt;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(); @*/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/*@ensures \result &gt;= 0;   @*/ </a:t>
            </a:r>
            <a:r>
              <a:rPr lang="en-US" sz="2000" b="0" dirty="0">
                <a:latin typeface="Helvetica Neue"/>
              </a:rPr>
              <a:t>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latin typeface="Helvetica Neue"/>
              </a:rPr>
              <a:t> {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x;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y;</a:t>
            </a:r>
          </a:p>
          <a:p>
            <a:pPr algn="l"/>
            <a:r>
              <a:rPr lang="en-US" sz="2000" b="0" dirty="0">
                <a:latin typeface="Helvetica Neue"/>
              </a:rPr>
              <a:t>};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77148" y="3816843"/>
            <a:ext cx="1204752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File </a:t>
            </a:r>
            <a:r>
              <a:rPr lang="en-US" sz="1600" b="0" dirty="0" err="1"/>
              <a:t>simple.h</a:t>
            </a:r>
            <a:endParaRPr lang="en-US" sz="1600" b="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482600" y="4782245"/>
            <a:ext cx="1676400" cy="9906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Interface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8483600" y="2743200"/>
            <a:ext cx="2317301" cy="707886"/>
          </a:xfrm>
          <a:prstGeom prst="wedgeRectCallout">
            <a:avLst>
              <a:gd name="adj1" fmla="val -134124"/>
              <a:gd name="adj2" fmla="val 18639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valid C code</a:t>
            </a: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already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9321800" y="8458200"/>
            <a:ext cx="2681247" cy="1015663"/>
          </a:xfrm>
          <a:prstGeom prst="wedgeRectCallout">
            <a:avLst>
              <a:gd name="adj1" fmla="val -164490"/>
              <a:gd name="adj2" fmla="val -22799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will need to update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header file slightly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later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8407400" y="4876800"/>
            <a:ext cx="2298065" cy="707886"/>
          </a:xfrm>
          <a:prstGeom prst="wedgeRectCallout">
            <a:avLst>
              <a:gd name="adj1" fmla="val -158448"/>
              <a:gd name="adj2" fmla="val -2594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Prototype contracts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are comments in C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8559800" y="5943600"/>
            <a:ext cx="3356048" cy="707886"/>
          </a:xfrm>
          <a:prstGeom prst="wedgeRectCallout">
            <a:avLst>
              <a:gd name="adj1" fmla="val -22963"/>
              <a:gd name="adj2" fmla="val -89649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C0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//@ …;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and </a:t>
            </a:r>
            <a:r>
              <a:rPr lang="en-US" sz="2000" b="0" dirty="0">
                <a:solidFill>
                  <a:srgbClr val="C0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/*@ …; @*/</a:t>
            </a: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do not have special meaning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Library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translate the </a:t>
            </a:r>
            <a:r>
              <a:rPr lang="en-US" b="1" dirty="0"/>
              <a:t>implementation</a:t>
            </a:r>
            <a:r>
              <a:rPr lang="en-US" dirty="0"/>
              <a:t>, line by line</a:t>
            </a:r>
          </a:p>
          <a:p>
            <a:pPr marL="4908550" lvl="1"/>
            <a:endParaRPr lang="en-US" dirty="0"/>
          </a:p>
          <a:p>
            <a:pPr marL="4908550" lvl="1"/>
            <a:r>
              <a:rPr lang="en-US" dirty="0"/>
              <a:t>This is valid C up to here</a:t>
            </a:r>
          </a:p>
          <a:p>
            <a:pPr marL="4908550" lvl="1"/>
            <a:endParaRPr lang="en-US" dirty="0"/>
          </a:p>
          <a:p>
            <a:pPr marL="4908550" lvl="1"/>
            <a:r>
              <a:rPr lang="en-US" dirty="0" err="1">
                <a:solidFill>
                  <a:srgbClr val="7030A0"/>
                </a:solidFill>
              </a:rPr>
              <a:t>absval</a:t>
            </a:r>
            <a:r>
              <a:rPr lang="en-US" dirty="0"/>
              <a:t> is mentioned in the header file </a:t>
            </a:r>
            <a:r>
              <a:rPr lang="en-US" dirty="0" err="1"/>
              <a:t>simple.h</a:t>
            </a:r>
            <a:endParaRPr lang="en-US" dirty="0"/>
          </a:p>
          <a:p>
            <a:pPr marL="5200650" lvl="2"/>
            <a:r>
              <a:rPr lang="en-US" dirty="0"/>
              <a:t>We need to </a:t>
            </a:r>
            <a:r>
              <a:rPr lang="en-US" dirty="0">
                <a:solidFill>
                  <a:srgbClr val="FF66FF"/>
                </a:solidFill>
              </a:rPr>
              <a:t>#include </a:t>
            </a:r>
            <a:r>
              <a:rPr lang="en-US" dirty="0" err="1"/>
              <a:t>simple.h</a:t>
            </a:r>
            <a:endParaRPr lang="en-US" dirty="0"/>
          </a:p>
        </p:txBody>
      </p:sp>
      <p:sp>
        <p:nvSpPr>
          <p:cNvPr id="8" name="Cube 7"/>
          <p:cNvSpPr/>
          <p:nvPr/>
        </p:nvSpPr>
        <p:spPr bwMode="auto">
          <a:xfrm>
            <a:off x="1168400" y="2971800"/>
            <a:ext cx="4114800" cy="2364740"/>
          </a:xfrm>
          <a:prstGeom prst="cube">
            <a:avLst>
              <a:gd name="adj" fmla="val 341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Implementation ***/</a:t>
            </a: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 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//@requires x &gt;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//@ensures \result &gt;=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x &lt; 0 ? -x : x;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00942" y="3061570"/>
            <a:ext cx="1193532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b="0" dirty="0"/>
              <a:t>File </a:t>
            </a:r>
            <a:r>
              <a:rPr lang="en-US" sz="1600" b="0" dirty="0" err="1"/>
              <a:t>simple.c</a:t>
            </a:r>
            <a:endParaRPr lang="en-US" sz="1600" b="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330200" y="3505200"/>
            <a:ext cx="762000" cy="533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Library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translate the </a:t>
            </a:r>
            <a:r>
              <a:rPr lang="en-US" b="1" dirty="0"/>
              <a:t>implementation</a:t>
            </a:r>
            <a:r>
              <a:rPr lang="en-US" dirty="0"/>
              <a:t>, line by line</a:t>
            </a:r>
          </a:p>
          <a:p>
            <a:pPr marL="4565650" lvl="1" indent="0">
              <a:buNone/>
            </a:pPr>
            <a:endParaRPr lang="en-US" dirty="0"/>
          </a:p>
          <a:p>
            <a:pPr marL="4908550" lvl="1"/>
            <a:r>
              <a:rPr lang="en-US" dirty="0"/>
              <a:t>Next we need to translate the</a:t>
            </a:r>
            <a:br>
              <a:rPr lang="en-US" dirty="0"/>
            </a:br>
            <a:r>
              <a:rPr lang="en-US" dirty="0"/>
              <a:t>precondition</a:t>
            </a:r>
          </a:p>
          <a:p>
            <a:pPr marL="5200650" lvl="2"/>
            <a:r>
              <a:rPr lang="en-US" dirty="0">
                <a:solidFill>
                  <a:srgbClr val="C00000"/>
                </a:solidFill>
              </a:rPr>
              <a:t>//@requires </a:t>
            </a:r>
            <a:r>
              <a:rPr lang="en-US" dirty="0"/>
              <a:t>becomes </a:t>
            </a:r>
            <a:r>
              <a:rPr lang="en-US" dirty="0">
                <a:solidFill>
                  <a:srgbClr val="FF66FF"/>
                </a:solidFill>
              </a:rPr>
              <a:t>REQUIRES</a:t>
            </a:r>
            <a:br>
              <a:rPr lang="en-US" dirty="0"/>
            </a:br>
            <a:r>
              <a:rPr lang="en-US" dirty="0"/>
              <a:t>in the body of the function</a:t>
            </a:r>
          </a:p>
          <a:p>
            <a:pPr marL="5200650" lvl="2"/>
            <a:r>
              <a:rPr lang="en-US" dirty="0"/>
              <a:t>For this, we have to </a:t>
            </a:r>
            <a:r>
              <a:rPr lang="en-US" dirty="0">
                <a:solidFill>
                  <a:srgbClr val="FF66FF"/>
                </a:solidFill>
              </a:rPr>
              <a:t>#include </a:t>
            </a:r>
            <a:r>
              <a:rPr lang="en-US" dirty="0" err="1"/>
              <a:t>contracts.h</a:t>
            </a:r>
            <a:endParaRPr lang="en-US" dirty="0"/>
          </a:p>
        </p:txBody>
      </p:sp>
      <p:sp>
        <p:nvSpPr>
          <p:cNvPr id="8" name="Cube 7"/>
          <p:cNvSpPr/>
          <p:nvPr/>
        </p:nvSpPr>
        <p:spPr bwMode="auto">
          <a:xfrm>
            <a:off x="1168400" y="2971800"/>
            <a:ext cx="4114800" cy="2998153"/>
          </a:xfrm>
          <a:prstGeom prst="cube">
            <a:avLst>
              <a:gd name="adj" fmla="val 257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Implementation ***/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#include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"</a:t>
            </a:r>
          </a:p>
          <a:p>
            <a:pPr algn="l"/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 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//@requires x &gt;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//@ensures \result &gt;=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x &lt; 0 ? -x : x;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00942" y="3061570"/>
            <a:ext cx="1193532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b="0" dirty="0"/>
              <a:t>File </a:t>
            </a:r>
            <a:r>
              <a:rPr lang="en-US" sz="1600" b="0" dirty="0" err="1"/>
              <a:t>simple.c</a:t>
            </a:r>
            <a:endParaRPr lang="en-US" sz="1600" b="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330200" y="4114800"/>
            <a:ext cx="762000" cy="533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9321800" y="6034901"/>
            <a:ext cx="2168286" cy="707886"/>
          </a:xfrm>
          <a:prstGeom prst="wedgeRectCallout">
            <a:avLst>
              <a:gd name="adj1" fmla="val 20949"/>
              <a:gd name="adj2" fmla="val -15544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keep it in local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directory lib/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39800" y="3324100"/>
            <a:ext cx="2743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Library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translate the </a:t>
            </a:r>
            <a:r>
              <a:rPr lang="en-US" b="1" dirty="0"/>
              <a:t>implementation</a:t>
            </a:r>
            <a:r>
              <a:rPr lang="en-US" dirty="0"/>
              <a:t>, line by line</a:t>
            </a:r>
          </a:p>
          <a:p>
            <a:pPr marL="4908550" lvl="1"/>
            <a:endParaRPr lang="en-US" dirty="0"/>
          </a:p>
          <a:p>
            <a:pPr marL="4908550" lvl="1"/>
            <a:endParaRPr lang="en-US" dirty="0"/>
          </a:p>
          <a:p>
            <a:pPr marL="4908550" lvl="1"/>
            <a:endParaRPr lang="en-US" dirty="0"/>
          </a:p>
          <a:p>
            <a:pPr marL="4908550" lvl="1"/>
            <a:endParaRPr lang="en-US" dirty="0"/>
          </a:p>
          <a:p>
            <a:pPr marL="4908550" lvl="1"/>
            <a:r>
              <a:rPr lang="en-US" dirty="0" err="1"/>
              <a:t>int_min</a:t>
            </a:r>
            <a:r>
              <a:rPr lang="en-US" dirty="0"/>
              <a:t>() is not predefined in C</a:t>
            </a:r>
          </a:p>
          <a:p>
            <a:pPr marL="5772150" lvl="4"/>
            <a:endParaRPr lang="en-US" dirty="0"/>
          </a:p>
          <a:p>
            <a:pPr marL="4908550" lvl="1"/>
            <a:r>
              <a:rPr lang="en-US" dirty="0"/>
              <a:t>But the symbol </a:t>
            </a:r>
            <a:r>
              <a:rPr lang="en-US" dirty="0">
                <a:solidFill>
                  <a:srgbClr val="FF66FF"/>
                </a:solidFill>
              </a:rPr>
              <a:t>INT_MIN </a:t>
            </a:r>
            <a:r>
              <a:rPr lang="en-US" dirty="0"/>
              <a:t>is defined in the system header file </a:t>
            </a:r>
            <a:r>
              <a:rPr lang="en-US" dirty="0">
                <a:solidFill>
                  <a:srgbClr val="FF66FF"/>
                </a:solidFill>
              </a:rPr>
              <a:t>&lt;</a:t>
            </a:r>
            <a:r>
              <a:rPr lang="en-US" dirty="0" err="1">
                <a:solidFill>
                  <a:srgbClr val="FF66FF"/>
                </a:solidFill>
              </a:rPr>
              <a:t>limits.h</a:t>
            </a:r>
            <a:r>
              <a:rPr lang="en-US" dirty="0">
                <a:solidFill>
                  <a:srgbClr val="FF66FF"/>
                </a:solidFill>
              </a:rPr>
              <a:t>&gt;</a:t>
            </a:r>
          </a:p>
        </p:txBody>
      </p:sp>
      <p:sp>
        <p:nvSpPr>
          <p:cNvPr id="8" name="Cube 7"/>
          <p:cNvSpPr/>
          <p:nvPr/>
        </p:nvSpPr>
        <p:spPr bwMode="auto">
          <a:xfrm>
            <a:off x="1168400" y="2971800"/>
            <a:ext cx="4114800" cy="3597434"/>
          </a:xfrm>
          <a:prstGeom prst="cube">
            <a:avLst>
              <a:gd name="adj" fmla="val 1931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Implementation ***/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#include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#include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contracts.h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"</a:t>
            </a:r>
          </a:p>
          <a:p>
            <a:pPr algn="l"/>
            <a:endParaRPr lang="en-US" sz="2000" b="0" dirty="0">
              <a:solidFill>
                <a:srgbClr val="FF66FF"/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 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//@requires x &gt;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//@ensures \result &gt;=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REQUIRES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(x &gt;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int_min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()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x &lt; 0 ? -x : x;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13468" y="3048000"/>
            <a:ext cx="1193532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b="0" dirty="0"/>
              <a:t>File </a:t>
            </a:r>
            <a:r>
              <a:rPr lang="en-US" sz="1600" b="0" dirty="0" err="1"/>
              <a:t>simple.c</a:t>
            </a:r>
            <a:endParaRPr lang="en-US" sz="1600" b="0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8255000" y="3790890"/>
            <a:ext cx="2713243" cy="400110"/>
          </a:xfrm>
          <a:prstGeom prst="wedgeRectCallout">
            <a:avLst>
              <a:gd name="adj1" fmla="val -200459"/>
              <a:gd name="adj2" fmla="val 19006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now a comment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39800" y="3657600"/>
            <a:ext cx="35814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A801F0-4C79-EB91-B258-CF37821A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5486400"/>
            <a:ext cx="35814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FCB5D-D48E-D095-CD85-0C91499D88D4}"/>
              </a:ext>
            </a:extLst>
          </p:cNvPr>
          <p:cNvSpPr txBox="1"/>
          <p:nvPr/>
        </p:nvSpPr>
        <p:spPr>
          <a:xfrm>
            <a:off x="4689475" y="539915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Library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translate the </a:t>
            </a:r>
            <a:r>
              <a:rPr lang="en-US" b="1" dirty="0"/>
              <a:t>implementation</a:t>
            </a:r>
            <a:r>
              <a:rPr lang="en-US" dirty="0"/>
              <a:t>, line by line</a:t>
            </a:r>
          </a:p>
          <a:p>
            <a:pPr marL="4908550" lvl="1"/>
            <a:endParaRPr lang="en-US" dirty="0"/>
          </a:p>
          <a:p>
            <a:pPr marL="4908550" lvl="1"/>
            <a:r>
              <a:rPr lang="en-US" dirty="0"/>
              <a:t>Next is the </a:t>
            </a:r>
            <a:r>
              <a:rPr lang="en-US" dirty="0" err="1"/>
              <a:t>postcondition</a:t>
            </a:r>
            <a:endParaRPr lang="en-US" dirty="0"/>
          </a:p>
          <a:p>
            <a:pPr marL="5200650" lvl="2"/>
            <a:r>
              <a:rPr lang="en-US" dirty="0">
                <a:solidFill>
                  <a:srgbClr val="C00000"/>
                </a:solidFill>
              </a:rPr>
              <a:t>//@ensures </a:t>
            </a:r>
            <a:r>
              <a:rPr lang="en-US" dirty="0"/>
              <a:t>becomes </a:t>
            </a:r>
            <a:r>
              <a:rPr lang="en-US" dirty="0">
                <a:solidFill>
                  <a:srgbClr val="FF66FF"/>
                </a:solidFill>
              </a:rPr>
              <a:t>ENSURES</a:t>
            </a:r>
            <a:br>
              <a:rPr lang="en-US" dirty="0"/>
            </a:br>
            <a:r>
              <a:rPr lang="en-US" b="1" dirty="0"/>
              <a:t>before every return statement</a:t>
            </a:r>
          </a:p>
          <a:p>
            <a:pPr marL="5543550" lvl="3"/>
            <a:r>
              <a:rPr lang="en-US" dirty="0"/>
              <a:t>In general, at every place the function may return</a:t>
            </a:r>
          </a:p>
          <a:p>
            <a:pPr marL="5200650" lvl="2"/>
            <a:r>
              <a:rPr lang="en-US" dirty="0"/>
              <a:t>Because we are returning a complex expression, we need to save it in a temporary variable</a:t>
            </a:r>
          </a:p>
          <a:p>
            <a:pPr marL="5543550" lvl="3"/>
            <a:r>
              <a:rPr lang="en-US" dirty="0"/>
              <a:t>Call it </a:t>
            </a:r>
            <a:r>
              <a:rPr lang="en-US" dirty="0">
                <a:solidFill>
                  <a:srgbClr val="FFC000"/>
                </a:solidFill>
              </a:rPr>
              <a:t>result </a:t>
            </a:r>
            <a:r>
              <a:rPr lang="en-US" dirty="0">
                <a:solidFill>
                  <a:schemeClr val="tx1"/>
                </a:solidFill>
              </a:rPr>
              <a:t>since it contains the value of </a:t>
            </a:r>
            <a:r>
              <a:rPr lang="en-US" dirty="0">
                <a:solidFill>
                  <a:srgbClr val="C00000"/>
                </a:solidFill>
              </a:rPr>
              <a:t>\result</a:t>
            </a:r>
          </a:p>
          <a:p>
            <a:pPr marL="4908550" lvl="1"/>
            <a:endParaRPr lang="en-US" dirty="0"/>
          </a:p>
          <a:p>
            <a:pPr marL="4908550" lvl="1"/>
            <a:endParaRPr lang="en-US" dirty="0"/>
          </a:p>
        </p:txBody>
      </p:sp>
      <p:sp>
        <p:nvSpPr>
          <p:cNvPr id="8" name="Cube 7"/>
          <p:cNvSpPr/>
          <p:nvPr/>
        </p:nvSpPr>
        <p:spPr bwMode="auto">
          <a:xfrm>
            <a:off x="1168400" y="2971800"/>
            <a:ext cx="4114800" cy="3948271"/>
          </a:xfrm>
          <a:prstGeom prst="cube">
            <a:avLst>
              <a:gd name="adj" fmla="val 2144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Implementation ***/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#include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#include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contracts.h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#include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limits.h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&gt;</a:t>
            </a:r>
          </a:p>
          <a:p>
            <a:pPr algn="l"/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 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//@requires x &gt;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//@ensures \result &gt;=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REQUIRES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(x &gt; INT_MIN);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x &lt; 0 ? -x : x;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00326" y="3061570"/>
            <a:ext cx="1193532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b="0" dirty="0"/>
              <a:t>File </a:t>
            </a:r>
            <a:r>
              <a:rPr lang="en-US" sz="1600" b="0" dirty="0" err="1"/>
              <a:t>simple.c</a:t>
            </a:r>
            <a:endParaRPr lang="en-US" sz="1600" b="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330200" y="5181600"/>
            <a:ext cx="762000" cy="533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39800" y="3962400"/>
            <a:ext cx="2743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8BCCC-F644-A5EC-1338-7A4DDFE87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950" y="5791200"/>
            <a:ext cx="3267249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D768D-3128-09BC-A65C-0BCCB1BDAC8D}"/>
              </a:ext>
            </a:extLst>
          </p:cNvPr>
          <p:cNvSpPr txBox="1"/>
          <p:nvPr/>
        </p:nvSpPr>
        <p:spPr>
          <a:xfrm>
            <a:off x="4586850" y="5715000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4000" dirty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Library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translate the </a:t>
            </a:r>
            <a:r>
              <a:rPr lang="en-US" b="1" dirty="0"/>
              <a:t>implementation</a:t>
            </a:r>
            <a:r>
              <a:rPr lang="en-US" dirty="0"/>
              <a:t>, line by line</a:t>
            </a:r>
          </a:p>
          <a:p>
            <a:pPr marL="4908550" lvl="1"/>
            <a:endParaRPr lang="en-US" dirty="0"/>
          </a:p>
          <a:p>
            <a:pPr marL="4908550" lvl="1"/>
            <a:r>
              <a:rPr lang="en-US" dirty="0"/>
              <a:t>We are done!</a:t>
            </a:r>
          </a:p>
          <a:p>
            <a:pPr marL="4908550" lvl="1"/>
            <a:endParaRPr lang="en-US" dirty="0"/>
          </a:p>
          <a:p>
            <a:pPr marL="4908550" lvl="1"/>
            <a:endParaRPr lang="en-US" dirty="0"/>
          </a:p>
        </p:txBody>
      </p:sp>
      <p:sp>
        <p:nvSpPr>
          <p:cNvPr id="8" name="Cube 7"/>
          <p:cNvSpPr/>
          <p:nvPr/>
        </p:nvSpPr>
        <p:spPr bwMode="auto">
          <a:xfrm>
            <a:off x="1168400" y="2971800"/>
            <a:ext cx="4114800" cy="4581684"/>
          </a:xfrm>
          <a:prstGeom prst="cube">
            <a:avLst>
              <a:gd name="adj" fmla="val 2195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Implementation ***/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#include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#include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contracts.h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#include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limits.h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&gt;</a:t>
            </a:r>
          </a:p>
          <a:p>
            <a:pPr algn="l"/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 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//@requires x &gt;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//@ensures \result &gt;=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REQUIRES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(x &gt; INT_MIN);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result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x &lt; 0 ? -x : x;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sym typeface="Menlo" charset="0"/>
              </a:rPr>
              <a:t>ENSURES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(result &gt;= 0);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sym typeface="Menlo" charset="0"/>
              </a:rPr>
              <a:t> result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330200" y="6883052"/>
            <a:ext cx="762000" cy="533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2949" y="6318755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64D4BC-A3C1-C2DF-3575-5BBD6DF5AB0C}"/>
              </a:ext>
            </a:extLst>
          </p:cNvPr>
          <p:cNvSpPr/>
          <p:nvPr/>
        </p:nvSpPr>
        <p:spPr bwMode="auto">
          <a:xfrm>
            <a:off x="4000326" y="3061570"/>
            <a:ext cx="1193532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b="0" dirty="0"/>
              <a:t>File </a:t>
            </a:r>
            <a:r>
              <a:rPr lang="en-US" sz="1600" b="0" dirty="0" err="1"/>
              <a:t>simple.c</a:t>
            </a:r>
            <a:endParaRPr lang="en-US" sz="1600" b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7CCEAB-8693-0926-526D-C30AC701D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6019800"/>
            <a:ext cx="3267249" cy="1295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eaLnBrk="1"/>
            <a:r>
              <a:rPr lang="en-US" sz="4400" b="1" dirty="0">
                <a:solidFill>
                  <a:srgbClr val="77E1FF"/>
                </a:solidFill>
              </a:rPr>
              <a:t>Translating a C0 Program to C –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Program File to 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translate the client of the library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35000" y="3505200"/>
            <a:ext cx="5181600" cy="352917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#use 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conio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= </a:t>
            </a:r>
            <a:r>
              <a:rPr lang="en-US" sz="2000" b="0" dirty="0" err="1">
                <a:latin typeface="Helvetica Neue"/>
              </a:rPr>
              <a:t>alloc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latin typeface="Helvetica Neue"/>
              </a:rPr>
              <a:t>  P-&gt;x = -15;</a:t>
            </a:r>
          </a:p>
          <a:p>
            <a:pPr algn="l"/>
            <a:r>
              <a:rPr lang="en-US" sz="2000" b="0" dirty="0">
                <a:latin typeface="Helvetica Neue"/>
              </a:rPr>
              <a:t>  P-&gt;y = P-&gt;y + </a:t>
            </a:r>
            <a:r>
              <a:rPr lang="en-US" sz="2000" b="0" dirty="0" err="1"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latin typeface="Helvetica Neue"/>
              </a:rPr>
              <a:t>  assert(P-&gt;y &gt; P-&gt;x &amp;&amp; true);</a:t>
            </a:r>
          </a:p>
          <a:p>
            <a:pPr algn="l"/>
            <a:r>
              <a:rPr lang="en-US" sz="2000" b="0" dirty="0">
                <a:latin typeface="Helvetica Neue"/>
              </a:rPr>
              <a:t>  print(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"</a:t>
            </a:r>
            <a:r>
              <a:rPr lang="en-US" sz="2000" b="0" dirty="0">
                <a:latin typeface="Helvetica Neue"/>
              </a:rPr>
              <a:t>); </a:t>
            </a:r>
            <a:r>
              <a:rPr lang="en-US" sz="2000" b="0" dirty="0" err="1">
                <a:latin typeface="Helvetica Neue"/>
              </a:rPr>
              <a:t>printint</a:t>
            </a:r>
            <a:r>
              <a:rPr lang="en-US" sz="2000" b="0" dirty="0">
                <a:latin typeface="Helvetica Neue"/>
              </a:rPr>
              <a:t>(P-&gt;x); print(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latin typeface="Helvetica Neue"/>
              </a:rPr>
              <a:t>  print(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"</a:t>
            </a:r>
            <a:r>
              <a:rPr lang="en-US" sz="2000" b="0" dirty="0">
                <a:latin typeface="Helvetica Neue"/>
              </a:rPr>
              <a:t>); </a:t>
            </a:r>
            <a:r>
              <a:rPr lang="en-US" sz="2000" b="0" dirty="0" err="1">
                <a:latin typeface="Helvetica Neue"/>
              </a:rPr>
              <a:t>printint</a:t>
            </a:r>
            <a:r>
              <a:rPr lang="en-US" sz="2000" b="0" dirty="0">
                <a:latin typeface="Helvetica Neue"/>
              </a:rPr>
              <a:t>(P-&gt;y); print(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latin typeface="Helvetica Neue"/>
              </a:rPr>
              <a:t>0;</a:t>
            </a:r>
          </a:p>
          <a:p>
            <a:pPr algn="l"/>
            <a:r>
              <a:rPr lang="en-US" sz="2000" b="0" dirty="0">
                <a:latin typeface="Helvetica Neue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340600" y="3505200"/>
            <a:ext cx="5334000" cy="352917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#use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conio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main()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point2d* P =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alloc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point2d);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P-&gt;x = -15;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assert(P-&gt;y &gt; P-&gt;x &amp;&amp; true);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print("x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print("y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(P-&gt;y);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68941" y="3505200"/>
            <a:ext cx="1047659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test.c0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1740755" y="35052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5892800" y="4648200"/>
            <a:ext cx="1371600" cy="9906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4445000" y="7239000"/>
            <a:ext cx="2371803" cy="707886"/>
          </a:xfrm>
          <a:prstGeom prst="wedgeRectCallout">
            <a:avLst>
              <a:gd name="adj1" fmla="val 89232"/>
              <a:gd name="adj2" fmla="val -577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are not done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translating this code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Program File to 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proceed again line by line</a:t>
            </a:r>
          </a:p>
          <a:p>
            <a:pPr marL="5884863" lvl="1"/>
            <a:endParaRPr lang="en-US" dirty="0"/>
          </a:p>
          <a:p>
            <a:pPr marL="6286500" lvl="1"/>
            <a:r>
              <a:rPr lang="en-US" dirty="0"/>
              <a:t>The input/</a:t>
            </a:r>
            <a:r>
              <a:rPr lang="en-US" dirty="0" err="1"/>
              <a:t>ouput</a:t>
            </a:r>
            <a:r>
              <a:rPr lang="en-US" dirty="0"/>
              <a:t> system functions of C are declared in header file </a:t>
            </a:r>
            <a:r>
              <a:rPr lang="en-US" dirty="0">
                <a:solidFill>
                  <a:srgbClr val="FF66FF"/>
                </a:solidFill>
              </a:rPr>
              <a:t>&lt;</a:t>
            </a:r>
            <a:r>
              <a:rPr lang="en-US" dirty="0" err="1">
                <a:solidFill>
                  <a:srgbClr val="FF66FF"/>
                </a:solidFill>
              </a:rPr>
              <a:t>stdio.h</a:t>
            </a:r>
            <a:r>
              <a:rPr lang="en-US" dirty="0">
                <a:solidFill>
                  <a:srgbClr val="FF66FF"/>
                </a:solidFill>
              </a:rPr>
              <a:t>&gt;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39800" y="2819400"/>
            <a:ext cx="5791200" cy="352917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#use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conio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main()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point2d* P =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alloc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point2d);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P-&gt;x = -15;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assert(P-&gt;y &gt; P-&gt;x &amp;&amp; true);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print("x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print("y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(P-&gt;y);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784629" y="28194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101600" y="2819400"/>
            <a:ext cx="762000" cy="533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Program File to 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981200"/>
            <a:ext cx="11493500" cy="6896100"/>
          </a:xfrm>
        </p:spPr>
        <p:txBody>
          <a:bodyPr/>
          <a:lstStyle/>
          <a:p>
            <a:r>
              <a:rPr lang="en-US" dirty="0"/>
              <a:t>Let’s proceed again line by line</a:t>
            </a:r>
          </a:p>
          <a:p>
            <a:pPr marL="5884863" lvl="1"/>
            <a:endParaRPr lang="en-US" dirty="0"/>
          </a:p>
          <a:p>
            <a:pPr marL="6286500" lvl="1"/>
            <a:r>
              <a:rPr lang="en-US" dirty="0"/>
              <a:t>The function header is valid </a:t>
            </a:r>
            <a:r>
              <a:rPr lang="en-US" dirty="0">
                <a:solidFill>
                  <a:schemeClr val="tx1"/>
                </a:solidFill>
              </a:rPr>
              <a:t>C</a:t>
            </a:r>
          </a:p>
          <a:p>
            <a:pPr marL="6286500" lvl="1"/>
            <a:r>
              <a:rPr lang="en-US" dirty="0">
                <a:solidFill>
                  <a:schemeClr val="tx1"/>
                </a:solidFill>
              </a:rPr>
              <a:t>The way allocated memory is appropriated is different in C</a:t>
            </a:r>
          </a:p>
          <a:p>
            <a:pPr marL="6627813" lvl="2"/>
            <a:r>
              <a:rPr lang="en-US" dirty="0">
                <a:solidFill>
                  <a:schemeClr val="tx1"/>
                </a:solidFill>
              </a:rPr>
              <a:t>This is done by calling </a:t>
            </a:r>
            <a:r>
              <a:rPr lang="en-US" dirty="0">
                <a:solidFill>
                  <a:srgbClr val="7030A0"/>
                </a:solidFill>
              </a:rPr>
              <a:t>malloc</a:t>
            </a:r>
          </a:p>
          <a:p>
            <a:pPr marL="6337300" lvl="1"/>
            <a:r>
              <a:rPr lang="en-US" dirty="0" err="1">
                <a:solidFill>
                  <a:srgbClr val="7030A0"/>
                </a:solidFill>
              </a:rPr>
              <a:t>malloc</a:t>
            </a:r>
            <a:r>
              <a:rPr lang="en-US" dirty="0">
                <a:solidFill>
                  <a:schemeClr val="tx1"/>
                </a:solidFill>
              </a:rPr>
              <a:t> takes a </a:t>
            </a:r>
            <a:r>
              <a:rPr lang="en-US" b="1" dirty="0">
                <a:solidFill>
                  <a:schemeClr val="tx1"/>
                </a:solidFill>
              </a:rPr>
              <a:t>size</a:t>
            </a:r>
          </a:p>
          <a:p>
            <a:pPr marL="6627813" lvl="2"/>
            <a:r>
              <a:rPr lang="en-US" dirty="0">
                <a:solidFill>
                  <a:schemeClr val="tx1"/>
                </a:solidFill>
              </a:rPr>
              <a:t>The number of bytes to allocate</a:t>
            </a:r>
          </a:p>
          <a:p>
            <a:pPr marL="6916738" lvl="3" indent="-292100"/>
            <a:r>
              <a:rPr lang="en-US" dirty="0">
                <a:solidFill>
                  <a:schemeClr val="tx1"/>
                </a:solidFill>
              </a:rPr>
              <a:t>In C0, </a:t>
            </a:r>
            <a:r>
              <a:rPr lang="en-US" dirty="0" err="1">
                <a:solidFill>
                  <a:schemeClr val="tx1"/>
                </a:solidFill>
              </a:rPr>
              <a:t>alloc</a:t>
            </a:r>
            <a:r>
              <a:rPr lang="en-US" dirty="0">
                <a:solidFill>
                  <a:schemeClr val="tx1"/>
                </a:solidFill>
              </a:rPr>
              <a:t> took a </a:t>
            </a:r>
            <a:r>
              <a:rPr lang="en-US" i="1" dirty="0">
                <a:solidFill>
                  <a:schemeClr val="tx1"/>
                </a:solidFill>
              </a:rPr>
              <a:t>type</a:t>
            </a:r>
          </a:p>
          <a:p>
            <a:pPr marL="6627813" lvl="2"/>
            <a:r>
              <a:rPr lang="en-US" dirty="0">
                <a:solidFill>
                  <a:schemeClr val="tx1"/>
                </a:solidFill>
              </a:rPr>
              <a:t>The function </a:t>
            </a:r>
            <a:r>
              <a:rPr lang="en-US" dirty="0" err="1">
                <a:solidFill>
                  <a:srgbClr val="7030A0"/>
                </a:solidFill>
              </a:rPr>
              <a:t>sizeof</a:t>
            </a:r>
            <a:r>
              <a:rPr lang="en-US" dirty="0">
                <a:solidFill>
                  <a:schemeClr val="tx1"/>
                </a:solidFill>
              </a:rPr>
              <a:t> computes the number of bytes a </a:t>
            </a:r>
            <a:r>
              <a:rPr lang="en-US" b="1" dirty="0">
                <a:solidFill>
                  <a:schemeClr val="tx1"/>
                </a:solidFill>
              </a:rPr>
              <a:t>type</a:t>
            </a:r>
            <a:r>
              <a:rPr lang="en-US" dirty="0">
                <a:solidFill>
                  <a:schemeClr val="tx1"/>
                </a:solidFill>
              </a:rPr>
              <a:t> takes up in memory</a:t>
            </a:r>
          </a:p>
          <a:p>
            <a:pPr marL="6627813" lvl="2"/>
            <a:r>
              <a:rPr lang="en-US" dirty="0" err="1">
                <a:solidFill>
                  <a:srgbClr val="7030A0"/>
                </a:solidFill>
              </a:rPr>
              <a:t>malloc</a:t>
            </a:r>
            <a:r>
              <a:rPr lang="en-US" dirty="0">
                <a:solidFill>
                  <a:schemeClr val="tx1"/>
                </a:solidFill>
              </a:rPr>
              <a:t> is defined in </a:t>
            </a:r>
            <a:r>
              <a:rPr lang="en-US" dirty="0">
                <a:solidFill>
                  <a:srgbClr val="FF66FF"/>
                </a:solidFill>
              </a:rPr>
              <a:t>&lt;</a:t>
            </a:r>
            <a:r>
              <a:rPr lang="en-US" dirty="0" err="1">
                <a:solidFill>
                  <a:srgbClr val="FF66FF"/>
                </a:solidFill>
              </a:rPr>
              <a:t>stdlib.h</a:t>
            </a:r>
            <a:r>
              <a:rPr lang="en-US" dirty="0">
                <a:solidFill>
                  <a:srgbClr val="FF66FF"/>
                </a:solidFill>
              </a:rPr>
              <a:t>&gt;</a:t>
            </a:r>
            <a:endParaRPr lang="en-US" dirty="0">
              <a:solidFill>
                <a:schemeClr val="tx1"/>
              </a:solidFill>
            </a:endParaRPr>
          </a:p>
          <a:p>
            <a:pPr marL="6627813" lvl="2"/>
            <a:r>
              <a:rPr lang="en-US" dirty="0" err="1">
                <a:solidFill>
                  <a:srgbClr val="7030A0"/>
                </a:solidFill>
              </a:rPr>
              <a:t>sizeof</a:t>
            </a:r>
            <a:r>
              <a:rPr lang="en-US" dirty="0">
                <a:solidFill>
                  <a:schemeClr val="tx1"/>
                </a:solidFill>
              </a:rPr>
              <a:t> is predefined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22294" y="2819400"/>
            <a:ext cx="5808706" cy="352917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point2d* P =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alloc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point2d);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P-&gt;x = -15;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assert(P-&gt;y &gt; P-&gt;x &amp;&amp; true);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print("x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print("y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(P-&gt;y);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784629" y="28194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84094" y="3581400"/>
            <a:ext cx="762000" cy="533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A066CD-1838-14A2-564C-58F905231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781300"/>
            <a:ext cx="2743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1FF"/>
                </a:solidFill>
              </a:rPr>
              <a:t>The C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Program File to 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981200"/>
            <a:ext cx="11264900" cy="6896100"/>
          </a:xfrm>
        </p:spPr>
        <p:txBody>
          <a:bodyPr/>
          <a:lstStyle/>
          <a:p>
            <a:r>
              <a:rPr lang="en-US" dirty="0"/>
              <a:t>Let’s proceed again line by line</a:t>
            </a:r>
          </a:p>
          <a:p>
            <a:pPr marL="5884863" lvl="1"/>
            <a:endParaRPr lang="en-US" dirty="0"/>
          </a:p>
          <a:p>
            <a:pPr marL="6337300" lvl="1"/>
            <a:r>
              <a:rPr lang="en-US" dirty="0" err="1">
                <a:solidFill>
                  <a:srgbClr val="7030A0"/>
                </a:solidFill>
              </a:rPr>
              <a:t>malloc</a:t>
            </a:r>
            <a:r>
              <a:rPr lang="en-US" dirty="0">
                <a:solidFill>
                  <a:schemeClr val="tx1"/>
                </a:solidFill>
              </a:rPr>
              <a:t> returns NULL when there isn’t enough memory</a:t>
            </a:r>
          </a:p>
          <a:p>
            <a:pPr marL="6629400" lvl="2"/>
            <a:r>
              <a:rPr lang="en-US" dirty="0">
                <a:solidFill>
                  <a:schemeClr val="tx1"/>
                </a:solidFill>
              </a:rPr>
              <a:t>The next dereference will be unsafe</a:t>
            </a:r>
          </a:p>
          <a:p>
            <a:pPr marL="6972300" lvl="3"/>
            <a:r>
              <a:rPr lang="en-US" dirty="0">
                <a:solidFill>
                  <a:schemeClr val="tx1"/>
                </a:solidFill>
              </a:rPr>
              <a:t>And really hard to debug</a:t>
            </a:r>
          </a:p>
          <a:p>
            <a:pPr marL="6629400" lvl="2"/>
            <a:endParaRPr lang="en-US" dirty="0">
              <a:solidFill>
                <a:schemeClr val="tx1"/>
              </a:solidFill>
            </a:endParaRPr>
          </a:p>
          <a:p>
            <a:pPr marL="6337300" lvl="1"/>
            <a:r>
              <a:rPr lang="en-US" dirty="0">
                <a:solidFill>
                  <a:schemeClr val="tx1"/>
                </a:solidFill>
              </a:rPr>
              <a:t>The library </a:t>
            </a:r>
            <a:r>
              <a:rPr lang="en-US" dirty="0" err="1">
                <a:solidFill>
                  <a:schemeClr val="tx1"/>
                </a:solidFill>
              </a:rPr>
              <a:t>xalloc.h</a:t>
            </a:r>
            <a:r>
              <a:rPr lang="en-US" dirty="0">
                <a:solidFill>
                  <a:schemeClr val="tx1"/>
                </a:solidFill>
              </a:rPr>
              <a:t> defines </a:t>
            </a:r>
            <a:r>
              <a:rPr lang="en-US" dirty="0" err="1">
                <a:solidFill>
                  <a:srgbClr val="7030A0"/>
                </a:solidFill>
              </a:rPr>
              <a:t>xmalloc</a:t>
            </a:r>
            <a:endParaRPr lang="en-US" dirty="0">
              <a:solidFill>
                <a:srgbClr val="7030A0"/>
              </a:solidFill>
            </a:endParaRPr>
          </a:p>
          <a:p>
            <a:pPr marL="6629400" lvl="2"/>
            <a:r>
              <a:rPr lang="en-US" dirty="0">
                <a:solidFill>
                  <a:schemeClr val="tx1"/>
                </a:solidFill>
              </a:rPr>
              <a:t>Which </a:t>
            </a:r>
            <a:r>
              <a:rPr lang="en-US" b="1" dirty="0">
                <a:solidFill>
                  <a:schemeClr val="tx1"/>
                </a:solidFill>
              </a:rPr>
              <a:t>fails</a:t>
            </a:r>
            <a:r>
              <a:rPr lang="en-US" dirty="0">
                <a:solidFill>
                  <a:schemeClr val="tx1"/>
                </a:solidFill>
              </a:rPr>
              <a:t> if there 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 enough memory</a:t>
            </a:r>
          </a:p>
          <a:p>
            <a:pPr marL="6629400" lvl="2"/>
            <a:r>
              <a:rPr lang="en-US" dirty="0">
                <a:solidFill>
                  <a:schemeClr val="tx1"/>
                </a:solidFill>
              </a:rPr>
              <a:t>Better use that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22294" y="2819400"/>
            <a:ext cx="5808706" cy="383694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P-&gt;x = -15;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assert(P-&gt;y &gt; P-&gt;x &amp;&amp; true);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print("x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print("y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(P-&gt;y);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784629" y="28194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10582514" y="6553200"/>
            <a:ext cx="2168286" cy="707886"/>
          </a:xfrm>
          <a:prstGeom prst="wedgeRectCallout">
            <a:avLst>
              <a:gd name="adj1" fmla="val -70326"/>
              <a:gd name="adj2" fmla="val -10943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keep it in local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directory lib/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11200" y="3100450"/>
            <a:ext cx="2743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B09D29-DCA8-CC80-A0CF-A21DA45BC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188" y="4038600"/>
            <a:ext cx="5750012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Program File to 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981200"/>
            <a:ext cx="11264900" cy="6896100"/>
          </a:xfrm>
        </p:spPr>
        <p:txBody>
          <a:bodyPr/>
          <a:lstStyle/>
          <a:p>
            <a:r>
              <a:rPr lang="en-US" dirty="0"/>
              <a:t>Let’s proceed again line by line</a:t>
            </a:r>
          </a:p>
          <a:p>
            <a:pPr marL="5884863" lvl="1"/>
            <a:endParaRPr lang="en-US" dirty="0"/>
          </a:p>
          <a:p>
            <a:pPr marL="6337300" lvl="1"/>
            <a:r>
              <a:rPr lang="en-US" i="1" dirty="0">
                <a:solidFill>
                  <a:schemeClr val="tx1"/>
                </a:solidFill>
              </a:rPr>
              <a:t>assert</a:t>
            </a:r>
            <a:r>
              <a:rPr lang="en-US" dirty="0">
                <a:solidFill>
                  <a:schemeClr val="tx1"/>
                </a:solidFill>
              </a:rPr>
              <a:t> is defined in system header file </a:t>
            </a:r>
            <a:r>
              <a:rPr lang="en-US" dirty="0">
                <a:solidFill>
                  <a:srgbClr val="FF66FF"/>
                </a:solidFill>
              </a:rPr>
              <a:t>&lt;</a:t>
            </a:r>
            <a:r>
              <a:rPr lang="en-US" dirty="0" err="1">
                <a:solidFill>
                  <a:srgbClr val="FF66FF"/>
                </a:solidFill>
              </a:rPr>
              <a:t>assert.h</a:t>
            </a:r>
            <a:r>
              <a:rPr lang="en-US" dirty="0">
                <a:solidFill>
                  <a:srgbClr val="FF66FF"/>
                </a:solidFill>
              </a:rPr>
              <a:t>&gt;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22294" y="2819400"/>
            <a:ext cx="5936946" cy="414472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assert(P-&gt;y &gt; P-&gt;x &amp;&amp; true);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print("x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print("y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(P-&gt;y);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924503" y="28194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84094" y="5105400"/>
            <a:ext cx="762000" cy="533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11200" y="3429000"/>
            <a:ext cx="3124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073400" y="4343400"/>
            <a:ext cx="457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Program File to 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981200"/>
            <a:ext cx="11493500" cy="6896100"/>
          </a:xfrm>
        </p:spPr>
        <p:txBody>
          <a:bodyPr/>
          <a:lstStyle/>
          <a:p>
            <a:r>
              <a:rPr lang="en-US" dirty="0"/>
              <a:t>Let’s proceed again line by line</a:t>
            </a:r>
          </a:p>
          <a:p>
            <a:pPr marL="6337300" lvl="1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C has no dedicated print functions for the primitive types</a:t>
            </a:r>
          </a:p>
          <a:p>
            <a:pPr marL="7200900" lvl="4"/>
            <a:endParaRPr lang="en-US" dirty="0">
              <a:solidFill>
                <a:schemeClr val="tx1"/>
              </a:solidFill>
            </a:endParaRPr>
          </a:p>
          <a:p>
            <a:pPr marL="6337300" lvl="1"/>
            <a:r>
              <a:rPr lang="en-US" dirty="0">
                <a:solidFill>
                  <a:schemeClr val="tx1"/>
                </a:solidFill>
              </a:rPr>
              <a:t>Printing in C is done using the function </a:t>
            </a:r>
            <a:r>
              <a:rPr lang="en-US" dirty="0" err="1">
                <a:solidFill>
                  <a:srgbClr val="7030A0"/>
                </a:solidFill>
              </a:rPr>
              <a:t>printf</a:t>
            </a:r>
            <a:r>
              <a:rPr lang="en-US" dirty="0">
                <a:solidFill>
                  <a:schemeClr val="tx1"/>
                </a:solidFill>
              </a:rPr>
              <a:t> defined in </a:t>
            </a:r>
            <a:r>
              <a:rPr lang="en-US" dirty="0">
                <a:solidFill>
                  <a:srgbClr val="FF66FF"/>
                </a:solidFill>
              </a:rPr>
              <a:t>&lt;</a:t>
            </a:r>
            <a:r>
              <a:rPr lang="en-US" dirty="0" err="1">
                <a:solidFill>
                  <a:srgbClr val="FF66FF"/>
                </a:solidFill>
              </a:rPr>
              <a:t>stdio.h</a:t>
            </a:r>
            <a:r>
              <a:rPr lang="en-US" dirty="0">
                <a:solidFill>
                  <a:srgbClr val="FF66FF"/>
                </a:solidFill>
              </a:rPr>
              <a:t>&gt;</a:t>
            </a:r>
          </a:p>
          <a:p>
            <a:pPr marL="7200900" lvl="4"/>
            <a:endParaRPr lang="en-US" dirty="0">
              <a:solidFill>
                <a:schemeClr val="tx1"/>
              </a:solidFill>
            </a:endParaRPr>
          </a:p>
          <a:p>
            <a:pPr marL="6337300" lvl="1"/>
            <a:r>
              <a:rPr lang="en-US" dirty="0" err="1">
                <a:solidFill>
                  <a:srgbClr val="7030A0"/>
                </a:solidFill>
              </a:rPr>
              <a:t>printf</a:t>
            </a:r>
            <a:r>
              <a:rPr lang="en-US" dirty="0">
                <a:solidFill>
                  <a:schemeClr val="tx1"/>
                </a:solidFill>
              </a:rPr>
              <a:t> takes a </a:t>
            </a:r>
            <a:r>
              <a:rPr lang="en-US" b="1" dirty="0">
                <a:solidFill>
                  <a:schemeClr val="tx1"/>
                </a:solidFill>
              </a:rPr>
              <a:t>format string </a:t>
            </a:r>
            <a:r>
              <a:rPr lang="en-US" dirty="0">
                <a:solidFill>
                  <a:schemeClr val="tx1"/>
                </a:solidFill>
              </a:rPr>
              <a:t>with</a:t>
            </a:r>
          </a:p>
          <a:p>
            <a:pPr marL="6629400" lvl="2"/>
            <a:r>
              <a:rPr lang="en-US" dirty="0">
                <a:solidFill>
                  <a:schemeClr val="tx1"/>
                </a:solidFill>
              </a:rPr>
              <a:t>Placeholders for the values to print</a:t>
            </a:r>
          </a:p>
          <a:p>
            <a:pPr marL="6629400" lvl="2"/>
            <a:r>
              <a:rPr lang="en-US" dirty="0">
                <a:solidFill>
                  <a:schemeClr val="tx1"/>
                </a:solidFill>
              </a:rPr>
              <a:t>And these values as additional arguments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22294" y="2819400"/>
            <a:ext cx="5936946" cy="445250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print("x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(P-&gt;x);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print("y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"); </a:t>
            </a:r>
            <a:r>
              <a:rPr lang="en-US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printint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(P-&gt;y); print("\n");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924503" y="28194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84094" y="5867400"/>
            <a:ext cx="762000" cy="533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7950200" y="8512314"/>
            <a:ext cx="3495509" cy="707886"/>
          </a:xfrm>
          <a:prstGeom prst="wedgeRectCallout">
            <a:avLst>
              <a:gd name="adj1" fmla="val -31266"/>
              <a:gd name="adj2" fmla="val -12713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 err="1">
                <a:solidFill>
                  <a:srgbClr val="7030A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takes a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i="1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variable number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of arguments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11200" y="3733800"/>
            <a:ext cx="28194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a Program File to 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981200"/>
            <a:ext cx="11264900" cy="6896100"/>
          </a:xfrm>
        </p:spPr>
        <p:txBody>
          <a:bodyPr/>
          <a:lstStyle/>
          <a:p>
            <a:r>
              <a:rPr lang="en-US" dirty="0"/>
              <a:t>Let’s proceed again line by line</a:t>
            </a:r>
          </a:p>
          <a:p>
            <a:pPr marL="5884863" lvl="1"/>
            <a:endParaRPr lang="en-US" dirty="0"/>
          </a:p>
          <a:p>
            <a:pPr marL="6337300" lvl="1"/>
            <a:endParaRPr lang="en-US" dirty="0">
              <a:solidFill>
                <a:schemeClr val="tx1"/>
              </a:solidFill>
            </a:endParaRPr>
          </a:p>
          <a:p>
            <a:pPr marL="6337300" lvl="1"/>
            <a:endParaRPr lang="en-US" dirty="0">
              <a:solidFill>
                <a:schemeClr val="tx1"/>
              </a:solidFill>
            </a:endParaRPr>
          </a:p>
          <a:p>
            <a:pPr marL="6337300" lvl="1"/>
            <a:endParaRPr lang="en-US" dirty="0">
              <a:solidFill>
                <a:schemeClr val="tx1"/>
              </a:solidFill>
            </a:endParaRPr>
          </a:p>
          <a:p>
            <a:pPr marL="6337300" lvl="1"/>
            <a:endParaRPr lang="en-US" dirty="0">
              <a:solidFill>
                <a:schemeClr val="tx1"/>
              </a:solidFill>
            </a:endParaRPr>
          </a:p>
          <a:p>
            <a:pPr marL="6337300" lvl="1"/>
            <a:endParaRPr lang="en-US" dirty="0">
              <a:solidFill>
                <a:schemeClr val="tx1"/>
              </a:solidFill>
            </a:endParaRPr>
          </a:p>
          <a:p>
            <a:pPr marL="6337300" lvl="1"/>
            <a:endParaRPr lang="en-US" dirty="0">
              <a:solidFill>
                <a:schemeClr val="tx1"/>
              </a:solidFill>
            </a:endParaRPr>
          </a:p>
          <a:p>
            <a:pPr marL="6337300" lvl="1"/>
            <a:endParaRPr lang="en-US" dirty="0">
              <a:solidFill>
                <a:schemeClr val="tx1"/>
              </a:solidFill>
            </a:endParaRPr>
          </a:p>
          <a:p>
            <a:pPr marL="6337300" lvl="1"/>
            <a:r>
              <a:rPr lang="en-US" dirty="0">
                <a:solidFill>
                  <a:schemeClr val="tx1"/>
                </a:solidFill>
              </a:rPr>
              <a:t>At this point, we have C code we can compile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22294" y="2819400"/>
            <a:ext cx="5936946" cy="445250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924503" y="28194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84094" y="6629400"/>
            <a:ext cx="762000" cy="533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8026400" y="3810000"/>
            <a:ext cx="3450625" cy="707886"/>
          </a:xfrm>
          <a:prstGeom prst="wedgeRectCallout">
            <a:avLst>
              <a:gd name="adj1" fmla="val -150651"/>
              <a:gd name="adj2" fmla="val 26235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%d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means print the argument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 a decimal number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8178800" y="5083314"/>
            <a:ext cx="2538580" cy="707886"/>
          </a:xfrm>
          <a:prstGeom prst="wedgeRectCallout">
            <a:avLst>
              <a:gd name="adj1" fmla="val 20215"/>
              <a:gd name="adj2" fmla="val -12359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There are lots of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different placeholders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eaLnBrk="1"/>
            <a:r>
              <a:rPr lang="en-US" sz="4400" b="1" dirty="0">
                <a:solidFill>
                  <a:srgbClr val="77E1FF"/>
                </a:solidFill>
              </a:rPr>
              <a:t>Compiling a 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a 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how to compile our translated example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641503"/>
            <a:ext cx="12827000" cy="892552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4321314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101600" y="2895600"/>
            <a:ext cx="2028762" cy="707886"/>
          </a:xfrm>
          <a:prstGeom prst="wedgeRectCallout">
            <a:avLst>
              <a:gd name="adj1" fmla="val -25872"/>
              <a:gd name="adj2" fmla="val 19491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the name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of the C compiler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 rot="16200000">
            <a:off x="5245100" y="-342900"/>
            <a:ext cx="304800" cy="876300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11607801" y="3048000"/>
            <a:ext cx="304799" cy="1981198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9702800" y="2895600"/>
            <a:ext cx="1676101" cy="400110"/>
          </a:xfrm>
          <a:prstGeom prst="wedgeRectCallout">
            <a:avLst>
              <a:gd name="adj1" fmla="val -22883"/>
              <a:gd name="adj2" fmla="val 3827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Local libraries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5118" y="3352800"/>
            <a:ext cx="2154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Compiler flags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35778" y="335280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Our code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54000" y="8820090"/>
            <a:ext cx="2362186" cy="400110"/>
          </a:xfrm>
          <a:prstGeom prst="wedgeRectCallout">
            <a:avLst>
              <a:gd name="adj1" fmla="val -4854"/>
              <a:gd name="adj2" fmla="val -96968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Display all warnings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473200" y="8153400"/>
            <a:ext cx="2673168" cy="400110"/>
          </a:xfrm>
          <a:prstGeom prst="wedgeRectCallout">
            <a:avLst>
              <a:gd name="adj1" fmla="val -16076"/>
              <a:gd name="adj2" fmla="val -79123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Display extra warnings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2844800" y="7391400"/>
            <a:ext cx="3057888" cy="400110"/>
          </a:xfrm>
          <a:prstGeom prst="wedgeRectCallout">
            <a:avLst>
              <a:gd name="adj1" fmla="val -20450"/>
              <a:gd name="adj2" fmla="val -59713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Display one more warning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216400" y="5943600"/>
            <a:ext cx="2073645" cy="1015663"/>
          </a:xfrm>
          <a:prstGeom prst="wedgeRectCallout">
            <a:avLst>
              <a:gd name="adj1" fmla="val -21913"/>
              <a:gd name="adj2" fmla="val -1164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Abort compilation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when there are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warnings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090384" y="8839200"/>
            <a:ext cx="1631216" cy="707886"/>
          </a:xfrm>
          <a:prstGeom prst="wedgeRectCallout">
            <a:avLst>
              <a:gd name="adj1" fmla="val -30527"/>
              <a:gd name="adj2" fmla="val -57074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Use the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C99 standard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6953432" y="7924800"/>
            <a:ext cx="1448473" cy="707886"/>
          </a:xfrm>
          <a:prstGeom prst="wedgeRectCallout">
            <a:avLst>
              <a:gd name="adj1" fmla="val -22212"/>
              <a:gd name="adj2" fmla="val -45726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Follow it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pedantically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8113891" y="6781800"/>
            <a:ext cx="1360309" cy="707886"/>
          </a:xfrm>
          <a:prstGeom prst="wedgeRectCallout">
            <a:avLst>
              <a:gd name="adj1" fmla="val -42541"/>
              <a:gd name="adj2" fmla="val -27758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Keep extra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information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0617200" y="7467600"/>
            <a:ext cx="1260922" cy="1015663"/>
          </a:xfrm>
          <a:prstGeom prst="wedgeRectCallout">
            <a:avLst>
              <a:gd name="adj1" fmla="val -153369"/>
              <a:gd name="adj2" fmla="val -28248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Define the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DEBUG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symbol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a 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how to compile our translated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Note that we </a:t>
            </a:r>
            <a:r>
              <a:rPr lang="en-US" b="1" dirty="0"/>
              <a:t>only</a:t>
            </a:r>
            <a:r>
              <a:rPr lang="en-US" dirty="0"/>
              <a:t> </a:t>
            </a:r>
            <a:r>
              <a:rPr lang="en-US" b="1" dirty="0"/>
              <a:t>compile .c files</a:t>
            </a:r>
          </a:p>
          <a:p>
            <a:pPr lvl="2"/>
            <a:r>
              <a:rPr lang="en-US" dirty="0"/>
              <a:t>No header files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Let’s do it!</a:t>
            </a: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11607801" y="3048000"/>
            <a:ext cx="304799" cy="1981198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5778" y="335280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Our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DDF4293-9AD9-DD49-C2E1-5E06355C0DDD}"/>
              </a:ext>
            </a:extLst>
          </p:cNvPr>
          <p:cNvSpPr>
            <a:spLocks/>
          </p:cNvSpPr>
          <p:nvPr/>
        </p:nvSpPr>
        <p:spPr bwMode="auto">
          <a:xfrm>
            <a:off x="76200" y="4641503"/>
            <a:ext cx="12827000" cy="892552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7E824-A908-39B4-FFE1-0CF77275A256}"/>
              </a:ext>
            </a:extLst>
          </p:cNvPr>
          <p:cNvSpPr/>
          <p:nvPr/>
        </p:nvSpPr>
        <p:spPr bwMode="auto">
          <a:xfrm>
            <a:off x="76200" y="4321314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9702800" y="2895600"/>
            <a:ext cx="1676101" cy="400110"/>
          </a:xfrm>
          <a:prstGeom prst="wedgeRectCallout">
            <a:avLst>
              <a:gd name="adj1" fmla="val -22883"/>
              <a:gd name="adj2" fmla="val 3827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Local libraries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7696200"/>
            <a:ext cx="11099800" cy="1181100"/>
          </a:xfrm>
        </p:spPr>
        <p:txBody>
          <a:bodyPr/>
          <a:lstStyle/>
          <a:p>
            <a:r>
              <a:rPr lang="en-US" dirty="0"/>
              <a:t>Lots of errors!</a:t>
            </a:r>
          </a:p>
          <a:p>
            <a:pPr lvl="1"/>
            <a:r>
              <a:rPr lang="en-US" dirty="0"/>
              <a:t>The above 3 errors are about </a:t>
            </a:r>
            <a:r>
              <a:rPr lang="en-US" dirty="0">
                <a:solidFill>
                  <a:srgbClr val="00B050"/>
                </a:solidFill>
              </a:rPr>
              <a:t>struct point2d </a:t>
            </a:r>
            <a:r>
              <a:rPr lang="en-US" dirty="0"/>
              <a:t>and </a:t>
            </a:r>
            <a:r>
              <a:rPr lang="en-US" dirty="0" err="1">
                <a:solidFill>
                  <a:srgbClr val="7030A0"/>
                </a:solidFill>
              </a:rPr>
              <a:t>absval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 err="1"/>
              <a:t>gcc</a:t>
            </a:r>
            <a:r>
              <a:rPr lang="en-US" dirty="0"/>
              <a:t> does not know about these names when compiling </a:t>
            </a:r>
            <a:r>
              <a:rPr lang="en-US" dirty="0" err="1"/>
              <a:t>test.c</a:t>
            </a:r>
            <a:endParaRPr lang="en-US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2286000"/>
            <a:ext cx="12827000" cy="4785926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In function ‘main’: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test.c:6:38: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error: 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invalid application of ‘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sizeof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’ to incomplete type ‘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point2d’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point2d* P =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xmalloc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(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sizeof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(</a:t>
            </a:r>
            <a:r>
              <a:rPr lang="en-US" sz="2300" b="0" dirty="0" err="1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point2d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));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                                                    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^~~~~~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test.c:7:4: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error: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dereferencing pointer to incomplete type ‘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point2d’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P-&gt;x = -15;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 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^~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test.c:8:17: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error: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implicit declaration of function ‘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absval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’; did you mean ‘abs’?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[-</a:t>
            </a:r>
            <a:r>
              <a:rPr lang="en-US" sz="2300" b="0" dirty="0" err="1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=implicit-function-declaration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]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P-&gt;y = P-&gt;y + </a:t>
            </a:r>
            <a:r>
              <a:rPr lang="en-US" sz="2300" b="0" dirty="0" err="1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absval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(P-&gt;x * 2);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                      ^~~~~~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1981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compiling multiple files in C0, they are combined in a single file that gets compiled</a:t>
            </a:r>
          </a:p>
          <a:p>
            <a:pPr lvl="4"/>
            <a:endParaRPr lang="en-US" dirty="0"/>
          </a:p>
          <a:p>
            <a:r>
              <a:rPr lang="en-US" dirty="0"/>
              <a:t>In C, each file is compiled </a:t>
            </a:r>
            <a:r>
              <a:rPr lang="en-US" b="1" dirty="0"/>
              <a:t>separately</a:t>
            </a:r>
          </a:p>
          <a:p>
            <a:pPr lvl="1"/>
            <a:r>
              <a:rPr lang="en-US" dirty="0"/>
              <a:t>Then the compiled files are combined into </a:t>
            </a:r>
            <a:r>
              <a:rPr lang="en-US" dirty="0" err="1"/>
              <a:t>a.out</a:t>
            </a:r>
            <a:r>
              <a:rPr lang="en-US" dirty="0"/>
              <a:t> by the </a:t>
            </a:r>
            <a:r>
              <a:rPr lang="en-US" b="1" dirty="0"/>
              <a:t>linker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Each file needs to know about all the names it uses</a:t>
            </a:r>
          </a:p>
          <a:p>
            <a:pPr lvl="2"/>
            <a:r>
              <a:rPr lang="en-US" dirty="0">
                <a:solidFill>
                  <a:srgbClr val="FF66FF"/>
                </a:solidFill>
              </a:rPr>
              <a:t>#include </a:t>
            </a:r>
            <a:r>
              <a:rPr lang="en-US" dirty="0"/>
              <a:t>the header files that contain those names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37651" y="4876800"/>
            <a:ext cx="7467600" cy="2209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/>
              <a:t>C compiler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18651" y="5638800"/>
            <a:ext cx="19812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preprocessor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938051" y="5638800"/>
            <a:ext cx="1828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Rest of the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 Compiler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9824251" y="5829300"/>
            <a:ext cx="978408" cy="762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099851" y="5562600"/>
            <a:ext cx="8382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899451" y="5562600"/>
            <a:ext cx="12192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1051" y="59777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/>
              <a:t>a.out</a:t>
            </a:r>
            <a:endParaRPr lang="en-US" b="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2651" y="5486400"/>
            <a:ext cx="98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file1.c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899451" y="6019800"/>
            <a:ext cx="12192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2651" y="5943600"/>
            <a:ext cx="98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file2.c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1899451" y="6472535"/>
            <a:ext cx="12192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651" y="6396335"/>
            <a:ext cx="98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file3.c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5099851" y="6019800"/>
            <a:ext cx="8382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099851" y="6477000"/>
            <a:ext cx="8382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7766851" y="5562600"/>
            <a:ext cx="8382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7766851" y="6019800"/>
            <a:ext cx="8382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7766851" y="6477000"/>
            <a:ext cx="8382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605051" y="5638800"/>
            <a:ext cx="12192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Linker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FF"/>
                </a:solidFill>
              </a:rPr>
              <a:t>#include </a:t>
            </a:r>
            <a:r>
              <a:rPr lang="en-US" dirty="0" err="1"/>
              <a:t>simple.h</a:t>
            </a:r>
            <a:r>
              <a:rPr lang="en-US" dirty="0"/>
              <a:t> to provide the missing names to </a:t>
            </a:r>
            <a:r>
              <a:rPr lang="en-US" dirty="0" err="1"/>
              <a:t>test.c</a:t>
            </a:r>
            <a:endParaRPr lang="en-US" dirty="0"/>
          </a:p>
          <a:p>
            <a:pPr marL="6686550" lvl="1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22294" y="2819400"/>
            <a:ext cx="5936946" cy="476027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924503" y="28194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87400" y="4038600"/>
            <a:ext cx="2743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9969500" cy="1498600"/>
          </a:xfrm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was designed in 1972 to implement Unix</a:t>
            </a:r>
          </a:p>
          <a:p>
            <a:pPr lvl="1"/>
            <a:r>
              <a:rPr lang="en-US" dirty="0"/>
              <a:t>People didn’t know how to design good languages</a:t>
            </a:r>
            <a:br>
              <a:rPr lang="en-US" dirty="0"/>
            </a:br>
            <a:r>
              <a:rPr lang="en-US" dirty="0"/>
              <a:t>back then</a:t>
            </a:r>
          </a:p>
          <a:p>
            <a:pPr lvl="1"/>
            <a:r>
              <a:rPr lang="en-US" dirty="0"/>
              <a:t>C is a terrible language</a:t>
            </a:r>
          </a:p>
          <a:p>
            <a:pPr lvl="4"/>
            <a:endParaRPr lang="en-US" dirty="0"/>
          </a:p>
          <a:p>
            <a:r>
              <a:rPr lang="en-US" dirty="0"/>
              <a:t>C is pervasively used for system-level programming</a:t>
            </a:r>
          </a:p>
          <a:p>
            <a:pPr lvl="1"/>
            <a:r>
              <a:rPr lang="en-US" dirty="0"/>
              <a:t>It is very fast</a:t>
            </a:r>
          </a:p>
          <a:p>
            <a:pPr lvl="4"/>
            <a:endParaRPr lang="en-US" dirty="0"/>
          </a:p>
          <a:p>
            <a:r>
              <a:rPr lang="en-US" dirty="0"/>
              <a:t>C0/C1 is a </a:t>
            </a:r>
            <a:r>
              <a:rPr lang="en-US" b="1" dirty="0"/>
              <a:t>safe</a:t>
            </a:r>
            <a:r>
              <a:rPr lang="en-US" dirty="0"/>
              <a:t> subset of C with </a:t>
            </a:r>
            <a:r>
              <a:rPr lang="en-US" b="1" dirty="0"/>
              <a:t>contract</a:t>
            </a:r>
            <a:r>
              <a:rPr lang="en-US" dirty="0"/>
              <a:t> annotations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 is much more powerful than C0/C1</a:t>
            </a:r>
          </a:p>
          <a:p>
            <a:pPr lvl="1"/>
            <a:r>
              <a:rPr lang="en-US" dirty="0"/>
              <a:t>With great power comes great responsibility</a:t>
            </a:r>
          </a:p>
          <a:p>
            <a:pPr lvl="1"/>
            <a:r>
              <a:rPr lang="en-US" dirty="0"/>
              <a:t>and a great deal of danger!</a:t>
            </a:r>
          </a:p>
          <a:p>
            <a:pPr lvl="1"/>
            <a:endParaRPr lang="en-US" dirty="0"/>
          </a:p>
        </p:txBody>
      </p:sp>
      <p:pic>
        <p:nvPicPr>
          <p:cNvPr id="6" name="Picture 5" descr="ritch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0" y="83288"/>
            <a:ext cx="2006600" cy="2939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99452" y="29718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Dennis Ritchie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1625600" y="6705600"/>
            <a:ext cx="3224602" cy="400110"/>
          </a:xfrm>
          <a:prstGeom prst="wedgeRectCallout">
            <a:avLst>
              <a:gd name="adj1" fmla="val 20480"/>
              <a:gd name="adj2" fmla="val -11496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Preempts many pitfalls of C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935398" y="6705600"/>
            <a:ext cx="4366260" cy="400110"/>
          </a:xfrm>
          <a:prstGeom prst="wedgeRectCallout">
            <a:avLst>
              <a:gd name="adj1" fmla="val -23248"/>
              <a:gd name="adj2" fmla="val -11809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Teaches good programming practices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compile again …</a:t>
            </a:r>
          </a:p>
          <a:p>
            <a:pPr marL="6686550" lvl="1"/>
            <a:endParaRPr lang="en-US" dirty="0"/>
          </a:p>
          <a:p>
            <a:pPr marL="6686550" lvl="1"/>
            <a:r>
              <a:rPr lang="en-US" dirty="0"/>
              <a:t>A header file can end up included multiple times</a:t>
            </a:r>
          </a:p>
          <a:p>
            <a:pPr marL="6978650" lvl="2"/>
            <a:r>
              <a:rPr lang="en-US" dirty="0"/>
              <a:t>Often via other header files</a:t>
            </a:r>
          </a:p>
          <a:p>
            <a:pPr marL="6978650" lvl="2"/>
            <a:endParaRPr lang="en-US" dirty="0"/>
          </a:p>
          <a:p>
            <a:pPr marL="6686550" lvl="1"/>
            <a:r>
              <a:rPr lang="en-US" dirty="0"/>
              <a:t>Let’s see what happens if we </a:t>
            </a:r>
            <a:r>
              <a:rPr lang="en-US" dirty="0">
                <a:solidFill>
                  <a:srgbClr val="FF66FF"/>
                </a:solidFill>
              </a:rPr>
              <a:t>#include</a:t>
            </a:r>
            <a:r>
              <a:rPr lang="en-US" dirty="0"/>
              <a:t> </a:t>
            </a:r>
            <a:r>
              <a:rPr lang="en-US" dirty="0" err="1"/>
              <a:t>simple.h</a:t>
            </a:r>
            <a:r>
              <a:rPr lang="en-US" dirty="0"/>
              <a:t> twice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22294" y="2819400"/>
            <a:ext cx="5936946" cy="506805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913283" y="2819400"/>
            <a:ext cx="945066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test.0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87400" y="3962400"/>
            <a:ext cx="27432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6477000"/>
            <a:ext cx="11099800" cy="24003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struct</a:t>
            </a:r>
            <a:r>
              <a:rPr lang="en-US" dirty="0">
                <a:solidFill>
                  <a:srgbClr val="00B050"/>
                </a:solidFill>
              </a:rPr>
              <a:t> point2d </a:t>
            </a:r>
            <a:r>
              <a:rPr lang="en-US" dirty="0"/>
              <a:t>is defined twice</a:t>
            </a:r>
          </a:p>
          <a:p>
            <a:pPr lvl="1"/>
            <a:r>
              <a:rPr lang="en-US" dirty="0"/>
              <a:t>Once each time we </a:t>
            </a:r>
            <a:r>
              <a:rPr lang="en-US" b="1" dirty="0">
                <a:solidFill>
                  <a:srgbClr val="FF66FF"/>
                </a:solidFill>
              </a:rPr>
              <a:t>#include</a:t>
            </a:r>
            <a:r>
              <a:rPr lang="en-US" dirty="0"/>
              <a:t> </a:t>
            </a:r>
            <a:r>
              <a:rPr lang="en-US" dirty="0" err="1"/>
              <a:t>simple.h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2286000"/>
            <a:ext cx="12827000" cy="3724096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file included from test.c:5:0: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simple.h:10:8: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error: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redefinition of ‘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point2d’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point2d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{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      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^~~~~~~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file included from test.c:4:0: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simple.h:10:8: </a:t>
            </a:r>
            <a:r>
              <a:rPr lang="en-US" sz="2300" b="0" dirty="0">
                <a:solidFill>
                  <a:srgbClr val="00B0F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note: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originally defined here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>
                <a:solidFill>
                  <a:srgbClr val="00B0F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point2d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{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       </a:t>
            </a:r>
            <a:r>
              <a:rPr lang="en-US" sz="2300" b="0" dirty="0">
                <a:solidFill>
                  <a:srgbClr val="00B0F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^~~~~~~</a:t>
            </a:r>
            <a:endParaRPr lang="en-US" sz="2300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1981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5816600" y="8077200"/>
            <a:ext cx="3096360" cy="707886"/>
          </a:xfrm>
          <a:prstGeom prst="wedgeRectCallout">
            <a:avLst>
              <a:gd name="adj1" fmla="val -39209"/>
              <a:gd name="adj2" fmla="val -10998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C0 notices this and skips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#use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 beyond the first one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Hardening a Library Interface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conditional compilation to make sure the definitions in a header file are included just once</a:t>
            </a:r>
          </a:p>
          <a:p>
            <a:pPr marL="5422900" lvl="1"/>
            <a:endParaRPr lang="en-US" dirty="0"/>
          </a:p>
          <a:p>
            <a:pPr marL="5422900" lvl="1"/>
            <a:r>
              <a:rPr lang="en-US" dirty="0"/>
              <a:t>If </a:t>
            </a:r>
            <a:r>
              <a:rPr lang="en-US" dirty="0">
                <a:solidFill>
                  <a:srgbClr val="FF66FF"/>
                </a:solidFill>
              </a:rPr>
              <a:t>SIMPLE_H</a:t>
            </a:r>
            <a:r>
              <a:rPr lang="en-US" dirty="0"/>
              <a:t> </a:t>
            </a:r>
            <a:r>
              <a:rPr lang="en-US" b="1" dirty="0"/>
              <a:t>is not</a:t>
            </a:r>
            <a:r>
              <a:rPr lang="en-US" dirty="0"/>
              <a:t> defined</a:t>
            </a:r>
          </a:p>
          <a:p>
            <a:pPr marL="5715000" lvl="2"/>
            <a:r>
              <a:rPr lang="en-US" dirty="0"/>
              <a:t>Define it</a:t>
            </a:r>
          </a:p>
          <a:p>
            <a:pPr marL="5715000" lvl="2"/>
            <a:r>
              <a:rPr lang="en-US" dirty="0"/>
              <a:t>Provide the interface definitions</a:t>
            </a:r>
          </a:p>
          <a:p>
            <a:pPr marL="5422900" lvl="1"/>
            <a:r>
              <a:rPr lang="en-US" dirty="0"/>
              <a:t>If </a:t>
            </a:r>
            <a:r>
              <a:rPr lang="en-US" dirty="0">
                <a:solidFill>
                  <a:srgbClr val="FF66FF"/>
                </a:solidFill>
              </a:rPr>
              <a:t>SIMPLE_H</a:t>
            </a:r>
            <a:r>
              <a:rPr lang="en-US" dirty="0"/>
              <a:t> </a:t>
            </a:r>
            <a:r>
              <a:rPr lang="en-US" b="1" dirty="0"/>
              <a:t>is </a:t>
            </a:r>
            <a:r>
              <a:rPr lang="en-US" dirty="0"/>
              <a:t>defined</a:t>
            </a:r>
          </a:p>
          <a:p>
            <a:pPr marL="5715000" lvl="2"/>
            <a:r>
              <a:rPr lang="en-US" dirty="0"/>
              <a:t>Do nothing</a:t>
            </a:r>
          </a:p>
          <a:p>
            <a:pPr marL="5422900" lvl="1"/>
            <a:r>
              <a:rPr lang="en-US" dirty="0"/>
              <a:t>The first time we </a:t>
            </a:r>
            <a:r>
              <a:rPr lang="en-US" dirty="0">
                <a:solidFill>
                  <a:srgbClr val="FF66FF"/>
                </a:solidFill>
              </a:rPr>
              <a:t>#include </a:t>
            </a:r>
            <a:r>
              <a:rPr lang="en-US" dirty="0" err="1"/>
              <a:t>simple.h</a:t>
            </a:r>
            <a:endParaRPr lang="en-US" dirty="0"/>
          </a:p>
          <a:p>
            <a:pPr marL="5715000" lvl="2"/>
            <a:r>
              <a:rPr lang="en-US" dirty="0">
                <a:solidFill>
                  <a:srgbClr val="FF66FF"/>
                </a:solidFill>
              </a:rPr>
              <a:t>SIMPLE_H</a:t>
            </a:r>
            <a:r>
              <a:rPr lang="en-US" dirty="0"/>
              <a:t> </a:t>
            </a:r>
            <a:r>
              <a:rPr lang="en-US" b="1" dirty="0"/>
              <a:t>is not </a:t>
            </a:r>
            <a:r>
              <a:rPr lang="en-US" dirty="0"/>
              <a:t>defined</a:t>
            </a:r>
          </a:p>
          <a:p>
            <a:pPr marL="6057900" lvl="3"/>
            <a:r>
              <a:rPr lang="en-US" dirty="0"/>
              <a:t>The interface definitions are </a:t>
            </a:r>
            <a:r>
              <a:rPr lang="en-US" dirty="0">
                <a:solidFill>
                  <a:srgbClr val="FF66FF"/>
                </a:solidFill>
              </a:rPr>
              <a:t>#include</a:t>
            </a:r>
            <a:r>
              <a:rPr lang="en-US" dirty="0"/>
              <a:t>d</a:t>
            </a:r>
          </a:p>
          <a:p>
            <a:pPr marL="5422900" lvl="1"/>
            <a:r>
              <a:rPr lang="en-US" dirty="0"/>
              <a:t>Any time after that</a:t>
            </a:r>
          </a:p>
          <a:p>
            <a:pPr marL="5715000" lvl="2"/>
            <a:r>
              <a:rPr lang="en-US" dirty="0">
                <a:solidFill>
                  <a:srgbClr val="FF66FF"/>
                </a:solidFill>
              </a:rPr>
              <a:t>SIMPLE_H</a:t>
            </a:r>
            <a:r>
              <a:rPr lang="en-US" dirty="0"/>
              <a:t> </a:t>
            </a:r>
            <a:r>
              <a:rPr lang="en-US" b="1" dirty="0"/>
              <a:t>is</a:t>
            </a:r>
            <a:r>
              <a:rPr lang="en-US" dirty="0"/>
              <a:t> defined</a:t>
            </a:r>
          </a:p>
          <a:p>
            <a:pPr marL="6057900" lvl="3"/>
            <a:r>
              <a:rPr lang="en-US" dirty="0"/>
              <a:t>The interface definitions are not </a:t>
            </a:r>
            <a:r>
              <a:rPr lang="en-US" dirty="0">
                <a:solidFill>
                  <a:srgbClr val="FF66FF"/>
                </a:solidFill>
              </a:rPr>
              <a:t>#include</a:t>
            </a:r>
            <a:r>
              <a:rPr lang="en-US" dirty="0"/>
              <a:t>d</a:t>
            </a:r>
          </a:p>
          <a:p>
            <a:pPr marL="5422900" lvl="1"/>
            <a:endParaRPr lang="en-US" dirty="0"/>
          </a:p>
        </p:txBody>
      </p:sp>
      <p:sp>
        <p:nvSpPr>
          <p:cNvPr id="6" name="Vertical Scroll 5"/>
          <p:cNvSpPr/>
          <p:nvPr/>
        </p:nvSpPr>
        <p:spPr bwMode="auto">
          <a:xfrm flipH="1">
            <a:off x="1705607" y="3639245"/>
            <a:ext cx="4034793" cy="4938812"/>
          </a:xfrm>
          <a:prstGeom prst="verticalScroll">
            <a:avLst>
              <a:gd name="adj" fmla="val 4122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Interface ***/</a:t>
            </a:r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</a:t>
            </a:r>
            <a:r>
              <a:rPr lang="en-US" sz="2000" dirty="0" err="1">
                <a:solidFill>
                  <a:srgbClr val="FF66FF"/>
                </a:solidFill>
                <a:latin typeface="Helvetica Neue"/>
              </a:rPr>
              <a:t>ifndef</a:t>
            </a:r>
            <a:r>
              <a:rPr lang="en-US" sz="2000" dirty="0">
                <a:solidFill>
                  <a:srgbClr val="FF66FF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SIMPLE_H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#define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SIMPLE_H</a:t>
            </a:r>
          </a:p>
          <a:p>
            <a:pPr algn="l"/>
            <a:endParaRPr lang="en-US" sz="2000" b="0" dirty="0">
              <a:solidFill>
                <a:srgbClr val="00B050"/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absval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x</a:t>
            </a:r>
            <a:r>
              <a:rPr lang="en-US" sz="2000" b="0" dirty="0">
                <a:latin typeface="Helvetica Neue"/>
              </a:rPr>
              <a:t>)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/*@requires x &gt;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int_min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(); @*/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/*@ensures \result &gt;= 0;   @*/ </a:t>
            </a:r>
            <a:r>
              <a:rPr lang="en-US" sz="2000" b="0" dirty="0">
                <a:latin typeface="Helvetica Neue"/>
              </a:rPr>
              <a:t>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latin typeface="Helvetica Neue"/>
              </a:rPr>
              <a:t> {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x;</a:t>
            </a:r>
          </a:p>
          <a:p>
            <a:pPr algn="l"/>
            <a:r>
              <a:rPr lang="en-US" sz="2000" b="0" dirty="0"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y;</a:t>
            </a:r>
          </a:p>
          <a:p>
            <a:pPr algn="l"/>
            <a:r>
              <a:rPr lang="en-US" sz="2000" b="0" dirty="0">
                <a:latin typeface="Helvetica Neue"/>
              </a:rPr>
              <a:t>};</a:t>
            </a:r>
          </a:p>
          <a:p>
            <a:pPr algn="l"/>
            <a:endParaRPr lang="en-US" sz="2000" b="0" dirty="0">
              <a:latin typeface="Helvetica Neue"/>
            </a:endParaRP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</a:rPr>
              <a:t>#</a:t>
            </a:r>
            <a:r>
              <a:rPr lang="en-US" sz="2000" dirty="0" err="1">
                <a:solidFill>
                  <a:srgbClr val="FF66FF"/>
                </a:solidFill>
                <a:latin typeface="Helvetica Neue"/>
              </a:rPr>
              <a:t>endif</a:t>
            </a:r>
            <a:endParaRPr lang="en-US" sz="2000" dirty="0">
              <a:solidFill>
                <a:srgbClr val="FF66FF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47555" y="3816843"/>
            <a:ext cx="1204752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File </a:t>
            </a:r>
            <a:r>
              <a:rPr lang="en-US" sz="1600" b="0" dirty="0" err="1"/>
              <a:t>simple.h</a:t>
            </a:r>
            <a:endParaRPr lang="en-US" sz="1600" b="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105407" y="4782245"/>
            <a:ext cx="1676400" cy="9906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Interface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9474200" y="2819400"/>
            <a:ext cx="2443939" cy="707886"/>
          </a:xfrm>
          <a:prstGeom prst="wedgeRectCallout">
            <a:avLst>
              <a:gd name="adj1" fmla="val -78112"/>
              <a:gd name="adj2" fmla="val 5905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SIMPLE_H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some unique symbol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549400" y="4343400"/>
            <a:ext cx="35052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625600" y="8001000"/>
            <a:ext cx="14478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8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4953000"/>
            <a:ext cx="11099800" cy="3924300"/>
          </a:xfrm>
        </p:spPr>
        <p:txBody>
          <a:bodyPr/>
          <a:lstStyle/>
          <a:p>
            <a:r>
              <a:rPr lang="en-US" dirty="0"/>
              <a:t>One error only!</a:t>
            </a:r>
          </a:p>
          <a:p>
            <a:pPr lvl="1"/>
            <a:r>
              <a:rPr lang="en-US" dirty="0"/>
              <a:t>true?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00B050"/>
                </a:solidFill>
              </a:rPr>
              <a:t>bool</a:t>
            </a:r>
            <a:r>
              <a:rPr lang="en-US" dirty="0"/>
              <a:t> is not a primitive type in C</a:t>
            </a:r>
          </a:p>
          <a:p>
            <a:pPr lvl="1"/>
            <a:r>
              <a:rPr lang="en-US" dirty="0"/>
              <a:t>To use Booleans in C, we need to </a:t>
            </a:r>
            <a:r>
              <a:rPr lang="en-US" dirty="0">
                <a:solidFill>
                  <a:srgbClr val="FF66FF"/>
                </a:solidFill>
              </a:rPr>
              <a:t>#include </a:t>
            </a:r>
            <a:r>
              <a:rPr lang="en-US" dirty="0"/>
              <a:t>&lt;</a:t>
            </a:r>
            <a:r>
              <a:rPr lang="en-US" dirty="0" err="1"/>
              <a:t>stdbool.h</a:t>
            </a:r>
            <a:r>
              <a:rPr lang="en-US" dirty="0"/>
              <a:t>&gt;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2286000"/>
            <a:ext cx="12827000" cy="2308324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In function ‘main’: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test.c:12:25: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error: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‘true’ undeclared (first use in this function); did you mean ‘free’?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assert(P-&gt;y &gt; P-&gt;x &amp;&amp;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true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);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                                   </a:t>
            </a:r>
            <a:r>
              <a:rPr lang="en-US" sz="2300" b="0" dirty="0">
                <a:solidFill>
                  <a:srgbClr val="FF000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^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endParaRPr lang="en-US" sz="2300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1981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036300" cy="68961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bool</a:t>
            </a:r>
            <a:r>
              <a:rPr lang="en-US" dirty="0"/>
              <a:t> is not a primitive type in C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22294" y="2819400"/>
            <a:ext cx="5936946" cy="537583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stdbool.h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924503" y="28194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87400" y="4648200"/>
            <a:ext cx="28194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3581400"/>
            <a:ext cx="11099800" cy="5295900"/>
          </a:xfrm>
        </p:spPr>
        <p:txBody>
          <a:bodyPr/>
          <a:lstStyle/>
          <a:p>
            <a:r>
              <a:rPr lang="en-US" dirty="0"/>
              <a:t>Great!</a:t>
            </a:r>
          </a:p>
          <a:p>
            <a:endParaRPr lang="en-US" dirty="0"/>
          </a:p>
          <a:p>
            <a:r>
              <a:rPr lang="en-US" i="1" dirty="0"/>
              <a:t>Let’s run it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2286000"/>
            <a:ext cx="12827000" cy="923330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endParaRPr lang="en-US" sz="2300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1981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eaLnBrk="1"/>
            <a:r>
              <a:rPr lang="en-US" sz="4400" b="1" dirty="0">
                <a:solidFill>
                  <a:srgbClr val="77E1FF"/>
                </a:solidFill>
              </a:rPr>
              <a:t>Translating a C0 Program to C –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7759700" cy="1498600"/>
          </a:xfrm>
        </p:spPr>
        <p:txBody>
          <a:bodyPr/>
          <a:lstStyle/>
          <a:p>
            <a:r>
              <a:rPr lang="en-US" dirty="0"/>
              <a:t>Running 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run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ea typeface="Menlo" charset="0"/>
                <a:cs typeface="Menlo" charset="0"/>
                <a:sym typeface="Menlo" charset="0"/>
              </a:rPr>
              <a:t>1073741854 does not look right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Menlo" charset="0"/>
              </a:rPr>
              <a:t>C0 gave us back 30</a:t>
            </a:r>
          </a:p>
          <a:p>
            <a:endParaRPr lang="en-US" dirty="0">
              <a:solidFill>
                <a:schemeClr val="tx1"/>
              </a:solidFill>
              <a:sym typeface="Menlo" charset="0"/>
            </a:endParaRPr>
          </a:p>
          <a:p>
            <a:r>
              <a:rPr lang="en-US" b="1" dirty="0">
                <a:solidFill>
                  <a:schemeClr val="tx1"/>
                </a:solidFill>
                <a:sym typeface="Menlo" charset="0"/>
              </a:rPr>
              <a:t>C does not initialize allocated memory to default value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 uses whatever is at that location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Let’s run it again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3048000"/>
            <a:ext cx="12827000" cy="1661993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./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1073741854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2743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712200" y="76200"/>
            <a:ext cx="4194290" cy="251350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rgbClr val="FF66FF"/>
                </a:solidFill>
                <a:latin typeface="Helvetica Neue"/>
              </a:rPr>
              <a:t>#include …</a:t>
            </a:r>
          </a:p>
          <a:p>
            <a:pPr algn="l"/>
            <a:endParaRPr lang="en-US" sz="14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400" b="0" dirty="0">
                <a:latin typeface="Helvetica Neue"/>
              </a:rPr>
              <a:t>() {</a:t>
            </a:r>
          </a:p>
          <a:p>
            <a:pPr algn="l"/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14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14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Octagon 6"/>
          <p:cNvSpPr/>
          <p:nvPr/>
        </p:nvSpPr>
        <p:spPr bwMode="auto">
          <a:xfrm>
            <a:off x="9184640" y="7467600"/>
            <a:ext cx="1737360" cy="1737360"/>
          </a:xfrm>
          <a:prstGeom prst="octagon">
            <a:avLst/>
          </a:prstGeom>
          <a:solidFill>
            <a:srgbClr val="FF0000"/>
          </a:solidFill>
          <a:ln w="1016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Danger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7759700" cy="1498600"/>
          </a:xfrm>
        </p:spPr>
        <p:txBody>
          <a:bodyPr/>
          <a:lstStyle/>
          <a:p>
            <a:r>
              <a:rPr lang="en-US" dirty="0"/>
              <a:t>Running 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run it again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Menlo" charset="0"/>
              </a:rPr>
              <a:t>C does not initialize allocated memory to default value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Different executions produce different values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is an endless source of bugs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3505200"/>
            <a:ext cx="12827000" cy="4616648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1073741854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Assertion failed: (P-&gt;y &gt; P-&gt;x </a:t>
            </a:r>
            <a:r>
              <a:rPr lang="en-US" b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&amp;&amp; true), 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function main, file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 line 13.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Abort trap: 6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30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1879048222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32004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712200" y="76200"/>
            <a:ext cx="4194290" cy="251350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rgbClr val="FF66FF"/>
                </a:solidFill>
                <a:latin typeface="Helvetica Neue"/>
              </a:rPr>
              <a:t>#include …</a:t>
            </a:r>
          </a:p>
          <a:p>
            <a:pPr algn="l"/>
            <a:endParaRPr lang="en-US" sz="14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1400" b="0" dirty="0">
                <a:latin typeface="Helvetica Neue"/>
              </a:rPr>
              <a:t>() {</a:t>
            </a:r>
          </a:p>
          <a:p>
            <a:pPr algn="l"/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14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14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9779000" y="9201090"/>
            <a:ext cx="3059492" cy="400110"/>
          </a:xfrm>
          <a:prstGeom prst="wedgeRectCallout">
            <a:avLst>
              <a:gd name="adj1" fmla="val -54767"/>
              <a:gd name="adj2" fmla="val -13189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was impossible in C0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Octagon 8"/>
          <p:cNvSpPr/>
          <p:nvPr/>
        </p:nvSpPr>
        <p:spPr bwMode="auto">
          <a:xfrm>
            <a:off x="10693400" y="5943600"/>
            <a:ext cx="1737360" cy="1737360"/>
          </a:xfrm>
          <a:prstGeom prst="octagon">
            <a:avLst/>
          </a:prstGeom>
          <a:solidFill>
            <a:srgbClr val="FF0000"/>
          </a:solidFill>
          <a:ln w="1016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Danger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Our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Menlo" charset="0"/>
              </a:rPr>
              <a:t>C does not initialize allocated memory to default value</a:t>
            </a:r>
          </a:p>
          <a:p>
            <a:pPr lvl="1"/>
            <a:r>
              <a:rPr lang="en-US" dirty="0"/>
              <a:t>This makes C </a:t>
            </a:r>
            <a:r>
              <a:rPr lang="en-US" b="1" dirty="0"/>
              <a:t>fast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dangerous</a:t>
            </a:r>
          </a:p>
          <a:p>
            <a:pPr marL="6573838" lvl="1"/>
            <a:endParaRPr lang="en-US" dirty="0"/>
          </a:p>
          <a:p>
            <a:pPr marL="6573838" lvl="1"/>
            <a:r>
              <a:rPr lang="en-US" dirty="0"/>
              <a:t>The obvious fix is to initialize P-&gt;y</a:t>
            </a:r>
          </a:p>
          <a:p>
            <a:pPr marL="6573838" lvl="1"/>
            <a:endParaRPr lang="en-US" dirty="0"/>
          </a:p>
          <a:p>
            <a:pPr marL="6573838" lvl="1"/>
            <a:r>
              <a:rPr lang="en-US" dirty="0"/>
              <a:t>But it is rarely that obvious</a:t>
            </a:r>
          </a:p>
          <a:p>
            <a:pPr marL="6573838" lvl="1"/>
            <a:endParaRPr lang="en-US" dirty="0"/>
          </a:p>
          <a:p>
            <a:pPr marL="6573838" lvl="1"/>
            <a:r>
              <a:rPr lang="en-US" dirty="0"/>
              <a:t>A more systematic way to find uninitialized memory bugs (and others) is to use the </a:t>
            </a:r>
            <a:r>
              <a:rPr lang="en-US" b="1" dirty="0" err="1"/>
              <a:t>valgrind</a:t>
            </a:r>
            <a:r>
              <a:rPr lang="en-US" dirty="0"/>
              <a:t> tool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22294" y="3886200"/>
            <a:ext cx="5936946" cy="537583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stdbool.h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24503" y="38862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pic>
        <p:nvPicPr>
          <p:cNvPr id="6" name="Picture 5" descr="Cajon_Pass_Circuit-47_original1.jpg"/>
          <p:cNvPicPr>
            <a:picLocks noChangeAspect="1"/>
          </p:cNvPicPr>
          <p:nvPr/>
        </p:nvPicPr>
        <p:blipFill>
          <a:blip r:embed="rId2" cstate="print"/>
          <a:srcRect l="4630" t="4167" r="6495" b="8333"/>
          <a:stretch>
            <a:fillRect/>
          </a:stretch>
        </p:blipFill>
        <p:spPr>
          <a:xfrm>
            <a:off x="101381" y="76200"/>
            <a:ext cx="2438619" cy="1600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r="14593"/>
          <a:stretch>
            <a:fillRect/>
          </a:stretch>
        </p:blipFill>
        <p:spPr bwMode="auto">
          <a:xfrm>
            <a:off x="10236200" y="76200"/>
            <a:ext cx="267582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91" r="14286"/>
          <a:stretch>
            <a:fillRect/>
          </a:stretch>
        </p:blipFill>
        <p:spPr bwMode="auto">
          <a:xfrm>
            <a:off x="0" y="3413760"/>
            <a:ext cx="3793067" cy="49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379200" cy="1625600"/>
          </a:xfrm>
        </p:spPr>
        <p:txBody>
          <a:bodyPr>
            <a:normAutofit/>
          </a:bodyPr>
          <a:lstStyle/>
          <a:p>
            <a:r>
              <a:rPr lang="en-US" sz="7700" b="1" dirty="0"/>
              <a:t>C0                                 C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4118199" y="2167469"/>
            <a:ext cx="8669857" cy="4226180"/>
            <a:chOff x="2895607" y="1524000"/>
            <a:chExt cx="6095993" cy="2971533"/>
          </a:xfrm>
        </p:grpSpPr>
        <p:pic>
          <p:nvPicPr>
            <p:cNvPr id="9" name="Picture 8" descr="Cajon_Pass_Circuit-47_original1.jpg"/>
            <p:cNvPicPr>
              <a:picLocks noChangeAspect="1"/>
            </p:cNvPicPr>
            <p:nvPr/>
          </p:nvPicPr>
          <p:blipFill>
            <a:blip r:embed="rId3" cstate="print"/>
            <a:srcRect l="4630" r="6495"/>
            <a:stretch>
              <a:fillRect/>
            </a:stretch>
          </p:blipFill>
          <p:spPr>
            <a:xfrm>
              <a:off x="5029200" y="1524000"/>
              <a:ext cx="3962400" cy="2971533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 rot="20864749">
              <a:off x="2895607" y="2330936"/>
              <a:ext cx="18288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4118199" y="6651414"/>
            <a:ext cx="8669857" cy="2885440"/>
            <a:chOff x="2895607" y="4676775"/>
            <a:chExt cx="6095993" cy="20288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9374" y="4676775"/>
              <a:ext cx="3972226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ight Arrow 11"/>
            <p:cNvSpPr/>
            <p:nvPr/>
          </p:nvSpPr>
          <p:spPr>
            <a:xfrm rot="735251" flipV="1">
              <a:off x="2895607" y="4921736"/>
              <a:ext cx="18288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51682" y="4118187"/>
            <a:ext cx="1423558" cy="3282950"/>
          </a:xfrm>
          <a:prstGeom prst="rect">
            <a:avLst/>
          </a:prstGeom>
          <a:noFill/>
        </p:spPr>
        <p:txBody>
          <a:bodyPr wrap="square" lIns="130039" tIns="65020" rIns="130039" bIns="65020">
            <a:spAutoFit/>
          </a:bodyPr>
          <a:lstStyle/>
          <a:p>
            <a:pPr algn="ctr"/>
            <a:r>
              <a:rPr lang="en-US" sz="205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226560" y="975360"/>
            <a:ext cx="4660053" cy="6502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type </a:t>
            </a:r>
            <a:r>
              <a:rPr lang="en-US" dirty="0" err="1"/>
              <a:t>valgrind</a:t>
            </a:r>
            <a:r>
              <a:rPr lang="en-US" dirty="0"/>
              <a:t> in front of the executable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3048000"/>
            <a:ext cx="12827000" cy="4247317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==9073==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Memcheck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 a memory error detector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==9073== Copyright (C) 2002-2017, and GNU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GPL'd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 by Julian Seward et al.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==9073== Using Valgrind-3.13.0 and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LibVEX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; rerun with -h for copyright info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==9073== Command: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==9073== 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==9073== Conditional jump or move depends on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uninitialised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value(s)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==9073==    at 0x10891B: main (test.c:13)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==9073== 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2743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7800" y="3149252"/>
            <a:ext cx="25908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92200" y="5029200"/>
            <a:ext cx="8991600" cy="1295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1016000" y="7696200"/>
            <a:ext cx="2698816" cy="1323439"/>
          </a:xfrm>
          <a:prstGeom prst="wedgeRectCallout">
            <a:avLst>
              <a:gd name="adj1" fmla="val 33120"/>
              <a:gd name="adj2" fmla="val -15250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notices that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 statement depending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on an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unitialized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value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has been executed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4749800" y="7467600"/>
            <a:ext cx="2772554" cy="707886"/>
          </a:xfrm>
          <a:prstGeom prst="wedgeRectCallout">
            <a:avLst>
              <a:gd name="adj1" fmla="val -21546"/>
              <a:gd name="adj2" fmla="val -2498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Approximate line where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occurred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Menlo" charset="0"/>
              </a:rPr>
              <a:t>C does not initialize allocated memory to default values</a:t>
            </a:r>
            <a:endParaRPr lang="en-US" dirty="0"/>
          </a:p>
          <a:p>
            <a:pPr lvl="1"/>
            <a:r>
              <a:rPr lang="en-US" dirty="0"/>
              <a:t>Fix it by initializing P-&gt;y</a:t>
            </a:r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22294" y="3463369"/>
            <a:ext cx="5936946" cy="568360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stdbool.h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24503" y="3463369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63600" y="6858000"/>
            <a:ext cx="1600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recompile and run it again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This is the expected output</a:t>
            </a:r>
          </a:p>
          <a:p>
            <a:pPr lvl="1"/>
            <a:r>
              <a:rPr lang="en-US" dirty="0"/>
              <a:t>Same as with C0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3048000"/>
            <a:ext cx="12827000" cy="1661993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./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30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2743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run it with </a:t>
            </a:r>
            <a:r>
              <a:rPr lang="en-US" dirty="0" err="1"/>
              <a:t>valgrind</a:t>
            </a:r>
            <a:r>
              <a:rPr lang="en-US" dirty="0"/>
              <a:t> too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3048000"/>
            <a:ext cx="12827000" cy="6463308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30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HEAP SUMMARY: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    in use at exit: 8 bytes in 1 blocks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  total heap usage: 2 </a:t>
            </a:r>
            <a:r>
              <a:rPr lang="en-U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allocs</a:t>
            </a: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 1 frees, 1,032 bytes allocated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LEAK SUMMARY: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   definitely lost: 8 bytes in 1 blocks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   indirectly lost: 0 bytes in 0 blocks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     possibly lost: 0 bytes in 0 blocks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   still reachable: 0 bytes in 0 blocks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        suppressed: 0 bytes in 0 blocks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==9197== Rerun with --leak-check=full to see details of leaked memory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2743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92200" y="5105400"/>
            <a:ext cx="8991600" cy="1219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6400" y="6400800"/>
            <a:ext cx="64770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722100" cy="6896100"/>
          </a:xfrm>
        </p:spPr>
        <p:txBody>
          <a:bodyPr/>
          <a:lstStyle/>
          <a:p>
            <a:r>
              <a:rPr lang="en-US" dirty="0"/>
              <a:t>When the program exits, 8 bytes are still in use</a:t>
            </a:r>
          </a:p>
          <a:p>
            <a:pPr lvl="1"/>
            <a:r>
              <a:rPr lang="en-US" dirty="0"/>
              <a:t>That’s the </a:t>
            </a:r>
            <a:r>
              <a:rPr lang="en-US" dirty="0">
                <a:solidFill>
                  <a:srgbClr val="00B050"/>
                </a:solidFill>
              </a:rPr>
              <a:t>struct point2d</a:t>
            </a:r>
            <a:r>
              <a:rPr lang="en-US" dirty="0"/>
              <a:t> it allocated</a:t>
            </a:r>
          </a:p>
          <a:p>
            <a:pPr lvl="4"/>
            <a:endParaRPr lang="en-US" dirty="0"/>
          </a:p>
          <a:p>
            <a:r>
              <a:rPr lang="en-US" dirty="0"/>
              <a:t>C0 and C manage memory differently</a:t>
            </a:r>
          </a:p>
          <a:p>
            <a:pPr lvl="1"/>
            <a:r>
              <a:rPr lang="en-US" dirty="0"/>
              <a:t>C0 is </a:t>
            </a:r>
            <a:r>
              <a:rPr lang="en-US" i="1" dirty="0"/>
              <a:t>garbage-collected</a:t>
            </a:r>
          </a:p>
          <a:p>
            <a:pPr lvl="2"/>
            <a:r>
              <a:rPr lang="en-US" dirty="0"/>
              <a:t>Memory is reclaimed whenever needed</a:t>
            </a:r>
          </a:p>
          <a:p>
            <a:pPr lvl="1"/>
            <a:r>
              <a:rPr lang="en-US" dirty="0"/>
              <a:t>In C, the programmer needs to </a:t>
            </a:r>
            <a:r>
              <a:rPr lang="en-US" b="1" dirty="0"/>
              <a:t>free</a:t>
            </a:r>
            <a:r>
              <a:rPr lang="en-US" dirty="0"/>
              <a:t> allocated memory once it is not used any more</a:t>
            </a:r>
          </a:p>
          <a:p>
            <a:pPr lvl="2"/>
            <a:r>
              <a:rPr lang="en-US" dirty="0"/>
              <a:t>Memory is never reclaimed</a:t>
            </a:r>
          </a:p>
          <a:p>
            <a:pPr lvl="4"/>
            <a:endParaRPr lang="en-US" dirty="0"/>
          </a:p>
          <a:p>
            <a:r>
              <a:rPr lang="en-US" dirty="0"/>
              <a:t>A program has a </a:t>
            </a:r>
            <a:r>
              <a:rPr lang="en-US" b="1" dirty="0"/>
              <a:t>memory leak </a:t>
            </a:r>
            <a:r>
              <a:rPr lang="en-US" dirty="0"/>
              <a:t>if unused memory is not freed</a:t>
            </a:r>
          </a:p>
          <a:p>
            <a:pPr lvl="1"/>
            <a:r>
              <a:rPr lang="en-US" dirty="0"/>
              <a:t>In long-running programs</a:t>
            </a:r>
          </a:p>
          <a:p>
            <a:pPr lvl="3"/>
            <a:r>
              <a:rPr lang="en-US" dirty="0"/>
              <a:t>Games, browsers, operating systems, etc.,</a:t>
            </a:r>
          </a:p>
          <a:p>
            <a:pPr lvl="1">
              <a:buNone/>
            </a:pPr>
            <a:r>
              <a:rPr lang="en-US" dirty="0"/>
              <a:t>	memory leaks cause the programs to get slower and slower and eventually crash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722100" cy="6896100"/>
          </a:xfrm>
        </p:spPr>
        <p:txBody>
          <a:bodyPr/>
          <a:lstStyle/>
          <a:p>
            <a:r>
              <a:rPr lang="en-US" dirty="0"/>
              <a:t>We avoid memory leaks by </a:t>
            </a:r>
            <a:r>
              <a:rPr lang="en-US" b="1" dirty="0"/>
              <a:t>freeing</a:t>
            </a:r>
            <a:r>
              <a:rPr lang="en-US" dirty="0"/>
              <a:t> allocated memory once it is not used any more</a:t>
            </a:r>
          </a:p>
          <a:p>
            <a:pPr lvl="1"/>
            <a:r>
              <a:rPr lang="en-US" dirty="0"/>
              <a:t>By the end of a program, no allocated memory shall be still in use</a:t>
            </a:r>
          </a:p>
          <a:p>
            <a:pPr lvl="1"/>
            <a:endParaRPr lang="en-US" dirty="0"/>
          </a:p>
          <a:p>
            <a:r>
              <a:rPr lang="en-US" dirty="0"/>
              <a:t>The C motto</a:t>
            </a:r>
          </a:p>
          <a:p>
            <a:pPr lvl="4"/>
            <a:endParaRPr lang="en-US" dirty="0"/>
          </a:p>
          <a:p>
            <a:pPr marL="6350" lvl="1" indent="-6350" algn="ctr">
              <a:buNone/>
            </a:pPr>
            <a:r>
              <a:rPr lang="en-US" sz="4000" b="1" dirty="0"/>
              <a:t>If you allocate it, you free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C, the programmer needs to </a:t>
            </a:r>
            <a:r>
              <a:rPr lang="en-US" b="1" dirty="0"/>
              <a:t>free</a:t>
            </a:r>
            <a:r>
              <a:rPr lang="en-US" dirty="0"/>
              <a:t> allocated memory once it is not used any more</a:t>
            </a:r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r>
              <a:rPr lang="en-US" dirty="0"/>
              <a:t>Let’s run </a:t>
            </a:r>
            <a:r>
              <a:rPr lang="en-US" dirty="0" err="1"/>
              <a:t>valgrind</a:t>
            </a:r>
            <a:r>
              <a:rPr lang="en-US" dirty="0"/>
              <a:t> again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22294" y="3463369"/>
            <a:ext cx="5936946" cy="599138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stdbool.h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24503" y="3463369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63600" y="8407052"/>
            <a:ext cx="1600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run it with </a:t>
            </a:r>
            <a:r>
              <a:rPr lang="en-US" dirty="0" err="1"/>
              <a:t>valgrind</a:t>
            </a:r>
            <a:r>
              <a:rPr lang="en-US" dirty="0"/>
              <a:t> again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3048000"/>
            <a:ext cx="12827000" cy="4431983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30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==9519== 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==9519== HEAP SUMMARY: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==9519==     in use at exit: 0 bytes in 0 blocks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==9519==   total heap usage: 2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allocs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 2 frees, 1,032 bytes allocated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==9519== 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==9519== All heap blocks were freed -- no leaks are possible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2743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207000" y="6629400"/>
            <a:ext cx="34290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>
            <a:off x="8255000" y="2590800"/>
            <a:ext cx="4648200" cy="3048000"/>
          </a:xfrm>
          <a:prstGeom prst="cloud">
            <a:avLst/>
          </a:prstGeom>
          <a:solidFill>
            <a:srgbClr val="D1B2E8"/>
          </a:solidFill>
          <a:ln w="25400" cap="flat" cmpd="sng" algn="ctr">
            <a:solidFill>
              <a:srgbClr val="7030A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9664700" cy="1498600"/>
          </a:xfrm>
        </p:spPr>
        <p:txBody>
          <a:bodyPr/>
          <a:lstStyle/>
          <a:p>
            <a:r>
              <a:rPr lang="en-US" dirty="0"/>
              <a:t>What Does free(P)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gives the memory pointed to by P back to the computer</a:t>
            </a:r>
          </a:p>
          <a:p>
            <a:pPr lvl="4"/>
            <a:endParaRPr lang="en-US" dirty="0"/>
          </a:p>
          <a:p>
            <a:r>
              <a:rPr lang="en-US" dirty="0"/>
              <a:t>The computer may</a:t>
            </a:r>
          </a:p>
          <a:p>
            <a:pPr lvl="1"/>
            <a:r>
              <a:rPr lang="en-US" dirty="0"/>
              <a:t>Leave it untouched</a:t>
            </a:r>
          </a:p>
          <a:p>
            <a:pPr lvl="1"/>
            <a:r>
              <a:rPr lang="en-US" dirty="0"/>
              <a:t>Use it for another malloc</a:t>
            </a:r>
          </a:p>
          <a:p>
            <a:pPr lvl="1"/>
            <a:r>
              <a:rPr lang="en-US" dirty="0"/>
              <a:t>Give it back to the OS</a:t>
            </a:r>
          </a:p>
          <a:p>
            <a:pPr lvl="1"/>
            <a:r>
              <a:rPr lang="en-US" dirty="0"/>
              <a:t>Etc.,</a:t>
            </a:r>
          </a:p>
          <a:p>
            <a:pPr lvl="1"/>
            <a:endParaRPr lang="en-US" dirty="0"/>
          </a:p>
          <a:p>
            <a:r>
              <a:rPr lang="en-US" dirty="0"/>
              <a:t>P still contains the same address</a:t>
            </a:r>
          </a:p>
          <a:p>
            <a:pPr lvl="1"/>
            <a:r>
              <a:rPr lang="en-US" dirty="0"/>
              <a:t>But this address does not belong to the program any more</a:t>
            </a:r>
          </a:p>
          <a:p>
            <a:pPr lvl="4"/>
            <a:endParaRPr lang="en-US" dirty="0"/>
          </a:p>
          <a:p>
            <a:r>
              <a:rPr lang="en-US" dirty="0"/>
              <a:t>P can be assigned other values</a:t>
            </a:r>
          </a:p>
          <a:p>
            <a:pPr lvl="1"/>
            <a:r>
              <a:rPr lang="en-US" dirty="0"/>
              <a:t>E.g., P = malloc(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struct point2d</a:t>
            </a:r>
            <a:r>
              <a:rPr lang="en-US" dirty="0"/>
              <a:t>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0599694" y="76200"/>
            <a:ext cx="2303506" cy="106695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959772" y="73341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0464800" y="446895"/>
            <a:ext cx="1600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879840" y="4114800"/>
          <a:ext cx="822960" cy="914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18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Elbow Connector 19"/>
          <p:cNvCxnSpPr>
            <a:stCxn id="15" idx="3"/>
          </p:cNvCxnSpPr>
          <p:nvPr/>
        </p:nvCxnSpPr>
        <p:spPr bwMode="auto">
          <a:xfrm flipV="1">
            <a:off x="7870818" y="4114800"/>
            <a:ext cx="1286550" cy="22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lg" len="lg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80968" y="3886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 rot="2261118">
            <a:off x="10779746" y="3289888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Computer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1568" y="3810000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0xBB8</a:t>
            </a: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9626600" y="6076890"/>
            <a:ext cx="2408737" cy="400110"/>
          </a:xfrm>
          <a:prstGeom prst="wedgeRectCallout">
            <a:avLst>
              <a:gd name="adj1" fmla="val -138070"/>
              <a:gd name="adj2" fmla="val 3760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 is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set to NULL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6883400" y="5619690"/>
            <a:ext cx="848950" cy="400110"/>
          </a:xfrm>
          <a:prstGeom prst="wedgeRectCallout">
            <a:avLst>
              <a:gd name="adj1" fmla="val -68626"/>
              <a:gd name="adj2" fmla="val 947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0xBB8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5892800" y="2743200"/>
            <a:ext cx="2144177" cy="400110"/>
          </a:xfrm>
          <a:prstGeom prst="wedgeRectCallout">
            <a:avLst>
              <a:gd name="adj1" fmla="val -38627"/>
              <a:gd name="adj2" fmla="val -10961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At address 0xBB8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22" grpId="0"/>
      <p:bldP spid="24" grpId="0"/>
      <p:bldP spid="25" grpId="0" animBg="1"/>
      <p:bldP spid="28" grpId="0" animBg="1"/>
      <p:bldP spid="2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</a:t>
            </a:r>
            <a:r>
              <a:rPr lang="en-US" b="1" dirty="0"/>
              <a:t>not</a:t>
            </a:r>
            <a:r>
              <a:rPr lang="en-US" dirty="0"/>
              <a:t> free memory </a:t>
            </a:r>
            <a:r>
              <a:rPr lang="en-US" i="1" dirty="0"/>
              <a:t>before</a:t>
            </a:r>
            <a:r>
              <a:rPr lang="en-US" dirty="0"/>
              <a:t> we are done using it</a:t>
            </a:r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r>
              <a:rPr lang="en-US" dirty="0"/>
              <a:t>Let’s run </a:t>
            </a:r>
            <a:r>
              <a:rPr lang="en-US" dirty="0" err="1"/>
              <a:t>valgrind</a:t>
            </a:r>
            <a:r>
              <a:rPr lang="en-US" dirty="0"/>
              <a:t> again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22294" y="3463369"/>
            <a:ext cx="5936946" cy="599138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stdbool.h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24503" y="3463369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87400" y="8077200"/>
            <a:ext cx="1600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7645400" y="8077200"/>
            <a:ext cx="3953968" cy="400110"/>
          </a:xfrm>
          <a:prstGeom prst="wedgeRectCallout">
            <a:avLst>
              <a:gd name="adj1" fmla="val -129573"/>
              <a:gd name="adj2" fmla="val 585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memory may be inaccessible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557074" y="8686800"/>
            <a:ext cx="3152851" cy="400110"/>
          </a:xfrm>
          <a:prstGeom prst="wedgeRectCallout">
            <a:avLst>
              <a:gd name="adj1" fmla="val -143893"/>
              <a:gd name="adj2" fmla="val -4760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 or contain different data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C21F0C-14D2-895A-6440-8A48245AC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8410605"/>
            <a:ext cx="7620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643B1-BD81-454E-9DAD-D2EE15882247}"/>
              </a:ext>
            </a:extLst>
          </p:cNvPr>
          <p:cNvSpPr/>
          <p:nvPr/>
        </p:nvSpPr>
        <p:spPr bwMode="auto">
          <a:xfrm>
            <a:off x="9380494" y="76200"/>
            <a:ext cx="3516347" cy="137473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44BD3-6334-E551-FF92-760A625ED9B8}"/>
              </a:ext>
            </a:extLst>
          </p:cNvPr>
          <p:cNvSpPr/>
          <p:nvPr/>
        </p:nvSpPr>
        <p:spPr bwMode="auto">
          <a:xfrm>
            <a:off x="11959772" y="85373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37E3D5-755A-3767-7C4F-4F35ADF6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600" y="422831"/>
            <a:ext cx="1600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CF918C-3774-DD43-B0D8-49B9FB973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8508" y="763567"/>
            <a:ext cx="933845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4D42D35-6676-8129-8C4A-1337D53FA1AB}"/>
              </a:ext>
            </a:extLst>
          </p:cNvPr>
          <p:cNvSpPr txBox="1">
            <a:spLocks/>
          </p:cNvSpPr>
          <p:nvPr/>
        </p:nvSpPr>
        <p:spPr bwMode="auto">
          <a:xfrm>
            <a:off x="952500" y="254000"/>
            <a:ext cx="8369300" cy="1498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48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 Medium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defRPr>
            </a:lvl9pPr>
          </a:lstStyle>
          <a:p>
            <a:r>
              <a:rPr lang="en-US" kern="0"/>
              <a:t>Freeing Memory Wrong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 animBg="1"/>
      <p:bldP spid="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eaLnBrk="1"/>
            <a:r>
              <a:rPr lang="en-US" sz="4400" b="1" dirty="0">
                <a:solidFill>
                  <a:srgbClr val="77E1FF"/>
                </a:solidFill>
              </a:rPr>
              <a:t>The C Preprocessor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8369300" cy="1498600"/>
          </a:xfrm>
        </p:spPr>
        <p:txBody>
          <a:bodyPr/>
          <a:lstStyle/>
          <a:p>
            <a:r>
              <a:rPr lang="en-US" dirty="0"/>
              <a:t>Freeing Memory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run it with </a:t>
            </a:r>
            <a:r>
              <a:rPr lang="en-US" dirty="0" err="1"/>
              <a:t>valgrind</a:t>
            </a:r>
            <a:r>
              <a:rPr lang="en-US" dirty="0"/>
              <a:t> again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3048000"/>
            <a:ext cx="12827000" cy="5139869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==9550== Invalid read of size 4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==9550==    at 0x1089B0: main (test.c:17)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==9550==  Address 0x522d044 is 4 bytes inside a block of size 8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free'd</a:t>
            </a:r>
            <a:endParaRPr lang="en-US" sz="2300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==9550==    at 0x4C30D3B: free (in 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usr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/lib/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/vgpreload_memcheck-amd64-linux.so)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==9550==    by 0x1089AB: main (test.c:16)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==9550==  Block was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alloc'd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at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==9550==    at 0x4C2FB0F: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malloc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(in 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usr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/lib/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/vgpreload_memcheck-amd64-linux.so)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==9550==    by 0x1088D4: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xmalloc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(xalloc.c:29)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==9550==    by 0x10891D: main (test.c:10) </a:t>
            </a:r>
            <a:b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2743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168400" y="4495800"/>
            <a:ext cx="3886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216400" y="5181600"/>
            <a:ext cx="58674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6959600" y="4191000"/>
            <a:ext cx="4208844" cy="400110"/>
          </a:xfrm>
          <a:prstGeom prst="wedgeRectCallout">
            <a:avLst>
              <a:gd name="adj1" fmla="val -77497"/>
              <a:gd name="adj2" fmla="val 16029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the bad access occurred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959600" y="6248400"/>
            <a:ext cx="4021294" cy="400110"/>
          </a:xfrm>
          <a:prstGeom prst="wedgeRectCallout">
            <a:avLst>
              <a:gd name="adj1" fmla="val -76259"/>
              <a:gd name="adj2" fmla="val -579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that memory was freed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416800" y="8077200"/>
            <a:ext cx="3171702" cy="400110"/>
          </a:xfrm>
          <a:prstGeom prst="wedgeRectCallout">
            <a:avLst>
              <a:gd name="adj1" fmla="val -97523"/>
              <a:gd name="adj2" fmla="val -16505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it was allocated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380494" y="76200"/>
            <a:ext cx="3516347" cy="137473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1959772" y="85373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245600" y="422831"/>
            <a:ext cx="1600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8CEFC1-3BD2-1D6C-0ED3-22652AD1A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8508" y="763567"/>
            <a:ext cx="933845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8369300" cy="1498600"/>
          </a:xfrm>
        </p:spPr>
        <p:txBody>
          <a:bodyPr/>
          <a:lstStyle/>
          <a:p>
            <a:r>
              <a:rPr lang="en-US" dirty="0"/>
              <a:t>Freeing Memory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not free memory </a:t>
            </a:r>
            <a:r>
              <a:rPr lang="en-US" i="1" dirty="0"/>
              <a:t>more than once</a:t>
            </a:r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endParaRPr lang="en-US" dirty="0"/>
          </a:p>
          <a:p>
            <a:pPr marL="6573838" lvl="1"/>
            <a:r>
              <a:rPr lang="en-US" dirty="0"/>
              <a:t>Let’s run </a:t>
            </a:r>
            <a:r>
              <a:rPr lang="en-US" dirty="0" err="1"/>
              <a:t>valgrind</a:t>
            </a:r>
            <a:r>
              <a:rPr lang="en-US" dirty="0"/>
              <a:t> again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22294" y="3352800"/>
            <a:ext cx="5936946" cy="629916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stdio.h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stdlib.h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"lib/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xalloc.h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assert.h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"</a:t>
            </a:r>
          </a:p>
          <a:p>
            <a:pPr algn="l"/>
            <a:r>
              <a:rPr lang="en-US" sz="200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#include 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&lt;</a:t>
            </a:r>
            <a:r>
              <a:rPr lang="en-US" sz="2000" b="0" dirty="0" err="1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stdbool.h</a:t>
            </a:r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&gt;</a:t>
            </a:r>
          </a:p>
          <a:p>
            <a:pPr algn="l"/>
            <a:endParaRPr lang="en-US" sz="20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main</a:t>
            </a:r>
            <a:r>
              <a:rPr lang="en-US" sz="2000" b="0" dirty="0">
                <a:latin typeface="Helvetica Neue"/>
              </a:rPr>
              <a:t>() {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point2d*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P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point2d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P-&gt;x = -15;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P-&gt;y = P-&gt;y +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absval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(P-&gt;x * 2);</a:t>
            </a:r>
          </a:p>
          <a:p>
            <a:pPr algn="l"/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assert(P-&gt;y &gt; P-&gt;x &amp;&amp; true);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"x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P-&gt;x);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rgbClr val="FF66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0;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24503" y="33528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87400" y="8229600"/>
            <a:ext cx="16002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56004F-41DF-50D1-31E9-10E12882F530}"/>
              </a:ext>
            </a:extLst>
          </p:cNvPr>
          <p:cNvSpPr/>
          <p:nvPr/>
        </p:nvSpPr>
        <p:spPr bwMode="auto">
          <a:xfrm>
            <a:off x="9380494" y="76200"/>
            <a:ext cx="3516347" cy="137473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"y </a:t>
            </a:r>
            <a:r>
              <a:rPr lang="en-US" sz="2000" b="0" dirty="0" err="1">
                <a:solidFill>
                  <a:srgbClr val="92D050"/>
                </a:solidFill>
                <a:latin typeface="Helvetica Neue"/>
              </a:rPr>
              <a:t>coord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: %d\n"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P-&gt;y);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967FCA-9C81-EC6D-22E7-6A12527BBF26}"/>
              </a:ext>
            </a:extLst>
          </p:cNvPr>
          <p:cNvSpPr/>
          <p:nvPr/>
        </p:nvSpPr>
        <p:spPr bwMode="auto">
          <a:xfrm>
            <a:off x="11959772" y="85373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ACD691-563B-AFC6-1FBD-A87373840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600" y="422831"/>
            <a:ext cx="1600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9C0153-9B74-5342-FD2E-1CC50B35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8508" y="763567"/>
            <a:ext cx="933845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8369300" cy="1498600"/>
          </a:xfrm>
        </p:spPr>
        <p:txBody>
          <a:bodyPr/>
          <a:lstStyle/>
          <a:p>
            <a:r>
              <a:rPr lang="en-US" dirty="0"/>
              <a:t>Freeing Memory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run it with </a:t>
            </a:r>
            <a:r>
              <a:rPr lang="en-US" dirty="0" err="1"/>
              <a:t>valgrind</a:t>
            </a:r>
            <a:r>
              <a:rPr lang="en-US" dirty="0"/>
              <a:t> again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3067645"/>
            <a:ext cx="12827000" cy="5847755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-Wall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Wextra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Wshadow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Werror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-std=c99 -pedantic -g -DDEBUG lib/*.c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simple.c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test.c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 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sz="2300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sz="2300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endParaRPr lang="en-US" sz="2300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-15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coord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: 30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Invalid free() / delete / delete[] /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realloc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()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   at 0x4C30D3B: free (in 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usr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/lib/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/vgpreload_memcheck-amd64-linux.so)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   by 0x1089D1: main (test.c:18)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 Address 0x522d040 is 0 bytes inside a block of size 8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free'd</a:t>
            </a:r>
            <a:endParaRPr lang="en-US" sz="2300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   at 0x4C30D3B: free (in 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usr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/lib/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/vgpreload_memcheck-amd64-linux.so)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   by 0x1089C5: main (test.c:17)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 Block was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alloc'd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at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   at 0x4C2FB0F: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malloc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(in 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usr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/lib/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valgrind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/vgpreload_memcheck-amd64-linux.so)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   by 0x1088D4: </a:t>
            </a:r>
            <a:r>
              <a:rPr lang="en-US" sz="2300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xmalloc</a:t>
            </a: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(xalloc.c:29)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==9631==    by 0x10891D: main (test.c:10)</a:t>
            </a:r>
            <a:b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3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" y="2743200"/>
            <a:ext cx="12827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320800" y="4857690"/>
            <a:ext cx="2362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6883400" y="4171890"/>
            <a:ext cx="4649671" cy="400110"/>
          </a:xfrm>
          <a:prstGeom prst="wedgeRectCallout">
            <a:avLst>
              <a:gd name="adj1" fmla="val -69798"/>
              <a:gd name="adj2" fmla="val 37175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the memory was freed again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493000" y="6838890"/>
            <a:ext cx="4191212" cy="400110"/>
          </a:xfrm>
          <a:prstGeom prst="wedgeRectCallout">
            <a:avLst>
              <a:gd name="adj1" fmla="val -87742"/>
              <a:gd name="adj2" fmla="val -2397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it was freed the first time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416800" y="8743890"/>
            <a:ext cx="3171702" cy="400110"/>
          </a:xfrm>
          <a:prstGeom prst="wedgeRectCallout">
            <a:avLst>
              <a:gd name="adj1" fmla="val -93919"/>
              <a:gd name="adj2" fmla="val -14005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Line where it was allocated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380494" y="76200"/>
            <a:ext cx="3520440" cy="137473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free(P);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1969355" y="76200"/>
            <a:ext cx="933845" cy="301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27432" tIns="27432" rIns="27432" bIns="27432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600" b="0" dirty="0"/>
              <a:t>File </a:t>
            </a:r>
            <a:r>
              <a:rPr lang="en-US" sz="1600" b="0" dirty="0" err="1"/>
              <a:t>test.c</a:t>
            </a:r>
            <a:endParaRPr lang="en-US" sz="1600" b="0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169400" y="381000"/>
            <a:ext cx="16002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1FF"/>
                </a:solidFill>
              </a:rPr>
              <a:t>Memory Ownership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Libraries in 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structures allocate memory</a:t>
            </a:r>
          </a:p>
          <a:p>
            <a:pPr lvl="1"/>
            <a:r>
              <a:rPr lang="en-US" dirty="0"/>
              <a:t>E.g., A BST implementation of a dictionary</a:t>
            </a:r>
          </a:p>
          <a:p>
            <a:pPr lvl="2"/>
            <a:r>
              <a:rPr lang="en-US" dirty="0"/>
              <a:t>All the nodes of the BST</a:t>
            </a:r>
          </a:p>
          <a:p>
            <a:pPr lvl="2"/>
            <a:r>
              <a:rPr lang="en-US" dirty="0"/>
              <a:t>The dictionary header</a:t>
            </a:r>
          </a:p>
          <a:p>
            <a:pPr lvl="1"/>
            <a:r>
              <a:rPr lang="en-US" dirty="0"/>
              <a:t>This memory must be freed</a:t>
            </a:r>
          </a:p>
          <a:p>
            <a:endParaRPr lang="en-US" dirty="0"/>
          </a:p>
          <a:p>
            <a:r>
              <a:rPr lang="en-US" dirty="0"/>
              <a:t>The interface must provide a</a:t>
            </a:r>
            <a:br>
              <a:rPr lang="en-US" dirty="0"/>
            </a:br>
            <a:r>
              <a:rPr lang="en-US" dirty="0"/>
              <a:t>function to free it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Vertical Scroll 8"/>
          <p:cNvSpPr/>
          <p:nvPr/>
        </p:nvSpPr>
        <p:spPr bwMode="auto">
          <a:xfrm flipH="1">
            <a:off x="8233514" y="4484430"/>
            <a:ext cx="4755711" cy="3802896"/>
          </a:xfrm>
          <a:prstGeom prst="verticalScroll">
            <a:avLst>
              <a:gd name="adj" fmla="val 5480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// </a:t>
            </a:r>
            <a:r>
              <a:rPr lang="en-US" sz="12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typedef</a:t>
            </a: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______* </a:t>
            </a:r>
            <a:r>
              <a:rPr lang="en-US" sz="12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dict_t</a:t>
            </a: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dict_new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entry_key_fn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 err="1">
                <a:solidFill>
                  <a:srgbClr val="FFC000"/>
                </a:solidFill>
                <a:latin typeface="Helvetica Neue"/>
              </a:rPr>
              <a:t>entry_key</a:t>
            </a:r>
            <a:r>
              <a:rPr lang="en-US" sz="1200" b="0" dirty="0">
                <a:latin typeface="Helvetica Neue"/>
              </a:rPr>
              <a:t>,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latin typeface="Helvetica Neue"/>
              </a:rPr>
              <a:t>                          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key_compare_fn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compare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</a:t>
            </a:r>
            <a:r>
              <a:rPr lang="en-US" sz="1200" b="0" dirty="0" err="1">
                <a:solidFill>
                  <a:srgbClr val="C00000"/>
                </a:solidFill>
                <a:latin typeface="Helvetica Neue"/>
              </a:rPr>
              <a:t>entry_key</a:t>
            </a: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!= NULL &amp;&amp; compare != NULL	@*/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/*@ensures \result != NULL;	@*/</a:t>
            </a:r>
            <a:r>
              <a:rPr lang="en-US" sz="1200" b="0" dirty="0">
                <a:latin typeface="Helvetica Neue"/>
              </a:rPr>
              <a:t> 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dict_lookup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200" b="0" dirty="0">
                <a:latin typeface="Helvetica Neue"/>
              </a:rPr>
              <a:t>, 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key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k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D != NULL;	@*/ </a:t>
            </a:r>
            <a:r>
              <a:rPr lang="en-US" sz="1200" b="0" dirty="0">
                <a:latin typeface="Helvetica Neue"/>
              </a:rPr>
              <a:t>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dict_insert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200" b="0" dirty="0">
                <a:latin typeface="Helvetica Neue"/>
              </a:rPr>
              <a:t>, 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e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D != NULL &amp;&amp; e != NULL;	@*/</a:t>
            </a:r>
            <a:r>
              <a:rPr lang="en-US" sz="1200" b="0" dirty="0">
                <a:latin typeface="Helvetica Neue"/>
              </a:rPr>
              <a:t> 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solidFill>
                <a:srgbClr val="00B050"/>
              </a:solidFill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dict_min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D != NULL;	@*/</a:t>
            </a:r>
            <a:r>
              <a:rPr lang="en-US" sz="1200" b="0" dirty="0">
                <a:latin typeface="Helvetica Neue"/>
              </a:rPr>
              <a:t> 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solidFill>
                <a:srgbClr val="00B050"/>
              </a:solidFill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void </a:t>
            </a:r>
            <a:r>
              <a:rPr lang="en-US" sz="16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dict_free</a:t>
            </a:r>
            <a:r>
              <a:rPr lang="en-US" sz="1600" b="0" dirty="0"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6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/*@requires D != NULL;	@*/</a:t>
            </a:r>
            <a:r>
              <a:rPr lang="en-US" sz="1600" b="0" dirty="0">
                <a:latin typeface="Helvetica Neue"/>
              </a:rPr>
              <a:t> 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57514" y="4455611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/>
              </a:rPr>
              <a:t>Library Interface</a:t>
            </a:r>
          </a:p>
        </p:txBody>
      </p:sp>
      <p:sp>
        <p:nvSpPr>
          <p:cNvPr id="11" name="Vertical Scroll 10"/>
          <p:cNvSpPr/>
          <p:nvPr/>
        </p:nvSpPr>
        <p:spPr bwMode="auto">
          <a:xfrm flipH="1">
            <a:off x="8559800" y="2138105"/>
            <a:ext cx="3810000" cy="1824295"/>
          </a:xfrm>
          <a:prstGeom prst="verticalScroll">
            <a:avLst>
              <a:gd name="adj" fmla="val 11169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2916238" algn="l"/>
              </a:tabLst>
            </a:pPr>
            <a:r>
              <a:rPr lang="en-US" sz="1200" b="0" dirty="0" err="1">
                <a:solidFill>
                  <a:srgbClr val="FF66FF"/>
                </a:solidFill>
                <a:latin typeface="Helvetica Neue"/>
                <a:sym typeface="Menlo" charset="0"/>
              </a:rPr>
              <a:t>typedef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</a:t>
            </a:r>
            <a:r>
              <a:rPr lang="en-US" sz="12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void* entry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;</a:t>
            </a:r>
          </a:p>
          <a:p>
            <a:pPr algn="l">
              <a:tabLst>
                <a:tab pos="2916238" algn="l"/>
              </a:tabLst>
            </a:pPr>
            <a:r>
              <a:rPr lang="en-US" sz="1200" b="0" dirty="0" err="1">
                <a:solidFill>
                  <a:srgbClr val="FF66FF"/>
                </a:solidFill>
                <a:latin typeface="Helvetica Neue"/>
                <a:sym typeface="Menlo" charset="0"/>
              </a:rPr>
              <a:t>typedef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</a:t>
            </a:r>
            <a:r>
              <a:rPr lang="en-US" sz="12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void* key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;</a:t>
            </a:r>
          </a:p>
          <a:p>
            <a:pPr algn="l">
              <a:tabLst>
                <a:tab pos="291623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2916238" algn="l"/>
              </a:tabLst>
            </a:pPr>
            <a:r>
              <a:rPr lang="en-US" sz="12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 key </a:t>
            </a:r>
            <a:r>
              <a:rPr lang="en-US" sz="120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entry_key_fn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 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e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291623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e != NULL;	@*/</a:t>
            </a:r>
            <a:r>
              <a:rPr lang="en-US" sz="1200" b="0" dirty="0">
                <a:latin typeface="Helvetica Neue"/>
              </a:rPr>
              <a:t> ;</a:t>
            </a:r>
            <a:endParaRPr lang="en-US" sz="1200" b="0" dirty="0">
              <a:solidFill>
                <a:srgbClr val="C00000"/>
              </a:solidFill>
              <a:latin typeface="Helvetica Neue"/>
            </a:endParaRPr>
          </a:p>
          <a:p>
            <a:pPr algn="l">
              <a:tabLst>
                <a:tab pos="291623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2916238" algn="l"/>
              </a:tabLst>
            </a:pPr>
            <a:r>
              <a:rPr lang="en-US" sz="12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key_compare_fn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key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k1</a:t>
            </a:r>
            <a:r>
              <a:rPr lang="en-US" sz="1200" b="0" dirty="0">
                <a:latin typeface="Helvetica Neue"/>
              </a:rPr>
              <a:t>, 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key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k2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291623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/*@ensures -1 &lt;= \result &amp;&amp; \result &lt;= 1;	@*/</a:t>
            </a:r>
            <a:r>
              <a:rPr lang="en-US" sz="1200" b="0" dirty="0">
                <a:latin typeface="Helvetica Neue"/>
              </a:rPr>
              <a:t> 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79000" y="2090036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/>
              </a:rPr>
              <a:t>Client Interface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128000" y="7543800"/>
            <a:ext cx="48768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Libraries in 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structures allocate memory</a:t>
            </a:r>
          </a:p>
          <a:p>
            <a:pPr lvl="1"/>
            <a:r>
              <a:rPr lang="en-US" dirty="0"/>
              <a:t>This memory must be freed</a:t>
            </a:r>
          </a:p>
          <a:p>
            <a:pPr lvl="3"/>
            <a:r>
              <a:rPr lang="en-US" dirty="0"/>
              <a:t>All the nodes of the BST and the dictionary header</a:t>
            </a:r>
          </a:p>
          <a:p>
            <a:pPr lvl="4"/>
            <a:endParaRPr lang="en-US" dirty="0"/>
          </a:p>
          <a:p>
            <a:r>
              <a:rPr lang="en-US" dirty="0"/>
              <a:t>But what about the data itself?</a:t>
            </a:r>
          </a:p>
          <a:p>
            <a:pPr lvl="1"/>
            <a:r>
              <a:rPr lang="en-US" dirty="0"/>
              <a:t>E.g., The </a:t>
            </a:r>
            <a:r>
              <a:rPr lang="en-US" i="1" dirty="0"/>
              <a:t>entries</a:t>
            </a:r>
            <a:r>
              <a:rPr lang="en-US" dirty="0"/>
              <a:t> the client stored in the dictionary</a:t>
            </a:r>
          </a:p>
          <a:p>
            <a:pPr lvl="1"/>
            <a:r>
              <a:rPr lang="en-US" dirty="0"/>
              <a:t>The library should not always free them</a:t>
            </a:r>
          </a:p>
          <a:p>
            <a:pPr lvl="2"/>
            <a:r>
              <a:rPr lang="en-US" dirty="0"/>
              <a:t>Because the client may need them later</a:t>
            </a:r>
          </a:p>
          <a:p>
            <a:pPr lvl="1"/>
            <a:r>
              <a:rPr lang="en-US" dirty="0"/>
              <a:t>But sometimes it should</a:t>
            </a:r>
          </a:p>
          <a:p>
            <a:pPr lvl="2"/>
            <a:r>
              <a:rPr lang="en-US" dirty="0"/>
              <a:t>Because the client won’t need them later</a:t>
            </a:r>
          </a:p>
          <a:p>
            <a:pPr lvl="1"/>
            <a:r>
              <a:rPr lang="en-US" dirty="0"/>
              <a:t>In any case, only the client knows how to free the data</a:t>
            </a:r>
          </a:p>
          <a:p>
            <a:pPr lvl="4"/>
            <a:endParaRPr lang="en-US" dirty="0"/>
          </a:p>
          <a:p>
            <a:r>
              <a:rPr lang="en-US" dirty="0"/>
              <a:t>Let the client tell the library whether it should free the data or not</a:t>
            </a:r>
          </a:p>
          <a:p>
            <a:pPr lvl="1"/>
            <a:r>
              <a:rPr lang="en-US" dirty="0"/>
              <a:t>Specify who </a:t>
            </a:r>
            <a:r>
              <a:rPr lang="en-US" b="1" dirty="0"/>
              <a:t>owns</a:t>
            </a:r>
            <a:r>
              <a:rPr lang="en-US" dirty="0"/>
              <a:t> the data when freeing the data structure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Ownership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2500" y="1981200"/>
            <a:ext cx="7454900" cy="6896100"/>
          </a:xfrm>
        </p:spPr>
        <p:txBody>
          <a:bodyPr/>
          <a:lstStyle/>
          <a:p>
            <a:r>
              <a:rPr lang="en-US" dirty="0"/>
              <a:t>The library needs the client to specify who </a:t>
            </a:r>
            <a:r>
              <a:rPr lang="en-US" b="1" dirty="0"/>
              <a:t>owns</a:t>
            </a:r>
            <a:r>
              <a:rPr lang="en-US" dirty="0"/>
              <a:t> the memory used by the data</a:t>
            </a:r>
          </a:p>
          <a:p>
            <a:endParaRPr lang="en-US" dirty="0"/>
          </a:p>
          <a:p>
            <a:r>
              <a:rPr lang="en-US" dirty="0"/>
              <a:t>The client can declare a function</a:t>
            </a:r>
            <a:br>
              <a:rPr lang="en-US" dirty="0"/>
            </a:br>
            <a:r>
              <a:rPr lang="en-US" dirty="0"/>
              <a:t>that frees the data</a:t>
            </a:r>
          </a:p>
          <a:p>
            <a:endParaRPr lang="en-US" dirty="0"/>
          </a:p>
          <a:p>
            <a:r>
              <a:rPr lang="en-US" dirty="0" err="1">
                <a:solidFill>
                  <a:srgbClr val="7030A0"/>
                </a:solidFill>
              </a:rPr>
              <a:t>dict_free</a:t>
            </a:r>
            <a:r>
              <a:rPr lang="en-US" dirty="0"/>
              <a:t> takes such a function as a second argument</a:t>
            </a:r>
          </a:p>
          <a:p>
            <a:pPr lvl="1"/>
            <a:r>
              <a:rPr lang="en-US" dirty="0"/>
              <a:t>If called with an actual function, it will use it to free the data</a:t>
            </a:r>
          </a:p>
          <a:p>
            <a:pPr lvl="1"/>
            <a:r>
              <a:rPr lang="en-US" dirty="0"/>
              <a:t>If called with NULL, it will leave the data alone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4" name="Vertical Scroll 13"/>
          <p:cNvSpPr/>
          <p:nvPr/>
        </p:nvSpPr>
        <p:spPr bwMode="auto">
          <a:xfrm flipH="1">
            <a:off x="8233514" y="4865430"/>
            <a:ext cx="4872879" cy="3802896"/>
          </a:xfrm>
          <a:prstGeom prst="verticalScroll">
            <a:avLst>
              <a:gd name="adj" fmla="val 5480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// </a:t>
            </a:r>
            <a:r>
              <a:rPr lang="en-US" sz="12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typedef</a:t>
            </a: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______* </a:t>
            </a:r>
            <a:r>
              <a:rPr lang="en-US" sz="12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dict_t</a:t>
            </a: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dict_new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entry_key_fn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 err="1">
                <a:solidFill>
                  <a:srgbClr val="FFC000"/>
                </a:solidFill>
                <a:latin typeface="Helvetica Neue"/>
              </a:rPr>
              <a:t>entry_key</a:t>
            </a:r>
            <a:r>
              <a:rPr lang="en-US" sz="1200" b="0" dirty="0">
                <a:latin typeface="Helvetica Neue"/>
              </a:rPr>
              <a:t>,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latin typeface="Helvetica Neue"/>
              </a:rPr>
              <a:t>                          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key_compare_fn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compare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</a:t>
            </a:r>
            <a:r>
              <a:rPr lang="en-US" sz="1200" b="0" dirty="0" err="1">
                <a:solidFill>
                  <a:srgbClr val="C00000"/>
                </a:solidFill>
                <a:latin typeface="Helvetica Neue"/>
              </a:rPr>
              <a:t>entry_key</a:t>
            </a: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!= NULL &amp;&amp; compare != NULL	@*/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/*@ensures \result != NULL;	@*/</a:t>
            </a:r>
            <a:r>
              <a:rPr lang="en-US" sz="1200" b="0" dirty="0">
                <a:latin typeface="Helvetica Neue"/>
              </a:rPr>
              <a:t> 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dict_lookup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200" b="0" dirty="0">
                <a:latin typeface="Helvetica Neue"/>
              </a:rPr>
              <a:t>, 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key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k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D != NULL;	@*/ </a:t>
            </a:r>
            <a:r>
              <a:rPr lang="en-US" sz="1200" b="0" dirty="0">
                <a:latin typeface="Helvetica Neue"/>
              </a:rPr>
              <a:t>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dict_insert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200" b="0" dirty="0">
                <a:latin typeface="Helvetica Neue"/>
              </a:rPr>
              <a:t>, 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e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D != NULL &amp;&amp; e != NULL;	@*/</a:t>
            </a:r>
            <a:r>
              <a:rPr lang="en-US" sz="1200" b="0" dirty="0">
                <a:latin typeface="Helvetica Neue"/>
              </a:rPr>
              <a:t> 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solidFill>
                <a:srgbClr val="00B050"/>
              </a:solidFill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dict_min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D != NULL;	@*/</a:t>
            </a:r>
            <a:r>
              <a:rPr lang="en-US" sz="1200" b="0" dirty="0">
                <a:latin typeface="Helvetica Neue"/>
              </a:rPr>
              <a:t> 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solidFill>
                <a:srgbClr val="00B050"/>
              </a:solidFill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void </a:t>
            </a:r>
            <a:r>
              <a:rPr lang="en-US" sz="16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dict_free</a:t>
            </a:r>
            <a:r>
              <a:rPr lang="en-US" sz="1600" b="0" dirty="0"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600" b="0" dirty="0">
                <a:latin typeface="Helvetica Neue"/>
              </a:rPr>
              <a:t>,</a:t>
            </a:r>
            <a:r>
              <a:rPr lang="en-US" sz="1600" b="0" dirty="0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entry_free_fn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Fr</a:t>
            </a:r>
            <a:r>
              <a:rPr lang="en-US" sz="16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/*@requires D != NULL;	@*/</a:t>
            </a:r>
            <a:r>
              <a:rPr lang="en-US" sz="1600" b="0" dirty="0">
                <a:latin typeface="Helvetica Neue"/>
              </a:rPr>
              <a:t> 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7514" y="4836611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/>
              </a:rPr>
              <a:t>Library Interface</a:t>
            </a:r>
          </a:p>
        </p:txBody>
      </p:sp>
      <p:sp>
        <p:nvSpPr>
          <p:cNvPr id="16" name="Vertical Scroll 15"/>
          <p:cNvSpPr/>
          <p:nvPr/>
        </p:nvSpPr>
        <p:spPr bwMode="auto">
          <a:xfrm flipH="1">
            <a:off x="8559800" y="2138105"/>
            <a:ext cx="3886200" cy="2338526"/>
          </a:xfrm>
          <a:prstGeom prst="verticalScroll">
            <a:avLst>
              <a:gd name="adj" fmla="val 11169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2916238" algn="l"/>
              </a:tabLst>
            </a:pPr>
            <a:r>
              <a:rPr lang="en-US" sz="1200" b="0" dirty="0" err="1">
                <a:solidFill>
                  <a:srgbClr val="FF66FF"/>
                </a:solidFill>
                <a:latin typeface="Helvetica Neue"/>
                <a:sym typeface="Menlo" charset="0"/>
              </a:rPr>
              <a:t>typedef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</a:t>
            </a:r>
            <a:r>
              <a:rPr lang="en-US" sz="12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void* entry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;</a:t>
            </a:r>
          </a:p>
          <a:p>
            <a:pPr algn="l">
              <a:tabLst>
                <a:tab pos="2916238" algn="l"/>
              </a:tabLst>
            </a:pPr>
            <a:r>
              <a:rPr lang="en-US" sz="1200" b="0" dirty="0" err="1">
                <a:solidFill>
                  <a:srgbClr val="FF66FF"/>
                </a:solidFill>
                <a:latin typeface="Helvetica Neue"/>
                <a:sym typeface="Menlo" charset="0"/>
              </a:rPr>
              <a:t>typedef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</a:t>
            </a:r>
            <a:r>
              <a:rPr lang="en-US" sz="12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void* key</a:t>
            </a:r>
            <a:r>
              <a:rPr lang="en-US" sz="12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;</a:t>
            </a:r>
          </a:p>
          <a:p>
            <a:pPr algn="l">
              <a:tabLst>
                <a:tab pos="291623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2916238" algn="l"/>
              </a:tabLst>
            </a:pPr>
            <a:r>
              <a:rPr lang="en-US" sz="12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 key </a:t>
            </a:r>
            <a:r>
              <a:rPr lang="en-US" sz="120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entry_key_fn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 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e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291623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e != NULL;	@*/</a:t>
            </a:r>
            <a:r>
              <a:rPr lang="en-US" sz="1200" b="0" dirty="0">
                <a:latin typeface="Helvetica Neue"/>
              </a:rPr>
              <a:t> ;</a:t>
            </a:r>
            <a:endParaRPr lang="en-US" sz="1200" b="0" dirty="0">
              <a:solidFill>
                <a:srgbClr val="C00000"/>
              </a:solidFill>
              <a:latin typeface="Helvetica Neue"/>
            </a:endParaRPr>
          </a:p>
          <a:p>
            <a:pPr algn="l">
              <a:tabLst>
                <a:tab pos="291623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2916238" algn="l"/>
              </a:tabLst>
            </a:pPr>
            <a:r>
              <a:rPr lang="en-US" sz="12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key_compare_fn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key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k1</a:t>
            </a:r>
            <a:r>
              <a:rPr lang="en-US" sz="1200" b="0" dirty="0">
                <a:latin typeface="Helvetica Neue"/>
              </a:rPr>
              <a:t>, 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key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k2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291623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/*@ensures -1 &lt;= \result &amp;&amp; \result &lt;= 1;	@*/</a:t>
            </a:r>
            <a:r>
              <a:rPr lang="en-US" sz="1200" b="0" dirty="0">
                <a:latin typeface="Helvetica Neue"/>
              </a:rPr>
              <a:t> ;</a:t>
            </a:r>
            <a:endParaRPr lang="en-US" sz="1200" b="0" dirty="0">
              <a:solidFill>
                <a:srgbClr val="C00000"/>
              </a:solidFill>
              <a:latin typeface="Helvetica Neue"/>
            </a:endParaRPr>
          </a:p>
          <a:p>
            <a:pPr algn="l">
              <a:tabLst>
                <a:tab pos="291623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2916238" algn="l"/>
              </a:tabLst>
            </a:pPr>
            <a:r>
              <a:rPr lang="en-US" sz="16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void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entry_free_fn</a:t>
            </a:r>
            <a:r>
              <a:rPr lang="en-US" sz="1600" b="0" dirty="0">
                <a:latin typeface="Helvetica Neue"/>
              </a:rPr>
              <a:t>(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entry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e</a:t>
            </a:r>
            <a:r>
              <a:rPr lang="en-US" sz="1600" b="0" dirty="0">
                <a:latin typeface="Helvetica Neue"/>
              </a:rPr>
              <a:t>);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79000" y="2090036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/>
              </a:rPr>
              <a:t>Client Interface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128000" y="7924800"/>
            <a:ext cx="48768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559800" y="4001022"/>
            <a:ext cx="38100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7378700" cy="1498600"/>
          </a:xfrm>
        </p:spPr>
        <p:txBody>
          <a:bodyPr/>
          <a:lstStyle/>
          <a:p>
            <a:r>
              <a:rPr lang="en-US" dirty="0"/>
              <a:t>Memory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Library implementation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1168400" y="2971800"/>
            <a:ext cx="4953000" cy="5479812"/>
          </a:xfrm>
          <a:prstGeom prst="cube">
            <a:avLst>
              <a:gd name="adj" fmla="val 2195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/*** BST dictionary Implementation ***/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tree_free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tree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entry_free_fn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Fr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REQUIRES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is_bst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(T));</a:t>
            </a:r>
          </a:p>
          <a:p>
            <a:pPr algn="l"/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 if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(T == NULL)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(Fr != NULL) (*Fr)(T-&gt;data); 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tree_free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(T-&gt;left, Fr);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tree_free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(T-&gt;right, Fr);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free(T);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dict_free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dict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entry_free_fn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Fr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REQUIRES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is_dict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(D));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tree_free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(D-&gt;root, Fr);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free(D);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Vertical Scroll 4"/>
          <p:cNvSpPr/>
          <p:nvPr/>
        </p:nvSpPr>
        <p:spPr bwMode="auto">
          <a:xfrm flipH="1">
            <a:off x="8233514" y="64830"/>
            <a:ext cx="4872879" cy="3802896"/>
          </a:xfrm>
          <a:prstGeom prst="verticalScroll">
            <a:avLst>
              <a:gd name="adj" fmla="val 5480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// </a:t>
            </a:r>
            <a:r>
              <a:rPr lang="en-US" sz="12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typedef</a:t>
            </a: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______* </a:t>
            </a:r>
            <a:r>
              <a:rPr lang="en-US" sz="12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dict_t</a:t>
            </a: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dict_new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entry_key_fn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 err="1">
                <a:solidFill>
                  <a:srgbClr val="FFC000"/>
                </a:solidFill>
                <a:latin typeface="Helvetica Neue"/>
              </a:rPr>
              <a:t>entry_key</a:t>
            </a:r>
            <a:r>
              <a:rPr lang="en-US" sz="1200" b="0" dirty="0">
                <a:latin typeface="Helvetica Neue"/>
              </a:rPr>
              <a:t>,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latin typeface="Helvetica Neue"/>
              </a:rPr>
              <a:t>                          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key_compare_fn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compare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</a:t>
            </a:r>
            <a:r>
              <a:rPr lang="en-US" sz="1200" b="0" dirty="0" err="1">
                <a:solidFill>
                  <a:srgbClr val="C00000"/>
                </a:solidFill>
                <a:latin typeface="Helvetica Neue"/>
              </a:rPr>
              <a:t>entry_key</a:t>
            </a: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!= NULL &amp;&amp; compare != NULL	@*/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/*@ensures \result != NULL;	@*/</a:t>
            </a:r>
            <a:r>
              <a:rPr lang="en-US" sz="1200" b="0" dirty="0">
                <a:latin typeface="Helvetica Neue"/>
              </a:rPr>
              <a:t> 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dict_lookup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200" b="0" dirty="0">
                <a:latin typeface="Helvetica Neue"/>
              </a:rPr>
              <a:t>, 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key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k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D != NULL;	@*/ </a:t>
            </a:r>
            <a:r>
              <a:rPr lang="en-US" sz="1200" b="0" dirty="0">
                <a:latin typeface="Helvetica Neue"/>
              </a:rPr>
              <a:t>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dict_insert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200" b="0" dirty="0">
                <a:latin typeface="Helvetica Neue"/>
              </a:rPr>
              <a:t>, </a:t>
            </a: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e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D != NULL &amp;&amp; e != NULL;	@*/</a:t>
            </a:r>
            <a:r>
              <a:rPr lang="en-US" sz="1200" b="0" dirty="0">
                <a:latin typeface="Helvetica Neue"/>
              </a:rPr>
              <a:t> 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solidFill>
                <a:srgbClr val="00B050"/>
              </a:solidFill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00B050"/>
                </a:solidFill>
                <a:latin typeface="Helvetica Neue"/>
              </a:rPr>
              <a:t>entry </a:t>
            </a:r>
            <a:r>
              <a:rPr lang="en-US" sz="12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dict_min</a:t>
            </a:r>
            <a:r>
              <a:rPr lang="en-US" sz="1200" b="0" dirty="0">
                <a:latin typeface="Helvetica Neue"/>
              </a:rPr>
              <a:t>(</a:t>
            </a:r>
            <a:r>
              <a:rPr lang="en-US" sz="12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200" b="0" dirty="0">
                <a:latin typeface="Helvetica Neue"/>
              </a:rPr>
              <a:t> </a:t>
            </a:r>
            <a:r>
              <a:rPr lang="en-US" sz="12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2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200" b="0" dirty="0">
                <a:solidFill>
                  <a:srgbClr val="C00000"/>
                </a:solidFill>
                <a:latin typeface="Helvetica Neue"/>
              </a:rPr>
              <a:t>  /*@requires D != NULL;	@*/</a:t>
            </a:r>
            <a:r>
              <a:rPr lang="en-US" sz="1200" b="0" dirty="0">
                <a:latin typeface="Helvetica Neue"/>
              </a:rPr>
              <a:t> ;</a:t>
            </a:r>
          </a:p>
          <a:p>
            <a:pPr algn="l">
              <a:tabLst>
                <a:tab pos="3773488" algn="l"/>
              </a:tabLst>
            </a:pPr>
            <a:endParaRPr lang="en-US" sz="1200" b="0" dirty="0">
              <a:solidFill>
                <a:srgbClr val="00B050"/>
              </a:solidFill>
              <a:latin typeface="Helvetica Neue"/>
            </a:endParaRPr>
          </a:p>
          <a:p>
            <a:pPr algn="l">
              <a:tabLst>
                <a:tab pos="3773488" algn="l"/>
              </a:tabLst>
            </a:pP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void </a:t>
            </a:r>
            <a:r>
              <a:rPr lang="en-US" sz="1600" b="0" dirty="0" err="1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dict_free</a:t>
            </a:r>
            <a:r>
              <a:rPr lang="en-US" sz="1600" b="0" dirty="0"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dict_t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D</a:t>
            </a:r>
            <a:r>
              <a:rPr lang="en-US" sz="1600" b="0" dirty="0">
                <a:latin typeface="Helvetica Neue"/>
              </a:rPr>
              <a:t>,</a:t>
            </a:r>
            <a:r>
              <a:rPr lang="en-US" sz="1600" b="0" dirty="0">
                <a:solidFill>
                  <a:srgbClr val="5E34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entry_free_fn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Fr</a:t>
            </a:r>
            <a:r>
              <a:rPr lang="en-US" sz="1600" b="0" dirty="0">
                <a:latin typeface="Helvetica Neue"/>
              </a:rPr>
              <a:t>)</a:t>
            </a:r>
          </a:p>
          <a:p>
            <a:pPr algn="l">
              <a:tabLst>
                <a:tab pos="3773488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/*@requires D != NULL;	@*/</a:t>
            </a:r>
            <a:r>
              <a:rPr lang="en-US" sz="1600" b="0" dirty="0">
                <a:latin typeface="Helvetica Neue"/>
              </a:rPr>
              <a:t>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7514" y="36011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/>
              </a:rPr>
              <a:t>Library Interface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128000" y="3124200"/>
            <a:ext cx="48768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6273800" y="4953000"/>
            <a:ext cx="2894382" cy="707886"/>
          </a:xfrm>
          <a:prstGeom prst="wedgeRectCallout">
            <a:avLst>
              <a:gd name="adj1" fmla="val -101767"/>
              <a:gd name="adj2" fmla="val -1965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If Fr is not NULL,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it is used to free the data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273800" y="5943600"/>
            <a:ext cx="3109185" cy="400110"/>
          </a:xfrm>
          <a:prstGeom prst="wedgeRectCallout">
            <a:avLst>
              <a:gd name="adj1" fmla="val -173436"/>
              <a:gd name="adj2" fmla="val -1652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Free each node of the tree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273800" y="7772400"/>
            <a:ext cx="3083537" cy="400110"/>
          </a:xfrm>
          <a:prstGeom prst="wedgeRectCallout">
            <a:avLst>
              <a:gd name="adj1" fmla="val -172776"/>
              <a:gd name="adj2" fmla="val -1321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Free the dictionary header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9702800" y="5606137"/>
            <a:ext cx="2940870" cy="2852063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typedef</a:t>
            </a:r>
            <a:r>
              <a:rPr lang="en-US" sz="16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16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16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tree_node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tree</a:t>
            </a:r>
            <a:r>
              <a:rPr lang="en-US" sz="1600" b="0" dirty="0">
                <a:latin typeface="Helvetica Neue"/>
              </a:rPr>
              <a:t>;</a:t>
            </a:r>
            <a:endParaRPr lang="en-US" sz="1600" b="0" dirty="0">
              <a:solidFill>
                <a:srgbClr val="D03BFF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algn="l"/>
            <a:r>
              <a:rPr lang="en-US" sz="16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tree_node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600" b="0" dirty="0">
                <a:latin typeface="Helvetica Neue"/>
              </a:rPr>
              <a:t>{</a:t>
            </a:r>
            <a:endParaRPr lang="en-US" sz="16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600" b="0" dirty="0">
                <a:latin typeface="Helvetica Neue"/>
              </a:rPr>
              <a:t> 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tree*</a:t>
            </a:r>
            <a:r>
              <a:rPr lang="en-US" sz="1600" b="0" dirty="0">
                <a:latin typeface="Helvetica Neue"/>
              </a:rPr>
              <a:t> left;</a:t>
            </a:r>
          </a:p>
          <a:p>
            <a:pPr algn="l">
              <a:tabLst>
                <a:tab pos="1425575" algn="l"/>
              </a:tabLst>
            </a:pPr>
            <a:r>
              <a:rPr lang="en-US" sz="1600" b="0" dirty="0">
                <a:latin typeface="Helvetica Neue"/>
              </a:rPr>
              <a:t> 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entry </a:t>
            </a:r>
            <a:r>
              <a:rPr lang="en-US" sz="1600" b="0" dirty="0">
                <a:latin typeface="Helvetica Neue"/>
              </a:rPr>
              <a:t>data;   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!= NULL</a:t>
            </a:r>
          </a:p>
          <a:p>
            <a:pPr algn="l">
              <a:tabLst>
                <a:tab pos="1425575" algn="l"/>
              </a:tabLst>
            </a:pPr>
            <a:r>
              <a:rPr lang="en-US" sz="1600" b="0" dirty="0">
                <a:latin typeface="Helvetica Neue"/>
              </a:rPr>
              <a:t> 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tree*</a:t>
            </a:r>
            <a:r>
              <a:rPr lang="en-US" sz="1600" b="0" dirty="0">
                <a:latin typeface="Helvetica Neue"/>
              </a:rPr>
              <a:t> right;</a:t>
            </a:r>
            <a:endParaRPr lang="en-US" sz="16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>
              <a:tabLst>
                <a:tab pos="1425575" algn="l"/>
              </a:tabLst>
            </a:pPr>
            <a:r>
              <a:rPr lang="en-US" sz="1600" b="0" dirty="0">
                <a:latin typeface="Helvetica Neue"/>
              </a:rPr>
              <a:t>};</a:t>
            </a:r>
          </a:p>
          <a:p>
            <a:pPr algn="l">
              <a:tabLst>
                <a:tab pos="1425575" algn="l"/>
              </a:tabLst>
            </a:pPr>
            <a:endParaRPr lang="en-US" sz="1600" b="0" dirty="0">
              <a:latin typeface="Helvetica Neue"/>
            </a:endParaRPr>
          </a:p>
          <a:p>
            <a:pPr lvl="0" algn="l">
              <a:tabLst>
                <a:tab pos="1425575" algn="l"/>
              </a:tabLst>
            </a:pPr>
            <a:r>
              <a:rPr lang="en-US" sz="16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dict_header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600" b="0" dirty="0">
                <a:latin typeface="Helvetica Neue"/>
              </a:rPr>
              <a:t>{</a:t>
            </a:r>
          </a:p>
          <a:p>
            <a:pPr lvl="0" algn="l">
              <a:tabLst>
                <a:tab pos="1425575" algn="l"/>
              </a:tabLst>
            </a:pP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 tree*</a:t>
            </a:r>
            <a:r>
              <a:rPr lang="en-US" sz="1600" b="0" dirty="0">
                <a:latin typeface="Helvetica Neue"/>
              </a:rPr>
              <a:t> root;</a:t>
            </a:r>
          </a:p>
          <a:p>
            <a:pPr algn="l">
              <a:tabLst>
                <a:tab pos="1425575" algn="l"/>
              </a:tabLst>
            </a:pPr>
            <a:r>
              <a:rPr lang="en-US" sz="1600" b="0" dirty="0">
                <a:latin typeface="Helvetica Neue"/>
              </a:rPr>
              <a:t>};</a:t>
            </a:r>
          </a:p>
          <a:p>
            <a:pPr algn="l">
              <a:tabLst>
                <a:tab pos="1425575" algn="l"/>
              </a:tabLst>
            </a:pPr>
            <a:r>
              <a:rPr lang="en-US" sz="16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typedef</a:t>
            </a:r>
            <a:r>
              <a:rPr lang="en-US" sz="16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1600" b="0" dirty="0" err="1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struct</a:t>
            </a:r>
            <a:r>
              <a:rPr lang="en-US" sz="1600" b="0" dirty="0">
                <a:solidFill>
                  <a:srgbClr val="D03BFF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dict_header</a:t>
            </a:r>
            <a:r>
              <a:rPr lang="en-US" sz="16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dict</a:t>
            </a:r>
            <a:r>
              <a:rPr lang="en-US" sz="1600" b="0" dirty="0">
                <a:latin typeface="Helvetica Neue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1FF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981200"/>
            <a:ext cx="11099800" cy="68961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08700"/>
              </p:ext>
            </p:extLst>
          </p:nvPr>
        </p:nvGraphicFramePr>
        <p:xfrm>
          <a:off x="1092200" y="3124200"/>
          <a:ext cx="106680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Lost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Gained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dirty="0"/>
                        <a:t>Contracts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dirty="0"/>
                        <a:t>Safety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dirty="0"/>
                        <a:t>Garbage</a:t>
                      </a:r>
                      <a:r>
                        <a:rPr lang="en-US" sz="2400" i="0" baseline="0" dirty="0"/>
                        <a:t> collection</a:t>
                      </a:r>
                    </a:p>
                    <a:p>
                      <a:pPr marL="287338" indent="-174625" algn="l">
                        <a:buFont typeface="Arial" pitchFamily="34" charset="0"/>
                        <a:buChar char="•"/>
                      </a:pPr>
                      <a:r>
                        <a:rPr lang="en-US" sz="2400" i="0" baseline="0" dirty="0"/>
                        <a:t>Memory initialization</a:t>
                      </a:r>
                      <a:endParaRPr lang="en-US" sz="24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dirty="0"/>
                        <a:t>Preprocessor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Whimsical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execution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Explicit memory management</a:t>
                      </a:r>
                    </a:p>
                    <a:p>
                      <a:pPr marL="287338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Separate compilation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Preprocessor Language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typical C program consists of statements written in </a:t>
            </a:r>
            <a:r>
              <a:rPr lang="en-US" b="1" dirty="0"/>
              <a:t>two</a:t>
            </a:r>
            <a:r>
              <a:rPr lang="en-US" dirty="0"/>
              <a:t> languages</a:t>
            </a:r>
          </a:p>
          <a:p>
            <a:pPr lvl="1"/>
            <a:r>
              <a:rPr lang="en-US" dirty="0"/>
              <a:t>The C preprocessor language</a:t>
            </a:r>
          </a:p>
          <a:p>
            <a:pPr lvl="2"/>
            <a:r>
              <a:rPr lang="en-US" dirty="0"/>
              <a:t>These are </a:t>
            </a:r>
            <a:r>
              <a:rPr lang="en-US" i="1" dirty="0"/>
              <a:t>directives</a:t>
            </a:r>
            <a:r>
              <a:rPr lang="en-US" dirty="0"/>
              <a:t> that start with #</a:t>
            </a:r>
          </a:p>
          <a:p>
            <a:pPr lvl="1"/>
            <a:r>
              <a:rPr lang="en-US" dirty="0"/>
              <a:t>C proper</a:t>
            </a:r>
          </a:p>
          <a:p>
            <a:pPr lvl="4"/>
            <a:endParaRPr lang="en-US" dirty="0"/>
          </a:p>
          <a:p>
            <a:r>
              <a:rPr lang="en-US" dirty="0"/>
              <a:t>The first thing the C compiler does is to call the</a:t>
            </a:r>
            <a:br>
              <a:rPr lang="en-US" dirty="0"/>
            </a:br>
            <a:r>
              <a:rPr lang="en-US" b="1" dirty="0"/>
              <a:t>C preprocessor</a:t>
            </a:r>
          </a:p>
          <a:p>
            <a:pPr lvl="1"/>
            <a:r>
              <a:rPr lang="en-US" dirty="0"/>
              <a:t>A program that processes all the C preprocessor directives</a:t>
            </a:r>
          </a:p>
          <a:p>
            <a:pPr lvl="1"/>
            <a:r>
              <a:rPr lang="en-US" dirty="0"/>
              <a:t>And produces code that is entirely in C proper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21000" y="7162800"/>
            <a:ext cx="6781800" cy="2209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/>
              <a:t>C compiler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02000" y="7924800"/>
            <a:ext cx="2286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</a:t>
            </a:r>
            <a:b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preprocessor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35800" y="7924800"/>
            <a:ext cx="2286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Rest of the C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Compiler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1930400" y="8115300"/>
            <a:ext cx="978408" cy="762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9702800" y="8115300"/>
            <a:ext cx="978408" cy="762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588000" y="8305800"/>
            <a:ext cx="14478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9321800" y="8305800"/>
            <a:ext cx="3810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921000" y="8305800"/>
            <a:ext cx="3810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69600" y="82637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/>
              <a:t>a.out</a:t>
            </a:r>
            <a:endParaRPr lang="en-US" b="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7800" y="8250187"/>
            <a:ext cx="174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/>
              <a:t>some_file.c</a:t>
            </a:r>
            <a:endParaRPr lang="en-US" b="0" i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Preprocessor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 compiler first calls the </a:t>
            </a:r>
            <a:r>
              <a:rPr lang="en-US" b="1" dirty="0"/>
              <a:t>C preprocessor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happens behind the scenes when compiling a C program</a:t>
            </a:r>
          </a:p>
          <a:p>
            <a:pPr lvl="1"/>
            <a:r>
              <a:rPr lang="en-US" dirty="0"/>
              <a:t>But the C preprocessor can also be run independently as the Unix command </a:t>
            </a:r>
            <a:r>
              <a:rPr lang="en-US" b="1" dirty="0" err="1"/>
              <a:t>cpp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921000" y="2895600"/>
            <a:ext cx="6781800" cy="2209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/>
              <a:t>C compiler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02000" y="3657600"/>
            <a:ext cx="2286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</a:t>
            </a:r>
            <a:b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preprocessor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35800" y="3657600"/>
            <a:ext cx="2286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Rest of the C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Compiler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1930400" y="3848100"/>
            <a:ext cx="978408" cy="762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9702800" y="3848100"/>
            <a:ext cx="978408" cy="762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588000" y="4038600"/>
            <a:ext cx="14478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9321800" y="4038600"/>
            <a:ext cx="3810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921000" y="4038600"/>
            <a:ext cx="381000" cy="3810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69600" y="39965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/>
              <a:t>a.out</a:t>
            </a:r>
            <a:endParaRPr lang="en-US" b="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7800" y="3982987"/>
            <a:ext cx="174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/>
              <a:t>some_file.c</a:t>
            </a:r>
            <a:endParaRPr lang="en-US" b="0" i="1" dirty="0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863600" y="5562600"/>
            <a:ext cx="2742097" cy="707886"/>
          </a:xfrm>
          <a:prstGeom prst="wedgeRectCallout">
            <a:avLst>
              <a:gd name="adj1" fmla="val -37508"/>
              <a:gd name="adj2" fmla="val -19105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 proper + 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preprocessor directives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9712488" y="5867400"/>
            <a:ext cx="1361912" cy="400110"/>
          </a:xfrm>
          <a:prstGeom prst="wedgeRectCallout">
            <a:avLst>
              <a:gd name="adj1" fmla="val 55048"/>
              <a:gd name="adj2" fmla="val -39128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Executable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881879" y="5715000"/>
            <a:ext cx="1687321" cy="400110"/>
          </a:xfrm>
          <a:prstGeom prst="wedgeRectCallout">
            <a:avLst>
              <a:gd name="adj1" fmla="val -21765"/>
              <a:gd name="adj2" fmla="val -39128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 proper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only</a:t>
            </a:r>
            <a:endParaRPr lang="en-US" sz="160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5130800" y="9220200"/>
            <a:ext cx="2306465" cy="400110"/>
          </a:xfrm>
          <a:prstGeom prst="wedgeRectCallout">
            <a:avLst>
              <a:gd name="adj1" fmla="val -52483"/>
              <a:gd name="adj2" fmla="val -10639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You won’t need this</a:t>
            </a:r>
            <a:endParaRPr lang="en-US" sz="16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none" lIns="50800" tIns="50800" rIns="50800" bIns="50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13049</TotalTime>
  <Words>8764</Words>
  <Application>Microsoft Macintosh PowerPoint</Application>
  <PresentationFormat>Custom</PresentationFormat>
  <Paragraphs>1507</Paragraphs>
  <Slides>79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Arial</vt:lpstr>
      <vt:lpstr>Calibri</vt:lpstr>
      <vt:lpstr>Courier New</vt:lpstr>
      <vt:lpstr>Helvetica</vt:lpstr>
      <vt:lpstr>Helvetica Neue</vt:lpstr>
      <vt:lpstr>Helvetica Neue Light</vt:lpstr>
      <vt:lpstr>Helvetica Neue Medium</vt:lpstr>
      <vt:lpstr>Wingdings</vt:lpstr>
      <vt:lpstr>White</vt:lpstr>
      <vt:lpstr>15-122: Principles of  Imperative Computation</vt:lpstr>
      <vt:lpstr>Today…</vt:lpstr>
      <vt:lpstr>Review</vt:lpstr>
      <vt:lpstr>PowerPoint Presentation</vt:lpstr>
      <vt:lpstr>C</vt:lpstr>
      <vt:lpstr>C0                                 C</vt:lpstr>
      <vt:lpstr>PowerPoint Presentation</vt:lpstr>
      <vt:lpstr>The C Preprocessor Language</vt:lpstr>
      <vt:lpstr>The C Preprocessor</vt:lpstr>
      <vt:lpstr>Useful C Preprocessor Directives</vt:lpstr>
      <vt:lpstr>Useful C Preprocessor Directives</vt:lpstr>
      <vt:lpstr>File Inclusion</vt:lpstr>
      <vt:lpstr>Header Files</vt:lpstr>
      <vt:lpstr>Useful C Preprocessor Directives</vt:lpstr>
      <vt:lpstr>Macro Definitions</vt:lpstr>
      <vt:lpstr>Macro Definitions</vt:lpstr>
      <vt:lpstr>Macro Definitions</vt:lpstr>
      <vt:lpstr>Macro Definitions</vt:lpstr>
      <vt:lpstr>Useful C Preprocessor Directives</vt:lpstr>
      <vt:lpstr>Conditional Compilation</vt:lpstr>
      <vt:lpstr>Conditional Compilation</vt:lpstr>
      <vt:lpstr>Useful C Preprocessor Directives</vt:lpstr>
      <vt:lpstr>Macro Functions</vt:lpstr>
      <vt:lpstr>Contracts Emulation</vt:lpstr>
      <vt:lpstr>Contracts Emulation</vt:lpstr>
      <vt:lpstr>DEBUG-only Code</vt:lpstr>
      <vt:lpstr>PowerPoint Presentation</vt:lpstr>
      <vt:lpstr>High-level Approach</vt:lpstr>
      <vt:lpstr>Translating a Library to C</vt:lpstr>
      <vt:lpstr>Translating a Library Interface to C</vt:lpstr>
      <vt:lpstr>Translating a Library to C</vt:lpstr>
      <vt:lpstr>Translating a Library to C</vt:lpstr>
      <vt:lpstr>Translating a Library to C</vt:lpstr>
      <vt:lpstr>Translating a Library to C</vt:lpstr>
      <vt:lpstr>Translating a Library to C</vt:lpstr>
      <vt:lpstr>PowerPoint Presentation</vt:lpstr>
      <vt:lpstr>Translating a Program File to C</vt:lpstr>
      <vt:lpstr>Translating a Program File to C</vt:lpstr>
      <vt:lpstr>Translating a Program File to C</vt:lpstr>
      <vt:lpstr>Translating a Program File to C</vt:lpstr>
      <vt:lpstr>Translating a Program File to C</vt:lpstr>
      <vt:lpstr>Translating a Program File to C</vt:lpstr>
      <vt:lpstr>Translating a Program File to C</vt:lpstr>
      <vt:lpstr>PowerPoint Presentation</vt:lpstr>
      <vt:lpstr>Compiling a C Program</vt:lpstr>
      <vt:lpstr>Compiling a C Program</vt:lpstr>
      <vt:lpstr>Compiling Our Program</vt:lpstr>
      <vt:lpstr>Separate Compilation</vt:lpstr>
      <vt:lpstr>Including Header Files</vt:lpstr>
      <vt:lpstr>Including Header Files</vt:lpstr>
      <vt:lpstr>Compiling Our Program</vt:lpstr>
      <vt:lpstr>Hardening a Library Interface</vt:lpstr>
      <vt:lpstr>Compiling Our Program</vt:lpstr>
      <vt:lpstr>Booleans</vt:lpstr>
      <vt:lpstr>Compiling Our Program</vt:lpstr>
      <vt:lpstr>PowerPoint Presentation</vt:lpstr>
      <vt:lpstr>Running Our Program</vt:lpstr>
      <vt:lpstr>Running Our Program</vt:lpstr>
      <vt:lpstr>Running Our Program</vt:lpstr>
      <vt:lpstr>Valgrind</vt:lpstr>
      <vt:lpstr>Initializing Memory</vt:lpstr>
      <vt:lpstr>Initializing Memory</vt:lpstr>
      <vt:lpstr>Initializing Memory</vt:lpstr>
      <vt:lpstr>Memory Leaks</vt:lpstr>
      <vt:lpstr>Memory Leaks</vt:lpstr>
      <vt:lpstr>Freeing Memory</vt:lpstr>
      <vt:lpstr>Freeing Memory</vt:lpstr>
      <vt:lpstr>What Does free(P) Do?</vt:lpstr>
      <vt:lpstr>PowerPoint Presentation</vt:lpstr>
      <vt:lpstr>Freeing Memory Wrong</vt:lpstr>
      <vt:lpstr>Freeing Memory Wrong</vt:lpstr>
      <vt:lpstr>Freeing Memory Wrong</vt:lpstr>
      <vt:lpstr>PowerPoint Presentation</vt:lpstr>
      <vt:lpstr>Data Structure Libraries in C</vt:lpstr>
      <vt:lpstr>Data Structure Libraries in C</vt:lpstr>
      <vt:lpstr>Memory Ownership</vt:lpstr>
      <vt:lpstr>Memory Ownership</vt:lpstr>
      <vt:lpstr>PowerPoint Presentation</vt:lpstr>
      <vt:lpstr>Balance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C</dc:title>
  <cp:lastModifiedBy>Mohammad Hammoud</cp:lastModifiedBy>
  <cp:revision>441</cp:revision>
  <dcterms:modified xsi:type="dcterms:W3CDTF">2023-03-21T08:50:41Z</dcterms:modified>
</cp:coreProperties>
</file>