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72" r:id="rId2"/>
    <p:sldId id="613" r:id="rId3"/>
    <p:sldId id="522" r:id="rId4"/>
    <p:sldId id="526" r:id="rId5"/>
    <p:sldId id="536" r:id="rId6"/>
    <p:sldId id="524" r:id="rId7"/>
    <p:sldId id="527" r:id="rId8"/>
    <p:sldId id="532" r:id="rId9"/>
    <p:sldId id="533" r:id="rId10"/>
    <p:sldId id="534" r:id="rId11"/>
    <p:sldId id="530" r:id="rId12"/>
    <p:sldId id="537" r:id="rId13"/>
    <p:sldId id="535" r:id="rId14"/>
    <p:sldId id="557" r:id="rId15"/>
    <p:sldId id="538" r:id="rId16"/>
    <p:sldId id="558" r:id="rId17"/>
    <p:sldId id="541" r:id="rId18"/>
    <p:sldId id="559" r:id="rId19"/>
    <p:sldId id="571" r:id="rId20"/>
    <p:sldId id="540" r:id="rId21"/>
    <p:sldId id="560" r:id="rId22"/>
    <p:sldId id="528" r:id="rId23"/>
    <p:sldId id="542" r:id="rId24"/>
    <p:sldId id="543" r:id="rId25"/>
    <p:sldId id="561" r:id="rId26"/>
    <p:sldId id="544" r:id="rId27"/>
    <p:sldId id="562" r:id="rId28"/>
    <p:sldId id="545" r:id="rId29"/>
    <p:sldId id="546" r:id="rId30"/>
    <p:sldId id="547" r:id="rId31"/>
    <p:sldId id="548" r:id="rId32"/>
    <p:sldId id="563" r:id="rId33"/>
    <p:sldId id="564" r:id="rId34"/>
    <p:sldId id="550" r:id="rId35"/>
    <p:sldId id="570" r:id="rId36"/>
    <p:sldId id="529" r:id="rId37"/>
    <p:sldId id="551" r:id="rId38"/>
    <p:sldId id="552" r:id="rId39"/>
    <p:sldId id="553" r:id="rId40"/>
    <p:sldId id="555" r:id="rId41"/>
    <p:sldId id="554" r:id="rId42"/>
    <p:sldId id="556" r:id="rId43"/>
    <p:sldId id="565" r:id="rId44"/>
    <p:sldId id="549" r:id="rId45"/>
    <p:sldId id="566" r:id="rId46"/>
    <p:sldId id="531" r:id="rId47"/>
    <p:sldId id="567" r:id="rId48"/>
    <p:sldId id="569" r:id="rId49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6327" autoAdjust="0"/>
  </p:normalViewPr>
  <p:slideViewPr>
    <p:cSldViewPr>
      <p:cViewPr varScale="1">
        <p:scale>
          <a:sx n="90" d="100"/>
          <a:sy n="90" d="100"/>
        </p:scale>
        <p:origin x="5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4/16/23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24: Priority Queues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17,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Have a way to tell which of two elements has higher priority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has_higher_priority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e1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e2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returns 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dirty="0">
                <a:solidFill>
                  <a:srgbClr val="FFC000"/>
                </a:solidFill>
              </a:rPr>
              <a:t>e1</a:t>
            </a:r>
            <a:r>
              <a:rPr lang="en-US" dirty="0"/>
              <a:t> has </a:t>
            </a:r>
            <a:r>
              <a:rPr lang="en-US" b="1" dirty="0"/>
              <a:t>strictly higher priority </a:t>
            </a:r>
            <a:r>
              <a:rPr lang="en-US" dirty="0"/>
              <a:t>than </a:t>
            </a:r>
            <a:r>
              <a:rPr lang="en-US" dirty="0">
                <a:solidFill>
                  <a:srgbClr val="FFC000"/>
                </a:solidFill>
              </a:rPr>
              <a:t>e2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the client who should provide this function</a:t>
            </a:r>
          </a:p>
          <a:p>
            <a:pPr lvl="2"/>
            <a:r>
              <a:rPr lang="en-US" dirty="0"/>
              <a:t>Only they know what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the priority queue library to be </a:t>
            </a:r>
            <a:r>
              <a:rPr lang="en-US" b="1" dirty="0"/>
              <a:t>generic</a:t>
            </a:r>
            <a:r>
              <a:rPr lang="en-US" dirty="0"/>
              <a:t>, we turn it into a </a:t>
            </a:r>
            <a:br>
              <a:rPr lang="en-US" dirty="0"/>
            </a:br>
            <a:r>
              <a:rPr lang="en-US" dirty="0"/>
              <a:t>type definition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FFC000"/>
                </a:solidFill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FFC000"/>
                </a:solidFill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and have </a:t>
            </a:r>
            <a:r>
              <a:rPr lang="en-US" dirty="0" err="1">
                <a:solidFill>
                  <a:srgbClr val="7030A0"/>
                </a:solidFill>
              </a:rPr>
              <a:t>pq_new</a:t>
            </a:r>
            <a:r>
              <a:rPr lang="en-US" dirty="0"/>
              <a:t> take a priority function as input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79200" y="853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60000" y="2718137"/>
            <a:ext cx="2713243" cy="1015663"/>
          </a:xfrm>
          <a:prstGeom prst="wedgeRectCallout">
            <a:avLst>
              <a:gd name="adj1" fmla="val -78601"/>
              <a:gd name="adj2" fmla="val -402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Given two elements,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saying which one has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higher priority is easier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Priority Queue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073400" y="1963460"/>
            <a:ext cx="6781800" cy="7152799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600" y="1934185"/>
            <a:ext cx="308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Priority Queue Interface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997200" y="2793304"/>
            <a:ext cx="6858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312400" y="3962400"/>
            <a:ext cx="2514470" cy="1015663"/>
          </a:xfrm>
          <a:prstGeom prst="wedgeRectCallout">
            <a:avLst>
              <a:gd name="adj1" fmla="val -132791"/>
              <a:gd name="adj2" fmla="val 558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commit to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priority function when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creating the queue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292600" y="4724400"/>
            <a:ext cx="3810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9681805" y="1727537"/>
            <a:ext cx="3221395" cy="1015663"/>
          </a:xfrm>
          <a:prstGeom prst="wedgeRectCallout">
            <a:avLst>
              <a:gd name="adj1" fmla="val -43935"/>
              <a:gd name="adj2" fmla="val 789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f(e1, e2) returns true if e1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strictly higher priority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than e2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820400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Sorted</a:t>
                      </a:r>
                      <a:r>
                        <a:rPr lang="en-US" b="1" i="1" baseline="0" dirty="0"/>
                        <a:t> </a:t>
                      </a:r>
                      <a:r>
                        <a:rPr lang="en-US" b="1" i="1" dirty="0"/>
                        <a:t>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AVL trees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Heaps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 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rem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O(log 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lang="en-US" sz="2000" i="1" dirty="0"/>
                        <a:t>log n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Implementations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0" y="8229600"/>
            <a:ext cx="1929374" cy="1015663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Cost 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using arrays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amortized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31400" y="3048000"/>
            <a:ext cx="1447800" cy="3962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type of binary tree used to implement priority queues</a:t>
            </a:r>
          </a:p>
          <a:p>
            <a:pPr lvl="1"/>
            <a:endParaRPr lang="en-US" dirty="0"/>
          </a:p>
          <a:p>
            <a:r>
              <a:rPr lang="en-US" dirty="0"/>
              <a:t>Since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rem</a:t>
            </a:r>
            <a:r>
              <a:rPr lang="en-US" dirty="0"/>
              <a:t> have cost </a:t>
            </a:r>
            <a:r>
              <a:rPr lang="en-US" i="1" dirty="0"/>
              <a:t>O(log n)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 heap is a </a:t>
            </a:r>
            <a:r>
              <a:rPr lang="en-US" b="1" dirty="0"/>
              <a:t>balanced</a:t>
            </a:r>
            <a:r>
              <a:rPr lang="en-US" dirty="0"/>
              <a:t> binary tree</a:t>
            </a:r>
          </a:p>
          <a:p>
            <a:pPr lvl="1"/>
            <a:r>
              <a:rPr lang="en-US" dirty="0"/>
              <a:t>In fact, they are as balanced as a tree can be</a:t>
            </a:r>
          </a:p>
          <a:p>
            <a:pPr lvl="4"/>
            <a:endParaRPr lang="en-US" dirty="0"/>
          </a:p>
          <a:p>
            <a:r>
              <a:rPr lang="en-US" dirty="0"/>
              <a:t>Since </a:t>
            </a:r>
            <a:r>
              <a:rPr lang="en-US" dirty="0">
                <a:solidFill>
                  <a:srgbClr val="7030A0"/>
                </a:solidFill>
              </a:rPr>
              <a:t>peek</a:t>
            </a:r>
            <a:r>
              <a:rPr lang="en-US" dirty="0"/>
              <a:t> has cost O(1), the highest</a:t>
            </a:r>
            <a:br>
              <a:rPr lang="en-US" dirty="0"/>
            </a:br>
            <a:r>
              <a:rPr lang="en-US" dirty="0"/>
              <a:t>priority element must be at the root</a:t>
            </a:r>
          </a:p>
          <a:p>
            <a:pPr lvl="1"/>
            <a:r>
              <a:rPr lang="en-US" dirty="0"/>
              <a:t>In fact, the elements on any path from a</a:t>
            </a:r>
            <a:br>
              <a:rPr lang="en-US" dirty="0"/>
            </a:br>
            <a:r>
              <a:rPr lang="en-US" dirty="0"/>
              <a:t>leaf to the root are ordered in increasing</a:t>
            </a:r>
            <a:br>
              <a:rPr lang="en-US" dirty="0"/>
            </a:br>
            <a:r>
              <a:rPr lang="en-US" dirty="0"/>
              <a:t>priority order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9307741" y="2895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298341" y="4648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74541" y="4648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10145941" y="4800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Isosceles Triangle 11"/>
          <p:cNvSpPr/>
          <p:nvPr/>
        </p:nvSpPr>
        <p:spPr bwMode="auto">
          <a:xfrm>
            <a:off x="9307741" y="6096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298341" y="7848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0374541" y="7848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10145941" y="8001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10603141" y="7162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746141" y="5791200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highest</a:t>
            </a:r>
            <a:br>
              <a:rPr lang="en-US" sz="1800" b="0" dirty="0">
                <a:solidFill>
                  <a:srgbClr val="FF0000"/>
                </a:solidFill>
              </a:rPr>
            </a:br>
            <a:r>
              <a:rPr lang="en-US" sz="1800" b="0" dirty="0">
                <a:solidFill>
                  <a:srgbClr val="FF0000"/>
                </a:solidFill>
              </a:rPr>
              <a:t>priority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746141" y="76962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lower</a:t>
            </a:r>
            <a:br>
              <a:rPr lang="en-US" sz="1800" b="0" dirty="0">
                <a:solidFill>
                  <a:srgbClr val="FF0000"/>
                </a:solidFill>
              </a:rPr>
            </a:br>
            <a:r>
              <a:rPr lang="en-US" sz="1800" b="0" dirty="0">
                <a:solidFill>
                  <a:srgbClr val="FF0000"/>
                </a:solidFill>
              </a:rPr>
              <a:t>priority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0313213" y="5906022"/>
            <a:ext cx="418578" cy="4185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0083800" y="457200"/>
            <a:ext cx="2496837" cy="707886"/>
          </a:xfrm>
          <a:prstGeom prst="wedgeRectCallout">
            <a:avLst>
              <a:gd name="adj1" fmla="val -138327"/>
              <a:gd name="adj2" fmla="val 251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Nothing to do with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memory segment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9" grpId="0"/>
      <p:bldP spid="20" grpId="0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981200"/>
            <a:ext cx="9893300" cy="6896100"/>
          </a:xfrm>
        </p:spPr>
        <p:txBody>
          <a:bodyPr/>
          <a:lstStyle/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Shape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Ordering invariant</a:t>
            </a:r>
          </a:p>
          <a:p>
            <a:pPr lvl="1"/>
            <a:r>
              <a:rPr lang="en-US" dirty="0"/>
              <a:t>The priority of a child is lower than</a:t>
            </a:r>
            <a:br>
              <a:rPr lang="en-US" dirty="0"/>
            </a:br>
            <a:r>
              <a:rPr lang="en-US" dirty="0"/>
              <a:t>or equal to the priority of its parent</a:t>
            </a:r>
          </a:p>
          <a:p>
            <a:pPr lvl="2">
              <a:buNone/>
            </a:pPr>
            <a:r>
              <a:rPr lang="en-US" i="1" dirty="0"/>
              <a:t>				or equivalently</a:t>
            </a:r>
          </a:p>
          <a:p>
            <a:pPr lvl="1"/>
            <a:r>
              <a:rPr lang="en-US" dirty="0"/>
              <a:t>The priority of a parent is higher than</a:t>
            </a:r>
            <a:br>
              <a:rPr lang="en-US" dirty="0"/>
            </a:br>
            <a:r>
              <a:rPr lang="en-US" dirty="0"/>
              <a:t>or equal to the priority of its children</a:t>
            </a:r>
          </a:p>
        </p:txBody>
      </p:sp>
      <p:sp>
        <p:nvSpPr>
          <p:cNvPr id="41" name="Isosceles Triangle 40"/>
          <p:cNvSpPr/>
          <p:nvPr/>
        </p:nvSpPr>
        <p:spPr bwMode="auto">
          <a:xfrm>
            <a:off x="9484379" y="2209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0474979" y="3962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0551179" y="3962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10322579" y="4114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5" name="Isosceles Triangle 44"/>
          <p:cNvSpPr/>
          <p:nvPr/>
        </p:nvSpPr>
        <p:spPr bwMode="auto">
          <a:xfrm>
            <a:off x="9484379" y="5257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474979" y="7010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0551179" y="7010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10322579" y="7162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10779779" y="63246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 rot="5400000">
            <a:off x="11001214" y="6116244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higher priority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380752" y="5334000"/>
            <a:ext cx="1568699" cy="707886"/>
          </a:xfrm>
          <a:prstGeom prst="wedgeRectCallout">
            <a:avLst>
              <a:gd name="adj1" fmla="val 87032"/>
              <a:gd name="adj2" fmla="val -208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380752" y="6705600"/>
            <a:ext cx="1568699" cy="707886"/>
          </a:xfrm>
          <a:prstGeom prst="wedgeRectCallout">
            <a:avLst>
              <a:gd name="adj1" fmla="val 83730"/>
              <a:gd name="adj2" fmla="val -226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parent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5" name="Rectangular Callout 54"/>
          <p:cNvSpPr/>
          <p:nvPr/>
        </p:nvSpPr>
        <p:spPr bwMode="auto">
          <a:xfrm>
            <a:off x="1016000" y="8382000"/>
            <a:ext cx="2243564" cy="707886"/>
          </a:xfrm>
          <a:prstGeom prst="wedgeRectCallout">
            <a:avLst>
              <a:gd name="adj1" fmla="val -23663"/>
              <a:gd name="adj2" fmla="val -1075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Both points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will come handy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50" grpId="0"/>
      <p:bldP spid="53" grpId="0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Things Called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type of binary tree used to implement priority queues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also any priority queue where priorities are integers</a:t>
            </a:r>
          </a:p>
          <a:p>
            <a:pPr lvl="1"/>
            <a:r>
              <a:rPr lang="en-US" dirty="0"/>
              <a:t>It is a </a:t>
            </a:r>
            <a:r>
              <a:rPr lang="en-US" b="1" dirty="0"/>
              <a:t>min-heap</a:t>
            </a:r>
            <a:r>
              <a:rPr lang="en-US" dirty="0"/>
              <a:t> if smaller numbers represent higher priorities</a:t>
            </a:r>
          </a:p>
          <a:p>
            <a:pPr lvl="1"/>
            <a:r>
              <a:rPr lang="en-US" dirty="0"/>
              <a:t>It is a </a:t>
            </a:r>
            <a:r>
              <a:rPr lang="en-US" b="1" dirty="0"/>
              <a:t>max-heap</a:t>
            </a:r>
            <a:r>
              <a:rPr lang="en-US" dirty="0"/>
              <a:t> if bigger numbers represent higher priorities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the segment of memory we called allocated memory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8940800" y="8534400"/>
            <a:ext cx="2384628" cy="707886"/>
          </a:xfrm>
          <a:prstGeom prst="wedgeRectCallout">
            <a:avLst>
              <a:gd name="adj1" fmla="val -98526"/>
              <a:gd name="adj2" fmla="val -2360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significant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of confusion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priority queue where priorities are integers and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smaller numbers </a:t>
            </a:r>
            <a:r>
              <a:rPr lang="en-US" dirty="0"/>
              <a:t>represent </a:t>
            </a:r>
            <a:r>
              <a:rPr lang="en-US" b="1" dirty="0"/>
              <a:t>higher priorities</a:t>
            </a:r>
          </a:p>
          <a:p>
            <a:pPr lvl="4"/>
            <a:endParaRPr lang="en-US" dirty="0"/>
          </a:p>
          <a:p>
            <a:r>
              <a:rPr lang="en-US" dirty="0"/>
              <a:t>In practice, most priority queues are implemented as</a:t>
            </a:r>
            <a:br>
              <a:rPr lang="en-US" dirty="0"/>
            </a:br>
            <a:r>
              <a:rPr lang="en-US" dirty="0"/>
              <a:t>min-heaps</a:t>
            </a:r>
          </a:p>
          <a:p>
            <a:pPr lvl="1"/>
            <a:r>
              <a:rPr lang="en-US" dirty="0"/>
              <a:t>And </a:t>
            </a:r>
            <a:r>
              <a:rPr lang="en-US" b="1" dirty="0"/>
              <a:t>heap</a:t>
            </a:r>
            <a:r>
              <a:rPr lang="en-US" dirty="0"/>
              <a:t> is also shorthand for min-heap</a:t>
            </a:r>
          </a:p>
          <a:p>
            <a:pPr lvl="4"/>
            <a:endParaRPr lang="en-US" dirty="0"/>
          </a:p>
          <a:p>
            <a:r>
              <a:rPr lang="en-US" dirty="0"/>
              <a:t>Most of our examples will be min-heaps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Shape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Ordering invariant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value</a:t>
            </a:r>
            <a:r>
              <a:rPr lang="en-US" dirty="0"/>
              <a:t> of a child is ≥ the </a:t>
            </a:r>
            <a:r>
              <a:rPr lang="en-US" b="1" dirty="0"/>
              <a:t>value</a:t>
            </a:r>
            <a:r>
              <a:rPr lang="en-US" dirty="0"/>
              <a:t> of its parent</a:t>
            </a:r>
          </a:p>
          <a:p>
            <a:pPr lvl="3">
              <a:buNone/>
            </a:pPr>
            <a:r>
              <a:rPr lang="en-US" i="1" dirty="0"/>
              <a:t>			or equivalently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value</a:t>
            </a:r>
            <a:r>
              <a:rPr lang="en-US" dirty="0"/>
              <a:t> of a parent is ≤ the </a:t>
            </a:r>
            <a:r>
              <a:rPr lang="en-US" b="1" dirty="0"/>
              <a:t>value </a:t>
            </a:r>
            <a:r>
              <a:rPr lang="en-US" dirty="0"/>
              <a:t>of its children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159452" y="4648200"/>
            <a:ext cx="1914948" cy="400110"/>
          </a:xfrm>
          <a:prstGeom prst="wedgeRectCallout">
            <a:avLst>
              <a:gd name="adj1" fmla="val -90855"/>
              <a:gd name="adj2" fmla="val 166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confusion!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9865379" y="62484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855979" y="80010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932179" y="80010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10703579" y="81534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6200000" flipH="1">
            <a:off x="11160779" y="73152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11532096" y="71068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902200" y="7086600"/>
            <a:ext cx="685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207000" y="7924800"/>
            <a:ext cx="685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min-heap with values 1, 2, 2, 9,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min-heap with values 1, 2, 2, 9, 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78000" y="2971800"/>
            <a:ext cx="3276600" cy="2209800"/>
            <a:chOff x="787400" y="4038600"/>
            <a:chExt cx="3810000" cy="2590800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7188200" y="2971800"/>
            <a:ext cx="3276600" cy="2209800"/>
            <a:chOff x="787400" y="4038600"/>
            <a:chExt cx="3810000" cy="2590800"/>
          </a:xfrm>
        </p:grpSpPr>
        <p:cxnSp>
          <p:nvCxnSpPr>
            <p:cNvPr id="17" name="Straight Connector 16"/>
            <p:cNvCxnSpPr>
              <a:stCxn id="19" idx="5"/>
              <a:endCxn id="2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9" idx="3"/>
              <a:endCxn id="2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21" name="Straight Connector 20"/>
            <p:cNvCxnSpPr>
              <a:stCxn id="23" idx="5"/>
              <a:endCxn id="2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23" idx="3"/>
              <a:endCxn id="2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1778000" y="5791200"/>
            <a:ext cx="3276600" cy="2209800"/>
            <a:chOff x="787400" y="4038600"/>
            <a:chExt cx="3810000" cy="2590800"/>
          </a:xfrm>
        </p:grpSpPr>
        <p:cxnSp>
          <p:nvCxnSpPr>
            <p:cNvPr id="27" name="Straight Connector 26"/>
            <p:cNvCxnSpPr>
              <a:stCxn id="29" idx="5"/>
              <a:endCxn id="3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29" idx="3"/>
              <a:endCxn id="3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31" name="Straight Connector 30"/>
            <p:cNvCxnSpPr>
              <a:stCxn id="33" idx="5"/>
              <a:endCxn id="3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33" idx="3"/>
              <a:endCxn id="3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3" name="Oval 3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</p:grpSp>
      <p:grpSp>
        <p:nvGrpSpPr>
          <p:cNvPr id="16" name="Group 35"/>
          <p:cNvGrpSpPr/>
          <p:nvPr/>
        </p:nvGrpSpPr>
        <p:grpSpPr>
          <a:xfrm>
            <a:off x="7188200" y="5791200"/>
            <a:ext cx="3276600" cy="2209800"/>
            <a:chOff x="787400" y="4038600"/>
            <a:chExt cx="3810000" cy="2590800"/>
          </a:xfrm>
        </p:grpSpPr>
        <p:cxnSp>
          <p:nvCxnSpPr>
            <p:cNvPr id="37" name="Straight Connector 36"/>
            <p:cNvCxnSpPr>
              <a:stCxn id="39" idx="5"/>
              <a:endCxn id="4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9" idx="3"/>
              <a:endCxn id="4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cxnSp>
          <p:nvCxnSpPr>
            <p:cNvPr id="41" name="Straight Connector 40"/>
            <p:cNvCxnSpPr>
              <a:stCxn id="43" idx="5"/>
              <a:endCxn id="4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3"/>
              <a:endCxn id="4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97400" y="8534400"/>
            <a:ext cx="342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… and several more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Graph Search: DFS and BFS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queues: heaps, adding to heaps, removing from heaps, and representing heaps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written assignment is due today by 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programming assignment is due tomorrow by 9PM (</a:t>
            </a:r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 can use 2 extra grace days for this assignment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final exam is on Sunday, April 30 from 8:30AM to 11:30AM in Room 2163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Insertion into a Heap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the shape invariant</a:t>
            </a:r>
          </a:p>
          <a:p>
            <a:endParaRPr lang="en-US" dirty="0"/>
          </a:p>
          <a:p>
            <a:r>
              <a:rPr lang="en-US" dirty="0"/>
              <a:t>Temporary break and then</a:t>
            </a:r>
            <a:br>
              <a:rPr lang="en-US" dirty="0"/>
            </a:br>
            <a:r>
              <a:rPr lang="en-US" dirty="0"/>
              <a:t>restore the ordering invariant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90170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0838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98552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10312400" y="2971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5400000">
            <a:off x="10683717" y="27634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160000" y="5105400"/>
            <a:ext cx="2059218" cy="400110"/>
          </a:xfrm>
          <a:prstGeom prst="wedgeRectCallout">
            <a:avLst>
              <a:gd name="adj1" fmla="val 12183"/>
              <a:gd name="adj2" fmla="val -2705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Min-heap version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549400" y="6553200"/>
            <a:ext cx="6394315" cy="1015663"/>
          </a:xfrm>
          <a:prstGeom prst="wedgeRectCallout">
            <a:avLst>
              <a:gd name="adj1" fmla="val -23186"/>
              <a:gd name="adj2" fmla="val -2543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similar to what we did for AVL trees</a:t>
            </a:r>
          </a:p>
          <a:p>
            <a:pPr marL="225425" indent="-174625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Maintain the ordering invariant</a:t>
            </a:r>
          </a:p>
          <a:p>
            <a:pPr marL="225425" indent="-174625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Temporary break and then restore the height invariant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by putting the new element in the only place that maintains the shape invariant</a:t>
            </a:r>
          </a:p>
          <a:p>
            <a:pPr lvl="1"/>
            <a:r>
              <a:rPr lang="en-US" dirty="0"/>
              <a:t>But doing so may break the ordering invariant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How to fix it?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4" name="Straight Connector 3"/>
            <p:cNvCxnSpPr>
              <a:stCxn id="9" idx="5"/>
              <a:endCxn id="1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>
              <a:stCxn id="9" idx="3"/>
              <a:endCxn id="17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3"/>
              <a:endCxn id="12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14" name="Straight Connector 13"/>
            <p:cNvCxnSpPr>
              <a:stCxn id="17" idx="5"/>
              <a:endCxn id="18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7" idx="3"/>
              <a:endCxn id="19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32" name="Straight Connector 31"/>
            <p:cNvCxnSpPr>
              <a:stCxn id="36" idx="5"/>
              <a:endCxn id="37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6" idx="3"/>
              <a:endCxn id="42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7" idx="5"/>
              <a:endCxn id="38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7" idx="3"/>
              <a:endCxn id="39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40" name="Straight Connector 39"/>
            <p:cNvCxnSpPr>
              <a:stCxn id="42" idx="5"/>
              <a:endCxn id="43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2" idx="3"/>
              <a:endCxn id="44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5654635" y="4419600"/>
            <a:ext cx="1400667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nsert 1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8331200" y="7315200"/>
            <a:ext cx="1799532" cy="400110"/>
          </a:xfrm>
          <a:prstGeom prst="wedgeRectCallout">
            <a:avLst>
              <a:gd name="adj1" fmla="val 132604"/>
              <a:gd name="adj2" fmla="val -3080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must go here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1320800" y="7315200"/>
            <a:ext cx="2187458" cy="400110"/>
          </a:xfrm>
          <a:prstGeom prst="wedgeRectCallout">
            <a:avLst>
              <a:gd name="adj1" fmla="val 20669"/>
              <a:gd name="adj2" fmla="val -1734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min-heap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10541000" y="7620000"/>
            <a:ext cx="2073645" cy="707886"/>
          </a:xfrm>
          <a:prstGeom prst="wedgeRectCallout">
            <a:avLst>
              <a:gd name="adj1" fmla="val -1239"/>
              <a:gd name="adj2" fmla="val -296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violates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fix the violation?</a:t>
            </a:r>
          </a:p>
          <a:p>
            <a:pPr lvl="1"/>
            <a:r>
              <a:rPr lang="en-US" dirty="0"/>
              <a:t>Swap the child with the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Swapping up may introduce</a:t>
            </a:r>
            <a:br>
              <a:rPr lang="en-US" dirty="0"/>
            </a:br>
            <a:r>
              <a:rPr lang="en-US" dirty="0"/>
              <a:t>a new violation</a:t>
            </a:r>
          </a:p>
        </p:txBody>
      </p:sp>
      <p:grpSp>
        <p:nvGrpSpPr>
          <p:cNvPr id="8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32" name="Straight Connector 31"/>
            <p:cNvCxnSpPr>
              <a:stCxn id="36" idx="5"/>
              <a:endCxn id="37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6" idx="3"/>
              <a:endCxn id="42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7" idx="5"/>
              <a:endCxn id="38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7" idx="3"/>
              <a:endCxn id="39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40" name="Straight Connector 39"/>
            <p:cNvCxnSpPr>
              <a:stCxn id="42" idx="5"/>
              <a:endCxn id="43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2" idx="3"/>
              <a:endCxn id="44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5628467" y="4419600"/>
            <a:ext cx="1592469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up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51" idx="5"/>
              <a:endCxn id="52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59" name="Rectangular Callout 58"/>
          <p:cNvSpPr/>
          <p:nvPr/>
        </p:nvSpPr>
        <p:spPr bwMode="auto">
          <a:xfrm>
            <a:off x="10998200" y="3124200"/>
            <a:ext cx="1570366" cy="707886"/>
          </a:xfrm>
          <a:prstGeom prst="wedgeRectCallout">
            <a:avLst>
              <a:gd name="adj1" fmla="val 3048"/>
              <a:gd name="adj2" fmla="val 2600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swapped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and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8331200" y="8077200"/>
            <a:ext cx="3953968" cy="707886"/>
          </a:xfrm>
          <a:prstGeom prst="wedgeRectCallout">
            <a:avLst>
              <a:gd name="adj1" fmla="val -289"/>
              <a:gd name="adj2" fmla="val -562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introduced a new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violation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 one level up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9" grpId="0" animBg="1"/>
      <p:bldP spid="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fix the violation?</a:t>
            </a:r>
          </a:p>
          <a:p>
            <a:pPr lvl="1"/>
            <a:r>
              <a:rPr lang="en-US" dirty="0"/>
              <a:t>Swap the child with the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stop when no new violation</a:t>
            </a:r>
            <a:br>
              <a:rPr lang="en-US" dirty="0"/>
            </a:br>
            <a:r>
              <a:rPr lang="en-US" dirty="0"/>
              <a:t>is introduced</a:t>
            </a:r>
          </a:p>
          <a:p>
            <a:pPr lvl="1"/>
            <a:r>
              <a:rPr lang="en-US" dirty="0"/>
              <a:t>Or we reach the root</a:t>
            </a:r>
          </a:p>
          <a:p>
            <a:endParaRPr lang="en-US" dirty="0"/>
          </a:p>
        </p:txBody>
      </p:sp>
      <p:sp>
        <p:nvSpPr>
          <p:cNvPr id="45" name="Right Arrow 44"/>
          <p:cNvSpPr/>
          <p:nvPr/>
        </p:nvSpPr>
        <p:spPr bwMode="auto">
          <a:xfrm>
            <a:off x="5628467" y="4419600"/>
            <a:ext cx="1592469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up</a:t>
            </a:r>
          </a:p>
        </p:txBody>
      </p:sp>
      <p:grpSp>
        <p:nvGrpSpPr>
          <p:cNvPr id="5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51" idx="5"/>
              <a:endCxn id="52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59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65" idx="5"/>
              <a:endCxn id="66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73" name="Rectangular Callout 72"/>
          <p:cNvSpPr/>
          <p:nvPr/>
        </p:nvSpPr>
        <p:spPr bwMode="auto">
          <a:xfrm>
            <a:off x="10769600" y="2743200"/>
            <a:ext cx="1570366" cy="707886"/>
          </a:xfrm>
          <a:prstGeom prst="wedgeRectCallout">
            <a:avLst>
              <a:gd name="adj1" fmla="val -59966"/>
              <a:gd name="adj2" fmla="val 1733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swapped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and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4" name="Rectangular Callout 73"/>
          <p:cNvSpPr/>
          <p:nvPr/>
        </p:nvSpPr>
        <p:spPr bwMode="auto">
          <a:xfrm>
            <a:off x="8868623" y="7543800"/>
            <a:ext cx="3424977" cy="707886"/>
          </a:xfrm>
          <a:prstGeom prst="wedgeRectCallout">
            <a:avLst>
              <a:gd name="adj1" fmla="val -21831"/>
              <a:gd name="adj2" fmla="val -1764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are no more violations.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valid min-heap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3" grpId="0" animBg="1"/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procedure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Put the added element in the one place that</a:t>
            </a:r>
            <a:br>
              <a:rPr lang="en-US" dirty="0"/>
            </a:br>
            <a:r>
              <a:rPr lang="en-US" dirty="0"/>
              <a:t>maintains the shape invariant</a:t>
            </a:r>
          </a:p>
          <a:p>
            <a:pPr lvl="2"/>
            <a:r>
              <a:rPr lang="en-US" dirty="0"/>
              <a:t>The leftmost open slot on the last level</a:t>
            </a:r>
          </a:p>
          <a:p>
            <a:pPr lvl="4"/>
            <a:r>
              <a:rPr lang="en-US" dirty="0"/>
              <a:t>Or, if the last level is full, the leftmost slot on the next level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Repeatedly swap it up with its parent</a:t>
            </a:r>
          </a:p>
          <a:p>
            <a:pPr lvl="2"/>
            <a:r>
              <a:rPr lang="en-US" dirty="0"/>
              <a:t>Until the violation is fixed</a:t>
            </a:r>
          </a:p>
          <a:p>
            <a:pPr lvl="2"/>
            <a:r>
              <a:rPr lang="en-US" dirty="0"/>
              <a:t>Or we reach the root</a:t>
            </a:r>
          </a:p>
          <a:p>
            <a:pPr lvl="1"/>
            <a:r>
              <a:rPr lang="en-US" dirty="0"/>
              <a:t>There is always </a:t>
            </a:r>
            <a:r>
              <a:rPr lang="en-US" b="1" dirty="0"/>
              <a:t>at most one violation</a:t>
            </a:r>
          </a:p>
          <a:p>
            <a:pPr lvl="4"/>
            <a:endParaRPr lang="en-US" dirty="0"/>
          </a:p>
          <a:p>
            <a:r>
              <a:rPr lang="en-US" dirty="0"/>
              <a:t>The overall process is called </a:t>
            </a:r>
            <a:r>
              <a:rPr lang="en-US" b="1" dirty="0"/>
              <a:t>sifting up</a:t>
            </a:r>
          </a:p>
          <a:p>
            <a:pPr lvl="4"/>
            <a:endParaRPr lang="en-US" dirty="0"/>
          </a:p>
          <a:p>
            <a:r>
              <a:rPr lang="en-US" dirty="0"/>
              <a:t>This costs </a:t>
            </a:r>
            <a:r>
              <a:rPr lang="en-US" i="1" dirty="0"/>
              <a:t>O(log n)</a:t>
            </a:r>
          </a:p>
          <a:p>
            <a:pPr lvl="1"/>
            <a:r>
              <a:rPr lang="en-US" dirty="0"/>
              <a:t>Because we make at most </a:t>
            </a:r>
            <a:r>
              <a:rPr lang="en-US" i="1" dirty="0"/>
              <a:t>O(log n)</a:t>
            </a:r>
            <a:r>
              <a:rPr lang="en-US" dirty="0"/>
              <a:t> swaps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416800" y="7372290"/>
            <a:ext cx="3182924" cy="400110"/>
          </a:xfrm>
          <a:prstGeom prst="wedgeRectCallout">
            <a:avLst>
              <a:gd name="adj1" fmla="val -124113"/>
              <a:gd name="adj2" fmla="val 575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a heap with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elements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9855200" y="2895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845800" y="4648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0922000" y="4648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10693400" y="4800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20" idx="1"/>
            <a:endCxn id="23" idx="6"/>
          </p:cNvCxnSpPr>
          <p:nvPr/>
        </p:nvCxnSpPr>
        <p:spPr bwMode="auto">
          <a:xfrm rot="16200000" flipV="1">
            <a:off x="10750551" y="4476750"/>
            <a:ext cx="311337" cy="27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0998200" y="47244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1" name="Straight Arrow Connector 20"/>
          <p:cNvCxnSpPr>
            <a:stCxn id="23" idx="6"/>
            <a:endCxn id="24" idx="3"/>
          </p:cNvCxnSpPr>
          <p:nvPr/>
        </p:nvCxnSpPr>
        <p:spPr bwMode="auto">
          <a:xfrm flipV="1">
            <a:off x="10769600" y="4081322"/>
            <a:ext cx="185878" cy="3763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24" idx="3"/>
          </p:cNvCxnSpPr>
          <p:nvPr/>
        </p:nvCxnSpPr>
        <p:spPr bwMode="auto">
          <a:xfrm rot="5400000" flipH="1">
            <a:off x="10688778" y="3814622"/>
            <a:ext cx="347522" cy="1858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10541000" y="43434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22000" y="3886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Removing the Minimal Element of a Heap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the shape invariant</a:t>
            </a:r>
          </a:p>
          <a:p>
            <a:endParaRPr lang="en-US" dirty="0"/>
          </a:p>
          <a:p>
            <a:r>
              <a:rPr lang="en-US" dirty="0"/>
              <a:t>Temporary break and then</a:t>
            </a:r>
            <a:br>
              <a:rPr lang="en-US" dirty="0"/>
            </a:br>
            <a:r>
              <a:rPr lang="en-US" dirty="0"/>
              <a:t>restore the ordering invariant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90170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0838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98552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10312400" y="2971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5400000">
            <a:off x="10683717" y="27634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160000" y="5105400"/>
            <a:ext cx="2059218" cy="400110"/>
          </a:xfrm>
          <a:prstGeom prst="wedgeRectCallout">
            <a:avLst>
              <a:gd name="adj1" fmla="val 12183"/>
              <a:gd name="adj2" fmla="val -2705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Min-heap version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225800" y="5429250"/>
            <a:ext cx="2144177" cy="400110"/>
          </a:xfrm>
          <a:prstGeom prst="wedgeRectCallout">
            <a:avLst>
              <a:gd name="adj1" fmla="val -23186"/>
              <a:gd name="adj2" fmla="val -2853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as insertion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return the root</a:t>
            </a:r>
          </a:p>
          <a:p>
            <a:r>
              <a:rPr lang="en-US" dirty="0"/>
              <a:t>And replace it with the only element that maintains the shape invariant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Which violation to fix first?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848631" y="4419600"/>
            <a:ext cx="1015764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em</a:t>
            </a: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65" idx="5"/>
              <a:endCxn id="66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rgbClr val="FFC0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9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33" name="Rectangular Callout 32"/>
          <p:cNvSpPr/>
          <p:nvPr/>
        </p:nvSpPr>
        <p:spPr bwMode="auto">
          <a:xfrm>
            <a:off x="2395336" y="7010400"/>
            <a:ext cx="2049664" cy="400110"/>
          </a:xfrm>
          <a:prstGeom prst="wedgeRectCallout">
            <a:avLst>
              <a:gd name="adj1" fmla="val -23797"/>
              <a:gd name="adj2" fmla="val -7173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must return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4826000" y="7315200"/>
            <a:ext cx="2323778" cy="400110"/>
          </a:xfrm>
          <a:prstGeom prst="wedgeRectCallout">
            <a:avLst>
              <a:gd name="adj1" fmla="val -38580"/>
              <a:gd name="adj2" fmla="val -275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replace it with 9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9474200" y="6934200"/>
            <a:ext cx="1674497" cy="707886"/>
          </a:xfrm>
          <a:prstGeom prst="wedgeRectCallout">
            <a:avLst>
              <a:gd name="adj1" fmla="val -40382"/>
              <a:gd name="adj2" fmla="val -3961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causes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two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violations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9474200" y="6934200"/>
            <a:ext cx="1674497" cy="707886"/>
          </a:xfrm>
          <a:prstGeom prst="wedgeRectCallout">
            <a:avLst>
              <a:gd name="adj1" fmla="val -8726"/>
              <a:gd name="adj2" fmla="val -393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causes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two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violations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violation to fix first?</a:t>
            </a:r>
          </a:p>
          <a:p>
            <a:pPr lvl="1"/>
            <a:r>
              <a:rPr lang="en-US" dirty="0"/>
              <a:t>If we swap 4 and 9, we end up with </a:t>
            </a:r>
            <a:r>
              <a:rPr lang="en-US" b="1" dirty="0"/>
              <a:t>three</a:t>
            </a:r>
            <a:r>
              <a:rPr lang="en-US" dirty="0"/>
              <a:t> violations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do better?</a:t>
            </a: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779000" y="6781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5228129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down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 lists</a:t>
            </a:r>
            <a:r>
              <a:rPr lang="en-US" dirty="0"/>
              <a:t>: Data structures that</a:t>
            </a:r>
          </a:p>
          <a:p>
            <a:pPr lvl="1"/>
            <a:r>
              <a:rPr lang="en-US" dirty="0"/>
              <a:t>Store elements and</a:t>
            </a:r>
          </a:p>
          <a:p>
            <a:pPr lvl="1"/>
            <a:r>
              <a:rPr lang="en-US" dirty="0"/>
              <a:t>Give them back one at a time – in some order</a:t>
            </a:r>
          </a:p>
          <a:p>
            <a:pPr lvl="1"/>
            <a:endParaRPr lang="en-US" dirty="0"/>
          </a:p>
          <a:p>
            <a:r>
              <a:rPr lang="en-US" b="1" dirty="0"/>
              <a:t>Stacks</a:t>
            </a:r>
            <a:r>
              <a:rPr lang="en-US" dirty="0"/>
              <a:t>: Retrieve the element that was inserted most recently</a:t>
            </a:r>
          </a:p>
          <a:p>
            <a:pPr lvl="4"/>
            <a:endParaRPr lang="en-US" dirty="0"/>
          </a:p>
          <a:p>
            <a:r>
              <a:rPr lang="en-US" b="1" dirty="0"/>
              <a:t>Queues</a:t>
            </a:r>
            <a:r>
              <a:rPr lang="en-US" dirty="0"/>
              <a:t>: Retrieve the element that has been there longest</a:t>
            </a:r>
          </a:p>
          <a:p>
            <a:pPr lvl="4"/>
            <a:endParaRPr lang="en-US" dirty="0"/>
          </a:p>
          <a:p>
            <a:r>
              <a:rPr lang="en-US" b="1" dirty="0"/>
              <a:t>Priority</a:t>
            </a:r>
            <a:r>
              <a:rPr lang="en-US" dirty="0"/>
              <a:t> </a:t>
            </a:r>
            <a:r>
              <a:rPr lang="en-US" b="1" dirty="0"/>
              <a:t>queues</a:t>
            </a:r>
            <a:r>
              <a:rPr lang="en-US" dirty="0"/>
              <a:t>: Retrieve </a:t>
            </a:r>
            <a:br>
              <a:rPr lang="en-US" dirty="0"/>
            </a:br>
            <a:r>
              <a:rPr lang="en-US" dirty="0"/>
              <a:t>the most “interesting” element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Left Arrow 4"/>
          <p:cNvSpPr/>
          <p:nvPr/>
        </p:nvSpPr>
        <p:spPr bwMode="auto">
          <a:xfrm>
            <a:off x="8102600" y="6629400"/>
            <a:ext cx="1156787" cy="937458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swap 9 and 2, we end up with </a:t>
            </a:r>
            <a:r>
              <a:rPr lang="en-US" b="1" dirty="0"/>
              <a:t>one</a:t>
            </a:r>
            <a:r>
              <a:rPr lang="en-US" dirty="0"/>
              <a:t> violation</a:t>
            </a:r>
          </a:p>
          <a:p>
            <a:pPr lvl="1"/>
            <a:r>
              <a:rPr lang="en-US" dirty="0"/>
              <a:t>At most two in general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swapping down, always </a:t>
            </a:r>
            <a:r>
              <a:rPr lang="en-US" b="1" dirty="0"/>
              <a:t>swap with the child with the highest priority</a:t>
            </a:r>
          </a:p>
          <a:p>
            <a:pPr lvl="1"/>
            <a:r>
              <a:rPr lang="en-US" dirty="0"/>
              <a:t>Smallest value in a min-heap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228128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b="0" dirty="0"/>
              <a:t>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swap the child with the highest priority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stop when no new violations are introduced</a:t>
            </a:r>
          </a:p>
          <a:p>
            <a:pPr lvl="1"/>
            <a:r>
              <a:rPr lang="en-US" dirty="0"/>
              <a:t>Or we reach a leaf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228129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down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procedure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Return the root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Replace it with the element in the one</a:t>
            </a:r>
            <a:br>
              <a:rPr lang="en-US" dirty="0"/>
            </a:br>
            <a:r>
              <a:rPr lang="en-US" dirty="0"/>
              <a:t>place that maintains the shape invariant</a:t>
            </a:r>
          </a:p>
          <a:p>
            <a:pPr lvl="2"/>
            <a:r>
              <a:rPr lang="en-US" dirty="0"/>
              <a:t>The rightmost element on the last level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Repeatedly swap it down with its child that has highest priority</a:t>
            </a:r>
          </a:p>
          <a:p>
            <a:pPr lvl="2"/>
            <a:r>
              <a:rPr lang="en-US" dirty="0"/>
              <a:t>Until all violations are fixed</a:t>
            </a:r>
          </a:p>
          <a:p>
            <a:pPr lvl="2"/>
            <a:r>
              <a:rPr lang="en-US" dirty="0"/>
              <a:t>Or we reach a leaf</a:t>
            </a:r>
          </a:p>
          <a:p>
            <a:pPr lvl="1"/>
            <a:r>
              <a:rPr lang="en-US" dirty="0"/>
              <a:t>This guarantees there are always </a:t>
            </a:r>
            <a:r>
              <a:rPr lang="en-US" b="1" dirty="0"/>
              <a:t>at most two violations</a:t>
            </a:r>
          </a:p>
          <a:p>
            <a:pPr lvl="4"/>
            <a:endParaRPr lang="en-US" dirty="0"/>
          </a:p>
          <a:p>
            <a:r>
              <a:rPr lang="en-US" dirty="0"/>
              <a:t>The overall process is called </a:t>
            </a:r>
            <a:r>
              <a:rPr lang="en-US" b="1" dirty="0"/>
              <a:t>sifting down</a:t>
            </a:r>
          </a:p>
          <a:p>
            <a:pPr lvl="4"/>
            <a:endParaRPr lang="en-US" dirty="0"/>
          </a:p>
          <a:p>
            <a:r>
              <a:rPr lang="en-US" dirty="0"/>
              <a:t>This costs </a:t>
            </a:r>
            <a:r>
              <a:rPr lang="en-US" i="1" dirty="0"/>
              <a:t>O(log n)</a:t>
            </a:r>
          </a:p>
          <a:p>
            <a:pPr lvl="1"/>
            <a:r>
              <a:rPr lang="en-US" dirty="0"/>
              <a:t>Because we make at most </a:t>
            </a:r>
            <a:r>
              <a:rPr lang="en-US" i="1" dirty="0"/>
              <a:t>O(log n)</a:t>
            </a:r>
            <a:r>
              <a:rPr lang="en-US" dirty="0"/>
              <a:t> swaps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416800" y="7524690"/>
            <a:ext cx="3182924" cy="400110"/>
          </a:xfrm>
          <a:prstGeom prst="wedgeRectCallout">
            <a:avLst>
              <a:gd name="adj1" fmla="val -124113"/>
              <a:gd name="adj2" fmla="val 575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a heap with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elements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98552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8458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9220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106934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>
            <a:stCxn id="10" idx="4"/>
            <a:endCxn id="13" idx="6"/>
          </p:cNvCxnSpPr>
          <p:nvPr/>
        </p:nvCxnSpPr>
        <p:spPr bwMode="auto">
          <a:xfrm rot="5400000">
            <a:off x="10788650" y="21907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922000" y="17526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1" name="Straight Arrow Connector 10"/>
          <p:cNvCxnSpPr>
            <a:stCxn id="13" idx="6"/>
            <a:endCxn id="14" idx="3"/>
          </p:cNvCxnSpPr>
          <p:nvPr/>
        </p:nvCxnSpPr>
        <p:spPr bwMode="auto">
          <a:xfrm>
            <a:off x="10922000" y="24765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4" idx="3"/>
          </p:cNvCxnSpPr>
          <p:nvPr/>
        </p:nvCxnSpPr>
        <p:spPr bwMode="auto">
          <a:xfrm rot="16200000" flipH="1">
            <a:off x="10922000" y="28956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10693400" y="2362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922000" y="26670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0" y="3708748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6" name="Shape 40"/>
          <p:cNvCxnSpPr>
            <a:stCxn id="15" idx="2"/>
            <a:endCxn id="10" idx="2"/>
          </p:cNvCxnSpPr>
          <p:nvPr/>
        </p:nvCxnSpPr>
        <p:spPr bwMode="auto">
          <a:xfrm rot="10800000" flipH="1">
            <a:off x="10541000" y="19050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820400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Sorted</a:t>
                      </a:r>
                      <a:r>
                        <a:rPr lang="en-US" b="1" i="1" baseline="0" dirty="0"/>
                        <a:t> </a:t>
                      </a:r>
                      <a:r>
                        <a:rPr lang="en-US" b="1" i="1" dirty="0"/>
                        <a:t>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AVL trees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Heaps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 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rem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O(log 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lang="en-US" sz="2000" i="1" dirty="0"/>
                        <a:t>log n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Implementations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0" y="8229600"/>
            <a:ext cx="1929374" cy="1015663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Cost 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using arrays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amortized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88600" y="7239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Representing Heaps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Represent a Heap?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Borrowing from BSTs,</a:t>
            </a:r>
            <a:br>
              <a:rPr lang="en-US" dirty="0"/>
            </a:br>
            <a:r>
              <a:rPr lang="en-US" dirty="0"/>
              <a:t>we could use pointers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left</a:t>
            </a:r>
            <a:r>
              <a:rPr lang="en-US" dirty="0"/>
              <a:t> child and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child</a:t>
            </a:r>
          </a:p>
          <a:p>
            <a:pPr lvl="2"/>
            <a:r>
              <a:rPr lang="en-US" dirty="0"/>
              <a:t>Needed when sifting down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parent</a:t>
            </a:r>
            <a:r>
              <a:rPr lang="en-US" dirty="0"/>
              <a:t> node</a:t>
            </a:r>
          </a:p>
          <a:p>
            <a:pPr lvl="2"/>
            <a:r>
              <a:rPr lang="en-US" dirty="0"/>
              <a:t>Needed when sifting up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That’s a lot of pointers to keep track of!</a:t>
            </a:r>
          </a:p>
          <a:p>
            <a:pPr lvl="1"/>
            <a:r>
              <a:rPr lang="en-US" dirty="0"/>
              <a:t>It also takes up a lot of space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do better?</a:t>
            </a:r>
          </a:p>
        </p:txBody>
      </p:sp>
      <p:cxnSp>
        <p:nvCxnSpPr>
          <p:cNvPr id="6" name="Straight Connector 5"/>
          <p:cNvCxnSpPr>
            <a:stCxn id="8" idx="3"/>
            <a:endCxn id="13" idx="7"/>
          </p:cNvCxnSpPr>
          <p:nvPr/>
        </p:nvCxnSpPr>
        <p:spPr bwMode="auto">
          <a:xfrm rot="5400000">
            <a:off x="7879795" y="2510076"/>
            <a:ext cx="823507" cy="10054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stealth" w="lg" len="lg"/>
            <a:tailEnd type="oval" w="lg" len="lg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8701015" y="20574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cxnSp>
        <p:nvCxnSpPr>
          <p:cNvPr id="11" name="Straight Connector 10"/>
          <p:cNvCxnSpPr>
            <a:stCxn id="13" idx="5"/>
            <a:endCxn id="14" idx="1"/>
          </p:cNvCxnSpPr>
          <p:nvPr/>
        </p:nvCxnSpPr>
        <p:spPr bwMode="auto">
          <a:xfrm rot="16200000" flipH="1">
            <a:off x="7606817" y="4056950"/>
            <a:ext cx="732514" cy="3685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>
            <a:stCxn id="13" idx="3"/>
            <a:endCxn id="15" idx="7"/>
          </p:cNvCxnSpPr>
          <p:nvPr/>
        </p:nvCxnSpPr>
        <p:spPr bwMode="auto">
          <a:xfrm rot="5400000">
            <a:off x="6787884" y="4056950"/>
            <a:ext cx="732514" cy="3685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7245133" y="3331296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064067" y="45142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426200" y="45142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 rot="-2340000">
            <a:off x="7745201" y="2701122"/>
            <a:ext cx="766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7030A0"/>
                </a:solidFill>
              </a:rPr>
              <a:t>parent</a:t>
            </a:r>
          </a:p>
        </p:txBody>
      </p:sp>
      <p:sp>
        <p:nvSpPr>
          <p:cNvPr id="23" name="TextBox 22"/>
          <p:cNvSpPr txBox="1"/>
          <p:nvPr/>
        </p:nvSpPr>
        <p:spPr>
          <a:xfrm rot="-3660000">
            <a:off x="6777037" y="3932709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70C0"/>
                </a:solidFill>
              </a:rPr>
              <a:t>left</a:t>
            </a:r>
          </a:p>
        </p:txBody>
      </p:sp>
      <p:sp>
        <p:nvSpPr>
          <p:cNvPr id="24" name="TextBox 23"/>
          <p:cNvSpPr txBox="1"/>
          <p:nvPr/>
        </p:nvSpPr>
        <p:spPr>
          <a:xfrm rot="3780000">
            <a:off x="7848306" y="3954664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FF0000"/>
                </a:solidFill>
              </a:rPr>
              <a:t>right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398000" y="3064062"/>
            <a:ext cx="3388107" cy="208262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heap_node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heap_node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latin typeface="Helvetica Neue"/>
              </a:rPr>
              <a:t>{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latin typeface="Helvetica Neue"/>
              </a:rPr>
              <a:t>data;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parent;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left;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right;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};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7112000" y="6858000"/>
            <a:ext cx="3400931" cy="400110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Try writing the swap function!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160000" y="5715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22" grpId="0"/>
      <p:bldP spid="23" grpId="0"/>
      <p:bldP spid="24" grpId="0"/>
      <p:bldP spid="25" grpId="0" animBg="1"/>
      <p:bldP spid="26" grpId="0" animBg="1"/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>
                <a:solidFill>
                  <a:srgbClr val="C00000"/>
                </a:solidFill>
              </a:rPr>
              <a:t>number the nodes </a:t>
            </a:r>
            <a:r>
              <a:rPr lang="en-US" dirty="0"/>
              <a:t>level by level starting at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0070C0"/>
                </a:solidFill>
              </a:rPr>
              <a:t>left child </a:t>
            </a:r>
            <a:r>
              <a:rPr lang="en-US" dirty="0"/>
              <a:t>has number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FF0000"/>
                </a:solidFill>
              </a:rPr>
              <a:t>right child </a:t>
            </a:r>
            <a:r>
              <a:rPr lang="en-US" dirty="0"/>
              <a:t>has number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7030A0"/>
                </a:solidFill>
              </a:rPr>
              <a:t>parent</a:t>
            </a:r>
            <a:r>
              <a:rPr lang="en-US" dirty="0"/>
              <a:t> has number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ED8959-E908-E3CA-CA14-28224487FDE6}"/>
              </a:ext>
            </a:extLst>
          </p:cNvPr>
          <p:cNvGrpSpPr/>
          <p:nvPr/>
        </p:nvGrpSpPr>
        <p:grpSpPr>
          <a:xfrm>
            <a:off x="3987800" y="3311517"/>
            <a:ext cx="4549629" cy="3093748"/>
            <a:chOff x="3987800" y="3311517"/>
            <a:chExt cx="4549629" cy="3093748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88269" y="3673201"/>
              <a:ext cx="823507" cy="118747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441395" y="3764193"/>
              <a:ext cx="823507" cy="10054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443231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262615" y="33115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900481" y="45854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81548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168417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349484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4806733" y="45854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625667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987800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90555" y="31242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34674" y="4398096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28422" y="4403428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9489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5741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92243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07600" y="7264052"/>
            <a:ext cx="484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07600" y="7782580"/>
            <a:ext cx="109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2i + 1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007600" y="8290928"/>
            <a:ext cx="583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/2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0070C0"/>
                </a:solidFill>
              </a:rPr>
              <a:t>left child </a:t>
            </a:r>
            <a:r>
              <a:rPr lang="en-US" dirty="0"/>
              <a:t>has number	</a:t>
            </a:r>
            <a:r>
              <a:rPr lang="en-US" dirty="0">
                <a:solidFill>
                  <a:srgbClr val="C00000"/>
                </a:solidFill>
              </a:rPr>
              <a:t>2i</a:t>
            </a:r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FF0000"/>
                </a:solidFill>
              </a:rPr>
              <a:t>right child </a:t>
            </a:r>
            <a:r>
              <a:rPr lang="en-US" dirty="0"/>
              <a:t>has number	</a:t>
            </a:r>
            <a:r>
              <a:rPr lang="en-US" dirty="0">
                <a:solidFill>
                  <a:srgbClr val="C00000"/>
                </a:solidFill>
              </a:rPr>
              <a:t>2i + 1</a:t>
            </a:r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7030A0"/>
                </a:solidFill>
              </a:rPr>
              <a:t>parent</a:t>
            </a:r>
            <a:r>
              <a:rPr lang="en-US" dirty="0"/>
              <a:t> has number	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</a:t>
            </a:r>
            <a:endParaRPr lang="en-US" dirty="0"/>
          </a:p>
          <a:p>
            <a:endParaRPr lang="en-US" dirty="0"/>
          </a:p>
          <a:p>
            <a:r>
              <a:rPr lang="en-US" dirty="0"/>
              <a:t>By numbering nodes this way, we can navigate the tree up and down using </a:t>
            </a:r>
            <a:r>
              <a:rPr lang="en-US" b="1" dirty="0"/>
              <a:t>arithmetic</a:t>
            </a:r>
          </a:p>
          <a:p>
            <a:pPr lvl="1">
              <a:tabLst>
                <a:tab pos="9082088" algn="l"/>
              </a:tabLst>
            </a:pP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By numbering nodes this way, we can navigate the tree up and down using arithmetic</a:t>
            </a:r>
          </a:p>
          <a:p>
            <a:pPr lvl="3"/>
            <a:endParaRPr lang="en-US" i="1" dirty="0"/>
          </a:p>
          <a:p>
            <a:r>
              <a:rPr lang="en-US" dirty="0"/>
              <a:t>These numbers are </a:t>
            </a:r>
            <a:r>
              <a:rPr lang="en-US" b="1" dirty="0"/>
              <a:t>contiguous</a:t>
            </a:r>
            <a:r>
              <a:rPr lang="en-US" dirty="0"/>
              <a:t> and </a:t>
            </a:r>
            <a:r>
              <a:rPr lang="en-US" b="1" dirty="0"/>
              <a:t>start at 1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These numbers are contiguous and start at 1</a:t>
            </a:r>
          </a:p>
          <a:p>
            <a:pPr lvl="4">
              <a:tabLst>
                <a:tab pos="9082088" algn="l"/>
              </a:tabLst>
            </a:pPr>
            <a:endParaRPr lang="en-US" i="1" dirty="0">
              <a:solidFill>
                <a:schemeClr val="tx1"/>
              </a:solidFill>
            </a:endParaRPr>
          </a:p>
          <a:p>
            <a:pPr>
              <a:tabLst>
                <a:tab pos="9082088" algn="l"/>
              </a:tabLst>
            </a:pPr>
            <a:r>
              <a:rPr lang="en-US" dirty="0">
                <a:solidFill>
                  <a:schemeClr val="tx1"/>
                </a:solidFill>
              </a:rPr>
              <a:t>Do we know of any data structure that allows accessing data based on consecutive integers?</a:t>
            </a:r>
          </a:p>
          <a:p>
            <a:pPr lvl="4">
              <a:tabLst>
                <a:tab pos="90820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buNone/>
              <a:tabLst>
                <a:tab pos="9082088" algn="l"/>
              </a:tabLst>
            </a:pPr>
            <a:r>
              <a:rPr lang="en-US" b="1" dirty="0">
                <a:solidFill>
                  <a:schemeClr val="tx1"/>
                </a:solidFill>
              </a:rPr>
              <a:t>Arrays!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work list interface template: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3073400" y="3131185"/>
            <a:ext cx="6781800" cy="5208072"/>
          </a:xfrm>
          <a:prstGeom prst="verticalScroll">
            <a:avLst>
              <a:gd name="adj" fmla="val 583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wl_retrieve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\result != NULL;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1255" y="3101910"/>
            <a:ext cx="2485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Work List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73400" y="3377525"/>
            <a:ext cx="6934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0541000" y="2615525"/>
            <a:ext cx="1461297" cy="707886"/>
          </a:xfrm>
          <a:prstGeom prst="wedgeRectCallout">
            <a:avLst>
              <a:gd name="adj1" fmla="val -71332"/>
              <a:gd name="adj2" fmla="val 760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Now,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fully generic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1600" y="7391400"/>
            <a:ext cx="2469586" cy="1938992"/>
          </a:xfrm>
          <a:prstGeom prst="wedgeRectCallout">
            <a:avLst>
              <a:gd name="adj1" fmla="val 70739"/>
              <a:gd name="adj2" fmla="val -441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not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interface of an actual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 structure but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general template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the work lists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studying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Heaps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987800" y="6583680"/>
          <a:ext cx="512064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Down Arrow 24"/>
          <p:cNvSpPr/>
          <p:nvPr/>
        </p:nvSpPr>
        <p:spPr bwMode="auto">
          <a:xfrm>
            <a:off x="4521200" y="56388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244600" y="8001000"/>
            <a:ext cx="2585003" cy="707886"/>
          </a:xfrm>
          <a:prstGeom prst="wedgeRectCallout">
            <a:avLst>
              <a:gd name="adj1" fmla="val 64095"/>
              <a:gd name="adj2" fmla="val -116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simplicity, 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do not use index 0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5740400" y="8144470"/>
            <a:ext cx="6096000" cy="923330"/>
          </a:xfrm>
          <a:prstGeom prst="wedgeRectCallout">
            <a:avLst>
              <a:gd name="adj1" fmla="val -77374"/>
              <a:gd name="adj2" fmla="val -217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0070C0"/>
                </a:solidFill>
              </a:rPr>
              <a:t>left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FF0000"/>
                </a:solidFill>
              </a:rPr>
              <a:t>right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 + 1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7030A0"/>
                </a:solidFill>
              </a:rPr>
              <a:t>parent</a:t>
            </a:r>
            <a:r>
              <a:rPr lang="en-US" sz="1800" b="0" dirty="0"/>
              <a:t> has number	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>
                <a:solidFill>
                  <a:srgbClr val="C00000"/>
                </a:solidFill>
              </a:rPr>
              <a:t>/2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Heaps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will initially put a new element at index 7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35052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4521200" y="73914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987800" y="8336280"/>
          <a:ext cx="512064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Heaps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will initially put a new element at index 7</a:t>
            </a:r>
          </a:p>
          <a:p>
            <a:r>
              <a:rPr lang="en-US" dirty="0">
                <a:solidFill>
                  <a:srgbClr val="7030A0"/>
                </a:solidFill>
              </a:rPr>
              <a:t>remove</a:t>
            </a:r>
            <a:r>
              <a:rPr lang="en-US" dirty="0"/>
              <a:t> will yank the element at index 6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921000" y="8336280"/>
          <a:ext cx="731520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6" name="Group 23"/>
          <p:cNvGrpSpPr/>
          <p:nvPr/>
        </p:nvGrpSpPr>
        <p:grpSpPr>
          <a:xfrm>
            <a:off x="3987800" y="3505200"/>
            <a:ext cx="4996810" cy="3281065"/>
            <a:chOff x="4445000" y="3348335"/>
            <a:chExt cx="4184483" cy="2747665"/>
          </a:xfrm>
        </p:grpSpPr>
        <p:cxnSp>
          <p:nvCxnSpPr>
            <p:cNvPr id="27" name="Straight Connector 26"/>
            <p:cNvCxnSpPr>
              <a:stCxn id="30" idx="5"/>
              <a:endCxn id="31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30" idx="3"/>
              <a:endCxn id="35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1" idx="3"/>
              <a:endCxn id="32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33" name="Straight Connector 32"/>
            <p:cNvCxnSpPr>
              <a:stCxn id="35" idx="5"/>
              <a:endCxn id="36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5" idx="3"/>
              <a:endCxn id="37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44" name="Down Arrow 43"/>
          <p:cNvSpPr/>
          <p:nvPr/>
        </p:nvSpPr>
        <p:spPr bwMode="auto">
          <a:xfrm>
            <a:off x="4521200" y="73914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9626600" y="7315200"/>
            <a:ext cx="2844690" cy="707886"/>
          </a:xfrm>
          <a:prstGeom prst="wedgeRectCallout">
            <a:avLst>
              <a:gd name="adj1" fmla="val -42024"/>
              <a:gd name="adj2" fmla="val 1224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better off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having unused positions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76600"/>
            <a:ext cx="11099800" cy="5600700"/>
          </a:xfrm>
        </p:spPr>
        <p:txBody>
          <a:bodyPr/>
          <a:lstStyle/>
          <a:p>
            <a:r>
              <a:rPr lang="en-US" dirty="0"/>
              <a:t>The heap data structure needs to store</a:t>
            </a:r>
          </a:p>
          <a:p>
            <a:pPr lvl="1"/>
            <a:r>
              <a:rPr lang="en-US" dirty="0"/>
              <a:t>the array that contains the heap elements</a:t>
            </a:r>
          </a:p>
          <a:p>
            <a:pPr lvl="1"/>
            <a:r>
              <a:rPr lang="en-US" dirty="0"/>
              <a:t>its true size</a:t>
            </a:r>
          </a:p>
          <a:p>
            <a:pPr lvl="1"/>
            <a:r>
              <a:rPr lang="en-US" dirty="0"/>
              <a:t>the position where to add the next element</a:t>
            </a:r>
          </a:p>
          <a:p>
            <a:pPr lvl="1"/>
            <a:r>
              <a:rPr lang="en-US" dirty="0"/>
              <a:t>the priority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981200"/>
          <a:ext cx="804672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next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54400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550400" y="6172200"/>
            <a:ext cx="2844690" cy="707886"/>
          </a:xfrm>
          <a:prstGeom prst="wedgeRectCallout">
            <a:avLst>
              <a:gd name="adj1" fmla="val -42024"/>
              <a:gd name="adj2" fmla="val 1224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better off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having unused positions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Bounded Priority Queues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Work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 lists we considered</a:t>
            </a:r>
            <a:br>
              <a:rPr lang="en-US" dirty="0"/>
            </a:br>
            <a:r>
              <a:rPr lang="en-US" dirty="0"/>
              <a:t>so far were </a:t>
            </a:r>
            <a:r>
              <a:rPr lang="en-US" b="1" dirty="0"/>
              <a:t>unbounded</a:t>
            </a:r>
          </a:p>
          <a:p>
            <a:pPr lvl="1"/>
            <a:r>
              <a:rPr lang="en-US" dirty="0"/>
              <a:t>There was no maximum to the</a:t>
            </a:r>
            <a:br>
              <a:rPr lang="en-US" dirty="0"/>
            </a:br>
            <a:r>
              <a:rPr lang="en-US" dirty="0"/>
              <a:t>number of elements they could</a:t>
            </a:r>
            <a:br>
              <a:rPr lang="en-US" dirty="0"/>
            </a:br>
            <a:r>
              <a:rPr lang="en-US" dirty="0"/>
              <a:t>hold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bounded work list </a:t>
            </a:r>
            <a:r>
              <a:rPr lang="en-US" dirty="0"/>
              <a:t>has a</a:t>
            </a:r>
            <a:br>
              <a:rPr lang="en-US" dirty="0"/>
            </a:br>
            <a:r>
              <a:rPr lang="en-US" dirty="0"/>
              <a:t>capacity fixed at creation time</a:t>
            </a:r>
          </a:p>
          <a:p>
            <a:pPr lvl="1"/>
            <a:r>
              <a:rPr lang="en-US" dirty="0"/>
              <a:t>We can’t add elements once full</a:t>
            </a:r>
          </a:p>
          <a:p>
            <a:pPr lvl="3"/>
            <a:endParaRPr lang="en-US" dirty="0"/>
          </a:p>
          <a:p>
            <a:r>
              <a:rPr lang="en-US" dirty="0"/>
              <a:t>In practice</a:t>
            </a:r>
          </a:p>
          <a:p>
            <a:pPr lvl="1"/>
            <a:r>
              <a:rPr lang="en-US" dirty="0"/>
              <a:t>Stacks are typically unbounded</a:t>
            </a:r>
          </a:p>
          <a:p>
            <a:pPr lvl="1"/>
            <a:r>
              <a:rPr lang="en-US" dirty="0"/>
              <a:t>Queues can be either</a:t>
            </a:r>
          </a:p>
          <a:p>
            <a:pPr lvl="1"/>
            <a:r>
              <a:rPr lang="en-US" dirty="0"/>
              <a:t>Priority queues are often bounded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6883400" y="2010475"/>
            <a:ext cx="6019800" cy="6421775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83600" y="19812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Priority Queue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5854700" cy="68961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pq_new</a:t>
            </a:r>
            <a:r>
              <a:rPr lang="en-US" dirty="0"/>
              <a:t> now takes the capacity of the priority queue</a:t>
            </a:r>
          </a:p>
          <a:p>
            <a:pPr lvl="4"/>
            <a:endParaRPr lang="en-US" dirty="0"/>
          </a:p>
          <a:p>
            <a:r>
              <a:rPr lang="en-US" dirty="0"/>
              <a:t>We need a new function to check if it is full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pq_full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We cannot insert an element</a:t>
            </a:r>
            <a:br>
              <a:rPr lang="en-US" dirty="0"/>
            </a:br>
            <a:r>
              <a:rPr lang="en-US" dirty="0"/>
              <a:t>into a full priority queue</a:t>
            </a:r>
          </a:p>
          <a:p>
            <a:pPr lvl="4"/>
            <a:endParaRPr lang="en-US" dirty="0"/>
          </a:p>
          <a:p>
            <a:r>
              <a:rPr lang="en-US" dirty="0"/>
              <a:t>A priority queue is not full after removing an element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502400" y="2162875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4000" y="21336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502400" y="4419600"/>
            <a:ext cx="3048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245600" y="64008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874000" y="5105400"/>
            <a:ext cx="14478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626600" y="76200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76600"/>
            <a:ext cx="11099800" cy="5600700"/>
          </a:xfrm>
        </p:spPr>
        <p:txBody>
          <a:bodyPr/>
          <a:lstStyle/>
          <a:p>
            <a:r>
              <a:rPr lang="en-US" dirty="0"/>
              <a:t>The heap data structure needs to store</a:t>
            </a:r>
          </a:p>
          <a:p>
            <a:pPr lvl="1"/>
            <a:r>
              <a:rPr lang="en-US" dirty="0"/>
              <a:t>the array that contains the heap elements</a:t>
            </a:r>
          </a:p>
          <a:p>
            <a:pPr lvl="1"/>
            <a:r>
              <a:rPr lang="en-US" dirty="0"/>
              <a:t>its true size</a:t>
            </a:r>
          </a:p>
          <a:p>
            <a:pPr lvl="2"/>
            <a:r>
              <a:rPr lang="en-US" dirty="0"/>
              <a:t>that’s capacity + 1</a:t>
            </a:r>
          </a:p>
          <a:p>
            <a:pPr lvl="1"/>
            <a:r>
              <a:rPr lang="en-US" dirty="0"/>
              <a:t>the position where to add the next element</a:t>
            </a:r>
          </a:p>
          <a:p>
            <a:pPr lvl="1"/>
            <a:r>
              <a:rPr lang="en-US" dirty="0"/>
              <a:t>the priority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981200"/>
          <a:ext cx="804672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next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54400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	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636000" y="4495800"/>
            <a:ext cx="3370474" cy="400110"/>
          </a:xfrm>
          <a:prstGeom prst="wedgeRectCallout">
            <a:avLst>
              <a:gd name="adj1" fmla="val -168214"/>
              <a:gd name="adj2" fmla="val 1014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we sacrifice index 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83400" y="7086600"/>
            <a:ext cx="2362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452727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343400"/>
            <a:ext cx="11099800" cy="4533900"/>
          </a:xfrm>
        </p:spPr>
        <p:txBody>
          <a:bodyPr/>
          <a:lstStyle/>
          <a:p>
            <a:r>
              <a:rPr lang="en-US" dirty="0"/>
              <a:t>We simply translate the field constraints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34464" y="1969135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3425944" y="5533469"/>
            <a:ext cx="6152912" cy="2086531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1 &lt; H-&gt;limit &amp;&amp; H-&gt;limit &lt;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int_max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()/2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(H-&gt;data, H-&gt;limit)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1 &lt;= H-&gt;next &amp;&amp; H-&gt;next &lt;= H-&gt;limit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H-&gt;prior != NULL;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Priority Queues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 the most “interesting” element</a:t>
            </a:r>
          </a:p>
          <a:p>
            <a:pPr lvl="1"/>
            <a:r>
              <a:rPr lang="en-US" dirty="0"/>
              <a:t>Elements are given </a:t>
            </a:r>
            <a:r>
              <a:rPr lang="en-US" b="1" dirty="0"/>
              <a:t>priorities</a:t>
            </a:r>
          </a:p>
          <a:p>
            <a:pPr lvl="1"/>
            <a:r>
              <a:rPr lang="en-US" dirty="0"/>
              <a:t>Retrieve the element with the </a:t>
            </a:r>
            <a:r>
              <a:rPr lang="en-US" b="1" dirty="0"/>
              <a:t>highest priority</a:t>
            </a:r>
          </a:p>
          <a:p>
            <a:pPr lvl="1"/>
            <a:r>
              <a:rPr lang="en-US" dirty="0"/>
              <a:t>Several elements may have the same priority</a:t>
            </a: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Emergency room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most severe condition</a:t>
            </a:r>
          </a:p>
          <a:p>
            <a:pPr lvl="1"/>
            <a:r>
              <a:rPr lang="en-US" dirty="0"/>
              <a:t>Processes in an OS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</a:t>
            </a:r>
            <a:r>
              <a:rPr lang="en-US" i="1" dirty="0">
                <a:solidFill>
                  <a:srgbClr val="FF0000"/>
                </a:solidFill>
              </a:rPr>
              <a:t>well, it’s complicated</a:t>
            </a:r>
          </a:p>
          <a:p>
            <a:pPr lvl="1"/>
            <a:r>
              <a:rPr lang="en-US" dirty="0"/>
              <a:t>Homework due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 Priority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be convenient</a:t>
            </a:r>
            <a:br>
              <a:rPr lang="en-US" dirty="0"/>
            </a:br>
            <a:r>
              <a:rPr lang="en-US" dirty="0"/>
              <a:t>to have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7030A0"/>
                </a:solidFill>
              </a:rPr>
              <a:t>peek</a:t>
            </a:r>
            <a:br>
              <a:rPr lang="en-US" dirty="0"/>
            </a:br>
            <a:r>
              <a:rPr lang="en-US" dirty="0"/>
              <a:t>function</a:t>
            </a:r>
          </a:p>
          <a:p>
            <a:pPr lvl="1"/>
            <a:r>
              <a:rPr lang="en-US" dirty="0"/>
              <a:t>It returns</a:t>
            </a:r>
            <a:br>
              <a:rPr lang="en-US" dirty="0"/>
            </a:br>
            <a:r>
              <a:rPr lang="en-US" dirty="0"/>
              <a:t>the highest</a:t>
            </a:r>
            <a:br>
              <a:rPr lang="en-US" dirty="0"/>
            </a:br>
            <a:r>
              <a:rPr lang="en-US" dirty="0"/>
              <a:t>priority</a:t>
            </a:r>
            <a:br>
              <a:rPr lang="en-US" dirty="0"/>
            </a:br>
            <a:r>
              <a:rPr lang="en-US" dirty="0"/>
              <a:t>element</a:t>
            </a:r>
            <a:br>
              <a:rPr lang="en-US" dirty="0"/>
            </a:br>
            <a:r>
              <a:rPr lang="en-US" dirty="0"/>
              <a:t>without</a:t>
            </a:r>
            <a:br>
              <a:rPr lang="en-US" dirty="0"/>
            </a:br>
            <a:r>
              <a:rPr lang="en-US" dirty="0"/>
              <a:t>removing it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677461" y="2725460"/>
            <a:ext cx="6781800" cy="6379051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7661" y="2696185"/>
            <a:ext cx="308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Priority Queue Interface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448861" y="7772400"/>
            <a:ext cx="69342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459261" y="2743200"/>
            <a:ext cx="2443939" cy="1015663"/>
          </a:xfrm>
          <a:prstGeom prst="wedgeRectCallout">
            <a:avLst>
              <a:gd name="adj1" fmla="val -58556"/>
              <a:gd name="adj2" fmla="val 1013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work list interface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names changed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006600" y="7600890"/>
            <a:ext cx="834524" cy="400110"/>
          </a:xfrm>
          <a:prstGeom prst="wedgeRectCallout">
            <a:avLst>
              <a:gd name="adj1" fmla="val 108765"/>
              <a:gd name="adj2" fmla="val 1409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Mention it as part of </a:t>
            </a:r>
            <a:r>
              <a:rPr lang="en-US" dirty="0" err="1">
                <a:solidFill>
                  <a:srgbClr val="7030A0"/>
                </a:solidFill>
              </a:rPr>
              <a:t>pq_add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pq_t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Q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, 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priority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How do we assign a priority to an element?</a:t>
            </a:r>
          </a:p>
          <a:p>
            <a:pPr lvl="2"/>
            <a:r>
              <a:rPr lang="en-US" dirty="0"/>
              <a:t>The same element should always be given the same priority</a:t>
            </a:r>
          </a:p>
          <a:p>
            <a:pPr lvl="2"/>
            <a:r>
              <a:rPr lang="en-US" dirty="0"/>
              <a:t>Priorities should form some kind of order</a:t>
            </a:r>
          </a:p>
          <a:p>
            <a:pPr lvl="1"/>
            <a:r>
              <a:rPr lang="en-US" dirty="0"/>
              <a:t>Do bigger numbers represent higher or lower priorities?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654800" y="2819400"/>
            <a:ext cx="1905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463800" y="7010400"/>
            <a:ext cx="1514196" cy="707886"/>
          </a:xfrm>
          <a:prstGeom prst="wedgeRectCallout">
            <a:avLst>
              <a:gd name="adj1" fmla="val 19908"/>
              <a:gd name="adj2" fmla="val -1404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Potential for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lots of errors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8200" y="7543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98200" y="4724400"/>
            <a:ext cx="1831592" cy="1015663"/>
          </a:xfrm>
          <a:prstGeom prst="wedgeRectCallout">
            <a:avLst>
              <a:gd name="adj1" fmla="val -65027"/>
              <a:gd name="adj2" fmla="val -216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People are bad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being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consistent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Make the priority part of an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And provide a way to retrieve it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get_priority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How do we assign a priority to an element?</a:t>
            </a:r>
          </a:p>
          <a:p>
            <a:pPr lvl="2"/>
            <a:r>
              <a:rPr lang="en-US" dirty="0"/>
              <a:t>The same element should always be given the same priority</a:t>
            </a:r>
          </a:p>
          <a:p>
            <a:pPr lvl="2"/>
            <a:r>
              <a:rPr lang="en-US" dirty="0"/>
              <a:t>Priorities should form some kind of order</a:t>
            </a:r>
          </a:p>
          <a:p>
            <a:pPr lvl="1"/>
            <a:r>
              <a:rPr lang="en-US" dirty="0"/>
              <a:t>Do bigger numbers represent higher or lower priorities?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10845800" y="4626114"/>
            <a:ext cx="1560684" cy="707886"/>
          </a:xfrm>
          <a:prstGeom prst="wedgeRectCallout">
            <a:avLst>
              <a:gd name="adj1" fmla="val -93561"/>
              <a:gd name="adj2" fmla="val -200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issues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(1)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3000" y="5715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845800" y="4626114"/>
            <a:ext cx="1560684" cy="707886"/>
          </a:xfrm>
          <a:prstGeom prst="wedgeRectCallout">
            <a:avLst>
              <a:gd name="adj1" fmla="val -94888"/>
              <a:gd name="adj2" fmla="val 1267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issues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(1)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1854200" y="7543800"/>
            <a:ext cx="3537187" cy="1015663"/>
          </a:xfrm>
          <a:prstGeom prst="wedgeRectCallout">
            <a:avLst>
              <a:gd name="adj1" fmla="val -22639"/>
              <a:gd name="adj2" fmla="val -14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problem is that assigning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priority to an element is hard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people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739073" y="7772400"/>
            <a:ext cx="2849498" cy="1015663"/>
          </a:xfrm>
          <a:prstGeom prst="wedgeRectCallout">
            <a:avLst>
              <a:gd name="adj1" fmla="val -93482"/>
              <a:gd name="adj2" fmla="val -250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given two elements,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saying which one has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higher priority is easier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15804</TotalTime>
  <Words>3898</Words>
  <Application>Microsoft Macintosh PowerPoint</Application>
  <PresentationFormat>Custom</PresentationFormat>
  <Paragraphs>962</Paragraphs>
  <Slides>48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Review</vt:lpstr>
      <vt:lpstr>The Work List Interface</vt:lpstr>
      <vt:lpstr>PowerPoint Presentation</vt:lpstr>
      <vt:lpstr>Priority Queues</vt:lpstr>
      <vt:lpstr>Towards a Priority Queue Interface</vt:lpstr>
      <vt:lpstr>How to Specify Priorities?</vt:lpstr>
      <vt:lpstr>How to Specify Priorities?</vt:lpstr>
      <vt:lpstr>How to Specify Priorities?</vt:lpstr>
      <vt:lpstr>The Priority Queue Interface</vt:lpstr>
      <vt:lpstr>Priority Queue Implementations</vt:lpstr>
      <vt:lpstr>PowerPoint Presentation</vt:lpstr>
      <vt:lpstr>Heaps</vt:lpstr>
      <vt:lpstr>Heaps Invariants</vt:lpstr>
      <vt:lpstr>The Many Things Called Heaps</vt:lpstr>
      <vt:lpstr>Min-heaps</vt:lpstr>
      <vt:lpstr>Activity</vt:lpstr>
      <vt:lpstr>Activity</vt:lpstr>
      <vt:lpstr>PowerPoint Presentation</vt:lpstr>
      <vt:lpstr>Insertion Strategy</vt:lpstr>
      <vt:lpstr>Example</vt:lpstr>
      <vt:lpstr>Swapping Up</vt:lpstr>
      <vt:lpstr>Swapping Up</vt:lpstr>
      <vt:lpstr>Adding an Element</vt:lpstr>
      <vt:lpstr>PowerPoint Presentation</vt:lpstr>
      <vt:lpstr>Deletion Strategy</vt:lpstr>
      <vt:lpstr>Example</vt:lpstr>
      <vt:lpstr>Swapping Down</vt:lpstr>
      <vt:lpstr>Swapping Down</vt:lpstr>
      <vt:lpstr>Swapping Down</vt:lpstr>
      <vt:lpstr>Removing an Element</vt:lpstr>
      <vt:lpstr>Priority Queue Implementations</vt:lpstr>
      <vt:lpstr>PowerPoint Presentation</vt:lpstr>
      <vt:lpstr>How to Represent a Heap?</vt:lpstr>
      <vt:lpstr>Understanding Heaps</vt:lpstr>
      <vt:lpstr>Understanding Heaps</vt:lpstr>
      <vt:lpstr>Understanding Heaps</vt:lpstr>
      <vt:lpstr>Understanding Heaps</vt:lpstr>
      <vt:lpstr>Representing Heaps using Arrays</vt:lpstr>
      <vt:lpstr>Representing Heaps using Arrays</vt:lpstr>
      <vt:lpstr>Representing Heaps using Arrays</vt:lpstr>
      <vt:lpstr>Concrete Type</vt:lpstr>
      <vt:lpstr>PowerPoint Presentation</vt:lpstr>
      <vt:lpstr>Types of Work Lists</vt:lpstr>
      <vt:lpstr>The Bounded Priority Queue Interface</vt:lpstr>
      <vt:lpstr>Concrete Type</vt:lpstr>
      <vt:lpstr>Basic Representation Invariants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Queues</dc:title>
  <cp:lastModifiedBy>Mohammad Hammoud</cp:lastModifiedBy>
  <cp:revision>628</cp:revision>
  <dcterms:modified xsi:type="dcterms:W3CDTF">2023-04-16T20:40:24Z</dcterms:modified>
</cp:coreProperties>
</file>