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82"/>
  </p:notesMasterIdLst>
  <p:handoutMasterIdLst>
    <p:handoutMasterId r:id="rId83"/>
  </p:handoutMasterIdLst>
  <p:sldIdLst>
    <p:sldId id="552" r:id="rId2"/>
    <p:sldId id="613" r:id="rId3"/>
    <p:sldId id="386" r:id="rId4"/>
    <p:sldId id="492" r:id="rId5"/>
    <p:sldId id="529" r:id="rId6"/>
    <p:sldId id="531" r:id="rId7"/>
    <p:sldId id="493" r:id="rId8"/>
    <p:sldId id="483" r:id="rId9"/>
    <p:sldId id="530" r:id="rId10"/>
    <p:sldId id="532" r:id="rId11"/>
    <p:sldId id="534" r:id="rId12"/>
    <p:sldId id="533" r:id="rId13"/>
    <p:sldId id="545" r:id="rId14"/>
    <p:sldId id="553" r:id="rId15"/>
    <p:sldId id="555" r:id="rId16"/>
    <p:sldId id="612" r:id="rId17"/>
    <p:sldId id="554" r:id="rId18"/>
    <p:sldId id="556" r:id="rId19"/>
    <p:sldId id="525" r:id="rId20"/>
    <p:sldId id="557" r:id="rId21"/>
    <p:sldId id="558" r:id="rId22"/>
    <p:sldId id="540" r:id="rId23"/>
    <p:sldId id="541" r:id="rId24"/>
    <p:sldId id="536" r:id="rId25"/>
    <p:sldId id="539" r:id="rId26"/>
    <p:sldId id="538" r:id="rId27"/>
    <p:sldId id="526" r:id="rId28"/>
    <p:sldId id="560" r:id="rId29"/>
    <p:sldId id="561" r:id="rId30"/>
    <p:sldId id="562" r:id="rId31"/>
    <p:sldId id="563" r:id="rId32"/>
    <p:sldId id="564" r:id="rId33"/>
    <p:sldId id="573" r:id="rId34"/>
    <p:sldId id="565" r:id="rId35"/>
    <p:sldId id="566" r:id="rId36"/>
    <p:sldId id="567" r:id="rId37"/>
    <p:sldId id="568" r:id="rId38"/>
    <p:sldId id="575" r:id="rId39"/>
    <p:sldId id="569" r:id="rId40"/>
    <p:sldId id="570" r:id="rId41"/>
    <p:sldId id="571" r:id="rId42"/>
    <p:sldId id="574" r:id="rId43"/>
    <p:sldId id="572" r:id="rId44"/>
    <p:sldId id="559" r:id="rId45"/>
    <p:sldId id="527" r:id="rId46"/>
    <p:sldId id="585" r:id="rId47"/>
    <p:sldId id="587" r:id="rId48"/>
    <p:sldId id="588" r:id="rId49"/>
    <p:sldId id="589" r:id="rId50"/>
    <p:sldId id="590" r:id="rId51"/>
    <p:sldId id="591" r:id="rId52"/>
    <p:sldId id="592" r:id="rId53"/>
    <p:sldId id="593" r:id="rId54"/>
    <p:sldId id="594" r:id="rId55"/>
    <p:sldId id="595" r:id="rId56"/>
    <p:sldId id="596" r:id="rId57"/>
    <p:sldId id="597" r:id="rId58"/>
    <p:sldId id="598" r:id="rId59"/>
    <p:sldId id="614" r:id="rId60"/>
    <p:sldId id="576" r:id="rId61"/>
    <p:sldId id="578" r:id="rId62"/>
    <p:sldId id="579" r:id="rId63"/>
    <p:sldId id="577" r:id="rId64"/>
    <p:sldId id="580" r:id="rId65"/>
    <p:sldId id="600" r:id="rId66"/>
    <p:sldId id="582" r:id="rId67"/>
    <p:sldId id="602" r:id="rId68"/>
    <p:sldId id="583" r:id="rId69"/>
    <p:sldId id="604" r:id="rId70"/>
    <p:sldId id="605" r:id="rId71"/>
    <p:sldId id="607" r:id="rId72"/>
    <p:sldId id="599" r:id="rId73"/>
    <p:sldId id="611" r:id="rId74"/>
    <p:sldId id="601" r:id="rId75"/>
    <p:sldId id="584" r:id="rId76"/>
    <p:sldId id="609" r:id="rId77"/>
    <p:sldId id="608" r:id="rId78"/>
    <p:sldId id="606" r:id="rId79"/>
    <p:sldId id="610" r:id="rId80"/>
    <p:sldId id="603" r:id="rId81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273"/>
    <a:srgbClr val="77E0FF"/>
    <a:srgbClr val="FFFF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01" autoAdjust="0"/>
    <p:restoredTop sz="94635" autoAdjust="0"/>
  </p:normalViewPr>
  <p:slideViewPr>
    <p:cSldViewPr>
      <p:cViewPr varScale="1">
        <p:scale>
          <a:sx n="90" d="100"/>
          <a:sy n="90" d="100"/>
        </p:scale>
        <p:origin x="1560" y="20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3/15/23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26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Clr>
                <a:schemeClr val="tx1"/>
              </a:buClr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Clr>
                <a:schemeClr val="tx1"/>
              </a:buClr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17: AVL Trees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March 15, 2023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Reframing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Depending on the tree, BST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 can cost</a:t>
            </a:r>
          </a:p>
          <a:p>
            <a:pPr lvl="1"/>
            <a:r>
              <a:rPr lang="en-US" dirty="0"/>
              <a:t>O(log n)</a:t>
            </a:r>
            <a:endParaRPr lang="en-US" i="1" dirty="0"/>
          </a:p>
          <a:p>
            <a:pPr lvl="1"/>
            <a:r>
              <a:rPr lang="en-US" dirty="0"/>
              <a:t>Or O(n)</a:t>
            </a:r>
          </a:p>
          <a:p>
            <a:pPr lvl="4"/>
            <a:endParaRPr lang="en-US" dirty="0"/>
          </a:p>
          <a:p>
            <a:r>
              <a:rPr lang="en-US" dirty="0"/>
              <a:t>Is there something that remains the same cost-wise?</a:t>
            </a:r>
          </a:p>
          <a:p>
            <a:pPr lvl="1"/>
            <a:r>
              <a:rPr lang="en-US" dirty="0"/>
              <a:t>Can we come up with a </a:t>
            </a:r>
            <a:r>
              <a:rPr lang="en-US" b="1" i="1" dirty="0"/>
              <a:t>cost parameter</a:t>
            </a:r>
            <a:r>
              <a:rPr lang="en-US" i="1" dirty="0"/>
              <a:t> </a:t>
            </a:r>
            <a:r>
              <a:rPr lang="en-US" dirty="0"/>
              <a:t>that gives the same complexity for every case?</a:t>
            </a:r>
          </a:p>
          <a:p>
            <a:pPr lvl="1"/>
            <a:r>
              <a:rPr lang="en-US" dirty="0"/>
              <a:t>The cost of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 is determined by</a:t>
            </a:r>
            <a:br>
              <a:rPr lang="en-US" dirty="0"/>
            </a:br>
            <a:r>
              <a:rPr lang="en-US" dirty="0"/>
              <a:t>how far down the tree we need to go</a:t>
            </a:r>
          </a:p>
          <a:p>
            <a:pPr lvl="2"/>
            <a:r>
              <a:rPr lang="en-US" dirty="0"/>
              <a:t>If the key is in the tree, the worst case</a:t>
            </a:r>
            <a:br>
              <a:rPr lang="en-US" dirty="0"/>
            </a:br>
            <a:r>
              <a:rPr lang="en-US" dirty="0"/>
              <a:t>is when it is in a leaf</a:t>
            </a:r>
          </a:p>
          <a:p>
            <a:pPr lvl="2"/>
            <a:r>
              <a:rPr lang="en-US" dirty="0"/>
              <a:t>If it is </a:t>
            </a:r>
            <a:r>
              <a:rPr lang="en-US" b="1" dirty="0"/>
              <a:t>not</a:t>
            </a:r>
            <a:r>
              <a:rPr lang="en-US" dirty="0"/>
              <a:t> in the tree, we have to reach</a:t>
            </a:r>
            <a:br>
              <a:rPr lang="en-US" dirty="0"/>
            </a:br>
            <a:r>
              <a:rPr lang="en-US" dirty="0"/>
              <a:t>a leaf to say so</a:t>
            </a:r>
          </a:p>
          <a:p>
            <a:pPr lvl="1"/>
            <a:r>
              <a:rPr lang="en-US" dirty="0"/>
              <a:t>The number of nodes on the longest path from the root to a leaf is called the </a:t>
            </a:r>
            <a:r>
              <a:rPr lang="en-US" b="1" dirty="0"/>
              <a:t>height</a:t>
            </a:r>
            <a:r>
              <a:rPr lang="en-US" dirty="0"/>
              <a:t> of the tree</a:t>
            </a:r>
          </a:p>
        </p:txBody>
      </p:sp>
      <p:sp>
        <p:nvSpPr>
          <p:cNvPr id="4" name="Isosceles Triangle 3"/>
          <p:cNvSpPr/>
          <p:nvPr/>
        </p:nvSpPr>
        <p:spPr bwMode="auto">
          <a:xfrm>
            <a:off x="8483600" y="5410200"/>
            <a:ext cx="17526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" name="Straight Connector 6"/>
          <p:cNvCxnSpPr>
            <a:endCxn id="4" idx="0"/>
          </p:cNvCxnSpPr>
          <p:nvPr/>
        </p:nvCxnSpPr>
        <p:spPr bwMode="auto">
          <a:xfrm rot="16200000" flipV="1">
            <a:off x="9112250" y="5657850"/>
            <a:ext cx="609600" cy="1143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>
            <a:off x="9131300" y="6057900"/>
            <a:ext cx="381000" cy="3048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10800000">
            <a:off x="9169400" y="6400800"/>
            <a:ext cx="53340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rot="5400000">
            <a:off x="9321800" y="6934200"/>
            <a:ext cx="533403" cy="228601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rot="16200000" flipV="1">
            <a:off x="9398002" y="7391401"/>
            <a:ext cx="228599" cy="76199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4" name="Rectangular Callout 23"/>
          <p:cNvSpPr/>
          <p:nvPr/>
        </p:nvSpPr>
        <p:spPr bwMode="auto">
          <a:xfrm>
            <a:off x="10312400" y="5562600"/>
            <a:ext cx="1870192" cy="707886"/>
          </a:xfrm>
          <a:prstGeom prst="wedgeRectCallout">
            <a:avLst>
              <a:gd name="adj1" fmla="val -93748"/>
              <a:gd name="adj2" fmla="val 8775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path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from the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root to a leaf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Reframing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 for a tree of height </a:t>
            </a:r>
            <a:r>
              <a:rPr lang="en-US" i="1" dirty="0"/>
              <a:t>h</a:t>
            </a:r>
            <a:r>
              <a:rPr lang="en-US" dirty="0"/>
              <a:t> has complexity </a:t>
            </a:r>
            <a:r>
              <a:rPr lang="en-US" i="1" dirty="0"/>
              <a:t>O(h)</a:t>
            </a:r>
          </a:p>
          <a:p>
            <a:pPr lvl="1"/>
            <a:r>
              <a:rPr lang="en-US" dirty="0"/>
              <a:t>Always!</a:t>
            </a:r>
          </a:p>
          <a:p>
            <a:pPr lvl="1"/>
            <a:r>
              <a:rPr lang="en-US" dirty="0"/>
              <a:t>Same for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and </a:t>
            </a:r>
            <a:r>
              <a:rPr lang="en-US" dirty="0" err="1">
                <a:solidFill>
                  <a:srgbClr val="7030A0"/>
                </a:solidFill>
              </a:rPr>
              <a:t>find_min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endParaRPr lang="en-US" dirty="0"/>
          </a:p>
          <a:p>
            <a:r>
              <a:rPr lang="en-US" dirty="0"/>
              <a:t>But …</a:t>
            </a:r>
          </a:p>
          <a:p>
            <a:pPr lvl="1"/>
            <a:r>
              <a:rPr lang="en-US" i="1" dirty="0"/>
              <a:t>h</a:t>
            </a:r>
            <a:r>
              <a:rPr lang="en-US" dirty="0"/>
              <a:t> can be in </a:t>
            </a:r>
            <a:r>
              <a:rPr lang="en-US" i="1" dirty="0"/>
              <a:t>O(n) </a:t>
            </a:r>
            <a:r>
              <a:rPr lang="en-US" dirty="0"/>
              <a:t>or in </a:t>
            </a:r>
            <a:r>
              <a:rPr lang="en-US" i="1" dirty="0"/>
              <a:t>O(log n)</a:t>
            </a:r>
          </a:p>
          <a:p>
            <a:pPr lvl="2"/>
            <a:r>
              <a:rPr lang="en-US" dirty="0"/>
              <a:t>Where </a:t>
            </a:r>
            <a:r>
              <a:rPr lang="en-US" i="1" dirty="0"/>
              <a:t>n</a:t>
            </a:r>
            <a:r>
              <a:rPr lang="en-US" dirty="0"/>
              <a:t> is the number of nodes in the tree</a:t>
            </a:r>
          </a:p>
        </p:txBody>
      </p:sp>
      <p:sp>
        <p:nvSpPr>
          <p:cNvPr id="4" name="Isosceles Triangle 3"/>
          <p:cNvSpPr/>
          <p:nvPr/>
        </p:nvSpPr>
        <p:spPr bwMode="auto">
          <a:xfrm>
            <a:off x="8483600" y="3352800"/>
            <a:ext cx="17526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rot="5400000" flipH="1" flipV="1">
            <a:off x="9380718" y="4392891"/>
            <a:ext cx="2158738" cy="942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0464800" y="41148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Height of a Tree?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the length of the longest path from the root to a leaf</a:t>
            </a:r>
          </a:p>
          <a:p>
            <a:pPr lvl="2"/>
            <a:endParaRPr lang="en-US" dirty="0"/>
          </a:p>
          <a:p>
            <a:r>
              <a:rPr lang="en-US" dirty="0"/>
              <a:t>Let’s define it mathematically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Isosceles Triangle 9"/>
          <p:cNvSpPr/>
          <p:nvPr/>
        </p:nvSpPr>
        <p:spPr bwMode="auto">
          <a:xfrm>
            <a:off x="3759200" y="5919978"/>
            <a:ext cx="685800" cy="908957"/>
          </a:xfrm>
          <a:prstGeom prst="triangl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</a:t>
            </a:r>
            <a:r>
              <a:rPr kumimoji="0" lang="en-US" sz="2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</a:t>
            </a:r>
          </a:p>
        </p:txBody>
      </p:sp>
      <p:sp>
        <p:nvSpPr>
          <p:cNvPr id="11" name="Isosceles Triangle 10"/>
          <p:cNvSpPr/>
          <p:nvPr/>
        </p:nvSpPr>
        <p:spPr bwMode="auto">
          <a:xfrm>
            <a:off x="4902200" y="5919978"/>
            <a:ext cx="685800" cy="908957"/>
          </a:xfrm>
          <a:prstGeom prst="triangl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R</a:t>
            </a:r>
          </a:p>
        </p:txBody>
      </p:sp>
      <p:cxnSp>
        <p:nvCxnSpPr>
          <p:cNvPr id="12" name="Straight Connector 11"/>
          <p:cNvCxnSpPr>
            <a:stCxn id="14" idx="6"/>
            <a:endCxn id="11" idx="0"/>
          </p:cNvCxnSpPr>
          <p:nvPr/>
        </p:nvCxnSpPr>
        <p:spPr bwMode="auto">
          <a:xfrm>
            <a:off x="4826000" y="5532578"/>
            <a:ext cx="419100" cy="387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14" idx="2"/>
            <a:endCxn id="10" idx="0"/>
          </p:cNvCxnSpPr>
          <p:nvPr/>
        </p:nvCxnSpPr>
        <p:spPr bwMode="auto">
          <a:xfrm rot="10800000" flipV="1">
            <a:off x="4102101" y="5532578"/>
            <a:ext cx="417185" cy="387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4" name="Oval 13"/>
          <p:cNvSpPr/>
          <p:nvPr/>
        </p:nvSpPr>
        <p:spPr bwMode="auto">
          <a:xfrm>
            <a:off x="4519285" y="5379220"/>
            <a:ext cx="306715" cy="306715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16200" y="4419600"/>
            <a:ext cx="806502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tabLst>
                <a:tab pos="3254375" algn="l"/>
              </a:tabLst>
            </a:pPr>
            <a:r>
              <a:rPr lang="en-US" b="0" dirty="0">
                <a:solidFill>
                  <a:schemeClr val="bg1"/>
                </a:solidFill>
              </a:rPr>
              <a:t>height(     </a:t>
            </a:r>
            <a:r>
              <a:rPr lang="en-US" dirty="0">
                <a:solidFill>
                  <a:schemeClr val="bg1"/>
                </a:solidFill>
              </a:rPr>
              <a:t>EMPTY</a:t>
            </a:r>
            <a:r>
              <a:rPr lang="en-US" b="0" dirty="0">
                <a:solidFill>
                  <a:schemeClr val="bg1"/>
                </a:solidFill>
              </a:rPr>
              <a:t>       )	=  0</a:t>
            </a:r>
          </a:p>
          <a:p>
            <a:pPr algn="l"/>
            <a:endParaRPr lang="en-US" b="0" dirty="0">
              <a:solidFill>
                <a:schemeClr val="bg1"/>
              </a:solidFill>
            </a:endParaRPr>
          </a:p>
          <a:p>
            <a:pPr algn="l"/>
            <a:endParaRPr lang="en-US" b="0" dirty="0"/>
          </a:p>
          <a:p>
            <a:pPr algn="l"/>
            <a:endParaRPr lang="en-US" b="0" dirty="0"/>
          </a:p>
          <a:p>
            <a:pPr algn="l">
              <a:tabLst>
                <a:tab pos="3254375" algn="l"/>
              </a:tabLst>
            </a:pPr>
            <a:r>
              <a:rPr lang="en-US" b="0" dirty="0"/>
              <a:t>height                           	=  1 + max  height             , height</a:t>
            </a:r>
          </a:p>
        </p:txBody>
      </p:sp>
      <p:sp>
        <p:nvSpPr>
          <p:cNvPr id="23" name="Double Bracket 22"/>
          <p:cNvSpPr/>
          <p:nvPr/>
        </p:nvSpPr>
        <p:spPr bwMode="auto">
          <a:xfrm>
            <a:off x="3606800" y="5304935"/>
            <a:ext cx="2133600" cy="1676400"/>
          </a:xfrm>
          <a:prstGeom prst="bracketPair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" name="Isosceles Triangle 23"/>
          <p:cNvSpPr/>
          <p:nvPr/>
        </p:nvSpPr>
        <p:spPr bwMode="auto">
          <a:xfrm>
            <a:off x="8636000" y="5681951"/>
            <a:ext cx="685800" cy="908957"/>
          </a:xfrm>
          <a:prstGeom prst="triangl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</a:t>
            </a:r>
            <a:r>
              <a:rPr kumimoji="0" lang="en-US" sz="2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</a:t>
            </a:r>
          </a:p>
        </p:txBody>
      </p:sp>
      <p:sp>
        <p:nvSpPr>
          <p:cNvPr id="25" name="Isosceles Triangle 24"/>
          <p:cNvSpPr/>
          <p:nvPr/>
        </p:nvSpPr>
        <p:spPr bwMode="auto">
          <a:xfrm>
            <a:off x="10769600" y="5615178"/>
            <a:ext cx="685800" cy="908957"/>
          </a:xfrm>
          <a:prstGeom prst="triangl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R</a:t>
            </a:r>
          </a:p>
        </p:txBody>
      </p:sp>
      <p:sp>
        <p:nvSpPr>
          <p:cNvPr id="29" name="Double Bracket 28"/>
          <p:cNvSpPr/>
          <p:nvPr/>
        </p:nvSpPr>
        <p:spPr bwMode="auto">
          <a:xfrm>
            <a:off x="8483600" y="5524108"/>
            <a:ext cx="990600" cy="1219200"/>
          </a:xfrm>
          <a:prstGeom prst="bracketPair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Double Bracket 29"/>
          <p:cNvSpPr/>
          <p:nvPr/>
        </p:nvSpPr>
        <p:spPr bwMode="auto">
          <a:xfrm>
            <a:off x="10617200" y="5457335"/>
            <a:ext cx="990600" cy="1219200"/>
          </a:xfrm>
          <a:prstGeom prst="bracketPair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1" name="Double Bracket 30"/>
          <p:cNvSpPr/>
          <p:nvPr/>
        </p:nvSpPr>
        <p:spPr bwMode="auto">
          <a:xfrm>
            <a:off x="7493000" y="5304935"/>
            <a:ext cx="4343400" cy="1676400"/>
          </a:xfrm>
          <a:prstGeom prst="bracketPair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2" name="Left Brace 31"/>
          <p:cNvSpPr/>
          <p:nvPr/>
        </p:nvSpPr>
        <p:spPr bwMode="auto">
          <a:xfrm>
            <a:off x="2235200" y="4419600"/>
            <a:ext cx="288313" cy="2590800"/>
          </a:xfrm>
          <a:prstGeom prst="leftBrace">
            <a:avLst>
              <a:gd name="adj1" fmla="val 33075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7569200" y="7696200"/>
            <a:ext cx="2230739" cy="707886"/>
          </a:xfrm>
          <a:prstGeom prst="wedgeRectCallout">
            <a:avLst>
              <a:gd name="adj1" fmla="val -25895"/>
              <a:gd name="adj2" fmla="val -19469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recursive definition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8" name="Rectangular Callout 17"/>
          <p:cNvSpPr/>
          <p:nvPr/>
        </p:nvSpPr>
        <p:spPr bwMode="auto">
          <a:xfrm>
            <a:off x="7569200" y="7696200"/>
            <a:ext cx="2230739" cy="707886"/>
          </a:xfrm>
          <a:prstGeom prst="wedgeRectCallout">
            <a:avLst>
              <a:gd name="adj1" fmla="val 54916"/>
              <a:gd name="adj2" fmla="val -21499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recursive definition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FF7498-1C5E-5A31-D10C-37D7F9EFAE80}"/>
              </a:ext>
            </a:extLst>
          </p:cNvPr>
          <p:cNvSpPr txBox="1"/>
          <p:nvPr/>
        </p:nvSpPr>
        <p:spPr>
          <a:xfrm>
            <a:off x="2620093" y="4553996"/>
            <a:ext cx="39966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height(     </a:t>
            </a:r>
            <a:r>
              <a:rPr lang="en-US" dirty="0"/>
              <a:t>EMPTY</a:t>
            </a:r>
            <a:r>
              <a:rPr lang="en-US" b="0" dirty="0"/>
              <a:t>       )	=  0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  <p:bldP spid="15" grpId="0"/>
      <p:bldP spid="23" grpId="0" animBg="1"/>
      <p:bldP spid="24" grpId="0" animBg="1"/>
      <p:bldP spid="25" grpId="0" animBg="1"/>
      <p:bldP spid="29" grpId="0" animBg="1"/>
      <p:bldP spid="30" grpId="0" animBg="1"/>
      <p:bldP spid="31" grpId="0" animBg="1"/>
      <p:bldP spid="32" grpId="0" animBg="1"/>
      <p:bldP spid="17" grpId="0" animBg="1"/>
      <p:bldP spid="18" grpId="0" animBg="1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Balanced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855648" cy="6896100"/>
          </a:xfrm>
        </p:spPr>
        <p:txBody>
          <a:bodyPr/>
          <a:lstStyle/>
          <a:p>
            <a:r>
              <a:rPr lang="en-US" dirty="0"/>
              <a:t>A tree is </a:t>
            </a:r>
            <a:r>
              <a:rPr lang="en-US" b="1" dirty="0"/>
              <a:t>balanced</a:t>
            </a:r>
            <a:r>
              <a:rPr lang="en-US" dirty="0"/>
              <a:t> if </a:t>
            </a:r>
            <a:r>
              <a:rPr lang="en-US" i="1" dirty="0"/>
              <a:t>h </a:t>
            </a:r>
            <a:r>
              <a:rPr lang="en-US" i="1" dirty="0">
                <a:sym typeface="Symbol"/>
              </a:rPr>
              <a:t></a:t>
            </a:r>
            <a:r>
              <a:rPr lang="en-US" i="1" dirty="0"/>
              <a:t> O(log n)</a:t>
            </a:r>
          </a:p>
          <a:p>
            <a:pPr lvl="1"/>
            <a:r>
              <a:rPr lang="en-US" dirty="0"/>
              <a:t>Where </a:t>
            </a:r>
            <a:r>
              <a:rPr lang="en-US" i="1" dirty="0"/>
              <a:t>h</a:t>
            </a:r>
            <a:r>
              <a:rPr lang="en-US" dirty="0"/>
              <a:t> is its height and </a:t>
            </a:r>
            <a:r>
              <a:rPr lang="en-US" i="1" dirty="0"/>
              <a:t>n</a:t>
            </a:r>
            <a:r>
              <a:rPr lang="en-US" dirty="0"/>
              <a:t> is the </a:t>
            </a:r>
            <a:br>
              <a:rPr lang="en-US" dirty="0"/>
            </a:br>
            <a:r>
              <a:rPr lang="en-US" dirty="0"/>
              <a:t>number of nodes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On a balanced tree,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  <a:r>
              <a:rPr lang="en-US" dirty="0"/>
              <a:t> cost </a:t>
            </a:r>
            <a:r>
              <a:rPr lang="en-US" i="1" dirty="0"/>
              <a:t>O(log n)</a:t>
            </a:r>
          </a:p>
        </p:txBody>
      </p:sp>
      <p:sp>
        <p:nvSpPr>
          <p:cNvPr id="4" name="Isosceles Triangle 3"/>
          <p:cNvSpPr/>
          <p:nvPr/>
        </p:nvSpPr>
        <p:spPr bwMode="auto">
          <a:xfrm>
            <a:off x="8737012" y="1787165"/>
            <a:ext cx="17526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rot="5400000" flipH="1" flipV="1">
            <a:off x="9634130" y="2827256"/>
            <a:ext cx="2158738" cy="942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10718212" y="254916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</a:t>
            </a:r>
          </a:p>
        </p:txBody>
      </p:sp>
      <p:grpSp>
        <p:nvGrpSpPr>
          <p:cNvPr id="29" name="Group 28"/>
          <p:cNvGrpSpPr>
            <a:grpSpLocks noChangeAspect="1"/>
          </p:cNvGrpSpPr>
          <p:nvPr/>
        </p:nvGrpSpPr>
        <p:grpSpPr>
          <a:xfrm>
            <a:off x="6540500" y="5391150"/>
            <a:ext cx="3543300" cy="1314450"/>
            <a:chOff x="2235200" y="7467600"/>
            <a:chExt cx="4724400" cy="1752600"/>
          </a:xfrm>
        </p:grpSpPr>
        <p:cxnSp>
          <p:nvCxnSpPr>
            <p:cNvPr id="7" name="Straight Connector 6"/>
            <p:cNvCxnSpPr>
              <a:stCxn id="10" idx="6"/>
              <a:endCxn id="11" idx="1"/>
            </p:cNvCxnSpPr>
            <p:nvPr/>
          </p:nvCxnSpPr>
          <p:spPr bwMode="auto">
            <a:xfrm>
              <a:off x="4826000" y="7734300"/>
              <a:ext cx="992515" cy="3448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>
              <a:stCxn id="10" idx="2"/>
              <a:endCxn id="15" idx="7"/>
            </p:cNvCxnSpPr>
            <p:nvPr/>
          </p:nvCxnSpPr>
          <p:spPr bwMode="auto">
            <a:xfrm rot="10800000" flipV="1">
              <a:off x="3376286" y="7734299"/>
              <a:ext cx="916315" cy="3448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>
              <a:stCxn id="11" idx="5"/>
              <a:endCxn id="12" idx="1"/>
            </p:cNvCxnSpPr>
            <p:nvPr/>
          </p:nvCxnSpPr>
          <p:spPr bwMode="auto">
            <a:xfrm rot="16200000" flipH="1">
              <a:off x="6195685" y="8456285"/>
              <a:ext cx="3086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0" name="Oval 9"/>
            <p:cNvSpPr/>
            <p:nvPr/>
          </p:nvSpPr>
          <p:spPr bwMode="auto">
            <a:xfrm>
              <a:off x="4292600" y="7467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40</a:t>
              </a: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5740400" y="8001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50</a:t>
              </a: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6426200" y="86868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60</a:t>
              </a:r>
            </a:p>
          </p:txBody>
        </p:sp>
        <p:cxnSp>
          <p:nvCxnSpPr>
            <p:cNvPr id="13" name="Straight Connector 12"/>
            <p:cNvCxnSpPr>
              <a:stCxn id="15" idx="5"/>
              <a:endCxn id="16" idx="1"/>
            </p:cNvCxnSpPr>
            <p:nvPr/>
          </p:nvCxnSpPr>
          <p:spPr bwMode="auto">
            <a:xfrm rot="16200000" flipH="1">
              <a:off x="3376285" y="8456285"/>
              <a:ext cx="3086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>
              <a:stCxn id="15" idx="3"/>
              <a:endCxn id="17" idx="7"/>
            </p:cNvCxnSpPr>
            <p:nvPr/>
          </p:nvCxnSpPr>
          <p:spPr bwMode="auto">
            <a:xfrm rot="5400000">
              <a:off x="2690485" y="8456285"/>
              <a:ext cx="3086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5" name="Oval 14"/>
            <p:cNvSpPr/>
            <p:nvPr/>
          </p:nvSpPr>
          <p:spPr bwMode="auto">
            <a:xfrm>
              <a:off x="2921000" y="8001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20</a:t>
              </a: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3606800" y="86868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30</a:t>
              </a: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2235200" y="86868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10</a:t>
              </a:r>
            </a:p>
          </p:txBody>
        </p:sp>
      </p:grpSp>
      <p:grpSp>
        <p:nvGrpSpPr>
          <p:cNvPr id="30" name="Group 29"/>
          <p:cNvGrpSpPr>
            <a:grpSpLocks noChangeAspect="1"/>
          </p:cNvGrpSpPr>
          <p:nvPr/>
        </p:nvGrpSpPr>
        <p:grpSpPr>
          <a:xfrm>
            <a:off x="2976714" y="4876800"/>
            <a:ext cx="2687486" cy="2544612"/>
            <a:chOff x="328285" y="2667000"/>
            <a:chExt cx="3583315" cy="3392816"/>
          </a:xfrm>
        </p:grpSpPr>
        <p:cxnSp>
          <p:nvCxnSpPr>
            <p:cNvPr id="18" name="Straight Connector 17"/>
            <p:cNvCxnSpPr>
              <a:stCxn id="20" idx="5"/>
              <a:endCxn id="21" idx="1"/>
            </p:cNvCxnSpPr>
            <p:nvPr/>
          </p:nvCxnSpPr>
          <p:spPr bwMode="auto">
            <a:xfrm rot="16200000" flipH="1">
              <a:off x="802620" y="3103235"/>
              <a:ext cx="194330" cy="232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>
              <a:stCxn id="21" idx="5"/>
              <a:endCxn id="22" idx="1"/>
            </p:cNvCxnSpPr>
            <p:nvPr/>
          </p:nvCxnSpPr>
          <p:spPr bwMode="auto">
            <a:xfrm rot="16200000" flipH="1">
              <a:off x="1412220" y="3674735"/>
              <a:ext cx="194330" cy="232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0" name="Oval 19"/>
            <p:cNvSpPr/>
            <p:nvPr/>
          </p:nvSpPr>
          <p:spPr bwMode="auto">
            <a:xfrm>
              <a:off x="328285" y="2667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10</a:t>
              </a: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937885" y="32385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20</a:t>
              </a: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1547485" y="3810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30</a:t>
              </a:r>
            </a:p>
          </p:txBody>
        </p:sp>
        <p:cxnSp>
          <p:nvCxnSpPr>
            <p:cNvPr id="23" name="Straight Connector 22"/>
            <p:cNvCxnSpPr>
              <a:stCxn id="22" idx="5"/>
              <a:endCxn id="25" idx="1"/>
            </p:cNvCxnSpPr>
            <p:nvPr/>
          </p:nvCxnSpPr>
          <p:spPr bwMode="auto">
            <a:xfrm rot="16200000" flipH="1">
              <a:off x="2022777" y="4245277"/>
              <a:ext cx="194330" cy="23434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>
              <a:stCxn id="25" idx="5"/>
              <a:endCxn id="26" idx="1"/>
            </p:cNvCxnSpPr>
            <p:nvPr/>
          </p:nvCxnSpPr>
          <p:spPr bwMode="auto">
            <a:xfrm rot="16200000" flipH="1">
              <a:off x="2633335" y="4817735"/>
              <a:ext cx="194330" cy="232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5" name="Oval 24"/>
            <p:cNvSpPr/>
            <p:nvPr/>
          </p:nvSpPr>
          <p:spPr bwMode="auto">
            <a:xfrm>
              <a:off x="2159000" y="43815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40</a:t>
              </a: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2768600" y="4953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50</a:t>
              </a:r>
            </a:p>
          </p:txBody>
        </p:sp>
        <p:cxnSp>
          <p:nvCxnSpPr>
            <p:cNvPr id="27" name="Straight Connector 26"/>
            <p:cNvCxnSpPr>
              <a:stCxn id="26" idx="5"/>
              <a:endCxn id="28" idx="1"/>
            </p:cNvCxnSpPr>
            <p:nvPr/>
          </p:nvCxnSpPr>
          <p:spPr bwMode="auto">
            <a:xfrm rot="16200000" flipH="1">
              <a:off x="3241977" y="5390193"/>
              <a:ext cx="196246" cy="232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8" name="Oval 27"/>
            <p:cNvSpPr/>
            <p:nvPr/>
          </p:nvSpPr>
          <p:spPr bwMode="auto">
            <a:xfrm>
              <a:off x="3378200" y="5526416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60</a:t>
              </a:r>
            </a:p>
          </p:txBody>
        </p:sp>
      </p:grpSp>
      <p:sp>
        <p:nvSpPr>
          <p:cNvPr id="31" name="Rectangular Callout 30"/>
          <p:cNvSpPr/>
          <p:nvPr/>
        </p:nvSpPr>
        <p:spPr bwMode="auto">
          <a:xfrm>
            <a:off x="2748114" y="4038600"/>
            <a:ext cx="1603965" cy="400110"/>
          </a:xfrm>
          <a:prstGeom prst="wedgeRectCallout">
            <a:avLst>
              <a:gd name="adj1" fmla="val -22427"/>
              <a:gd name="adj2" fmla="val 11367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Not balanced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7930061" y="4572000"/>
            <a:ext cx="1163139" cy="400110"/>
          </a:xfrm>
          <a:prstGeom prst="wedgeRectCallout">
            <a:avLst>
              <a:gd name="adj1" fmla="val -19996"/>
              <a:gd name="adj2" fmla="val 11603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Balanced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34" name="Rectangular Callout 33"/>
          <p:cNvSpPr/>
          <p:nvPr/>
        </p:nvSpPr>
        <p:spPr bwMode="auto">
          <a:xfrm>
            <a:off x="177800" y="5257800"/>
            <a:ext cx="2306080" cy="1077218"/>
          </a:xfrm>
          <a:prstGeom prst="wedgeRectCallout">
            <a:avLst>
              <a:gd name="adj1" fmla="val 61858"/>
              <a:gd name="adj2" fmla="val -12070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Well, kind of: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can’t talk about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asymptotic complexity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on a single instance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Self-balancing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New Goal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Make sure that a tree remains balanced as we insert new nodes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Trees with this property are called </a:t>
            </a:r>
            <a:r>
              <a:rPr lang="en-US" b="1" dirty="0"/>
              <a:t>self-balancing</a:t>
            </a:r>
          </a:p>
          <a:p>
            <a:pPr lvl="1"/>
            <a:r>
              <a:rPr lang="en-US" dirty="0"/>
              <a:t>There are lots of them</a:t>
            </a:r>
          </a:p>
          <a:p>
            <a:pPr lvl="2"/>
            <a:r>
              <a:rPr lang="en-US" dirty="0"/>
              <a:t>AVL trees</a:t>
            </a:r>
          </a:p>
          <a:p>
            <a:pPr lvl="2"/>
            <a:r>
              <a:rPr lang="en-US" dirty="0"/>
              <a:t>Red-black trees</a:t>
            </a:r>
          </a:p>
          <a:p>
            <a:pPr lvl="2"/>
            <a:r>
              <a:rPr lang="en-US" dirty="0"/>
              <a:t>Splay trees</a:t>
            </a:r>
          </a:p>
          <a:p>
            <a:pPr lvl="2"/>
            <a:r>
              <a:rPr lang="en-US" dirty="0"/>
              <a:t>B-trees</a:t>
            </a:r>
          </a:p>
          <a:p>
            <a:pPr lvl="2"/>
            <a:r>
              <a:rPr lang="en-US" dirty="0"/>
              <a:t>…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3205647" y="3200400"/>
            <a:ext cx="3774431" cy="400110"/>
          </a:xfrm>
          <a:prstGeom prst="wedgeRectCallout">
            <a:avLst>
              <a:gd name="adj1" fmla="val 103769"/>
              <a:gd name="adj2" fmla="val -8077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continues to be a valid BST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549400" y="5181600"/>
            <a:ext cx="22098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5283200" y="5314890"/>
            <a:ext cx="2553007" cy="400110"/>
          </a:xfrm>
          <a:prstGeom prst="wedgeRectCallout">
            <a:avLst>
              <a:gd name="adj1" fmla="val -97661"/>
              <a:gd name="adj2" fmla="val -218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will study this one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969000" y="6781800"/>
            <a:ext cx="5257800" cy="19812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Why so many?</a:t>
            </a:r>
          </a:p>
          <a:p>
            <a:pPr marL="282575" marR="0" lvl="1" indent="-2778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tx1"/>
              </a:buClr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here are many ways to guarantee that the tree remains balanced after each insertion</a:t>
            </a:r>
          </a:p>
          <a:p>
            <a:pPr marL="282575" marR="0" lvl="1" indent="-2778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tx1"/>
              </a:buClr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S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ome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of these tree types have other properties of interest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Self-balancing Trees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52500" y="1981200"/>
            <a:ext cx="11188700" cy="6896100"/>
          </a:xfrm>
        </p:spPr>
        <p:txBody>
          <a:bodyPr/>
          <a:lstStyle/>
          <a:p>
            <a:r>
              <a:rPr lang="en-US" i="1" dirty="0"/>
              <a:t>“The tree stays balanced after each insertion”</a:t>
            </a:r>
            <a:r>
              <a:rPr lang="en-US" dirty="0"/>
              <a:t> is too vague</a:t>
            </a:r>
          </a:p>
          <a:p>
            <a:pPr lvl="1"/>
            <a:r>
              <a:rPr lang="en-US" i="1" dirty="0"/>
              <a:t>h </a:t>
            </a:r>
            <a:r>
              <a:rPr lang="en-US" i="1" dirty="0">
                <a:sym typeface="Symbol"/>
              </a:rPr>
              <a:t></a:t>
            </a:r>
            <a:r>
              <a:rPr lang="en-US" i="1" dirty="0"/>
              <a:t> O(log n) </a:t>
            </a:r>
            <a:r>
              <a:rPr lang="en-US" dirty="0"/>
              <a:t>is an asymptotic behavior</a:t>
            </a:r>
          </a:p>
          <a:p>
            <a:pPr lvl="2"/>
            <a:r>
              <a:rPr lang="en-US" dirty="0"/>
              <a:t>We can’t check it on any given tree</a:t>
            </a:r>
          </a:p>
          <a:p>
            <a:pPr lvl="4"/>
            <a:endParaRPr lang="en-US" dirty="0"/>
          </a:p>
          <a:p>
            <a:r>
              <a:rPr lang="en-US" dirty="0"/>
              <a:t>Recall the definition</a:t>
            </a:r>
          </a:p>
          <a:p>
            <a:pPr marL="6403975" lvl="1"/>
            <a:endParaRPr lang="en-US" dirty="0"/>
          </a:p>
          <a:p>
            <a:pPr marL="6403975" lvl="1"/>
            <a:r>
              <a:rPr lang="en-US" dirty="0"/>
              <a:t>We can fit any given h by</a:t>
            </a:r>
          </a:p>
          <a:p>
            <a:pPr marL="6696075" lvl="2"/>
            <a:r>
              <a:rPr lang="en-US" dirty="0"/>
              <a:t>Picking a bigger n</a:t>
            </a:r>
            <a:r>
              <a:rPr lang="en-US" baseline="-25000" dirty="0"/>
              <a:t>0</a:t>
            </a:r>
          </a:p>
          <a:p>
            <a:pPr marL="6696075" lvl="2"/>
            <a:r>
              <a:rPr lang="en-US" dirty="0"/>
              <a:t>Picking a bigger c</a:t>
            </a:r>
          </a:p>
          <a:p>
            <a:pPr marL="6061075"/>
            <a:endParaRPr lang="en-US" dirty="0"/>
          </a:p>
          <a:p>
            <a:pPr marL="6061075"/>
            <a:endParaRPr lang="en-US" dirty="0"/>
          </a:p>
          <a:p>
            <a:pPr marL="6403975" lvl="1"/>
            <a:endParaRPr lang="en-US" dirty="0"/>
          </a:p>
          <a:p>
            <a:pPr marL="917575" lvl="1" defTabSz="219075"/>
            <a:r>
              <a:rPr lang="en-US" dirty="0"/>
              <a:t>More fundamentally, h needs to be a function in </a:t>
            </a:r>
            <a:r>
              <a:rPr lang="en-US" i="1" dirty="0"/>
              <a:t>h </a:t>
            </a:r>
            <a:r>
              <a:rPr lang="en-US" i="1" dirty="0">
                <a:sym typeface="Symbol"/>
              </a:rPr>
              <a:t></a:t>
            </a:r>
            <a:r>
              <a:rPr lang="en-US" i="1" dirty="0"/>
              <a:t> O(log n)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7874000" y="7162800"/>
            <a:ext cx="2452018" cy="707886"/>
          </a:xfrm>
          <a:prstGeom prst="wedgeRectCallout">
            <a:avLst>
              <a:gd name="adj1" fmla="val -21688"/>
              <a:gd name="adj2" fmla="val -12691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can’t say a given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tree is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balanced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60389" y="4800600"/>
            <a:ext cx="4212828" cy="3009689"/>
            <a:chOff x="9244087" y="1905794"/>
            <a:chExt cx="3059468" cy="2183866"/>
          </a:xfrm>
        </p:grpSpPr>
        <p:sp>
          <p:nvSpPr>
            <p:cNvPr id="8" name="Rectangle 7"/>
            <p:cNvSpPr/>
            <p:nvPr/>
          </p:nvSpPr>
          <p:spPr>
            <a:xfrm>
              <a:off x="9246392" y="1905794"/>
              <a:ext cx="849355" cy="19819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9245600" y="3886200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8255000" y="2895600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11639341" y="3821668"/>
              <a:ext cx="227241" cy="267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683997" y="3284844"/>
              <a:ext cx="619558" cy="3349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log n</a:t>
              </a:r>
            </a:p>
          </p:txBody>
        </p:sp>
        <p:sp>
          <p:nvSpPr>
            <p:cNvPr id="15" name="Freeform 14"/>
            <p:cNvSpPr/>
            <p:nvPr/>
          </p:nvSpPr>
          <p:spPr>
            <a:xfrm flipH="1" flipV="1">
              <a:off x="9244087" y="2539852"/>
              <a:ext cx="2562225" cy="1326997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cubicBezTo>
                    <a:pt x="373062" y="892175"/>
                    <a:pt x="746125" y="889000"/>
                    <a:pt x="1057275" y="819150"/>
                  </a:cubicBezTo>
                  <a:cubicBezTo>
                    <a:pt x="1368425" y="749300"/>
                    <a:pt x="1616075" y="612775"/>
                    <a:pt x="1866900" y="476250"/>
                  </a:cubicBezTo>
                  <a:cubicBezTo>
                    <a:pt x="2117725" y="339725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chemeClr val="accent5">
                  <a:lumMod val="9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 rot="16200000">
              <a:off x="9089288" y="2117801"/>
              <a:ext cx="580649" cy="2458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height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9972821" y="3821668"/>
              <a:ext cx="288941" cy="267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  <a:r>
                <a:rPr lang="en-US" sz="1800" b="0" i="1" baseline="-25000" dirty="0"/>
                <a:t>0</a:t>
              </a:r>
            </a:p>
          </p:txBody>
        </p:sp>
      </p:grpSp>
      <p:sp>
        <p:nvSpPr>
          <p:cNvPr id="18" name="Oval 17"/>
          <p:cNvSpPr/>
          <p:nvPr/>
        </p:nvSpPr>
        <p:spPr bwMode="auto">
          <a:xfrm>
            <a:off x="3090308" y="5369625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66508" y="498862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</a:t>
            </a:r>
          </a:p>
        </p:txBody>
      </p:sp>
      <p:sp>
        <p:nvSpPr>
          <p:cNvPr id="20" name="Curved Left Arrow 19"/>
          <p:cNvSpPr/>
          <p:nvPr/>
        </p:nvSpPr>
        <p:spPr>
          <a:xfrm flipV="1">
            <a:off x="5740400" y="5943598"/>
            <a:ext cx="241411" cy="990601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58150" y="6208066"/>
            <a:ext cx="609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ym typeface="Symbol"/>
              </a:rPr>
              <a:t></a:t>
            </a:r>
            <a:r>
              <a:rPr lang="en-US" dirty="0"/>
              <a:t> </a:t>
            </a:r>
            <a:r>
              <a:rPr lang="en-US" dirty="0">
                <a:solidFill>
                  <a:schemeClr val="accent5">
                    <a:lumMod val="90000"/>
                  </a:schemeClr>
                </a:solidFill>
              </a:rPr>
              <a:t>c</a:t>
            </a:r>
          </a:p>
        </p:txBody>
      </p:sp>
      <p:sp>
        <p:nvSpPr>
          <p:cNvPr id="22" name="Freeform 21"/>
          <p:cNvSpPr/>
          <p:nvPr/>
        </p:nvSpPr>
        <p:spPr>
          <a:xfrm flipH="1" flipV="1">
            <a:off x="1460389" y="6741224"/>
            <a:ext cx="3528134" cy="761998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2225" h="895350">
                <a:moveTo>
                  <a:pt x="0" y="895350"/>
                </a:moveTo>
                <a:cubicBezTo>
                  <a:pt x="373062" y="892175"/>
                  <a:pt x="746125" y="889000"/>
                  <a:pt x="1057275" y="819150"/>
                </a:cubicBezTo>
                <a:cubicBezTo>
                  <a:pt x="1368425" y="749300"/>
                  <a:pt x="1616075" y="612775"/>
                  <a:pt x="1866900" y="476250"/>
                </a:cubicBezTo>
                <a:cubicBezTo>
                  <a:pt x="2117725" y="339725"/>
                  <a:pt x="2339975" y="169862"/>
                  <a:pt x="2562225" y="0"/>
                </a:cubicBezTo>
              </a:path>
            </a:pathLst>
          </a:cu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584589" y="5634335"/>
            <a:ext cx="10919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accent5">
                    <a:lumMod val="90000"/>
                  </a:schemeClr>
                </a:solidFill>
              </a:rPr>
              <a:t>c</a:t>
            </a:r>
            <a:r>
              <a:rPr lang="en-US" b="0" i="1" dirty="0"/>
              <a:t> log 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Self-balancing Trees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52500" y="1981200"/>
            <a:ext cx="11188700" cy="6896100"/>
          </a:xfrm>
        </p:spPr>
        <p:txBody>
          <a:bodyPr/>
          <a:lstStyle/>
          <a:p>
            <a:r>
              <a:rPr lang="en-US" i="1" dirty="0"/>
              <a:t>“The tree stays balanced after each insertion”</a:t>
            </a:r>
            <a:r>
              <a:rPr lang="en-US" dirty="0"/>
              <a:t> is too vague</a:t>
            </a:r>
          </a:p>
          <a:p>
            <a:pPr lvl="1"/>
            <a:r>
              <a:rPr lang="en-US" i="1" dirty="0"/>
              <a:t>h </a:t>
            </a:r>
            <a:r>
              <a:rPr lang="en-US" i="1" dirty="0">
                <a:sym typeface="Symbol"/>
              </a:rPr>
              <a:t></a:t>
            </a:r>
            <a:r>
              <a:rPr lang="en-US" i="1" dirty="0"/>
              <a:t> O(log n) </a:t>
            </a:r>
            <a:r>
              <a:rPr lang="en-US" dirty="0"/>
              <a:t>is an asymptotic behavior</a:t>
            </a:r>
          </a:p>
          <a:p>
            <a:pPr lvl="2"/>
            <a:r>
              <a:rPr lang="en-US" dirty="0"/>
              <a:t>We can’t check it on any given tree</a:t>
            </a:r>
          </a:p>
          <a:p>
            <a:pPr lvl="4"/>
            <a:endParaRPr lang="en-US" dirty="0"/>
          </a:p>
          <a:p>
            <a:r>
              <a:rPr lang="en-US" dirty="0"/>
              <a:t>We want </a:t>
            </a:r>
            <a:r>
              <a:rPr lang="en-US" b="1" dirty="0"/>
              <a:t>algorithmically-checkable</a:t>
            </a:r>
            <a:r>
              <a:rPr lang="en-US" dirty="0"/>
              <a:t> constraints that</a:t>
            </a:r>
          </a:p>
          <a:p>
            <a:pPr marL="857250" lvl="1" indent="-400050">
              <a:buSzPct val="100000"/>
              <a:buFont typeface="+mj-lt"/>
              <a:buAutoNum type="arabicPeriod"/>
            </a:pPr>
            <a:r>
              <a:rPr lang="en-US" dirty="0"/>
              <a:t>Guarantee that </a:t>
            </a:r>
            <a:r>
              <a:rPr lang="en-US" i="1" dirty="0"/>
              <a:t>h </a:t>
            </a:r>
            <a:r>
              <a:rPr lang="en-US" i="1" dirty="0">
                <a:sym typeface="Symbol"/>
              </a:rPr>
              <a:t></a:t>
            </a:r>
            <a:r>
              <a:rPr lang="en-US" i="1" dirty="0"/>
              <a:t> O(log n)</a:t>
            </a:r>
            <a:endParaRPr lang="en-US" dirty="0"/>
          </a:p>
          <a:p>
            <a:pPr marL="857250" lvl="1" indent="-400050">
              <a:buSzPct val="100000"/>
              <a:buFont typeface="+mj-lt"/>
              <a:buAutoNum type="arabicPeriod"/>
            </a:pPr>
            <a:r>
              <a:rPr lang="en-US" dirty="0"/>
              <a:t>Are cheap to maintain</a:t>
            </a:r>
          </a:p>
          <a:p>
            <a:pPr marL="1141413" lvl="2" indent="-334963"/>
            <a:r>
              <a:rPr lang="en-US" dirty="0"/>
              <a:t>At most </a:t>
            </a:r>
            <a:r>
              <a:rPr lang="en-US" i="1" dirty="0"/>
              <a:t>O(log n)</a:t>
            </a:r>
          </a:p>
          <a:p>
            <a:pPr lvl="4"/>
            <a:endParaRPr lang="en-US" dirty="0"/>
          </a:p>
          <a:p>
            <a:r>
              <a:rPr lang="en-US" dirty="0"/>
              <a:t>We do so by imposing an </a:t>
            </a:r>
            <a:r>
              <a:rPr lang="en-US" b="1" dirty="0"/>
              <a:t>additional representation invariants</a:t>
            </a:r>
            <a:r>
              <a:rPr lang="en-US" dirty="0"/>
              <a:t> on trees</a:t>
            </a:r>
          </a:p>
          <a:p>
            <a:pPr lvl="2"/>
            <a:r>
              <a:rPr lang="en-US" dirty="0"/>
              <a:t>On top of the ordering invariant</a:t>
            </a:r>
          </a:p>
          <a:p>
            <a:pPr lvl="1"/>
            <a:r>
              <a:rPr lang="en-US" dirty="0"/>
              <a:t>This </a:t>
            </a:r>
            <a:r>
              <a:rPr lang="en-US" i="1" dirty="0"/>
              <a:t>balance invariant</a:t>
            </a:r>
            <a:r>
              <a:rPr lang="en-US" dirty="0"/>
              <a:t>, when valid, ensures that </a:t>
            </a:r>
            <a:r>
              <a:rPr lang="en-US" i="1" dirty="0"/>
              <a:t>h </a:t>
            </a:r>
            <a:r>
              <a:rPr lang="en-US" i="1" dirty="0">
                <a:sym typeface="Symbol"/>
              </a:rPr>
              <a:t></a:t>
            </a:r>
            <a:r>
              <a:rPr lang="en-US" i="1" dirty="0"/>
              <a:t> O(log 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8788400" y="2971800"/>
            <a:ext cx="3123676" cy="707886"/>
          </a:xfrm>
          <a:prstGeom prst="wedgeRectCallout">
            <a:avLst>
              <a:gd name="adj1" fmla="val -107835"/>
              <a:gd name="adj2" fmla="val -327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Specifically, we can’t say a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given tree is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balanced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Bad Balance Invariant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 that</a:t>
            </a:r>
          </a:p>
          <a:p>
            <a:pPr lvl="1"/>
            <a:r>
              <a:rPr lang="en-US" dirty="0"/>
              <a:t>(The tree be a BST)</a:t>
            </a:r>
          </a:p>
          <a:p>
            <a:pPr lvl="1"/>
            <a:r>
              <a:rPr lang="en-US" dirty="0"/>
              <a:t>All the paths from the root to a leaf</a:t>
            </a:r>
            <a:br>
              <a:rPr lang="en-US" dirty="0"/>
            </a:br>
            <a:r>
              <a:rPr lang="en-US" dirty="0"/>
              <a:t>have height either </a:t>
            </a:r>
            <a:r>
              <a:rPr lang="en-US" i="1" dirty="0"/>
              <a:t>h</a:t>
            </a:r>
            <a:r>
              <a:rPr lang="en-US" dirty="0"/>
              <a:t> or </a:t>
            </a:r>
            <a:r>
              <a:rPr lang="en-US" i="1" dirty="0"/>
              <a:t>h-1</a:t>
            </a:r>
          </a:p>
          <a:p>
            <a:pPr lvl="1"/>
            <a:r>
              <a:rPr lang="en-US" dirty="0"/>
              <a:t>The leaves at height </a:t>
            </a:r>
            <a:r>
              <a:rPr lang="en-US" i="1" dirty="0"/>
              <a:t>h</a:t>
            </a:r>
            <a:r>
              <a:rPr lang="en-US" dirty="0"/>
              <a:t> be on the</a:t>
            </a:r>
            <a:br>
              <a:rPr lang="en-US" dirty="0"/>
            </a:br>
            <a:r>
              <a:rPr lang="en-US" dirty="0"/>
              <a:t>left-hand side of the tree</a:t>
            </a:r>
          </a:p>
          <a:p>
            <a:pPr lvl="1"/>
            <a:endParaRPr lang="en-US" dirty="0"/>
          </a:p>
          <a:p>
            <a:r>
              <a:rPr lang="en-US" dirty="0"/>
              <a:t>Does it satisfy our requirements?</a:t>
            </a:r>
          </a:p>
          <a:p>
            <a:pPr marL="857250" lvl="1" indent="-400050">
              <a:buSzPct val="100000"/>
              <a:buFont typeface="+mj-lt"/>
              <a:buAutoNum type="arabicPeriod"/>
            </a:pPr>
            <a:r>
              <a:rPr lang="en-US" dirty="0"/>
              <a:t>Guarantees that </a:t>
            </a:r>
            <a:r>
              <a:rPr lang="en-US" i="1" dirty="0"/>
              <a:t>h </a:t>
            </a:r>
            <a:r>
              <a:rPr lang="en-US" i="1" dirty="0">
                <a:sym typeface="Symbol"/>
              </a:rPr>
              <a:t></a:t>
            </a:r>
            <a:r>
              <a:rPr lang="en-US" i="1" dirty="0"/>
              <a:t> O(log n)</a:t>
            </a:r>
            <a:endParaRPr lang="en-US" dirty="0"/>
          </a:p>
          <a:p>
            <a:pPr lvl="2"/>
            <a:r>
              <a:rPr lang="en-US" dirty="0"/>
              <a:t>Definitely!</a:t>
            </a:r>
          </a:p>
          <a:p>
            <a:pPr marL="857250" lvl="1" indent="-400050">
              <a:buSzPct val="100000"/>
              <a:buFont typeface="+mj-lt"/>
              <a:buAutoNum type="arabicPeriod"/>
            </a:pPr>
            <a:r>
              <a:rPr lang="en-US" dirty="0"/>
              <a:t>Cheap to maintain — at most </a:t>
            </a:r>
            <a:r>
              <a:rPr lang="en-US" i="1" dirty="0"/>
              <a:t>O(log n)</a:t>
            </a:r>
          </a:p>
          <a:p>
            <a:pPr lvl="2"/>
            <a:r>
              <a:rPr lang="en-US" dirty="0"/>
              <a:t>Let’s see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 rot="5400000" flipH="1" flipV="1">
            <a:off x="10757311" y="3167177"/>
            <a:ext cx="1787165" cy="2481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11663299" y="3082565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h-1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 rot="5400000" flipH="1" flipV="1">
            <a:off x="7485144" y="3395221"/>
            <a:ext cx="2158738" cy="942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8203612" y="311713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</a:t>
            </a:r>
          </a:p>
        </p:txBody>
      </p:sp>
      <p:sp>
        <p:nvSpPr>
          <p:cNvPr id="12" name="Isosceles Triangle 11"/>
          <p:cNvSpPr/>
          <p:nvPr/>
        </p:nvSpPr>
        <p:spPr bwMode="auto">
          <a:xfrm>
            <a:off x="8864600" y="2320565"/>
            <a:ext cx="24384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9855200" y="4073165"/>
            <a:ext cx="1447800" cy="381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9931400" y="4073165"/>
            <a:ext cx="11430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rot="5400000">
            <a:off x="9702800" y="4225565"/>
            <a:ext cx="381000" cy="76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959600" y="59436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8864600" y="5613737"/>
            <a:ext cx="2958503" cy="1015663"/>
          </a:xfrm>
          <a:prstGeom prst="wedgeRectCallout">
            <a:avLst>
              <a:gd name="adj1" fmla="val 1028"/>
              <a:gd name="adj2" fmla="val -1811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tree is perfectly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balanced except possibly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on the last level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Bad Balance Invariant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it satisfy our requirements?</a:t>
            </a:r>
          </a:p>
          <a:p>
            <a:pPr marL="857250" lvl="1" indent="-400050">
              <a:buSzPct val="100000"/>
              <a:buFont typeface="+mj-lt"/>
              <a:buAutoNum type="arabicPeriod"/>
            </a:pPr>
            <a:r>
              <a:rPr lang="en-US" dirty="0"/>
              <a:t>Guarantees that </a:t>
            </a:r>
            <a:r>
              <a:rPr lang="en-US" i="1" dirty="0"/>
              <a:t>h </a:t>
            </a:r>
            <a:r>
              <a:rPr lang="en-US" i="1" dirty="0">
                <a:sym typeface="Symbol"/>
              </a:rPr>
              <a:t></a:t>
            </a:r>
            <a:r>
              <a:rPr lang="en-US" i="1" dirty="0"/>
              <a:t> O(log n)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Let’s</a:t>
            </a:r>
            <a:br>
              <a:rPr lang="en-US" dirty="0"/>
            </a:br>
            <a:r>
              <a:rPr lang="en-US" dirty="0"/>
              <a:t>insert 5 in</a:t>
            </a:r>
            <a:br>
              <a:rPr lang="en-US" dirty="0"/>
            </a:br>
            <a:r>
              <a:rPr lang="en-US" dirty="0"/>
              <a:t>this tree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We changed all the pointers to maintain the balance invariant!</a:t>
            </a:r>
          </a:p>
          <a:p>
            <a:pPr lvl="2"/>
            <a:r>
              <a:rPr lang="en-US" dirty="0"/>
              <a:t>O(n)</a:t>
            </a:r>
          </a:p>
          <a:p>
            <a:pPr lvl="4"/>
            <a:endParaRPr lang="en-US" dirty="0"/>
          </a:p>
          <a:p>
            <a:pPr marL="857250" lvl="1" indent="-400050">
              <a:buSzPct val="100000"/>
              <a:buFont typeface="+mj-lt"/>
              <a:buAutoNum type="arabicPeriod" startAt="2"/>
            </a:pPr>
            <a:r>
              <a:rPr lang="en-US" dirty="0"/>
              <a:t>Cheap to maintain — at most </a:t>
            </a:r>
            <a:r>
              <a:rPr lang="en-US" i="1" dirty="0"/>
              <a:t>O(log n)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rot="5400000" flipH="1" flipV="1">
            <a:off x="11290711" y="3167177"/>
            <a:ext cx="1787165" cy="2481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12196699" y="3082565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h-1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 rot="5400000" flipH="1" flipV="1">
            <a:off x="8018544" y="3395221"/>
            <a:ext cx="2158738" cy="942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8737012" y="311713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</a:t>
            </a:r>
          </a:p>
        </p:txBody>
      </p:sp>
      <p:sp>
        <p:nvSpPr>
          <p:cNvPr id="12" name="Isosceles Triangle 11"/>
          <p:cNvSpPr/>
          <p:nvPr/>
        </p:nvSpPr>
        <p:spPr bwMode="auto">
          <a:xfrm>
            <a:off x="9398000" y="2320565"/>
            <a:ext cx="24384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0388600" y="4073165"/>
            <a:ext cx="1447800" cy="381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0464800" y="4073165"/>
            <a:ext cx="11430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rot="5400000">
            <a:off x="10236200" y="4225565"/>
            <a:ext cx="381000" cy="76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7340600" y="2438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grpSp>
        <p:nvGrpSpPr>
          <p:cNvPr id="27" name="Group 26"/>
          <p:cNvGrpSpPr>
            <a:grpSpLocks noChangeAspect="1"/>
          </p:cNvGrpSpPr>
          <p:nvPr/>
        </p:nvGrpSpPr>
        <p:grpSpPr>
          <a:xfrm>
            <a:off x="3835400" y="4989664"/>
            <a:ext cx="3028950" cy="1314450"/>
            <a:chOff x="2235200" y="7467600"/>
            <a:chExt cx="4038600" cy="1752600"/>
          </a:xfrm>
        </p:grpSpPr>
        <p:cxnSp>
          <p:nvCxnSpPr>
            <p:cNvPr id="28" name="Straight Connector 27"/>
            <p:cNvCxnSpPr>
              <a:stCxn id="31" idx="6"/>
              <a:endCxn id="32" idx="1"/>
            </p:cNvCxnSpPr>
            <p:nvPr/>
          </p:nvCxnSpPr>
          <p:spPr bwMode="auto">
            <a:xfrm>
              <a:off x="4826000" y="7734300"/>
              <a:ext cx="992515" cy="3448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>
              <a:stCxn id="31" idx="2"/>
              <a:endCxn id="36" idx="7"/>
            </p:cNvCxnSpPr>
            <p:nvPr/>
          </p:nvCxnSpPr>
          <p:spPr bwMode="auto">
            <a:xfrm rot="10800000" flipV="1">
              <a:off x="3376286" y="7734299"/>
              <a:ext cx="916315" cy="3448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31" name="Oval 30"/>
            <p:cNvSpPr/>
            <p:nvPr/>
          </p:nvSpPr>
          <p:spPr bwMode="auto">
            <a:xfrm>
              <a:off x="4292600" y="7467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40</a:t>
              </a: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5740400" y="8001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50</a:t>
              </a:r>
            </a:p>
          </p:txBody>
        </p:sp>
        <p:cxnSp>
          <p:nvCxnSpPr>
            <p:cNvPr id="34" name="Straight Connector 33"/>
            <p:cNvCxnSpPr>
              <a:stCxn id="36" idx="5"/>
              <a:endCxn id="38" idx="1"/>
            </p:cNvCxnSpPr>
            <p:nvPr/>
          </p:nvCxnSpPr>
          <p:spPr bwMode="auto">
            <a:xfrm rot="16200000" flipH="1">
              <a:off x="3376285" y="8456285"/>
              <a:ext cx="3086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>
              <a:stCxn id="36" idx="3"/>
              <a:endCxn id="39" idx="7"/>
            </p:cNvCxnSpPr>
            <p:nvPr/>
          </p:nvCxnSpPr>
          <p:spPr bwMode="auto">
            <a:xfrm rot="5400000">
              <a:off x="2690485" y="8456285"/>
              <a:ext cx="3086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36" name="Oval 35"/>
            <p:cNvSpPr/>
            <p:nvPr/>
          </p:nvSpPr>
          <p:spPr bwMode="auto">
            <a:xfrm>
              <a:off x="2921000" y="8001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20</a:t>
              </a: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3606800" y="86868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30</a:t>
              </a: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2235200" y="86868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10</a:t>
              </a:r>
            </a:p>
          </p:txBody>
        </p:sp>
      </p:grpSp>
      <p:grpSp>
        <p:nvGrpSpPr>
          <p:cNvPr id="40" name="Group 39"/>
          <p:cNvGrpSpPr>
            <a:grpSpLocks noChangeAspect="1"/>
          </p:cNvGrpSpPr>
          <p:nvPr/>
        </p:nvGrpSpPr>
        <p:grpSpPr>
          <a:xfrm>
            <a:off x="9264650" y="4970614"/>
            <a:ext cx="3028950" cy="1314450"/>
            <a:chOff x="2235200" y="7467600"/>
            <a:chExt cx="4038600" cy="1752600"/>
          </a:xfrm>
        </p:grpSpPr>
        <p:cxnSp>
          <p:nvCxnSpPr>
            <p:cNvPr id="41" name="Straight Connector 40"/>
            <p:cNvCxnSpPr>
              <a:stCxn id="43" idx="6"/>
              <a:endCxn id="44" idx="1"/>
            </p:cNvCxnSpPr>
            <p:nvPr/>
          </p:nvCxnSpPr>
          <p:spPr bwMode="auto">
            <a:xfrm>
              <a:off x="4826000" y="7734300"/>
              <a:ext cx="992515" cy="3448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>
              <a:stCxn id="43" idx="2"/>
              <a:endCxn id="47" idx="7"/>
            </p:cNvCxnSpPr>
            <p:nvPr/>
          </p:nvCxnSpPr>
          <p:spPr bwMode="auto">
            <a:xfrm rot="10800000" flipV="1">
              <a:off x="3376286" y="7734299"/>
              <a:ext cx="916315" cy="3448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43" name="Oval 42"/>
            <p:cNvSpPr/>
            <p:nvPr/>
          </p:nvSpPr>
          <p:spPr bwMode="auto">
            <a:xfrm>
              <a:off x="4292600" y="7467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30</a:t>
              </a: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5740400" y="8001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50</a:t>
              </a:r>
            </a:p>
          </p:txBody>
        </p:sp>
        <p:cxnSp>
          <p:nvCxnSpPr>
            <p:cNvPr id="45" name="Straight Connector 44"/>
            <p:cNvCxnSpPr>
              <a:stCxn id="47" idx="5"/>
              <a:endCxn id="48" idx="1"/>
            </p:cNvCxnSpPr>
            <p:nvPr/>
          </p:nvCxnSpPr>
          <p:spPr bwMode="auto">
            <a:xfrm rot="16200000" flipH="1">
              <a:off x="3376285" y="8456285"/>
              <a:ext cx="3086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>
              <a:stCxn id="47" idx="3"/>
              <a:endCxn id="49" idx="7"/>
            </p:cNvCxnSpPr>
            <p:nvPr/>
          </p:nvCxnSpPr>
          <p:spPr bwMode="auto">
            <a:xfrm rot="5400000">
              <a:off x="2690485" y="8456285"/>
              <a:ext cx="3086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47" name="Oval 46"/>
            <p:cNvSpPr/>
            <p:nvPr/>
          </p:nvSpPr>
          <p:spPr bwMode="auto">
            <a:xfrm>
              <a:off x="2921000" y="8001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10</a:t>
              </a:r>
            </a:p>
          </p:txBody>
        </p:sp>
        <p:sp>
          <p:nvSpPr>
            <p:cNvPr id="48" name="Oval 47"/>
            <p:cNvSpPr/>
            <p:nvPr/>
          </p:nvSpPr>
          <p:spPr bwMode="auto">
            <a:xfrm>
              <a:off x="3606800" y="86868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20</a:t>
              </a:r>
            </a:p>
          </p:txBody>
        </p:sp>
        <p:sp>
          <p:nvSpPr>
            <p:cNvPr id="49" name="Oval 48"/>
            <p:cNvSpPr/>
            <p:nvPr/>
          </p:nvSpPr>
          <p:spPr bwMode="auto">
            <a:xfrm>
              <a:off x="2235200" y="86868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5</a:t>
              </a:r>
            </a:p>
          </p:txBody>
        </p:sp>
      </p:grpSp>
      <p:cxnSp>
        <p:nvCxnSpPr>
          <p:cNvPr id="50" name="Straight Connector 49"/>
          <p:cNvCxnSpPr>
            <a:endCxn id="51" idx="7"/>
          </p:cNvCxnSpPr>
          <p:nvPr/>
        </p:nvCxnSpPr>
        <p:spPr bwMode="auto">
          <a:xfrm rot="5400000">
            <a:off x="11681128" y="5712128"/>
            <a:ext cx="271008" cy="27100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1" name="Oval 50"/>
          <p:cNvSpPr/>
          <p:nvPr/>
        </p:nvSpPr>
        <p:spPr bwMode="auto">
          <a:xfrm>
            <a:off x="11339663" y="5924550"/>
            <a:ext cx="400050" cy="40005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40</a:t>
            </a:r>
          </a:p>
        </p:txBody>
      </p:sp>
      <p:sp>
        <p:nvSpPr>
          <p:cNvPr id="54" name="Right Arrow 53"/>
          <p:cNvSpPr/>
          <p:nvPr/>
        </p:nvSpPr>
        <p:spPr bwMode="auto">
          <a:xfrm>
            <a:off x="7629118" y="5218264"/>
            <a:ext cx="1083082" cy="754043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insert 5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026400" y="799207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56" name="Rectangular Callout 55"/>
          <p:cNvSpPr/>
          <p:nvPr/>
        </p:nvSpPr>
        <p:spPr bwMode="auto">
          <a:xfrm>
            <a:off x="3987800" y="4114800"/>
            <a:ext cx="1272144" cy="400110"/>
          </a:xfrm>
          <a:prstGeom prst="wedgeRectCallout">
            <a:avLst>
              <a:gd name="adj1" fmla="val 53048"/>
              <a:gd name="adj2" fmla="val 1595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It is sorted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7" name="Rectangular Callout 56"/>
          <p:cNvSpPr/>
          <p:nvPr/>
        </p:nvSpPr>
        <p:spPr bwMode="auto">
          <a:xfrm>
            <a:off x="5744250" y="4114800"/>
            <a:ext cx="2129750" cy="400110"/>
          </a:xfrm>
          <a:prstGeom prst="wedgeRectCallout">
            <a:avLst>
              <a:gd name="adj1" fmla="val -43881"/>
              <a:gd name="adj2" fmla="val 15482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shape is right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AVL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Recap: Generic libraries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Binary Search Trees (BSTs)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AVL Trees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Programming assignment 7 is due tomorrow by 9PM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Midterm 2 is on Thursday, March 30 </a:t>
            </a: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AVL Trees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2133600"/>
            <a:ext cx="11099800" cy="6743700"/>
          </a:xfrm>
        </p:spPr>
        <p:txBody>
          <a:bodyPr/>
          <a:lstStyle/>
          <a:p>
            <a:pPr algn="ctr">
              <a:buNone/>
            </a:pPr>
            <a:r>
              <a:rPr lang="en-US" dirty="0"/>
              <a:t>The first self-balancing trees (1962)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Height invariant</a:t>
            </a:r>
            <a:endParaRPr lang="en-US" dirty="0">
              <a:solidFill>
                <a:srgbClr val="FF0000"/>
              </a:solidFill>
            </a:endParaRPr>
          </a:p>
          <a:p>
            <a:pPr lvl="1" indent="1588">
              <a:buNone/>
              <a:tabLst>
                <a:tab pos="10972800" algn="l"/>
              </a:tabLst>
            </a:pPr>
            <a:r>
              <a:rPr lang="en-US" i="1" dirty="0"/>
              <a:t>At </a:t>
            </a:r>
            <a:r>
              <a:rPr lang="en-US" i="1" u="sng" dirty="0"/>
              <a:t>every</a:t>
            </a:r>
            <a:r>
              <a:rPr lang="en-US" i="1" dirty="0"/>
              <a:t> node, the heights of the left and right subtrees</a:t>
            </a:r>
            <a:br>
              <a:rPr lang="en-US" i="1" dirty="0"/>
            </a:br>
            <a:r>
              <a:rPr lang="en-US" i="1" dirty="0"/>
              <a:t>differ by at most 1</a:t>
            </a:r>
          </a:p>
          <a:p>
            <a:pPr lvl="1"/>
            <a:endParaRPr lang="en-US" dirty="0"/>
          </a:p>
          <a:p>
            <a:r>
              <a:rPr lang="en-US" dirty="0"/>
              <a:t>An AVL tree satisfies two invariants</a:t>
            </a:r>
          </a:p>
          <a:p>
            <a:pPr lvl="1"/>
            <a:r>
              <a:rPr lang="en-US" dirty="0"/>
              <a:t>The </a:t>
            </a:r>
            <a:r>
              <a:rPr lang="en-US" b="1" dirty="0">
                <a:solidFill>
                  <a:srgbClr val="00B0F0"/>
                </a:solidFill>
              </a:rPr>
              <a:t>ordering invariant</a:t>
            </a:r>
          </a:p>
          <a:p>
            <a:pPr lvl="1"/>
            <a:r>
              <a:rPr lang="en-US" dirty="0"/>
              <a:t>The </a:t>
            </a:r>
            <a:r>
              <a:rPr lang="en-US" b="1" dirty="0">
                <a:solidFill>
                  <a:srgbClr val="FF0000"/>
                </a:solidFill>
              </a:rPr>
              <a:t>height invariant</a:t>
            </a:r>
          </a:p>
        </p:txBody>
      </p:sp>
      <p:sp>
        <p:nvSpPr>
          <p:cNvPr id="1026" name="AutoShape 2" descr="Image result for Adelson-Velsky"/>
          <p:cNvSpPr>
            <a:spLocks noChangeAspect="1" noChangeArrowheads="1"/>
          </p:cNvSpPr>
          <p:nvPr/>
        </p:nvSpPr>
        <p:spPr bwMode="auto">
          <a:xfrm>
            <a:off x="155575" y="-715963"/>
            <a:ext cx="2124075" cy="14954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8" name="AutoShape 4" descr="Image result for Adelson-Velsky"/>
          <p:cNvSpPr>
            <a:spLocks noChangeAspect="1" noChangeArrowheads="1"/>
          </p:cNvSpPr>
          <p:nvPr/>
        </p:nvSpPr>
        <p:spPr bwMode="auto">
          <a:xfrm>
            <a:off x="155575" y="-715963"/>
            <a:ext cx="2124075" cy="14954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8" name="Picture 7" descr="av.jpg"/>
          <p:cNvPicPr>
            <a:picLocks noChangeAspect="1"/>
          </p:cNvPicPr>
          <p:nvPr/>
        </p:nvPicPr>
        <p:blipFill>
          <a:blip r:embed="rId2"/>
          <a:srcRect l="21525" r="6726"/>
          <a:stretch>
            <a:fillRect/>
          </a:stretch>
        </p:blipFill>
        <p:spPr>
          <a:xfrm>
            <a:off x="101600" y="76200"/>
            <a:ext cx="1499616" cy="147149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 descr="l.jpg"/>
          <p:cNvPicPr>
            <a:picLocks noChangeAspect="1"/>
          </p:cNvPicPr>
          <p:nvPr/>
        </p:nvPicPr>
        <p:blipFill>
          <a:blip r:embed="rId3" cstate="print"/>
          <a:srcRect l="4477" t="4167" b="8334"/>
          <a:stretch>
            <a:fillRect/>
          </a:stretch>
        </p:blipFill>
        <p:spPr>
          <a:xfrm>
            <a:off x="11407266" y="76200"/>
            <a:ext cx="1495934" cy="147218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140092" y="1524000"/>
            <a:ext cx="1430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</a:t>
            </a:r>
            <a:r>
              <a:rPr lang="en-US" sz="1400" b="0" dirty="0"/>
              <a:t>delson</a:t>
            </a:r>
            <a:r>
              <a:rPr lang="en-US" sz="1400" dirty="0"/>
              <a:t>-V</a:t>
            </a:r>
            <a:r>
              <a:rPr lang="en-US" sz="1400" b="0" dirty="0"/>
              <a:t>elsky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797908" y="1524000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L</a:t>
            </a:r>
            <a:r>
              <a:rPr lang="en-US" sz="1400" b="0" dirty="0"/>
              <a:t>andis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5969000" y="3406914"/>
            <a:ext cx="3835409" cy="707886"/>
          </a:xfrm>
          <a:prstGeom prst="wedgeRectCallout">
            <a:avLst>
              <a:gd name="adj1" fmla="val -81150"/>
              <a:gd name="adj2" fmla="val 4235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what the balance invariant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of AVL trees is called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Invariants of AVL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any node, there are 3 possibilities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4913812" y="3981510"/>
            <a:ext cx="3177176" cy="1924904"/>
            <a:chOff x="5130006" y="5486400"/>
            <a:chExt cx="3177176" cy="1924904"/>
          </a:xfrm>
        </p:grpSpPr>
        <p:cxnSp>
          <p:nvCxnSpPr>
            <p:cNvPr id="4" name="Straight Connector 3"/>
            <p:cNvCxnSpPr>
              <a:stCxn id="6" idx="5"/>
              <a:endCxn id="8" idx="0"/>
            </p:cNvCxnSpPr>
            <p:nvPr/>
          </p:nvCxnSpPr>
          <p:spPr bwMode="auto">
            <a:xfrm rot="16200000" flipH="1">
              <a:off x="6949899" y="5714121"/>
              <a:ext cx="279931" cy="47489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" name="Straight Connector 4"/>
            <p:cNvCxnSpPr>
              <a:stCxn id="6" idx="3"/>
              <a:endCxn id="7" idx="0"/>
            </p:cNvCxnSpPr>
            <p:nvPr/>
          </p:nvCxnSpPr>
          <p:spPr bwMode="auto">
            <a:xfrm rot="5400000">
              <a:off x="6205595" y="5714121"/>
              <a:ext cx="279931" cy="47489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6" name="Oval 5"/>
            <p:cNvSpPr/>
            <p:nvPr/>
          </p:nvSpPr>
          <p:spPr bwMode="auto">
            <a:xfrm>
              <a:off x="6527212" y="5486400"/>
              <a:ext cx="381000" cy="3810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x</a:t>
              </a:r>
            </a:p>
          </p:txBody>
        </p:sp>
        <p:sp>
          <p:nvSpPr>
            <p:cNvPr id="7" name="Isosceles Triangle 6"/>
            <p:cNvSpPr/>
            <p:nvPr/>
          </p:nvSpPr>
          <p:spPr bwMode="auto">
            <a:xfrm>
              <a:off x="5689012" y="6091535"/>
              <a:ext cx="838200" cy="1299865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b="0" dirty="0"/>
                <a:t>T</a:t>
              </a:r>
              <a:r>
                <a:rPr lang="en-US" b="0" baseline="-25000" dirty="0"/>
                <a:t>L</a:t>
              </a:r>
            </a:p>
          </p:txBody>
        </p:sp>
        <p:sp>
          <p:nvSpPr>
            <p:cNvPr id="8" name="Isosceles Triangle 7"/>
            <p:cNvSpPr/>
            <p:nvPr/>
          </p:nvSpPr>
          <p:spPr bwMode="auto">
            <a:xfrm>
              <a:off x="6908212" y="6091535"/>
              <a:ext cx="838200" cy="1299865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b="0" dirty="0"/>
                <a:t>T</a:t>
              </a:r>
              <a:r>
                <a:rPr lang="en-US" b="0" baseline="-25000" dirty="0"/>
                <a:t>R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 rot="5400000" flipH="1" flipV="1">
              <a:off x="4813594" y="6724710"/>
              <a:ext cx="13716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miter lim="400000"/>
              <a:headEnd type="arrow"/>
              <a:tailEnd type="arrow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5130006" y="6472535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>
                  <a:solidFill>
                    <a:srgbClr val="FF0000"/>
                  </a:solidFill>
                </a:rPr>
                <a:t>h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 rot="5400000" flipH="1" flipV="1">
              <a:off x="7251994" y="6724710"/>
              <a:ext cx="13716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miter lim="400000"/>
              <a:headEnd type="arrow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7950994" y="6471741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>
                  <a:solidFill>
                    <a:srgbClr val="FF0000"/>
                  </a:solidFill>
                </a:rPr>
                <a:t>h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9092406" y="3981510"/>
            <a:ext cx="3475307" cy="1924904"/>
            <a:chOff x="9092406" y="5486400"/>
            <a:chExt cx="3475307" cy="1924904"/>
          </a:xfrm>
        </p:grpSpPr>
        <p:cxnSp>
          <p:nvCxnSpPr>
            <p:cNvPr id="26" name="Straight Connector 25"/>
            <p:cNvCxnSpPr>
              <a:stCxn id="28" idx="5"/>
              <a:endCxn id="30" idx="0"/>
            </p:cNvCxnSpPr>
            <p:nvPr/>
          </p:nvCxnSpPr>
          <p:spPr bwMode="auto">
            <a:xfrm rot="16200000" flipH="1">
              <a:off x="10936317" y="5714121"/>
              <a:ext cx="279931" cy="47489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>
              <a:stCxn id="28" idx="3"/>
              <a:endCxn id="29" idx="0"/>
            </p:cNvCxnSpPr>
            <p:nvPr/>
          </p:nvCxnSpPr>
          <p:spPr bwMode="auto">
            <a:xfrm rot="5400000">
              <a:off x="10192013" y="5714121"/>
              <a:ext cx="279931" cy="47489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8" name="Oval 27"/>
            <p:cNvSpPr/>
            <p:nvPr/>
          </p:nvSpPr>
          <p:spPr bwMode="auto">
            <a:xfrm>
              <a:off x="10513630" y="5486400"/>
              <a:ext cx="381000" cy="3810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x</a:t>
              </a:r>
            </a:p>
          </p:txBody>
        </p:sp>
        <p:sp>
          <p:nvSpPr>
            <p:cNvPr id="29" name="Isosceles Triangle 28"/>
            <p:cNvSpPr/>
            <p:nvPr/>
          </p:nvSpPr>
          <p:spPr bwMode="auto">
            <a:xfrm>
              <a:off x="9675430" y="6091535"/>
              <a:ext cx="838200" cy="1299865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b="0" dirty="0"/>
                <a:t>T</a:t>
              </a:r>
              <a:r>
                <a:rPr lang="en-US" b="0" baseline="-25000" dirty="0"/>
                <a:t>L</a:t>
              </a:r>
            </a:p>
          </p:txBody>
        </p:sp>
        <p:sp>
          <p:nvSpPr>
            <p:cNvPr id="30" name="Isosceles Triangle 29"/>
            <p:cNvSpPr/>
            <p:nvPr/>
          </p:nvSpPr>
          <p:spPr bwMode="auto">
            <a:xfrm>
              <a:off x="10894630" y="6091535"/>
              <a:ext cx="838200" cy="1071265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b="0" dirty="0"/>
                <a:t>T</a:t>
              </a:r>
              <a:r>
                <a:rPr lang="en-US" b="0" baseline="-25000" dirty="0"/>
                <a:t>R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 bwMode="auto">
            <a:xfrm rot="5400000" flipH="1" flipV="1">
              <a:off x="8788400" y="6724710"/>
              <a:ext cx="13716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miter lim="400000"/>
              <a:headEnd type="arrow"/>
              <a:tailEnd type="arrow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9092406" y="6472535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>
                  <a:solidFill>
                    <a:srgbClr val="FF0000"/>
                  </a:solidFill>
                </a:rPr>
                <a:t>h</a:t>
              </a:r>
            </a:p>
          </p:txBody>
        </p:sp>
        <p:cxnSp>
          <p:nvCxnSpPr>
            <p:cNvPr id="35" name="Straight Arrow Connector 34"/>
            <p:cNvCxnSpPr/>
            <p:nvPr/>
          </p:nvCxnSpPr>
          <p:spPr bwMode="auto">
            <a:xfrm rot="5400000" flipH="1" flipV="1">
              <a:off x="11341894" y="6610410"/>
              <a:ext cx="1142206" cy="7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miter lim="400000"/>
              <a:headEnd type="arrow"/>
              <a:tailEnd type="arrow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11937412" y="6472535"/>
              <a:ext cx="63030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>
                  <a:solidFill>
                    <a:srgbClr val="FF0000"/>
                  </a:solidFill>
                </a:rPr>
                <a:t>h-1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406400" y="3981510"/>
            <a:ext cx="3426477" cy="1924110"/>
            <a:chOff x="537305" y="5486400"/>
            <a:chExt cx="3426477" cy="1924110"/>
          </a:xfrm>
        </p:grpSpPr>
        <p:cxnSp>
          <p:nvCxnSpPr>
            <p:cNvPr id="41" name="Straight Connector 40"/>
            <p:cNvCxnSpPr>
              <a:stCxn id="43" idx="5"/>
              <a:endCxn id="45" idx="0"/>
            </p:cNvCxnSpPr>
            <p:nvPr/>
          </p:nvCxnSpPr>
          <p:spPr bwMode="auto">
            <a:xfrm rot="16200000" flipH="1">
              <a:off x="2607293" y="5714121"/>
              <a:ext cx="279931" cy="47489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>
              <a:stCxn id="43" idx="3"/>
              <a:endCxn id="44" idx="0"/>
            </p:cNvCxnSpPr>
            <p:nvPr/>
          </p:nvCxnSpPr>
          <p:spPr bwMode="auto">
            <a:xfrm rot="5400000">
              <a:off x="1862989" y="5714121"/>
              <a:ext cx="279931" cy="47489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43" name="Oval 42"/>
            <p:cNvSpPr/>
            <p:nvPr/>
          </p:nvSpPr>
          <p:spPr bwMode="auto">
            <a:xfrm>
              <a:off x="2184606" y="5486400"/>
              <a:ext cx="381000" cy="3810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x</a:t>
              </a:r>
            </a:p>
          </p:txBody>
        </p:sp>
        <p:sp>
          <p:nvSpPr>
            <p:cNvPr id="44" name="Isosceles Triangle 43"/>
            <p:cNvSpPr/>
            <p:nvPr/>
          </p:nvSpPr>
          <p:spPr bwMode="auto">
            <a:xfrm>
              <a:off x="1346406" y="6091535"/>
              <a:ext cx="838200" cy="1071265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b="0" dirty="0"/>
                <a:t>T</a:t>
              </a:r>
              <a:r>
                <a:rPr lang="en-US" b="0" baseline="-25000" dirty="0"/>
                <a:t>L</a:t>
              </a:r>
            </a:p>
          </p:txBody>
        </p:sp>
        <p:sp>
          <p:nvSpPr>
            <p:cNvPr id="45" name="Isosceles Triangle 44"/>
            <p:cNvSpPr/>
            <p:nvPr/>
          </p:nvSpPr>
          <p:spPr bwMode="auto">
            <a:xfrm>
              <a:off x="2565606" y="6091535"/>
              <a:ext cx="838200" cy="1299865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b="0" dirty="0"/>
                <a:t>T</a:t>
              </a:r>
              <a:r>
                <a:rPr lang="en-US" b="0" baseline="-25000" dirty="0"/>
                <a:t>R</a:t>
              </a:r>
            </a:p>
          </p:txBody>
        </p:sp>
        <p:cxnSp>
          <p:nvCxnSpPr>
            <p:cNvPr id="48" name="Straight Arrow Connector 47"/>
            <p:cNvCxnSpPr/>
            <p:nvPr/>
          </p:nvCxnSpPr>
          <p:spPr bwMode="auto">
            <a:xfrm rot="5400000" flipH="1" flipV="1">
              <a:off x="575405" y="6610410"/>
              <a:ext cx="1143000" cy="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miter lim="400000"/>
              <a:headEnd type="arrow"/>
              <a:tailEnd type="arrow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537305" y="6472535"/>
              <a:ext cx="63030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>
                  <a:solidFill>
                    <a:srgbClr val="FF0000"/>
                  </a:solidFill>
                </a:rPr>
                <a:t>h-1</a:t>
              </a: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 rot="5400000" flipH="1" flipV="1">
              <a:off x="2899507" y="6724710"/>
              <a:ext cx="1371598" cy="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miter lim="400000"/>
              <a:headEnd type="arrow"/>
              <a:tailEnd type="arrow"/>
            </a:ln>
            <a:effectLst/>
          </p:spPr>
        </p:cxnSp>
        <p:sp>
          <p:nvSpPr>
            <p:cNvPr id="51" name="TextBox 50"/>
            <p:cNvSpPr txBox="1"/>
            <p:nvPr/>
          </p:nvSpPr>
          <p:spPr>
            <a:xfrm>
              <a:off x="3607594" y="6471741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>
                  <a:solidFill>
                    <a:srgbClr val="FF0000"/>
                  </a:solidFill>
                </a:rPr>
                <a:t>h</a:t>
              </a:r>
            </a:p>
          </p:txBody>
        </p:sp>
      </p:grpSp>
      <p:sp>
        <p:nvSpPr>
          <p:cNvPr id="55" name="Rectangular Callout 54"/>
          <p:cNvSpPr/>
          <p:nvPr/>
        </p:nvSpPr>
        <p:spPr bwMode="auto">
          <a:xfrm>
            <a:off x="5740400" y="3124200"/>
            <a:ext cx="1874873" cy="400110"/>
          </a:xfrm>
          <a:prstGeom prst="wedgeRectCallout">
            <a:avLst>
              <a:gd name="adj1" fmla="val -145815"/>
              <a:gd name="adj2" fmla="val 999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Height invariant</a:t>
            </a:r>
            <a:endParaRPr lang="en-US" sz="1600" b="0" dirty="0">
              <a:solidFill>
                <a:srgbClr val="FF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0" name="Rectangular Callout 59"/>
          <p:cNvSpPr/>
          <p:nvPr/>
        </p:nvSpPr>
        <p:spPr bwMode="auto">
          <a:xfrm>
            <a:off x="5740400" y="3124200"/>
            <a:ext cx="1874873" cy="400110"/>
          </a:xfrm>
          <a:prstGeom prst="wedgeRectCallout">
            <a:avLst>
              <a:gd name="adj1" fmla="val 20916"/>
              <a:gd name="adj2" fmla="val 10596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Height invariant</a:t>
            </a:r>
            <a:endParaRPr lang="en-US" sz="1600" b="0" dirty="0">
              <a:solidFill>
                <a:srgbClr val="FF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9" name="Rectangular Callout 58"/>
          <p:cNvSpPr/>
          <p:nvPr/>
        </p:nvSpPr>
        <p:spPr bwMode="auto">
          <a:xfrm>
            <a:off x="5740400" y="3124200"/>
            <a:ext cx="1874873" cy="400110"/>
          </a:xfrm>
          <a:prstGeom prst="wedgeRectCallout">
            <a:avLst>
              <a:gd name="adj1" fmla="val 119968"/>
              <a:gd name="adj2" fmla="val 1083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Height invariant</a:t>
            </a:r>
            <a:endParaRPr lang="en-US" sz="1600" b="0" dirty="0">
              <a:solidFill>
                <a:srgbClr val="FF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017000" y="3848220"/>
            <a:ext cx="3581400" cy="2895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4826000" y="3848220"/>
            <a:ext cx="3352800" cy="2895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330200" y="3848220"/>
            <a:ext cx="3581400" cy="2895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3" name="Rectangular Callout 62"/>
          <p:cNvSpPr/>
          <p:nvPr/>
        </p:nvSpPr>
        <p:spPr bwMode="auto">
          <a:xfrm>
            <a:off x="5627143" y="7067730"/>
            <a:ext cx="2129750" cy="400110"/>
          </a:xfrm>
          <a:prstGeom prst="wedgeRectCallout">
            <a:avLst>
              <a:gd name="adj1" fmla="val -158509"/>
              <a:gd name="adj2" fmla="val -1591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0070C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Ordering invariant</a:t>
            </a:r>
            <a:endParaRPr lang="en-US" sz="1600" b="0" dirty="0">
              <a:solidFill>
                <a:srgbClr val="0070C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64E9C5E-CC6D-2CFA-6856-628EF0925D29}"/>
              </a:ext>
            </a:extLst>
          </p:cNvPr>
          <p:cNvSpPr txBox="1"/>
          <p:nvPr/>
        </p:nvSpPr>
        <p:spPr>
          <a:xfrm>
            <a:off x="1258351" y="6263045"/>
            <a:ext cx="2069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70C0"/>
                </a:solidFill>
              </a:rPr>
              <a:t>T</a:t>
            </a:r>
            <a:r>
              <a:rPr lang="en-US" b="0" baseline="-25000" dirty="0">
                <a:solidFill>
                  <a:srgbClr val="0070C0"/>
                </a:solidFill>
              </a:rPr>
              <a:t>L</a:t>
            </a:r>
            <a:r>
              <a:rPr lang="en-US" b="0" dirty="0">
                <a:solidFill>
                  <a:srgbClr val="0070C0"/>
                </a:solidFill>
              </a:rPr>
              <a:t>  &lt;  x  &lt;  T</a:t>
            </a:r>
            <a:r>
              <a:rPr lang="en-US" b="0" baseline="-25000" dirty="0">
                <a:solidFill>
                  <a:srgbClr val="0070C0"/>
                </a:solidFill>
              </a:rPr>
              <a:t>R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5407E5D-8DEF-CBF5-3308-11CB3258A9A7}"/>
              </a:ext>
            </a:extLst>
          </p:cNvPr>
          <p:cNvCxnSpPr/>
          <p:nvPr/>
        </p:nvCxnSpPr>
        <p:spPr bwMode="auto">
          <a:xfrm>
            <a:off x="1139301" y="6191310"/>
            <a:ext cx="2209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FC2C0F7-0ACF-D30E-AD0D-E6540665FF6A}"/>
              </a:ext>
            </a:extLst>
          </p:cNvPr>
          <p:cNvSpPr txBox="1"/>
          <p:nvPr/>
        </p:nvSpPr>
        <p:spPr>
          <a:xfrm>
            <a:off x="5515668" y="6263045"/>
            <a:ext cx="2069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70C0"/>
                </a:solidFill>
              </a:rPr>
              <a:t>T</a:t>
            </a:r>
            <a:r>
              <a:rPr lang="en-US" b="0" baseline="-25000" dirty="0">
                <a:solidFill>
                  <a:srgbClr val="0070C0"/>
                </a:solidFill>
              </a:rPr>
              <a:t>L</a:t>
            </a:r>
            <a:r>
              <a:rPr lang="en-US" b="0" dirty="0">
                <a:solidFill>
                  <a:srgbClr val="0070C0"/>
                </a:solidFill>
              </a:rPr>
              <a:t>  &lt;  x  &lt;  T</a:t>
            </a:r>
            <a:r>
              <a:rPr lang="en-US" b="0" baseline="-25000" dirty="0">
                <a:solidFill>
                  <a:srgbClr val="0070C0"/>
                </a:solidFill>
              </a:rPr>
              <a:t>R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058012D-9690-1409-1AED-615C456EBA0F}"/>
              </a:ext>
            </a:extLst>
          </p:cNvPr>
          <p:cNvCxnSpPr/>
          <p:nvPr/>
        </p:nvCxnSpPr>
        <p:spPr bwMode="auto">
          <a:xfrm>
            <a:off x="5396618" y="6191310"/>
            <a:ext cx="2209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1" name="Rectangular Callout 20">
            <a:extLst>
              <a:ext uri="{FF2B5EF4-FFF2-40B4-BE49-F238E27FC236}">
                <a16:creationId xmlns:a16="http://schemas.microsoft.com/office/drawing/2014/main" id="{963D4343-78B9-31FA-1763-DE2D37A2671F}"/>
              </a:ext>
            </a:extLst>
          </p:cNvPr>
          <p:cNvSpPr/>
          <p:nvPr/>
        </p:nvSpPr>
        <p:spPr bwMode="auto">
          <a:xfrm>
            <a:off x="5627143" y="7068312"/>
            <a:ext cx="2129750" cy="400110"/>
          </a:xfrm>
          <a:prstGeom prst="wedgeRectCallout">
            <a:avLst>
              <a:gd name="adj1" fmla="val -6225"/>
              <a:gd name="adj2" fmla="val -1234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0070C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Ordering invariant</a:t>
            </a:r>
            <a:endParaRPr lang="en-US" sz="1600" b="0" dirty="0">
              <a:solidFill>
                <a:srgbClr val="0070C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73A6D4C-F624-9451-83B4-E954EFF41019}"/>
              </a:ext>
            </a:extLst>
          </p:cNvPr>
          <p:cNvSpPr txBox="1"/>
          <p:nvPr/>
        </p:nvSpPr>
        <p:spPr>
          <a:xfrm>
            <a:off x="9718280" y="6263045"/>
            <a:ext cx="2069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70C0"/>
                </a:solidFill>
              </a:rPr>
              <a:t>T</a:t>
            </a:r>
            <a:r>
              <a:rPr lang="en-US" b="0" baseline="-25000" dirty="0">
                <a:solidFill>
                  <a:srgbClr val="0070C0"/>
                </a:solidFill>
              </a:rPr>
              <a:t>L</a:t>
            </a:r>
            <a:r>
              <a:rPr lang="en-US" b="0" dirty="0">
                <a:solidFill>
                  <a:srgbClr val="0070C0"/>
                </a:solidFill>
              </a:rPr>
              <a:t>  &lt;  x  &lt;  T</a:t>
            </a:r>
            <a:r>
              <a:rPr lang="en-US" b="0" baseline="-25000" dirty="0">
                <a:solidFill>
                  <a:srgbClr val="0070C0"/>
                </a:solidFill>
              </a:rPr>
              <a:t>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775225B-BBA5-4B31-ABB0-25B2DBF4AD93}"/>
              </a:ext>
            </a:extLst>
          </p:cNvPr>
          <p:cNvCxnSpPr/>
          <p:nvPr/>
        </p:nvCxnSpPr>
        <p:spPr bwMode="auto">
          <a:xfrm>
            <a:off x="9599230" y="6191310"/>
            <a:ext cx="2209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4" name="Rectangular Callout 23">
            <a:extLst>
              <a:ext uri="{FF2B5EF4-FFF2-40B4-BE49-F238E27FC236}">
                <a16:creationId xmlns:a16="http://schemas.microsoft.com/office/drawing/2014/main" id="{273C79E8-7F26-DF69-0429-9593A24FAB24}"/>
              </a:ext>
            </a:extLst>
          </p:cNvPr>
          <p:cNvSpPr/>
          <p:nvPr/>
        </p:nvSpPr>
        <p:spPr bwMode="auto">
          <a:xfrm>
            <a:off x="5623560" y="7067730"/>
            <a:ext cx="2129750" cy="400110"/>
          </a:xfrm>
          <a:prstGeom prst="wedgeRectCallout">
            <a:avLst>
              <a:gd name="adj1" fmla="val 142704"/>
              <a:gd name="adj2" fmla="val -18055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0070C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Ordering invariant</a:t>
            </a:r>
            <a:endParaRPr lang="en-US" sz="1600" b="0" dirty="0">
              <a:solidFill>
                <a:srgbClr val="0070C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60" grpId="0" animBg="1"/>
      <p:bldP spid="59" grpId="0" animBg="1"/>
      <p:bldP spid="64" grpId="0" animBg="1"/>
      <p:bldP spid="65" grpId="0" animBg="1"/>
      <p:bldP spid="80" grpId="0" animBg="1"/>
      <p:bldP spid="63" grpId="0" animBg="1"/>
      <p:bldP spid="15" grpId="0"/>
      <p:bldP spid="17" grpId="0"/>
      <p:bldP spid="21" grpId="0" animBg="1"/>
      <p:bldP spid="22" grpId="0"/>
      <p:bldP spid="2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an AVL Tree?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5943600"/>
            <a:ext cx="11099800" cy="2933700"/>
          </a:xfrm>
        </p:spPr>
        <p:txBody>
          <a:bodyPr/>
          <a:lstStyle/>
          <a:p>
            <a:r>
              <a:rPr lang="en-US" dirty="0"/>
              <a:t>Is it sorted?</a:t>
            </a:r>
          </a:p>
          <a:p>
            <a:r>
              <a:rPr lang="en-US" dirty="0"/>
              <a:t>Do the heights of the two subtrees</a:t>
            </a:r>
            <a:br>
              <a:rPr lang="en-US" dirty="0"/>
            </a:br>
            <a:r>
              <a:rPr lang="en-US" dirty="0"/>
              <a:t>of every node differ by at most 1?</a:t>
            </a:r>
          </a:p>
        </p:txBody>
      </p:sp>
      <p:cxnSp>
        <p:nvCxnSpPr>
          <p:cNvPr id="4" name="Straight Connector 3"/>
          <p:cNvCxnSpPr>
            <a:stCxn id="28" idx="6"/>
            <a:endCxn id="29" idx="1"/>
          </p:cNvCxnSpPr>
          <p:nvPr/>
        </p:nvCxnSpPr>
        <p:spPr bwMode="auto">
          <a:xfrm>
            <a:off x="6731000" y="2247900"/>
            <a:ext cx="1525915" cy="878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>
            <a:stCxn id="28" idx="2"/>
            <a:endCxn id="52" idx="7"/>
          </p:cNvCxnSpPr>
          <p:nvPr/>
        </p:nvCxnSpPr>
        <p:spPr bwMode="auto">
          <a:xfrm rot="10800000" flipV="1">
            <a:off x="4824086" y="2247899"/>
            <a:ext cx="1373515" cy="878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6197600" y="19812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8178800" y="3048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52" name="Oval 51"/>
          <p:cNvSpPr/>
          <p:nvPr/>
        </p:nvSpPr>
        <p:spPr bwMode="auto">
          <a:xfrm>
            <a:off x="4368800" y="3048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056251" y="5867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056251" y="66366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617200" y="8001000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0B050"/>
                </a:solidFill>
              </a:rPr>
              <a:t>YES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9" grpId="0"/>
      <p:bldP spid="4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an AVL Tree?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5943600"/>
            <a:ext cx="11099800" cy="2933700"/>
          </a:xfrm>
        </p:spPr>
        <p:txBody>
          <a:bodyPr/>
          <a:lstStyle/>
          <a:p>
            <a:r>
              <a:rPr lang="en-US" dirty="0"/>
              <a:t>Is it sorted?</a:t>
            </a:r>
          </a:p>
          <a:p>
            <a:r>
              <a:rPr lang="en-US" dirty="0"/>
              <a:t>Do the heights of the two subtrees</a:t>
            </a:r>
            <a:br>
              <a:rPr lang="en-US" dirty="0"/>
            </a:br>
            <a:r>
              <a:rPr lang="en-US" dirty="0"/>
              <a:t>of every node differ by at most 1?</a:t>
            </a:r>
          </a:p>
        </p:txBody>
      </p:sp>
      <p:cxnSp>
        <p:nvCxnSpPr>
          <p:cNvPr id="4" name="Straight Connector 3"/>
          <p:cNvCxnSpPr>
            <a:stCxn id="28" idx="6"/>
            <a:endCxn id="29" idx="1"/>
          </p:cNvCxnSpPr>
          <p:nvPr/>
        </p:nvCxnSpPr>
        <p:spPr bwMode="auto">
          <a:xfrm>
            <a:off x="6731000" y="2247900"/>
            <a:ext cx="1525915" cy="878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>
            <a:stCxn id="28" idx="2"/>
            <a:endCxn id="52" idx="7"/>
          </p:cNvCxnSpPr>
          <p:nvPr/>
        </p:nvCxnSpPr>
        <p:spPr bwMode="auto">
          <a:xfrm rot="10800000" flipV="1">
            <a:off x="4824086" y="2247899"/>
            <a:ext cx="1373515" cy="878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29" idx="5"/>
            <a:endCxn id="37" idx="1"/>
          </p:cNvCxnSpPr>
          <p:nvPr/>
        </p:nvCxnSpPr>
        <p:spPr bwMode="auto">
          <a:xfrm rot="16200000" flipH="1">
            <a:off x="8595985" y="3541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6197600" y="19812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8178800" y="3048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90932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52" name="Oval 51"/>
          <p:cNvSpPr/>
          <p:nvPr/>
        </p:nvSpPr>
        <p:spPr bwMode="auto">
          <a:xfrm>
            <a:off x="4368800" y="3048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056251" y="5867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056251" y="66366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617200" y="8001000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0B050"/>
                </a:solidFill>
              </a:rPr>
              <a:t>YES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9" grpId="0"/>
      <p:bldP spid="4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an AVL Tree?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5943600"/>
            <a:ext cx="11099800" cy="2933700"/>
          </a:xfrm>
        </p:spPr>
        <p:txBody>
          <a:bodyPr/>
          <a:lstStyle/>
          <a:p>
            <a:r>
              <a:rPr lang="en-US" dirty="0"/>
              <a:t>Is it sorted?</a:t>
            </a:r>
          </a:p>
          <a:p>
            <a:r>
              <a:rPr lang="en-US" dirty="0"/>
              <a:t>Do the heights of the two subtrees</a:t>
            </a:r>
            <a:br>
              <a:rPr lang="en-US" dirty="0"/>
            </a:br>
            <a:r>
              <a:rPr lang="en-US" dirty="0"/>
              <a:t>of every node differ by at most 1?</a:t>
            </a:r>
          </a:p>
          <a:p>
            <a:pPr lvl="1"/>
            <a:r>
              <a:rPr lang="en-US" dirty="0"/>
              <a:t>It doesn’t hold at node 15</a:t>
            </a:r>
          </a:p>
          <a:p>
            <a:pPr lvl="4"/>
            <a:endParaRPr lang="en-US" dirty="0"/>
          </a:p>
          <a:p>
            <a:r>
              <a:rPr lang="en-US" dirty="0"/>
              <a:t>We say there is a </a:t>
            </a:r>
            <a:r>
              <a:rPr lang="en-US" b="1" dirty="0">
                <a:solidFill>
                  <a:srgbClr val="FF0000"/>
                </a:solidFill>
              </a:rPr>
              <a:t>violation</a:t>
            </a:r>
            <a:r>
              <a:rPr lang="en-US" dirty="0"/>
              <a:t> at node 15</a:t>
            </a:r>
          </a:p>
        </p:txBody>
      </p:sp>
      <p:cxnSp>
        <p:nvCxnSpPr>
          <p:cNvPr id="4" name="Straight Connector 3"/>
          <p:cNvCxnSpPr>
            <a:cxnSpLocks/>
            <a:stCxn id="28" idx="6"/>
            <a:endCxn id="29" idx="1"/>
          </p:cNvCxnSpPr>
          <p:nvPr/>
        </p:nvCxnSpPr>
        <p:spPr bwMode="auto">
          <a:xfrm>
            <a:off x="6731000" y="2247900"/>
            <a:ext cx="1525915" cy="878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>
            <a:stCxn id="28" idx="2"/>
            <a:endCxn id="52" idx="7"/>
          </p:cNvCxnSpPr>
          <p:nvPr/>
        </p:nvCxnSpPr>
        <p:spPr bwMode="auto">
          <a:xfrm rot="10800000" flipV="1">
            <a:off x="4824086" y="2247899"/>
            <a:ext cx="1373515" cy="878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cxnSpLocks/>
            <a:stCxn id="29" idx="5"/>
            <a:endCxn id="37" idx="1"/>
          </p:cNvCxnSpPr>
          <p:nvPr/>
        </p:nvCxnSpPr>
        <p:spPr bwMode="auto">
          <a:xfrm rot="16200000" flipH="1">
            <a:off x="8595985" y="3541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6197600" y="19812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8178800" y="3048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15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90932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cxnSp>
        <p:nvCxnSpPr>
          <p:cNvPr id="49" name="Straight Connector 48"/>
          <p:cNvCxnSpPr>
            <a:stCxn id="52" idx="5"/>
            <a:endCxn id="53" idx="1"/>
          </p:cNvCxnSpPr>
          <p:nvPr/>
        </p:nvCxnSpPr>
        <p:spPr bwMode="auto">
          <a:xfrm rot="16200000" flipH="1">
            <a:off x="4785985" y="3541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2" name="Oval 51"/>
          <p:cNvSpPr/>
          <p:nvPr/>
        </p:nvSpPr>
        <p:spPr bwMode="auto">
          <a:xfrm>
            <a:off x="4368800" y="3048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53" name="Oval 52"/>
          <p:cNvSpPr/>
          <p:nvPr/>
        </p:nvSpPr>
        <p:spPr bwMode="auto">
          <a:xfrm>
            <a:off x="52832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cxnSp>
        <p:nvCxnSpPr>
          <p:cNvPr id="25" name="Straight Connector 24"/>
          <p:cNvCxnSpPr>
            <a:stCxn id="37" idx="5"/>
            <a:endCxn id="30" idx="1"/>
          </p:cNvCxnSpPr>
          <p:nvPr/>
        </p:nvCxnSpPr>
        <p:spPr bwMode="auto">
          <a:xfrm rot="16200000" flipH="1">
            <a:off x="9472285" y="4570085"/>
            <a:ext cx="4610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0" name="Oval 29"/>
          <p:cNvSpPr/>
          <p:nvPr/>
        </p:nvSpPr>
        <p:spPr bwMode="auto">
          <a:xfrm>
            <a:off x="9779000" y="4876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25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056251" y="5867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980051" y="66294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0617200" y="8001000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6A5EA20-5E12-B5A9-CDC8-D598E3526EBA}"/>
              </a:ext>
            </a:extLst>
          </p:cNvPr>
          <p:cNvSpPr/>
          <p:nvPr/>
        </p:nvSpPr>
        <p:spPr bwMode="auto">
          <a:xfrm>
            <a:off x="8178800" y="3046085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2" grpId="0"/>
      <p:bldP spid="43" grpId="0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an AVL Tree?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5943600"/>
            <a:ext cx="11099800" cy="2933700"/>
          </a:xfrm>
        </p:spPr>
        <p:txBody>
          <a:bodyPr/>
          <a:lstStyle/>
          <a:p>
            <a:r>
              <a:rPr lang="en-US" dirty="0"/>
              <a:t>Is it sorted?</a:t>
            </a:r>
          </a:p>
          <a:p>
            <a:r>
              <a:rPr lang="en-US" dirty="0"/>
              <a:t>Do the heights of the two subtrees</a:t>
            </a:r>
            <a:br>
              <a:rPr lang="en-US" dirty="0"/>
            </a:br>
            <a:r>
              <a:rPr lang="en-US" dirty="0"/>
              <a:t>of every node differ by at most 1?</a:t>
            </a:r>
          </a:p>
        </p:txBody>
      </p:sp>
      <p:cxnSp>
        <p:nvCxnSpPr>
          <p:cNvPr id="4" name="Straight Connector 3"/>
          <p:cNvCxnSpPr>
            <a:stCxn id="28" idx="6"/>
            <a:endCxn id="29" idx="1"/>
          </p:cNvCxnSpPr>
          <p:nvPr/>
        </p:nvCxnSpPr>
        <p:spPr bwMode="auto">
          <a:xfrm>
            <a:off x="6731000" y="2247900"/>
            <a:ext cx="1525915" cy="878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>
            <a:stCxn id="28" idx="2"/>
            <a:endCxn id="52" idx="7"/>
          </p:cNvCxnSpPr>
          <p:nvPr/>
        </p:nvCxnSpPr>
        <p:spPr bwMode="auto">
          <a:xfrm rot="10800000" flipV="1">
            <a:off x="4824086" y="2247899"/>
            <a:ext cx="1373515" cy="878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29" idx="5"/>
            <a:endCxn id="37" idx="1"/>
          </p:cNvCxnSpPr>
          <p:nvPr/>
        </p:nvCxnSpPr>
        <p:spPr bwMode="auto">
          <a:xfrm rot="16200000" flipH="1">
            <a:off x="8595985" y="3541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6197600" y="19812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8178800" y="3048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90932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cxnSp>
        <p:nvCxnSpPr>
          <p:cNvPr id="49" name="Straight Connector 48"/>
          <p:cNvCxnSpPr>
            <a:stCxn id="52" idx="5"/>
            <a:endCxn id="53" idx="1"/>
          </p:cNvCxnSpPr>
          <p:nvPr/>
        </p:nvCxnSpPr>
        <p:spPr bwMode="auto">
          <a:xfrm rot="16200000" flipH="1">
            <a:off x="4785985" y="3541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2" name="Oval 51"/>
          <p:cNvSpPr/>
          <p:nvPr/>
        </p:nvSpPr>
        <p:spPr bwMode="auto">
          <a:xfrm>
            <a:off x="4368800" y="3048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53" name="Oval 52"/>
          <p:cNvSpPr/>
          <p:nvPr/>
        </p:nvSpPr>
        <p:spPr bwMode="auto">
          <a:xfrm>
            <a:off x="52832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cxnSp>
        <p:nvCxnSpPr>
          <p:cNvPr id="25" name="Straight Connector 24"/>
          <p:cNvCxnSpPr>
            <a:stCxn id="37" idx="5"/>
            <a:endCxn id="30" idx="1"/>
          </p:cNvCxnSpPr>
          <p:nvPr/>
        </p:nvCxnSpPr>
        <p:spPr bwMode="auto">
          <a:xfrm rot="16200000" flipH="1">
            <a:off x="9472285" y="4570085"/>
            <a:ext cx="4610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0" name="Oval 29"/>
          <p:cNvSpPr/>
          <p:nvPr/>
        </p:nvSpPr>
        <p:spPr bwMode="auto">
          <a:xfrm>
            <a:off x="9779000" y="4876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25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056251" y="5867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056251" y="66366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617200" y="8001000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0B050"/>
                </a:solidFill>
              </a:rPr>
              <a:t>YES</a:t>
            </a:r>
          </a:p>
        </p:txBody>
      </p:sp>
      <p:cxnSp>
        <p:nvCxnSpPr>
          <p:cNvPr id="20" name="Straight Connector 19"/>
          <p:cNvCxnSpPr>
            <a:stCxn id="29" idx="3"/>
            <a:endCxn id="21" idx="7"/>
          </p:cNvCxnSpPr>
          <p:nvPr/>
        </p:nvCxnSpPr>
        <p:spPr bwMode="auto">
          <a:xfrm rot="5400000">
            <a:off x="7681585" y="3541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1" name="Oval 20"/>
          <p:cNvSpPr/>
          <p:nvPr/>
        </p:nvSpPr>
        <p:spPr bwMode="auto">
          <a:xfrm>
            <a:off x="72644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13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9" grpId="0"/>
      <p:bldP spid="4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an AVL Tree?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5943600"/>
            <a:ext cx="11099800" cy="2933700"/>
          </a:xfrm>
        </p:spPr>
        <p:txBody>
          <a:bodyPr/>
          <a:lstStyle/>
          <a:p>
            <a:r>
              <a:rPr lang="en-US" dirty="0"/>
              <a:t>Is it sorted?</a:t>
            </a:r>
          </a:p>
          <a:p>
            <a:r>
              <a:rPr lang="en-US" dirty="0"/>
              <a:t>Do the heights of the two subtrees</a:t>
            </a:r>
            <a:br>
              <a:rPr lang="en-US" dirty="0"/>
            </a:br>
            <a:r>
              <a:rPr lang="en-US" dirty="0"/>
              <a:t>of every node differ by at most 1?</a:t>
            </a:r>
          </a:p>
          <a:p>
            <a:pPr lvl="1"/>
            <a:r>
              <a:rPr lang="en-US" dirty="0"/>
              <a:t>There are </a:t>
            </a:r>
            <a:r>
              <a:rPr lang="en-US" dirty="0">
                <a:solidFill>
                  <a:srgbClr val="FF0000"/>
                </a:solidFill>
              </a:rPr>
              <a:t>violations</a:t>
            </a:r>
            <a:r>
              <a:rPr lang="en-US" dirty="0"/>
              <a:t> at nodes 10 and 15</a:t>
            </a:r>
          </a:p>
        </p:txBody>
      </p:sp>
      <p:cxnSp>
        <p:nvCxnSpPr>
          <p:cNvPr id="4" name="Straight Connector 3"/>
          <p:cNvCxnSpPr>
            <a:stCxn id="28" idx="6"/>
            <a:endCxn id="29" idx="1"/>
          </p:cNvCxnSpPr>
          <p:nvPr/>
        </p:nvCxnSpPr>
        <p:spPr bwMode="auto">
          <a:xfrm>
            <a:off x="6731000" y="2247900"/>
            <a:ext cx="1525915" cy="878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>
            <a:stCxn id="28" idx="2"/>
            <a:endCxn id="52" idx="7"/>
          </p:cNvCxnSpPr>
          <p:nvPr/>
        </p:nvCxnSpPr>
        <p:spPr bwMode="auto">
          <a:xfrm rot="10800000" flipV="1">
            <a:off x="4824086" y="2247899"/>
            <a:ext cx="1373515" cy="878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29" idx="5"/>
            <a:endCxn id="37" idx="1"/>
          </p:cNvCxnSpPr>
          <p:nvPr/>
        </p:nvCxnSpPr>
        <p:spPr bwMode="auto">
          <a:xfrm rot="16200000" flipH="1">
            <a:off x="8595985" y="3541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29" idx="3"/>
            <a:endCxn id="41" idx="7"/>
          </p:cNvCxnSpPr>
          <p:nvPr/>
        </p:nvCxnSpPr>
        <p:spPr bwMode="auto">
          <a:xfrm rot="5400000">
            <a:off x="7681585" y="3541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6197600" y="19812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8178800" y="3048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90932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20</a:t>
            </a:r>
          </a:p>
        </p:txBody>
      </p:sp>
      <p:sp>
        <p:nvSpPr>
          <p:cNvPr id="41" name="Oval 40"/>
          <p:cNvSpPr/>
          <p:nvPr/>
        </p:nvSpPr>
        <p:spPr bwMode="auto">
          <a:xfrm>
            <a:off x="72644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13</a:t>
            </a:r>
          </a:p>
        </p:txBody>
      </p:sp>
      <p:cxnSp>
        <p:nvCxnSpPr>
          <p:cNvPr id="49" name="Straight Connector 48"/>
          <p:cNvCxnSpPr>
            <a:stCxn id="52" idx="5"/>
            <a:endCxn id="53" idx="1"/>
          </p:cNvCxnSpPr>
          <p:nvPr/>
        </p:nvCxnSpPr>
        <p:spPr bwMode="auto">
          <a:xfrm rot="16200000" flipH="1">
            <a:off x="4785985" y="3541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37" idx="3"/>
            <a:endCxn id="55" idx="7"/>
          </p:cNvCxnSpPr>
          <p:nvPr/>
        </p:nvCxnSpPr>
        <p:spPr bwMode="auto">
          <a:xfrm rot="5400000">
            <a:off x="8785528" y="4569128"/>
            <a:ext cx="461030" cy="31054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2" name="Oval 51"/>
          <p:cNvSpPr/>
          <p:nvPr/>
        </p:nvSpPr>
        <p:spPr bwMode="auto">
          <a:xfrm>
            <a:off x="4368800" y="3048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53" name="Oval 52"/>
          <p:cNvSpPr/>
          <p:nvPr/>
        </p:nvSpPr>
        <p:spPr bwMode="auto">
          <a:xfrm>
            <a:off x="52832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sp>
        <p:nvSpPr>
          <p:cNvPr id="55" name="Oval 54"/>
          <p:cNvSpPr/>
          <p:nvPr/>
        </p:nvSpPr>
        <p:spPr bwMode="auto">
          <a:xfrm>
            <a:off x="8405485" y="4876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17</a:t>
            </a:r>
          </a:p>
        </p:txBody>
      </p:sp>
      <p:cxnSp>
        <p:nvCxnSpPr>
          <p:cNvPr id="25" name="Straight Connector 24"/>
          <p:cNvCxnSpPr>
            <a:stCxn id="37" idx="5"/>
            <a:endCxn id="30" idx="1"/>
          </p:cNvCxnSpPr>
          <p:nvPr/>
        </p:nvCxnSpPr>
        <p:spPr bwMode="auto">
          <a:xfrm rot="16200000" flipH="1">
            <a:off x="9472285" y="4570085"/>
            <a:ext cx="4610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0" name="Oval 29"/>
          <p:cNvSpPr/>
          <p:nvPr/>
        </p:nvSpPr>
        <p:spPr bwMode="auto">
          <a:xfrm>
            <a:off x="9779000" y="4876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25</a:t>
            </a:r>
          </a:p>
        </p:txBody>
      </p:sp>
      <p:cxnSp>
        <p:nvCxnSpPr>
          <p:cNvPr id="32" name="Straight Connector 31"/>
          <p:cNvCxnSpPr>
            <a:stCxn id="30" idx="5"/>
            <a:endCxn id="33" idx="1"/>
          </p:cNvCxnSpPr>
          <p:nvPr/>
        </p:nvCxnSpPr>
        <p:spPr bwMode="auto">
          <a:xfrm rot="16200000" flipH="1">
            <a:off x="10158085" y="5408285"/>
            <a:ext cx="3848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10388600" y="5638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30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970837" y="5784115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980051" y="66294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617200" y="8001000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2C55F52-C19B-34CA-817C-5EDC06E27D1C}"/>
              </a:ext>
            </a:extLst>
          </p:cNvPr>
          <p:cNvSpPr/>
          <p:nvPr/>
        </p:nvSpPr>
        <p:spPr bwMode="auto">
          <a:xfrm>
            <a:off x="6197600" y="1981199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5DA0F92-81B1-B013-1407-8B79A5BD026F}"/>
              </a:ext>
            </a:extLst>
          </p:cNvPr>
          <p:cNvSpPr/>
          <p:nvPr/>
        </p:nvSpPr>
        <p:spPr bwMode="auto">
          <a:xfrm>
            <a:off x="8178800" y="3048000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23" grpId="0"/>
      <p:bldP spid="6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Rotations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Strategy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Insert the new node as in a BST</a:t>
            </a:r>
          </a:p>
          <a:p>
            <a:pPr lvl="1"/>
            <a:r>
              <a:rPr lang="en-US" dirty="0"/>
              <a:t>This preserves the ordering invariant</a:t>
            </a:r>
          </a:p>
          <a:p>
            <a:pPr lvl="1"/>
            <a:r>
              <a:rPr lang="en-US" dirty="0"/>
              <a:t>But it </a:t>
            </a:r>
            <a:r>
              <a:rPr lang="en-US" b="1" dirty="0"/>
              <a:t>may break the height invariant</a:t>
            </a:r>
          </a:p>
          <a:p>
            <a:pPr lvl="3"/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Fix any height invariant violation</a:t>
            </a:r>
          </a:p>
          <a:p>
            <a:pPr lvl="1"/>
            <a:r>
              <a:rPr lang="en-US" dirty="0"/>
              <a:t>Fix the </a:t>
            </a:r>
            <a:r>
              <a:rPr lang="en-US" b="1" dirty="0"/>
              <a:t>lowest</a:t>
            </a:r>
            <a:r>
              <a:rPr lang="en-US" dirty="0"/>
              <a:t> violation</a:t>
            </a:r>
          </a:p>
          <a:p>
            <a:pPr lvl="2"/>
            <a:r>
              <a:rPr lang="en-US" dirty="0"/>
              <a:t>This will take care of all other violations</a:t>
            </a:r>
          </a:p>
          <a:p>
            <a:endParaRPr lang="en-US" dirty="0"/>
          </a:p>
          <a:p>
            <a:r>
              <a:rPr lang="en-US" dirty="0"/>
              <a:t>This is a common approach</a:t>
            </a:r>
          </a:p>
          <a:p>
            <a:pPr lvl="1"/>
            <a:r>
              <a:rPr lang="en-US" dirty="0"/>
              <a:t>Of two invariants, preserve one and temporarily break the other</a:t>
            </a:r>
          </a:p>
          <a:p>
            <a:pPr lvl="1"/>
            <a:r>
              <a:rPr lang="en-US" dirty="0"/>
              <a:t>Then, patch the broken invariant</a:t>
            </a:r>
          </a:p>
          <a:p>
            <a:pPr lvl="2"/>
            <a:r>
              <a:rPr lang="en-US" dirty="0"/>
              <a:t>Cheaply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8331200" y="4914960"/>
            <a:ext cx="2482474" cy="400110"/>
          </a:xfrm>
          <a:prstGeom prst="wedgeRectCallout">
            <a:avLst>
              <a:gd name="adj1" fmla="val -83907"/>
              <a:gd name="adj2" fmla="val 453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will see why later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/>
          <p:cNvSpPr/>
          <p:nvPr/>
        </p:nvSpPr>
        <p:spPr bwMode="auto">
          <a:xfrm>
            <a:off x="5130800" y="3962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5130800" y="3962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cxnSp>
        <p:nvCxnSpPr>
          <p:cNvPr id="6" name="Straight Connector 5"/>
          <p:cNvCxnSpPr>
            <a:stCxn id="11" idx="6"/>
            <a:endCxn id="12" idx="1"/>
          </p:cNvCxnSpPr>
          <p:nvPr/>
        </p:nvCxnSpPr>
        <p:spPr bwMode="auto">
          <a:xfrm>
            <a:off x="5664200" y="4229100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2" idx="5"/>
            <a:endCxn id="13" idx="1"/>
          </p:cNvCxnSpPr>
          <p:nvPr/>
        </p:nvCxnSpPr>
        <p:spPr bwMode="auto">
          <a:xfrm rot="16200000" flipH="1">
            <a:off x="6690985" y="52939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2" name="Oval 11"/>
          <p:cNvSpPr/>
          <p:nvPr/>
        </p:nvSpPr>
        <p:spPr bwMode="auto">
          <a:xfrm>
            <a:off x="6350000" y="4724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15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6959600" y="5562600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cxnSp>
        <p:nvCxnSpPr>
          <p:cNvPr id="29" name="Straight Connector 28"/>
          <p:cNvCxnSpPr>
            <a:stCxn id="34" idx="6"/>
            <a:endCxn id="35" idx="1"/>
          </p:cNvCxnSpPr>
          <p:nvPr/>
        </p:nvCxnSpPr>
        <p:spPr bwMode="auto">
          <a:xfrm>
            <a:off x="11303000" y="4229100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4" idx="2"/>
            <a:endCxn id="42" idx="7"/>
          </p:cNvCxnSpPr>
          <p:nvPr/>
        </p:nvCxnSpPr>
        <p:spPr bwMode="auto">
          <a:xfrm rot="10800000" flipV="1">
            <a:off x="10005686" y="4229100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4" name="Oval 33"/>
          <p:cNvSpPr/>
          <p:nvPr/>
        </p:nvSpPr>
        <p:spPr bwMode="auto">
          <a:xfrm>
            <a:off x="10769600" y="3962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35" name="Oval 34"/>
          <p:cNvSpPr/>
          <p:nvPr/>
        </p:nvSpPr>
        <p:spPr bwMode="auto">
          <a:xfrm>
            <a:off x="11988800" y="4722485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42" name="Oval 41"/>
          <p:cNvSpPr/>
          <p:nvPr/>
        </p:nvSpPr>
        <p:spPr bwMode="auto">
          <a:xfrm>
            <a:off x="9550400" y="472248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10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2" name="Straight Connector 51"/>
          <p:cNvCxnSpPr>
            <a:stCxn id="56" idx="6"/>
            <a:endCxn id="57" idx="1"/>
          </p:cNvCxnSpPr>
          <p:nvPr/>
        </p:nvCxnSpPr>
        <p:spPr bwMode="auto">
          <a:xfrm>
            <a:off x="1320800" y="4229100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787400" y="3962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57" name="Oval 56"/>
          <p:cNvSpPr/>
          <p:nvPr/>
        </p:nvSpPr>
        <p:spPr bwMode="auto">
          <a:xfrm>
            <a:off x="2006600" y="4724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63" name="Right Arrow 62"/>
          <p:cNvSpPr/>
          <p:nvPr/>
        </p:nvSpPr>
        <p:spPr bwMode="auto">
          <a:xfrm>
            <a:off x="3160353" y="4267200"/>
            <a:ext cx="1284647" cy="815181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insert 20</a:t>
            </a:r>
          </a:p>
        </p:txBody>
      </p:sp>
      <p:sp>
        <p:nvSpPr>
          <p:cNvPr id="69" name="Notched Right Arrow 68"/>
          <p:cNvSpPr/>
          <p:nvPr/>
        </p:nvSpPr>
        <p:spPr bwMode="auto">
          <a:xfrm>
            <a:off x="7797800" y="4191001"/>
            <a:ext cx="717153" cy="910431"/>
          </a:xfrm>
          <a:prstGeom prst="notchedRightArrow">
            <a:avLst>
              <a:gd name="adj1" fmla="val 44788"/>
              <a:gd name="adj2" fmla="val 43115"/>
            </a:avLst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Fix</a:t>
            </a: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4978400" y="7543800"/>
            <a:ext cx="2883161" cy="1015663"/>
          </a:xfrm>
          <a:prstGeom prst="wedgeRectCallout">
            <a:avLst>
              <a:gd name="adj1" fmla="val -3827"/>
              <a:gd name="adj2" fmla="val -1999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Inserting 20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as in a BST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causes a violation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at node 10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1" name="Rectangular Callout 20"/>
          <p:cNvSpPr/>
          <p:nvPr/>
        </p:nvSpPr>
        <p:spPr bwMode="auto">
          <a:xfrm>
            <a:off x="9562839" y="7543800"/>
            <a:ext cx="2386230" cy="1631216"/>
          </a:xfrm>
          <a:prstGeom prst="wedgeRectCallout">
            <a:avLst>
              <a:gd name="adj1" fmla="val 20187"/>
              <a:gd name="adj2" fmla="val -1259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the only tree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with these elements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 satisfies both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ordering and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height invariants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2948E4D-8281-BD6E-F4F6-4A8C27A8887D}"/>
              </a:ext>
            </a:extLst>
          </p:cNvPr>
          <p:cNvSpPr/>
          <p:nvPr/>
        </p:nvSpPr>
        <p:spPr bwMode="auto">
          <a:xfrm>
            <a:off x="5130800" y="3962400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1" grpId="0" animBg="1"/>
      <p:bldP spid="12" grpId="0" animBg="1"/>
      <p:bldP spid="13" grpId="0" animBg="1"/>
      <p:bldP spid="34" grpId="0" animBg="1"/>
      <p:bldP spid="35" grpId="0" animBg="1"/>
      <p:bldP spid="42" grpId="0" animBg="1"/>
      <p:bldP spid="56" grpId="0" animBg="1"/>
      <p:bldP spid="57" grpId="0" animBg="1"/>
      <p:bldP spid="63" grpId="0" animBg="1"/>
      <p:bldP spid="69" grpId="0" animBg="1"/>
      <p:bldP spid="20" grpId="0" animBg="1"/>
      <p:bldP spid="21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Cost of the BST Operations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cxnSp>
        <p:nvCxnSpPr>
          <p:cNvPr id="6" name="Straight Connector 5"/>
          <p:cNvCxnSpPr>
            <a:stCxn id="11" idx="6"/>
            <a:endCxn id="12" idx="1"/>
          </p:cNvCxnSpPr>
          <p:nvPr/>
        </p:nvCxnSpPr>
        <p:spPr bwMode="auto">
          <a:xfrm>
            <a:off x="8026400" y="3695700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1" idx="2"/>
            <a:endCxn id="19" idx="7"/>
          </p:cNvCxnSpPr>
          <p:nvPr/>
        </p:nvCxnSpPr>
        <p:spPr bwMode="auto">
          <a:xfrm rot="10800000" flipV="1">
            <a:off x="6729086" y="3695699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2" idx="5"/>
            <a:endCxn id="13" idx="1"/>
          </p:cNvCxnSpPr>
          <p:nvPr/>
        </p:nvCxnSpPr>
        <p:spPr bwMode="auto">
          <a:xfrm rot="16200000" flipH="1">
            <a:off x="9053185" y="47605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12" idx="3"/>
            <a:endCxn id="14" idx="7"/>
          </p:cNvCxnSpPr>
          <p:nvPr/>
        </p:nvCxnSpPr>
        <p:spPr bwMode="auto">
          <a:xfrm rot="5400000">
            <a:off x="8443585" y="47605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7493000" y="3429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8712200" y="4191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15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9321800" y="50292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8102600" y="50292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13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6273800" y="4191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cxnSp>
        <p:nvCxnSpPr>
          <p:cNvPr id="25" name="Straight Connector 24"/>
          <p:cNvCxnSpPr>
            <a:stCxn id="13" idx="5"/>
            <a:endCxn id="26" idx="1"/>
          </p:cNvCxnSpPr>
          <p:nvPr/>
        </p:nvCxnSpPr>
        <p:spPr bwMode="auto">
          <a:xfrm rot="16200000" flipH="1">
            <a:off x="9624685" y="5636885"/>
            <a:ext cx="384830" cy="800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6" name="Oval 25"/>
          <p:cNvSpPr/>
          <p:nvPr/>
        </p:nvSpPr>
        <p:spPr bwMode="auto">
          <a:xfrm>
            <a:off x="9779000" y="5791200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25</a:t>
            </a:r>
          </a:p>
        </p:txBody>
      </p:sp>
      <p:cxnSp>
        <p:nvCxnSpPr>
          <p:cNvPr id="52" name="Straight Connector 51"/>
          <p:cNvCxnSpPr>
            <a:stCxn id="56" idx="6"/>
            <a:endCxn id="57" idx="1"/>
          </p:cNvCxnSpPr>
          <p:nvPr/>
        </p:nvCxnSpPr>
        <p:spPr bwMode="auto">
          <a:xfrm>
            <a:off x="1930400" y="3695700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56" idx="2"/>
            <a:endCxn id="60" idx="7"/>
          </p:cNvCxnSpPr>
          <p:nvPr/>
        </p:nvCxnSpPr>
        <p:spPr bwMode="auto">
          <a:xfrm rot="10800000" flipV="1">
            <a:off x="633086" y="3695699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57" idx="5"/>
            <a:endCxn id="58" idx="1"/>
          </p:cNvCxnSpPr>
          <p:nvPr/>
        </p:nvCxnSpPr>
        <p:spPr bwMode="auto">
          <a:xfrm rot="16200000" flipH="1">
            <a:off x="2957185" y="47605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57" idx="3"/>
            <a:endCxn id="59" idx="7"/>
          </p:cNvCxnSpPr>
          <p:nvPr/>
        </p:nvCxnSpPr>
        <p:spPr bwMode="auto">
          <a:xfrm rot="5400000">
            <a:off x="2347585" y="47605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397000" y="3429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57" name="Oval 56"/>
          <p:cNvSpPr/>
          <p:nvPr/>
        </p:nvSpPr>
        <p:spPr bwMode="auto">
          <a:xfrm>
            <a:off x="2616200" y="4191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58" name="Oval 57"/>
          <p:cNvSpPr/>
          <p:nvPr/>
        </p:nvSpPr>
        <p:spPr bwMode="auto">
          <a:xfrm>
            <a:off x="3225800" y="50292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59" name="Oval 58"/>
          <p:cNvSpPr/>
          <p:nvPr/>
        </p:nvSpPr>
        <p:spPr bwMode="auto">
          <a:xfrm>
            <a:off x="2006600" y="50292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13</a:t>
            </a:r>
          </a:p>
        </p:txBody>
      </p:sp>
      <p:sp>
        <p:nvSpPr>
          <p:cNvPr id="60" name="Oval 59"/>
          <p:cNvSpPr/>
          <p:nvPr/>
        </p:nvSpPr>
        <p:spPr bwMode="auto">
          <a:xfrm>
            <a:off x="177800" y="4191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63" name="Right Arrow 62"/>
          <p:cNvSpPr/>
          <p:nvPr/>
        </p:nvSpPr>
        <p:spPr bwMode="auto">
          <a:xfrm>
            <a:off x="4292600" y="4038600"/>
            <a:ext cx="1284647" cy="815181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0" dirty="0"/>
              <a:t>insert 25</a:t>
            </a:r>
          </a:p>
        </p:txBody>
      </p:sp>
      <p:sp>
        <p:nvSpPr>
          <p:cNvPr id="37" name="Notched Right Arrow 36"/>
          <p:cNvSpPr/>
          <p:nvPr/>
        </p:nvSpPr>
        <p:spPr bwMode="auto">
          <a:xfrm>
            <a:off x="10323711" y="3962400"/>
            <a:ext cx="717153" cy="910431"/>
          </a:xfrm>
          <a:prstGeom prst="notchedRightArrow">
            <a:avLst>
              <a:gd name="adj1" fmla="val 44788"/>
              <a:gd name="adj2" fmla="val 43115"/>
            </a:avLst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0" dirty="0"/>
              <a:t>Fix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1607800" y="3962400"/>
            <a:ext cx="6543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?</a:t>
            </a:r>
          </a:p>
        </p:txBody>
      </p:sp>
      <p:sp>
        <p:nvSpPr>
          <p:cNvPr id="41" name="Oval 40"/>
          <p:cNvSpPr/>
          <p:nvPr/>
        </p:nvSpPr>
        <p:spPr bwMode="auto">
          <a:xfrm>
            <a:off x="7493000" y="3429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6210039" y="7543800"/>
            <a:ext cx="2883161" cy="1015663"/>
          </a:xfrm>
          <a:prstGeom prst="wedgeRectCallout">
            <a:avLst>
              <a:gd name="adj1" fmla="val -3827"/>
              <a:gd name="adj2" fmla="val -1999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Inserting 25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as in a BST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causes a violation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at node 10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9" name="Rectangular Callout 28"/>
          <p:cNvSpPr/>
          <p:nvPr/>
        </p:nvSpPr>
        <p:spPr bwMode="auto">
          <a:xfrm>
            <a:off x="9702800" y="7543800"/>
            <a:ext cx="3194336" cy="1015663"/>
          </a:xfrm>
          <a:prstGeom prst="wedgeRectCallout">
            <a:avLst>
              <a:gd name="adj1" fmla="val 20982"/>
              <a:gd name="adj2" fmla="val -28754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There are a lot of AVL trees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with these elements: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Which one to pick?</a:t>
            </a:r>
            <a:endParaRPr lang="en-US" sz="1600" b="0" i="1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1FACEF9-20AD-BB87-681C-3F7D7FB56FB5}"/>
              </a:ext>
            </a:extLst>
          </p:cNvPr>
          <p:cNvSpPr/>
          <p:nvPr/>
        </p:nvSpPr>
        <p:spPr bwMode="auto">
          <a:xfrm>
            <a:off x="7492999" y="3429000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9" grpId="0" animBg="1"/>
      <p:bldP spid="26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3" grpId="0" animBg="1"/>
      <p:bldP spid="37" grpId="0" animBg="1"/>
      <p:bldP spid="38" grpId="0"/>
      <p:bldP spid="41" grpId="0" animBg="1"/>
      <p:bldP spid="28" grpId="0" animBg="1"/>
      <p:bldP spid="29" grpId="0" animBg="1"/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rapezoid 24"/>
          <p:cNvSpPr/>
          <p:nvPr/>
        </p:nvSpPr>
        <p:spPr bwMode="auto">
          <a:xfrm>
            <a:off x="10312400" y="4724400"/>
            <a:ext cx="838200" cy="1371600"/>
          </a:xfrm>
          <a:prstGeom prst="trapezoid">
            <a:avLst>
              <a:gd name="adj" fmla="val 18583"/>
            </a:avLst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b="0" dirty="0"/>
              <a:t>C</a:t>
            </a:r>
          </a:p>
        </p:txBody>
      </p:sp>
      <p:sp>
        <p:nvSpPr>
          <p:cNvPr id="24" name="Trapezoid 23"/>
          <p:cNvSpPr/>
          <p:nvPr/>
        </p:nvSpPr>
        <p:spPr bwMode="auto">
          <a:xfrm>
            <a:off x="4368800" y="5562600"/>
            <a:ext cx="838200" cy="1371600"/>
          </a:xfrm>
          <a:prstGeom prst="trapezoid">
            <a:avLst>
              <a:gd name="adj" fmla="val 18583"/>
            </a:avLst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b="0" dirty="0"/>
              <a:t>C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2692400" y="3962400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 Revisited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this example was part of a bigger tree, what would it look like?</a:t>
            </a:r>
          </a:p>
        </p:txBody>
      </p:sp>
      <p:cxnSp>
        <p:nvCxnSpPr>
          <p:cNvPr id="6" name="Straight Connector 5"/>
          <p:cNvCxnSpPr>
            <a:stCxn id="11" idx="6"/>
            <a:endCxn id="12" idx="1"/>
          </p:cNvCxnSpPr>
          <p:nvPr/>
        </p:nvCxnSpPr>
        <p:spPr bwMode="auto">
          <a:xfrm>
            <a:off x="3225800" y="4229100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2" idx="5"/>
            <a:endCxn id="13" idx="1"/>
          </p:cNvCxnSpPr>
          <p:nvPr/>
        </p:nvCxnSpPr>
        <p:spPr bwMode="auto">
          <a:xfrm rot="16200000" flipH="1">
            <a:off x="4252585" y="52939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2" name="Oval 11"/>
          <p:cNvSpPr/>
          <p:nvPr/>
        </p:nvSpPr>
        <p:spPr bwMode="auto">
          <a:xfrm>
            <a:off x="3911600" y="4724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15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4521200" y="5562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cxnSp>
        <p:nvCxnSpPr>
          <p:cNvPr id="29" name="Straight Connector 28"/>
          <p:cNvCxnSpPr>
            <a:stCxn id="34" idx="6"/>
            <a:endCxn id="35" idx="1"/>
          </p:cNvCxnSpPr>
          <p:nvPr/>
        </p:nvCxnSpPr>
        <p:spPr bwMode="auto">
          <a:xfrm>
            <a:off x="9779000" y="4229100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4" idx="2"/>
            <a:endCxn id="42" idx="7"/>
          </p:cNvCxnSpPr>
          <p:nvPr/>
        </p:nvCxnSpPr>
        <p:spPr bwMode="auto">
          <a:xfrm rot="10800000" flipV="1">
            <a:off x="8481686" y="4229100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4" name="Oval 33"/>
          <p:cNvSpPr/>
          <p:nvPr/>
        </p:nvSpPr>
        <p:spPr bwMode="auto">
          <a:xfrm>
            <a:off x="9245600" y="3962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35" name="Oval 34"/>
          <p:cNvSpPr/>
          <p:nvPr/>
        </p:nvSpPr>
        <p:spPr bwMode="auto">
          <a:xfrm>
            <a:off x="10464800" y="472248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42" name="Oval 41"/>
          <p:cNvSpPr/>
          <p:nvPr/>
        </p:nvSpPr>
        <p:spPr bwMode="auto">
          <a:xfrm>
            <a:off x="8026400" y="472248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10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9" name="Notched Right Arrow 68"/>
          <p:cNvSpPr/>
          <p:nvPr/>
        </p:nvSpPr>
        <p:spPr bwMode="auto">
          <a:xfrm>
            <a:off x="5785247" y="4114800"/>
            <a:ext cx="717153" cy="910431"/>
          </a:xfrm>
          <a:prstGeom prst="notchedRightArrow">
            <a:avLst>
              <a:gd name="adj1" fmla="val 44788"/>
              <a:gd name="adj2" fmla="val 43115"/>
            </a:avLst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2000" b="0" dirty="0"/>
              <a:t>Fix</a:t>
            </a:r>
          </a:p>
        </p:txBody>
      </p:sp>
      <p:cxnSp>
        <p:nvCxnSpPr>
          <p:cNvPr id="20" name="Straight Connector 19"/>
          <p:cNvCxnSpPr>
            <a:endCxn id="22" idx="0"/>
          </p:cNvCxnSpPr>
          <p:nvPr/>
        </p:nvCxnSpPr>
        <p:spPr bwMode="auto">
          <a:xfrm rot="10800000" flipV="1">
            <a:off x="1966584" y="4234543"/>
            <a:ext cx="723900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endCxn id="23" idx="0"/>
          </p:cNvCxnSpPr>
          <p:nvPr/>
        </p:nvCxnSpPr>
        <p:spPr bwMode="auto">
          <a:xfrm rot="5400000">
            <a:off x="3547735" y="5204178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2" name="Isosceles Triangle 21"/>
          <p:cNvSpPr/>
          <p:nvPr/>
        </p:nvSpPr>
        <p:spPr bwMode="auto">
          <a:xfrm>
            <a:off x="1547484" y="4806043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Isosceles Triangle 22"/>
          <p:cNvSpPr/>
          <p:nvPr/>
        </p:nvSpPr>
        <p:spPr bwMode="auto">
          <a:xfrm>
            <a:off x="3147684" y="5644243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cxnSp>
        <p:nvCxnSpPr>
          <p:cNvPr id="28" name="Straight Connector 27"/>
          <p:cNvCxnSpPr>
            <a:stCxn id="42" idx="5"/>
            <a:endCxn id="32" idx="0"/>
          </p:cNvCxnSpPr>
          <p:nvPr/>
        </p:nvCxnSpPr>
        <p:spPr bwMode="auto">
          <a:xfrm rot="16200000" flipH="1">
            <a:off x="8458956" y="5200498"/>
            <a:ext cx="466473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2" name="Isosceles Triangle 31"/>
          <p:cNvSpPr/>
          <p:nvPr/>
        </p:nvSpPr>
        <p:spPr bwMode="auto">
          <a:xfrm>
            <a:off x="8483600" y="5644243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cxnSp>
        <p:nvCxnSpPr>
          <p:cNvPr id="38" name="Straight Connector 37"/>
          <p:cNvCxnSpPr>
            <a:stCxn id="42" idx="3"/>
            <a:endCxn id="39" idx="0"/>
          </p:cNvCxnSpPr>
          <p:nvPr/>
        </p:nvCxnSpPr>
        <p:spPr bwMode="auto">
          <a:xfrm rot="5400000">
            <a:off x="7661578" y="5197777"/>
            <a:ext cx="462945" cy="42293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9" name="Isosceles Triangle 38"/>
          <p:cNvSpPr/>
          <p:nvPr/>
        </p:nvSpPr>
        <p:spPr bwMode="auto">
          <a:xfrm>
            <a:off x="7262484" y="564071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A</a:t>
            </a:r>
            <a:endParaRPr lang="en-US" b="0" baseline="-25000" dirty="0"/>
          </a:p>
        </p:txBody>
      </p:sp>
      <p:sp>
        <p:nvSpPr>
          <p:cNvPr id="27" name="Rectangular Callout 26"/>
          <p:cNvSpPr/>
          <p:nvPr/>
        </p:nvSpPr>
        <p:spPr bwMode="auto">
          <a:xfrm>
            <a:off x="8178800" y="8153400"/>
            <a:ext cx="3567644" cy="1015663"/>
          </a:xfrm>
          <a:prstGeom prst="wedgeRectCallout">
            <a:avLst>
              <a:gd name="adj1" fmla="val 1468"/>
              <a:gd name="adj2" fmla="val -17185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where the subtrees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A, B and C must go to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preserve the ordering invariant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9124EEB-993F-BDE6-B9FA-B359D0550E6C}"/>
              </a:ext>
            </a:extLst>
          </p:cNvPr>
          <p:cNvSpPr/>
          <p:nvPr/>
        </p:nvSpPr>
        <p:spPr bwMode="auto">
          <a:xfrm>
            <a:off x="10260544" y="258762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FBAF07B-9234-07EA-0496-48A59F795626}"/>
              </a:ext>
            </a:extLst>
          </p:cNvPr>
          <p:cNvSpPr/>
          <p:nvPr/>
        </p:nvSpPr>
        <p:spPr bwMode="auto">
          <a:xfrm>
            <a:off x="10260544" y="258762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E3BD755-3EA9-0959-B15D-DA0E9C049302}"/>
              </a:ext>
            </a:extLst>
          </p:cNvPr>
          <p:cNvCxnSpPr>
            <a:stCxn id="3" idx="6"/>
            <a:endCxn id="9" idx="1"/>
          </p:cNvCxnSpPr>
          <p:nvPr/>
        </p:nvCxnSpPr>
        <p:spPr bwMode="auto">
          <a:xfrm>
            <a:off x="10793944" y="525462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EBA0540-D5AF-3AF1-625C-54171BC2F7B8}"/>
              </a:ext>
            </a:extLst>
          </p:cNvPr>
          <p:cNvCxnSpPr>
            <a:stCxn id="9" idx="5"/>
            <a:endCxn id="10" idx="1"/>
          </p:cNvCxnSpPr>
          <p:nvPr/>
        </p:nvCxnSpPr>
        <p:spPr bwMode="auto">
          <a:xfrm rot="16200000" flipH="1">
            <a:off x="11820729" y="1590347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18EF67C4-0B13-B329-B176-DF8E1B14F8DC}"/>
              </a:ext>
            </a:extLst>
          </p:cNvPr>
          <p:cNvSpPr/>
          <p:nvPr/>
        </p:nvSpPr>
        <p:spPr bwMode="auto">
          <a:xfrm>
            <a:off x="11479744" y="1020762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15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CA08135-E33A-CC9D-D1BC-C0740D125B43}"/>
              </a:ext>
            </a:extLst>
          </p:cNvPr>
          <p:cNvSpPr/>
          <p:nvPr/>
        </p:nvSpPr>
        <p:spPr bwMode="auto">
          <a:xfrm>
            <a:off x="12089344" y="1858962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25F0862-D729-F1D1-7BC4-8036EA56B921}"/>
              </a:ext>
            </a:extLst>
          </p:cNvPr>
          <p:cNvSpPr/>
          <p:nvPr/>
        </p:nvSpPr>
        <p:spPr bwMode="auto">
          <a:xfrm>
            <a:off x="10260544" y="258762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4" grpId="0" animBg="1"/>
      <p:bldP spid="11" grpId="0" animBg="1"/>
      <p:bldP spid="12" grpId="0" animBg="1"/>
      <p:bldP spid="13" grpId="0" animBg="1"/>
      <p:bldP spid="34" grpId="0" animBg="1"/>
      <p:bldP spid="35" grpId="0" animBg="1"/>
      <p:bldP spid="42" grpId="0" animBg="1"/>
      <p:bldP spid="69" grpId="0" animBg="1"/>
      <p:bldP spid="22" grpId="0" animBg="1"/>
      <p:bldP spid="23" grpId="0" animBg="1"/>
      <p:bldP spid="32" grpId="0" animBg="1"/>
      <p:bldP spid="39" grpId="0" animBg="1"/>
      <p:bldP spid="2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rapezoid 60"/>
          <p:cNvSpPr/>
          <p:nvPr/>
        </p:nvSpPr>
        <p:spPr bwMode="auto">
          <a:xfrm>
            <a:off x="6045200" y="6858000"/>
            <a:ext cx="1676400" cy="1828800"/>
          </a:xfrm>
          <a:prstGeom prst="trapezoid">
            <a:avLst>
              <a:gd name="adj" fmla="val 18583"/>
            </a:avLst>
          </a:prstGeom>
          <a:solidFill>
            <a:srgbClr val="FFFF00"/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b="0" dirty="0"/>
              <a:t>C</a:t>
            </a:r>
          </a:p>
        </p:txBody>
      </p:sp>
      <p:sp>
        <p:nvSpPr>
          <p:cNvPr id="38" name="Trapezoid 37"/>
          <p:cNvSpPr/>
          <p:nvPr/>
        </p:nvSpPr>
        <p:spPr bwMode="auto">
          <a:xfrm>
            <a:off x="10236200" y="4038600"/>
            <a:ext cx="1676400" cy="1828800"/>
          </a:xfrm>
          <a:prstGeom prst="trapezoid">
            <a:avLst>
              <a:gd name="adj" fmla="val 18583"/>
            </a:avLst>
          </a:prstGeom>
          <a:solidFill>
            <a:srgbClr val="FFFF00"/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b="0" dirty="0"/>
              <a:t>C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 Revisited</a:t>
            </a:r>
          </a:p>
        </p:txBody>
      </p:sp>
      <p:cxnSp>
        <p:nvCxnSpPr>
          <p:cNvPr id="6" name="Straight Connector 5"/>
          <p:cNvCxnSpPr>
            <a:stCxn id="11" idx="6"/>
            <a:endCxn id="12" idx="1"/>
          </p:cNvCxnSpPr>
          <p:nvPr/>
        </p:nvCxnSpPr>
        <p:spPr bwMode="auto">
          <a:xfrm>
            <a:off x="9321800" y="2705100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1" idx="2"/>
            <a:endCxn id="19" idx="7"/>
          </p:cNvCxnSpPr>
          <p:nvPr/>
        </p:nvCxnSpPr>
        <p:spPr bwMode="auto">
          <a:xfrm rot="10800000" flipV="1">
            <a:off x="8024486" y="2705099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2" idx="5"/>
            <a:endCxn id="13" idx="1"/>
          </p:cNvCxnSpPr>
          <p:nvPr/>
        </p:nvCxnSpPr>
        <p:spPr bwMode="auto">
          <a:xfrm rot="16200000" flipH="1">
            <a:off x="10348585" y="37699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12" idx="3"/>
            <a:endCxn id="14" idx="7"/>
          </p:cNvCxnSpPr>
          <p:nvPr/>
        </p:nvCxnSpPr>
        <p:spPr bwMode="auto">
          <a:xfrm rot="5400000">
            <a:off x="9738985" y="37699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8788400" y="2438400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10007600" y="3200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15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106172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93980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13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7569200" y="3200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cxnSp>
        <p:nvCxnSpPr>
          <p:cNvPr id="29" name="Straight Connector 28"/>
          <p:cNvCxnSpPr>
            <a:stCxn id="34" idx="6"/>
            <a:endCxn id="35" idx="1"/>
          </p:cNvCxnSpPr>
          <p:nvPr/>
        </p:nvCxnSpPr>
        <p:spPr bwMode="auto">
          <a:xfrm>
            <a:off x="5740400" y="6438900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4" idx="2"/>
            <a:endCxn id="42" idx="7"/>
          </p:cNvCxnSpPr>
          <p:nvPr/>
        </p:nvCxnSpPr>
        <p:spPr bwMode="auto">
          <a:xfrm rot="10800000" flipV="1">
            <a:off x="4443086" y="6438900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35" idx="5"/>
            <a:endCxn id="36" idx="1"/>
          </p:cNvCxnSpPr>
          <p:nvPr/>
        </p:nvCxnSpPr>
        <p:spPr bwMode="auto">
          <a:xfrm rot="16200000" flipH="1">
            <a:off x="6766228" y="7502827"/>
            <a:ext cx="462945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4" name="Oval 33"/>
          <p:cNvSpPr/>
          <p:nvPr/>
        </p:nvSpPr>
        <p:spPr bwMode="auto">
          <a:xfrm>
            <a:off x="5207000" y="61722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35" name="Oval 34"/>
          <p:cNvSpPr/>
          <p:nvPr/>
        </p:nvSpPr>
        <p:spPr bwMode="auto">
          <a:xfrm>
            <a:off x="6426200" y="693228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36" name="Oval 35"/>
          <p:cNvSpPr/>
          <p:nvPr/>
        </p:nvSpPr>
        <p:spPr bwMode="auto">
          <a:xfrm>
            <a:off x="7035800" y="7772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25</a:t>
            </a:r>
          </a:p>
        </p:txBody>
      </p:sp>
      <p:cxnSp>
        <p:nvCxnSpPr>
          <p:cNvPr id="39" name="Straight Connector 38"/>
          <p:cNvCxnSpPr>
            <a:stCxn id="42" idx="5"/>
            <a:endCxn id="43" idx="1"/>
          </p:cNvCxnSpPr>
          <p:nvPr/>
        </p:nvCxnSpPr>
        <p:spPr bwMode="auto">
          <a:xfrm rot="16200000" flipH="1">
            <a:off x="4327828" y="7502827"/>
            <a:ext cx="462945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stCxn id="42" idx="3"/>
            <a:endCxn id="44" idx="7"/>
          </p:cNvCxnSpPr>
          <p:nvPr/>
        </p:nvCxnSpPr>
        <p:spPr bwMode="auto">
          <a:xfrm rot="5400000">
            <a:off x="3718228" y="7502827"/>
            <a:ext cx="462945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2" name="Oval 41"/>
          <p:cNvSpPr/>
          <p:nvPr/>
        </p:nvSpPr>
        <p:spPr bwMode="auto">
          <a:xfrm>
            <a:off x="3987800" y="693228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10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4597400" y="7772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13</a:t>
            </a:r>
          </a:p>
        </p:txBody>
      </p:sp>
      <p:sp>
        <p:nvSpPr>
          <p:cNvPr id="44" name="Oval 43"/>
          <p:cNvSpPr/>
          <p:nvPr/>
        </p:nvSpPr>
        <p:spPr bwMode="auto">
          <a:xfrm>
            <a:off x="3378200" y="7772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cxnSp>
        <p:nvCxnSpPr>
          <p:cNvPr id="52" name="Straight Connector 51"/>
          <p:cNvCxnSpPr>
            <a:stCxn id="56" idx="6"/>
            <a:endCxn id="57" idx="1"/>
          </p:cNvCxnSpPr>
          <p:nvPr/>
        </p:nvCxnSpPr>
        <p:spPr bwMode="auto">
          <a:xfrm>
            <a:off x="3073400" y="2705100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56" idx="2"/>
            <a:endCxn id="60" idx="7"/>
          </p:cNvCxnSpPr>
          <p:nvPr/>
        </p:nvCxnSpPr>
        <p:spPr bwMode="auto">
          <a:xfrm rot="10800000" flipV="1">
            <a:off x="1776086" y="2705099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57" idx="5"/>
            <a:endCxn id="58" idx="1"/>
          </p:cNvCxnSpPr>
          <p:nvPr/>
        </p:nvCxnSpPr>
        <p:spPr bwMode="auto">
          <a:xfrm rot="16200000" flipH="1">
            <a:off x="4100185" y="37699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57" idx="3"/>
            <a:endCxn id="59" idx="7"/>
          </p:cNvCxnSpPr>
          <p:nvPr/>
        </p:nvCxnSpPr>
        <p:spPr bwMode="auto">
          <a:xfrm rot="5400000">
            <a:off x="3490585" y="37699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2540000" y="2438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57" name="Oval 56"/>
          <p:cNvSpPr/>
          <p:nvPr/>
        </p:nvSpPr>
        <p:spPr bwMode="auto">
          <a:xfrm>
            <a:off x="3759200" y="3200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58" name="Oval 57"/>
          <p:cNvSpPr/>
          <p:nvPr/>
        </p:nvSpPr>
        <p:spPr bwMode="auto">
          <a:xfrm>
            <a:off x="43688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59" name="Oval 58"/>
          <p:cNvSpPr/>
          <p:nvPr/>
        </p:nvSpPr>
        <p:spPr bwMode="auto">
          <a:xfrm>
            <a:off x="31496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13</a:t>
            </a:r>
          </a:p>
        </p:txBody>
      </p:sp>
      <p:sp>
        <p:nvSpPr>
          <p:cNvPr id="60" name="Oval 59"/>
          <p:cNvSpPr/>
          <p:nvPr/>
        </p:nvSpPr>
        <p:spPr bwMode="auto">
          <a:xfrm>
            <a:off x="1320800" y="3200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63" name="Right Arrow 62"/>
          <p:cNvSpPr/>
          <p:nvPr/>
        </p:nvSpPr>
        <p:spPr bwMode="auto">
          <a:xfrm>
            <a:off x="5435600" y="3048000"/>
            <a:ext cx="1524000" cy="8382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insert 25</a:t>
            </a:r>
          </a:p>
        </p:txBody>
      </p:sp>
      <p:sp>
        <p:nvSpPr>
          <p:cNvPr id="37" name="Trapezoid 36"/>
          <p:cNvSpPr/>
          <p:nvPr/>
        </p:nvSpPr>
        <p:spPr bwMode="auto">
          <a:xfrm>
            <a:off x="7416800" y="3200400"/>
            <a:ext cx="838200" cy="1219200"/>
          </a:xfrm>
          <a:prstGeom prst="trapezoid">
            <a:avLst>
              <a:gd name="adj" fmla="val 18583"/>
            </a:avLst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b="0" dirty="0"/>
              <a:t>A</a:t>
            </a:r>
          </a:p>
        </p:txBody>
      </p:sp>
      <p:sp>
        <p:nvSpPr>
          <p:cNvPr id="48" name="Trapezoid 47"/>
          <p:cNvSpPr/>
          <p:nvPr/>
        </p:nvSpPr>
        <p:spPr bwMode="auto">
          <a:xfrm>
            <a:off x="9245600" y="4038600"/>
            <a:ext cx="838200" cy="1219200"/>
          </a:xfrm>
          <a:prstGeom prst="trapezoid">
            <a:avLst>
              <a:gd name="adj" fmla="val 18583"/>
            </a:avLst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b="0" dirty="0"/>
              <a:t>B</a:t>
            </a:r>
          </a:p>
        </p:txBody>
      </p:sp>
      <p:cxnSp>
        <p:nvCxnSpPr>
          <p:cNvPr id="49" name="Straight Connector 48"/>
          <p:cNvCxnSpPr>
            <a:stCxn id="13" idx="5"/>
            <a:endCxn id="50" idx="1"/>
          </p:cNvCxnSpPr>
          <p:nvPr/>
        </p:nvCxnSpPr>
        <p:spPr bwMode="auto">
          <a:xfrm rot="16200000" flipH="1">
            <a:off x="10920085" y="4646285"/>
            <a:ext cx="384830" cy="800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0" name="Oval 49"/>
          <p:cNvSpPr/>
          <p:nvPr/>
        </p:nvSpPr>
        <p:spPr bwMode="auto">
          <a:xfrm>
            <a:off x="11074400" y="4800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25</a:t>
            </a:r>
          </a:p>
        </p:txBody>
      </p:sp>
      <p:sp>
        <p:nvSpPr>
          <p:cNvPr id="62" name="Trapezoid 61"/>
          <p:cNvSpPr/>
          <p:nvPr/>
        </p:nvSpPr>
        <p:spPr bwMode="auto">
          <a:xfrm>
            <a:off x="3225800" y="7772400"/>
            <a:ext cx="838200" cy="1219200"/>
          </a:xfrm>
          <a:prstGeom prst="trapezoid">
            <a:avLst>
              <a:gd name="adj" fmla="val 18583"/>
            </a:avLst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b="0" dirty="0"/>
              <a:t>A</a:t>
            </a:r>
          </a:p>
        </p:txBody>
      </p:sp>
      <p:sp>
        <p:nvSpPr>
          <p:cNvPr id="64" name="Trapezoid 63"/>
          <p:cNvSpPr/>
          <p:nvPr/>
        </p:nvSpPr>
        <p:spPr bwMode="auto">
          <a:xfrm>
            <a:off x="4445000" y="7772400"/>
            <a:ext cx="838200" cy="1219200"/>
          </a:xfrm>
          <a:prstGeom prst="trapezoid">
            <a:avLst>
              <a:gd name="adj" fmla="val 18583"/>
            </a:avLst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b="0" dirty="0"/>
              <a:t>B</a:t>
            </a:r>
          </a:p>
        </p:txBody>
      </p:sp>
      <p:sp>
        <p:nvSpPr>
          <p:cNvPr id="65" name="Notched Right Arrow 64"/>
          <p:cNvSpPr/>
          <p:nvPr/>
        </p:nvSpPr>
        <p:spPr bwMode="auto">
          <a:xfrm rot="8310709">
            <a:off x="8012051" y="5533528"/>
            <a:ext cx="717153" cy="910431"/>
          </a:xfrm>
          <a:prstGeom prst="notchedRightArrow">
            <a:avLst>
              <a:gd name="adj1" fmla="val 44788"/>
              <a:gd name="adj2" fmla="val 43115"/>
            </a:avLst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0" dirty="0"/>
              <a:t>Fix</a:t>
            </a:r>
          </a:p>
        </p:txBody>
      </p:sp>
      <p:sp>
        <p:nvSpPr>
          <p:cNvPr id="45" name="Trapezoid 44"/>
          <p:cNvSpPr/>
          <p:nvPr/>
        </p:nvSpPr>
        <p:spPr bwMode="auto">
          <a:xfrm>
            <a:off x="4140200" y="4038600"/>
            <a:ext cx="990600" cy="1219200"/>
          </a:xfrm>
          <a:prstGeom prst="trapezoid">
            <a:avLst>
              <a:gd name="adj" fmla="val 18583"/>
            </a:avLst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b="0" dirty="0"/>
              <a:t>C</a:t>
            </a:r>
          </a:p>
        </p:txBody>
      </p:sp>
      <p:sp>
        <p:nvSpPr>
          <p:cNvPr id="46" name="Trapezoid 45"/>
          <p:cNvSpPr/>
          <p:nvPr/>
        </p:nvSpPr>
        <p:spPr bwMode="auto">
          <a:xfrm>
            <a:off x="1168400" y="3200400"/>
            <a:ext cx="838200" cy="1219200"/>
          </a:xfrm>
          <a:prstGeom prst="trapezoid">
            <a:avLst>
              <a:gd name="adj" fmla="val 18583"/>
            </a:avLst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b="0" dirty="0"/>
              <a:t>A</a:t>
            </a:r>
          </a:p>
        </p:txBody>
      </p:sp>
      <p:sp>
        <p:nvSpPr>
          <p:cNvPr id="47" name="Trapezoid 46"/>
          <p:cNvSpPr/>
          <p:nvPr/>
        </p:nvSpPr>
        <p:spPr bwMode="auto">
          <a:xfrm>
            <a:off x="2997200" y="4038600"/>
            <a:ext cx="838200" cy="1219200"/>
          </a:xfrm>
          <a:prstGeom prst="trapezoid">
            <a:avLst>
              <a:gd name="adj" fmla="val 18583"/>
            </a:avLst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b="0" dirty="0"/>
              <a:t>B</a:t>
            </a:r>
          </a:p>
        </p:txBody>
      </p:sp>
      <p:sp>
        <p:nvSpPr>
          <p:cNvPr id="70" name="Slide Number Placeholder 6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38" grpId="0" animBg="1"/>
      <p:bldP spid="11" grpId="0" animBg="1"/>
      <p:bldP spid="12" grpId="0" animBg="1"/>
      <p:bldP spid="13" grpId="0" animBg="1"/>
      <p:bldP spid="14" grpId="0" animBg="1"/>
      <p:bldP spid="19" grpId="0" animBg="1"/>
      <p:bldP spid="34" grpId="0" animBg="1"/>
      <p:bldP spid="35" grpId="0" animBg="1"/>
      <p:bldP spid="36" grpId="0" animBg="1"/>
      <p:bldP spid="42" grpId="0" animBg="1"/>
      <p:bldP spid="43" grpId="0" animBg="1"/>
      <p:bldP spid="44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3" grpId="0" animBg="1"/>
      <p:bldP spid="37" grpId="0" animBg="1"/>
      <p:bldP spid="48" grpId="0" animBg="1"/>
      <p:bldP spid="50" grpId="0" animBg="1"/>
      <p:bldP spid="62" grpId="0" animBg="1"/>
      <p:bldP spid="64" grpId="0" animBg="1"/>
      <p:bldP spid="65" grpId="0" animBg="1"/>
      <p:bldP spid="45" grpId="0" animBg="1"/>
      <p:bldP spid="46" grpId="0" animBg="1"/>
      <p:bldP spid="4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 Revisited</a:t>
            </a:r>
          </a:p>
        </p:txBody>
      </p:sp>
      <p:cxnSp>
        <p:nvCxnSpPr>
          <p:cNvPr id="6" name="Straight Connector 5"/>
          <p:cNvCxnSpPr>
            <a:stCxn id="11" idx="6"/>
            <a:endCxn id="12" idx="1"/>
          </p:cNvCxnSpPr>
          <p:nvPr/>
        </p:nvCxnSpPr>
        <p:spPr bwMode="auto">
          <a:xfrm>
            <a:off x="9321800" y="2705100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1" idx="2"/>
            <a:endCxn id="19" idx="7"/>
          </p:cNvCxnSpPr>
          <p:nvPr/>
        </p:nvCxnSpPr>
        <p:spPr bwMode="auto">
          <a:xfrm rot="10800000" flipV="1">
            <a:off x="8024486" y="2705099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2" idx="5"/>
            <a:endCxn id="13" idx="1"/>
          </p:cNvCxnSpPr>
          <p:nvPr/>
        </p:nvCxnSpPr>
        <p:spPr bwMode="auto">
          <a:xfrm rot="16200000" flipH="1">
            <a:off x="10348585" y="37699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12" idx="3"/>
            <a:endCxn id="14" idx="7"/>
          </p:cNvCxnSpPr>
          <p:nvPr/>
        </p:nvCxnSpPr>
        <p:spPr bwMode="auto">
          <a:xfrm rot="5400000">
            <a:off x="9738985" y="37699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8788400" y="2438400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10007600" y="3200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15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106172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93980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13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7569200" y="3200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cxnSp>
        <p:nvCxnSpPr>
          <p:cNvPr id="29" name="Straight Connector 28"/>
          <p:cNvCxnSpPr>
            <a:stCxn id="34" idx="6"/>
            <a:endCxn id="35" idx="1"/>
          </p:cNvCxnSpPr>
          <p:nvPr/>
        </p:nvCxnSpPr>
        <p:spPr bwMode="auto">
          <a:xfrm>
            <a:off x="5740400" y="6438900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4" idx="2"/>
            <a:endCxn id="42" idx="7"/>
          </p:cNvCxnSpPr>
          <p:nvPr/>
        </p:nvCxnSpPr>
        <p:spPr bwMode="auto">
          <a:xfrm rot="10800000" flipV="1">
            <a:off x="4443086" y="6438900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35" idx="5"/>
            <a:endCxn id="36" idx="1"/>
          </p:cNvCxnSpPr>
          <p:nvPr/>
        </p:nvCxnSpPr>
        <p:spPr bwMode="auto">
          <a:xfrm rot="16200000" flipH="1">
            <a:off x="6766228" y="7502827"/>
            <a:ext cx="462945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4" name="Oval 33"/>
          <p:cNvSpPr/>
          <p:nvPr/>
        </p:nvSpPr>
        <p:spPr bwMode="auto">
          <a:xfrm>
            <a:off x="5207000" y="61722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35" name="Oval 34"/>
          <p:cNvSpPr/>
          <p:nvPr/>
        </p:nvSpPr>
        <p:spPr bwMode="auto">
          <a:xfrm>
            <a:off x="6426200" y="693228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36" name="Oval 35"/>
          <p:cNvSpPr/>
          <p:nvPr/>
        </p:nvSpPr>
        <p:spPr bwMode="auto">
          <a:xfrm>
            <a:off x="7035800" y="7772400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25</a:t>
            </a:r>
          </a:p>
        </p:txBody>
      </p:sp>
      <p:cxnSp>
        <p:nvCxnSpPr>
          <p:cNvPr id="39" name="Straight Connector 38"/>
          <p:cNvCxnSpPr>
            <a:stCxn id="42" idx="5"/>
            <a:endCxn id="43" idx="1"/>
          </p:cNvCxnSpPr>
          <p:nvPr/>
        </p:nvCxnSpPr>
        <p:spPr bwMode="auto">
          <a:xfrm rot="16200000" flipH="1">
            <a:off x="4327828" y="7502827"/>
            <a:ext cx="462945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stCxn id="42" idx="3"/>
            <a:endCxn id="44" idx="7"/>
          </p:cNvCxnSpPr>
          <p:nvPr/>
        </p:nvCxnSpPr>
        <p:spPr bwMode="auto">
          <a:xfrm rot="5400000">
            <a:off x="3718228" y="7502827"/>
            <a:ext cx="462945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2" name="Oval 41"/>
          <p:cNvSpPr/>
          <p:nvPr/>
        </p:nvSpPr>
        <p:spPr bwMode="auto">
          <a:xfrm>
            <a:off x="3987800" y="693228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10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4597400" y="7772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13</a:t>
            </a:r>
          </a:p>
        </p:txBody>
      </p:sp>
      <p:sp>
        <p:nvSpPr>
          <p:cNvPr id="44" name="Oval 43"/>
          <p:cNvSpPr/>
          <p:nvPr/>
        </p:nvSpPr>
        <p:spPr bwMode="auto">
          <a:xfrm>
            <a:off x="3378200" y="7772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cxnSp>
        <p:nvCxnSpPr>
          <p:cNvPr id="52" name="Straight Connector 51"/>
          <p:cNvCxnSpPr>
            <a:stCxn id="56" idx="6"/>
            <a:endCxn id="57" idx="1"/>
          </p:cNvCxnSpPr>
          <p:nvPr/>
        </p:nvCxnSpPr>
        <p:spPr bwMode="auto">
          <a:xfrm>
            <a:off x="3073400" y="2705100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56" idx="2"/>
            <a:endCxn id="60" idx="7"/>
          </p:cNvCxnSpPr>
          <p:nvPr/>
        </p:nvCxnSpPr>
        <p:spPr bwMode="auto">
          <a:xfrm rot="10800000" flipV="1">
            <a:off x="1776086" y="2705099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57" idx="5"/>
            <a:endCxn id="58" idx="1"/>
          </p:cNvCxnSpPr>
          <p:nvPr/>
        </p:nvCxnSpPr>
        <p:spPr bwMode="auto">
          <a:xfrm rot="16200000" flipH="1">
            <a:off x="4100185" y="37699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57" idx="3"/>
            <a:endCxn id="59" idx="7"/>
          </p:cNvCxnSpPr>
          <p:nvPr/>
        </p:nvCxnSpPr>
        <p:spPr bwMode="auto">
          <a:xfrm rot="5400000">
            <a:off x="3490585" y="37699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2540000" y="2438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57" name="Oval 56"/>
          <p:cNvSpPr/>
          <p:nvPr/>
        </p:nvSpPr>
        <p:spPr bwMode="auto">
          <a:xfrm>
            <a:off x="3759200" y="3200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58" name="Oval 57"/>
          <p:cNvSpPr/>
          <p:nvPr/>
        </p:nvSpPr>
        <p:spPr bwMode="auto">
          <a:xfrm>
            <a:off x="43688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59" name="Oval 58"/>
          <p:cNvSpPr/>
          <p:nvPr/>
        </p:nvSpPr>
        <p:spPr bwMode="auto">
          <a:xfrm>
            <a:off x="31496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13</a:t>
            </a:r>
          </a:p>
        </p:txBody>
      </p:sp>
      <p:sp>
        <p:nvSpPr>
          <p:cNvPr id="60" name="Oval 59"/>
          <p:cNvSpPr/>
          <p:nvPr/>
        </p:nvSpPr>
        <p:spPr bwMode="auto">
          <a:xfrm>
            <a:off x="1320800" y="3200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63" name="Right Arrow 62"/>
          <p:cNvSpPr/>
          <p:nvPr/>
        </p:nvSpPr>
        <p:spPr bwMode="auto">
          <a:xfrm>
            <a:off x="5435600" y="3048000"/>
            <a:ext cx="1524000" cy="8382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insert 25</a:t>
            </a:r>
          </a:p>
        </p:txBody>
      </p:sp>
      <p:cxnSp>
        <p:nvCxnSpPr>
          <p:cNvPr id="49" name="Straight Connector 48"/>
          <p:cNvCxnSpPr>
            <a:stCxn id="13" idx="5"/>
            <a:endCxn id="50" idx="1"/>
          </p:cNvCxnSpPr>
          <p:nvPr/>
        </p:nvCxnSpPr>
        <p:spPr bwMode="auto">
          <a:xfrm rot="16200000" flipH="1">
            <a:off x="10920085" y="4646285"/>
            <a:ext cx="384830" cy="800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0" name="Oval 49"/>
          <p:cNvSpPr/>
          <p:nvPr/>
        </p:nvSpPr>
        <p:spPr bwMode="auto">
          <a:xfrm>
            <a:off x="11074400" y="4800600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25</a:t>
            </a:r>
          </a:p>
        </p:txBody>
      </p:sp>
      <p:sp>
        <p:nvSpPr>
          <p:cNvPr id="65" name="Notched Right Arrow 64"/>
          <p:cNvSpPr/>
          <p:nvPr/>
        </p:nvSpPr>
        <p:spPr bwMode="auto">
          <a:xfrm rot="8310709">
            <a:off x="8009396" y="5533528"/>
            <a:ext cx="717153" cy="910431"/>
          </a:xfrm>
          <a:prstGeom prst="notchedRightArrow">
            <a:avLst>
              <a:gd name="adj1" fmla="val 44788"/>
              <a:gd name="adj2" fmla="val 43115"/>
            </a:avLst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0" dirty="0"/>
              <a:t>Fix</a:t>
            </a:r>
          </a:p>
        </p:txBody>
      </p:sp>
      <p:sp>
        <p:nvSpPr>
          <p:cNvPr id="70" name="Rectangular Callout 69"/>
          <p:cNvSpPr/>
          <p:nvPr/>
        </p:nvSpPr>
        <p:spPr bwMode="auto">
          <a:xfrm>
            <a:off x="656043" y="6324600"/>
            <a:ext cx="2458366" cy="707886"/>
          </a:xfrm>
          <a:prstGeom prst="wedgeRectCallout">
            <a:avLst>
              <a:gd name="adj1" fmla="val 39856"/>
              <a:gd name="adj2" fmla="val -2481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Same thing without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highlighting the trees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1" name="Rectangular Callout 70"/>
          <p:cNvSpPr/>
          <p:nvPr/>
        </p:nvSpPr>
        <p:spPr bwMode="auto">
          <a:xfrm>
            <a:off x="656043" y="6324600"/>
            <a:ext cx="2458366" cy="707886"/>
          </a:xfrm>
          <a:prstGeom prst="wedgeRectCallout">
            <a:avLst>
              <a:gd name="adj1" fmla="val 236461"/>
              <a:gd name="adj2" fmla="val -3102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Same thing without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highlighting the trees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2" name="Rectangular Callout 71"/>
          <p:cNvSpPr/>
          <p:nvPr/>
        </p:nvSpPr>
        <p:spPr bwMode="auto">
          <a:xfrm>
            <a:off x="392254" y="6324600"/>
            <a:ext cx="2985946" cy="707886"/>
          </a:xfrm>
          <a:prstGeom prst="wedgeRectCallout">
            <a:avLst>
              <a:gd name="adj1" fmla="val 65075"/>
              <a:gd name="adj2" fmla="val 464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Same thing without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highlighting the subtrees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1" grpId="0" animBg="1"/>
      <p:bldP spid="7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Left Rotation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transformation is called a </a:t>
            </a:r>
            <a:r>
              <a:rPr lang="en-US" b="1" dirty="0"/>
              <a:t>left rotation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Note that it maintains the ordering invariant</a:t>
            </a:r>
          </a:p>
          <a:p>
            <a:pPr lvl="4"/>
            <a:endParaRPr lang="en-US" dirty="0"/>
          </a:p>
          <a:p>
            <a:r>
              <a:rPr lang="en-US" dirty="0"/>
              <a:t>We do a left rotation when C has become too tall after an insertion</a:t>
            </a:r>
          </a:p>
        </p:txBody>
      </p:sp>
      <p:cxnSp>
        <p:nvCxnSpPr>
          <p:cNvPr id="15" name="Straight Connector 14"/>
          <p:cNvCxnSpPr>
            <a:stCxn id="19" idx="6"/>
            <a:endCxn id="20" idx="1"/>
          </p:cNvCxnSpPr>
          <p:nvPr/>
        </p:nvCxnSpPr>
        <p:spPr bwMode="auto">
          <a:xfrm>
            <a:off x="3073400" y="3157835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19" idx="2"/>
            <a:endCxn id="25" idx="0"/>
          </p:cNvCxnSpPr>
          <p:nvPr/>
        </p:nvCxnSpPr>
        <p:spPr bwMode="auto">
          <a:xfrm rot="10800000" flipV="1">
            <a:off x="1816100" y="3157835"/>
            <a:ext cx="723900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20" idx="5"/>
            <a:endCxn id="29" idx="0"/>
          </p:cNvCxnSpPr>
          <p:nvPr/>
        </p:nvCxnSpPr>
        <p:spPr bwMode="auto">
          <a:xfrm rot="16200000" flipH="1">
            <a:off x="4195435" y="4127469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20" idx="3"/>
            <a:endCxn id="26" idx="0"/>
          </p:cNvCxnSpPr>
          <p:nvPr/>
        </p:nvCxnSpPr>
        <p:spPr bwMode="auto">
          <a:xfrm rot="5400000">
            <a:off x="3397251" y="4127470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2540000" y="2891135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800" b="0" dirty="0"/>
              <a:t>x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3759200" y="3653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y</a:t>
            </a:r>
          </a:p>
        </p:txBody>
      </p:sp>
      <p:sp>
        <p:nvSpPr>
          <p:cNvPr id="25" name="Isosceles Triangle 24"/>
          <p:cNvSpPr/>
          <p:nvPr/>
        </p:nvSpPr>
        <p:spPr bwMode="auto">
          <a:xfrm>
            <a:off x="1397000" y="37293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Isosceles Triangle 25"/>
          <p:cNvSpPr/>
          <p:nvPr/>
        </p:nvSpPr>
        <p:spPr bwMode="auto">
          <a:xfrm>
            <a:off x="2997200" y="45675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sp>
        <p:nvSpPr>
          <p:cNvPr id="29" name="Isosceles Triangle 28"/>
          <p:cNvSpPr/>
          <p:nvPr/>
        </p:nvSpPr>
        <p:spPr bwMode="auto">
          <a:xfrm>
            <a:off x="4216400" y="4567535"/>
            <a:ext cx="838200" cy="1299865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C</a:t>
            </a:r>
            <a:endParaRPr lang="en-US" b="0" baseline="-25000" dirty="0"/>
          </a:p>
        </p:txBody>
      </p:sp>
      <p:cxnSp>
        <p:nvCxnSpPr>
          <p:cNvPr id="31" name="Straight Connector 30"/>
          <p:cNvCxnSpPr>
            <a:stCxn id="35" idx="6"/>
            <a:endCxn id="40" idx="0"/>
          </p:cNvCxnSpPr>
          <p:nvPr/>
        </p:nvCxnSpPr>
        <p:spPr bwMode="auto">
          <a:xfrm>
            <a:off x="10464800" y="3157835"/>
            <a:ext cx="800100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35" idx="2"/>
            <a:endCxn id="43" idx="7"/>
          </p:cNvCxnSpPr>
          <p:nvPr/>
        </p:nvCxnSpPr>
        <p:spPr bwMode="auto">
          <a:xfrm rot="10800000" flipV="1">
            <a:off x="9243686" y="3157834"/>
            <a:ext cx="6877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5" name="Oval 34"/>
          <p:cNvSpPr/>
          <p:nvPr/>
        </p:nvSpPr>
        <p:spPr bwMode="auto">
          <a:xfrm>
            <a:off x="9931400" y="2891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y</a:t>
            </a:r>
          </a:p>
        </p:txBody>
      </p:sp>
      <p:sp>
        <p:nvSpPr>
          <p:cNvPr id="40" name="Isosceles Triangle 39"/>
          <p:cNvSpPr/>
          <p:nvPr/>
        </p:nvSpPr>
        <p:spPr bwMode="auto">
          <a:xfrm>
            <a:off x="10845800" y="3729335"/>
            <a:ext cx="838200" cy="1299865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1" name="Straight Connector 40"/>
          <p:cNvCxnSpPr>
            <a:stCxn id="43" idx="5"/>
            <a:endCxn id="45" idx="0"/>
          </p:cNvCxnSpPr>
          <p:nvPr/>
        </p:nvCxnSpPr>
        <p:spPr bwMode="auto">
          <a:xfrm rot="16200000" flipH="1">
            <a:off x="9224635" y="4127469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43" idx="3"/>
            <a:endCxn id="44" idx="0"/>
          </p:cNvCxnSpPr>
          <p:nvPr/>
        </p:nvCxnSpPr>
        <p:spPr bwMode="auto">
          <a:xfrm rot="5400000">
            <a:off x="8426451" y="4127470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8788400" y="3653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x</a:t>
            </a:r>
          </a:p>
        </p:txBody>
      </p:sp>
      <p:sp>
        <p:nvSpPr>
          <p:cNvPr id="44" name="Isosceles Triangle 43"/>
          <p:cNvSpPr/>
          <p:nvPr/>
        </p:nvSpPr>
        <p:spPr bwMode="auto">
          <a:xfrm>
            <a:off x="8026400" y="45675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A</a:t>
            </a:r>
            <a:endParaRPr lang="en-US" b="0" baseline="-25000" dirty="0"/>
          </a:p>
        </p:txBody>
      </p:sp>
      <p:sp>
        <p:nvSpPr>
          <p:cNvPr id="45" name="Isosceles Triangle 44"/>
          <p:cNvSpPr/>
          <p:nvPr/>
        </p:nvSpPr>
        <p:spPr bwMode="auto">
          <a:xfrm>
            <a:off x="9245600" y="45675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1670900" y="6243935"/>
            <a:ext cx="3186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 &lt;  x  &lt;  B  &lt;  y  &lt;  C</a:t>
            </a:r>
          </a:p>
        </p:txBody>
      </p:sp>
      <p:sp>
        <p:nvSpPr>
          <p:cNvPr id="51" name="Notched Right Arrow 50"/>
          <p:cNvSpPr/>
          <p:nvPr/>
        </p:nvSpPr>
        <p:spPr bwMode="auto">
          <a:xfrm>
            <a:off x="5574449" y="3452019"/>
            <a:ext cx="1766151" cy="815181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0" dirty="0"/>
              <a:t>left rotation</a:t>
            </a: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1397000" y="6172200"/>
            <a:ext cx="3733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8224100" y="6243935"/>
            <a:ext cx="3186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 &lt;  x  &lt;  B  &lt;  y  &lt;  C</a:t>
            </a:r>
          </a:p>
        </p:txBody>
      </p:sp>
      <p:cxnSp>
        <p:nvCxnSpPr>
          <p:cNvPr id="56" name="Straight Arrow Connector 55"/>
          <p:cNvCxnSpPr/>
          <p:nvPr/>
        </p:nvCxnSpPr>
        <p:spPr bwMode="auto">
          <a:xfrm>
            <a:off x="7950200" y="6172200"/>
            <a:ext cx="3733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5" grpId="0" animBg="1"/>
      <p:bldP spid="26" grpId="0" animBg="1"/>
      <p:bldP spid="29" grpId="0" animBg="1"/>
      <p:bldP spid="35" grpId="0" animBg="1"/>
      <p:bldP spid="40" grpId="0" animBg="1"/>
      <p:bldP spid="43" grpId="0" animBg="1"/>
      <p:bldP spid="44" grpId="0" animBg="1"/>
      <p:bldP spid="45" grpId="0" animBg="1"/>
      <p:bldP spid="48" grpId="0"/>
      <p:bldP spid="51" grpId="0" animBg="1"/>
      <p:bldP spid="5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 Rotation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symmetric situation is called a </a:t>
            </a:r>
            <a:r>
              <a:rPr lang="en-US" b="1" dirty="0"/>
              <a:t>right rotation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It too maintains the ordering invariant</a:t>
            </a:r>
          </a:p>
          <a:p>
            <a:pPr lvl="4"/>
            <a:endParaRPr lang="en-US" dirty="0"/>
          </a:p>
          <a:p>
            <a:r>
              <a:rPr lang="en-US" dirty="0"/>
              <a:t>We do a right rotation when A has become too tall after an insertion</a:t>
            </a:r>
          </a:p>
        </p:txBody>
      </p:sp>
      <p:cxnSp>
        <p:nvCxnSpPr>
          <p:cNvPr id="15" name="Straight Connector 14"/>
          <p:cNvCxnSpPr>
            <a:stCxn id="19" idx="6"/>
            <a:endCxn id="27" idx="0"/>
          </p:cNvCxnSpPr>
          <p:nvPr/>
        </p:nvCxnSpPr>
        <p:spPr bwMode="auto">
          <a:xfrm>
            <a:off x="3911600" y="3157835"/>
            <a:ext cx="800100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19" idx="2"/>
            <a:endCxn id="33" idx="7"/>
          </p:cNvCxnSpPr>
          <p:nvPr/>
        </p:nvCxnSpPr>
        <p:spPr bwMode="auto">
          <a:xfrm rot="10800000" flipV="1">
            <a:off x="2690486" y="3157834"/>
            <a:ext cx="6877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3378200" y="2891135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800" b="0" dirty="0"/>
              <a:t>y</a:t>
            </a:r>
          </a:p>
        </p:txBody>
      </p:sp>
      <p:cxnSp>
        <p:nvCxnSpPr>
          <p:cNvPr id="31" name="Straight Connector 30"/>
          <p:cNvCxnSpPr>
            <a:stCxn id="35" idx="6"/>
          </p:cNvCxnSpPr>
          <p:nvPr/>
        </p:nvCxnSpPr>
        <p:spPr bwMode="auto">
          <a:xfrm>
            <a:off x="9626600" y="3157835"/>
            <a:ext cx="800100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35" idx="2"/>
            <a:endCxn id="39" idx="0"/>
          </p:cNvCxnSpPr>
          <p:nvPr/>
        </p:nvCxnSpPr>
        <p:spPr bwMode="auto">
          <a:xfrm rot="10800000" flipV="1">
            <a:off x="8445500" y="3157835"/>
            <a:ext cx="647700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5" name="Oval 34"/>
          <p:cNvSpPr/>
          <p:nvPr/>
        </p:nvSpPr>
        <p:spPr bwMode="auto">
          <a:xfrm>
            <a:off x="9093200" y="2891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x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670900" y="6243935"/>
            <a:ext cx="3186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 &lt;  x  &lt;  B  &lt;  y  &lt;  C</a:t>
            </a:r>
          </a:p>
        </p:txBody>
      </p:sp>
      <p:sp>
        <p:nvSpPr>
          <p:cNvPr id="51" name="Notched Right Arrow 50"/>
          <p:cNvSpPr/>
          <p:nvPr/>
        </p:nvSpPr>
        <p:spPr bwMode="auto">
          <a:xfrm>
            <a:off x="5568454" y="3452019"/>
            <a:ext cx="1924546" cy="815181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2000" b="0" dirty="0"/>
              <a:t>right rotation</a:t>
            </a: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1397000" y="6172200"/>
            <a:ext cx="3733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8224100" y="6243935"/>
            <a:ext cx="3186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 &lt;  x  &lt;  B  &lt;  y  &lt;  C</a:t>
            </a:r>
          </a:p>
        </p:txBody>
      </p:sp>
      <p:cxnSp>
        <p:nvCxnSpPr>
          <p:cNvPr id="56" name="Straight Arrow Connector 55"/>
          <p:cNvCxnSpPr/>
          <p:nvPr/>
        </p:nvCxnSpPr>
        <p:spPr bwMode="auto">
          <a:xfrm>
            <a:off x="7950200" y="6172200"/>
            <a:ext cx="3733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7" name="Isosceles Triangle 26"/>
          <p:cNvSpPr/>
          <p:nvPr/>
        </p:nvSpPr>
        <p:spPr bwMode="auto">
          <a:xfrm>
            <a:off x="4292600" y="37293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8" name="Straight Connector 27"/>
          <p:cNvCxnSpPr>
            <a:stCxn id="33" idx="5"/>
            <a:endCxn id="36" idx="0"/>
          </p:cNvCxnSpPr>
          <p:nvPr/>
        </p:nvCxnSpPr>
        <p:spPr bwMode="auto">
          <a:xfrm rot="16200000" flipH="1">
            <a:off x="2671435" y="4127469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3" idx="3"/>
            <a:endCxn id="34" idx="0"/>
          </p:cNvCxnSpPr>
          <p:nvPr/>
        </p:nvCxnSpPr>
        <p:spPr bwMode="auto">
          <a:xfrm rot="5400000">
            <a:off x="1873251" y="4127470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2235200" y="3653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x</a:t>
            </a:r>
          </a:p>
        </p:txBody>
      </p:sp>
      <p:sp>
        <p:nvSpPr>
          <p:cNvPr id="34" name="Isosceles Triangle 33"/>
          <p:cNvSpPr/>
          <p:nvPr/>
        </p:nvSpPr>
        <p:spPr bwMode="auto">
          <a:xfrm>
            <a:off x="1473200" y="4567535"/>
            <a:ext cx="838200" cy="1299865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A</a:t>
            </a:r>
            <a:endParaRPr lang="en-US" b="0" baseline="-25000" dirty="0"/>
          </a:p>
        </p:txBody>
      </p:sp>
      <p:sp>
        <p:nvSpPr>
          <p:cNvPr id="36" name="Isosceles Triangle 35"/>
          <p:cNvSpPr/>
          <p:nvPr/>
        </p:nvSpPr>
        <p:spPr bwMode="auto">
          <a:xfrm>
            <a:off x="2692400" y="45675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sp>
        <p:nvSpPr>
          <p:cNvPr id="39" name="Isosceles Triangle 38"/>
          <p:cNvSpPr/>
          <p:nvPr/>
        </p:nvSpPr>
        <p:spPr bwMode="auto">
          <a:xfrm>
            <a:off x="8026400" y="3729335"/>
            <a:ext cx="838200" cy="1299865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7" name="Straight Connector 46"/>
          <p:cNvCxnSpPr>
            <a:stCxn id="50" idx="5"/>
            <a:endCxn id="54" idx="0"/>
          </p:cNvCxnSpPr>
          <p:nvPr/>
        </p:nvCxnSpPr>
        <p:spPr bwMode="auto">
          <a:xfrm rot="16200000" flipH="1">
            <a:off x="10748635" y="4127469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stCxn id="50" idx="3"/>
            <a:endCxn id="52" idx="0"/>
          </p:cNvCxnSpPr>
          <p:nvPr/>
        </p:nvCxnSpPr>
        <p:spPr bwMode="auto">
          <a:xfrm rot="5400000">
            <a:off x="9950451" y="4127470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0" name="Oval 49"/>
          <p:cNvSpPr/>
          <p:nvPr/>
        </p:nvSpPr>
        <p:spPr bwMode="auto">
          <a:xfrm>
            <a:off x="10312400" y="3653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y</a:t>
            </a:r>
          </a:p>
        </p:txBody>
      </p:sp>
      <p:sp>
        <p:nvSpPr>
          <p:cNvPr id="52" name="Isosceles Triangle 51"/>
          <p:cNvSpPr/>
          <p:nvPr/>
        </p:nvSpPr>
        <p:spPr bwMode="auto">
          <a:xfrm>
            <a:off x="9550400" y="45675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sp>
        <p:nvSpPr>
          <p:cNvPr id="54" name="Isosceles Triangle 53"/>
          <p:cNvSpPr/>
          <p:nvPr/>
        </p:nvSpPr>
        <p:spPr bwMode="auto">
          <a:xfrm>
            <a:off x="10769600" y="4567535"/>
            <a:ext cx="838200" cy="1147465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C</a:t>
            </a:r>
            <a:endParaRPr lang="en-US" b="0" baseline="-25000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5" grpId="0" animBg="1"/>
      <p:bldP spid="48" grpId="0"/>
      <p:bldP spid="51" grpId="0" animBg="1"/>
      <p:bldP spid="55" grpId="0"/>
      <p:bldP spid="27" grpId="0" animBg="1"/>
      <p:bldP spid="33" grpId="0" animBg="1"/>
      <p:bldP spid="34" grpId="0" animBg="1"/>
      <p:bldP spid="36" grpId="0" animBg="1"/>
      <p:bldP spid="39" grpId="0" animBg="1"/>
      <p:bldP spid="50" grpId="0" animBg="1"/>
      <p:bldP spid="52" grpId="0" animBg="1"/>
      <p:bldP spid="5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Rotations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Right and left rotations are </a:t>
            </a:r>
            <a:r>
              <a:rPr lang="en-US" b="1" dirty="0"/>
              <a:t>single rotations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They maintain the ordering invariant</a:t>
            </a:r>
          </a:p>
          <a:p>
            <a:pPr lvl="4"/>
            <a:endParaRPr lang="en-US" dirty="0"/>
          </a:p>
          <a:p>
            <a:r>
              <a:rPr lang="en-US" dirty="0"/>
              <a:t>We do one of them when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lowest violation </a:t>
            </a:r>
            <a:r>
              <a:rPr lang="en-US" dirty="0"/>
              <a:t>is</a:t>
            </a:r>
            <a:r>
              <a:rPr lang="en-US" b="1" dirty="0"/>
              <a:t> </a:t>
            </a:r>
            <a:r>
              <a:rPr lang="en-US" dirty="0"/>
              <a:t>at the root</a:t>
            </a:r>
          </a:p>
          <a:p>
            <a:pPr lvl="1"/>
            <a:r>
              <a:rPr lang="en-US" dirty="0"/>
              <a:t>One of the </a:t>
            </a:r>
            <a:r>
              <a:rPr lang="en-US" b="1" dirty="0"/>
              <a:t>outer subtrees </a:t>
            </a:r>
            <a:r>
              <a:rPr lang="en-US" dirty="0"/>
              <a:t>has become too tall</a:t>
            </a:r>
          </a:p>
        </p:txBody>
      </p:sp>
      <p:cxnSp>
        <p:nvCxnSpPr>
          <p:cNvPr id="4" name="Straight Connector 3"/>
          <p:cNvCxnSpPr>
            <a:stCxn id="6" idx="6"/>
            <a:endCxn id="15" idx="0"/>
          </p:cNvCxnSpPr>
          <p:nvPr/>
        </p:nvCxnSpPr>
        <p:spPr bwMode="auto">
          <a:xfrm>
            <a:off x="3911600" y="3157835"/>
            <a:ext cx="800100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>
            <a:stCxn id="6" idx="2"/>
            <a:endCxn id="18" idx="7"/>
          </p:cNvCxnSpPr>
          <p:nvPr/>
        </p:nvCxnSpPr>
        <p:spPr bwMode="auto">
          <a:xfrm rot="10800000" flipV="1">
            <a:off x="2690486" y="3157834"/>
            <a:ext cx="6877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" name="Oval 5"/>
          <p:cNvSpPr/>
          <p:nvPr/>
        </p:nvSpPr>
        <p:spPr bwMode="auto">
          <a:xfrm>
            <a:off x="3378200" y="2891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y</a:t>
            </a:r>
          </a:p>
        </p:txBody>
      </p:sp>
      <p:cxnSp>
        <p:nvCxnSpPr>
          <p:cNvPr id="7" name="Straight Connector 6"/>
          <p:cNvCxnSpPr>
            <a:stCxn id="9" idx="6"/>
          </p:cNvCxnSpPr>
          <p:nvPr/>
        </p:nvCxnSpPr>
        <p:spPr bwMode="auto">
          <a:xfrm>
            <a:off x="9626600" y="3157835"/>
            <a:ext cx="800100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9" idx="2"/>
            <a:endCxn id="21" idx="0"/>
          </p:cNvCxnSpPr>
          <p:nvPr/>
        </p:nvCxnSpPr>
        <p:spPr bwMode="auto">
          <a:xfrm rot="10800000" flipV="1">
            <a:off x="8445500" y="3157835"/>
            <a:ext cx="647700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9093200" y="2891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70900" y="6243935"/>
            <a:ext cx="3186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 &lt;  x  &lt;  B  &lt;  y  &lt;  C</a:t>
            </a:r>
          </a:p>
        </p:txBody>
      </p:sp>
      <p:sp>
        <p:nvSpPr>
          <p:cNvPr id="11" name="Notched Right Arrow 10"/>
          <p:cNvSpPr/>
          <p:nvPr/>
        </p:nvSpPr>
        <p:spPr bwMode="auto">
          <a:xfrm>
            <a:off x="5717419" y="3276600"/>
            <a:ext cx="1546981" cy="815181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0" dirty="0"/>
              <a:t>right on y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1397000" y="6172200"/>
            <a:ext cx="3733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8224100" y="6243935"/>
            <a:ext cx="3186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 &lt;  x  &lt;  B  &lt;  y  &lt;  C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7950200" y="6172200"/>
            <a:ext cx="3733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" name="Isosceles Triangle 14"/>
          <p:cNvSpPr/>
          <p:nvPr/>
        </p:nvSpPr>
        <p:spPr bwMode="auto">
          <a:xfrm>
            <a:off x="4292600" y="37293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6" name="Straight Connector 15"/>
          <p:cNvCxnSpPr>
            <a:stCxn id="18" idx="5"/>
            <a:endCxn id="20" idx="0"/>
          </p:cNvCxnSpPr>
          <p:nvPr/>
        </p:nvCxnSpPr>
        <p:spPr bwMode="auto">
          <a:xfrm rot="16200000" flipH="1">
            <a:off x="2671435" y="4127469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8" idx="3"/>
            <a:endCxn id="19" idx="0"/>
          </p:cNvCxnSpPr>
          <p:nvPr/>
        </p:nvCxnSpPr>
        <p:spPr bwMode="auto">
          <a:xfrm rot="5400000">
            <a:off x="1873251" y="4127470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8" name="Oval 17"/>
          <p:cNvSpPr/>
          <p:nvPr/>
        </p:nvSpPr>
        <p:spPr bwMode="auto">
          <a:xfrm>
            <a:off x="2235200" y="3653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x</a:t>
            </a:r>
          </a:p>
        </p:txBody>
      </p:sp>
      <p:sp>
        <p:nvSpPr>
          <p:cNvPr id="19" name="Isosceles Triangle 18"/>
          <p:cNvSpPr/>
          <p:nvPr/>
        </p:nvSpPr>
        <p:spPr bwMode="auto">
          <a:xfrm>
            <a:off x="1473200" y="4567535"/>
            <a:ext cx="838200" cy="1147465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A</a:t>
            </a:r>
            <a:endParaRPr lang="en-US" b="0" baseline="-25000" dirty="0"/>
          </a:p>
        </p:txBody>
      </p:sp>
      <p:sp>
        <p:nvSpPr>
          <p:cNvPr id="20" name="Isosceles Triangle 19"/>
          <p:cNvSpPr/>
          <p:nvPr/>
        </p:nvSpPr>
        <p:spPr bwMode="auto">
          <a:xfrm>
            <a:off x="2692400" y="45675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sp>
        <p:nvSpPr>
          <p:cNvPr id="21" name="Isosceles Triangle 20"/>
          <p:cNvSpPr/>
          <p:nvPr/>
        </p:nvSpPr>
        <p:spPr bwMode="auto">
          <a:xfrm>
            <a:off x="8026400" y="3729335"/>
            <a:ext cx="838200" cy="1147465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2" name="Straight Connector 21"/>
          <p:cNvCxnSpPr>
            <a:stCxn id="24" idx="5"/>
            <a:endCxn id="26" idx="0"/>
          </p:cNvCxnSpPr>
          <p:nvPr/>
        </p:nvCxnSpPr>
        <p:spPr bwMode="auto">
          <a:xfrm rot="16200000" flipH="1">
            <a:off x="10748635" y="4127469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24" idx="3"/>
            <a:endCxn id="25" idx="0"/>
          </p:cNvCxnSpPr>
          <p:nvPr/>
        </p:nvCxnSpPr>
        <p:spPr bwMode="auto">
          <a:xfrm rot="5400000">
            <a:off x="9950451" y="4127470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4" name="Oval 23"/>
          <p:cNvSpPr/>
          <p:nvPr/>
        </p:nvSpPr>
        <p:spPr bwMode="auto">
          <a:xfrm>
            <a:off x="10312400" y="3653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y</a:t>
            </a:r>
          </a:p>
        </p:txBody>
      </p:sp>
      <p:sp>
        <p:nvSpPr>
          <p:cNvPr id="25" name="Isosceles Triangle 24"/>
          <p:cNvSpPr/>
          <p:nvPr/>
        </p:nvSpPr>
        <p:spPr bwMode="auto">
          <a:xfrm>
            <a:off x="9550400" y="45675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sp>
        <p:nvSpPr>
          <p:cNvPr id="26" name="Isosceles Triangle 25"/>
          <p:cNvSpPr/>
          <p:nvPr/>
        </p:nvSpPr>
        <p:spPr bwMode="auto">
          <a:xfrm>
            <a:off x="10769600" y="4567535"/>
            <a:ext cx="838200" cy="1147465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C</a:t>
            </a:r>
            <a:endParaRPr lang="en-US" b="0" baseline="-25000" dirty="0"/>
          </a:p>
        </p:txBody>
      </p:sp>
      <p:sp>
        <p:nvSpPr>
          <p:cNvPr id="29" name="Notched Right Arrow 28"/>
          <p:cNvSpPr/>
          <p:nvPr/>
        </p:nvSpPr>
        <p:spPr bwMode="auto">
          <a:xfrm flipH="1">
            <a:off x="5740400" y="4267200"/>
            <a:ext cx="1394663" cy="815181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2000" b="0" dirty="0"/>
              <a:t>left on x</a:t>
            </a: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8407400" y="7696200"/>
            <a:ext cx="2193934" cy="400110"/>
          </a:xfrm>
          <a:prstGeom prst="wedgeRectCallout">
            <a:avLst>
              <a:gd name="adj1" fmla="val -103562"/>
              <a:gd name="adj2" fmla="val 1840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either y or x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10160000" y="8359914"/>
            <a:ext cx="2266326" cy="707886"/>
          </a:xfrm>
          <a:prstGeom prst="wedgeRectCallout">
            <a:avLst>
              <a:gd name="adj1" fmla="val -88366"/>
              <a:gd name="adj2" fmla="val 6323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either A or C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respectively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/>
      <p:bldP spid="11" grpId="0" animBg="1"/>
      <p:bldP spid="13" grpId="0"/>
      <p:bldP spid="15" grpId="0" animBg="1"/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26" grpId="0" animBg="1"/>
      <p:bldP spid="29" grpId="0" animBg="1"/>
      <p:bldP spid="28" grpId="0" animBg="1"/>
      <p:bldP spid="3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</a:p>
        </p:txBody>
      </p:sp>
      <p:sp>
        <p:nvSpPr>
          <p:cNvPr id="62" name="Content Placeholder 61"/>
          <p:cNvSpPr>
            <a:spLocks noGrp="1"/>
          </p:cNvSpPr>
          <p:nvPr>
            <p:ph idx="1"/>
          </p:nvPr>
        </p:nvSpPr>
        <p:spPr>
          <a:xfrm>
            <a:off x="939800" y="7924800"/>
            <a:ext cx="11099800" cy="952500"/>
          </a:xfrm>
        </p:spPr>
        <p:txBody>
          <a:bodyPr/>
          <a:lstStyle/>
          <a:p>
            <a:r>
              <a:rPr lang="en-US" dirty="0"/>
              <a:t>The fix is </a:t>
            </a:r>
            <a:r>
              <a:rPr lang="en-US" b="1" dirty="0"/>
              <a:t>not </a:t>
            </a:r>
            <a:r>
              <a:rPr lang="en-US" dirty="0"/>
              <a:t>a single rotation at 10</a:t>
            </a:r>
          </a:p>
        </p:txBody>
      </p:sp>
      <p:cxnSp>
        <p:nvCxnSpPr>
          <p:cNvPr id="29" name="Straight Connector 28"/>
          <p:cNvCxnSpPr>
            <a:stCxn id="34" idx="6"/>
            <a:endCxn id="35" idx="1"/>
          </p:cNvCxnSpPr>
          <p:nvPr/>
        </p:nvCxnSpPr>
        <p:spPr bwMode="auto">
          <a:xfrm>
            <a:off x="11303000" y="2933700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4" idx="2"/>
            <a:endCxn id="42" idx="7"/>
          </p:cNvCxnSpPr>
          <p:nvPr/>
        </p:nvCxnSpPr>
        <p:spPr bwMode="auto">
          <a:xfrm rot="10800000" flipV="1">
            <a:off x="10005686" y="2933700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4" name="Oval 33"/>
          <p:cNvSpPr/>
          <p:nvPr/>
        </p:nvSpPr>
        <p:spPr bwMode="auto">
          <a:xfrm>
            <a:off x="10769600" y="2667000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13</a:t>
            </a:r>
          </a:p>
        </p:txBody>
      </p:sp>
      <p:sp>
        <p:nvSpPr>
          <p:cNvPr id="35" name="Oval 34"/>
          <p:cNvSpPr/>
          <p:nvPr/>
        </p:nvSpPr>
        <p:spPr bwMode="auto">
          <a:xfrm>
            <a:off x="11988800" y="342708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42" name="Oval 41"/>
          <p:cNvSpPr/>
          <p:nvPr/>
        </p:nvSpPr>
        <p:spPr bwMode="auto">
          <a:xfrm>
            <a:off x="9550400" y="342708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10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2" name="Group 52"/>
          <p:cNvGrpSpPr/>
          <p:nvPr/>
        </p:nvGrpSpPr>
        <p:grpSpPr>
          <a:xfrm>
            <a:off x="787400" y="2667000"/>
            <a:ext cx="1752600" cy="1295400"/>
            <a:chOff x="2540000" y="1981200"/>
            <a:chExt cx="1752600" cy="1295400"/>
          </a:xfrm>
        </p:grpSpPr>
        <p:cxnSp>
          <p:nvCxnSpPr>
            <p:cNvPr id="52" name="Straight Connector 51"/>
            <p:cNvCxnSpPr>
              <a:stCxn id="56" idx="6"/>
              <a:endCxn id="57" idx="1"/>
            </p:cNvCxnSpPr>
            <p:nvPr/>
          </p:nvCxnSpPr>
          <p:spPr bwMode="auto">
            <a:xfrm>
              <a:off x="3073400" y="2247900"/>
              <a:ext cx="763915" cy="5734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6" name="Oval 55"/>
            <p:cNvSpPr/>
            <p:nvPr/>
          </p:nvSpPr>
          <p:spPr bwMode="auto">
            <a:xfrm>
              <a:off x="2540000" y="1981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10</a:t>
              </a: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3759200" y="2743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15</a:t>
              </a:r>
            </a:p>
          </p:txBody>
        </p:sp>
      </p:grpSp>
      <p:sp>
        <p:nvSpPr>
          <p:cNvPr id="63" name="Right Arrow 62"/>
          <p:cNvSpPr/>
          <p:nvPr/>
        </p:nvSpPr>
        <p:spPr bwMode="auto">
          <a:xfrm>
            <a:off x="3149600" y="2971800"/>
            <a:ext cx="1524000" cy="8382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insert 13</a:t>
            </a:r>
          </a:p>
        </p:txBody>
      </p:sp>
      <p:grpSp>
        <p:nvGrpSpPr>
          <p:cNvPr id="3" name="Group 54"/>
          <p:cNvGrpSpPr/>
          <p:nvPr/>
        </p:nvGrpSpPr>
        <p:grpSpPr>
          <a:xfrm>
            <a:off x="5207000" y="2667000"/>
            <a:ext cx="1752600" cy="2133600"/>
            <a:chOff x="8788400" y="1981200"/>
            <a:chExt cx="1752600" cy="2133600"/>
          </a:xfrm>
        </p:grpSpPr>
        <p:cxnSp>
          <p:nvCxnSpPr>
            <p:cNvPr id="6" name="Straight Connector 5"/>
            <p:cNvCxnSpPr>
              <a:stCxn id="11" idx="6"/>
              <a:endCxn id="12" idx="1"/>
            </p:cNvCxnSpPr>
            <p:nvPr/>
          </p:nvCxnSpPr>
          <p:spPr bwMode="auto">
            <a:xfrm>
              <a:off x="9321800" y="2247900"/>
              <a:ext cx="763915" cy="5734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1" name="Oval 10"/>
            <p:cNvSpPr/>
            <p:nvPr/>
          </p:nvSpPr>
          <p:spPr bwMode="auto">
            <a:xfrm>
              <a:off x="8788400" y="1981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10</a:t>
              </a: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10007600" y="2743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15</a:t>
              </a:r>
            </a:p>
          </p:txBody>
        </p:sp>
        <p:cxnSp>
          <p:nvCxnSpPr>
            <p:cNvPr id="24" name="Straight Connector 23"/>
            <p:cNvCxnSpPr>
              <a:stCxn id="12" idx="3"/>
              <a:endCxn id="25" idx="7"/>
            </p:cNvCxnSpPr>
            <p:nvPr/>
          </p:nvCxnSpPr>
          <p:spPr bwMode="auto">
            <a:xfrm rot="5400000">
              <a:off x="9738985" y="3312785"/>
              <a:ext cx="461030" cy="232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5" name="Oval 24"/>
            <p:cNvSpPr/>
            <p:nvPr/>
          </p:nvSpPr>
          <p:spPr bwMode="auto">
            <a:xfrm>
              <a:off x="9398000" y="3581400"/>
              <a:ext cx="533400" cy="53340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13</a:t>
              </a:r>
            </a:p>
          </p:txBody>
        </p:sp>
      </p:grpSp>
      <p:sp>
        <p:nvSpPr>
          <p:cNvPr id="54" name="Oval 53"/>
          <p:cNvSpPr/>
          <p:nvPr/>
        </p:nvSpPr>
        <p:spPr bwMode="auto">
          <a:xfrm>
            <a:off x="5207000" y="2667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  <p:sp>
        <p:nvSpPr>
          <p:cNvPr id="60" name="Notched Right Arrow 59"/>
          <p:cNvSpPr/>
          <p:nvPr/>
        </p:nvSpPr>
        <p:spPr bwMode="auto">
          <a:xfrm>
            <a:off x="7918847" y="2895600"/>
            <a:ext cx="717153" cy="910431"/>
          </a:xfrm>
          <a:prstGeom prst="notchedRightArrow">
            <a:avLst>
              <a:gd name="adj1" fmla="val 44788"/>
              <a:gd name="adj2" fmla="val 43115"/>
            </a:avLst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0" dirty="0"/>
              <a:t>Fix</a:t>
            </a:r>
          </a:p>
        </p:txBody>
      </p:sp>
      <p:sp>
        <p:nvSpPr>
          <p:cNvPr id="53" name="Rectangular Callout 52"/>
          <p:cNvSpPr/>
          <p:nvPr/>
        </p:nvSpPr>
        <p:spPr bwMode="auto">
          <a:xfrm>
            <a:off x="4216400" y="6553200"/>
            <a:ext cx="2883162" cy="1015663"/>
          </a:xfrm>
          <a:prstGeom prst="wedgeRectCallout">
            <a:avLst>
              <a:gd name="adj1" fmla="val -3827"/>
              <a:gd name="adj2" fmla="val -1999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Inserting 13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as in a BST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causes a violation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at node 10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5" name="Rectangular Callout 54"/>
          <p:cNvSpPr/>
          <p:nvPr/>
        </p:nvSpPr>
        <p:spPr bwMode="auto">
          <a:xfrm>
            <a:off x="9398000" y="5943600"/>
            <a:ext cx="2386230" cy="1631216"/>
          </a:xfrm>
          <a:prstGeom prst="wedgeRectCallout">
            <a:avLst>
              <a:gd name="adj1" fmla="val 20187"/>
              <a:gd name="adj2" fmla="val -1259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the only tree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with these elements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 satisfies both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ordering and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height invariants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380170D-83BD-E3CA-526E-1EDA09331000}"/>
              </a:ext>
            </a:extLst>
          </p:cNvPr>
          <p:cNvSpPr/>
          <p:nvPr/>
        </p:nvSpPr>
        <p:spPr bwMode="auto">
          <a:xfrm>
            <a:off x="5205085" y="2660322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42" grpId="0" animBg="1"/>
      <p:bldP spid="63" grpId="0" animBg="1"/>
      <p:bldP spid="54" grpId="0" animBg="1"/>
      <p:bldP spid="60" grpId="0" animBg="1"/>
      <p:bldP spid="53" grpId="0" animBg="1"/>
      <p:bldP spid="55" grpId="0" animBg="1"/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Rotations</a:t>
            </a:r>
          </a:p>
        </p:txBody>
      </p:sp>
      <p:sp>
        <p:nvSpPr>
          <p:cNvPr id="70" name="Content Placeholder 6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generalize this example to the case where the nodes have subtrees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is called a </a:t>
            </a:r>
            <a:r>
              <a:rPr lang="en-US" b="1" dirty="0"/>
              <a:t>double rotation</a:t>
            </a:r>
          </a:p>
          <a:p>
            <a:pPr lvl="1"/>
            <a:r>
              <a:rPr lang="en-US" dirty="0"/>
              <a:t>Specifically a right-left double rotation</a:t>
            </a:r>
          </a:p>
        </p:txBody>
      </p:sp>
      <p:cxnSp>
        <p:nvCxnSpPr>
          <p:cNvPr id="29" name="Straight Connector 28"/>
          <p:cNvCxnSpPr>
            <a:stCxn id="34" idx="6"/>
            <a:endCxn id="35" idx="1"/>
          </p:cNvCxnSpPr>
          <p:nvPr/>
        </p:nvCxnSpPr>
        <p:spPr bwMode="auto">
          <a:xfrm>
            <a:off x="10007600" y="3765518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4" idx="2"/>
            <a:endCxn id="42" idx="7"/>
          </p:cNvCxnSpPr>
          <p:nvPr/>
        </p:nvCxnSpPr>
        <p:spPr bwMode="auto">
          <a:xfrm rot="10800000" flipV="1">
            <a:off x="8710286" y="3765518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4" name="Oval 33"/>
          <p:cNvSpPr/>
          <p:nvPr/>
        </p:nvSpPr>
        <p:spPr bwMode="auto">
          <a:xfrm>
            <a:off x="9474200" y="3498818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13</a:t>
            </a:r>
          </a:p>
        </p:txBody>
      </p:sp>
      <p:sp>
        <p:nvSpPr>
          <p:cNvPr id="35" name="Oval 34"/>
          <p:cNvSpPr/>
          <p:nvPr/>
        </p:nvSpPr>
        <p:spPr bwMode="auto">
          <a:xfrm>
            <a:off x="10693400" y="4258903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42" name="Oval 41"/>
          <p:cNvSpPr/>
          <p:nvPr/>
        </p:nvSpPr>
        <p:spPr bwMode="auto">
          <a:xfrm>
            <a:off x="8255000" y="4258903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10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3" name="Group 54"/>
          <p:cNvGrpSpPr/>
          <p:nvPr/>
        </p:nvGrpSpPr>
        <p:grpSpPr>
          <a:xfrm>
            <a:off x="2159000" y="3498818"/>
            <a:ext cx="1752600" cy="2133600"/>
            <a:chOff x="8788400" y="1981200"/>
            <a:chExt cx="1752600" cy="2133600"/>
          </a:xfrm>
        </p:grpSpPr>
        <p:cxnSp>
          <p:nvCxnSpPr>
            <p:cNvPr id="6" name="Straight Connector 5"/>
            <p:cNvCxnSpPr>
              <a:stCxn id="11" idx="6"/>
              <a:endCxn id="12" idx="1"/>
            </p:cNvCxnSpPr>
            <p:nvPr/>
          </p:nvCxnSpPr>
          <p:spPr bwMode="auto">
            <a:xfrm>
              <a:off x="9321800" y="2247900"/>
              <a:ext cx="763915" cy="5734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1" name="Oval 10"/>
            <p:cNvSpPr/>
            <p:nvPr/>
          </p:nvSpPr>
          <p:spPr bwMode="auto">
            <a:xfrm>
              <a:off x="8788400" y="1981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10</a:t>
              </a: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10007600" y="2743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15</a:t>
              </a:r>
            </a:p>
          </p:txBody>
        </p:sp>
        <p:cxnSp>
          <p:nvCxnSpPr>
            <p:cNvPr id="24" name="Straight Connector 23"/>
            <p:cNvCxnSpPr>
              <a:stCxn id="12" idx="3"/>
              <a:endCxn id="25" idx="7"/>
            </p:cNvCxnSpPr>
            <p:nvPr/>
          </p:nvCxnSpPr>
          <p:spPr bwMode="auto">
            <a:xfrm rot="5400000">
              <a:off x="9738985" y="3312785"/>
              <a:ext cx="461030" cy="232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5" name="Oval 24"/>
            <p:cNvSpPr/>
            <p:nvPr/>
          </p:nvSpPr>
          <p:spPr bwMode="auto">
            <a:xfrm>
              <a:off x="9398000" y="3581400"/>
              <a:ext cx="533400" cy="53340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13</a:t>
              </a:r>
            </a:p>
          </p:txBody>
        </p:sp>
      </p:grpSp>
      <p:sp>
        <p:nvSpPr>
          <p:cNvPr id="54" name="Oval 53"/>
          <p:cNvSpPr/>
          <p:nvPr/>
        </p:nvSpPr>
        <p:spPr bwMode="auto">
          <a:xfrm>
            <a:off x="2159000" y="3498818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  <p:cxnSp>
        <p:nvCxnSpPr>
          <p:cNvPr id="26" name="Straight Connector 25"/>
          <p:cNvCxnSpPr>
            <a:endCxn id="31" idx="0"/>
          </p:cNvCxnSpPr>
          <p:nvPr/>
        </p:nvCxnSpPr>
        <p:spPr bwMode="auto">
          <a:xfrm rot="16200000" flipH="1">
            <a:off x="3203876" y="5574311"/>
            <a:ext cx="384832" cy="344815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endCxn id="28" idx="0"/>
          </p:cNvCxnSpPr>
          <p:nvPr/>
        </p:nvCxnSpPr>
        <p:spPr bwMode="auto">
          <a:xfrm rot="5400000">
            <a:off x="2481892" y="5574312"/>
            <a:ext cx="384832" cy="344815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Isosceles Triangle 27"/>
          <p:cNvSpPr/>
          <p:nvPr/>
        </p:nvSpPr>
        <p:spPr bwMode="auto">
          <a:xfrm>
            <a:off x="2082800" y="5939135"/>
            <a:ext cx="838200" cy="1137557"/>
          </a:xfrm>
          <a:prstGeom prst="triangle">
            <a:avLst/>
          </a:prstGeom>
          <a:solidFill>
            <a:srgbClr val="FFFF00"/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sp>
        <p:nvSpPr>
          <p:cNvPr id="31" name="Isosceles Triangle 30"/>
          <p:cNvSpPr/>
          <p:nvPr/>
        </p:nvSpPr>
        <p:spPr bwMode="auto">
          <a:xfrm>
            <a:off x="3149600" y="5939135"/>
            <a:ext cx="838200" cy="1147465"/>
          </a:xfrm>
          <a:prstGeom prst="triangle">
            <a:avLst/>
          </a:prstGeom>
          <a:solidFill>
            <a:srgbClr val="FFFF00"/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C</a:t>
            </a:r>
          </a:p>
        </p:txBody>
      </p:sp>
      <p:cxnSp>
        <p:nvCxnSpPr>
          <p:cNvPr id="38" name="Straight Connector 37"/>
          <p:cNvCxnSpPr>
            <a:stCxn id="54" idx="2"/>
            <a:endCxn id="40" idx="0"/>
          </p:cNvCxnSpPr>
          <p:nvPr/>
        </p:nvCxnSpPr>
        <p:spPr bwMode="auto">
          <a:xfrm rot="10800000" flipV="1">
            <a:off x="1435100" y="3765517"/>
            <a:ext cx="723900" cy="611515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endCxn id="41" idx="0"/>
          </p:cNvCxnSpPr>
          <p:nvPr/>
        </p:nvCxnSpPr>
        <p:spPr bwMode="auto">
          <a:xfrm rot="16200000" flipH="1">
            <a:off x="3814434" y="4735154"/>
            <a:ext cx="461032" cy="42293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0" name="Isosceles Triangle 39"/>
          <p:cNvSpPr/>
          <p:nvPr/>
        </p:nvSpPr>
        <p:spPr bwMode="auto">
          <a:xfrm>
            <a:off x="1016000" y="4377033"/>
            <a:ext cx="838200" cy="1137557"/>
          </a:xfrm>
          <a:prstGeom prst="triangle">
            <a:avLst/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41" name="Isosceles Triangle 40"/>
          <p:cNvSpPr/>
          <p:nvPr/>
        </p:nvSpPr>
        <p:spPr bwMode="auto">
          <a:xfrm>
            <a:off x="3837315" y="5177135"/>
            <a:ext cx="838200" cy="1147465"/>
          </a:xfrm>
          <a:prstGeom prst="triangle">
            <a:avLst/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D</a:t>
            </a:r>
          </a:p>
        </p:txBody>
      </p:sp>
      <p:cxnSp>
        <p:nvCxnSpPr>
          <p:cNvPr id="47" name="Straight Connector 46"/>
          <p:cNvCxnSpPr>
            <a:stCxn id="42" idx="5"/>
            <a:endCxn id="50" idx="0"/>
          </p:cNvCxnSpPr>
          <p:nvPr/>
        </p:nvCxnSpPr>
        <p:spPr bwMode="auto">
          <a:xfrm rot="16200000" flipH="1">
            <a:off x="8689319" y="4735153"/>
            <a:ext cx="462946" cy="421015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stCxn id="42" idx="3"/>
            <a:endCxn id="49" idx="0"/>
          </p:cNvCxnSpPr>
          <p:nvPr/>
        </p:nvCxnSpPr>
        <p:spPr bwMode="auto">
          <a:xfrm rot="5400000">
            <a:off x="7891135" y="4735154"/>
            <a:ext cx="462946" cy="421015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9" name="Isosceles Triangle 48"/>
          <p:cNvSpPr/>
          <p:nvPr/>
        </p:nvSpPr>
        <p:spPr bwMode="auto">
          <a:xfrm>
            <a:off x="7493000" y="5177134"/>
            <a:ext cx="838200" cy="1137557"/>
          </a:xfrm>
          <a:prstGeom prst="triangle">
            <a:avLst/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50" name="Isosceles Triangle 49"/>
          <p:cNvSpPr/>
          <p:nvPr/>
        </p:nvSpPr>
        <p:spPr bwMode="auto">
          <a:xfrm>
            <a:off x="8712200" y="5177134"/>
            <a:ext cx="838200" cy="1137557"/>
          </a:xfrm>
          <a:prstGeom prst="triangle">
            <a:avLst/>
          </a:prstGeom>
          <a:solidFill>
            <a:srgbClr val="FFFF00"/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</a:p>
        </p:txBody>
      </p:sp>
      <p:cxnSp>
        <p:nvCxnSpPr>
          <p:cNvPr id="51" name="Straight Connector 50"/>
          <p:cNvCxnSpPr>
            <a:stCxn id="35" idx="5"/>
            <a:endCxn id="61" idx="0"/>
          </p:cNvCxnSpPr>
          <p:nvPr/>
        </p:nvCxnSpPr>
        <p:spPr bwMode="auto">
          <a:xfrm rot="16200000" flipH="1">
            <a:off x="11125487" y="4737385"/>
            <a:ext cx="467411" cy="421015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35" idx="3"/>
            <a:endCxn id="59" idx="0"/>
          </p:cNvCxnSpPr>
          <p:nvPr/>
        </p:nvCxnSpPr>
        <p:spPr bwMode="auto">
          <a:xfrm rot="5400000">
            <a:off x="10327303" y="4737386"/>
            <a:ext cx="467411" cy="421015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9" name="Isosceles Triangle 58"/>
          <p:cNvSpPr/>
          <p:nvPr/>
        </p:nvSpPr>
        <p:spPr bwMode="auto">
          <a:xfrm>
            <a:off x="9931400" y="5181599"/>
            <a:ext cx="838200" cy="1137557"/>
          </a:xfrm>
          <a:prstGeom prst="triangle">
            <a:avLst/>
          </a:prstGeom>
          <a:solidFill>
            <a:srgbClr val="FFFF00"/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C</a:t>
            </a:r>
          </a:p>
        </p:txBody>
      </p:sp>
      <p:sp>
        <p:nvSpPr>
          <p:cNvPr id="61" name="Isosceles Triangle 60"/>
          <p:cNvSpPr/>
          <p:nvPr/>
        </p:nvSpPr>
        <p:spPr bwMode="auto">
          <a:xfrm>
            <a:off x="11150600" y="5181599"/>
            <a:ext cx="838200" cy="1137557"/>
          </a:xfrm>
          <a:prstGeom prst="triangle">
            <a:avLst/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D</a:t>
            </a:r>
          </a:p>
        </p:txBody>
      </p:sp>
      <p:sp>
        <p:nvSpPr>
          <p:cNvPr id="71" name="Notched Right Arrow 70"/>
          <p:cNvSpPr/>
          <p:nvPr/>
        </p:nvSpPr>
        <p:spPr bwMode="auto">
          <a:xfrm>
            <a:off x="5144007" y="3780569"/>
            <a:ext cx="2348993" cy="815181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2000" b="0" dirty="0"/>
              <a:t>right-left rotation</a:t>
            </a:r>
          </a:p>
        </p:txBody>
      </p:sp>
      <p:sp>
        <p:nvSpPr>
          <p:cNvPr id="73" name="Rectangular Callout 72"/>
          <p:cNvSpPr/>
          <p:nvPr/>
        </p:nvSpPr>
        <p:spPr bwMode="auto">
          <a:xfrm>
            <a:off x="8421156" y="7924800"/>
            <a:ext cx="3567644" cy="1015663"/>
          </a:xfrm>
          <a:prstGeom prst="wedgeRectCallout">
            <a:avLst>
              <a:gd name="adj1" fmla="val 1468"/>
              <a:gd name="adj2" fmla="val -17185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where the subtrees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A, B, C and D must go to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preserve the ordering invariant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42" grpId="0" animBg="1"/>
      <p:bldP spid="54" grpId="0" animBg="1"/>
      <p:bldP spid="28" grpId="0" animBg="1"/>
      <p:bldP spid="31" grpId="0" animBg="1"/>
      <p:bldP spid="40" grpId="0" animBg="1"/>
      <p:bldP spid="41" grpId="0" animBg="1"/>
      <p:bldP spid="49" grpId="0" animBg="1"/>
      <p:bldP spid="50" grpId="0" animBg="1"/>
      <p:bldP spid="59" grpId="0" animBg="1"/>
      <p:bldP spid="61" grpId="0" animBg="1"/>
      <p:bldP spid="71" grpId="0" animBg="1"/>
      <p:bldP spid="7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Right-left Double Rotation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Here’s the general pattern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do this double rotation when the</a:t>
            </a:r>
            <a:br>
              <a:rPr lang="en-US" dirty="0"/>
            </a:br>
            <a:r>
              <a:rPr lang="en-US" dirty="0"/>
              <a:t>subtree rooted at y has become too</a:t>
            </a:r>
            <a:br>
              <a:rPr lang="en-US" dirty="0"/>
            </a:br>
            <a:r>
              <a:rPr lang="en-US" dirty="0"/>
              <a:t>tall after an insertion</a:t>
            </a:r>
          </a:p>
          <a:p>
            <a:endParaRPr lang="en-US" dirty="0"/>
          </a:p>
        </p:txBody>
      </p:sp>
      <p:cxnSp>
        <p:nvCxnSpPr>
          <p:cNvPr id="15" name="Straight Connector 14"/>
          <p:cNvCxnSpPr>
            <a:stCxn id="19" idx="6"/>
            <a:endCxn id="20" idx="1"/>
          </p:cNvCxnSpPr>
          <p:nvPr/>
        </p:nvCxnSpPr>
        <p:spPr bwMode="auto">
          <a:xfrm>
            <a:off x="3073400" y="3157835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19" idx="2"/>
            <a:endCxn id="25" idx="0"/>
          </p:cNvCxnSpPr>
          <p:nvPr/>
        </p:nvCxnSpPr>
        <p:spPr bwMode="auto">
          <a:xfrm rot="10800000" flipV="1">
            <a:off x="1816100" y="3157835"/>
            <a:ext cx="723900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20" idx="5"/>
            <a:endCxn id="29" idx="0"/>
          </p:cNvCxnSpPr>
          <p:nvPr/>
        </p:nvCxnSpPr>
        <p:spPr bwMode="auto">
          <a:xfrm rot="16200000" flipH="1">
            <a:off x="4195435" y="4127469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20" idx="3"/>
            <a:endCxn id="33" idx="0"/>
          </p:cNvCxnSpPr>
          <p:nvPr/>
        </p:nvCxnSpPr>
        <p:spPr bwMode="auto">
          <a:xfrm rot="5400000">
            <a:off x="3356918" y="4091603"/>
            <a:ext cx="463580" cy="497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2540000" y="2891135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800" b="0" dirty="0"/>
              <a:t>x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3759200" y="3653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z</a:t>
            </a:r>
          </a:p>
        </p:txBody>
      </p:sp>
      <p:sp>
        <p:nvSpPr>
          <p:cNvPr id="25" name="Isosceles Triangle 24"/>
          <p:cNvSpPr/>
          <p:nvPr/>
        </p:nvSpPr>
        <p:spPr bwMode="auto">
          <a:xfrm>
            <a:off x="1397000" y="37293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Isosceles Triangle 28"/>
          <p:cNvSpPr/>
          <p:nvPr/>
        </p:nvSpPr>
        <p:spPr bwMode="auto">
          <a:xfrm>
            <a:off x="4216400" y="4567535"/>
            <a:ext cx="838200" cy="1147465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D</a:t>
            </a:r>
            <a:endParaRPr lang="en-US" b="0" baseline="-25000" dirty="0"/>
          </a:p>
        </p:txBody>
      </p:sp>
      <p:cxnSp>
        <p:nvCxnSpPr>
          <p:cNvPr id="31" name="Straight Connector 30"/>
          <p:cNvCxnSpPr>
            <a:stCxn id="35" idx="6"/>
            <a:endCxn id="46" idx="1"/>
          </p:cNvCxnSpPr>
          <p:nvPr/>
        </p:nvCxnSpPr>
        <p:spPr bwMode="auto">
          <a:xfrm>
            <a:off x="10464800" y="3157835"/>
            <a:ext cx="763915" cy="5778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35" idx="2"/>
            <a:endCxn id="43" idx="7"/>
          </p:cNvCxnSpPr>
          <p:nvPr/>
        </p:nvCxnSpPr>
        <p:spPr bwMode="auto">
          <a:xfrm rot="10800000" flipV="1">
            <a:off x="9243686" y="3157834"/>
            <a:ext cx="6877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5" name="Oval 34"/>
          <p:cNvSpPr/>
          <p:nvPr/>
        </p:nvSpPr>
        <p:spPr bwMode="auto">
          <a:xfrm>
            <a:off x="9931400" y="2891135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y</a:t>
            </a:r>
          </a:p>
        </p:txBody>
      </p:sp>
      <p:cxnSp>
        <p:nvCxnSpPr>
          <p:cNvPr id="41" name="Straight Connector 40"/>
          <p:cNvCxnSpPr>
            <a:stCxn id="43" idx="5"/>
            <a:endCxn id="45" idx="0"/>
          </p:cNvCxnSpPr>
          <p:nvPr/>
        </p:nvCxnSpPr>
        <p:spPr bwMode="auto">
          <a:xfrm rot="16200000" flipH="1">
            <a:off x="9224635" y="4127469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43" idx="3"/>
            <a:endCxn id="44" idx="0"/>
          </p:cNvCxnSpPr>
          <p:nvPr/>
        </p:nvCxnSpPr>
        <p:spPr bwMode="auto">
          <a:xfrm rot="5400000">
            <a:off x="8426451" y="4127470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8788400" y="3653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x</a:t>
            </a:r>
          </a:p>
        </p:txBody>
      </p:sp>
      <p:sp>
        <p:nvSpPr>
          <p:cNvPr id="44" name="Isosceles Triangle 43"/>
          <p:cNvSpPr/>
          <p:nvPr/>
        </p:nvSpPr>
        <p:spPr bwMode="auto">
          <a:xfrm>
            <a:off x="8026400" y="45675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A</a:t>
            </a:r>
            <a:endParaRPr lang="en-US" b="0" baseline="-25000" dirty="0"/>
          </a:p>
        </p:txBody>
      </p:sp>
      <p:sp>
        <p:nvSpPr>
          <p:cNvPr id="45" name="Isosceles Triangle 44"/>
          <p:cNvSpPr/>
          <p:nvPr/>
        </p:nvSpPr>
        <p:spPr bwMode="auto">
          <a:xfrm>
            <a:off x="9245600" y="4567535"/>
            <a:ext cx="838200" cy="1137557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1430450" y="7005935"/>
            <a:ext cx="3666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&lt; x &lt; B &lt; y &lt; C &lt; z &lt; D</a:t>
            </a:r>
          </a:p>
        </p:txBody>
      </p:sp>
      <p:sp>
        <p:nvSpPr>
          <p:cNvPr id="51" name="Notched Right Arrow 50"/>
          <p:cNvSpPr/>
          <p:nvPr/>
        </p:nvSpPr>
        <p:spPr bwMode="auto">
          <a:xfrm>
            <a:off x="5525007" y="3375819"/>
            <a:ext cx="2348993" cy="815181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2000" b="0" dirty="0"/>
              <a:t>right-left rotation</a:t>
            </a: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1397000" y="6934200"/>
            <a:ext cx="3733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28" name="Straight Connector 27"/>
          <p:cNvCxnSpPr>
            <a:stCxn id="33" idx="5"/>
            <a:endCxn id="36" idx="0"/>
          </p:cNvCxnSpPr>
          <p:nvPr/>
        </p:nvCxnSpPr>
        <p:spPr bwMode="auto">
          <a:xfrm rot="16200000" flipH="1">
            <a:off x="3509635" y="5046334"/>
            <a:ext cx="382915" cy="3448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3" idx="3"/>
            <a:endCxn id="34" idx="0"/>
          </p:cNvCxnSpPr>
          <p:nvPr/>
        </p:nvCxnSpPr>
        <p:spPr bwMode="auto">
          <a:xfrm rot="5400000">
            <a:off x="2787651" y="5046335"/>
            <a:ext cx="382915" cy="3448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3073400" y="4572000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y</a:t>
            </a:r>
          </a:p>
        </p:txBody>
      </p:sp>
      <p:sp>
        <p:nvSpPr>
          <p:cNvPr id="34" name="Isosceles Triangle 33"/>
          <p:cNvSpPr/>
          <p:nvPr/>
        </p:nvSpPr>
        <p:spPr bwMode="auto">
          <a:xfrm>
            <a:off x="2387600" y="5410200"/>
            <a:ext cx="838200" cy="1137557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sp>
        <p:nvSpPr>
          <p:cNvPr id="36" name="Isosceles Triangle 35"/>
          <p:cNvSpPr/>
          <p:nvPr/>
        </p:nvSpPr>
        <p:spPr bwMode="auto">
          <a:xfrm>
            <a:off x="3454400" y="5410200"/>
            <a:ext cx="838200" cy="1147465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C</a:t>
            </a:r>
            <a:endParaRPr lang="en-US" b="0" baseline="-25000" dirty="0"/>
          </a:p>
        </p:txBody>
      </p:sp>
      <p:cxnSp>
        <p:nvCxnSpPr>
          <p:cNvPr id="38" name="Straight Connector 37"/>
          <p:cNvCxnSpPr>
            <a:stCxn id="46" idx="5"/>
            <a:endCxn id="49" idx="0"/>
          </p:cNvCxnSpPr>
          <p:nvPr/>
        </p:nvCxnSpPr>
        <p:spPr bwMode="auto">
          <a:xfrm rot="16200000" flipH="1">
            <a:off x="11586835" y="4131934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46" idx="3"/>
            <a:endCxn id="47" idx="0"/>
          </p:cNvCxnSpPr>
          <p:nvPr/>
        </p:nvCxnSpPr>
        <p:spPr bwMode="auto">
          <a:xfrm rot="5400000">
            <a:off x="10788651" y="4131935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6" name="Oval 45"/>
          <p:cNvSpPr/>
          <p:nvPr/>
        </p:nvSpPr>
        <p:spPr bwMode="auto">
          <a:xfrm>
            <a:off x="11150600" y="3657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z</a:t>
            </a:r>
          </a:p>
        </p:txBody>
      </p:sp>
      <p:sp>
        <p:nvSpPr>
          <p:cNvPr id="47" name="Isosceles Triangle 46"/>
          <p:cNvSpPr/>
          <p:nvPr/>
        </p:nvSpPr>
        <p:spPr bwMode="auto">
          <a:xfrm>
            <a:off x="10388600" y="4572000"/>
            <a:ext cx="838200" cy="1137557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C</a:t>
            </a:r>
            <a:endParaRPr lang="en-US" b="0" baseline="-25000" dirty="0"/>
          </a:p>
        </p:txBody>
      </p:sp>
      <p:sp>
        <p:nvSpPr>
          <p:cNvPr id="49" name="Isosceles Triangle 48"/>
          <p:cNvSpPr/>
          <p:nvPr/>
        </p:nvSpPr>
        <p:spPr bwMode="auto">
          <a:xfrm>
            <a:off x="11607800" y="4572000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D</a:t>
            </a:r>
            <a:endParaRPr lang="en-US" b="0" baseline="-25000" dirty="0"/>
          </a:p>
        </p:txBody>
      </p:sp>
      <p:sp>
        <p:nvSpPr>
          <p:cNvPr id="52" name="TextBox 51"/>
          <p:cNvSpPr txBox="1"/>
          <p:nvPr/>
        </p:nvSpPr>
        <p:spPr>
          <a:xfrm>
            <a:off x="8364650" y="7005935"/>
            <a:ext cx="3666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&lt; x &lt; B &lt; y &lt; C &lt; z &lt; D</a:t>
            </a: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8026400" y="6934200"/>
            <a:ext cx="4419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37" name="Rectangular Callout 36"/>
          <p:cNvSpPr/>
          <p:nvPr/>
        </p:nvSpPr>
        <p:spPr bwMode="auto">
          <a:xfrm>
            <a:off x="9935594" y="8512314"/>
            <a:ext cx="2586606" cy="707886"/>
          </a:xfrm>
          <a:prstGeom prst="wedgeRectCallout">
            <a:avLst>
              <a:gd name="adj1" fmla="val 1468"/>
              <a:gd name="adj2" fmla="val -17185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ordering invariant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 maintained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5" grpId="0" animBg="1"/>
      <p:bldP spid="29" grpId="0" animBg="1"/>
      <p:bldP spid="35" grpId="0" animBg="1"/>
      <p:bldP spid="43" grpId="0" animBg="1"/>
      <p:bldP spid="44" grpId="0" animBg="1"/>
      <p:bldP spid="45" grpId="0" animBg="1"/>
      <p:bldP spid="48" grpId="0"/>
      <p:bldP spid="51" grpId="0" animBg="1"/>
      <p:bldP spid="33" grpId="0" animBg="1"/>
      <p:bldP spid="34" grpId="0" animBg="1"/>
      <p:bldP spid="36" grpId="0" animBg="1"/>
      <p:bldP spid="46" grpId="0" animBg="1"/>
      <p:bldP spid="47" grpId="0" animBg="1"/>
      <p:bldP spid="49" grpId="0" animBg="1"/>
      <p:bldP spid="52" grpId="0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1981200"/>
            <a:ext cx="11099800" cy="6896100"/>
          </a:xfrm>
        </p:spPr>
        <p:txBody>
          <a:bodyPr/>
          <a:lstStyle/>
          <a:p>
            <a:r>
              <a:rPr lang="en-US" dirty="0"/>
              <a:t>Develop a data structure that has </a:t>
            </a:r>
            <a:r>
              <a:rPr lang="en-US" b="1" dirty="0"/>
              <a:t>guaranteed</a:t>
            </a:r>
            <a:r>
              <a:rPr lang="en-US" dirty="0"/>
              <a:t> O(log n) worst-case complexity for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</a:p>
          <a:p>
            <a:pPr lvl="2"/>
            <a:r>
              <a:rPr lang="en-US" b="1" dirty="0"/>
              <a:t>Always!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Do binary search trees achieve this?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92200" y="3733800"/>
          <a:ext cx="10667999" cy="393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6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39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2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78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165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Unsorted array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/>
                        <a:t>Array sorted</a:t>
                      </a:r>
                      <a:br>
                        <a:rPr lang="en-US" b="1" i="1" baseline="0" dirty="0"/>
                      </a:br>
                      <a:r>
                        <a:rPr lang="en-US" b="1" i="1" baseline="0" dirty="0"/>
                        <a:t>by key</a:t>
                      </a:r>
                      <a:endParaRPr lang="en-US" b="1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Linked 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Hash Table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lookup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 </a:t>
                      </a:r>
                      <a:br>
                        <a:rPr lang="en-US" sz="2000" i="1" dirty="0"/>
                      </a:br>
                      <a:r>
                        <a:rPr lang="en-US" sz="1000" i="1" dirty="0">
                          <a:solidFill>
                            <a:srgbClr val="FF0000"/>
                          </a:solidFill>
                        </a:rPr>
                        <a:t>average</a:t>
                      </a:r>
                      <a:endParaRPr lang="en-US" sz="2000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insert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 </a:t>
                      </a:r>
                      <a:r>
                        <a:rPr lang="en-US" sz="1000" i="1" dirty="0">
                          <a:solidFill>
                            <a:srgbClr val="FF0000"/>
                          </a:solidFill>
                        </a:rPr>
                        <a:t>amortized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</a:t>
                      </a:r>
                      <a:br>
                        <a:rPr lang="en-US" sz="2000" i="1" dirty="0"/>
                      </a:br>
                      <a:r>
                        <a:rPr lang="en-US" sz="1000" i="1" dirty="0">
                          <a:solidFill>
                            <a:srgbClr val="FF0000"/>
                          </a:solidFill>
                        </a:rPr>
                        <a:t>average and amortized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find_min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Goal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11253662" y="3181290"/>
            <a:ext cx="735138" cy="400110"/>
          </a:xfrm>
          <a:prstGeom prst="wedgeRectCallout">
            <a:avLst>
              <a:gd name="adj1" fmla="val -143874"/>
              <a:gd name="adj2" fmla="val 17388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BST?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Left-right Double Rotation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symmetric transformation is a left-right double rotation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We do this double rotation when the</a:t>
            </a:r>
            <a:br>
              <a:rPr lang="en-US" dirty="0"/>
            </a:br>
            <a:r>
              <a:rPr lang="en-US" dirty="0"/>
              <a:t>subtree rooted at y has become too</a:t>
            </a:r>
            <a:br>
              <a:rPr lang="en-US" dirty="0"/>
            </a:br>
            <a:r>
              <a:rPr lang="en-US" dirty="0"/>
              <a:t>tall after an insertion</a:t>
            </a:r>
          </a:p>
        </p:txBody>
      </p:sp>
      <p:cxnSp>
        <p:nvCxnSpPr>
          <p:cNvPr id="15" name="Straight Connector 14"/>
          <p:cNvCxnSpPr>
            <a:stCxn id="19" idx="6"/>
            <a:endCxn id="37" idx="0"/>
          </p:cNvCxnSpPr>
          <p:nvPr/>
        </p:nvCxnSpPr>
        <p:spPr bwMode="auto">
          <a:xfrm>
            <a:off x="3987800" y="3157835"/>
            <a:ext cx="800100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19" idx="2"/>
            <a:endCxn id="55" idx="7"/>
          </p:cNvCxnSpPr>
          <p:nvPr/>
        </p:nvCxnSpPr>
        <p:spPr bwMode="auto">
          <a:xfrm rot="10800000" flipV="1">
            <a:off x="2766686" y="3157834"/>
            <a:ext cx="6877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3454400" y="2891135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800" b="0" dirty="0"/>
              <a:t>z</a:t>
            </a:r>
          </a:p>
        </p:txBody>
      </p:sp>
      <p:cxnSp>
        <p:nvCxnSpPr>
          <p:cNvPr id="31" name="Straight Connector 30"/>
          <p:cNvCxnSpPr>
            <a:stCxn id="35" idx="6"/>
            <a:endCxn id="46" idx="1"/>
          </p:cNvCxnSpPr>
          <p:nvPr/>
        </p:nvCxnSpPr>
        <p:spPr bwMode="auto">
          <a:xfrm>
            <a:off x="10464800" y="3157835"/>
            <a:ext cx="763915" cy="5778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35" idx="2"/>
            <a:endCxn id="43" idx="7"/>
          </p:cNvCxnSpPr>
          <p:nvPr/>
        </p:nvCxnSpPr>
        <p:spPr bwMode="auto">
          <a:xfrm rot="10800000" flipV="1">
            <a:off x="9243686" y="3157834"/>
            <a:ext cx="6877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5" name="Oval 34"/>
          <p:cNvSpPr/>
          <p:nvPr/>
        </p:nvSpPr>
        <p:spPr bwMode="auto">
          <a:xfrm>
            <a:off x="9931400" y="2891135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y</a:t>
            </a:r>
          </a:p>
        </p:txBody>
      </p:sp>
      <p:cxnSp>
        <p:nvCxnSpPr>
          <p:cNvPr id="41" name="Straight Connector 40"/>
          <p:cNvCxnSpPr>
            <a:stCxn id="43" idx="5"/>
            <a:endCxn id="45" idx="0"/>
          </p:cNvCxnSpPr>
          <p:nvPr/>
        </p:nvCxnSpPr>
        <p:spPr bwMode="auto">
          <a:xfrm rot="16200000" flipH="1">
            <a:off x="9224635" y="4127469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43" idx="3"/>
            <a:endCxn id="44" idx="0"/>
          </p:cNvCxnSpPr>
          <p:nvPr/>
        </p:nvCxnSpPr>
        <p:spPr bwMode="auto">
          <a:xfrm rot="5400000">
            <a:off x="8426451" y="4127470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8788400" y="3653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x</a:t>
            </a:r>
          </a:p>
        </p:txBody>
      </p:sp>
      <p:sp>
        <p:nvSpPr>
          <p:cNvPr id="44" name="Isosceles Triangle 43"/>
          <p:cNvSpPr/>
          <p:nvPr/>
        </p:nvSpPr>
        <p:spPr bwMode="auto">
          <a:xfrm>
            <a:off x="8026400" y="45675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A</a:t>
            </a:r>
            <a:endParaRPr lang="en-US" b="0" baseline="-25000" dirty="0"/>
          </a:p>
        </p:txBody>
      </p:sp>
      <p:sp>
        <p:nvSpPr>
          <p:cNvPr id="45" name="Isosceles Triangle 44"/>
          <p:cNvSpPr/>
          <p:nvPr/>
        </p:nvSpPr>
        <p:spPr bwMode="auto">
          <a:xfrm>
            <a:off x="9245600" y="4567535"/>
            <a:ext cx="838200" cy="1137557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1430450" y="7005935"/>
            <a:ext cx="3666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&lt; x &lt; B &lt; y &lt; C &lt; z &lt; D</a:t>
            </a:r>
          </a:p>
        </p:txBody>
      </p:sp>
      <p:sp>
        <p:nvSpPr>
          <p:cNvPr id="51" name="Notched Right Arrow 50"/>
          <p:cNvSpPr/>
          <p:nvPr/>
        </p:nvSpPr>
        <p:spPr bwMode="auto">
          <a:xfrm>
            <a:off x="5525007" y="3375819"/>
            <a:ext cx="2348993" cy="815181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2000" b="0" dirty="0"/>
              <a:t>left-right rotation</a:t>
            </a: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1397000" y="6934200"/>
            <a:ext cx="3733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38" name="Straight Connector 37"/>
          <p:cNvCxnSpPr>
            <a:stCxn id="46" idx="5"/>
            <a:endCxn id="49" idx="0"/>
          </p:cNvCxnSpPr>
          <p:nvPr/>
        </p:nvCxnSpPr>
        <p:spPr bwMode="auto">
          <a:xfrm rot="16200000" flipH="1">
            <a:off x="11586835" y="4131934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46" idx="3"/>
            <a:endCxn id="47" idx="0"/>
          </p:cNvCxnSpPr>
          <p:nvPr/>
        </p:nvCxnSpPr>
        <p:spPr bwMode="auto">
          <a:xfrm rot="5400000">
            <a:off x="10788651" y="4131935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6" name="Oval 45"/>
          <p:cNvSpPr/>
          <p:nvPr/>
        </p:nvSpPr>
        <p:spPr bwMode="auto">
          <a:xfrm>
            <a:off x="11150600" y="3657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z</a:t>
            </a:r>
          </a:p>
        </p:txBody>
      </p:sp>
      <p:sp>
        <p:nvSpPr>
          <p:cNvPr id="47" name="Isosceles Triangle 46"/>
          <p:cNvSpPr/>
          <p:nvPr/>
        </p:nvSpPr>
        <p:spPr bwMode="auto">
          <a:xfrm>
            <a:off x="10388600" y="4572000"/>
            <a:ext cx="838200" cy="1137557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C</a:t>
            </a:r>
            <a:endParaRPr lang="en-US" b="0" baseline="-25000" dirty="0"/>
          </a:p>
        </p:txBody>
      </p:sp>
      <p:sp>
        <p:nvSpPr>
          <p:cNvPr id="49" name="Isosceles Triangle 48"/>
          <p:cNvSpPr/>
          <p:nvPr/>
        </p:nvSpPr>
        <p:spPr bwMode="auto">
          <a:xfrm>
            <a:off x="11607800" y="4572000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D</a:t>
            </a:r>
            <a:endParaRPr lang="en-US" b="0" baseline="-25000" dirty="0"/>
          </a:p>
        </p:txBody>
      </p:sp>
      <p:sp>
        <p:nvSpPr>
          <p:cNvPr id="52" name="TextBox 51"/>
          <p:cNvSpPr txBox="1"/>
          <p:nvPr/>
        </p:nvSpPr>
        <p:spPr>
          <a:xfrm>
            <a:off x="8364650" y="7005935"/>
            <a:ext cx="3666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&lt; x &lt; B &lt; y &lt; C &lt; z &lt; D</a:t>
            </a: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8026400" y="6934200"/>
            <a:ext cx="4419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37" name="Isosceles Triangle 36"/>
          <p:cNvSpPr/>
          <p:nvPr/>
        </p:nvSpPr>
        <p:spPr bwMode="auto">
          <a:xfrm>
            <a:off x="4368800" y="37293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D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0" name="Straight Connector 39"/>
          <p:cNvCxnSpPr>
            <a:stCxn id="55" idx="5"/>
            <a:endCxn id="67" idx="0"/>
          </p:cNvCxnSpPr>
          <p:nvPr/>
        </p:nvCxnSpPr>
        <p:spPr bwMode="auto">
          <a:xfrm rot="16200000" flipH="1">
            <a:off x="2783502" y="4091602"/>
            <a:ext cx="463580" cy="497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55" idx="3"/>
            <a:endCxn id="64" idx="0"/>
          </p:cNvCxnSpPr>
          <p:nvPr/>
        </p:nvCxnSpPr>
        <p:spPr bwMode="auto">
          <a:xfrm rot="5400000">
            <a:off x="1911351" y="4089370"/>
            <a:ext cx="459115" cy="497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5" name="Oval 54"/>
          <p:cNvSpPr/>
          <p:nvPr/>
        </p:nvSpPr>
        <p:spPr bwMode="auto">
          <a:xfrm>
            <a:off x="2311400" y="3653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x</a:t>
            </a:r>
          </a:p>
        </p:txBody>
      </p:sp>
      <p:sp>
        <p:nvSpPr>
          <p:cNvPr id="64" name="Isosceles Triangle 63"/>
          <p:cNvSpPr/>
          <p:nvPr/>
        </p:nvSpPr>
        <p:spPr bwMode="auto">
          <a:xfrm>
            <a:off x="1473200" y="4567535"/>
            <a:ext cx="838200" cy="1147465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A</a:t>
            </a:r>
            <a:endParaRPr lang="en-US" b="0" baseline="-25000" dirty="0"/>
          </a:p>
        </p:txBody>
      </p:sp>
      <p:cxnSp>
        <p:nvCxnSpPr>
          <p:cNvPr id="65" name="Straight Connector 64"/>
          <p:cNvCxnSpPr>
            <a:stCxn id="67" idx="5"/>
            <a:endCxn id="69" idx="0"/>
          </p:cNvCxnSpPr>
          <p:nvPr/>
        </p:nvCxnSpPr>
        <p:spPr bwMode="auto">
          <a:xfrm rot="16200000" flipH="1">
            <a:off x="3433435" y="5046334"/>
            <a:ext cx="382915" cy="3448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stCxn id="67" idx="3"/>
            <a:endCxn id="68" idx="0"/>
          </p:cNvCxnSpPr>
          <p:nvPr/>
        </p:nvCxnSpPr>
        <p:spPr bwMode="auto">
          <a:xfrm rot="5400000">
            <a:off x="2711451" y="5046335"/>
            <a:ext cx="382915" cy="3448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7" name="Oval 66"/>
          <p:cNvSpPr/>
          <p:nvPr/>
        </p:nvSpPr>
        <p:spPr bwMode="auto">
          <a:xfrm>
            <a:off x="2997200" y="4572000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y</a:t>
            </a:r>
          </a:p>
        </p:txBody>
      </p:sp>
      <p:sp>
        <p:nvSpPr>
          <p:cNvPr id="68" name="Isosceles Triangle 67"/>
          <p:cNvSpPr/>
          <p:nvPr/>
        </p:nvSpPr>
        <p:spPr bwMode="auto">
          <a:xfrm>
            <a:off x="2311400" y="5410200"/>
            <a:ext cx="838200" cy="1137557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sp>
        <p:nvSpPr>
          <p:cNvPr id="69" name="Isosceles Triangle 68"/>
          <p:cNvSpPr/>
          <p:nvPr/>
        </p:nvSpPr>
        <p:spPr bwMode="auto">
          <a:xfrm>
            <a:off x="3378200" y="5410200"/>
            <a:ext cx="838200" cy="1147465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C</a:t>
            </a:r>
            <a:endParaRPr lang="en-US" b="0" baseline="-25000" dirty="0"/>
          </a:p>
        </p:txBody>
      </p:sp>
      <p:sp>
        <p:nvSpPr>
          <p:cNvPr id="36" name="Rectangular Callout 35"/>
          <p:cNvSpPr/>
          <p:nvPr/>
        </p:nvSpPr>
        <p:spPr bwMode="auto">
          <a:xfrm>
            <a:off x="9935594" y="8512314"/>
            <a:ext cx="2586606" cy="707886"/>
          </a:xfrm>
          <a:prstGeom prst="wedgeRectCallout">
            <a:avLst>
              <a:gd name="adj1" fmla="val 1468"/>
              <a:gd name="adj2" fmla="val -17185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ordering invariant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 maintained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6" name="Slide Number Placeholder 5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5" grpId="0" animBg="1"/>
      <p:bldP spid="43" grpId="0" animBg="1"/>
      <p:bldP spid="44" grpId="0" animBg="1"/>
      <p:bldP spid="45" grpId="0" animBg="1"/>
      <p:bldP spid="48" grpId="0"/>
      <p:bldP spid="51" grpId="0" animBg="1"/>
      <p:bldP spid="46" grpId="0" animBg="1"/>
      <p:bldP spid="47" grpId="0" animBg="1"/>
      <p:bldP spid="49" grpId="0" animBg="1"/>
      <p:bldP spid="52" grpId="0"/>
      <p:bldP spid="37" grpId="0" animBg="1"/>
      <p:bldP spid="55" grpId="0" animBg="1"/>
      <p:bldP spid="64" grpId="0" animBg="1"/>
      <p:bldP spid="67" grpId="0" animBg="1"/>
      <p:bldP spid="68" grpId="0" animBg="1"/>
      <p:bldP spid="69" grpId="0" animBg="1"/>
      <p:bldP spid="3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Rotations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Double rotations maintain the ordering invariant</a:t>
            </a:r>
          </a:p>
          <a:p>
            <a:pPr lvl="4"/>
            <a:endParaRPr lang="en-US" dirty="0"/>
          </a:p>
          <a:p>
            <a:r>
              <a:rPr lang="en-US" dirty="0"/>
              <a:t>We do one of them when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lowest violation </a:t>
            </a:r>
            <a:r>
              <a:rPr lang="en-US" dirty="0"/>
              <a:t>is</a:t>
            </a:r>
            <a:r>
              <a:rPr lang="en-US" b="1" dirty="0"/>
              <a:t> </a:t>
            </a:r>
            <a:r>
              <a:rPr lang="en-US" dirty="0"/>
              <a:t>at the root</a:t>
            </a:r>
          </a:p>
          <a:p>
            <a:pPr lvl="1"/>
            <a:r>
              <a:rPr lang="en-US" dirty="0"/>
              <a:t>One of the </a:t>
            </a:r>
            <a:r>
              <a:rPr lang="en-US" b="1" dirty="0"/>
              <a:t>inner subtrees </a:t>
            </a:r>
            <a:r>
              <a:rPr lang="en-US" dirty="0"/>
              <a:t>has become too tall</a:t>
            </a:r>
          </a:p>
          <a:p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101600" y="5624155"/>
            <a:ext cx="30108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&lt; x &lt; B &lt; y &lt; C &lt; z &lt; D</a:t>
            </a:r>
          </a:p>
        </p:txBody>
      </p:sp>
      <p:sp>
        <p:nvSpPr>
          <p:cNvPr id="64" name="Notched Right Arrow 63"/>
          <p:cNvSpPr/>
          <p:nvPr/>
        </p:nvSpPr>
        <p:spPr bwMode="auto">
          <a:xfrm>
            <a:off x="3195637" y="2908022"/>
            <a:ext cx="1506538" cy="1304290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left-right</a:t>
            </a:r>
            <a:b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at z</a:t>
            </a:r>
          </a:p>
        </p:txBody>
      </p:sp>
      <p:cxnSp>
        <p:nvCxnSpPr>
          <p:cNvPr id="65" name="Straight Arrow Connector 64"/>
          <p:cNvCxnSpPr/>
          <p:nvPr/>
        </p:nvCxnSpPr>
        <p:spPr bwMode="auto">
          <a:xfrm>
            <a:off x="177800" y="5552420"/>
            <a:ext cx="28194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grpSp>
        <p:nvGrpSpPr>
          <p:cNvPr id="4" name="Group 82"/>
          <p:cNvGrpSpPr>
            <a:grpSpLocks noChangeAspect="1"/>
          </p:cNvGrpSpPr>
          <p:nvPr/>
        </p:nvGrpSpPr>
        <p:grpSpPr>
          <a:xfrm>
            <a:off x="4845050" y="2514601"/>
            <a:ext cx="3314700" cy="2113817"/>
            <a:chOff x="8026400" y="2891135"/>
            <a:chExt cx="4419600" cy="2818422"/>
          </a:xfrm>
        </p:grpSpPr>
        <p:cxnSp>
          <p:nvCxnSpPr>
            <p:cNvPr id="55" name="Straight Connector 54"/>
            <p:cNvCxnSpPr>
              <a:stCxn id="57" idx="6"/>
              <a:endCxn id="68" idx="1"/>
            </p:cNvCxnSpPr>
            <p:nvPr/>
          </p:nvCxnSpPr>
          <p:spPr bwMode="auto">
            <a:xfrm>
              <a:off x="10464800" y="3157835"/>
              <a:ext cx="763915" cy="57788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>
              <a:stCxn id="57" idx="2"/>
              <a:endCxn id="60" idx="7"/>
            </p:cNvCxnSpPr>
            <p:nvPr/>
          </p:nvCxnSpPr>
          <p:spPr bwMode="auto">
            <a:xfrm rot="10800000" flipV="1">
              <a:off x="9243686" y="3157834"/>
              <a:ext cx="687715" cy="5734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7" name="Oval 56"/>
            <p:cNvSpPr/>
            <p:nvPr/>
          </p:nvSpPr>
          <p:spPr bwMode="auto">
            <a:xfrm>
              <a:off x="9931400" y="2891135"/>
              <a:ext cx="533400" cy="53340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y</a:t>
              </a:r>
            </a:p>
          </p:txBody>
        </p:sp>
        <p:cxnSp>
          <p:nvCxnSpPr>
            <p:cNvPr id="58" name="Straight Connector 57"/>
            <p:cNvCxnSpPr>
              <a:stCxn id="60" idx="5"/>
              <a:endCxn id="62" idx="0"/>
            </p:cNvCxnSpPr>
            <p:nvPr/>
          </p:nvCxnSpPr>
          <p:spPr bwMode="auto">
            <a:xfrm rot="16200000" flipH="1">
              <a:off x="9224635" y="4127469"/>
              <a:ext cx="459115" cy="4210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>
              <a:stCxn id="60" idx="3"/>
              <a:endCxn id="61" idx="0"/>
            </p:cNvCxnSpPr>
            <p:nvPr/>
          </p:nvCxnSpPr>
          <p:spPr bwMode="auto">
            <a:xfrm rot="5400000">
              <a:off x="8426451" y="4127470"/>
              <a:ext cx="459115" cy="4210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60" name="Oval 59"/>
            <p:cNvSpPr/>
            <p:nvPr/>
          </p:nvSpPr>
          <p:spPr bwMode="auto">
            <a:xfrm>
              <a:off x="8788400" y="3653135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x</a:t>
              </a:r>
            </a:p>
          </p:txBody>
        </p:sp>
        <p:sp>
          <p:nvSpPr>
            <p:cNvPr id="61" name="Isosceles Triangle 60"/>
            <p:cNvSpPr/>
            <p:nvPr/>
          </p:nvSpPr>
          <p:spPr bwMode="auto">
            <a:xfrm>
              <a:off x="8026400" y="456753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b="0" dirty="0"/>
                <a:t>A</a:t>
              </a:r>
              <a:endParaRPr lang="en-US" sz="2000" b="0" baseline="-25000" dirty="0"/>
            </a:p>
          </p:txBody>
        </p:sp>
        <p:sp>
          <p:nvSpPr>
            <p:cNvPr id="62" name="Isosceles Triangle 61"/>
            <p:cNvSpPr/>
            <p:nvPr/>
          </p:nvSpPr>
          <p:spPr bwMode="auto">
            <a:xfrm>
              <a:off x="9245600" y="4567535"/>
              <a:ext cx="838200" cy="1137557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b="0" dirty="0"/>
                <a:t>B</a:t>
              </a:r>
              <a:endParaRPr lang="en-US" sz="2000" b="0" baseline="-25000" dirty="0"/>
            </a:p>
          </p:txBody>
        </p:sp>
        <p:cxnSp>
          <p:nvCxnSpPr>
            <p:cNvPr id="66" name="Straight Connector 65"/>
            <p:cNvCxnSpPr>
              <a:stCxn id="68" idx="5"/>
              <a:endCxn id="70" idx="0"/>
            </p:cNvCxnSpPr>
            <p:nvPr/>
          </p:nvCxnSpPr>
          <p:spPr bwMode="auto">
            <a:xfrm rot="16200000" flipH="1">
              <a:off x="11586835" y="4131934"/>
              <a:ext cx="459115" cy="4210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>
              <a:stCxn id="68" idx="3"/>
              <a:endCxn id="69" idx="0"/>
            </p:cNvCxnSpPr>
            <p:nvPr/>
          </p:nvCxnSpPr>
          <p:spPr bwMode="auto">
            <a:xfrm rot="5400000">
              <a:off x="10788651" y="4131935"/>
              <a:ext cx="459115" cy="4210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68" name="Oval 67"/>
            <p:cNvSpPr/>
            <p:nvPr/>
          </p:nvSpPr>
          <p:spPr bwMode="auto">
            <a:xfrm>
              <a:off x="11150600" y="3657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z</a:t>
              </a:r>
            </a:p>
          </p:txBody>
        </p:sp>
        <p:sp>
          <p:nvSpPr>
            <p:cNvPr id="69" name="Isosceles Triangle 68"/>
            <p:cNvSpPr/>
            <p:nvPr/>
          </p:nvSpPr>
          <p:spPr bwMode="auto">
            <a:xfrm>
              <a:off x="10388600" y="4572000"/>
              <a:ext cx="838200" cy="1137557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b="0" dirty="0"/>
                <a:t>C</a:t>
              </a:r>
              <a:endParaRPr lang="en-US" sz="2000" b="0" baseline="-25000" dirty="0"/>
            </a:p>
          </p:txBody>
        </p:sp>
        <p:sp>
          <p:nvSpPr>
            <p:cNvPr id="70" name="Isosceles Triangle 69"/>
            <p:cNvSpPr/>
            <p:nvPr/>
          </p:nvSpPr>
          <p:spPr bwMode="auto">
            <a:xfrm>
              <a:off x="11607800" y="4572000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b="0" dirty="0"/>
                <a:t>D</a:t>
              </a:r>
              <a:endParaRPr lang="en-US" sz="2000" b="0" baseline="-25000" dirty="0"/>
            </a:p>
          </p:txBody>
        </p:sp>
      </p:grpSp>
      <p:grpSp>
        <p:nvGrpSpPr>
          <p:cNvPr id="5" name="Group 83"/>
          <p:cNvGrpSpPr>
            <a:grpSpLocks noChangeAspect="1"/>
          </p:cNvGrpSpPr>
          <p:nvPr/>
        </p:nvGrpSpPr>
        <p:grpSpPr>
          <a:xfrm>
            <a:off x="177800" y="2519065"/>
            <a:ext cx="2800350" cy="2749898"/>
            <a:chOff x="1473200" y="2891135"/>
            <a:chExt cx="3733800" cy="3666530"/>
          </a:xfrm>
        </p:grpSpPr>
        <p:cxnSp>
          <p:nvCxnSpPr>
            <p:cNvPr id="37" name="Straight Connector 36"/>
            <p:cNvCxnSpPr>
              <a:stCxn id="50" idx="6"/>
              <a:endCxn id="73" idx="0"/>
            </p:cNvCxnSpPr>
            <p:nvPr/>
          </p:nvCxnSpPr>
          <p:spPr bwMode="auto">
            <a:xfrm>
              <a:off x="3987800" y="3157835"/>
              <a:ext cx="800100" cy="5715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>
              <a:stCxn id="50" idx="2"/>
              <a:endCxn id="76" idx="7"/>
            </p:cNvCxnSpPr>
            <p:nvPr/>
          </p:nvCxnSpPr>
          <p:spPr bwMode="auto">
            <a:xfrm rot="10800000" flipV="1">
              <a:off x="2766686" y="3157834"/>
              <a:ext cx="687715" cy="5734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0" name="Oval 49"/>
            <p:cNvSpPr/>
            <p:nvPr/>
          </p:nvSpPr>
          <p:spPr bwMode="auto">
            <a:xfrm>
              <a:off x="3454400" y="2891135"/>
              <a:ext cx="533400" cy="533400"/>
            </a:xfrm>
            <a:prstGeom prst="ellips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eaLnBrk="1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sz="2000" b="0" dirty="0"/>
                <a:t>z</a:t>
              </a:r>
            </a:p>
          </p:txBody>
        </p:sp>
        <p:sp>
          <p:nvSpPr>
            <p:cNvPr id="73" name="Isosceles Triangle 72"/>
            <p:cNvSpPr/>
            <p:nvPr/>
          </p:nvSpPr>
          <p:spPr bwMode="auto">
            <a:xfrm>
              <a:off x="4368800" y="372933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D</a:t>
              </a:r>
              <a:endParaRPr kumimoji="0" lang="en-US" sz="20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74" name="Straight Connector 73"/>
            <p:cNvCxnSpPr>
              <a:stCxn id="76" idx="5"/>
              <a:endCxn id="80" idx="0"/>
            </p:cNvCxnSpPr>
            <p:nvPr/>
          </p:nvCxnSpPr>
          <p:spPr bwMode="auto">
            <a:xfrm rot="16200000" flipH="1">
              <a:off x="2783502" y="4091602"/>
              <a:ext cx="463580" cy="4972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/>
            <p:cNvCxnSpPr>
              <a:stCxn id="76" idx="3"/>
              <a:endCxn id="77" idx="0"/>
            </p:cNvCxnSpPr>
            <p:nvPr/>
          </p:nvCxnSpPr>
          <p:spPr bwMode="auto">
            <a:xfrm rot="5400000">
              <a:off x="1911351" y="4089371"/>
              <a:ext cx="459115" cy="4972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6" name="Oval 75"/>
            <p:cNvSpPr/>
            <p:nvPr/>
          </p:nvSpPr>
          <p:spPr bwMode="auto">
            <a:xfrm>
              <a:off x="2311400" y="3653135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x</a:t>
              </a:r>
            </a:p>
          </p:txBody>
        </p:sp>
        <p:sp>
          <p:nvSpPr>
            <p:cNvPr id="77" name="Isosceles Triangle 76"/>
            <p:cNvSpPr/>
            <p:nvPr/>
          </p:nvSpPr>
          <p:spPr bwMode="auto">
            <a:xfrm>
              <a:off x="1473200" y="4567535"/>
              <a:ext cx="838200" cy="1147465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b="0" dirty="0"/>
                <a:t>A</a:t>
              </a:r>
              <a:endParaRPr lang="en-US" sz="2000" b="0" baseline="-25000" dirty="0"/>
            </a:p>
          </p:txBody>
        </p:sp>
        <p:cxnSp>
          <p:nvCxnSpPr>
            <p:cNvPr id="78" name="Straight Connector 77"/>
            <p:cNvCxnSpPr>
              <a:stCxn id="80" idx="5"/>
              <a:endCxn id="82" idx="0"/>
            </p:cNvCxnSpPr>
            <p:nvPr/>
          </p:nvCxnSpPr>
          <p:spPr bwMode="auto">
            <a:xfrm rot="16200000" flipH="1">
              <a:off x="3433435" y="5046334"/>
              <a:ext cx="382915" cy="3448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>
              <a:stCxn id="80" idx="3"/>
              <a:endCxn id="81" idx="0"/>
            </p:cNvCxnSpPr>
            <p:nvPr/>
          </p:nvCxnSpPr>
          <p:spPr bwMode="auto">
            <a:xfrm rot="5400000">
              <a:off x="2711451" y="5046335"/>
              <a:ext cx="382915" cy="3448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80" name="Oval 79"/>
            <p:cNvSpPr/>
            <p:nvPr/>
          </p:nvSpPr>
          <p:spPr bwMode="auto">
            <a:xfrm>
              <a:off x="2997200" y="4572000"/>
              <a:ext cx="533400" cy="53340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y</a:t>
              </a:r>
            </a:p>
          </p:txBody>
        </p:sp>
        <p:sp>
          <p:nvSpPr>
            <p:cNvPr id="81" name="Isosceles Triangle 80"/>
            <p:cNvSpPr/>
            <p:nvPr/>
          </p:nvSpPr>
          <p:spPr bwMode="auto">
            <a:xfrm>
              <a:off x="2311400" y="5410200"/>
              <a:ext cx="838200" cy="1137557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b="0" dirty="0"/>
                <a:t>B</a:t>
              </a:r>
              <a:endParaRPr lang="en-US" sz="2000" b="0" baseline="-25000" dirty="0"/>
            </a:p>
          </p:txBody>
        </p:sp>
        <p:sp>
          <p:nvSpPr>
            <p:cNvPr id="82" name="Isosceles Triangle 81"/>
            <p:cNvSpPr/>
            <p:nvPr/>
          </p:nvSpPr>
          <p:spPr bwMode="auto">
            <a:xfrm>
              <a:off x="3378200" y="5410200"/>
              <a:ext cx="838200" cy="1147465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b="0" dirty="0"/>
                <a:t>C</a:t>
              </a:r>
              <a:endParaRPr lang="en-US" sz="2000" b="0" baseline="-25000" dirty="0"/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4996956" y="5624155"/>
            <a:ext cx="30108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&lt; x &lt; B &lt; y &lt; C &lt; z &lt; D</a:t>
            </a:r>
          </a:p>
        </p:txBody>
      </p:sp>
      <p:cxnSp>
        <p:nvCxnSpPr>
          <p:cNvPr id="103" name="Straight Arrow Connector 102"/>
          <p:cNvCxnSpPr/>
          <p:nvPr/>
        </p:nvCxnSpPr>
        <p:spPr bwMode="auto">
          <a:xfrm>
            <a:off x="4826000" y="5567065"/>
            <a:ext cx="3352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05" name="Notched Right Arrow 104"/>
          <p:cNvSpPr/>
          <p:nvPr/>
        </p:nvSpPr>
        <p:spPr bwMode="auto">
          <a:xfrm flipH="1">
            <a:off x="8148637" y="2900065"/>
            <a:ext cx="1506538" cy="1304290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right-left</a:t>
            </a:r>
            <a:b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at x</a:t>
            </a:r>
          </a:p>
        </p:txBody>
      </p:sp>
      <p:grpSp>
        <p:nvGrpSpPr>
          <p:cNvPr id="6" name="Group 118"/>
          <p:cNvGrpSpPr>
            <a:grpSpLocks noChangeAspect="1"/>
          </p:cNvGrpSpPr>
          <p:nvPr/>
        </p:nvGrpSpPr>
        <p:grpSpPr>
          <a:xfrm>
            <a:off x="10083800" y="2514600"/>
            <a:ext cx="2743200" cy="2749898"/>
            <a:chOff x="9474200" y="2891135"/>
            <a:chExt cx="3657600" cy="3666530"/>
          </a:xfrm>
        </p:grpSpPr>
        <p:cxnSp>
          <p:nvCxnSpPr>
            <p:cNvPr id="106" name="Straight Connector 105"/>
            <p:cNvCxnSpPr>
              <a:stCxn id="110" idx="6"/>
              <a:endCxn id="111" idx="1"/>
            </p:cNvCxnSpPr>
            <p:nvPr/>
          </p:nvCxnSpPr>
          <p:spPr bwMode="auto">
            <a:xfrm>
              <a:off x="11150600" y="3157835"/>
              <a:ext cx="763915" cy="5734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>
              <a:stCxn id="110" idx="2"/>
              <a:endCxn id="112" idx="0"/>
            </p:cNvCxnSpPr>
            <p:nvPr/>
          </p:nvCxnSpPr>
          <p:spPr bwMode="auto">
            <a:xfrm rot="10800000" flipV="1">
              <a:off x="9893300" y="3157835"/>
              <a:ext cx="723900" cy="5715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>
              <a:stCxn id="111" idx="5"/>
              <a:endCxn id="113" idx="0"/>
            </p:cNvCxnSpPr>
            <p:nvPr/>
          </p:nvCxnSpPr>
          <p:spPr bwMode="auto">
            <a:xfrm rot="16200000" flipH="1">
              <a:off x="12272635" y="4127469"/>
              <a:ext cx="459115" cy="4210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>
              <a:stCxn id="111" idx="3"/>
              <a:endCxn id="116" idx="0"/>
            </p:cNvCxnSpPr>
            <p:nvPr/>
          </p:nvCxnSpPr>
          <p:spPr bwMode="auto">
            <a:xfrm rot="5400000">
              <a:off x="11434118" y="4091603"/>
              <a:ext cx="463580" cy="4972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10" name="Oval 109"/>
            <p:cNvSpPr/>
            <p:nvPr/>
          </p:nvSpPr>
          <p:spPr bwMode="auto">
            <a:xfrm>
              <a:off x="10617200" y="2891135"/>
              <a:ext cx="533400" cy="533400"/>
            </a:xfrm>
            <a:prstGeom prst="ellips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eaLnBrk="1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sz="2000" b="0" dirty="0"/>
                <a:t>x</a:t>
              </a: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11836400" y="3653135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z</a:t>
              </a:r>
            </a:p>
          </p:txBody>
        </p:sp>
        <p:sp>
          <p:nvSpPr>
            <p:cNvPr id="112" name="Isosceles Triangle 111"/>
            <p:cNvSpPr/>
            <p:nvPr/>
          </p:nvSpPr>
          <p:spPr bwMode="auto">
            <a:xfrm>
              <a:off x="9474200" y="372933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A</a:t>
              </a:r>
              <a:endParaRPr kumimoji="0" lang="en-US" sz="20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13" name="Isosceles Triangle 112"/>
            <p:cNvSpPr/>
            <p:nvPr/>
          </p:nvSpPr>
          <p:spPr bwMode="auto">
            <a:xfrm>
              <a:off x="12293600" y="4567535"/>
              <a:ext cx="838200" cy="1147465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b="0" dirty="0"/>
                <a:t>D</a:t>
              </a:r>
              <a:endParaRPr lang="en-US" sz="2000" b="0" baseline="-25000" dirty="0"/>
            </a:p>
          </p:txBody>
        </p:sp>
        <p:cxnSp>
          <p:nvCxnSpPr>
            <p:cNvPr id="114" name="Straight Connector 113"/>
            <p:cNvCxnSpPr>
              <a:stCxn id="116" idx="5"/>
              <a:endCxn id="118" idx="0"/>
            </p:cNvCxnSpPr>
            <p:nvPr/>
          </p:nvCxnSpPr>
          <p:spPr bwMode="auto">
            <a:xfrm rot="16200000" flipH="1">
              <a:off x="11586835" y="5046334"/>
              <a:ext cx="382915" cy="3448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5" name="Straight Connector 114"/>
            <p:cNvCxnSpPr>
              <a:stCxn id="116" idx="3"/>
              <a:endCxn id="117" idx="0"/>
            </p:cNvCxnSpPr>
            <p:nvPr/>
          </p:nvCxnSpPr>
          <p:spPr bwMode="auto">
            <a:xfrm rot="5400000">
              <a:off x="10864851" y="5046335"/>
              <a:ext cx="382915" cy="3448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16" name="Oval 115"/>
            <p:cNvSpPr/>
            <p:nvPr/>
          </p:nvSpPr>
          <p:spPr bwMode="auto">
            <a:xfrm>
              <a:off x="11150600" y="4572000"/>
              <a:ext cx="533400" cy="53340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y</a:t>
              </a:r>
            </a:p>
          </p:txBody>
        </p:sp>
        <p:sp>
          <p:nvSpPr>
            <p:cNvPr id="117" name="Isosceles Triangle 116"/>
            <p:cNvSpPr/>
            <p:nvPr/>
          </p:nvSpPr>
          <p:spPr bwMode="auto">
            <a:xfrm>
              <a:off x="10464800" y="5410200"/>
              <a:ext cx="838200" cy="1137557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b="0" dirty="0"/>
                <a:t>B</a:t>
              </a:r>
              <a:endParaRPr lang="en-US" sz="2000" b="0" baseline="-25000" dirty="0"/>
            </a:p>
          </p:txBody>
        </p:sp>
        <p:sp>
          <p:nvSpPr>
            <p:cNvPr id="118" name="Isosceles Triangle 117"/>
            <p:cNvSpPr/>
            <p:nvPr/>
          </p:nvSpPr>
          <p:spPr bwMode="auto">
            <a:xfrm>
              <a:off x="11531600" y="5410200"/>
              <a:ext cx="838200" cy="1147465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b="0" dirty="0"/>
                <a:t>C</a:t>
              </a:r>
              <a:endParaRPr lang="en-US" sz="2000" b="0" baseline="-25000" dirty="0"/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9892311" y="5624155"/>
            <a:ext cx="30108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&lt; x &lt; B &lt; y &lt; C &lt; z &lt; D</a:t>
            </a:r>
          </a:p>
        </p:txBody>
      </p:sp>
      <p:cxnSp>
        <p:nvCxnSpPr>
          <p:cNvPr id="121" name="Straight Arrow Connector 120"/>
          <p:cNvCxnSpPr/>
          <p:nvPr/>
        </p:nvCxnSpPr>
        <p:spPr bwMode="auto">
          <a:xfrm>
            <a:off x="9968511" y="5552420"/>
            <a:ext cx="28194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54" name="Rectangular Callout 53"/>
          <p:cNvSpPr/>
          <p:nvPr/>
        </p:nvSpPr>
        <p:spPr bwMode="auto">
          <a:xfrm>
            <a:off x="8407400" y="7315200"/>
            <a:ext cx="2193934" cy="400110"/>
          </a:xfrm>
          <a:prstGeom prst="wedgeRectCallout">
            <a:avLst>
              <a:gd name="adj1" fmla="val -99655"/>
              <a:gd name="adj2" fmla="val 23044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either z or x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1" name="Rectangular Callout 70"/>
          <p:cNvSpPr/>
          <p:nvPr/>
        </p:nvSpPr>
        <p:spPr bwMode="auto">
          <a:xfrm>
            <a:off x="10160000" y="7978914"/>
            <a:ext cx="2137829" cy="707886"/>
          </a:xfrm>
          <a:prstGeom prst="wedgeRectCallout">
            <a:avLst>
              <a:gd name="adj1" fmla="val -88366"/>
              <a:gd name="adj2" fmla="val 6323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the subtree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rooted at y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2" name="Slide Number Placeholder 7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 animBg="1"/>
      <p:bldP spid="102" grpId="0"/>
      <p:bldP spid="105" grpId="0" animBg="1"/>
      <p:bldP spid="120" grpId="0"/>
      <p:bldP spid="54" grpId="0" animBg="1"/>
      <p:bldP spid="71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it Called a </a:t>
            </a:r>
            <a:r>
              <a:rPr lang="en-US" b="1" i="1" dirty="0"/>
              <a:t>Double</a:t>
            </a:r>
            <a:r>
              <a:rPr lang="en-US" dirty="0"/>
              <a:t> Rotation?</a:t>
            </a:r>
          </a:p>
        </p:txBody>
      </p:sp>
      <p:sp>
        <p:nvSpPr>
          <p:cNvPr id="62" name="Content Placeholder 61"/>
          <p:cNvSpPr>
            <a:spLocks noGrp="1"/>
          </p:cNvSpPr>
          <p:nvPr>
            <p:ph idx="1"/>
          </p:nvPr>
        </p:nvSpPr>
        <p:spPr>
          <a:xfrm>
            <a:off x="939800" y="5334000"/>
            <a:ext cx="5029200" cy="3543300"/>
          </a:xfrm>
        </p:spPr>
        <p:txBody>
          <a:bodyPr/>
          <a:lstStyle/>
          <a:p>
            <a:r>
              <a:rPr lang="en-US" dirty="0"/>
              <a:t>We can view a double rotation as a sequence of two single rotations</a:t>
            </a:r>
          </a:p>
          <a:p>
            <a:pPr lvl="1"/>
            <a:r>
              <a:rPr lang="en-US" dirty="0"/>
              <a:t>This is convenient when implementing AVL trees</a:t>
            </a:r>
          </a:p>
        </p:txBody>
      </p:sp>
      <p:cxnSp>
        <p:nvCxnSpPr>
          <p:cNvPr id="29" name="Straight Connector 28"/>
          <p:cNvCxnSpPr>
            <a:stCxn id="34" idx="6"/>
            <a:endCxn id="35" idx="1"/>
          </p:cNvCxnSpPr>
          <p:nvPr/>
        </p:nvCxnSpPr>
        <p:spPr bwMode="auto">
          <a:xfrm>
            <a:off x="11303000" y="2933700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4" idx="2"/>
            <a:endCxn id="42" idx="7"/>
          </p:cNvCxnSpPr>
          <p:nvPr/>
        </p:nvCxnSpPr>
        <p:spPr bwMode="auto">
          <a:xfrm rot="10800000" flipV="1">
            <a:off x="10005686" y="2933700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4" name="Oval 33"/>
          <p:cNvSpPr/>
          <p:nvPr/>
        </p:nvSpPr>
        <p:spPr bwMode="auto">
          <a:xfrm>
            <a:off x="10769600" y="2667000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13</a:t>
            </a:r>
          </a:p>
        </p:txBody>
      </p:sp>
      <p:sp>
        <p:nvSpPr>
          <p:cNvPr id="35" name="Oval 34"/>
          <p:cNvSpPr/>
          <p:nvPr/>
        </p:nvSpPr>
        <p:spPr bwMode="auto">
          <a:xfrm>
            <a:off x="11988800" y="342708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42" name="Oval 41"/>
          <p:cNvSpPr/>
          <p:nvPr/>
        </p:nvSpPr>
        <p:spPr bwMode="auto">
          <a:xfrm>
            <a:off x="9550400" y="342708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10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2" name="Group 52"/>
          <p:cNvGrpSpPr/>
          <p:nvPr/>
        </p:nvGrpSpPr>
        <p:grpSpPr>
          <a:xfrm>
            <a:off x="787400" y="2667000"/>
            <a:ext cx="1752600" cy="1295400"/>
            <a:chOff x="2540000" y="1981200"/>
            <a:chExt cx="1752600" cy="1295400"/>
          </a:xfrm>
        </p:grpSpPr>
        <p:cxnSp>
          <p:nvCxnSpPr>
            <p:cNvPr id="52" name="Straight Connector 51"/>
            <p:cNvCxnSpPr>
              <a:stCxn id="56" idx="6"/>
              <a:endCxn id="57" idx="1"/>
            </p:cNvCxnSpPr>
            <p:nvPr/>
          </p:nvCxnSpPr>
          <p:spPr bwMode="auto">
            <a:xfrm>
              <a:off x="3073400" y="2247900"/>
              <a:ext cx="763915" cy="5734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6" name="Oval 55"/>
            <p:cNvSpPr/>
            <p:nvPr/>
          </p:nvSpPr>
          <p:spPr bwMode="auto">
            <a:xfrm>
              <a:off x="2540000" y="1981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10</a:t>
              </a: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3759200" y="2743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15</a:t>
              </a:r>
            </a:p>
          </p:txBody>
        </p:sp>
      </p:grpSp>
      <p:grpSp>
        <p:nvGrpSpPr>
          <p:cNvPr id="3" name="Group 54"/>
          <p:cNvGrpSpPr/>
          <p:nvPr/>
        </p:nvGrpSpPr>
        <p:grpSpPr>
          <a:xfrm>
            <a:off x="5207000" y="2667000"/>
            <a:ext cx="1752600" cy="2133600"/>
            <a:chOff x="8788400" y="1981200"/>
            <a:chExt cx="1752600" cy="2133600"/>
          </a:xfrm>
        </p:grpSpPr>
        <p:cxnSp>
          <p:nvCxnSpPr>
            <p:cNvPr id="6" name="Straight Connector 5"/>
            <p:cNvCxnSpPr>
              <a:stCxn id="11" idx="6"/>
              <a:endCxn id="12" idx="1"/>
            </p:cNvCxnSpPr>
            <p:nvPr/>
          </p:nvCxnSpPr>
          <p:spPr bwMode="auto">
            <a:xfrm>
              <a:off x="9321800" y="2247900"/>
              <a:ext cx="763915" cy="5734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1" name="Oval 10"/>
            <p:cNvSpPr/>
            <p:nvPr/>
          </p:nvSpPr>
          <p:spPr bwMode="auto">
            <a:xfrm>
              <a:off x="8788400" y="1981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10</a:t>
              </a: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10007600" y="2743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15</a:t>
              </a:r>
            </a:p>
          </p:txBody>
        </p:sp>
        <p:cxnSp>
          <p:nvCxnSpPr>
            <p:cNvPr id="24" name="Straight Connector 23"/>
            <p:cNvCxnSpPr>
              <a:stCxn id="12" idx="3"/>
              <a:endCxn id="25" idx="7"/>
            </p:cNvCxnSpPr>
            <p:nvPr/>
          </p:nvCxnSpPr>
          <p:spPr bwMode="auto">
            <a:xfrm rot="5400000">
              <a:off x="9738985" y="3312785"/>
              <a:ext cx="461030" cy="232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5" name="Oval 24"/>
            <p:cNvSpPr/>
            <p:nvPr/>
          </p:nvSpPr>
          <p:spPr bwMode="auto">
            <a:xfrm>
              <a:off x="9398000" y="3581400"/>
              <a:ext cx="533400" cy="53340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13</a:t>
              </a:r>
            </a:p>
          </p:txBody>
        </p:sp>
      </p:grpSp>
      <p:cxnSp>
        <p:nvCxnSpPr>
          <p:cNvPr id="32" name="Straight Connector 31"/>
          <p:cNvCxnSpPr>
            <a:stCxn id="36" idx="6"/>
            <a:endCxn id="37" idx="1"/>
          </p:cNvCxnSpPr>
          <p:nvPr/>
        </p:nvCxnSpPr>
        <p:spPr bwMode="auto">
          <a:xfrm>
            <a:off x="8258036" y="6667500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37" idx="5"/>
            <a:endCxn id="38" idx="1"/>
          </p:cNvCxnSpPr>
          <p:nvPr/>
        </p:nvCxnSpPr>
        <p:spPr bwMode="auto">
          <a:xfrm rot="16200000" flipH="1">
            <a:off x="9284821" y="77323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6" name="Oval 35"/>
          <p:cNvSpPr/>
          <p:nvPr/>
        </p:nvSpPr>
        <p:spPr bwMode="auto">
          <a:xfrm>
            <a:off x="7724636" y="6400800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ysDash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8943836" y="7162800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ysDash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13</a:t>
            </a:r>
          </a:p>
        </p:txBody>
      </p:sp>
      <p:sp>
        <p:nvSpPr>
          <p:cNvPr id="38" name="Oval 37"/>
          <p:cNvSpPr/>
          <p:nvPr/>
        </p:nvSpPr>
        <p:spPr bwMode="auto">
          <a:xfrm>
            <a:off x="9553436" y="8001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ysDash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50" name="Notched Right Arrow 49"/>
          <p:cNvSpPr/>
          <p:nvPr/>
        </p:nvSpPr>
        <p:spPr bwMode="auto">
          <a:xfrm rot="2700000">
            <a:off x="6194564" y="5140464"/>
            <a:ext cx="1524000" cy="838200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right at 15</a:t>
            </a:r>
          </a:p>
        </p:txBody>
      </p:sp>
      <p:sp>
        <p:nvSpPr>
          <p:cNvPr id="51" name="Notched Right Arrow 50"/>
          <p:cNvSpPr/>
          <p:nvPr/>
        </p:nvSpPr>
        <p:spPr bwMode="auto">
          <a:xfrm rot="-2700000">
            <a:off x="9465092" y="5140464"/>
            <a:ext cx="1524000" cy="838200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left at 10</a:t>
            </a:r>
          </a:p>
        </p:txBody>
      </p:sp>
      <p:sp>
        <p:nvSpPr>
          <p:cNvPr id="54" name="Oval 53"/>
          <p:cNvSpPr/>
          <p:nvPr/>
        </p:nvSpPr>
        <p:spPr bwMode="auto">
          <a:xfrm>
            <a:off x="5207000" y="2667000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  <p:sp>
        <p:nvSpPr>
          <p:cNvPr id="53" name="Right Arrow 52"/>
          <p:cNvSpPr/>
          <p:nvPr/>
        </p:nvSpPr>
        <p:spPr bwMode="auto">
          <a:xfrm>
            <a:off x="3149600" y="2971800"/>
            <a:ext cx="1524000" cy="8382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insert 13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42" grpId="0" animBg="1"/>
      <p:bldP spid="36" grpId="0" animBg="1"/>
      <p:bldP spid="37" grpId="0" animBg="1"/>
      <p:bldP spid="38" grpId="0" animBg="1"/>
      <p:bldP spid="50" grpId="0" animBg="1"/>
      <p:bldP spid="51" grpId="0" animBg="1"/>
      <p:bldP spid="54" grpId="0" animBg="1"/>
      <p:bldP spid="5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r>
              <a:rPr lang="en-US" sz="4800" dirty="0"/>
              <a:t>AVL Rotation When-to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01468" y="4231049"/>
            <a:ext cx="3753972" cy="1239312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If</a:t>
            </a:r>
            <a:r>
              <a:rPr lang="en-US" b="0" dirty="0"/>
              <a:t> the insertion</a:t>
            </a:r>
            <a:br>
              <a:rPr lang="en-US" b="0" dirty="0"/>
            </a:br>
            <a:r>
              <a:rPr lang="en-US" b="0" dirty="0"/>
              <a:t>that caused the lowest</a:t>
            </a:r>
            <a:br>
              <a:rPr lang="en-US" b="0" dirty="0"/>
            </a:br>
            <a:r>
              <a:rPr lang="en-US" b="0" dirty="0"/>
              <a:t>violation       happened …</a:t>
            </a:r>
          </a:p>
        </p:txBody>
      </p:sp>
      <p:sp>
        <p:nvSpPr>
          <p:cNvPr id="23" name="Isosceles Triangle 22"/>
          <p:cNvSpPr/>
          <p:nvPr/>
        </p:nvSpPr>
        <p:spPr>
          <a:xfrm>
            <a:off x="5601981" y="4049579"/>
            <a:ext cx="1381948" cy="1609983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65023" rIns="0" bIns="65023" rtlCol="0" anchor="ctr"/>
          <a:lstStyle/>
          <a:p>
            <a:pPr algn="ctr"/>
            <a:r>
              <a:rPr lang="en-US" i="1" dirty="0"/>
              <a:t>here</a:t>
            </a:r>
          </a:p>
        </p:txBody>
      </p:sp>
      <p:sp>
        <p:nvSpPr>
          <p:cNvPr id="26" name="Isosceles Triangle 25"/>
          <p:cNvSpPr/>
          <p:nvPr/>
        </p:nvSpPr>
        <p:spPr>
          <a:xfrm>
            <a:off x="7252224" y="4049579"/>
            <a:ext cx="1381948" cy="1609983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65023" rIns="0" bIns="65023" rtlCol="0" anchor="ctr"/>
          <a:lstStyle/>
          <a:p>
            <a:pPr algn="ctr"/>
            <a:r>
              <a:rPr lang="en-US" i="1" dirty="0"/>
              <a:t>here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01468" y="7507314"/>
            <a:ext cx="2413863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b="0" dirty="0"/>
              <a:t>… </a:t>
            </a:r>
            <a:r>
              <a:rPr lang="en-US" dirty="0"/>
              <a:t>then</a:t>
            </a:r>
            <a:r>
              <a:rPr lang="en-US" b="0" dirty="0"/>
              <a:t> do a …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616760" y="7238196"/>
            <a:ext cx="1407176" cy="1608643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right</a:t>
            </a:r>
            <a:br>
              <a:rPr lang="en-US" dirty="0"/>
            </a:br>
            <a:r>
              <a:rPr lang="en-US" dirty="0"/>
              <a:t>single</a:t>
            </a:r>
            <a:br>
              <a:rPr lang="en-US" dirty="0"/>
            </a:br>
            <a:r>
              <a:rPr lang="en-US" dirty="0"/>
              <a:t>rotation</a:t>
            </a:r>
            <a:br>
              <a:rPr lang="en-US" dirty="0"/>
            </a:br>
            <a:r>
              <a:rPr lang="en-US" dirty="0"/>
              <a:t>at </a:t>
            </a:r>
            <a:r>
              <a:rPr lang="en-US" b="1" dirty="0"/>
              <a:t>x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207890" y="7238196"/>
            <a:ext cx="1492136" cy="1608643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left/right</a:t>
            </a:r>
            <a:br>
              <a:rPr lang="en-US" dirty="0"/>
            </a:br>
            <a:r>
              <a:rPr lang="en-US" dirty="0"/>
              <a:t>double</a:t>
            </a:r>
            <a:br>
              <a:rPr lang="en-US" dirty="0"/>
            </a:br>
            <a:r>
              <a:rPr lang="en-US" dirty="0"/>
              <a:t>rotation</a:t>
            </a:r>
            <a:br>
              <a:rPr lang="en-US" dirty="0"/>
            </a:br>
            <a:r>
              <a:rPr lang="en-US" dirty="0"/>
              <a:t>at </a:t>
            </a:r>
            <a:r>
              <a:rPr lang="en-US" b="1" dirty="0"/>
              <a:t>x</a:t>
            </a:r>
          </a:p>
        </p:txBody>
      </p:sp>
      <p:sp>
        <p:nvSpPr>
          <p:cNvPr id="38" name="Isosceles Triangle 37"/>
          <p:cNvSpPr/>
          <p:nvPr/>
        </p:nvSpPr>
        <p:spPr>
          <a:xfrm>
            <a:off x="9040400" y="4049579"/>
            <a:ext cx="1381948" cy="1609983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65023" rIns="0" bIns="65023" rtlCol="0" anchor="ctr"/>
          <a:lstStyle/>
          <a:p>
            <a:pPr algn="ctr"/>
            <a:r>
              <a:rPr lang="en-US" i="1" dirty="0"/>
              <a:t>here</a:t>
            </a:r>
          </a:p>
        </p:txBody>
      </p:sp>
      <p:sp>
        <p:nvSpPr>
          <p:cNvPr id="39" name="Isosceles Triangle 38"/>
          <p:cNvSpPr/>
          <p:nvPr/>
        </p:nvSpPr>
        <p:spPr>
          <a:xfrm>
            <a:off x="10690642" y="4049579"/>
            <a:ext cx="1381948" cy="1609983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65023" rIns="0" bIns="65023" rtlCol="0" anchor="ctr"/>
          <a:lstStyle/>
          <a:p>
            <a:pPr algn="ctr"/>
            <a:r>
              <a:rPr lang="en-US" i="1" dirty="0"/>
              <a:t>here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996065" y="7238196"/>
            <a:ext cx="1492136" cy="1608643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right/left</a:t>
            </a:r>
            <a:br>
              <a:rPr lang="en-US" dirty="0"/>
            </a:br>
            <a:r>
              <a:rPr lang="en-US" dirty="0"/>
              <a:t>double</a:t>
            </a:r>
            <a:br>
              <a:rPr lang="en-US" dirty="0"/>
            </a:br>
            <a:r>
              <a:rPr lang="en-US" dirty="0"/>
              <a:t>rotation</a:t>
            </a:r>
            <a:br>
              <a:rPr lang="en-US" dirty="0"/>
            </a:br>
            <a:r>
              <a:rPr lang="en-US" dirty="0"/>
              <a:t>at </a:t>
            </a:r>
            <a:r>
              <a:rPr lang="en-US" b="1" dirty="0"/>
              <a:t>x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705422" y="7238196"/>
            <a:ext cx="1407176" cy="1608643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left</a:t>
            </a:r>
            <a:br>
              <a:rPr lang="en-US" dirty="0"/>
            </a:br>
            <a:r>
              <a:rPr lang="en-US" dirty="0"/>
              <a:t>single</a:t>
            </a:r>
            <a:br>
              <a:rPr lang="en-US" dirty="0"/>
            </a:br>
            <a:r>
              <a:rPr lang="en-US" dirty="0"/>
              <a:t>rotation</a:t>
            </a:r>
            <a:br>
              <a:rPr lang="en-US" dirty="0"/>
            </a:br>
            <a:r>
              <a:rPr lang="en-US" dirty="0"/>
              <a:t>at </a:t>
            </a:r>
            <a:r>
              <a:rPr lang="en-US" b="1" dirty="0"/>
              <a:t>x</a:t>
            </a:r>
          </a:p>
        </p:txBody>
      </p:sp>
      <p:sp>
        <p:nvSpPr>
          <p:cNvPr id="44" name="Notched Right Arrow 43"/>
          <p:cNvSpPr/>
          <p:nvPr/>
        </p:nvSpPr>
        <p:spPr>
          <a:xfrm rot="5400000">
            <a:off x="5778502" y="6134103"/>
            <a:ext cx="990598" cy="762000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45" name="Notched Right Arrow 44"/>
          <p:cNvSpPr/>
          <p:nvPr/>
        </p:nvSpPr>
        <p:spPr>
          <a:xfrm rot="5400000">
            <a:off x="7454900" y="6134099"/>
            <a:ext cx="990598" cy="762000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46" name="Notched Right Arrow 45"/>
          <p:cNvSpPr/>
          <p:nvPr/>
        </p:nvSpPr>
        <p:spPr>
          <a:xfrm rot="5400000">
            <a:off x="9207501" y="6134103"/>
            <a:ext cx="990598" cy="762000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47" name="Notched Right Arrow 46"/>
          <p:cNvSpPr/>
          <p:nvPr/>
        </p:nvSpPr>
        <p:spPr>
          <a:xfrm rot="5400000">
            <a:off x="10883899" y="6134099"/>
            <a:ext cx="990598" cy="762000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cxnSp>
        <p:nvCxnSpPr>
          <p:cNvPr id="48" name="Straight Connector 47"/>
          <p:cNvCxnSpPr>
            <a:stCxn id="50" idx="6"/>
            <a:endCxn id="58" idx="1"/>
          </p:cNvCxnSpPr>
          <p:nvPr/>
        </p:nvCxnSpPr>
        <p:spPr bwMode="auto">
          <a:xfrm>
            <a:off x="9073856" y="2541739"/>
            <a:ext cx="1382750" cy="70626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stCxn id="50" idx="2"/>
            <a:endCxn id="53" idx="7"/>
          </p:cNvCxnSpPr>
          <p:nvPr/>
        </p:nvCxnSpPr>
        <p:spPr bwMode="auto">
          <a:xfrm rot="10800000" flipV="1">
            <a:off x="7329640" y="2541738"/>
            <a:ext cx="1344167" cy="71724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0" name="Oval 49"/>
          <p:cNvSpPr/>
          <p:nvPr/>
        </p:nvSpPr>
        <p:spPr bwMode="auto">
          <a:xfrm>
            <a:off x="8673806" y="2341714"/>
            <a:ext cx="400050" cy="40005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2000" b="0" dirty="0"/>
              <a:t>x</a:t>
            </a:r>
          </a:p>
        </p:txBody>
      </p:sp>
      <p:cxnSp>
        <p:nvCxnSpPr>
          <p:cNvPr id="51" name="Straight Connector 50"/>
          <p:cNvCxnSpPr>
            <a:stCxn id="53" idx="5"/>
            <a:endCxn id="26" idx="0"/>
          </p:cNvCxnSpPr>
          <p:nvPr/>
        </p:nvCxnSpPr>
        <p:spPr bwMode="auto">
          <a:xfrm rot="16200000" flipH="1">
            <a:off x="7382561" y="3488941"/>
            <a:ext cx="507715" cy="61355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53" idx="3"/>
            <a:endCxn id="23" idx="0"/>
          </p:cNvCxnSpPr>
          <p:nvPr/>
        </p:nvCxnSpPr>
        <p:spPr bwMode="auto">
          <a:xfrm rot="5400000">
            <a:off x="6416001" y="3418818"/>
            <a:ext cx="507715" cy="75380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3" name="Oval 52"/>
          <p:cNvSpPr/>
          <p:nvPr/>
        </p:nvSpPr>
        <p:spPr bwMode="auto">
          <a:xfrm>
            <a:off x="6988175" y="3200400"/>
            <a:ext cx="400050" cy="40005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6" name="Straight Connector 55"/>
          <p:cNvCxnSpPr>
            <a:stCxn id="58" idx="5"/>
            <a:endCxn id="39" idx="0"/>
          </p:cNvCxnSpPr>
          <p:nvPr/>
        </p:nvCxnSpPr>
        <p:spPr bwMode="auto">
          <a:xfrm rot="16200000" flipH="1">
            <a:off x="10801203" y="3469166"/>
            <a:ext cx="518694" cy="64213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stCxn id="58" idx="3"/>
            <a:endCxn id="38" idx="0"/>
          </p:cNvCxnSpPr>
          <p:nvPr/>
        </p:nvCxnSpPr>
        <p:spPr bwMode="auto">
          <a:xfrm rot="5400000">
            <a:off x="9834643" y="3427616"/>
            <a:ext cx="518694" cy="72523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8" name="Oval 57"/>
          <p:cNvSpPr/>
          <p:nvPr/>
        </p:nvSpPr>
        <p:spPr bwMode="auto">
          <a:xfrm>
            <a:off x="10398020" y="3189421"/>
            <a:ext cx="400050" cy="40005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2235200" y="5029200"/>
            <a:ext cx="400050" cy="40005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2000" b="0" dirty="0"/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  <p:bldP spid="26" grpId="0" animBg="1"/>
      <p:bldP spid="28" grpId="0"/>
      <p:bldP spid="31" grpId="0"/>
      <p:bldP spid="33" grpId="0"/>
      <p:bldP spid="38" grpId="0" animBg="1"/>
      <p:bldP spid="39" grpId="0" animBg="1"/>
      <p:bldP spid="40" grpId="0"/>
      <p:bldP spid="42" grpId="0"/>
      <p:bldP spid="44" grpId="0" animBg="1"/>
      <p:bldP spid="45" grpId="0" animBg="1"/>
      <p:bldP spid="46" grpId="0" animBg="1"/>
      <p:bldP spid="47" grpId="0" animBg="1"/>
      <p:bldP spid="50" grpId="0" animBg="1"/>
      <p:bldP spid="53" grpId="0" animBg="1"/>
      <p:bldP spid="58" grpId="0" animBg="1"/>
      <p:bldP spid="6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Self-balancing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the height constraint satisfy our requirements?</a:t>
            </a:r>
          </a:p>
          <a:p>
            <a:pPr marL="857250" lvl="1" indent="-400050">
              <a:buSzPct val="100000"/>
              <a:buFont typeface="+mj-lt"/>
              <a:buAutoNum type="arabicPeriod"/>
            </a:pPr>
            <a:r>
              <a:rPr lang="en-US" dirty="0"/>
              <a:t>It guarantees that </a:t>
            </a:r>
            <a:r>
              <a:rPr lang="en-US" i="1" dirty="0"/>
              <a:t>h </a:t>
            </a:r>
            <a:r>
              <a:rPr lang="en-US" i="1" dirty="0">
                <a:sym typeface="Symbol"/>
              </a:rPr>
              <a:t></a:t>
            </a:r>
            <a:r>
              <a:rPr lang="en-US" i="1" dirty="0"/>
              <a:t> O(log n)</a:t>
            </a:r>
            <a:endParaRPr lang="en-US" dirty="0"/>
          </a:p>
          <a:p>
            <a:pPr lvl="2"/>
            <a:endParaRPr lang="en-US" dirty="0"/>
          </a:p>
          <a:p>
            <a:pPr marL="857250" lvl="1" indent="-400050">
              <a:buSzPct val="100000"/>
              <a:buFont typeface="+mj-lt"/>
              <a:buAutoNum type="arabicPeriod"/>
            </a:pPr>
            <a:r>
              <a:rPr lang="en-US" dirty="0"/>
              <a:t>It is cheap to maintain — at most </a:t>
            </a:r>
            <a:r>
              <a:rPr lang="en-US" i="1" dirty="0"/>
              <a:t>O(log n)</a:t>
            </a:r>
          </a:p>
          <a:p>
            <a:pPr lvl="2"/>
            <a:r>
              <a:rPr lang="en-US" dirty="0"/>
              <a:t>Each type of rotation costs O(1)</a:t>
            </a:r>
          </a:p>
          <a:p>
            <a:pPr lvl="2"/>
            <a:r>
              <a:rPr lang="en-US" dirty="0"/>
              <a:t>At most one rotation is needed for each insertion</a:t>
            </a:r>
          </a:p>
          <a:p>
            <a:pPr lvl="1">
              <a:buNone/>
            </a:pPr>
            <a:r>
              <a:rPr lang="en-US" dirty="0"/>
              <a:t>	So, maintaining the height invariant costs O(1)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702800" y="2438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02800" y="482691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10236200" y="4343400"/>
            <a:ext cx="2468048" cy="400110"/>
          </a:xfrm>
          <a:prstGeom prst="wedgeRectCallout">
            <a:avLst>
              <a:gd name="adj1" fmla="val -109665"/>
              <a:gd name="adj2" fmla="val 4383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will see why next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lIns="54864"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Height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into an AVL Tree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we are inserting a node</a:t>
            </a:r>
            <a:br>
              <a:rPr lang="en-US" dirty="0"/>
            </a:br>
            <a:r>
              <a:rPr lang="en-US" dirty="0"/>
              <a:t>into an AVL tree of height </a:t>
            </a:r>
            <a:r>
              <a:rPr lang="en-US" dirty="0">
                <a:solidFill>
                  <a:schemeClr val="accent1"/>
                </a:solidFill>
              </a:rPr>
              <a:t>h</a:t>
            </a:r>
          </a:p>
          <a:p>
            <a:pPr lvl="2"/>
            <a:endParaRPr lang="en-US" dirty="0"/>
          </a:p>
          <a:p>
            <a:r>
              <a:rPr lang="en-US" dirty="0"/>
              <a:t>One of two things can happen:</a:t>
            </a:r>
          </a:p>
          <a:p>
            <a:pPr marL="628650" indent="-514350">
              <a:buFont typeface="+mj-lt"/>
              <a:buAutoNum type="arabicPeriod"/>
            </a:pPr>
            <a:r>
              <a:rPr lang="en-US" dirty="0"/>
              <a:t>This causes a height </a:t>
            </a:r>
            <a:r>
              <a:rPr lang="en-US" dirty="0">
                <a:solidFill>
                  <a:srgbClr val="FF0000"/>
                </a:solidFill>
              </a:rPr>
              <a:t>violation</a:t>
            </a:r>
          </a:p>
          <a:p>
            <a:pPr lvl="1"/>
            <a:r>
              <a:rPr lang="en-US" dirty="0"/>
              <a:t>We fix it with a rotation</a:t>
            </a:r>
          </a:p>
          <a:p>
            <a:pPr lvl="2"/>
            <a:r>
              <a:rPr lang="en-US" dirty="0"/>
              <a:t>The resulting tree is a valid AVL tree</a:t>
            </a:r>
          </a:p>
          <a:p>
            <a:pPr lvl="1"/>
            <a:r>
              <a:rPr lang="en-US" dirty="0"/>
              <a:t>The fixed tree still has height </a:t>
            </a:r>
            <a:r>
              <a:rPr lang="en-US" dirty="0">
                <a:solidFill>
                  <a:schemeClr val="accent1"/>
                </a:solidFill>
              </a:rPr>
              <a:t>h</a:t>
            </a:r>
          </a:p>
          <a:p>
            <a:pPr lvl="2"/>
            <a:r>
              <a:rPr lang="en-US" dirty="0"/>
              <a:t>The tree does not grow</a:t>
            </a:r>
          </a:p>
          <a:p>
            <a:pPr lvl="4"/>
            <a:endParaRPr lang="en-US" dirty="0"/>
          </a:p>
          <a:p>
            <a:pPr marL="628650" indent="-514350">
              <a:buFont typeface="+mj-lt"/>
              <a:buAutoNum type="arabicPeriod"/>
            </a:pPr>
            <a:r>
              <a:rPr lang="en-US" dirty="0"/>
              <a:t>This does not cause a violation</a:t>
            </a:r>
          </a:p>
          <a:p>
            <a:pPr lvl="1"/>
            <a:r>
              <a:rPr lang="en-US" dirty="0"/>
              <a:t>The resulting tree has height </a:t>
            </a:r>
            <a:r>
              <a:rPr lang="en-US" dirty="0">
                <a:solidFill>
                  <a:schemeClr val="accent1"/>
                </a:solidFill>
              </a:rPr>
              <a:t>h</a:t>
            </a:r>
            <a:r>
              <a:rPr lang="en-US" dirty="0"/>
              <a:t> or </a:t>
            </a:r>
            <a:r>
              <a:rPr lang="en-US" dirty="0">
                <a:solidFill>
                  <a:schemeClr val="accent1"/>
                </a:solidFill>
              </a:rPr>
              <a:t>h+1</a:t>
            </a:r>
          </a:p>
          <a:p>
            <a:pPr lvl="2"/>
            <a:r>
              <a:rPr lang="en-US" dirty="0"/>
              <a:t>The tree may grow only when there is</a:t>
            </a:r>
            <a:br>
              <a:rPr lang="en-US" dirty="0"/>
            </a:br>
            <a:r>
              <a:rPr lang="en-US" dirty="0"/>
              <a:t>no violation</a:t>
            </a:r>
          </a:p>
        </p:txBody>
      </p:sp>
      <p:sp>
        <p:nvSpPr>
          <p:cNvPr id="7" name="Isosceles Triangle 6"/>
          <p:cNvSpPr/>
          <p:nvPr/>
        </p:nvSpPr>
        <p:spPr bwMode="auto">
          <a:xfrm>
            <a:off x="9245600" y="2362200"/>
            <a:ext cx="838200" cy="1071265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 rot="5400000" flipH="1" flipV="1">
            <a:off x="9664699" y="2881075"/>
            <a:ext cx="11430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0261013" y="2743200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chemeClr val="accent1"/>
                </a:solidFill>
              </a:rPr>
              <a:t>h</a:t>
            </a:r>
          </a:p>
        </p:txBody>
      </p:sp>
      <p:sp>
        <p:nvSpPr>
          <p:cNvPr id="10" name="Bent Arrow 9"/>
          <p:cNvSpPr/>
          <p:nvPr/>
        </p:nvSpPr>
        <p:spPr bwMode="auto">
          <a:xfrm rot="16200000" flipH="1">
            <a:off x="9667175" y="1600200"/>
            <a:ext cx="533400" cy="838200"/>
          </a:xfrm>
          <a:prstGeom prst="bent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0464800" y="1740725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Isosceles Triangle 14"/>
          <p:cNvSpPr/>
          <p:nvPr/>
        </p:nvSpPr>
        <p:spPr bwMode="auto">
          <a:xfrm>
            <a:off x="9245600" y="5005624"/>
            <a:ext cx="838200" cy="1071265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18" name="Isosceles Triangle 17"/>
          <p:cNvSpPr/>
          <p:nvPr/>
        </p:nvSpPr>
        <p:spPr bwMode="auto">
          <a:xfrm>
            <a:off x="11455400" y="5005625"/>
            <a:ext cx="838200" cy="1071265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 rot="5400000" flipH="1" flipV="1">
            <a:off x="11874499" y="5524500"/>
            <a:ext cx="11430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12470813" y="5386625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chemeClr val="accent1"/>
                </a:solidFill>
              </a:rPr>
              <a:t>h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11912600" y="59436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Notched Right Arrow 21"/>
          <p:cNvSpPr/>
          <p:nvPr/>
        </p:nvSpPr>
        <p:spPr bwMode="auto">
          <a:xfrm>
            <a:off x="10541000" y="5105400"/>
            <a:ext cx="660400" cy="842149"/>
          </a:xfrm>
          <a:prstGeom prst="notchedRightArrow">
            <a:avLst>
              <a:gd name="adj1" fmla="val 44788"/>
              <a:gd name="adj2" fmla="val 43115"/>
            </a:avLst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Fix</a:t>
            </a:r>
          </a:p>
        </p:txBody>
      </p:sp>
      <p:sp>
        <p:nvSpPr>
          <p:cNvPr id="23" name="Isosceles Triangle 22"/>
          <p:cNvSpPr/>
          <p:nvPr/>
        </p:nvSpPr>
        <p:spPr bwMode="auto">
          <a:xfrm>
            <a:off x="9245600" y="7642145"/>
            <a:ext cx="838200" cy="1071265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 rot="5400000" flipH="1" flipV="1">
            <a:off x="9664699" y="8161020"/>
            <a:ext cx="11430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0261013" y="8023145"/>
            <a:ext cx="1322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accent1"/>
                </a:solidFill>
              </a:rPr>
              <a:t>h </a:t>
            </a:r>
            <a:r>
              <a:rPr lang="en-US" b="0" dirty="0">
                <a:solidFill>
                  <a:schemeClr val="tx1"/>
                </a:solidFill>
              </a:rPr>
              <a:t>or</a:t>
            </a:r>
            <a:r>
              <a:rPr lang="en-US" b="0" dirty="0">
                <a:solidFill>
                  <a:schemeClr val="accent1"/>
                </a:solidFill>
              </a:rPr>
              <a:t> h+1</a:t>
            </a:r>
          </a:p>
        </p:txBody>
      </p:sp>
      <p:sp>
        <p:nvSpPr>
          <p:cNvPr id="26" name="Oval 25"/>
          <p:cNvSpPr/>
          <p:nvPr/>
        </p:nvSpPr>
        <p:spPr bwMode="auto">
          <a:xfrm>
            <a:off x="9672320" y="858012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9702800" y="59436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9626600" y="5638800"/>
            <a:ext cx="182880" cy="18288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Down Arrow 28"/>
          <p:cNvSpPr/>
          <p:nvPr/>
        </p:nvSpPr>
        <p:spPr bwMode="auto">
          <a:xfrm>
            <a:off x="9069450" y="3886200"/>
            <a:ext cx="1219200" cy="533400"/>
          </a:xfrm>
          <a:prstGeom prst="down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209384" y="5130968"/>
            <a:ext cx="629403" cy="1015663"/>
          </a:xfrm>
          <a:prstGeom prst="wedgeRectCallout">
            <a:avLst>
              <a:gd name="adj1" fmla="val 176919"/>
              <a:gd name="adj2" fmla="val -2721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Let’s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why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209384" y="5130968"/>
            <a:ext cx="629403" cy="1015663"/>
          </a:xfrm>
          <a:prstGeom prst="wedgeRectCallout">
            <a:avLst>
              <a:gd name="adj1" fmla="val 133523"/>
              <a:gd name="adj2" fmla="val 207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Let’s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why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 animBg="1"/>
      <p:bldP spid="11" grpId="0" animBg="1"/>
      <p:bldP spid="15" grpId="0" animBg="1"/>
      <p:bldP spid="18" grpId="0" animBg="1"/>
      <p:bldP spid="20" grpId="0"/>
      <p:bldP spid="21" grpId="0" animBg="1"/>
      <p:bldP spid="22" grpId="0" animBg="1"/>
      <p:bldP spid="23" grpId="0" animBg="1"/>
      <p:bldP spid="25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the Lowest Violation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an insertion</a:t>
            </a:r>
            <a:br>
              <a:rPr lang="en-US" dirty="0"/>
            </a:br>
            <a:r>
              <a:rPr lang="en-US" dirty="0"/>
              <a:t>causes a </a:t>
            </a:r>
            <a:r>
              <a:rPr lang="en-US" dirty="0">
                <a:solidFill>
                  <a:srgbClr val="FF0000"/>
                </a:solidFill>
              </a:rPr>
              <a:t>violation</a:t>
            </a:r>
          </a:p>
          <a:p>
            <a:pPr lvl="2"/>
            <a:r>
              <a:rPr lang="en-US" dirty="0"/>
              <a:t>Possibly more than one</a:t>
            </a:r>
          </a:p>
          <a:p>
            <a:pPr lvl="2"/>
            <a:endParaRPr lang="en-US" dirty="0"/>
          </a:p>
          <a:p>
            <a:endParaRPr lang="en-US" dirty="0"/>
          </a:p>
          <a:p>
            <a:r>
              <a:rPr lang="en-US" dirty="0"/>
              <a:t>We will focus on the subtree under the </a:t>
            </a:r>
            <a:r>
              <a:rPr lang="en-US" b="1" dirty="0">
                <a:solidFill>
                  <a:srgbClr val="FF0000"/>
                </a:solidFill>
              </a:rPr>
              <a:t>lowest</a:t>
            </a:r>
            <a:r>
              <a:rPr lang="en-US" dirty="0">
                <a:solidFill>
                  <a:srgbClr val="FF0000"/>
                </a:solidFill>
              </a:rPr>
              <a:t> violation</a:t>
            </a:r>
          </a:p>
          <a:p>
            <a:pPr lvl="1"/>
            <a:r>
              <a:rPr lang="en-US" dirty="0"/>
              <a:t>We will find that fixing it</a:t>
            </a:r>
            <a:br>
              <a:rPr lang="en-US" dirty="0"/>
            </a:br>
            <a:r>
              <a:rPr lang="en-US" dirty="0"/>
              <a:t>yields a subtree with the</a:t>
            </a:r>
            <a:br>
              <a:rPr lang="en-US" dirty="0"/>
            </a:br>
            <a:r>
              <a:rPr lang="en-US" b="1" dirty="0"/>
              <a:t>same height </a:t>
            </a:r>
            <a:r>
              <a:rPr lang="en-US" dirty="0">
                <a:solidFill>
                  <a:schemeClr val="accent1"/>
                </a:solidFill>
              </a:rPr>
              <a:t>h</a:t>
            </a:r>
            <a:r>
              <a:rPr lang="en-US" b="1" dirty="0"/>
              <a:t> </a:t>
            </a:r>
            <a:r>
              <a:rPr lang="en-US" dirty="0"/>
              <a:t>as the</a:t>
            </a:r>
            <a:br>
              <a:rPr lang="en-US" dirty="0"/>
            </a:br>
            <a:r>
              <a:rPr lang="en-US" dirty="0"/>
              <a:t>original subtree</a:t>
            </a:r>
          </a:p>
          <a:p>
            <a:pPr lvl="1"/>
            <a:r>
              <a:rPr lang="en-US" dirty="0"/>
              <a:t>This necessarily resolves</a:t>
            </a:r>
            <a:br>
              <a:rPr lang="en-US" dirty="0"/>
            </a:br>
            <a:r>
              <a:rPr lang="en-US" dirty="0"/>
              <a:t>all violations above it</a:t>
            </a:r>
          </a:p>
          <a:p>
            <a:pPr lvl="2"/>
            <a:r>
              <a:rPr lang="en-US" dirty="0"/>
              <a:t>Because the height of this subtree has not changed</a:t>
            </a:r>
          </a:p>
          <a:p>
            <a:pPr lvl="2"/>
            <a:r>
              <a:rPr lang="en-US" dirty="0"/>
              <a:t>If it satisfied the height invariant for the nodes above it before,</a:t>
            </a:r>
            <a:br>
              <a:rPr lang="en-US" dirty="0"/>
            </a:br>
            <a:r>
              <a:rPr lang="en-US" dirty="0"/>
              <a:t>it still satisfies it after</a:t>
            </a:r>
          </a:p>
        </p:txBody>
      </p:sp>
      <p:sp>
        <p:nvSpPr>
          <p:cNvPr id="4" name="Isosceles Triangle 3"/>
          <p:cNvSpPr/>
          <p:nvPr/>
        </p:nvSpPr>
        <p:spPr bwMode="auto">
          <a:xfrm>
            <a:off x="6654800" y="2602675"/>
            <a:ext cx="838200" cy="1071265"/>
          </a:xfrm>
          <a:prstGeom prst="triangle">
            <a:avLst/>
          </a:prstGeom>
          <a:noFill/>
          <a:ln w="12700" cap="flat" cmpd="sng" algn="ctr">
            <a:solidFill>
              <a:srgbClr val="00000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7" name="Bent Arrow 6"/>
          <p:cNvSpPr/>
          <p:nvPr/>
        </p:nvSpPr>
        <p:spPr bwMode="auto">
          <a:xfrm rot="16200000" flipH="1">
            <a:off x="7076375" y="1840675"/>
            <a:ext cx="533400" cy="838200"/>
          </a:xfrm>
          <a:prstGeom prst="bent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7874000" y="19812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Isosceles Triangle 8"/>
          <p:cNvSpPr/>
          <p:nvPr/>
        </p:nvSpPr>
        <p:spPr bwMode="auto">
          <a:xfrm>
            <a:off x="9017000" y="2602675"/>
            <a:ext cx="838200" cy="1071265"/>
          </a:xfrm>
          <a:prstGeom prst="triangle">
            <a:avLst/>
          </a:prstGeom>
          <a:solidFill>
            <a:srgbClr val="FFFF00"/>
          </a:solidFill>
          <a:ln w="12700" cap="flat" cmpd="sng" algn="ctr">
            <a:solidFill>
              <a:srgbClr val="00000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10" name="Isosceles Triangle 9"/>
          <p:cNvSpPr/>
          <p:nvPr/>
        </p:nvSpPr>
        <p:spPr bwMode="auto">
          <a:xfrm>
            <a:off x="11226800" y="2602676"/>
            <a:ext cx="838200" cy="1071265"/>
          </a:xfrm>
          <a:prstGeom prst="triangle">
            <a:avLst/>
          </a:prstGeom>
          <a:solidFill>
            <a:srgbClr val="FFFF00"/>
          </a:solidFill>
          <a:ln w="12700" cap="flat" cmpd="sng" algn="ctr">
            <a:solidFill>
              <a:srgbClr val="00000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14" name="Notched Right Arrow 13"/>
          <p:cNvSpPr/>
          <p:nvPr/>
        </p:nvSpPr>
        <p:spPr bwMode="auto">
          <a:xfrm>
            <a:off x="10312400" y="2702451"/>
            <a:ext cx="660400" cy="842149"/>
          </a:xfrm>
          <a:prstGeom prst="notchedRightArrow">
            <a:avLst>
              <a:gd name="adj1" fmla="val 44788"/>
              <a:gd name="adj2" fmla="val 43115"/>
            </a:avLst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Fix</a:t>
            </a:r>
          </a:p>
        </p:txBody>
      </p:sp>
      <p:sp>
        <p:nvSpPr>
          <p:cNvPr id="18" name="Right Arrow 17"/>
          <p:cNvSpPr/>
          <p:nvPr/>
        </p:nvSpPr>
        <p:spPr bwMode="auto">
          <a:xfrm>
            <a:off x="8178800" y="2702451"/>
            <a:ext cx="609600" cy="830243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800" b="0" dirty="0"/>
          </a:p>
        </p:txBody>
      </p:sp>
      <p:sp>
        <p:nvSpPr>
          <p:cNvPr id="19" name="Isosceles Triangle 18"/>
          <p:cNvSpPr/>
          <p:nvPr/>
        </p:nvSpPr>
        <p:spPr bwMode="auto">
          <a:xfrm>
            <a:off x="6883400" y="6224824"/>
            <a:ext cx="838200" cy="1071265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4400" b="0" baseline="-25000" dirty="0"/>
              <a:t>T</a:t>
            </a:r>
          </a:p>
          <a:p>
            <a:endParaRPr lang="en-US" sz="4400" b="0" baseline="-2500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 rot="5400000" flipH="1" flipV="1">
            <a:off x="6159501" y="6743699"/>
            <a:ext cx="11430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350000" y="6605824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chemeClr val="accent1"/>
                </a:solidFill>
              </a:rPr>
              <a:t>h</a:t>
            </a:r>
          </a:p>
        </p:txBody>
      </p:sp>
      <p:sp>
        <p:nvSpPr>
          <p:cNvPr id="22" name="Down Arrow 21"/>
          <p:cNvSpPr/>
          <p:nvPr/>
        </p:nvSpPr>
        <p:spPr bwMode="auto">
          <a:xfrm flipH="1">
            <a:off x="7150100" y="5813344"/>
            <a:ext cx="304800" cy="282656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7211060" y="553212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" name="Isosceles Triangle 23"/>
          <p:cNvSpPr/>
          <p:nvPr/>
        </p:nvSpPr>
        <p:spPr bwMode="auto">
          <a:xfrm>
            <a:off x="9017000" y="6224824"/>
            <a:ext cx="838200" cy="1071265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25" name="Isosceles Triangle 24"/>
          <p:cNvSpPr/>
          <p:nvPr/>
        </p:nvSpPr>
        <p:spPr bwMode="auto">
          <a:xfrm>
            <a:off x="11226800" y="6224825"/>
            <a:ext cx="838200" cy="1071265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cxnSp>
        <p:nvCxnSpPr>
          <p:cNvPr id="26" name="Straight Arrow Connector 25"/>
          <p:cNvCxnSpPr/>
          <p:nvPr/>
        </p:nvCxnSpPr>
        <p:spPr bwMode="auto">
          <a:xfrm rot="5400000" flipH="1" flipV="1">
            <a:off x="11645899" y="6743700"/>
            <a:ext cx="11430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2242213" y="6605825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chemeClr val="accent1"/>
                </a:solidFill>
              </a:rPr>
              <a:t>h</a:t>
            </a:r>
          </a:p>
        </p:txBody>
      </p:sp>
      <p:sp>
        <p:nvSpPr>
          <p:cNvPr id="28" name="Oval 27"/>
          <p:cNvSpPr/>
          <p:nvPr/>
        </p:nvSpPr>
        <p:spPr bwMode="auto">
          <a:xfrm>
            <a:off x="11684000" y="71628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Notched Right Arrow 28"/>
          <p:cNvSpPr/>
          <p:nvPr/>
        </p:nvSpPr>
        <p:spPr bwMode="auto">
          <a:xfrm>
            <a:off x="10312400" y="6324600"/>
            <a:ext cx="660400" cy="842149"/>
          </a:xfrm>
          <a:prstGeom prst="notchedRightArrow">
            <a:avLst>
              <a:gd name="adj1" fmla="val 44788"/>
              <a:gd name="adj2" fmla="val 43115"/>
            </a:avLst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Fix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9474200" y="71628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9344660" y="6107875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8178800" y="6324600"/>
            <a:ext cx="609600" cy="830243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800" b="0" dirty="0"/>
          </a:p>
        </p:txBody>
      </p:sp>
      <p:sp>
        <p:nvSpPr>
          <p:cNvPr id="33" name="Isosceles Triangle 32"/>
          <p:cNvSpPr/>
          <p:nvPr/>
        </p:nvSpPr>
        <p:spPr bwMode="auto">
          <a:xfrm>
            <a:off x="9281225" y="3327147"/>
            <a:ext cx="418131" cy="330453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15" name="Oval 14"/>
          <p:cNvSpPr/>
          <p:nvPr/>
        </p:nvSpPr>
        <p:spPr bwMode="auto">
          <a:xfrm>
            <a:off x="9474200" y="3540651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9398000" y="3235851"/>
            <a:ext cx="182880" cy="182880"/>
          </a:xfrm>
          <a:prstGeom prst="ellipse">
            <a:avLst/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4" name="Isosceles Triangle 33"/>
          <p:cNvSpPr/>
          <p:nvPr/>
        </p:nvSpPr>
        <p:spPr bwMode="auto">
          <a:xfrm>
            <a:off x="11494469" y="3327147"/>
            <a:ext cx="418131" cy="330453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35" name="Oval 34"/>
          <p:cNvSpPr/>
          <p:nvPr/>
        </p:nvSpPr>
        <p:spPr bwMode="auto">
          <a:xfrm>
            <a:off x="9367520" y="2941320"/>
            <a:ext cx="182880" cy="18288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8" name="Isosceles Triangle 37"/>
          <p:cNvSpPr/>
          <p:nvPr/>
        </p:nvSpPr>
        <p:spPr bwMode="auto">
          <a:xfrm>
            <a:off x="6922469" y="3327147"/>
            <a:ext cx="418131" cy="330453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13" name="Oval 12"/>
          <p:cNvSpPr/>
          <p:nvPr/>
        </p:nvSpPr>
        <p:spPr bwMode="auto">
          <a:xfrm>
            <a:off x="11684000" y="3540651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9" name="Rectangular Callout 38"/>
          <p:cNvSpPr/>
          <p:nvPr/>
        </p:nvSpPr>
        <p:spPr bwMode="auto">
          <a:xfrm>
            <a:off x="9779000" y="8915400"/>
            <a:ext cx="3016210" cy="707886"/>
          </a:xfrm>
          <a:prstGeom prst="wedgeRectCallout">
            <a:avLst>
              <a:gd name="adj1" fmla="val -93916"/>
              <a:gd name="adj2" fmla="val -6352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Fixing the lowest violation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fixes the whole 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46054E9E-3C4F-B4E6-5158-ECA78AA5F4FE}"/>
              </a:ext>
            </a:extLst>
          </p:cNvPr>
          <p:cNvSpPr/>
          <p:nvPr/>
        </p:nvSpPr>
        <p:spPr bwMode="auto">
          <a:xfrm>
            <a:off x="8740209" y="5297833"/>
            <a:ext cx="3326039" cy="400110"/>
          </a:xfrm>
          <a:prstGeom prst="wedgeRectCallout">
            <a:avLst>
              <a:gd name="adj1" fmla="val -87640"/>
              <a:gd name="adj2" fmla="val 210501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Let’s expand the subtree T</a:t>
            </a:r>
            <a:endParaRPr lang="en-US" sz="160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14" grpId="0" animBg="1"/>
      <p:bldP spid="18" grpId="0" animBg="1"/>
      <p:bldP spid="19" grpId="0" animBg="1"/>
      <p:bldP spid="21" grpId="0"/>
      <p:bldP spid="22" grpId="0" animBg="1"/>
      <p:bldP spid="23" grpId="0" animBg="1"/>
      <p:bldP spid="24" grpId="0" animBg="1"/>
      <p:bldP spid="25" grpId="0" animBg="1"/>
      <p:bldP spid="27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15" grpId="0" animBg="1"/>
      <p:bldP spid="16" grpId="0" animBg="1"/>
      <p:bldP spid="34" grpId="0" animBg="1"/>
      <p:bldP spid="35" grpId="0" animBg="1"/>
      <p:bldP spid="38" grpId="0" animBg="1"/>
      <p:bldP spid="13" grpId="0" animBg="1"/>
      <p:bldP spid="39" grpId="0" animBg="1"/>
      <p:bldP spid="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436100" cy="1498600"/>
          </a:xfrm>
        </p:spPr>
        <p:txBody>
          <a:bodyPr/>
          <a:lstStyle/>
          <a:p>
            <a:r>
              <a:rPr lang="en-US" dirty="0"/>
              <a:t>The Lowest Violation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expand the subtree T</a:t>
            </a:r>
          </a:p>
          <a:p>
            <a:pPr lvl="1"/>
            <a:r>
              <a:rPr lang="en-US" dirty="0"/>
              <a:t>T cannot be empty</a:t>
            </a:r>
          </a:p>
          <a:p>
            <a:pPr lvl="1"/>
            <a:r>
              <a:rPr lang="en-US" dirty="0"/>
              <a:t>The new node can be inserted in T’s left, T</a:t>
            </a:r>
            <a:r>
              <a:rPr lang="en-US" baseline="-25000" dirty="0"/>
              <a:t>L</a:t>
            </a:r>
            <a:r>
              <a:rPr lang="en-US" dirty="0"/>
              <a:t>,</a:t>
            </a:r>
            <a:r>
              <a:rPr lang="en-US" baseline="-25000" dirty="0"/>
              <a:t> </a:t>
            </a:r>
            <a:r>
              <a:rPr lang="en-US" dirty="0"/>
              <a:t>or right, T</a:t>
            </a:r>
            <a:r>
              <a:rPr lang="en-US" baseline="-25000" dirty="0"/>
              <a:t>R</a:t>
            </a:r>
            <a:r>
              <a:rPr lang="en-US" dirty="0"/>
              <a:t>, subtree </a:t>
            </a:r>
          </a:p>
          <a:p>
            <a:pPr lvl="4"/>
            <a:endParaRPr lang="en-US" dirty="0"/>
          </a:p>
          <a:p>
            <a:r>
              <a:rPr lang="en-US" dirty="0"/>
              <a:t>Let’s consider insertion in T</a:t>
            </a:r>
            <a:r>
              <a:rPr lang="en-US" baseline="-25000" dirty="0"/>
              <a:t>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To have a violation</a:t>
            </a:r>
          </a:p>
          <a:p>
            <a:pPr lvl="2"/>
            <a:r>
              <a:rPr lang="en-US" dirty="0"/>
              <a:t>T</a:t>
            </a:r>
            <a:r>
              <a:rPr lang="en-US" baseline="-25000" dirty="0"/>
              <a:t>R</a:t>
            </a:r>
            <a:r>
              <a:rPr lang="en-US" dirty="0"/>
              <a:t> must be taller than T</a:t>
            </a:r>
            <a:r>
              <a:rPr lang="en-US" baseline="-25000" dirty="0"/>
              <a:t>L</a:t>
            </a:r>
          </a:p>
          <a:p>
            <a:pPr lvl="4"/>
            <a:r>
              <a:rPr lang="en-US" dirty="0">
                <a:solidFill>
                  <a:schemeClr val="accent1"/>
                </a:solidFill>
              </a:rPr>
              <a:t>h-1</a:t>
            </a:r>
            <a:r>
              <a:rPr lang="en-US" dirty="0"/>
              <a:t> vs. </a:t>
            </a:r>
            <a:r>
              <a:rPr lang="en-US" dirty="0">
                <a:solidFill>
                  <a:schemeClr val="accent1"/>
                </a:solidFill>
              </a:rPr>
              <a:t>h-2</a:t>
            </a:r>
          </a:p>
          <a:p>
            <a:pPr lvl="2"/>
            <a:r>
              <a:rPr lang="en-US" dirty="0"/>
              <a:t>T</a:t>
            </a:r>
            <a:r>
              <a:rPr lang="en-US" baseline="-25000" dirty="0"/>
              <a:t>R</a:t>
            </a:r>
            <a:r>
              <a:rPr lang="en-US" dirty="0"/>
              <a:t> must have grown after the insertion</a:t>
            </a:r>
          </a:p>
          <a:p>
            <a:pPr lvl="4"/>
            <a:r>
              <a:rPr lang="en-US" dirty="0"/>
              <a:t>From </a:t>
            </a:r>
            <a:r>
              <a:rPr lang="en-US" dirty="0">
                <a:solidFill>
                  <a:schemeClr val="accent1"/>
                </a:solidFill>
              </a:rPr>
              <a:t>h-1</a:t>
            </a:r>
            <a:r>
              <a:rPr lang="en-US" dirty="0"/>
              <a:t> to </a:t>
            </a:r>
            <a:r>
              <a:rPr lang="en-US" dirty="0">
                <a:solidFill>
                  <a:srgbClr val="FF0000"/>
                </a:solidFill>
              </a:rPr>
              <a:t>h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0439400" y="152400"/>
            <a:ext cx="2387600" cy="1483723"/>
            <a:chOff x="9982200" y="45720"/>
            <a:chExt cx="2844800" cy="1767840"/>
          </a:xfrm>
        </p:grpSpPr>
        <p:sp>
          <p:nvSpPr>
            <p:cNvPr id="5" name="Isosceles Triangle 4"/>
            <p:cNvSpPr/>
            <p:nvPr/>
          </p:nvSpPr>
          <p:spPr bwMode="auto">
            <a:xfrm>
              <a:off x="9982200" y="692704"/>
              <a:ext cx="838200" cy="1071265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18288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800" b="0" dirty="0"/>
                <a:t>T</a:t>
              </a:r>
            </a:p>
          </p:txBody>
        </p:sp>
        <p:sp>
          <p:nvSpPr>
            <p:cNvPr id="8" name="Down Arrow 7"/>
            <p:cNvSpPr/>
            <p:nvPr/>
          </p:nvSpPr>
          <p:spPr bwMode="auto">
            <a:xfrm flipH="1">
              <a:off x="10248900" y="326944"/>
              <a:ext cx="304800" cy="282656"/>
            </a:xfrm>
            <a:prstGeom prst="downArrow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10309860" y="45720"/>
              <a:ext cx="182880" cy="182880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0" name="Isosceles Triangle 9"/>
            <p:cNvSpPr/>
            <p:nvPr/>
          </p:nvSpPr>
          <p:spPr bwMode="auto">
            <a:xfrm>
              <a:off x="11988800" y="692704"/>
              <a:ext cx="838200" cy="1071265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12446000" y="1630680"/>
              <a:ext cx="182880" cy="182880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12316460" y="575755"/>
              <a:ext cx="182880" cy="182880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4" name="Right Arrow 13"/>
            <p:cNvSpPr/>
            <p:nvPr/>
          </p:nvSpPr>
          <p:spPr bwMode="auto">
            <a:xfrm>
              <a:off x="11150600" y="792480"/>
              <a:ext cx="609600" cy="830243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dirty="0"/>
            </a:p>
          </p:txBody>
        </p:sp>
      </p:grpSp>
      <p:sp>
        <p:nvSpPr>
          <p:cNvPr id="16" name="Rectangular Callout 15"/>
          <p:cNvSpPr/>
          <p:nvPr/>
        </p:nvSpPr>
        <p:spPr bwMode="auto">
          <a:xfrm>
            <a:off x="5892800" y="2571690"/>
            <a:ext cx="2447145" cy="400110"/>
          </a:xfrm>
          <a:prstGeom prst="wedgeRectCallout">
            <a:avLst>
              <a:gd name="adj1" fmla="val -87650"/>
              <a:gd name="adj2" fmla="val 244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 violation possible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7" name="Isosceles Triangle 16"/>
          <p:cNvSpPr/>
          <p:nvPr/>
        </p:nvSpPr>
        <p:spPr bwMode="auto">
          <a:xfrm>
            <a:off x="3940454" y="5843824"/>
            <a:ext cx="838200" cy="1071265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R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rot="5400000" flipH="1" flipV="1">
            <a:off x="1358900" y="6134099"/>
            <a:ext cx="16002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778000" y="55626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chemeClr val="accent1"/>
                </a:solidFill>
              </a:rPr>
              <a:t>h</a:t>
            </a:r>
          </a:p>
        </p:txBody>
      </p:sp>
      <p:sp>
        <p:nvSpPr>
          <p:cNvPr id="20" name="Down Arrow 19"/>
          <p:cNvSpPr/>
          <p:nvPr/>
        </p:nvSpPr>
        <p:spPr bwMode="auto">
          <a:xfrm flipH="1">
            <a:off x="3635654" y="4929424"/>
            <a:ext cx="304800" cy="282656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3696614" y="46482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Right Arrow 25"/>
          <p:cNvSpPr/>
          <p:nvPr/>
        </p:nvSpPr>
        <p:spPr bwMode="auto">
          <a:xfrm>
            <a:off x="5892800" y="5562600"/>
            <a:ext cx="609600" cy="830243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800" b="0" dirty="0"/>
          </a:p>
        </p:txBody>
      </p:sp>
      <p:sp>
        <p:nvSpPr>
          <p:cNvPr id="27" name="Rectangular Callout 26"/>
          <p:cNvSpPr/>
          <p:nvPr/>
        </p:nvSpPr>
        <p:spPr bwMode="auto">
          <a:xfrm>
            <a:off x="7645400" y="3962400"/>
            <a:ext cx="3195811" cy="400110"/>
          </a:xfrm>
          <a:prstGeom prst="wedgeRectCallout">
            <a:avLst>
              <a:gd name="adj1" fmla="val -73402"/>
              <a:gd name="adj2" fmla="val 244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Insertion in T</a:t>
            </a:r>
            <a:r>
              <a:rPr lang="en-US" sz="2000" b="0" baseline="-25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 symmetric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8" name="Isosceles Triangle 27"/>
          <p:cNvSpPr/>
          <p:nvPr/>
        </p:nvSpPr>
        <p:spPr bwMode="auto">
          <a:xfrm>
            <a:off x="2949854" y="5862936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3711854" y="533400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2" name="Straight Connector 31"/>
          <p:cNvCxnSpPr>
            <a:stCxn id="28" idx="0"/>
            <a:endCxn id="30" idx="3"/>
          </p:cNvCxnSpPr>
          <p:nvPr/>
        </p:nvCxnSpPr>
        <p:spPr bwMode="auto">
          <a:xfrm rot="5400000" flipH="1" flipV="1">
            <a:off x="3310226" y="5434526"/>
            <a:ext cx="372838" cy="4839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30" idx="5"/>
            <a:endCxn id="17" idx="0"/>
          </p:cNvCxnSpPr>
          <p:nvPr/>
        </p:nvCxnSpPr>
        <p:spPr bwMode="auto">
          <a:xfrm rot="16200000" flipH="1">
            <a:off x="3936890" y="5421160"/>
            <a:ext cx="353726" cy="4916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rot="5400000" flipH="1" flipV="1">
            <a:off x="2492654" y="6248399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2293882" y="607689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 rot="16200000" flipV="1">
            <a:off x="4321456" y="6400801"/>
            <a:ext cx="1066799" cy="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4854854" y="622929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h-1</a:t>
            </a:r>
          </a:p>
        </p:txBody>
      </p:sp>
      <p:sp>
        <p:nvSpPr>
          <p:cNvPr id="46" name="Isosceles Triangle 45"/>
          <p:cNvSpPr/>
          <p:nvPr/>
        </p:nvSpPr>
        <p:spPr bwMode="auto">
          <a:xfrm>
            <a:off x="8690641" y="5843824"/>
            <a:ext cx="838200" cy="1071265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0" rIns="0" bIns="18288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T’</a:t>
            </a:r>
            <a:r>
              <a:rPr lang="en-US" b="0" baseline="-25000" dirty="0"/>
              <a:t>R</a:t>
            </a:r>
          </a:p>
        </p:txBody>
      </p:sp>
      <p:cxnSp>
        <p:nvCxnSpPr>
          <p:cNvPr id="47" name="Straight Arrow Connector 46"/>
          <p:cNvCxnSpPr/>
          <p:nvPr/>
        </p:nvCxnSpPr>
        <p:spPr bwMode="auto">
          <a:xfrm rot="5400000" flipH="1" flipV="1">
            <a:off x="9245604" y="6172993"/>
            <a:ext cx="1676399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10108614" y="5562600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7030A0"/>
                </a:solidFill>
              </a:rPr>
              <a:t>h+1</a:t>
            </a:r>
          </a:p>
        </p:txBody>
      </p:sp>
      <p:sp>
        <p:nvSpPr>
          <p:cNvPr id="49" name="Isosceles Triangle 48"/>
          <p:cNvSpPr/>
          <p:nvPr/>
        </p:nvSpPr>
        <p:spPr bwMode="auto">
          <a:xfrm>
            <a:off x="7700041" y="5862936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8462041" y="533400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1" name="Straight Connector 50"/>
          <p:cNvCxnSpPr>
            <a:stCxn id="49" idx="0"/>
            <a:endCxn id="50" idx="3"/>
          </p:cNvCxnSpPr>
          <p:nvPr/>
        </p:nvCxnSpPr>
        <p:spPr bwMode="auto">
          <a:xfrm rot="5400000" flipH="1" flipV="1">
            <a:off x="8060413" y="5434526"/>
            <a:ext cx="372838" cy="4839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50" idx="5"/>
            <a:endCxn id="46" idx="0"/>
          </p:cNvCxnSpPr>
          <p:nvPr/>
        </p:nvCxnSpPr>
        <p:spPr bwMode="auto">
          <a:xfrm rot="16200000" flipH="1">
            <a:off x="8687077" y="5421160"/>
            <a:ext cx="353726" cy="4916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rot="5400000" flipH="1" flipV="1">
            <a:off x="7242841" y="6248399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7044069" y="607689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55" name="Straight Arrow Connector 54"/>
          <p:cNvCxnSpPr/>
          <p:nvPr/>
        </p:nvCxnSpPr>
        <p:spPr bwMode="auto">
          <a:xfrm rot="5400000" flipH="1" flipV="1">
            <a:off x="9055100" y="6438900"/>
            <a:ext cx="11430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9626600" y="6229290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9169400" y="682752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Rectangular Callout 56"/>
          <p:cNvSpPr/>
          <p:nvPr/>
        </p:nvSpPr>
        <p:spPr bwMode="auto">
          <a:xfrm>
            <a:off x="8940800" y="7772400"/>
            <a:ext cx="2314096" cy="707886"/>
          </a:xfrm>
          <a:prstGeom prst="wedgeRectCallout">
            <a:avLst>
              <a:gd name="adj1" fmla="val -37515"/>
              <a:gd name="adj2" fmla="val -12690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right subtree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 become </a:t>
            </a:r>
            <a:r>
              <a:rPr lang="en-US" sz="20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too tall</a:t>
            </a:r>
            <a:endParaRPr lang="en-US" sz="1600" b="0" dirty="0">
              <a:solidFill>
                <a:srgbClr val="FF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10312400" y="76200"/>
            <a:ext cx="2616200" cy="16764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  <p:cxnSp>
        <p:nvCxnSpPr>
          <p:cNvPr id="7" name="Curved Connector 6">
            <a:extLst>
              <a:ext uri="{FF2B5EF4-FFF2-40B4-BE49-F238E27FC236}">
                <a16:creationId xmlns:a16="http://schemas.microsoft.com/office/drawing/2014/main" id="{A5A031B4-572A-B90D-F809-115056CCA1DD}"/>
              </a:ext>
            </a:extLst>
          </p:cNvPr>
          <p:cNvCxnSpPr/>
          <p:nvPr/>
        </p:nvCxnSpPr>
        <p:spPr bwMode="auto">
          <a:xfrm flipV="1">
            <a:off x="6350000" y="1219200"/>
            <a:ext cx="4089400" cy="1066800"/>
          </a:xfrm>
          <a:prstGeom prst="curvedConnector3">
            <a:avLst/>
          </a:prstGeom>
          <a:solidFill>
            <a:schemeClr val="accent1"/>
          </a:solidFill>
          <a:ln w="25400" cap="flat" cmpd="sng" algn="ctr">
            <a:solidFill>
              <a:srgbClr val="92D050"/>
            </a:solidFill>
            <a:prstDash val="solid"/>
            <a:miter lim="400000"/>
            <a:headEnd type="none" w="med" len="med"/>
            <a:tailEnd type="triangle"/>
          </a:ln>
          <a:effectLst/>
        </p:spPr>
      </p:cxn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500FC2A3-FBC8-87D9-5778-780280D81B0E}"/>
              </a:ext>
            </a:extLst>
          </p:cNvPr>
          <p:cNvSpPr/>
          <p:nvPr/>
        </p:nvSpPr>
        <p:spPr bwMode="auto">
          <a:xfrm>
            <a:off x="5425055" y="4769702"/>
            <a:ext cx="4146777" cy="400110"/>
          </a:xfrm>
          <a:prstGeom prst="wedgeRectCallout">
            <a:avLst>
              <a:gd name="adj1" fmla="val -68001"/>
              <a:gd name="adj2" fmla="val 210501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Let’s expand the right subtree T</a:t>
            </a:r>
            <a:r>
              <a:rPr lang="en-US" sz="2000" baseline="-25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endParaRPr lang="en-US" sz="1600" baseline="-2500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/>
      <p:bldP spid="20" grpId="0" animBg="1"/>
      <p:bldP spid="21" grpId="0" animBg="1"/>
      <p:bldP spid="26" grpId="0" animBg="1"/>
      <p:bldP spid="27" grpId="0" animBg="1"/>
      <p:bldP spid="28" grpId="0" animBg="1"/>
      <p:bldP spid="30" grpId="0" animBg="1"/>
      <p:bldP spid="39" grpId="0"/>
      <p:bldP spid="42" grpId="0"/>
      <p:bldP spid="46" grpId="0" animBg="1"/>
      <p:bldP spid="48" grpId="0"/>
      <p:bldP spid="49" grpId="0" animBg="1"/>
      <p:bldP spid="50" grpId="0" animBg="1"/>
      <p:bldP spid="54" grpId="0"/>
      <p:bldP spid="56" grpId="0"/>
      <p:bldP spid="24" grpId="0" animBg="1"/>
      <p:bldP spid="57" grpId="0" animBg="1"/>
      <p:bldP spid="11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rapezoid 100"/>
          <p:cNvSpPr/>
          <p:nvPr/>
        </p:nvSpPr>
        <p:spPr bwMode="auto">
          <a:xfrm>
            <a:off x="5552163" y="6172200"/>
            <a:ext cx="1524000" cy="1219200"/>
          </a:xfrm>
          <a:prstGeom prst="trapezoid">
            <a:avLst>
              <a:gd name="adj" fmla="val 18583"/>
            </a:avLst>
          </a:prstGeom>
          <a:solidFill>
            <a:srgbClr val="FFFFCC"/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endParaRPr lang="en-US" b="0" dirty="0"/>
          </a:p>
        </p:txBody>
      </p:sp>
      <p:sp>
        <p:nvSpPr>
          <p:cNvPr id="119" name="Trapezoid 118"/>
          <p:cNvSpPr/>
          <p:nvPr/>
        </p:nvSpPr>
        <p:spPr bwMode="auto">
          <a:xfrm>
            <a:off x="10200363" y="6172202"/>
            <a:ext cx="1524000" cy="1219200"/>
          </a:xfrm>
          <a:prstGeom prst="trapezoid">
            <a:avLst>
              <a:gd name="adj" fmla="val 18583"/>
            </a:avLst>
          </a:prstGeom>
          <a:solidFill>
            <a:srgbClr val="FFFFCC"/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131300" cy="1498600"/>
          </a:xfrm>
        </p:spPr>
        <p:txBody>
          <a:bodyPr/>
          <a:lstStyle/>
          <a:p>
            <a:r>
              <a:rPr lang="en-US" dirty="0"/>
              <a:t>The Lowest Violation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expand the right subtree T</a:t>
            </a:r>
            <a:r>
              <a:rPr lang="en-US" baseline="-25000" dirty="0"/>
              <a:t>R</a:t>
            </a:r>
            <a:endParaRPr lang="en-US" dirty="0"/>
          </a:p>
          <a:p>
            <a:pPr lvl="1"/>
            <a:r>
              <a:rPr lang="en-US" dirty="0"/>
              <a:t>T</a:t>
            </a:r>
            <a:r>
              <a:rPr lang="en-US" baseline="-25000" dirty="0"/>
              <a:t>R</a:t>
            </a:r>
            <a:r>
              <a:rPr lang="en-US" dirty="0"/>
              <a:t> cannot be empty</a:t>
            </a:r>
          </a:p>
          <a:p>
            <a:endParaRPr lang="en-US" dirty="0"/>
          </a:p>
          <a:p>
            <a:pPr lvl="1"/>
            <a:r>
              <a:rPr lang="en-US" dirty="0"/>
              <a:t>The new node can be </a:t>
            </a:r>
            <a:br>
              <a:rPr lang="en-US" dirty="0"/>
            </a:br>
            <a:r>
              <a:rPr lang="en-US" dirty="0"/>
              <a:t>inserted in T</a:t>
            </a:r>
            <a:r>
              <a:rPr lang="en-US" baseline="-25000" dirty="0"/>
              <a:t>R</a:t>
            </a:r>
            <a:r>
              <a:rPr lang="en-US" dirty="0"/>
              <a:t>’s left (i.e., </a:t>
            </a:r>
            <a:r>
              <a:rPr lang="en-US" i="1" dirty="0"/>
              <a:t>inner</a:t>
            </a:r>
            <a:r>
              <a:rPr lang="en-US" dirty="0"/>
              <a:t>), </a:t>
            </a:r>
            <a:br>
              <a:rPr lang="en-US" dirty="0"/>
            </a:b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dirty="0"/>
              <a:t>, or right (i.e., </a:t>
            </a:r>
            <a:r>
              <a:rPr lang="en-US" i="1" dirty="0"/>
              <a:t>outer</a:t>
            </a:r>
            <a:r>
              <a:rPr lang="en-US" dirty="0"/>
              <a:t>), T</a:t>
            </a:r>
            <a:r>
              <a:rPr lang="en-US" baseline="-25000" dirty="0"/>
              <a:t>o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subtree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Let’s examine each case in turn, starting with the outer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101600" y="3200400"/>
            <a:ext cx="1034899" cy="1015663"/>
          </a:xfrm>
          <a:prstGeom prst="wedgeRectCallout">
            <a:avLst>
              <a:gd name="adj1" fmla="val 311178"/>
              <a:gd name="adj2" fmla="val -7176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violation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possible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7" name="Isosceles Triangle 16"/>
          <p:cNvSpPr/>
          <p:nvPr/>
        </p:nvSpPr>
        <p:spPr bwMode="auto">
          <a:xfrm>
            <a:off x="8186941" y="37338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i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rot="5400000" flipH="1" flipV="1">
            <a:off x="6045199" y="3809999"/>
            <a:ext cx="1524000" cy="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441967" y="32766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chemeClr val="accent1"/>
                </a:solidFill>
              </a:rPr>
              <a:t>h</a:t>
            </a:r>
          </a:p>
        </p:txBody>
      </p:sp>
      <p:sp>
        <p:nvSpPr>
          <p:cNvPr id="20" name="Down Arrow 19"/>
          <p:cNvSpPr/>
          <p:nvPr/>
        </p:nvSpPr>
        <p:spPr bwMode="auto">
          <a:xfrm flipH="1">
            <a:off x="8139595" y="2643424"/>
            <a:ext cx="304800" cy="282656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8200555" y="23622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Right Arrow 25"/>
          <p:cNvSpPr/>
          <p:nvPr/>
        </p:nvSpPr>
        <p:spPr bwMode="auto">
          <a:xfrm rot="3321244">
            <a:off x="9281748" y="5194127"/>
            <a:ext cx="609600" cy="830243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800" b="0" dirty="0"/>
          </a:p>
        </p:txBody>
      </p:sp>
      <p:sp>
        <p:nvSpPr>
          <p:cNvPr id="28" name="Isosceles Triangle 27"/>
          <p:cNvSpPr/>
          <p:nvPr/>
        </p:nvSpPr>
        <p:spPr bwMode="auto">
          <a:xfrm>
            <a:off x="7453795" y="3576936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30" name="Oval 29"/>
          <p:cNvSpPr/>
          <p:nvPr/>
        </p:nvSpPr>
        <p:spPr bwMode="auto">
          <a:xfrm>
            <a:off x="8215795" y="304800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2" name="Straight Connector 31"/>
          <p:cNvCxnSpPr>
            <a:stCxn id="28" idx="0"/>
            <a:endCxn id="30" idx="3"/>
          </p:cNvCxnSpPr>
          <p:nvPr/>
        </p:nvCxnSpPr>
        <p:spPr bwMode="auto">
          <a:xfrm rot="5400000" flipH="1" flipV="1">
            <a:off x="7814167" y="3148526"/>
            <a:ext cx="372838" cy="4839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30" idx="5"/>
            <a:endCxn id="72" idx="1"/>
          </p:cNvCxnSpPr>
          <p:nvPr/>
        </p:nvCxnSpPr>
        <p:spPr bwMode="auto">
          <a:xfrm rot="16200000" flipH="1">
            <a:off x="8456526" y="3119465"/>
            <a:ext cx="251684" cy="42095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rot="5400000" flipH="1" flipV="1">
            <a:off x="6996595" y="3962399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6797823" y="379089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 rot="16200000" flipV="1">
            <a:off x="9177543" y="4038601"/>
            <a:ext cx="1066799" cy="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9710941" y="3831464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h-1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9944100" y="149678"/>
            <a:ext cx="2895600" cy="1602922"/>
            <a:chOff x="4064000" y="4648200"/>
            <a:chExt cx="4267200" cy="2362200"/>
          </a:xfrm>
        </p:grpSpPr>
        <p:sp>
          <p:nvSpPr>
            <p:cNvPr id="44" name="Isosceles Triangle 43"/>
            <p:cNvSpPr/>
            <p:nvPr/>
          </p:nvSpPr>
          <p:spPr bwMode="auto">
            <a:xfrm>
              <a:off x="4902200" y="5843824"/>
              <a:ext cx="838200" cy="1071265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T</a:t>
              </a:r>
              <a:r>
                <a:rPr lang="en-US" sz="1800" b="0" baseline="-25000" dirty="0"/>
                <a:t>R</a:t>
              </a:r>
            </a:p>
          </p:txBody>
        </p:sp>
        <p:sp>
          <p:nvSpPr>
            <p:cNvPr id="45" name="Down Arrow 44"/>
            <p:cNvSpPr/>
            <p:nvPr/>
          </p:nvSpPr>
          <p:spPr bwMode="auto">
            <a:xfrm flipH="1">
              <a:off x="4673600" y="4929424"/>
              <a:ext cx="304800" cy="282656"/>
            </a:xfrm>
            <a:prstGeom prst="downArrow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4734560" y="4648200"/>
              <a:ext cx="182880" cy="182880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59" name="Right Arrow 58"/>
            <p:cNvSpPr/>
            <p:nvPr/>
          </p:nvSpPr>
          <p:spPr bwMode="auto">
            <a:xfrm>
              <a:off x="5892800" y="5562600"/>
              <a:ext cx="609600" cy="830243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dirty="0"/>
            </a:p>
          </p:txBody>
        </p:sp>
        <p:sp>
          <p:nvSpPr>
            <p:cNvPr id="60" name="Isosceles Triangle 59"/>
            <p:cNvSpPr/>
            <p:nvPr/>
          </p:nvSpPr>
          <p:spPr bwMode="auto">
            <a:xfrm>
              <a:off x="4064000" y="5862936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4749800" y="5334000"/>
              <a:ext cx="182880" cy="182880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62" name="Straight Connector 61"/>
            <p:cNvCxnSpPr>
              <a:stCxn id="60" idx="0"/>
              <a:endCxn id="61" idx="3"/>
            </p:cNvCxnSpPr>
            <p:nvPr/>
          </p:nvCxnSpPr>
          <p:spPr bwMode="auto">
            <a:xfrm rot="5400000" flipH="1" flipV="1">
              <a:off x="4386272" y="5472626"/>
              <a:ext cx="372838" cy="40778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>
              <a:stCxn id="61" idx="5"/>
              <a:endCxn id="44" idx="0"/>
            </p:cNvCxnSpPr>
            <p:nvPr/>
          </p:nvCxnSpPr>
          <p:spPr bwMode="auto">
            <a:xfrm rot="16200000" flipH="1">
              <a:off x="4936736" y="5459260"/>
              <a:ext cx="353726" cy="41540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64" name="Isosceles Triangle 63"/>
            <p:cNvSpPr/>
            <p:nvPr/>
          </p:nvSpPr>
          <p:spPr bwMode="auto">
            <a:xfrm>
              <a:off x="7493000" y="5843824"/>
              <a:ext cx="838200" cy="1071265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91440" tIns="0" rIns="0" bIns="18288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65" name="Isosceles Triangle 64"/>
            <p:cNvSpPr/>
            <p:nvPr/>
          </p:nvSpPr>
          <p:spPr bwMode="auto">
            <a:xfrm>
              <a:off x="6654800" y="5862936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7340600" y="5334000"/>
              <a:ext cx="182880" cy="182880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67" name="Straight Connector 66"/>
            <p:cNvCxnSpPr>
              <a:stCxn id="65" idx="0"/>
              <a:endCxn id="66" idx="3"/>
            </p:cNvCxnSpPr>
            <p:nvPr/>
          </p:nvCxnSpPr>
          <p:spPr bwMode="auto">
            <a:xfrm rot="5400000" flipH="1" flipV="1">
              <a:off x="6977072" y="5472626"/>
              <a:ext cx="372838" cy="40778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>
              <a:stCxn id="66" idx="5"/>
              <a:endCxn id="64" idx="0"/>
            </p:cNvCxnSpPr>
            <p:nvPr/>
          </p:nvCxnSpPr>
          <p:spPr bwMode="auto">
            <a:xfrm rot="16200000" flipH="1">
              <a:off x="7527536" y="5459260"/>
              <a:ext cx="353726" cy="41540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69" name="Oval 68"/>
            <p:cNvSpPr/>
            <p:nvPr/>
          </p:nvSpPr>
          <p:spPr bwMode="auto">
            <a:xfrm>
              <a:off x="7971759" y="6827520"/>
              <a:ext cx="182880" cy="182880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72" name="Oval 71"/>
          <p:cNvSpPr/>
          <p:nvPr/>
        </p:nvSpPr>
        <p:spPr bwMode="auto">
          <a:xfrm>
            <a:off x="8766061" y="3429000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74" name="Isosceles Triangle 73"/>
          <p:cNvSpPr/>
          <p:nvPr/>
        </p:nvSpPr>
        <p:spPr bwMode="auto">
          <a:xfrm>
            <a:off x="8948941" y="37338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75" name="Straight Connector 74"/>
          <p:cNvCxnSpPr>
            <a:stCxn id="72" idx="6"/>
            <a:endCxn id="74" idx="0"/>
          </p:cNvCxnSpPr>
          <p:nvPr/>
        </p:nvCxnSpPr>
        <p:spPr bwMode="auto">
          <a:xfrm>
            <a:off x="8948941" y="3520440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/>
          <p:cNvCxnSpPr>
            <a:stCxn id="72" idx="2"/>
            <a:endCxn id="17" idx="0"/>
          </p:cNvCxnSpPr>
          <p:nvPr/>
        </p:nvCxnSpPr>
        <p:spPr bwMode="auto">
          <a:xfrm rot="10800000" flipV="1">
            <a:off x="8491741" y="3520440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82" name="Trapezoid 81"/>
          <p:cNvSpPr/>
          <p:nvPr/>
        </p:nvSpPr>
        <p:spPr bwMode="auto">
          <a:xfrm>
            <a:off x="8110741" y="3352800"/>
            <a:ext cx="1524000" cy="1219200"/>
          </a:xfrm>
          <a:prstGeom prst="trapezoid">
            <a:avLst>
              <a:gd name="adj" fmla="val 18583"/>
            </a:avLst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b="0" dirty="0"/>
          </a:p>
        </p:txBody>
      </p:sp>
      <p:sp>
        <p:nvSpPr>
          <p:cNvPr id="83" name="Rectangular Callout 82"/>
          <p:cNvSpPr/>
          <p:nvPr/>
        </p:nvSpPr>
        <p:spPr bwMode="auto">
          <a:xfrm>
            <a:off x="10015741" y="2667000"/>
            <a:ext cx="372859" cy="400110"/>
          </a:xfrm>
          <a:prstGeom prst="wedgeRectCallout">
            <a:avLst>
              <a:gd name="adj1" fmla="val -214659"/>
              <a:gd name="adj2" fmla="val 1127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2000" b="0" kern="0" dirty="0">
                <a:latin typeface="Helvetica Neue"/>
              </a:rPr>
              <a:t>T</a:t>
            </a:r>
            <a:r>
              <a:rPr lang="en-US" sz="2000" b="0" kern="0" baseline="-25000" dirty="0">
                <a:latin typeface="Helvetica Neue"/>
              </a:rPr>
              <a:t>R</a:t>
            </a:r>
            <a:endParaRPr lang="en-US" sz="11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4" name="Isosceles Triangle 83"/>
          <p:cNvSpPr/>
          <p:nvPr/>
        </p:nvSpPr>
        <p:spPr bwMode="auto">
          <a:xfrm>
            <a:off x="5628363" y="6553200"/>
            <a:ext cx="609600" cy="7791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cxnSp>
        <p:nvCxnSpPr>
          <p:cNvPr id="85" name="Straight Arrow Connector 84"/>
          <p:cNvCxnSpPr/>
          <p:nvPr/>
        </p:nvCxnSpPr>
        <p:spPr bwMode="auto">
          <a:xfrm rot="5400000" flipH="1" flipV="1">
            <a:off x="3304263" y="6667501"/>
            <a:ext cx="16002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3410422" y="6096000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h+1</a:t>
            </a:r>
          </a:p>
        </p:txBody>
      </p:sp>
      <p:sp>
        <p:nvSpPr>
          <p:cNvPr id="89" name="Isosceles Triangle 88"/>
          <p:cNvSpPr/>
          <p:nvPr/>
        </p:nvSpPr>
        <p:spPr bwMode="auto">
          <a:xfrm>
            <a:off x="4895217" y="6396336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90" name="Oval 89"/>
          <p:cNvSpPr/>
          <p:nvPr/>
        </p:nvSpPr>
        <p:spPr bwMode="auto">
          <a:xfrm>
            <a:off x="5657217" y="586740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91" name="Straight Connector 90"/>
          <p:cNvCxnSpPr>
            <a:stCxn id="89" idx="0"/>
            <a:endCxn id="90" idx="3"/>
          </p:cNvCxnSpPr>
          <p:nvPr/>
        </p:nvCxnSpPr>
        <p:spPr bwMode="auto">
          <a:xfrm rot="5400000" flipH="1" flipV="1">
            <a:off x="5255589" y="5967926"/>
            <a:ext cx="372838" cy="4839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>
            <a:stCxn id="90" idx="5"/>
            <a:endCxn id="97" idx="1"/>
          </p:cNvCxnSpPr>
          <p:nvPr/>
        </p:nvCxnSpPr>
        <p:spPr bwMode="auto">
          <a:xfrm rot="16200000" flipH="1">
            <a:off x="5897948" y="5938865"/>
            <a:ext cx="251684" cy="42095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3" name="Straight Arrow Connector 92"/>
          <p:cNvCxnSpPr/>
          <p:nvPr/>
        </p:nvCxnSpPr>
        <p:spPr bwMode="auto">
          <a:xfrm rot="5400000" flipH="1" flipV="1">
            <a:off x="4438017" y="6781799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94" name="TextBox 93"/>
          <p:cNvSpPr txBox="1"/>
          <p:nvPr/>
        </p:nvSpPr>
        <p:spPr>
          <a:xfrm>
            <a:off x="4239245" y="661029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95" name="Straight Arrow Connector 94"/>
          <p:cNvCxnSpPr/>
          <p:nvPr/>
        </p:nvCxnSpPr>
        <p:spPr bwMode="auto">
          <a:xfrm rot="5400000" flipH="1" flipV="1">
            <a:off x="6527538" y="6819903"/>
            <a:ext cx="1295401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7165667" y="6650864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97" name="Oval 96"/>
          <p:cNvSpPr/>
          <p:nvPr/>
        </p:nvSpPr>
        <p:spPr bwMode="auto">
          <a:xfrm>
            <a:off x="6207483" y="6248400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dirty="0"/>
          </a:p>
        </p:txBody>
      </p:sp>
      <p:sp>
        <p:nvSpPr>
          <p:cNvPr id="98" name="Isosceles Triangle 97"/>
          <p:cNvSpPr/>
          <p:nvPr/>
        </p:nvSpPr>
        <p:spPr bwMode="auto">
          <a:xfrm>
            <a:off x="6390363" y="65532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99" name="Straight Connector 98"/>
          <p:cNvCxnSpPr>
            <a:stCxn id="97" idx="6"/>
            <a:endCxn id="98" idx="0"/>
          </p:cNvCxnSpPr>
          <p:nvPr/>
        </p:nvCxnSpPr>
        <p:spPr bwMode="auto">
          <a:xfrm>
            <a:off x="6390363" y="6339840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>
            <a:stCxn id="97" idx="2"/>
            <a:endCxn id="84" idx="0"/>
          </p:cNvCxnSpPr>
          <p:nvPr/>
        </p:nvCxnSpPr>
        <p:spPr bwMode="auto">
          <a:xfrm rot="10800000" flipV="1">
            <a:off x="5933163" y="6339840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03" name="Oval 102"/>
          <p:cNvSpPr/>
          <p:nvPr/>
        </p:nvSpPr>
        <p:spPr bwMode="auto">
          <a:xfrm>
            <a:off x="6001222" y="7284722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4" name="Isosceles Triangle 103"/>
          <p:cNvSpPr/>
          <p:nvPr/>
        </p:nvSpPr>
        <p:spPr bwMode="auto">
          <a:xfrm>
            <a:off x="10276563" y="6553202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i</a:t>
            </a:r>
          </a:p>
        </p:txBody>
      </p:sp>
      <p:cxnSp>
        <p:nvCxnSpPr>
          <p:cNvPr id="105" name="Straight Arrow Connector 104"/>
          <p:cNvCxnSpPr/>
          <p:nvPr/>
        </p:nvCxnSpPr>
        <p:spPr bwMode="auto">
          <a:xfrm rot="5400000" flipH="1" flipV="1">
            <a:off x="11472057" y="6667501"/>
            <a:ext cx="16002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06" name="TextBox 105"/>
          <p:cNvSpPr txBox="1"/>
          <p:nvPr/>
        </p:nvSpPr>
        <p:spPr>
          <a:xfrm>
            <a:off x="12272155" y="6096002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h+1</a:t>
            </a:r>
          </a:p>
        </p:txBody>
      </p:sp>
      <p:sp>
        <p:nvSpPr>
          <p:cNvPr id="107" name="Isosceles Triangle 106"/>
          <p:cNvSpPr/>
          <p:nvPr/>
        </p:nvSpPr>
        <p:spPr bwMode="auto">
          <a:xfrm>
            <a:off x="9543417" y="6396338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108" name="Oval 107"/>
          <p:cNvSpPr/>
          <p:nvPr/>
        </p:nvSpPr>
        <p:spPr bwMode="auto">
          <a:xfrm>
            <a:off x="10305417" y="5867402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09" name="Straight Connector 108"/>
          <p:cNvCxnSpPr>
            <a:stCxn id="107" idx="0"/>
            <a:endCxn id="108" idx="3"/>
          </p:cNvCxnSpPr>
          <p:nvPr/>
        </p:nvCxnSpPr>
        <p:spPr bwMode="auto">
          <a:xfrm rot="5400000" flipH="1" flipV="1">
            <a:off x="9903789" y="5967928"/>
            <a:ext cx="372838" cy="4839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>
            <a:stCxn id="108" idx="5"/>
            <a:endCxn id="115" idx="1"/>
          </p:cNvCxnSpPr>
          <p:nvPr/>
        </p:nvCxnSpPr>
        <p:spPr bwMode="auto">
          <a:xfrm rot="16200000" flipH="1">
            <a:off x="10546148" y="5938867"/>
            <a:ext cx="251684" cy="42095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11" name="Straight Arrow Connector 110"/>
          <p:cNvCxnSpPr/>
          <p:nvPr/>
        </p:nvCxnSpPr>
        <p:spPr bwMode="auto">
          <a:xfrm rot="5400000" flipH="1" flipV="1">
            <a:off x="9086217" y="6781801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12" name="TextBox 111"/>
          <p:cNvSpPr txBox="1"/>
          <p:nvPr/>
        </p:nvSpPr>
        <p:spPr>
          <a:xfrm>
            <a:off x="8887445" y="6610292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13" name="Straight Arrow Connector 112"/>
          <p:cNvCxnSpPr/>
          <p:nvPr/>
        </p:nvCxnSpPr>
        <p:spPr bwMode="auto">
          <a:xfrm rot="16200000" flipV="1">
            <a:off x="11164949" y="6819903"/>
            <a:ext cx="12954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14" name="TextBox 113"/>
          <p:cNvSpPr txBox="1"/>
          <p:nvPr/>
        </p:nvSpPr>
        <p:spPr>
          <a:xfrm>
            <a:off x="11792422" y="6650866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15" name="Oval 114"/>
          <p:cNvSpPr/>
          <p:nvPr/>
        </p:nvSpPr>
        <p:spPr bwMode="auto">
          <a:xfrm>
            <a:off x="10855683" y="6248402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16" name="Isosceles Triangle 115"/>
          <p:cNvSpPr/>
          <p:nvPr/>
        </p:nvSpPr>
        <p:spPr bwMode="auto">
          <a:xfrm>
            <a:off x="11038563" y="6553202"/>
            <a:ext cx="609600" cy="7791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cxnSp>
        <p:nvCxnSpPr>
          <p:cNvPr id="117" name="Straight Connector 116"/>
          <p:cNvCxnSpPr>
            <a:stCxn id="115" idx="6"/>
            <a:endCxn id="116" idx="0"/>
          </p:cNvCxnSpPr>
          <p:nvPr/>
        </p:nvCxnSpPr>
        <p:spPr bwMode="auto">
          <a:xfrm>
            <a:off x="11038563" y="6339842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>
            <a:stCxn id="115" idx="2"/>
            <a:endCxn id="104" idx="0"/>
          </p:cNvCxnSpPr>
          <p:nvPr/>
        </p:nvCxnSpPr>
        <p:spPr bwMode="auto">
          <a:xfrm rot="10800000" flipV="1">
            <a:off x="10581363" y="6339842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20" name="Oval 119"/>
          <p:cNvSpPr/>
          <p:nvPr/>
        </p:nvSpPr>
        <p:spPr bwMode="auto">
          <a:xfrm>
            <a:off x="11403475" y="7284724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3" name="Right Arrow 122"/>
          <p:cNvSpPr/>
          <p:nvPr/>
        </p:nvSpPr>
        <p:spPr bwMode="auto">
          <a:xfrm rot="18278756" flipH="1">
            <a:off x="7054407" y="5189557"/>
            <a:ext cx="609600" cy="830243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800" b="0" dirty="0"/>
          </a:p>
        </p:txBody>
      </p:sp>
      <p:sp>
        <p:nvSpPr>
          <p:cNvPr id="124" name="Rectangle 123"/>
          <p:cNvSpPr/>
          <p:nvPr/>
        </p:nvSpPr>
        <p:spPr bwMode="auto">
          <a:xfrm>
            <a:off x="9855200" y="76200"/>
            <a:ext cx="3073400" cy="1752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6" name="Slide Number Placeholder 7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C3E2EC-C866-D8BD-433D-C8D7D57158DE}"/>
              </a:ext>
            </a:extLst>
          </p:cNvPr>
          <p:cNvSpPr txBox="1"/>
          <p:nvPr/>
        </p:nvSpPr>
        <p:spPr>
          <a:xfrm>
            <a:off x="4624689" y="7710785"/>
            <a:ext cx="32191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Insertion in the Inner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8335CC-DBE0-CAA0-3284-6DD5C2B77C00}"/>
              </a:ext>
            </a:extLst>
          </p:cNvPr>
          <p:cNvSpPr txBox="1"/>
          <p:nvPr/>
        </p:nvSpPr>
        <p:spPr>
          <a:xfrm>
            <a:off x="9035585" y="7706021"/>
            <a:ext cx="3292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Insertion in the Outer</a:t>
            </a:r>
          </a:p>
        </p:txBody>
      </p:sp>
      <p:sp>
        <p:nvSpPr>
          <p:cNvPr id="6" name="Down Arrow 5">
            <a:extLst>
              <a:ext uri="{FF2B5EF4-FFF2-40B4-BE49-F238E27FC236}">
                <a16:creationId xmlns:a16="http://schemas.microsoft.com/office/drawing/2014/main" id="{044D9690-DE9C-9424-A538-0C137FEEBD31}"/>
              </a:ext>
            </a:extLst>
          </p:cNvPr>
          <p:cNvSpPr/>
          <p:nvPr/>
        </p:nvSpPr>
        <p:spPr bwMode="auto">
          <a:xfrm rot="16200000">
            <a:off x="10606465" y="3184430"/>
            <a:ext cx="3505200" cy="1248350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Insertion in the outer subtree T</a:t>
            </a:r>
            <a:r>
              <a:rPr lang="en-US" baseline="-25000" dirty="0"/>
              <a:t>o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8" name="Curved Connector 7">
            <a:extLst>
              <a:ext uri="{FF2B5EF4-FFF2-40B4-BE49-F238E27FC236}">
                <a16:creationId xmlns:a16="http://schemas.microsoft.com/office/drawing/2014/main" id="{DC9E082A-367E-BB28-C4F7-BDFE5966F389}"/>
              </a:ext>
            </a:extLst>
          </p:cNvPr>
          <p:cNvCxnSpPr>
            <a:cxnSpLocks/>
          </p:cNvCxnSpPr>
          <p:nvPr/>
        </p:nvCxnSpPr>
        <p:spPr bwMode="auto">
          <a:xfrm flipV="1">
            <a:off x="7606195" y="1628503"/>
            <a:ext cx="2792928" cy="657497"/>
          </a:xfrm>
          <a:prstGeom prst="curvedConnector3">
            <a:avLst/>
          </a:prstGeom>
          <a:solidFill>
            <a:schemeClr val="accent1"/>
          </a:solidFill>
          <a:ln w="25400" cap="flat" cmpd="sng" algn="ctr">
            <a:solidFill>
              <a:srgbClr val="92D050"/>
            </a:solidFill>
            <a:prstDash val="solid"/>
            <a:miter lim="400000"/>
            <a:headEnd type="none" w="med" len="med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  <p:bldP spid="119" grpId="0" animBg="1"/>
      <p:bldP spid="16" grpId="0" animBg="1"/>
      <p:bldP spid="17" grpId="0" animBg="1"/>
      <p:bldP spid="19" grpId="0"/>
      <p:bldP spid="20" grpId="0" animBg="1"/>
      <p:bldP spid="21" grpId="0" animBg="1"/>
      <p:bldP spid="26" grpId="0" animBg="1"/>
      <p:bldP spid="28" grpId="0" animBg="1"/>
      <p:bldP spid="30" grpId="0" animBg="1"/>
      <p:bldP spid="39" grpId="0"/>
      <p:bldP spid="42" grpId="0"/>
      <p:bldP spid="72" grpId="0" animBg="1"/>
      <p:bldP spid="74" grpId="0" animBg="1"/>
      <p:bldP spid="82" grpId="0" animBg="1"/>
      <p:bldP spid="83" grpId="0" animBg="1"/>
      <p:bldP spid="84" grpId="0" animBg="1"/>
      <p:bldP spid="86" grpId="0"/>
      <p:bldP spid="89" grpId="0" animBg="1"/>
      <p:bldP spid="90" grpId="0" animBg="1"/>
      <p:bldP spid="94" grpId="0"/>
      <p:bldP spid="96" grpId="0"/>
      <p:bldP spid="97" grpId="0" animBg="1"/>
      <p:bldP spid="98" grpId="0" animBg="1"/>
      <p:bldP spid="103" grpId="0" animBg="1"/>
      <p:bldP spid="104" grpId="0" animBg="1"/>
      <p:bldP spid="106" grpId="0"/>
      <p:bldP spid="107" grpId="0" animBg="1"/>
      <p:bldP spid="108" grpId="0" animBg="1"/>
      <p:bldP spid="112" grpId="0"/>
      <p:bldP spid="114" grpId="0"/>
      <p:bldP spid="115" grpId="0" animBg="1"/>
      <p:bldP spid="116" grpId="0" animBg="1"/>
      <p:bldP spid="120" grpId="0" animBg="1"/>
      <p:bldP spid="123" grpId="0" animBg="1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  <a:r>
              <a:rPr lang="en-US" dirty="0"/>
              <a:t> have O(log n) complexity?</a:t>
            </a:r>
          </a:p>
          <a:p>
            <a:pPr lvl="1"/>
            <a:r>
              <a:rPr lang="en-US" dirty="0"/>
              <a:t>Yes, in the below tree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But we are interested in the </a:t>
            </a:r>
            <a:r>
              <a:rPr lang="en-US" b="1" dirty="0"/>
              <a:t>worst-case</a:t>
            </a:r>
            <a:r>
              <a:rPr lang="en-US" dirty="0"/>
              <a:t> complexity</a:t>
            </a:r>
          </a:p>
          <a:p>
            <a:pPr lvl="1"/>
            <a:endParaRPr lang="en-US" dirty="0"/>
          </a:p>
          <a:p>
            <a:r>
              <a:rPr lang="en-US" dirty="0"/>
              <a:t>Do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  <a:r>
              <a:rPr lang="en-US" dirty="0"/>
              <a:t> have </a:t>
            </a:r>
            <a:r>
              <a:rPr lang="en-US" i="1" dirty="0"/>
              <a:t>O(log n)</a:t>
            </a:r>
            <a:r>
              <a:rPr lang="en-US" dirty="0"/>
              <a:t> complexity for </a:t>
            </a:r>
            <a:r>
              <a:rPr lang="en-US" i="1" u="sng" dirty="0"/>
              <a:t>every</a:t>
            </a:r>
            <a:r>
              <a:rPr lang="en-US" dirty="0"/>
              <a:t> BST?</a:t>
            </a:r>
          </a:p>
        </p:txBody>
      </p:sp>
      <p:cxnSp>
        <p:nvCxnSpPr>
          <p:cNvPr id="4" name="Straight Connector 3"/>
          <p:cNvCxnSpPr>
            <a:stCxn id="28" idx="6"/>
            <a:endCxn id="29" idx="1"/>
          </p:cNvCxnSpPr>
          <p:nvPr/>
        </p:nvCxnSpPr>
        <p:spPr bwMode="auto">
          <a:xfrm>
            <a:off x="6350000" y="3543300"/>
            <a:ext cx="992515" cy="3448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>
            <a:stCxn id="28" idx="2"/>
            <a:endCxn id="52" idx="7"/>
          </p:cNvCxnSpPr>
          <p:nvPr/>
        </p:nvCxnSpPr>
        <p:spPr bwMode="auto">
          <a:xfrm rot="10800000" flipV="1">
            <a:off x="4900286" y="3543299"/>
            <a:ext cx="916315" cy="3448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29" idx="5"/>
            <a:endCxn id="37" idx="1"/>
          </p:cNvCxnSpPr>
          <p:nvPr/>
        </p:nvCxnSpPr>
        <p:spPr bwMode="auto">
          <a:xfrm rot="16200000" flipH="1">
            <a:off x="7719685" y="4265285"/>
            <a:ext cx="3086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29" idx="3"/>
            <a:endCxn id="41" idx="7"/>
          </p:cNvCxnSpPr>
          <p:nvPr/>
        </p:nvCxnSpPr>
        <p:spPr bwMode="auto">
          <a:xfrm rot="5400000">
            <a:off x="7033885" y="4265285"/>
            <a:ext cx="3086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41" idx="3"/>
            <a:endCxn id="44" idx="7"/>
          </p:cNvCxnSpPr>
          <p:nvPr/>
        </p:nvCxnSpPr>
        <p:spPr bwMode="auto">
          <a:xfrm rot="5400000">
            <a:off x="6462385" y="4989185"/>
            <a:ext cx="232430" cy="156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5816600" y="3276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12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7264400" y="3810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42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7950200" y="4495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65</a:t>
            </a:r>
          </a:p>
        </p:txBody>
      </p:sp>
      <p:sp>
        <p:nvSpPr>
          <p:cNvPr id="41" name="Oval 40"/>
          <p:cNvSpPr/>
          <p:nvPr/>
        </p:nvSpPr>
        <p:spPr bwMode="auto">
          <a:xfrm>
            <a:off x="6578600" y="4495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22</a:t>
            </a:r>
          </a:p>
        </p:txBody>
      </p:sp>
      <p:sp>
        <p:nvSpPr>
          <p:cNvPr id="44" name="Oval 43"/>
          <p:cNvSpPr/>
          <p:nvPr/>
        </p:nvSpPr>
        <p:spPr bwMode="auto">
          <a:xfrm>
            <a:off x="6045200" y="5105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19</a:t>
            </a:r>
          </a:p>
        </p:txBody>
      </p:sp>
      <p:cxnSp>
        <p:nvCxnSpPr>
          <p:cNvPr id="49" name="Straight Connector 48"/>
          <p:cNvCxnSpPr>
            <a:stCxn id="52" idx="5"/>
            <a:endCxn id="53" idx="1"/>
          </p:cNvCxnSpPr>
          <p:nvPr/>
        </p:nvCxnSpPr>
        <p:spPr bwMode="auto">
          <a:xfrm rot="16200000" flipH="1">
            <a:off x="4900285" y="4265285"/>
            <a:ext cx="3086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52" idx="3"/>
            <a:endCxn id="54" idx="7"/>
          </p:cNvCxnSpPr>
          <p:nvPr/>
        </p:nvCxnSpPr>
        <p:spPr bwMode="auto">
          <a:xfrm rot="5400000">
            <a:off x="4214485" y="4265285"/>
            <a:ext cx="3086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54" idx="3"/>
            <a:endCxn id="55" idx="7"/>
          </p:cNvCxnSpPr>
          <p:nvPr/>
        </p:nvCxnSpPr>
        <p:spPr bwMode="auto">
          <a:xfrm rot="5400000">
            <a:off x="3642985" y="4989185"/>
            <a:ext cx="232430" cy="156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2" name="Oval 51"/>
          <p:cNvSpPr/>
          <p:nvPr/>
        </p:nvSpPr>
        <p:spPr bwMode="auto">
          <a:xfrm>
            <a:off x="4445000" y="3810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53" name="Oval 52"/>
          <p:cNvSpPr/>
          <p:nvPr/>
        </p:nvSpPr>
        <p:spPr bwMode="auto">
          <a:xfrm>
            <a:off x="5130800" y="4495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sp>
        <p:nvSpPr>
          <p:cNvPr id="54" name="Oval 53"/>
          <p:cNvSpPr/>
          <p:nvPr/>
        </p:nvSpPr>
        <p:spPr bwMode="auto">
          <a:xfrm>
            <a:off x="3759200" y="4495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</a:t>
            </a:r>
          </a:p>
        </p:txBody>
      </p:sp>
      <p:sp>
        <p:nvSpPr>
          <p:cNvPr id="55" name="Oval 54"/>
          <p:cNvSpPr/>
          <p:nvPr/>
        </p:nvSpPr>
        <p:spPr bwMode="auto">
          <a:xfrm>
            <a:off x="3225800" y="5105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-2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7" grpId="0" animBg="1"/>
      <p:bldP spid="41" grpId="0" animBg="1"/>
      <p:bldP spid="44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>
          <a:xfrm>
            <a:off x="952500" y="254000"/>
            <a:ext cx="8216900" cy="1498600"/>
          </a:xfrm>
        </p:spPr>
        <p:txBody>
          <a:bodyPr/>
          <a:lstStyle/>
          <a:p>
            <a:r>
              <a:rPr lang="en-US" dirty="0"/>
              <a:t>Insertion in the </a:t>
            </a:r>
            <a:r>
              <a:rPr lang="en-US" i="1" dirty="0"/>
              <a:t>Outer</a:t>
            </a:r>
            <a:r>
              <a:rPr lang="en-US" dirty="0"/>
              <a:t> Subtree</a:t>
            </a:r>
          </a:p>
        </p:txBody>
      </p:sp>
      <p:sp>
        <p:nvSpPr>
          <p:cNvPr id="58" name="Content Placeholder 5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tall were T</a:t>
            </a:r>
            <a:r>
              <a:rPr lang="en-US" baseline="-25000" dirty="0"/>
              <a:t>i</a:t>
            </a:r>
            <a:r>
              <a:rPr lang="en-US" dirty="0"/>
              <a:t> and T</a:t>
            </a:r>
            <a:r>
              <a:rPr lang="en-US" baseline="-25000" dirty="0"/>
              <a:t>o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h</a:t>
            </a:r>
            <a:r>
              <a:rPr lang="en-US" baseline="-25000" dirty="0">
                <a:solidFill>
                  <a:srgbClr val="0070C0"/>
                </a:solidFill>
              </a:rPr>
              <a:t>o</a:t>
            </a:r>
            <a:r>
              <a:rPr lang="en-US" dirty="0"/>
              <a:t> = </a:t>
            </a:r>
            <a:r>
              <a:rPr lang="en-US" dirty="0">
                <a:solidFill>
                  <a:srgbClr val="00B0F0"/>
                </a:solidFill>
              </a:rPr>
              <a:t>h-2</a:t>
            </a:r>
          </a:p>
          <a:p>
            <a:pPr lvl="2"/>
            <a:r>
              <a:rPr lang="en-US" dirty="0"/>
              <a:t>T</a:t>
            </a:r>
            <a:r>
              <a:rPr lang="en-US" baseline="-25000" dirty="0"/>
              <a:t>o</a:t>
            </a:r>
            <a:r>
              <a:rPr lang="en-US" dirty="0"/>
              <a:t> needs to be as tall as possible to cause the violation</a:t>
            </a:r>
          </a:p>
          <a:p>
            <a:pPr lvl="4"/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h</a:t>
            </a:r>
            <a:r>
              <a:rPr lang="en-US" baseline="-25000" dirty="0">
                <a:solidFill>
                  <a:srgbClr val="0070C0"/>
                </a:solidFill>
              </a:rPr>
              <a:t>i</a:t>
            </a:r>
            <a:r>
              <a:rPr lang="en-US" dirty="0"/>
              <a:t> = </a:t>
            </a:r>
            <a:r>
              <a:rPr lang="en-US" dirty="0">
                <a:solidFill>
                  <a:srgbClr val="0070C0"/>
                </a:solidFill>
              </a:rPr>
              <a:t>h</a:t>
            </a:r>
            <a:r>
              <a:rPr lang="en-US" baseline="-25000" dirty="0">
                <a:solidFill>
                  <a:srgbClr val="0070C0"/>
                </a:solidFill>
              </a:rPr>
              <a:t>o</a:t>
            </a:r>
            <a:r>
              <a:rPr lang="en-US" dirty="0"/>
              <a:t> = </a:t>
            </a:r>
            <a:r>
              <a:rPr lang="en-US" dirty="0">
                <a:solidFill>
                  <a:srgbClr val="00B0F0"/>
                </a:solidFill>
              </a:rPr>
              <a:t>h-2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h</a:t>
            </a:r>
            <a:r>
              <a:rPr lang="en-US" baseline="-25000" dirty="0">
                <a:solidFill>
                  <a:srgbClr val="0070C0"/>
                </a:solidFill>
              </a:rPr>
              <a:t>i</a:t>
            </a:r>
            <a:r>
              <a:rPr lang="en-US" dirty="0"/>
              <a:t> may be either </a:t>
            </a:r>
            <a:r>
              <a:rPr lang="en-US" dirty="0">
                <a:solidFill>
                  <a:srgbClr val="00B0F0"/>
                </a:solidFill>
              </a:rPr>
              <a:t>h-2</a:t>
            </a:r>
            <a:r>
              <a:rPr lang="en-US" dirty="0"/>
              <a:t> or </a:t>
            </a:r>
            <a:r>
              <a:rPr lang="en-US" dirty="0">
                <a:solidFill>
                  <a:srgbClr val="00B0F0"/>
                </a:solidFill>
              </a:rPr>
              <a:t>h-3</a:t>
            </a:r>
          </a:p>
          <a:p>
            <a:pPr lvl="2"/>
            <a:r>
              <a:rPr lang="en-US" dirty="0"/>
              <a:t>But if </a:t>
            </a:r>
            <a:r>
              <a:rPr lang="en-US" dirty="0">
                <a:solidFill>
                  <a:srgbClr val="0070C0"/>
                </a:solidFill>
              </a:rPr>
              <a:t>h</a:t>
            </a:r>
            <a:r>
              <a:rPr lang="en-US" baseline="-25000" dirty="0">
                <a:solidFill>
                  <a:srgbClr val="0070C0"/>
                </a:solidFill>
              </a:rPr>
              <a:t>i</a:t>
            </a:r>
            <a:r>
              <a:rPr lang="en-US" dirty="0"/>
              <a:t> was </a:t>
            </a:r>
            <a:r>
              <a:rPr lang="en-US" dirty="0">
                <a:solidFill>
                  <a:srgbClr val="00B0F0"/>
                </a:solidFill>
              </a:rPr>
              <a:t>h-3</a:t>
            </a:r>
            <a:r>
              <a:rPr lang="en-US" dirty="0"/>
              <a:t>, the lowest violation would be </a:t>
            </a:r>
            <a:r>
              <a:rPr lang="en-US" dirty="0">
                <a:solidFill>
                  <a:srgbClr val="00B050"/>
                </a:solidFill>
              </a:rPr>
              <a:t>here</a:t>
            </a:r>
          </a:p>
        </p:txBody>
      </p:sp>
      <p:grpSp>
        <p:nvGrpSpPr>
          <p:cNvPr id="111" name="Group 110"/>
          <p:cNvGrpSpPr/>
          <p:nvPr/>
        </p:nvGrpSpPr>
        <p:grpSpPr>
          <a:xfrm>
            <a:off x="9334501" y="152400"/>
            <a:ext cx="3505199" cy="1607537"/>
            <a:chOff x="5435600" y="5410200"/>
            <a:chExt cx="4984577" cy="2286002"/>
          </a:xfrm>
        </p:grpSpPr>
        <p:sp>
          <p:nvSpPr>
            <p:cNvPr id="59" name="Isosceles Triangle 58"/>
            <p:cNvSpPr/>
            <p:nvPr/>
          </p:nvSpPr>
          <p:spPr bwMode="auto">
            <a:xfrm>
              <a:off x="6168746" y="6781800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sp>
          <p:nvSpPr>
            <p:cNvPr id="62" name="Down Arrow 61"/>
            <p:cNvSpPr/>
            <p:nvPr/>
          </p:nvSpPr>
          <p:spPr bwMode="auto">
            <a:xfrm flipH="1">
              <a:off x="6121400" y="5691424"/>
              <a:ext cx="304800" cy="282656"/>
            </a:xfrm>
            <a:prstGeom prst="downArrow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6182360" y="5410200"/>
              <a:ext cx="182880" cy="182880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4" name="Isosceles Triangle 63"/>
            <p:cNvSpPr/>
            <p:nvPr/>
          </p:nvSpPr>
          <p:spPr bwMode="auto">
            <a:xfrm>
              <a:off x="5435600" y="6624936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6197600" y="6096000"/>
              <a:ext cx="182880" cy="182880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66" name="Straight Connector 65"/>
            <p:cNvCxnSpPr>
              <a:stCxn id="64" idx="0"/>
              <a:endCxn id="65" idx="3"/>
            </p:cNvCxnSpPr>
            <p:nvPr/>
          </p:nvCxnSpPr>
          <p:spPr bwMode="auto">
            <a:xfrm rot="5400000" flipH="1" flipV="1">
              <a:off x="5795972" y="6196526"/>
              <a:ext cx="372838" cy="48398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>
              <a:stCxn id="65" idx="5"/>
              <a:endCxn id="72" idx="1"/>
            </p:cNvCxnSpPr>
            <p:nvPr/>
          </p:nvCxnSpPr>
          <p:spPr bwMode="auto">
            <a:xfrm rot="16200000" flipH="1">
              <a:off x="6438331" y="6167465"/>
              <a:ext cx="251684" cy="42095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2" name="Oval 71"/>
            <p:cNvSpPr/>
            <p:nvPr/>
          </p:nvSpPr>
          <p:spPr bwMode="auto">
            <a:xfrm>
              <a:off x="6747866" y="6477000"/>
              <a:ext cx="182880" cy="182880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73" name="Isosceles Triangle 72"/>
            <p:cNvSpPr/>
            <p:nvPr/>
          </p:nvSpPr>
          <p:spPr bwMode="auto">
            <a:xfrm>
              <a:off x="6930746" y="6781800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T</a:t>
              </a:r>
              <a:r>
                <a:rPr lang="en-US" sz="1800" b="0" baseline="-25000" dirty="0"/>
                <a:t>o</a:t>
              </a:r>
            </a:p>
          </p:txBody>
        </p:sp>
        <p:cxnSp>
          <p:nvCxnSpPr>
            <p:cNvPr id="74" name="Straight Connector 73"/>
            <p:cNvCxnSpPr>
              <a:stCxn id="72" idx="6"/>
              <a:endCxn id="73" idx="0"/>
            </p:cNvCxnSpPr>
            <p:nvPr/>
          </p:nvCxnSpPr>
          <p:spPr bwMode="auto">
            <a:xfrm>
              <a:off x="6930746" y="6568440"/>
              <a:ext cx="304800" cy="213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/>
            <p:cNvCxnSpPr>
              <a:stCxn id="72" idx="2"/>
              <a:endCxn id="59" idx="0"/>
            </p:cNvCxnSpPr>
            <p:nvPr/>
          </p:nvCxnSpPr>
          <p:spPr bwMode="auto">
            <a:xfrm rot="10800000" flipV="1">
              <a:off x="6473546" y="6568440"/>
              <a:ext cx="274320" cy="213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9" name="Right Arrow 78"/>
            <p:cNvSpPr/>
            <p:nvPr/>
          </p:nvSpPr>
          <p:spPr bwMode="auto">
            <a:xfrm>
              <a:off x="7600777" y="6248400"/>
              <a:ext cx="609600" cy="830243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dirty="0"/>
            </a:p>
          </p:txBody>
        </p:sp>
        <p:sp>
          <p:nvSpPr>
            <p:cNvPr id="80" name="Isosceles Triangle 79"/>
            <p:cNvSpPr/>
            <p:nvPr/>
          </p:nvSpPr>
          <p:spPr bwMode="auto">
            <a:xfrm>
              <a:off x="9048577" y="6781800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83" name="Isosceles Triangle 82"/>
            <p:cNvSpPr/>
            <p:nvPr/>
          </p:nvSpPr>
          <p:spPr bwMode="auto">
            <a:xfrm>
              <a:off x="8315431" y="6624936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9077431" y="6096000"/>
              <a:ext cx="182880" cy="182880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85" name="Straight Connector 84"/>
            <p:cNvCxnSpPr>
              <a:stCxn id="83" idx="0"/>
              <a:endCxn id="84" idx="3"/>
            </p:cNvCxnSpPr>
            <p:nvPr/>
          </p:nvCxnSpPr>
          <p:spPr bwMode="auto">
            <a:xfrm rot="5400000" flipH="1" flipV="1">
              <a:off x="8675803" y="6196526"/>
              <a:ext cx="372838" cy="48398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>
              <a:stCxn id="84" idx="5"/>
              <a:endCxn id="91" idx="1"/>
            </p:cNvCxnSpPr>
            <p:nvPr/>
          </p:nvCxnSpPr>
          <p:spPr bwMode="auto">
            <a:xfrm rot="16200000" flipH="1">
              <a:off x="9318162" y="6167465"/>
              <a:ext cx="251684" cy="42095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91" name="Oval 90"/>
            <p:cNvSpPr/>
            <p:nvPr/>
          </p:nvSpPr>
          <p:spPr bwMode="auto">
            <a:xfrm>
              <a:off x="9627697" y="6477000"/>
              <a:ext cx="182880" cy="182880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92" name="Isosceles Triangle 91"/>
            <p:cNvSpPr/>
            <p:nvPr/>
          </p:nvSpPr>
          <p:spPr bwMode="auto">
            <a:xfrm>
              <a:off x="9810577" y="6781800"/>
              <a:ext cx="609600" cy="779102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cxnSp>
          <p:nvCxnSpPr>
            <p:cNvPr id="93" name="Straight Connector 92"/>
            <p:cNvCxnSpPr>
              <a:stCxn id="91" idx="6"/>
              <a:endCxn id="92" idx="0"/>
            </p:cNvCxnSpPr>
            <p:nvPr/>
          </p:nvCxnSpPr>
          <p:spPr bwMode="auto">
            <a:xfrm>
              <a:off x="9810577" y="6568440"/>
              <a:ext cx="304800" cy="213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>
              <a:stCxn id="91" idx="2"/>
              <a:endCxn id="80" idx="0"/>
            </p:cNvCxnSpPr>
            <p:nvPr/>
          </p:nvCxnSpPr>
          <p:spPr bwMode="auto">
            <a:xfrm rot="10800000" flipV="1">
              <a:off x="9353377" y="6568440"/>
              <a:ext cx="274320" cy="213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95" name="Oval 94"/>
            <p:cNvSpPr/>
            <p:nvPr/>
          </p:nvSpPr>
          <p:spPr bwMode="auto">
            <a:xfrm>
              <a:off x="10175489" y="7513322"/>
              <a:ext cx="182880" cy="182880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112" name="Rectangle 111"/>
          <p:cNvSpPr/>
          <p:nvPr/>
        </p:nvSpPr>
        <p:spPr bwMode="auto">
          <a:xfrm>
            <a:off x="9245600" y="76200"/>
            <a:ext cx="3683000" cy="1752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3" name="Isosceles Triangle 112"/>
          <p:cNvSpPr/>
          <p:nvPr/>
        </p:nvSpPr>
        <p:spPr bwMode="auto">
          <a:xfrm>
            <a:off x="3509041" y="40386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i</a:t>
            </a:r>
          </a:p>
        </p:txBody>
      </p:sp>
      <p:cxnSp>
        <p:nvCxnSpPr>
          <p:cNvPr id="114" name="Straight Arrow Connector 113"/>
          <p:cNvCxnSpPr/>
          <p:nvPr/>
        </p:nvCxnSpPr>
        <p:spPr bwMode="auto">
          <a:xfrm rot="5400000" flipH="1" flipV="1">
            <a:off x="1130300" y="4112324"/>
            <a:ext cx="1447801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15" name="TextBox 114"/>
          <p:cNvSpPr txBox="1"/>
          <p:nvPr/>
        </p:nvSpPr>
        <p:spPr>
          <a:xfrm>
            <a:off x="1473200" y="35814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chemeClr val="accent1"/>
                </a:solidFill>
              </a:rPr>
              <a:t>h</a:t>
            </a:r>
          </a:p>
        </p:txBody>
      </p:sp>
      <p:sp>
        <p:nvSpPr>
          <p:cNvPr id="116" name="Down Arrow 115"/>
          <p:cNvSpPr/>
          <p:nvPr/>
        </p:nvSpPr>
        <p:spPr bwMode="auto">
          <a:xfrm flipH="1">
            <a:off x="3330854" y="2948224"/>
            <a:ext cx="304800" cy="282656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7" name="Oval 116"/>
          <p:cNvSpPr/>
          <p:nvPr/>
        </p:nvSpPr>
        <p:spPr bwMode="auto">
          <a:xfrm>
            <a:off x="3391814" y="26670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8" name="Isosceles Triangle 117"/>
          <p:cNvSpPr/>
          <p:nvPr/>
        </p:nvSpPr>
        <p:spPr bwMode="auto">
          <a:xfrm>
            <a:off x="2510172" y="3881736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119" name="Oval 118"/>
          <p:cNvSpPr/>
          <p:nvPr/>
        </p:nvSpPr>
        <p:spPr bwMode="auto">
          <a:xfrm>
            <a:off x="3407054" y="335280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20" name="Straight Connector 119"/>
          <p:cNvCxnSpPr>
            <a:stCxn id="118" idx="0"/>
            <a:endCxn id="119" idx="3"/>
          </p:cNvCxnSpPr>
          <p:nvPr/>
        </p:nvCxnSpPr>
        <p:spPr bwMode="auto">
          <a:xfrm rot="5400000" flipH="1" flipV="1">
            <a:off x="2937985" y="3385885"/>
            <a:ext cx="372838" cy="61886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119" idx="5"/>
            <a:endCxn id="126" idx="1"/>
          </p:cNvCxnSpPr>
          <p:nvPr/>
        </p:nvCxnSpPr>
        <p:spPr bwMode="auto">
          <a:xfrm rot="16200000" flipH="1">
            <a:off x="3713205" y="3358844"/>
            <a:ext cx="251684" cy="55179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2" name="Straight Arrow Connector 121"/>
          <p:cNvCxnSpPr/>
          <p:nvPr/>
        </p:nvCxnSpPr>
        <p:spPr bwMode="auto">
          <a:xfrm rot="5400000" flipH="1" flipV="1">
            <a:off x="2052972" y="4267199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1854200" y="409569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24" name="Straight Arrow Connector 123"/>
          <p:cNvCxnSpPr/>
          <p:nvPr/>
        </p:nvCxnSpPr>
        <p:spPr bwMode="auto">
          <a:xfrm rot="16200000" flipV="1">
            <a:off x="4880643" y="4302825"/>
            <a:ext cx="1066799" cy="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5414041" y="4136264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h-1</a:t>
            </a:r>
          </a:p>
        </p:txBody>
      </p:sp>
      <p:sp>
        <p:nvSpPr>
          <p:cNvPr id="126" name="Oval 125"/>
          <p:cNvSpPr/>
          <p:nvPr/>
        </p:nvSpPr>
        <p:spPr bwMode="auto">
          <a:xfrm>
            <a:off x="4088161" y="3733800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27" name="Isosceles Triangle 126"/>
          <p:cNvSpPr/>
          <p:nvPr/>
        </p:nvSpPr>
        <p:spPr bwMode="auto">
          <a:xfrm>
            <a:off x="4271041" y="40386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128" name="Straight Connector 127"/>
          <p:cNvCxnSpPr>
            <a:stCxn id="126" idx="6"/>
            <a:endCxn id="127" idx="0"/>
          </p:cNvCxnSpPr>
          <p:nvPr/>
        </p:nvCxnSpPr>
        <p:spPr bwMode="auto">
          <a:xfrm>
            <a:off x="4271041" y="3825240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>
            <a:stCxn id="126" idx="2"/>
            <a:endCxn id="113" idx="0"/>
          </p:cNvCxnSpPr>
          <p:nvPr/>
        </p:nvCxnSpPr>
        <p:spPr bwMode="auto">
          <a:xfrm rot="10800000" flipV="1">
            <a:off x="3813841" y="3825240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33" name="Isosceles Triangle 132"/>
          <p:cNvSpPr/>
          <p:nvPr/>
        </p:nvSpPr>
        <p:spPr bwMode="auto">
          <a:xfrm>
            <a:off x="9285963" y="4038598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i</a:t>
            </a:r>
          </a:p>
        </p:txBody>
      </p:sp>
      <p:cxnSp>
        <p:nvCxnSpPr>
          <p:cNvPr id="134" name="Straight Arrow Connector 133"/>
          <p:cNvCxnSpPr/>
          <p:nvPr/>
        </p:nvCxnSpPr>
        <p:spPr bwMode="auto">
          <a:xfrm rot="16200000" flipV="1">
            <a:off x="6745343" y="4152898"/>
            <a:ext cx="1600202" cy="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6882323" y="3581400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h+1</a:t>
            </a:r>
          </a:p>
        </p:txBody>
      </p:sp>
      <p:sp>
        <p:nvSpPr>
          <p:cNvPr id="136" name="Isosceles Triangle 135"/>
          <p:cNvSpPr/>
          <p:nvPr/>
        </p:nvSpPr>
        <p:spPr bwMode="auto">
          <a:xfrm>
            <a:off x="8301372" y="3881734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137" name="Oval 136"/>
          <p:cNvSpPr/>
          <p:nvPr/>
        </p:nvSpPr>
        <p:spPr bwMode="auto">
          <a:xfrm>
            <a:off x="9215772" y="332232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38" name="Straight Connector 137"/>
          <p:cNvCxnSpPr>
            <a:stCxn id="136" idx="0"/>
            <a:endCxn id="137" idx="3"/>
          </p:cNvCxnSpPr>
          <p:nvPr/>
        </p:nvCxnSpPr>
        <p:spPr bwMode="auto">
          <a:xfrm rot="5400000" flipH="1" flipV="1">
            <a:off x="8722705" y="3361885"/>
            <a:ext cx="403316" cy="6363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/>
          <p:cNvCxnSpPr>
            <a:stCxn id="137" idx="5"/>
            <a:endCxn id="144" idx="1"/>
          </p:cNvCxnSpPr>
          <p:nvPr/>
        </p:nvCxnSpPr>
        <p:spPr bwMode="auto">
          <a:xfrm rot="16200000" flipH="1">
            <a:off x="9490786" y="3359501"/>
            <a:ext cx="282162" cy="51999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 rot="5400000" flipH="1" flipV="1">
            <a:off x="7844172" y="4267197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41" name="TextBox 140"/>
          <p:cNvSpPr txBox="1"/>
          <p:nvPr/>
        </p:nvSpPr>
        <p:spPr>
          <a:xfrm>
            <a:off x="7645400" y="4095688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42" name="Straight Arrow Connector 141"/>
          <p:cNvCxnSpPr/>
          <p:nvPr/>
        </p:nvCxnSpPr>
        <p:spPr bwMode="auto">
          <a:xfrm rot="5400000" flipH="1" flipV="1">
            <a:off x="10695081" y="4304506"/>
            <a:ext cx="12954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43" name="TextBox 142"/>
          <p:cNvSpPr txBox="1"/>
          <p:nvPr/>
        </p:nvSpPr>
        <p:spPr>
          <a:xfrm>
            <a:off x="11303000" y="4136262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9865083" y="3733798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45" name="Isosceles Triangle 144"/>
          <p:cNvSpPr/>
          <p:nvPr/>
        </p:nvSpPr>
        <p:spPr bwMode="auto">
          <a:xfrm>
            <a:off x="10047963" y="4038598"/>
            <a:ext cx="609600" cy="7791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cxnSp>
        <p:nvCxnSpPr>
          <p:cNvPr id="146" name="Straight Connector 145"/>
          <p:cNvCxnSpPr>
            <a:stCxn id="144" idx="6"/>
            <a:endCxn id="145" idx="0"/>
          </p:cNvCxnSpPr>
          <p:nvPr/>
        </p:nvCxnSpPr>
        <p:spPr bwMode="auto">
          <a:xfrm>
            <a:off x="10047963" y="3825238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stCxn id="144" idx="2"/>
            <a:endCxn id="133" idx="0"/>
          </p:cNvCxnSpPr>
          <p:nvPr/>
        </p:nvCxnSpPr>
        <p:spPr bwMode="auto">
          <a:xfrm rot="10800000" flipV="1">
            <a:off x="9590763" y="3825238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48" name="Oval 147"/>
          <p:cNvSpPr/>
          <p:nvPr/>
        </p:nvSpPr>
        <p:spPr bwMode="auto">
          <a:xfrm>
            <a:off x="10412875" y="477012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49" name="Straight Arrow Connector 148"/>
          <p:cNvCxnSpPr/>
          <p:nvPr/>
        </p:nvCxnSpPr>
        <p:spPr bwMode="auto">
          <a:xfrm rot="16200000" flipV="1">
            <a:off x="4593656" y="4473037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0" name="TextBox 149"/>
          <p:cNvSpPr txBox="1"/>
          <p:nvPr/>
        </p:nvSpPr>
        <p:spPr>
          <a:xfrm>
            <a:off x="4939977" y="4343400"/>
            <a:ext cx="397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</a:t>
            </a:r>
            <a:r>
              <a:rPr lang="en-US" sz="1800" b="0" baseline="-25000" dirty="0">
                <a:solidFill>
                  <a:srgbClr val="0070C0"/>
                </a:solidFill>
              </a:rPr>
              <a:t>o</a:t>
            </a:r>
          </a:p>
        </p:txBody>
      </p:sp>
      <p:cxnSp>
        <p:nvCxnSpPr>
          <p:cNvPr id="152" name="Straight Arrow Connector 151"/>
          <p:cNvCxnSpPr/>
          <p:nvPr/>
        </p:nvCxnSpPr>
        <p:spPr bwMode="auto">
          <a:xfrm rot="16200000" flipV="1">
            <a:off x="3069656" y="4473037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3" name="TextBox 152"/>
          <p:cNvSpPr txBox="1"/>
          <p:nvPr/>
        </p:nvSpPr>
        <p:spPr>
          <a:xfrm>
            <a:off x="3127184" y="4324290"/>
            <a:ext cx="3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</a:t>
            </a:r>
            <a:r>
              <a:rPr lang="en-US" sz="1800" b="0" baseline="-25000" dirty="0">
                <a:solidFill>
                  <a:srgbClr val="0070C0"/>
                </a:solidFill>
              </a:rPr>
              <a:t>i</a:t>
            </a:r>
          </a:p>
        </p:txBody>
      </p:sp>
      <p:cxnSp>
        <p:nvCxnSpPr>
          <p:cNvPr id="154" name="Straight Arrow Connector 153"/>
          <p:cNvCxnSpPr/>
          <p:nvPr/>
        </p:nvCxnSpPr>
        <p:spPr bwMode="auto">
          <a:xfrm rot="16200000" flipV="1">
            <a:off x="8841504" y="4477986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5" name="TextBox 154"/>
          <p:cNvSpPr txBox="1"/>
          <p:nvPr/>
        </p:nvSpPr>
        <p:spPr>
          <a:xfrm>
            <a:off x="8899032" y="4324289"/>
            <a:ext cx="3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</a:t>
            </a:r>
            <a:r>
              <a:rPr lang="en-US" sz="1800" b="0" baseline="-25000" dirty="0">
                <a:solidFill>
                  <a:srgbClr val="0070C0"/>
                </a:solidFill>
              </a:rPr>
              <a:t>i</a:t>
            </a:r>
          </a:p>
        </p:txBody>
      </p:sp>
      <p:sp>
        <p:nvSpPr>
          <p:cNvPr id="158" name="Right Arrow 157"/>
          <p:cNvSpPr/>
          <p:nvPr/>
        </p:nvSpPr>
        <p:spPr bwMode="auto">
          <a:xfrm>
            <a:off x="6121400" y="3741757"/>
            <a:ext cx="609600" cy="830243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800" b="0" dirty="0"/>
          </a:p>
        </p:txBody>
      </p:sp>
      <p:cxnSp>
        <p:nvCxnSpPr>
          <p:cNvPr id="160" name="Curved Connector 159"/>
          <p:cNvCxnSpPr>
            <a:cxnSpLocks/>
            <a:stCxn id="161" idx="6"/>
            <a:endCxn id="144" idx="4"/>
          </p:cNvCxnSpPr>
          <p:nvPr/>
        </p:nvCxnSpPr>
        <p:spPr bwMode="auto">
          <a:xfrm flipV="1">
            <a:off x="9123680" y="3916678"/>
            <a:ext cx="832843" cy="4099562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miter lim="400000"/>
            <a:headEnd type="none"/>
            <a:tailEnd type="triangle" w="lg" len="lg"/>
          </a:ln>
          <a:effectLst/>
        </p:spPr>
      </p:cxnSp>
      <p:sp>
        <p:nvSpPr>
          <p:cNvPr id="161" name="Oval 160"/>
          <p:cNvSpPr/>
          <p:nvPr/>
        </p:nvSpPr>
        <p:spPr bwMode="auto">
          <a:xfrm>
            <a:off x="8940800" y="7924800"/>
            <a:ext cx="182880" cy="18288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65" name="Straight Arrow Connector 164"/>
          <p:cNvCxnSpPr/>
          <p:nvPr/>
        </p:nvCxnSpPr>
        <p:spPr bwMode="auto">
          <a:xfrm rot="5400000" flipH="1" flipV="1">
            <a:off x="10275981" y="4495800"/>
            <a:ext cx="9144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66" name="TextBox 165"/>
          <p:cNvSpPr txBox="1"/>
          <p:nvPr/>
        </p:nvSpPr>
        <p:spPr>
          <a:xfrm>
            <a:off x="10693400" y="4267202"/>
            <a:ext cx="660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7030A0"/>
                </a:solidFill>
              </a:rPr>
              <a:t>h</a:t>
            </a:r>
            <a:r>
              <a:rPr lang="en-US" sz="1800" b="0" baseline="-25000" dirty="0">
                <a:solidFill>
                  <a:srgbClr val="7030A0"/>
                </a:solidFill>
              </a:rPr>
              <a:t>o</a:t>
            </a:r>
            <a:r>
              <a:rPr lang="en-US" sz="1800" b="0" dirty="0">
                <a:solidFill>
                  <a:srgbClr val="7030A0"/>
                </a:solidFill>
              </a:rPr>
              <a:t>+1</a:t>
            </a:r>
            <a:endParaRPr lang="en-US" sz="1800" b="0" baseline="-25000" dirty="0">
              <a:solidFill>
                <a:srgbClr val="7030A0"/>
              </a:solidFill>
            </a:endParaRPr>
          </a:p>
        </p:txBody>
      </p:sp>
      <p:sp>
        <p:nvSpPr>
          <p:cNvPr id="177" name="Rectangular Callout 176"/>
          <p:cNvSpPr/>
          <p:nvPr/>
        </p:nvSpPr>
        <p:spPr bwMode="auto">
          <a:xfrm>
            <a:off x="2569530" y="8915400"/>
            <a:ext cx="3451008" cy="400110"/>
          </a:xfrm>
          <a:prstGeom prst="wedgeRectCallout">
            <a:avLst>
              <a:gd name="adj1" fmla="val -21916"/>
              <a:gd name="adj2" fmla="val -18173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</a:t>
            </a:r>
            <a:r>
              <a:rPr lang="en-US" sz="2000" b="0" baseline="-25000" dirty="0"/>
              <a:t>i</a:t>
            </a:r>
            <a:r>
              <a:rPr lang="en-US" sz="2000" b="0" dirty="0"/>
              <a:t> and T</a:t>
            </a:r>
            <a:r>
              <a:rPr lang="en-US" sz="2000" b="0" baseline="-25000" dirty="0"/>
              <a:t>o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had the same height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6" name="Slide Number Placeholder 7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  <p:sp>
        <p:nvSpPr>
          <p:cNvPr id="2" name="Down Arrow 1">
            <a:extLst>
              <a:ext uri="{FF2B5EF4-FFF2-40B4-BE49-F238E27FC236}">
                <a16:creationId xmlns:a16="http://schemas.microsoft.com/office/drawing/2014/main" id="{37EF2C0C-2B13-55EC-3014-22024CA18E36}"/>
              </a:ext>
            </a:extLst>
          </p:cNvPr>
          <p:cNvSpPr/>
          <p:nvPr/>
        </p:nvSpPr>
        <p:spPr bwMode="auto">
          <a:xfrm rot="16200000">
            <a:off x="-1095079" y="3414423"/>
            <a:ext cx="3505200" cy="1248350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Insertion in the outer subtree T</a:t>
            </a:r>
            <a:r>
              <a:rPr lang="en-US" baseline="-25000" dirty="0"/>
              <a:t>o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animBg="1"/>
      <p:bldP spid="135" grpId="0"/>
      <p:bldP spid="136" grpId="0" animBg="1"/>
      <p:bldP spid="137" grpId="0" animBg="1"/>
      <p:bldP spid="141" grpId="0"/>
      <p:bldP spid="143" grpId="0"/>
      <p:bldP spid="144" grpId="0" animBg="1"/>
      <p:bldP spid="145" grpId="0" animBg="1"/>
      <p:bldP spid="148" grpId="0" animBg="1"/>
      <p:bldP spid="155" grpId="0"/>
      <p:bldP spid="158" grpId="0" animBg="1"/>
      <p:bldP spid="166" grpId="0"/>
      <p:bldP spid="17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>
          <a:xfrm>
            <a:off x="952500" y="254000"/>
            <a:ext cx="8216900" cy="1498600"/>
          </a:xfrm>
        </p:spPr>
        <p:txBody>
          <a:bodyPr/>
          <a:lstStyle/>
          <a:p>
            <a:r>
              <a:rPr lang="en-US" dirty="0"/>
              <a:t>Insertion in the </a:t>
            </a:r>
            <a:r>
              <a:rPr lang="en-US" i="1" dirty="0"/>
              <a:t>Outer</a:t>
            </a:r>
            <a:r>
              <a:rPr lang="en-US" dirty="0"/>
              <a:t> Subtree</a:t>
            </a:r>
          </a:p>
        </p:txBody>
      </p:sp>
      <p:sp>
        <p:nvSpPr>
          <p:cNvPr id="58" name="Content Placeholder 57"/>
          <p:cNvSpPr>
            <a:spLocks noGrp="1"/>
          </p:cNvSpPr>
          <p:nvPr>
            <p:ph idx="1"/>
          </p:nvPr>
        </p:nvSpPr>
        <p:spPr>
          <a:xfrm>
            <a:off x="787400" y="1981200"/>
            <a:ext cx="11099800" cy="6896100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baseline="-25000" dirty="0"/>
              <a:t>i</a:t>
            </a:r>
            <a:r>
              <a:rPr lang="en-US" dirty="0"/>
              <a:t> and T</a:t>
            </a:r>
            <a:r>
              <a:rPr lang="en-US" baseline="-25000" dirty="0"/>
              <a:t>o</a:t>
            </a:r>
            <a:r>
              <a:rPr lang="en-US" dirty="0"/>
              <a:t> had height </a:t>
            </a:r>
            <a:r>
              <a:rPr lang="en-US" dirty="0">
                <a:solidFill>
                  <a:srgbClr val="0070C0"/>
                </a:solidFill>
              </a:rPr>
              <a:t>h-2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is the situation </a:t>
            </a:r>
            <a:br>
              <a:rPr lang="en-US" dirty="0"/>
            </a:br>
            <a:r>
              <a:rPr lang="en-US" dirty="0"/>
              <a:t>where we do a</a:t>
            </a:r>
            <a:br>
              <a:rPr lang="en-US" dirty="0"/>
            </a:br>
            <a:r>
              <a:rPr lang="en-US" b="1" dirty="0"/>
              <a:t>single left rotation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i="1" dirty="0"/>
          </a:p>
          <a:p>
            <a:r>
              <a:rPr lang="en-US" dirty="0"/>
              <a:t>Is this an AVL tree?</a:t>
            </a:r>
          </a:p>
        </p:txBody>
      </p:sp>
      <p:grpSp>
        <p:nvGrpSpPr>
          <p:cNvPr id="2" name="Group 110"/>
          <p:cNvGrpSpPr/>
          <p:nvPr/>
        </p:nvGrpSpPr>
        <p:grpSpPr>
          <a:xfrm>
            <a:off x="9334501" y="152400"/>
            <a:ext cx="3505199" cy="1607537"/>
            <a:chOff x="5435600" y="5410200"/>
            <a:chExt cx="4984577" cy="2286002"/>
          </a:xfrm>
        </p:grpSpPr>
        <p:sp>
          <p:nvSpPr>
            <p:cNvPr id="59" name="Isosceles Triangle 58"/>
            <p:cNvSpPr/>
            <p:nvPr/>
          </p:nvSpPr>
          <p:spPr bwMode="auto">
            <a:xfrm>
              <a:off x="6168746" y="6781800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sp>
          <p:nvSpPr>
            <p:cNvPr id="62" name="Down Arrow 61"/>
            <p:cNvSpPr/>
            <p:nvPr/>
          </p:nvSpPr>
          <p:spPr bwMode="auto">
            <a:xfrm flipH="1">
              <a:off x="6121400" y="5691424"/>
              <a:ext cx="304800" cy="282656"/>
            </a:xfrm>
            <a:prstGeom prst="downArrow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6182360" y="5410200"/>
              <a:ext cx="182880" cy="182880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4" name="Isosceles Triangle 63"/>
            <p:cNvSpPr/>
            <p:nvPr/>
          </p:nvSpPr>
          <p:spPr bwMode="auto">
            <a:xfrm>
              <a:off x="5435600" y="6624936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6197600" y="6096000"/>
              <a:ext cx="182880" cy="182880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66" name="Straight Connector 65"/>
            <p:cNvCxnSpPr>
              <a:stCxn id="64" idx="0"/>
              <a:endCxn id="65" idx="3"/>
            </p:cNvCxnSpPr>
            <p:nvPr/>
          </p:nvCxnSpPr>
          <p:spPr bwMode="auto">
            <a:xfrm rot="5400000" flipH="1" flipV="1">
              <a:off x="5795972" y="6196526"/>
              <a:ext cx="372838" cy="48398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>
              <a:stCxn id="65" idx="5"/>
              <a:endCxn id="72" idx="1"/>
            </p:cNvCxnSpPr>
            <p:nvPr/>
          </p:nvCxnSpPr>
          <p:spPr bwMode="auto">
            <a:xfrm rot="16200000" flipH="1">
              <a:off x="6438331" y="6167465"/>
              <a:ext cx="251684" cy="42095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2" name="Oval 71"/>
            <p:cNvSpPr/>
            <p:nvPr/>
          </p:nvSpPr>
          <p:spPr bwMode="auto">
            <a:xfrm>
              <a:off x="6747866" y="6477000"/>
              <a:ext cx="182880" cy="182880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73" name="Isosceles Triangle 72"/>
            <p:cNvSpPr/>
            <p:nvPr/>
          </p:nvSpPr>
          <p:spPr bwMode="auto">
            <a:xfrm>
              <a:off x="6930746" y="6781800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T</a:t>
              </a:r>
              <a:r>
                <a:rPr lang="en-US" sz="1800" b="0" baseline="-25000" dirty="0"/>
                <a:t>o</a:t>
              </a:r>
            </a:p>
          </p:txBody>
        </p:sp>
        <p:cxnSp>
          <p:nvCxnSpPr>
            <p:cNvPr id="74" name="Straight Connector 73"/>
            <p:cNvCxnSpPr>
              <a:stCxn id="72" idx="6"/>
              <a:endCxn id="73" idx="0"/>
            </p:cNvCxnSpPr>
            <p:nvPr/>
          </p:nvCxnSpPr>
          <p:spPr bwMode="auto">
            <a:xfrm>
              <a:off x="6930746" y="6568440"/>
              <a:ext cx="304800" cy="213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/>
            <p:cNvCxnSpPr>
              <a:stCxn id="72" idx="2"/>
              <a:endCxn id="59" idx="0"/>
            </p:cNvCxnSpPr>
            <p:nvPr/>
          </p:nvCxnSpPr>
          <p:spPr bwMode="auto">
            <a:xfrm rot="10800000" flipV="1">
              <a:off x="6473546" y="6568440"/>
              <a:ext cx="274320" cy="213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9" name="Right Arrow 78"/>
            <p:cNvSpPr/>
            <p:nvPr/>
          </p:nvSpPr>
          <p:spPr bwMode="auto">
            <a:xfrm>
              <a:off x="7600777" y="6248400"/>
              <a:ext cx="609600" cy="830243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dirty="0"/>
            </a:p>
          </p:txBody>
        </p:sp>
        <p:sp>
          <p:nvSpPr>
            <p:cNvPr id="80" name="Isosceles Triangle 79"/>
            <p:cNvSpPr/>
            <p:nvPr/>
          </p:nvSpPr>
          <p:spPr bwMode="auto">
            <a:xfrm>
              <a:off x="9048577" y="6781800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83" name="Isosceles Triangle 82"/>
            <p:cNvSpPr/>
            <p:nvPr/>
          </p:nvSpPr>
          <p:spPr bwMode="auto">
            <a:xfrm>
              <a:off x="8315431" y="6624936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9077431" y="6096000"/>
              <a:ext cx="182880" cy="182880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85" name="Straight Connector 84"/>
            <p:cNvCxnSpPr>
              <a:stCxn id="83" idx="0"/>
              <a:endCxn id="84" idx="3"/>
            </p:cNvCxnSpPr>
            <p:nvPr/>
          </p:nvCxnSpPr>
          <p:spPr bwMode="auto">
            <a:xfrm rot="5400000" flipH="1" flipV="1">
              <a:off x="8675803" y="6196526"/>
              <a:ext cx="372838" cy="48398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>
              <a:stCxn id="84" idx="5"/>
              <a:endCxn id="91" idx="1"/>
            </p:cNvCxnSpPr>
            <p:nvPr/>
          </p:nvCxnSpPr>
          <p:spPr bwMode="auto">
            <a:xfrm rot="16200000" flipH="1">
              <a:off x="9318162" y="6167465"/>
              <a:ext cx="251684" cy="42095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91" name="Oval 90"/>
            <p:cNvSpPr/>
            <p:nvPr/>
          </p:nvSpPr>
          <p:spPr bwMode="auto">
            <a:xfrm>
              <a:off x="9627697" y="6477000"/>
              <a:ext cx="182880" cy="182880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92" name="Isosceles Triangle 91"/>
            <p:cNvSpPr/>
            <p:nvPr/>
          </p:nvSpPr>
          <p:spPr bwMode="auto">
            <a:xfrm>
              <a:off x="9810577" y="6781800"/>
              <a:ext cx="609600" cy="779102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cxnSp>
          <p:nvCxnSpPr>
            <p:cNvPr id="93" name="Straight Connector 92"/>
            <p:cNvCxnSpPr>
              <a:stCxn id="91" idx="6"/>
              <a:endCxn id="92" idx="0"/>
            </p:cNvCxnSpPr>
            <p:nvPr/>
          </p:nvCxnSpPr>
          <p:spPr bwMode="auto">
            <a:xfrm>
              <a:off x="9810577" y="6568440"/>
              <a:ext cx="304800" cy="213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>
              <a:stCxn id="91" idx="2"/>
              <a:endCxn id="80" idx="0"/>
            </p:cNvCxnSpPr>
            <p:nvPr/>
          </p:nvCxnSpPr>
          <p:spPr bwMode="auto">
            <a:xfrm rot="10800000" flipV="1">
              <a:off x="9353377" y="6568440"/>
              <a:ext cx="274320" cy="213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95" name="Oval 94"/>
            <p:cNvSpPr/>
            <p:nvPr/>
          </p:nvSpPr>
          <p:spPr bwMode="auto">
            <a:xfrm>
              <a:off x="10175489" y="7513322"/>
              <a:ext cx="182880" cy="182880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112" name="Rectangle 111"/>
          <p:cNvSpPr/>
          <p:nvPr/>
        </p:nvSpPr>
        <p:spPr bwMode="auto">
          <a:xfrm>
            <a:off x="9245600" y="76200"/>
            <a:ext cx="3683000" cy="1752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3" name="Isosceles Triangle 112"/>
          <p:cNvSpPr/>
          <p:nvPr/>
        </p:nvSpPr>
        <p:spPr bwMode="auto">
          <a:xfrm>
            <a:off x="3585241" y="40386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i</a:t>
            </a:r>
          </a:p>
        </p:txBody>
      </p:sp>
      <p:cxnSp>
        <p:nvCxnSpPr>
          <p:cNvPr id="114" name="Straight Arrow Connector 113"/>
          <p:cNvCxnSpPr/>
          <p:nvPr/>
        </p:nvCxnSpPr>
        <p:spPr bwMode="auto">
          <a:xfrm rot="5400000" flipH="1" flipV="1">
            <a:off x="977900" y="4152899"/>
            <a:ext cx="16002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15" name="TextBox 114"/>
          <p:cNvSpPr txBox="1"/>
          <p:nvPr/>
        </p:nvSpPr>
        <p:spPr>
          <a:xfrm>
            <a:off x="1397000" y="35814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chemeClr val="accent1"/>
                </a:solidFill>
              </a:rPr>
              <a:t>h</a:t>
            </a:r>
          </a:p>
        </p:txBody>
      </p:sp>
      <p:sp>
        <p:nvSpPr>
          <p:cNvPr id="116" name="Down Arrow 115"/>
          <p:cNvSpPr/>
          <p:nvPr/>
        </p:nvSpPr>
        <p:spPr bwMode="auto">
          <a:xfrm flipH="1">
            <a:off x="3330854" y="2948224"/>
            <a:ext cx="304800" cy="282656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7" name="Oval 116"/>
          <p:cNvSpPr/>
          <p:nvPr/>
        </p:nvSpPr>
        <p:spPr bwMode="auto">
          <a:xfrm>
            <a:off x="3391814" y="26670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8" name="Isosceles Triangle 117"/>
          <p:cNvSpPr/>
          <p:nvPr/>
        </p:nvSpPr>
        <p:spPr bwMode="auto">
          <a:xfrm>
            <a:off x="2433972" y="3881736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119" name="Oval 118"/>
          <p:cNvSpPr/>
          <p:nvPr/>
        </p:nvSpPr>
        <p:spPr bwMode="auto">
          <a:xfrm>
            <a:off x="3407054" y="335280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20" name="Straight Connector 119"/>
          <p:cNvCxnSpPr>
            <a:stCxn id="118" idx="0"/>
            <a:endCxn id="119" idx="3"/>
          </p:cNvCxnSpPr>
          <p:nvPr/>
        </p:nvCxnSpPr>
        <p:spPr bwMode="auto">
          <a:xfrm rot="5400000" flipH="1" flipV="1">
            <a:off x="2899885" y="3347785"/>
            <a:ext cx="372838" cy="69506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119" idx="5"/>
            <a:endCxn id="126" idx="1"/>
          </p:cNvCxnSpPr>
          <p:nvPr/>
        </p:nvCxnSpPr>
        <p:spPr bwMode="auto">
          <a:xfrm rot="16200000" flipH="1">
            <a:off x="3751305" y="3320744"/>
            <a:ext cx="251684" cy="62799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2" name="Straight Arrow Connector 121"/>
          <p:cNvCxnSpPr/>
          <p:nvPr/>
        </p:nvCxnSpPr>
        <p:spPr bwMode="auto">
          <a:xfrm rot="5400000" flipH="1" flipV="1">
            <a:off x="1976772" y="4267199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1778000" y="409569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24" name="Straight Arrow Connector 123"/>
          <p:cNvCxnSpPr/>
          <p:nvPr/>
        </p:nvCxnSpPr>
        <p:spPr bwMode="auto">
          <a:xfrm rot="16200000" flipV="1">
            <a:off x="4956843" y="4307774"/>
            <a:ext cx="1066799" cy="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5490241" y="4136264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h-1</a:t>
            </a:r>
          </a:p>
        </p:txBody>
      </p:sp>
      <p:sp>
        <p:nvSpPr>
          <p:cNvPr id="126" name="Oval 125"/>
          <p:cNvSpPr/>
          <p:nvPr/>
        </p:nvSpPr>
        <p:spPr bwMode="auto">
          <a:xfrm>
            <a:off x="4164361" y="3733800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27" name="Isosceles Triangle 126"/>
          <p:cNvSpPr/>
          <p:nvPr/>
        </p:nvSpPr>
        <p:spPr bwMode="auto">
          <a:xfrm>
            <a:off x="4347241" y="40386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128" name="Straight Connector 127"/>
          <p:cNvCxnSpPr>
            <a:stCxn id="126" idx="6"/>
            <a:endCxn id="127" idx="0"/>
          </p:cNvCxnSpPr>
          <p:nvPr/>
        </p:nvCxnSpPr>
        <p:spPr bwMode="auto">
          <a:xfrm>
            <a:off x="4347241" y="3825240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>
            <a:stCxn id="126" idx="2"/>
            <a:endCxn id="113" idx="0"/>
          </p:cNvCxnSpPr>
          <p:nvPr/>
        </p:nvCxnSpPr>
        <p:spPr bwMode="auto">
          <a:xfrm rot="10800000" flipV="1">
            <a:off x="3890041" y="3825240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33" name="Isosceles Triangle 132"/>
          <p:cNvSpPr/>
          <p:nvPr/>
        </p:nvSpPr>
        <p:spPr bwMode="auto">
          <a:xfrm>
            <a:off x="9379684" y="4038598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i</a:t>
            </a:r>
          </a:p>
        </p:txBody>
      </p:sp>
      <p:cxnSp>
        <p:nvCxnSpPr>
          <p:cNvPr id="134" name="Straight Arrow Connector 133"/>
          <p:cNvCxnSpPr/>
          <p:nvPr/>
        </p:nvCxnSpPr>
        <p:spPr bwMode="auto">
          <a:xfrm rot="16200000" flipV="1">
            <a:off x="10960499" y="4153295"/>
            <a:ext cx="1599408" cy="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11738755" y="3581398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h+1</a:t>
            </a:r>
          </a:p>
        </p:txBody>
      </p:sp>
      <p:sp>
        <p:nvSpPr>
          <p:cNvPr id="136" name="Isosceles Triangle 135"/>
          <p:cNvSpPr/>
          <p:nvPr/>
        </p:nvSpPr>
        <p:spPr bwMode="auto">
          <a:xfrm>
            <a:off x="8225172" y="3881734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137" name="Oval 136"/>
          <p:cNvSpPr/>
          <p:nvPr/>
        </p:nvSpPr>
        <p:spPr bwMode="auto">
          <a:xfrm>
            <a:off x="9215772" y="332232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38" name="Straight Connector 137"/>
          <p:cNvCxnSpPr>
            <a:stCxn id="136" idx="0"/>
            <a:endCxn id="137" idx="3"/>
          </p:cNvCxnSpPr>
          <p:nvPr/>
        </p:nvCxnSpPr>
        <p:spPr bwMode="auto">
          <a:xfrm rot="5400000" flipH="1" flipV="1">
            <a:off x="8684605" y="3323785"/>
            <a:ext cx="403316" cy="7125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/>
          <p:cNvCxnSpPr>
            <a:stCxn id="137" idx="5"/>
            <a:endCxn id="144" idx="1"/>
          </p:cNvCxnSpPr>
          <p:nvPr/>
        </p:nvCxnSpPr>
        <p:spPr bwMode="auto">
          <a:xfrm rot="16200000" flipH="1">
            <a:off x="9537647" y="3312641"/>
            <a:ext cx="282162" cy="61371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 rot="5400000" flipH="1" flipV="1">
            <a:off x="7767972" y="4267197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41" name="TextBox 140"/>
          <p:cNvSpPr txBox="1"/>
          <p:nvPr/>
        </p:nvSpPr>
        <p:spPr>
          <a:xfrm>
            <a:off x="7569200" y="4095688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42" name="Straight Arrow Connector 141"/>
          <p:cNvCxnSpPr/>
          <p:nvPr/>
        </p:nvCxnSpPr>
        <p:spPr bwMode="auto">
          <a:xfrm rot="5400000" flipH="1" flipV="1">
            <a:off x="10709261" y="4305300"/>
            <a:ext cx="1296194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43" name="TextBox 142"/>
          <p:cNvSpPr txBox="1"/>
          <p:nvPr/>
        </p:nvSpPr>
        <p:spPr>
          <a:xfrm>
            <a:off x="11356667" y="4136262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9958804" y="3733798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45" name="Isosceles Triangle 144"/>
          <p:cNvSpPr/>
          <p:nvPr/>
        </p:nvSpPr>
        <p:spPr bwMode="auto">
          <a:xfrm>
            <a:off x="10141684" y="4038598"/>
            <a:ext cx="609600" cy="7791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T'</a:t>
            </a:r>
            <a:r>
              <a:rPr lang="en-US" b="0" baseline="-25000" dirty="0"/>
              <a:t>o</a:t>
            </a:r>
          </a:p>
        </p:txBody>
      </p:sp>
      <p:cxnSp>
        <p:nvCxnSpPr>
          <p:cNvPr id="146" name="Straight Connector 145"/>
          <p:cNvCxnSpPr>
            <a:stCxn id="144" idx="6"/>
            <a:endCxn id="145" idx="0"/>
          </p:cNvCxnSpPr>
          <p:nvPr/>
        </p:nvCxnSpPr>
        <p:spPr bwMode="auto">
          <a:xfrm>
            <a:off x="10141684" y="3825238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stCxn id="144" idx="2"/>
            <a:endCxn id="133" idx="0"/>
          </p:cNvCxnSpPr>
          <p:nvPr/>
        </p:nvCxnSpPr>
        <p:spPr bwMode="auto">
          <a:xfrm rot="10800000" flipV="1">
            <a:off x="9684484" y="3825238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48" name="Oval 147"/>
          <p:cNvSpPr/>
          <p:nvPr/>
        </p:nvSpPr>
        <p:spPr bwMode="auto">
          <a:xfrm>
            <a:off x="10506596" y="477012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49" name="Straight Arrow Connector 148"/>
          <p:cNvCxnSpPr/>
          <p:nvPr/>
        </p:nvCxnSpPr>
        <p:spPr bwMode="auto">
          <a:xfrm rot="16200000" flipV="1">
            <a:off x="4669856" y="4477986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0" name="TextBox 149"/>
          <p:cNvSpPr txBox="1"/>
          <p:nvPr/>
        </p:nvSpPr>
        <p:spPr>
          <a:xfrm>
            <a:off x="4978400" y="434340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  <a:endParaRPr lang="en-US" sz="1800" b="0" baseline="-25000" dirty="0">
              <a:solidFill>
                <a:srgbClr val="0070C0"/>
              </a:solidFill>
            </a:endParaRPr>
          </a:p>
        </p:txBody>
      </p:sp>
      <p:cxnSp>
        <p:nvCxnSpPr>
          <p:cNvPr id="152" name="Straight Arrow Connector 151"/>
          <p:cNvCxnSpPr/>
          <p:nvPr/>
        </p:nvCxnSpPr>
        <p:spPr bwMode="auto">
          <a:xfrm rot="16200000" flipV="1">
            <a:off x="3145856" y="4477987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3" name="TextBox 152"/>
          <p:cNvSpPr txBox="1"/>
          <p:nvPr/>
        </p:nvSpPr>
        <p:spPr>
          <a:xfrm>
            <a:off x="3031863" y="432429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  <a:endParaRPr lang="en-US" sz="1800" b="0" baseline="-25000" dirty="0">
              <a:solidFill>
                <a:srgbClr val="0070C0"/>
              </a:solidFill>
            </a:endParaRPr>
          </a:p>
        </p:txBody>
      </p:sp>
      <p:cxnSp>
        <p:nvCxnSpPr>
          <p:cNvPr id="154" name="Straight Arrow Connector 153"/>
          <p:cNvCxnSpPr/>
          <p:nvPr/>
        </p:nvCxnSpPr>
        <p:spPr bwMode="auto">
          <a:xfrm rot="16200000" flipV="1">
            <a:off x="8935225" y="4477986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5" name="TextBox 154"/>
          <p:cNvSpPr txBox="1"/>
          <p:nvPr/>
        </p:nvSpPr>
        <p:spPr>
          <a:xfrm>
            <a:off x="8803709" y="4324289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  <a:endParaRPr lang="en-US" sz="1800" b="0" baseline="-25000" dirty="0">
              <a:solidFill>
                <a:srgbClr val="0070C0"/>
              </a:solidFill>
            </a:endParaRPr>
          </a:p>
        </p:txBody>
      </p:sp>
      <p:sp>
        <p:nvSpPr>
          <p:cNvPr id="158" name="Right Arrow 157"/>
          <p:cNvSpPr/>
          <p:nvPr/>
        </p:nvSpPr>
        <p:spPr bwMode="auto">
          <a:xfrm>
            <a:off x="6502400" y="3741757"/>
            <a:ext cx="609600" cy="830243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800" b="0" dirty="0"/>
          </a:p>
        </p:txBody>
      </p:sp>
      <p:cxnSp>
        <p:nvCxnSpPr>
          <p:cNvPr id="77" name="Straight Arrow Connector 76"/>
          <p:cNvCxnSpPr/>
          <p:nvPr/>
        </p:nvCxnSpPr>
        <p:spPr bwMode="auto">
          <a:xfrm rot="5400000" flipH="1" flipV="1">
            <a:off x="10425906" y="4533900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10845800" y="4343401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7030A0"/>
                </a:solidFill>
              </a:rPr>
              <a:t>h-1</a:t>
            </a:r>
            <a:endParaRPr lang="en-US" sz="1800" b="0" baseline="-25000" dirty="0">
              <a:solidFill>
                <a:srgbClr val="7030A0"/>
              </a:solidFill>
            </a:endParaRPr>
          </a:p>
        </p:txBody>
      </p:sp>
      <p:cxnSp>
        <p:nvCxnSpPr>
          <p:cNvPr id="165" name="Straight Arrow Connector 164"/>
          <p:cNvCxnSpPr/>
          <p:nvPr/>
        </p:nvCxnSpPr>
        <p:spPr bwMode="auto">
          <a:xfrm rot="5400000" flipH="1" flipV="1">
            <a:off x="7414724" y="7924799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66" name="TextBox 165"/>
          <p:cNvSpPr txBox="1"/>
          <p:nvPr/>
        </p:nvSpPr>
        <p:spPr>
          <a:xfrm>
            <a:off x="7292038" y="7712716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sp>
        <p:nvSpPr>
          <p:cNvPr id="161" name="Oval 160"/>
          <p:cNvSpPr/>
          <p:nvPr/>
        </p:nvSpPr>
        <p:spPr bwMode="auto">
          <a:xfrm flipH="1">
            <a:off x="9173283" y="8112826"/>
            <a:ext cx="182880" cy="18288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51" name="Isosceles Triangle 150"/>
          <p:cNvSpPr/>
          <p:nvPr/>
        </p:nvSpPr>
        <p:spPr bwMode="auto">
          <a:xfrm flipH="1">
            <a:off x="8633924" y="7503225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i</a:t>
            </a:r>
          </a:p>
        </p:txBody>
      </p:sp>
      <p:sp>
        <p:nvSpPr>
          <p:cNvPr id="159" name="Isosceles Triangle 158"/>
          <p:cNvSpPr/>
          <p:nvPr/>
        </p:nvSpPr>
        <p:spPr bwMode="auto">
          <a:xfrm flipH="1">
            <a:off x="9788436" y="7346361"/>
            <a:ext cx="609600" cy="7791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T'</a:t>
            </a:r>
            <a:r>
              <a:rPr lang="en-US" b="0" baseline="-25000" dirty="0"/>
              <a:t>o</a:t>
            </a:r>
          </a:p>
        </p:txBody>
      </p:sp>
      <p:sp>
        <p:nvSpPr>
          <p:cNvPr id="162" name="Oval 161"/>
          <p:cNvSpPr/>
          <p:nvPr/>
        </p:nvSpPr>
        <p:spPr bwMode="auto">
          <a:xfrm flipH="1">
            <a:off x="9224556" y="6786947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63" name="Straight Connector 162"/>
          <p:cNvCxnSpPr>
            <a:stCxn id="159" idx="0"/>
            <a:endCxn id="162" idx="3"/>
          </p:cNvCxnSpPr>
          <p:nvPr/>
        </p:nvCxnSpPr>
        <p:spPr bwMode="auto">
          <a:xfrm rot="16200000" flipV="1">
            <a:off x="9535287" y="6788412"/>
            <a:ext cx="403316" cy="7125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4" name="Straight Connector 163"/>
          <p:cNvCxnSpPr>
            <a:stCxn id="162" idx="5"/>
            <a:endCxn id="169" idx="1"/>
          </p:cNvCxnSpPr>
          <p:nvPr/>
        </p:nvCxnSpPr>
        <p:spPr bwMode="auto">
          <a:xfrm rot="5400000">
            <a:off x="8803399" y="6777268"/>
            <a:ext cx="282162" cy="61371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69" name="Oval 168"/>
          <p:cNvSpPr/>
          <p:nvPr/>
        </p:nvSpPr>
        <p:spPr bwMode="auto">
          <a:xfrm flipH="1">
            <a:off x="8481524" y="7198425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70" name="Isosceles Triangle 169"/>
          <p:cNvSpPr/>
          <p:nvPr/>
        </p:nvSpPr>
        <p:spPr bwMode="auto">
          <a:xfrm flipH="1">
            <a:off x="7871924" y="7503225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  <a:endParaRPr lang="en-US" b="0" dirty="0"/>
          </a:p>
        </p:txBody>
      </p:sp>
      <p:cxnSp>
        <p:nvCxnSpPr>
          <p:cNvPr id="171" name="Straight Connector 170"/>
          <p:cNvCxnSpPr>
            <a:stCxn id="169" idx="6"/>
            <a:endCxn id="170" idx="0"/>
          </p:cNvCxnSpPr>
          <p:nvPr/>
        </p:nvCxnSpPr>
        <p:spPr bwMode="auto">
          <a:xfrm flipH="1">
            <a:off x="8176724" y="7289865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2" name="Straight Connector 171"/>
          <p:cNvCxnSpPr>
            <a:stCxn id="169" idx="2"/>
            <a:endCxn id="151" idx="0"/>
          </p:cNvCxnSpPr>
          <p:nvPr/>
        </p:nvCxnSpPr>
        <p:spPr bwMode="auto">
          <a:xfrm rot="10800000" flipH="1" flipV="1">
            <a:off x="8664404" y="7289865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73" name="Oval 172"/>
          <p:cNvSpPr/>
          <p:nvPr/>
        </p:nvSpPr>
        <p:spPr bwMode="auto">
          <a:xfrm flipH="1">
            <a:off x="10178717" y="8082346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74" name="Straight Arrow Connector 173"/>
          <p:cNvCxnSpPr/>
          <p:nvPr/>
        </p:nvCxnSpPr>
        <p:spPr bwMode="auto">
          <a:xfrm rot="16200000" flipV="1">
            <a:off x="8931611" y="7942613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75" name="TextBox 174"/>
          <p:cNvSpPr txBox="1"/>
          <p:nvPr/>
        </p:nvSpPr>
        <p:spPr>
          <a:xfrm>
            <a:off x="9233906" y="778891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  <a:endParaRPr lang="en-US" sz="1800" b="0" baseline="-25000" dirty="0">
              <a:solidFill>
                <a:srgbClr val="0070C0"/>
              </a:solidFill>
            </a:endParaRPr>
          </a:p>
        </p:txBody>
      </p:sp>
      <p:cxnSp>
        <p:nvCxnSpPr>
          <p:cNvPr id="177" name="Straight Arrow Connector 176"/>
          <p:cNvCxnSpPr/>
          <p:nvPr/>
        </p:nvCxnSpPr>
        <p:spPr bwMode="auto">
          <a:xfrm rot="5400000" flipH="1" flipV="1">
            <a:off x="10072658" y="7885908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78" name="TextBox 177"/>
          <p:cNvSpPr txBox="1"/>
          <p:nvPr/>
        </p:nvSpPr>
        <p:spPr>
          <a:xfrm>
            <a:off x="10513997" y="7743494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7030A0"/>
                </a:solidFill>
              </a:rPr>
              <a:t>h-1</a:t>
            </a:r>
            <a:endParaRPr lang="en-US" sz="1800" b="0" baseline="-25000" dirty="0">
              <a:solidFill>
                <a:srgbClr val="7030A0"/>
              </a:solidFill>
            </a:endParaRPr>
          </a:p>
        </p:txBody>
      </p:sp>
      <p:sp>
        <p:nvSpPr>
          <p:cNvPr id="180" name="Notched Right Arrow 179"/>
          <p:cNvSpPr/>
          <p:nvPr/>
        </p:nvSpPr>
        <p:spPr bwMode="auto">
          <a:xfrm rot="5400000">
            <a:off x="8605007" y="4868169"/>
            <a:ext cx="1426567" cy="1901029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0" dirty="0"/>
              <a:t>left</a:t>
            </a:r>
            <a:br>
              <a:rPr lang="en-US" sz="2000" b="0" dirty="0"/>
            </a:br>
            <a:r>
              <a:rPr lang="en-US" sz="2000" b="0" dirty="0"/>
              <a:t>rotation</a:t>
            </a:r>
          </a:p>
        </p:txBody>
      </p:sp>
      <p:sp>
        <p:nvSpPr>
          <p:cNvPr id="88" name="Slide Number Placeholder 8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animBg="1"/>
      <p:bldP spid="135" grpId="0"/>
      <p:bldP spid="136" grpId="0" animBg="1"/>
      <p:bldP spid="137" grpId="0" animBg="1"/>
      <p:bldP spid="141" grpId="0"/>
      <p:bldP spid="143" grpId="0"/>
      <p:bldP spid="144" grpId="0" animBg="1"/>
      <p:bldP spid="145" grpId="0" animBg="1"/>
      <p:bldP spid="148" grpId="0" animBg="1"/>
      <p:bldP spid="155" grpId="0"/>
      <p:bldP spid="158" grpId="0" animBg="1"/>
      <p:bldP spid="78" grpId="0"/>
      <p:bldP spid="166" grpId="0"/>
      <p:bldP spid="161" grpId="0"/>
      <p:bldP spid="151" grpId="0" animBg="1"/>
      <p:bldP spid="159" grpId="0" animBg="1"/>
      <p:bldP spid="162" grpId="0" animBg="1"/>
      <p:bldP spid="169" grpId="0" animBg="1"/>
      <p:bldP spid="170" grpId="0" animBg="1"/>
      <p:bldP spid="173" grpId="0" animBg="1"/>
      <p:bldP spid="175" grpId="0"/>
      <p:bldP spid="178" grpId="0"/>
      <p:bldP spid="180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>
          <a:xfrm>
            <a:off x="952500" y="254000"/>
            <a:ext cx="8216900" cy="1498600"/>
          </a:xfrm>
        </p:spPr>
        <p:txBody>
          <a:bodyPr/>
          <a:lstStyle/>
          <a:p>
            <a:r>
              <a:rPr lang="en-US" dirty="0"/>
              <a:t>Insertion in the </a:t>
            </a:r>
            <a:r>
              <a:rPr lang="en-US" i="1" dirty="0"/>
              <a:t>Outer</a:t>
            </a:r>
            <a:r>
              <a:rPr lang="en-US" dirty="0"/>
              <a:t> Subtree</a:t>
            </a:r>
          </a:p>
        </p:txBody>
      </p:sp>
      <p:sp>
        <p:nvSpPr>
          <p:cNvPr id="58" name="Content Placeholder 57"/>
          <p:cNvSpPr>
            <a:spLocks noGrp="1"/>
          </p:cNvSpPr>
          <p:nvPr>
            <p:ph idx="1"/>
          </p:nvPr>
        </p:nvSpPr>
        <p:spPr>
          <a:xfrm>
            <a:off x="787400" y="1981200"/>
            <a:ext cx="11099800" cy="6896100"/>
          </a:xfrm>
        </p:spPr>
        <p:txBody>
          <a:bodyPr/>
          <a:lstStyle/>
          <a:p>
            <a:r>
              <a:rPr lang="en-US" dirty="0"/>
              <a:t>Is this an AVL tree?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pPr lvl="1"/>
            <a:endParaRPr lang="en-US" dirty="0">
              <a:solidFill>
                <a:srgbClr val="0070C0"/>
              </a:solidFill>
            </a:endParaRP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</a:rPr>
              <a:t>BST insertion and left rotation maintained the </a:t>
            </a:r>
            <a:r>
              <a:rPr lang="en-US" dirty="0">
                <a:solidFill>
                  <a:srgbClr val="C00000"/>
                </a:solidFill>
              </a:rPr>
              <a:t>ordering invariant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baseline="-25000" dirty="0"/>
              <a:t>L</a:t>
            </a:r>
            <a:r>
              <a:rPr lang="en-US" dirty="0">
                <a:solidFill>
                  <a:schemeClr val="tx1"/>
                </a:solidFill>
              </a:rPr>
              <a:t>, T</a:t>
            </a:r>
            <a:r>
              <a:rPr lang="en-US" baseline="-25000" dirty="0"/>
              <a:t>i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dirty="0"/>
              <a:t>T'</a:t>
            </a:r>
            <a:r>
              <a:rPr lang="en-US" baseline="-25000" dirty="0"/>
              <a:t>o</a:t>
            </a:r>
            <a:r>
              <a:rPr lang="en-US" dirty="0">
                <a:solidFill>
                  <a:schemeClr val="tx1"/>
                </a:solidFill>
              </a:rPr>
              <a:t> are AVL trees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Because x was the lowest violation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baseline="-25000" dirty="0"/>
              <a:t>L</a:t>
            </a:r>
            <a:r>
              <a:rPr lang="en-US" dirty="0">
                <a:solidFill>
                  <a:schemeClr val="tx1"/>
                </a:solidFill>
              </a:rPr>
              <a:t>–x–T</a:t>
            </a:r>
            <a:r>
              <a:rPr lang="en-US" baseline="-25000" dirty="0"/>
              <a:t>i</a:t>
            </a:r>
            <a:r>
              <a:rPr lang="en-US" dirty="0">
                <a:solidFill>
                  <a:schemeClr val="tx1"/>
                </a:solidFill>
              </a:rPr>
              <a:t> is an AVL tree of height </a:t>
            </a:r>
            <a:r>
              <a:rPr lang="en-US" dirty="0">
                <a:solidFill>
                  <a:srgbClr val="00B0F0"/>
                </a:solidFill>
              </a:rPr>
              <a:t>h-1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Because both T</a:t>
            </a:r>
            <a:r>
              <a:rPr lang="en-US" baseline="-25000" dirty="0"/>
              <a:t>L</a:t>
            </a:r>
            <a:r>
              <a:rPr lang="en-US" dirty="0">
                <a:solidFill>
                  <a:schemeClr val="tx1"/>
                </a:solidFill>
              </a:rPr>
              <a:t> and T</a:t>
            </a:r>
            <a:r>
              <a:rPr lang="en-US" baseline="-25000" dirty="0"/>
              <a:t>i</a:t>
            </a:r>
            <a:r>
              <a:rPr lang="en-US" dirty="0">
                <a:solidFill>
                  <a:schemeClr val="tx1"/>
                </a:solidFill>
              </a:rPr>
              <a:t> have height </a:t>
            </a:r>
            <a:r>
              <a:rPr lang="en-US" dirty="0">
                <a:solidFill>
                  <a:srgbClr val="00B0F0"/>
                </a:solidFill>
              </a:rPr>
              <a:t>h-2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(T</a:t>
            </a:r>
            <a:r>
              <a:rPr lang="en-US" baseline="-25000" dirty="0"/>
              <a:t>L</a:t>
            </a:r>
            <a:r>
              <a:rPr lang="en-US" dirty="0">
                <a:solidFill>
                  <a:schemeClr val="tx1"/>
                </a:solidFill>
              </a:rPr>
              <a:t>–x–T</a:t>
            </a:r>
            <a:r>
              <a:rPr lang="en-US" baseline="-25000" dirty="0"/>
              <a:t>i</a:t>
            </a:r>
            <a:r>
              <a:rPr lang="en-US" dirty="0">
                <a:solidFill>
                  <a:schemeClr val="tx1"/>
                </a:solidFill>
              </a:rPr>
              <a:t>)–y–</a:t>
            </a:r>
            <a:r>
              <a:rPr lang="en-US" dirty="0"/>
              <a:t>T'</a:t>
            </a:r>
            <a:r>
              <a:rPr lang="en-US" baseline="-25000" dirty="0"/>
              <a:t>o</a:t>
            </a:r>
            <a:r>
              <a:rPr lang="en-US" dirty="0">
                <a:solidFill>
                  <a:schemeClr val="tx1"/>
                </a:solidFill>
              </a:rPr>
              <a:t> is an AVL tree of height </a:t>
            </a:r>
            <a:r>
              <a:rPr lang="en-US" dirty="0">
                <a:solidFill>
                  <a:srgbClr val="00B0F0"/>
                </a:solidFill>
              </a:rPr>
              <a:t>h</a:t>
            </a:r>
            <a:endParaRPr lang="en-US" dirty="0">
              <a:solidFill>
                <a:schemeClr val="tx1"/>
              </a:solidFill>
            </a:endParaRPr>
          </a:p>
          <a:p>
            <a:pPr lvl="2"/>
            <a:r>
              <a:rPr lang="en-US" dirty="0">
                <a:solidFill>
                  <a:schemeClr val="tx1"/>
                </a:solidFill>
              </a:rPr>
              <a:t>Because </a:t>
            </a:r>
            <a:r>
              <a:rPr lang="en-US" dirty="0"/>
              <a:t>T'</a:t>
            </a:r>
            <a:r>
              <a:rPr lang="en-US" baseline="-25000" dirty="0"/>
              <a:t>o</a:t>
            </a:r>
            <a:r>
              <a:rPr lang="en-US" dirty="0">
                <a:solidFill>
                  <a:schemeClr val="tx1"/>
                </a:solidFill>
              </a:rPr>
              <a:t> also has height </a:t>
            </a:r>
            <a:r>
              <a:rPr lang="en-US" dirty="0">
                <a:solidFill>
                  <a:srgbClr val="00B0F0"/>
                </a:solidFill>
              </a:rPr>
              <a:t>h-1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" name="Group 110"/>
          <p:cNvGrpSpPr/>
          <p:nvPr/>
        </p:nvGrpSpPr>
        <p:grpSpPr>
          <a:xfrm>
            <a:off x="9334501" y="152400"/>
            <a:ext cx="3505199" cy="1607537"/>
            <a:chOff x="5435600" y="5410200"/>
            <a:chExt cx="4984577" cy="2286002"/>
          </a:xfrm>
        </p:grpSpPr>
        <p:sp>
          <p:nvSpPr>
            <p:cNvPr id="59" name="Isosceles Triangle 58"/>
            <p:cNvSpPr/>
            <p:nvPr/>
          </p:nvSpPr>
          <p:spPr bwMode="auto">
            <a:xfrm>
              <a:off x="6168746" y="6781800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sp>
          <p:nvSpPr>
            <p:cNvPr id="62" name="Down Arrow 61"/>
            <p:cNvSpPr/>
            <p:nvPr/>
          </p:nvSpPr>
          <p:spPr bwMode="auto">
            <a:xfrm flipH="1">
              <a:off x="6121400" y="5691424"/>
              <a:ext cx="304800" cy="282656"/>
            </a:xfrm>
            <a:prstGeom prst="downArrow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6182360" y="5410200"/>
              <a:ext cx="182880" cy="182880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4" name="Isosceles Triangle 63"/>
            <p:cNvSpPr/>
            <p:nvPr/>
          </p:nvSpPr>
          <p:spPr bwMode="auto">
            <a:xfrm>
              <a:off x="5435600" y="6624936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6197600" y="6096000"/>
              <a:ext cx="182880" cy="182880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66" name="Straight Connector 65"/>
            <p:cNvCxnSpPr>
              <a:stCxn id="64" idx="0"/>
              <a:endCxn id="65" idx="3"/>
            </p:cNvCxnSpPr>
            <p:nvPr/>
          </p:nvCxnSpPr>
          <p:spPr bwMode="auto">
            <a:xfrm rot="5400000" flipH="1" flipV="1">
              <a:off x="5795972" y="6196526"/>
              <a:ext cx="372838" cy="48398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>
              <a:stCxn id="65" idx="5"/>
              <a:endCxn id="72" idx="1"/>
            </p:cNvCxnSpPr>
            <p:nvPr/>
          </p:nvCxnSpPr>
          <p:spPr bwMode="auto">
            <a:xfrm rot="16200000" flipH="1">
              <a:off x="6438331" y="6167465"/>
              <a:ext cx="251684" cy="42095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2" name="Oval 71"/>
            <p:cNvSpPr/>
            <p:nvPr/>
          </p:nvSpPr>
          <p:spPr bwMode="auto">
            <a:xfrm>
              <a:off x="6747866" y="6477000"/>
              <a:ext cx="182880" cy="182880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73" name="Isosceles Triangle 72"/>
            <p:cNvSpPr/>
            <p:nvPr/>
          </p:nvSpPr>
          <p:spPr bwMode="auto">
            <a:xfrm>
              <a:off x="6930746" y="6781800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T</a:t>
              </a:r>
              <a:r>
                <a:rPr lang="en-US" sz="1800" b="0" baseline="-25000" dirty="0"/>
                <a:t>o</a:t>
              </a:r>
            </a:p>
          </p:txBody>
        </p:sp>
        <p:cxnSp>
          <p:nvCxnSpPr>
            <p:cNvPr id="74" name="Straight Connector 73"/>
            <p:cNvCxnSpPr>
              <a:stCxn id="72" idx="6"/>
              <a:endCxn id="73" idx="0"/>
            </p:cNvCxnSpPr>
            <p:nvPr/>
          </p:nvCxnSpPr>
          <p:spPr bwMode="auto">
            <a:xfrm>
              <a:off x="6930746" y="6568440"/>
              <a:ext cx="304800" cy="213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/>
            <p:cNvCxnSpPr>
              <a:stCxn id="72" idx="2"/>
              <a:endCxn id="59" idx="0"/>
            </p:cNvCxnSpPr>
            <p:nvPr/>
          </p:nvCxnSpPr>
          <p:spPr bwMode="auto">
            <a:xfrm rot="10800000" flipV="1">
              <a:off x="6473546" y="6568440"/>
              <a:ext cx="274320" cy="213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9" name="Right Arrow 78"/>
            <p:cNvSpPr/>
            <p:nvPr/>
          </p:nvSpPr>
          <p:spPr bwMode="auto">
            <a:xfrm>
              <a:off x="7600777" y="6248400"/>
              <a:ext cx="609600" cy="830243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dirty="0"/>
            </a:p>
          </p:txBody>
        </p:sp>
        <p:sp>
          <p:nvSpPr>
            <p:cNvPr id="80" name="Isosceles Triangle 79"/>
            <p:cNvSpPr/>
            <p:nvPr/>
          </p:nvSpPr>
          <p:spPr bwMode="auto">
            <a:xfrm>
              <a:off x="9048577" y="6781800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83" name="Isosceles Triangle 82"/>
            <p:cNvSpPr/>
            <p:nvPr/>
          </p:nvSpPr>
          <p:spPr bwMode="auto">
            <a:xfrm>
              <a:off x="8315431" y="6624936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9077431" y="6096000"/>
              <a:ext cx="182880" cy="182880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85" name="Straight Connector 84"/>
            <p:cNvCxnSpPr>
              <a:stCxn id="83" idx="0"/>
              <a:endCxn id="84" idx="3"/>
            </p:cNvCxnSpPr>
            <p:nvPr/>
          </p:nvCxnSpPr>
          <p:spPr bwMode="auto">
            <a:xfrm rot="5400000" flipH="1" flipV="1">
              <a:off x="8675803" y="6196526"/>
              <a:ext cx="372838" cy="48398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>
              <a:stCxn id="84" idx="5"/>
              <a:endCxn id="91" idx="1"/>
            </p:cNvCxnSpPr>
            <p:nvPr/>
          </p:nvCxnSpPr>
          <p:spPr bwMode="auto">
            <a:xfrm rot="16200000" flipH="1">
              <a:off x="9318162" y="6167465"/>
              <a:ext cx="251684" cy="42095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91" name="Oval 90"/>
            <p:cNvSpPr/>
            <p:nvPr/>
          </p:nvSpPr>
          <p:spPr bwMode="auto">
            <a:xfrm>
              <a:off x="9627697" y="6477000"/>
              <a:ext cx="182880" cy="182880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92" name="Isosceles Triangle 91"/>
            <p:cNvSpPr/>
            <p:nvPr/>
          </p:nvSpPr>
          <p:spPr bwMode="auto">
            <a:xfrm>
              <a:off x="9810577" y="6781800"/>
              <a:ext cx="609600" cy="779102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cxnSp>
          <p:nvCxnSpPr>
            <p:cNvPr id="93" name="Straight Connector 92"/>
            <p:cNvCxnSpPr>
              <a:stCxn id="91" idx="6"/>
              <a:endCxn id="92" idx="0"/>
            </p:cNvCxnSpPr>
            <p:nvPr/>
          </p:nvCxnSpPr>
          <p:spPr bwMode="auto">
            <a:xfrm>
              <a:off x="9810577" y="6568440"/>
              <a:ext cx="304800" cy="213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>
              <a:stCxn id="91" idx="2"/>
              <a:endCxn id="80" idx="0"/>
            </p:cNvCxnSpPr>
            <p:nvPr/>
          </p:nvCxnSpPr>
          <p:spPr bwMode="auto">
            <a:xfrm rot="10800000" flipV="1">
              <a:off x="9353377" y="6568440"/>
              <a:ext cx="274320" cy="213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95" name="Oval 94"/>
            <p:cNvSpPr/>
            <p:nvPr/>
          </p:nvSpPr>
          <p:spPr bwMode="auto">
            <a:xfrm>
              <a:off x="10175489" y="7513322"/>
              <a:ext cx="182880" cy="182880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112" name="Rectangle 111"/>
          <p:cNvSpPr/>
          <p:nvPr/>
        </p:nvSpPr>
        <p:spPr bwMode="auto">
          <a:xfrm>
            <a:off x="9245600" y="76200"/>
            <a:ext cx="3683000" cy="1752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3" name="Isosceles Triangle 132"/>
          <p:cNvSpPr/>
          <p:nvPr/>
        </p:nvSpPr>
        <p:spPr bwMode="auto">
          <a:xfrm>
            <a:off x="2521684" y="3581398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i</a:t>
            </a:r>
          </a:p>
        </p:txBody>
      </p:sp>
      <p:cxnSp>
        <p:nvCxnSpPr>
          <p:cNvPr id="134" name="Straight Arrow Connector 133"/>
          <p:cNvCxnSpPr/>
          <p:nvPr/>
        </p:nvCxnSpPr>
        <p:spPr bwMode="auto">
          <a:xfrm rot="16200000" flipV="1">
            <a:off x="4102499" y="3696095"/>
            <a:ext cx="1599408" cy="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4880755" y="3124198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h+1</a:t>
            </a:r>
          </a:p>
        </p:txBody>
      </p:sp>
      <p:sp>
        <p:nvSpPr>
          <p:cNvPr id="136" name="Isosceles Triangle 135"/>
          <p:cNvSpPr/>
          <p:nvPr/>
        </p:nvSpPr>
        <p:spPr bwMode="auto">
          <a:xfrm>
            <a:off x="1367172" y="3424534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137" name="Oval 136"/>
          <p:cNvSpPr/>
          <p:nvPr/>
        </p:nvSpPr>
        <p:spPr bwMode="auto">
          <a:xfrm>
            <a:off x="2357772" y="286512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38" name="Straight Connector 137"/>
          <p:cNvCxnSpPr>
            <a:stCxn id="136" idx="0"/>
            <a:endCxn id="137" idx="3"/>
          </p:cNvCxnSpPr>
          <p:nvPr/>
        </p:nvCxnSpPr>
        <p:spPr bwMode="auto">
          <a:xfrm rot="5400000" flipH="1" flipV="1">
            <a:off x="1826605" y="2866585"/>
            <a:ext cx="403316" cy="7125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/>
          <p:cNvCxnSpPr>
            <a:stCxn id="137" idx="5"/>
            <a:endCxn id="144" idx="1"/>
          </p:cNvCxnSpPr>
          <p:nvPr/>
        </p:nvCxnSpPr>
        <p:spPr bwMode="auto">
          <a:xfrm rot="16200000" flipH="1">
            <a:off x="2679647" y="2855441"/>
            <a:ext cx="282162" cy="61371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 rot="5400000" flipH="1" flipV="1">
            <a:off x="909972" y="3809997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41" name="TextBox 140"/>
          <p:cNvSpPr txBox="1"/>
          <p:nvPr/>
        </p:nvSpPr>
        <p:spPr>
          <a:xfrm>
            <a:off x="711200" y="3638488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42" name="Straight Arrow Connector 141"/>
          <p:cNvCxnSpPr/>
          <p:nvPr/>
        </p:nvCxnSpPr>
        <p:spPr bwMode="auto">
          <a:xfrm rot="5400000" flipH="1" flipV="1">
            <a:off x="3851261" y="3848100"/>
            <a:ext cx="1296194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43" name="TextBox 142"/>
          <p:cNvSpPr txBox="1"/>
          <p:nvPr/>
        </p:nvSpPr>
        <p:spPr>
          <a:xfrm>
            <a:off x="4498667" y="3679062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3100804" y="3276598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45" name="Isosceles Triangle 144"/>
          <p:cNvSpPr/>
          <p:nvPr/>
        </p:nvSpPr>
        <p:spPr bwMode="auto">
          <a:xfrm>
            <a:off x="3283684" y="3581398"/>
            <a:ext cx="609600" cy="7791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T'</a:t>
            </a:r>
            <a:r>
              <a:rPr lang="en-US" b="0" baseline="-25000" dirty="0"/>
              <a:t>o</a:t>
            </a:r>
          </a:p>
        </p:txBody>
      </p:sp>
      <p:cxnSp>
        <p:nvCxnSpPr>
          <p:cNvPr id="146" name="Straight Connector 145"/>
          <p:cNvCxnSpPr>
            <a:stCxn id="144" idx="6"/>
            <a:endCxn id="145" idx="0"/>
          </p:cNvCxnSpPr>
          <p:nvPr/>
        </p:nvCxnSpPr>
        <p:spPr bwMode="auto">
          <a:xfrm>
            <a:off x="3283684" y="3368038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stCxn id="144" idx="2"/>
            <a:endCxn id="133" idx="0"/>
          </p:cNvCxnSpPr>
          <p:nvPr/>
        </p:nvCxnSpPr>
        <p:spPr bwMode="auto">
          <a:xfrm rot="10800000" flipV="1">
            <a:off x="2826484" y="3368038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48" name="Oval 147"/>
          <p:cNvSpPr/>
          <p:nvPr/>
        </p:nvSpPr>
        <p:spPr bwMode="auto">
          <a:xfrm>
            <a:off x="3648596" y="431292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54" name="Straight Arrow Connector 153"/>
          <p:cNvCxnSpPr/>
          <p:nvPr/>
        </p:nvCxnSpPr>
        <p:spPr bwMode="auto">
          <a:xfrm rot="16200000" flipV="1">
            <a:off x="2077225" y="4020786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5" name="TextBox 154"/>
          <p:cNvSpPr txBox="1"/>
          <p:nvPr/>
        </p:nvSpPr>
        <p:spPr>
          <a:xfrm>
            <a:off x="1945709" y="3867089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  <a:endParaRPr lang="en-US" sz="1800" b="0" baseline="-25000" dirty="0">
              <a:solidFill>
                <a:srgbClr val="0070C0"/>
              </a:solidFill>
            </a:endParaRPr>
          </a:p>
        </p:txBody>
      </p:sp>
      <p:cxnSp>
        <p:nvCxnSpPr>
          <p:cNvPr id="77" name="Straight Arrow Connector 76"/>
          <p:cNvCxnSpPr/>
          <p:nvPr/>
        </p:nvCxnSpPr>
        <p:spPr bwMode="auto">
          <a:xfrm rot="5400000" flipH="1" flipV="1">
            <a:off x="3567906" y="4076700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3987800" y="3886201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7030A0"/>
                </a:solidFill>
              </a:rPr>
              <a:t>h-1</a:t>
            </a:r>
            <a:endParaRPr lang="en-US" sz="1800" b="0" baseline="-25000" dirty="0">
              <a:solidFill>
                <a:srgbClr val="7030A0"/>
              </a:solidFill>
            </a:endParaRPr>
          </a:p>
        </p:txBody>
      </p:sp>
      <p:cxnSp>
        <p:nvCxnSpPr>
          <p:cNvPr id="156" name="Straight Arrow Connector 155"/>
          <p:cNvCxnSpPr/>
          <p:nvPr/>
        </p:nvCxnSpPr>
        <p:spPr bwMode="auto">
          <a:xfrm rot="16200000" flipV="1">
            <a:off x="11196860" y="3657599"/>
            <a:ext cx="1676401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7" name="TextBox 156"/>
          <p:cNvSpPr txBox="1"/>
          <p:nvPr/>
        </p:nvSpPr>
        <p:spPr>
          <a:xfrm>
            <a:off x="12089813" y="3083624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</a:t>
            </a:r>
          </a:p>
        </p:txBody>
      </p:sp>
      <p:cxnSp>
        <p:nvCxnSpPr>
          <p:cNvPr id="165" name="Straight Arrow Connector 164"/>
          <p:cNvCxnSpPr/>
          <p:nvPr/>
        </p:nvCxnSpPr>
        <p:spPr bwMode="auto">
          <a:xfrm rot="5400000" flipH="1" flipV="1">
            <a:off x="8380940" y="4114798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66" name="TextBox 165"/>
          <p:cNvSpPr txBox="1"/>
          <p:nvPr/>
        </p:nvSpPr>
        <p:spPr>
          <a:xfrm>
            <a:off x="8258254" y="3902715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67" name="Straight Arrow Connector 166"/>
          <p:cNvCxnSpPr/>
          <p:nvPr/>
        </p:nvCxnSpPr>
        <p:spPr bwMode="auto">
          <a:xfrm rot="5400000" flipH="1" flipV="1">
            <a:off x="7522897" y="3847307"/>
            <a:ext cx="1296194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68" name="TextBox 167"/>
          <p:cNvSpPr txBox="1"/>
          <p:nvPr/>
        </p:nvSpPr>
        <p:spPr>
          <a:xfrm>
            <a:off x="7594986" y="3638488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</a:rPr>
              <a:t>h-1</a:t>
            </a:r>
          </a:p>
        </p:txBody>
      </p:sp>
      <p:sp>
        <p:nvSpPr>
          <p:cNvPr id="161" name="Oval 160"/>
          <p:cNvSpPr/>
          <p:nvPr/>
        </p:nvSpPr>
        <p:spPr bwMode="auto">
          <a:xfrm flipH="1">
            <a:off x="10139499" y="4302825"/>
            <a:ext cx="182880" cy="18288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51" name="Isosceles Triangle 150"/>
          <p:cNvSpPr/>
          <p:nvPr/>
        </p:nvSpPr>
        <p:spPr bwMode="auto">
          <a:xfrm flipH="1">
            <a:off x="9600140" y="3693224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i</a:t>
            </a:r>
          </a:p>
        </p:txBody>
      </p:sp>
      <p:sp>
        <p:nvSpPr>
          <p:cNvPr id="159" name="Isosceles Triangle 158"/>
          <p:cNvSpPr/>
          <p:nvPr/>
        </p:nvSpPr>
        <p:spPr bwMode="auto">
          <a:xfrm flipH="1">
            <a:off x="10754652" y="3536360"/>
            <a:ext cx="609600" cy="7791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T'</a:t>
            </a:r>
            <a:r>
              <a:rPr lang="en-US" b="0" baseline="-25000" dirty="0"/>
              <a:t>o</a:t>
            </a:r>
          </a:p>
        </p:txBody>
      </p:sp>
      <p:sp>
        <p:nvSpPr>
          <p:cNvPr id="162" name="Oval 161"/>
          <p:cNvSpPr/>
          <p:nvPr/>
        </p:nvSpPr>
        <p:spPr bwMode="auto">
          <a:xfrm flipH="1">
            <a:off x="10190772" y="2976946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63" name="Straight Connector 162"/>
          <p:cNvCxnSpPr>
            <a:stCxn id="159" idx="0"/>
            <a:endCxn id="162" idx="3"/>
          </p:cNvCxnSpPr>
          <p:nvPr/>
        </p:nvCxnSpPr>
        <p:spPr bwMode="auto">
          <a:xfrm rot="16200000" flipV="1">
            <a:off x="10501503" y="2978411"/>
            <a:ext cx="403316" cy="7125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4" name="Straight Connector 163"/>
          <p:cNvCxnSpPr>
            <a:stCxn id="162" idx="5"/>
            <a:endCxn id="169" idx="1"/>
          </p:cNvCxnSpPr>
          <p:nvPr/>
        </p:nvCxnSpPr>
        <p:spPr bwMode="auto">
          <a:xfrm rot="5400000">
            <a:off x="9769615" y="2967267"/>
            <a:ext cx="282162" cy="61371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69" name="Oval 168"/>
          <p:cNvSpPr/>
          <p:nvPr/>
        </p:nvSpPr>
        <p:spPr bwMode="auto">
          <a:xfrm flipH="1">
            <a:off x="9447740" y="3388424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70" name="Isosceles Triangle 169"/>
          <p:cNvSpPr/>
          <p:nvPr/>
        </p:nvSpPr>
        <p:spPr bwMode="auto">
          <a:xfrm flipH="1">
            <a:off x="8838140" y="3693224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  <a:endParaRPr lang="en-US" b="0" dirty="0"/>
          </a:p>
        </p:txBody>
      </p:sp>
      <p:cxnSp>
        <p:nvCxnSpPr>
          <p:cNvPr id="171" name="Straight Connector 170"/>
          <p:cNvCxnSpPr>
            <a:stCxn id="169" idx="6"/>
            <a:endCxn id="170" idx="0"/>
          </p:cNvCxnSpPr>
          <p:nvPr/>
        </p:nvCxnSpPr>
        <p:spPr bwMode="auto">
          <a:xfrm flipH="1">
            <a:off x="9142940" y="3479864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2" name="Straight Connector 171"/>
          <p:cNvCxnSpPr>
            <a:stCxn id="169" idx="2"/>
            <a:endCxn id="151" idx="0"/>
          </p:cNvCxnSpPr>
          <p:nvPr/>
        </p:nvCxnSpPr>
        <p:spPr bwMode="auto">
          <a:xfrm rot="10800000" flipH="1" flipV="1">
            <a:off x="9630620" y="3479864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73" name="Oval 172"/>
          <p:cNvSpPr/>
          <p:nvPr/>
        </p:nvSpPr>
        <p:spPr bwMode="auto">
          <a:xfrm flipH="1">
            <a:off x="11144933" y="4272345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74" name="Straight Arrow Connector 173"/>
          <p:cNvCxnSpPr/>
          <p:nvPr/>
        </p:nvCxnSpPr>
        <p:spPr bwMode="auto">
          <a:xfrm rot="16200000" flipV="1">
            <a:off x="9897827" y="4132612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75" name="TextBox 174"/>
          <p:cNvSpPr txBox="1"/>
          <p:nvPr/>
        </p:nvSpPr>
        <p:spPr>
          <a:xfrm>
            <a:off x="10200122" y="3978915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  <a:endParaRPr lang="en-US" sz="1800" b="0" baseline="-25000" dirty="0">
              <a:solidFill>
                <a:srgbClr val="0070C0"/>
              </a:solidFill>
            </a:endParaRPr>
          </a:p>
        </p:txBody>
      </p:sp>
      <p:cxnSp>
        <p:nvCxnSpPr>
          <p:cNvPr id="177" name="Straight Arrow Connector 176"/>
          <p:cNvCxnSpPr/>
          <p:nvPr/>
        </p:nvCxnSpPr>
        <p:spPr bwMode="auto">
          <a:xfrm rot="5400000" flipH="1" flipV="1">
            <a:off x="11038874" y="4075907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78" name="TextBox 177"/>
          <p:cNvSpPr txBox="1"/>
          <p:nvPr/>
        </p:nvSpPr>
        <p:spPr>
          <a:xfrm>
            <a:off x="11480213" y="3933493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7030A0"/>
                </a:solidFill>
              </a:rPr>
              <a:t>h-1</a:t>
            </a:r>
            <a:endParaRPr lang="en-US" sz="1800" b="0" baseline="-25000" dirty="0">
              <a:solidFill>
                <a:srgbClr val="7030A0"/>
              </a:solidFill>
            </a:endParaRPr>
          </a:p>
        </p:txBody>
      </p:sp>
      <p:sp>
        <p:nvSpPr>
          <p:cNvPr id="180" name="Notched Right Arrow 179"/>
          <p:cNvSpPr/>
          <p:nvPr/>
        </p:nvSpPr>
        <p:spPr bwMode="auto">
          <a:xfrm>
            <a:off x="5724326" y="3048000"/>
            <a:ext cx="1540074" cy="1426567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0" dirty="0"/>
              <a:t>left</a:t>
            </a:r>
            <a:br>
              <a:rPr lang="en-US" sz="2000" b="0" dirty="0"/>
            </a:br>
            <a:r>
              <a:rPr lang="en-US" sz="2000" b="0" dirty="0"/>
              <a:t>rotation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2006600" y="2667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9093200" y="3048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3293894" y="2952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y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464800" y="27432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y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191714" y="4948535"/>
            <a:ext cx="2796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T</a:t>
            </a:r>
            <a:r>
              <a:rPr lang="en-US" sz="2000" b="0" baseline="-25000" dirty="0">
                <a:solidFill>
                  <a:srgbClr val="C00000"/>
                </a:solidFill>
              </a:rPr>
              <a:t>L</a:t>
            </a:r>
            <a:r>
              <a:rPr lang="en-US" sz="2000" b="0" dirty="0">
                <a:solidFill>
                  <a:srgbClr val="C00000"/>
                </a:solidFill>
              </a:rPr>
              <a:t>  &lt;  x  &lt; T</a:t>
            </a:r>
            <a:r>
              <a:rPr lang="en-US" sz="2000" b="0" baseline="-25000" dirty="0">
                <a:solidFill>
                  <a:srgbClr val="C00000"/>
                </a:solidFill>
              </a:rPr>
              <a:t>i </a:t>
            </a:r>
            <a:r>
              <a:rPr lang="en-US" sz="2000" b="0" dirty="0">
                <a:solidFill>
                  <a:srgbClr val="C00000"/>
                </a:solidFill>
              </a:rPr>
              <a:t> &lt;  y  &lt; T'</a:t>
            </a:r>
            <a:r>
              <a:rPr lang="en-US" sz="2000" b="0" baseline="-25000" dirty="0">
                <a:solidFill>
                  <a:srgbClr val="C00000"/>
                </a:solidFill>
              </a:rPr>
              <a:t>o</a:t>
            </a:r>
            <a:endParaRPr lang="en-US" sz="2000" b="0" dirty="0">
              <a:solidFill>
                <a:srgbClr val="C00000"/>
              </a:solidFill>
            </a:endParaRPr>
          </a:p>
        </p:txBody>
      </p:sp>
      <p:cxnSp>
        <p:nvCxnSpPr>
          <p:cNvPr id="101" name="Straight Arrow Connector 100"/>
          <p:cNvCxnSpPr/>
          <p:nvPr/>
        </p:nvCxnSpPr>
        <p:spPr bwMode="auto">
          <a:xfrm>
            <a:off x="1168400" y="4876800"/>
            <a:ext cx="2895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03" name="TextBox 102"/>
          <p:cNvSpPr txBox="1"/>
          <p:nvPr/>
        </p:nvSpPr>
        <p:spPr>
          <a:xfrm>
            <a:off x="8659314" y="4948535"/>
            <a:ext cx="2796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T</a:t>
            </a:r>
            <a:r>
              <a:rPr lang="en-US" sz="2000" b="0" baseline="-25000" dirty="0">
                <a:solidFill>
                  <a:srgbClr val="C00000"/>
                </a:solidFill>
              </a:rPr>
              <a:t>L</a:t>
            </a:r>
            <a:r>
              <a:rPr lang="en-US" sz="2000" b="0" dirty="0">
                <a:solidFill>
                  <a:srgbClr val="C00000"/>
                </a:solidFill>
              </a:rPr>
              <a:t>  &lt;  x  &lt; T</a:t>
            </a:r>
            <a:r>
              <a:rPr lang="en-US" sz="2000" b="0" baseline="-25000" dirty="0">
                <a:solidFill>
                  <a:srgbClr val="C00000"/>
                </a:solidFill>
              </a:rPr>
              <a:t>i </a:t>
            </a:r>
            <a:r>
              <a:rPr lang="en-US" sz="2000" b="0" dirty="0">
                <a:solidFill>
                  <a:srgbClr val="C00000"/>
                </a:solidFill>
              </a:rPr>
              <a:t> &lt;  y  &lt; T'</a:t>
            </a:r>
            <a:r>
              <a:rPr lang="en-US" sz="2000" b="0" baseline="-25000" dirty="0">
                <a:solidFill>
                  <a:srgbClr val="C00000"/>
                </a:solidFill>
              </a:rPr>
              <a:t>o</a:t>
            </a:r>
            <a:endParaRPr lang="en-US" sz="2000" b="0" dirty="0">
              <a:solidFill>
                <a:srgbClr val="C00000"/>
              </a:solidFill>
            </a:endParaRPr>
          </a:p>
        </p:txBody>
      </p:sp>
      <p:cxnSp>
        <p:nvCxnSpPr>
          <p:cNvPr id="104" name="Straight Arrow Connector 103"/>
          <p:cNvCxnSpPr/>
          <p:nvPr/>
        </p:nvCxnSpPr>
        <p:spPr bwMode="auto">
          <a:xfrm>
            <a:off x="8636000" y="4876800"/>
            <a:ext cx="2895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05" name="Right Brace 104"/>
          <p:cNvSpPr/>
          <p:nvPr/>
        </p:nvSpPr>
        <p:spPr bwMode="auto">
          <a:xfrm>
            <a:off x="8559800" y="6629400"/>
            <a:ext cx="228600" cy="2819400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9017000" y="7627203"/>
            <a:ext cx="28905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The </a:t>
            </a:r>
            <a:r>
              <a:rPr lang="en-US" b="0" dirty="0">
                <a:solidFill>
                  <a:srgbClr val="0070C0"/>
                </a:solidFill>
              </a:rPr>
              <a:t>height invariant</a:t>
            </a:r>
            <a:br>
              <a:rPr lang="en-US" b="0" dirty="0"/>
            </a:br>
            <a:r>
              <a:rPr lang="en-US" b="0" dirty="0"/>
              <a:t>is restored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12247251" y="88464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1" name="Slide Number Placeholder 8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/>
      <p:bldP spid="168" grpId="0"/>
      <p:bldP spid="105" grpId="0" animBg="1"/>
      <p:bldP spid="106" grpId="0"/>
      <p:bldP spid="107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>
          <a:xfrm>
            <a:off x="952500" y="254000"/>
            <a:ext cx="8216900" cy="1498600"/>
          </a:xfrm>
        </p:spPr>
        <p:txBody>
          <a:bodyPr/>
          <a:lstStyle/>
          <a:p>
            <a:r>
              <a:rPr lang="en-US" dirty="0"/>
              <a:t>Insertion in the </a:t>
            </a:r>
            <a:r>
              <a:rPr lang="en-US" i="1" dirty="0"/>
              <a:t>Inner</a:t>
            </a:r>
            <a:r>
              <a:rPr lang="en-US" dirty="0"/>
              <a:t> Subtree</a:t>
            </a:r>
          </a:p>
        </p:txBody>
      </p:sp>
      <p:sp>
        <p:nvSpPr>
          <p:cNvPr id="58" name="Content Placeholder 5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tall were T</a:t>
            </a:r>
            <a:r>
              <a:rPr lang="en-US" baseline="-25000" dirty="0"/>
              <a:t>i</a:t>
            </a:r>
            <a:r>
              <a:rPr lang="en-US" dirty="0"/>
              <a:t> and T</a:t>
            </a:r>
            <a:r>
              <a:rPr lang="en-US" baseline="-25000" dirty="0"/>
              <a:t>o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h</a:t>
            </a:r>
            <a:r>
              <a:rPr lang="en-US" baseline="-25000" dirty="0">
                <a:solidFill>
                  <a:srgbClr val="0070C0"/>
                </a:solidFill>
              </a:rPr>
              <a:t>i</a:t>
            </a:r>
            <a:r>
              <a:rPr lang="en-US" dirty="0"/>
              <a:t> = </a:t>
            </a:r>
            <a:r>
              <a:rPr lang="en-US" dirty="0">
                <a:solidFill>
                  <a:srgbClr val="00B0F0"/>
                </a:solidFill>
              </a:rPr>
              <a:t>h-2</a:t>
            </a:r>
          </a:p>
          <a:p>
            <a:pPr lvl="2"/>
            <a:r>
              <a:rPr lang="en-US" dirty="0"/>
              <a:t>T</a:t>
            </a:r>
            <a:r>
              <a:rPr lang="en-US" baseline="-25000" dirty="0"/>
              <a:t>i</a:t>
            </a:r>
            <a:r>
              <a:rPr lang="en-US" dirty="0"/>
              <a:t> needs to be as tall as possible to cause the violation</a:t>
            </a:r>
          </a:p>
          <a:p>
            <a:pPr lvl="4"/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h</a:t>
            </a:r>
            <a:r>
              <a:rPr lang="en-US" baseline="-25000" dirty="0">
                <a:solidFill>
                  <a:srgbClr val="0070C0"/>
                </a:solidFill>
              </a:rPr>
              <a:t>o</a:t>
            </a:r>
            <a:r>
              <a:rPr lang="en-US" dirty="0"/>
              <a:t> = </a:t>
            </a:r>
            <a:r>
              <a:rPr lang="en-US" dirty="0">
                <a:solidFill>
                  <a:srgbClr val="0070C0"/>
                </a:solidFill>
              </a:rPr>
              <a:t>h</a:t>
            </a:r>
            <a:r>
              <a:rPr lang="en-US" baseline="-25000" dirty="0">
                <a:solidFill>
                  <a:srgbClr val="0070C0"/>
                </a:solidFill>
              </a:rPr>
              <a:t>i</a:t>
            </a:r>
            <a:r>
              <a:rPr lang="en-US" dirty="0"/>
              <a:t> = </a:t>
            </a:r>
            <a:r>
              <a:rPr lang="en-US" dirty="0">
                <a:solidFill>
                  <a:srgbClr val="00B0F0"/>
                </a:solidFill>
              </a:rPr>
              <a:t>h-2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h</a:t>
            </a:r>
            <a:r>
              <a:rPr lang="en-US" baseline="-25000" dirty="0">
                <a:solidFill>
                  <a:srgbClr val="0070C0"/>
                </a:solidFill>
              </a:rPr>
              <a:t>o</a:t>
            </a:r>
            <a:r>
              <a:rPr lang="en-US" dirty="0"/>
              <a:t> may be either </a:t>
            </a:r>
            <a:r>
              <a:rPr lang="en-US" dirty="0">
                <a:solidFill>
                  <a:srgbClr val="00B0F0"/>
                </a:solidFill>
              </a:rPr>
              <a:t>h-2</a:t>
            </a:r>
            <a:r>
              <a:rPr lang="en-US" dirty="0"/>
              <a:t> or </a:t>
            </a:r>
            <a:r>
              <a:rPr lang="en-US" dirty="0">
                <a:solidFill>
                  <a:srgbClr val="00B0F0"/>
                </a:solidFill>
              </a:rPr>
              <a:t>h-3</a:t>
            </a:r>
          </a:p>
          <a:p>
            <a:pPr lvl="2"/>
            <a:r>
              <a:rPr lang="en-US" dirty="0"/>
              <a:t>But if </a:t>
            </a:r>
            <a:r>
              <a:rPr lang="en-US" dirty="0">
                <a:solidFill>
                  <a:srgbClr val="0070C0"/>
                </a:solidFill>
              </a:rPr>
              <a:t>h</a:t>
            </a:r>
            <a:r>
              <a:rPr lang="en-US" baseline="-25000" dirty="0">
                <a:solidFill>
                  <a:srgbClr val="0070C0"/>
                </a:solidFill>
              </a:rPr>
              <a:t>o</a:t>
            </a:r>
            <a:r>
              <a:rPr lang="en-US" dirty="0"/>
              <a:t> was </a:t>
            </a:r>
            <a:r>
              <a:rPr lang="en-US" dirty="0">
                <a:solidFill>
                  <a:srgbClr val="00B0F0"/>
                </a:solidFill>
              </a:rPr>
              <a:t>h-3</a:t>
            </a:r>
            <a:r>
              <a:rPr lang="en-US" dirty="0"/>
              <a:t>, the lowest violation would be </a:t>
            </a:r>
            <a:r>
              <a:rPr lang="en-US" dirty="0">
                <a:solidFill>
                  <a:srgbClr val="00B050"/>
                </a:solidFill>
              </a:rPr>
              <a:t>here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9334501" y="152400"/>
            <a:ext cx="3505199" cy="1607537"/>
            <a:chOff x="9334501" y="152400"/>
            <a:chExt cx="3505199" cy="1607537"/>
          </a:xfrm>
        </p:grpSpPr>
        <p:sp>
          <p:nvSpPr>
            <p:cNvPr id="59" name="Isosceles Triangle 58"/>
            <p:cNvSpPr/>
            <p:nvPr/>
          </p:nvSpPr>
          <p:spPr bwMode="auto">
            <a:xfrm>
              <a:off x="9850056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T</a:t>
              </a:r>
              <a:r>
                <a:rPr lang="en-US" sz="1800" b="0" baseline="-25000" dirty="0"/>
                <a:t>i</a:t>
              </a:r>
            </a:p>
          </p:txBody>
        </p:sp>
        <p:sp>
          <p:nvSpPr>
            <p:cNvPr id="62" name="Down Arrow 61"/>
            <p:cNvSpPr/>
            <p:nvPr/>
          </p:nvSpPr>
          <p:spPr bwMode="auto">
            <a:xfrm flipH="1">
              <a:off x="9816762" y="350159"/>
              <a:ext cx="214338" cy="198766"/>
            </a:xfrm>
            <a:prstGeom prst="downArrow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9859629" y="152400"/>
              <a:ext cx="128603" cy="128603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4" name="Isosceles Triangle 63"/>
            <p:cNvSpPr/>
            <p:nvPr/>
          </p:nvSpPr>
          <p:spPr bwMode="auto">
            <a:xfrm>
              <a:off x="9334501" y="1006613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9870346" y="634661"/>
              <a:ext cx="128603" cy="128603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66" name="Straight Connector 65"/>
            <p:cNvCxnSpPr>
              <a:stCxn id="64" idx="0"/>
              <a:endCxn id="65" idx="3"/>
            </p:cNvCxnSpPr>
            <p:nvPr/>
          </p:nvCxnSpPr>
          <p:spPr bwMode="auto">
            <a:xfrm rot="5400000" flipH="1" flipV="1">
              <a:off x="9587918" y="705351"/>
              <a:ext cx="262183" cy="34034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>
              <a:stCxn id="65" idx="5"/>
              <a:endCxn id="72" idx="1"/>
            </p:cNvCxnSpPr>
            <p:nvPr/>
          </p:nvCxnSpPr>
          <p:spPr bwMode="auto">
            <a:xfrm rot="16200000" flipH="1">
              <a:off x="10039630" y="684916"/>
              <a:ext cx="176986" cy="2960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2" name="Oval 71"/>
            <p:cNvSpPr/>
            <p:nvPr/>
          </p:nvSpPr>
          <p:spPr bwMode="auto">
            <a:xfrm>
              <a:off x="10257298" y="902583"/>
              <a:ext cx="128603" cy="128603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73" name="Isosceles Triangle 72"/>
            <p:cNvSpPr/>
            <p:nvPr/>
          </p:nvSpPr>
          <p:spPr bwMode="auto">
            <a:xfrm>
              <a:off x="10385901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cxnSp>
          <p:nvCxnSpPr>
            <p:cNvPr id="74" name="Straight Connector 73"/>
            <p:cNvCxnSpPr>
              <a:stCxn id="72" idx="6"/>
              <a:endCxn id="73" idx="0"/>
            </p:cNvCxnSpPr>
            <p:nvPr/>
          </p:nvCxnSpPr>
          <p:spPr bwMode="auto">
            <a:xfrm>
              <a:off x="10385901" y="966885"/>
              <a:ext cx="214338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/>
            <p:cNvCxnSpPr>
              <a:stCxn id="72" idx="2"/>
              <a:endCxn id="59" idx="0"/>
            </p:cNvCxnSpPr>
            <p:nvPr/>
          </p:nvCxnSpPr>
          <p:spPr bwMode="auto">
            <a:xfrm rot="10800000" flipV="1">
              <a:off x="10064394" y="966885"/>
              <a:ext cx="192904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9" name="Right Arrow 78"/>
            <p:cNvSpPr/>
            <p:nvPr/>
          </p:nvSpPr>
          <p:spPr bwMode="auto">
            <a:xfrm>
              <a:off x="10857073" y="741830"/>
              <a:ext cx="428676" cy="583834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dirty="0"/>
            </a:p>
          </p:txBody>
        </p:sp>
        <p:sp>
          <p:nvSpPr>
            <p:cNvPr id="80" name="Isosceles Triangle 79"/>
            <p:cNvSpPr/>
            <p:nvPr/>
          </p:nvSpPr>
          <p:spPr bwMode="auto">
            <a:xfrm>
              <a:off x="11875179" y="1116921"/>
              <a:ext cx="428676" cy="547871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83" name="Isosceles Triangle 82"/>
            <p:cNvSpPr/>
            <p:nvPr/>
          </p:nvSpPr>
          <p:spPr bwMode="auto">
            <a:xfrm>
              <a:off x="11359624" y="1006613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11895469" y="634661"/>
              <a:ext cx="128603" cy="128603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85" name="Straight Connector 84"/>
            <p:cNvCxnSpPr>
              <a:stCxn id="83" idx="0"/>
              <a:endCxn id="84" idx="3"/>
            </p:cNvCxnSpPr>
            <p:nvPr/>
          </p:nvCxnSpPr>
          <p:spPr bwMode="auto">
            <a:xfrm rot="5400000" flipH="1" flipV="1">
              <a:off x="11613041" y="705351"/>
              <a:ext cx="262183" cy="34034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>
              <a:stCxn id="84" idx="5"/>
              <a:endCxn id="91" idx="1"/>
            </p:cNvCxnSpPr>
            <p:nvPr/>
          </p:nvCxnSpPr>
          <p:spPr bwMode="auto">
            <a:xfrm rot="16200000" flipH="1">
              <a:off x="12064753" y="684916"/>
              <a:ext cx="176986" cy="2960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91" name="Oval 90"/>
            <p:cNvSpPr/>
            <p:nvPr/>
          </p:nvSpPr>
          <p:spPr bwMode="auto">
            <a:xfrm>
              <a:off x="12282421" y="902583"/>
              <a:ext cx="128603" cy="128603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92" name="Isosceles Triangle 91"/>
            <p:cNvSpPr/>
            <p:nvPr/>
          </p:nvSpPr>
          <p:spPr bwMode="auto">
            <a:xfrm>
              <a:off x="12411024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cxnSp>
          <p:nvCxnSpPr>
            <p:cNvPr id="93" name="Straight Connector 92"/>
            <p:cNvCxnSpPr>
              <a:stCxn id="91" idx="6"/>
              <a:endCxn id="92" idx="0"/>
            </p:cNvCxnSpPr>
            <p:nvPr/>
          </p:nvCxnSpPr>
          <p:spPr bwMode="auto">
            <a:xfrm>
              <a:off x="12411024" y="966885"/>
              <a:ext cx="214338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>
              <a:stCxn id="91" idx="2"/>
              <a:endCxn id="80" idx="0"/>
            </p:cNvCxnSpPr>
            <p:nvPr/>
          </p:nvCxnSpPr>
          <p:spPr bwMode="auto">
            <a:xfrm rot="10800000" flipV="1">
              <a:off x="12089517" y="966885"/>
              <a:ext cx="192904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95" name="Oval 94"/>
            <p:cNvSpPr/>
            <p:nvPr/>
          </p:nvSpPr>
          <p:spPr bwMode="auto">
            <a:xfrm>
              <a:off x="12088797" y="1631334"/>
              <a:ext cx="128603" cy="128603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112" name="Rectangle 111"/>
          <p:cNvSpPr/>
          <p:nvPr/>
        </p:nvSpPr>
        <p:spPr bwMode="auto">
          <a:xfrm>
            <a:off x="9245600" y="76200"/>
            <a:ext cx="3683000" cy="1752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3" name="Isosceles Triangle 112"/>
          <p:cNvSpPr/>
          <p:nvPr/>
        </p:nvSpPr>
        <p:spPr bwMode="auto">
          <a:xfrm>
            <a:off x="3509041" y="40386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i</a:t>
            </a:r>
          </a:p>
        </p:txBody>
      </p:sp>
      <p:cxnSp>
        <p:nvCxnSpPr>
          <p:cNvPr id="114" name="Straight Arrow Connector 113"/>
          <p:cNvCxnSpPr/>
          <p:nvPr/>
        </p:nvCxnSpPr>
        <p:spPr bwMode="auto">
          <a:xfrm rot="5400000" flipH="1" flipV="1">
            <a:off x="1130300" y="4112325"/>
            <a:ext cx="1447801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15" name="TextBox 114"/>
          <p:cNvSpPr txBox="1"/>
          <p:nvPr/>
        </p:nvSpPr>
        <p:spPr>
          <a:xfrm>
            <a:off x="1473200" y="35814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chemeClr val="accent1"/>
                </a:solidFill>
              </a:rPr>
              <a:t>h</a:t>
            </a:r>
          </a:p>
        </p:txBody>
      </p:sp>
      <p:sp>
        <p:nvSpPr>
          <p:cNvPr id="116" name="Down Arrow 115"/>
          <p:cNvSpPr/>
          <p:nvPr/>
        </p:nvSpPr>
        <p:spPr bwMode="auto">
          <a:xfrm flipH="1">
            <a:off x="3330854" y="2948224"/>
            <a:ext cx="304800" cy="282656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7" name="Oval 116"/>
          <p:cNvSpPr/>
          <p:nvPr/>
        </p:nvSpPr>
        <p:spPr bwMode="auto">
          <a:xfrm>
            <a:off x="3391814" y="26670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8" name="Isosceles Triangle 117"/>
          <p:cNvSpPr/>
          <p:nvPr/>
        </p:nvSpPr>
        <p:spPr bwMode="auto">
          <a:xfrm>
            <a:off x="2510172" y="3881736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119" name="Oval 118"/>
          <p:cNvSpPr/>
          <p:nvPr/>
        </p:nvSpPr>
        <p:spPr bwMode="auto">
          <a:xfrm>
            <a:off x="3407054" y="335280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20" name="Straight Connector 119"/>
          <p:cNvCxnSpPr>
            <a:stCxn id="118" idx="0"/>
            <a:endCxn id="119" idx="3"/>
          </p:cNvCxnSpPr>
          <p:nvPr/>
        </p:nvCxnSpPr>
        <p:spPr bwMode="auto">
          <a:xfrm rot="5400000" flipH="1" flipV="1">
            <a:off x="2937985" y="3385885"/>
            <a:ext cx="372838" cy="61886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119" idx="5"/>
            <a:endCxn id="126" idx="1"/>
          </p:cNvCxnSpPr>
          <p:nvPr/>
        </p:nvCxnSpPr>
        <p:spPr bwMode="auto">
          <a:xfrm rot="16200000" flipH="1">
            <a:off x="3713205" y="3358844"/>
            <a:ext cx="251684" cy="55179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2" name="Straight Arrow Connector 121"/>
          <p:cNvCxnSpPr/>
          <p:nvPr/>
        </p:nvCxnSpPr>
        <p:spPr bwMode="auto">
          <a:xfrm rot="5400000" flipH="1" flipV="1">
            <a:off x="2052972" y="4267199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1854200" y="409569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24" name="Straight Arrow Connector 123"/>
          <p:cNvCxnSpPr/>
          <p:nvPr/>
        </p:nvCxnSpPr>
        <p:spPr bwMode="auto">
          <a:xfrm rot="16200000" flipV="1">
            <a:off x="4880643" y="4302825"/>
            <a:ext cx="1066799" cy="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5414041" y="4136264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h-1</a:t>
            </a:r>
          </a:p>
        </p:txBody>
      </p:sp>
      <p:sp>
        <p:nvSpPr>
          <p:cNvPr id="126" name="Oval 125"/>
          <p:cNvSpPr/>
          <p:nvPr/>
        </p:nvSpPr>
        <p:spPr bwMode="auto">
          <a:xfrm>
            <a:off x="4088161" y="3733800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27" name="Isosceles Triangle 126"/>
          <p:cNvSpPr/>
          <p:nvPr/>
        </p:nvSpPr>
        <p:spPr bwMode="auto">
          <a:xfrm>
            <a:off x="4271041" y="40386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128" name="Straight Connector 127"/>
          <p:cNvCxnSpPr>
            <a:stCxn id="126" idx="6"/>
            <a:endCxn id="127" idx="0"/>
          </p:cNvCxnSpPr>
          <p:nvPr/>
        </p:nvCxnSpPr>
        <p:spPr bwMode="auto">
          <a:xfrm>
            <a:off x="4271041" y="3825240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>
            <a:stCxn id="126" idx="2"/>
            <a:endCxn id="113" idx="0"/>
          </p:cNvCxnSpPr>
          <p:nvPr/>
        </p:nvCxnSpPr>
        <p:spPr bwMode="auto">
          <a:xfrm rot="10800000" flipV="1">
            <a:off x="3813841" y="3825240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33" name="Isosceles Triangle 132"/>
          <p:cNvSpPr/>
          <p:nvPr/>
        </p:nvSpPr>
        <p:spPr bwMode="auto">
          <a:xfrm>
            <a:off x="9438363" y="4038598"/>
            <a:ext cx="609600" cy="7791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dirty="0"/>
          </a:p>
        </p:txBody>
      </p:sp>
      <p:cxnSp>
        <p:nvCxnSpPr>
          <p:cNvPr id="134" name="Straight Arrow Connector 133"/>
          <p:cNvCxnSpPr/>
          <p:nvPr/>
        </p:nvCxnSpPr>
        <p:spPr bwMode="auto">
          <a:xfrm rot="16200000" flipV="1">
            <a:off x="10960102" y="4152896"/>
            <a:ext cx="1600202" cy="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11738755" y="3581398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h+1</a:t>
            </a:r>
          </a:p>
        </p:txBody>
      </p:sp>
      <p:sp>
        <p:nvSpPr>
          <p:cNvPr id="136" name="Isosceles Triangle 135"/>
          <p:cNvSpPr/>
          <p:nvPr/>
        </p:nvSpPr>
        <p:spPr bwMode="auto">
          <a:xfrm>
            <a:off x="8148972" y="3881734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137" name="Oval 136"/>
          <p:cNvSpPr/>
          <p:nvPr/>
        </p:nvSpPr>
        <p:spPr bwMode="auto">
          <a:xfrm>
            <a:off x="9215772" y="332232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38" name="Straight Connector 137"/>
          <p:cNvCxnSpPr>
            <a:stCxn id="136" idx="0"/>
            <a:endCxn id="137" idx="3"/>
          </p:cNvCxnSpPr>
          <p:nvPr/>
        </p:nvCxnSpPr>
        <p:spPr bwMode="auto">
          <a:xfrm rot="5400000" flipH="1" flipV="1">
            <a:off x="8646505" y="3285685"/>
            <a:ext cx="403316" cy="7887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/>
          <p:cNvCxnSpPr>
            <a:stCxn id="137" idx="5"/>
            <a:endCxn id="144" idx="1"/>
          </p:cNvCxnSpPr>
          <p:nvPr/>
        </p:nvCxnSpPr>
        <p:spPr bwMode="auto">
          <a:xfrm rot="16200000" flipH="1">
            <a:off x="9566986" y="3283301"/>
            <a:ext cx="282162" cy="67239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 rot="5400000" flipH="1" flipV="1">
            <a:off x="7691772" y="4267197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41" name="TextBox 140"/>
          <p:cNvSpPr txBox="1"/>
          <p:nvPr/>
        </p:nvSpPr>
        <p:spPr>
          <a:xfrm>
            <a:off x="7493000" y="4095688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42" name="Straight Arrow Connector 141"/>
          <p:cNvCxnSpPr/>
          <p:nvPr/>
        </p:nvCxnSpPr>
        <p:spPr bwMode="auto">
          <a:xfrm rot="5400000" flipH="1" flipV="1">
            <a:off x="10695081" y="4304506"/>
            <a:ext cx="12954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43" name="TextBox 142"/>
          <p:cNvSpPr txBox="1"/>
          <p:nvPr/>
        </p:nvSpPr>
        <p:spPr>
          <a:xfrm>
            <a:off x="11303000" y="4136262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10017483" y="3733798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45" name="Isosceles Triangle 144"/>
          <p:cNvSpPr/>
          <p:nvPr/>
        </p:nvSpPr>
        <p:spPr bwMode="auto">
          <a:xfrm>
            <a:off x="10200363" y="4038598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baseline="-25000" dirty="0"/>
              <a:t>To</a:t>
            </a:r>
          </a:p>
        </p:txBody>
      </p:sp>
      <p:cxnSp>
        <p:nvCxnSpPr>
          <p:cNvPr id="146" name="Straight Connector 145"/>
          <p:cNvCxnSpPr>
            <a:stCxn id="144" idx="6"/>
            <a:endCxn id="145" idx="0"/>
          </p:cNvCxnSpPr>
          <p:nvPr/>
        </p:nvCxnSpPr>
        <p:spPr bwMode="auto">
          <a:xfrm>
            <a:off x="10200363" y="3825238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stCxn id="144" idx="2"/>
            <a:endCxn id="133" idx="0"/>
          </p:cNvCxnSpPr>
          <p:nvPr/>
        </p:nvCxnSpPr>
        <p:spPr bwMode="auto">
          <a:xfrm rot="10800000" flipV="1">
            <a:off x="9743163" y="3825238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48" name="Oval 147"/>
          <p:cNvSpPr/>
          <p:nvPr/>
        </p:nvSpPr>
        <p:spPr bwMode="auto">
          <a:xfrm>
            <a:off x="9748520" y="477012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49" name="Straight Arrow Connector 148"/>
          <p:cNvCxnSpPr/>
          <p:nvPr/>
        </p:nvCxnSpPr>
        <p:spPr bwMode="auto">
          <a:xfrm rot="16200000" flipV="1">
            <a:off x="4593656" y="4473037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0" name="TextBox 149"/>
          <p:cNvSpPr txBox="1"/>
          <p:nvPr/>
        </p:nvSpPr>
        <p:spPr>
          <a:xfrm>
            <a:off x="4939977" y="4343400"/>
            <a:ext cx="397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</a:t>
            </a:r>
            <a:r>
              <a:rPr lang="en-US" sz="1800" b="0" baseline="-25000" dirty="0">
                <a:solidFill>
                  <a:srgbClr val="0070C0"/>
                </a:solidFill>
              </a:rPr>
              <a:t>o</a:t>
            </a:r>
          </a:p>
        </p:txBody>
      </p:sp>
      <p:cxnSp>
        <p:nvCxnSpPr>
          <p:cNvPr id="152" name="Straight Arrow Connector 151"/>
          <p:cNvCxnSpPr/>
          <p:nvPr/>
        </p:nvCxnSpPr>
        <p:spPr bwMode="auto">
          <a:xfrm rot="16200000" flipV="1">
            <a:off x="3069656" y="4473037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3" name="TextBox 152"/>
          <p:cNvSpPr txBox="1"/>
          <p:nvPr/>
        </p:nvSpPr>
        <p:spPr>
          <a:xfrm>
            <a:off x="3127184" y="4324290"/>
            <a:ext cx="3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</a:t>
            </a:r>
            <a:r>
              <a:rPr lang="en-US" sz="1800" b="0" baseline="-25000" dirty="0">
                <a:solidFill>
                  <a:srgbClr val="0070C0"/>
                </a:solidFill>
              </a:rPr>
              <a:t>i</a:t>
            </a:r>
          </a:p>
        </p:txBody>
      </p:sp>
      <p:cxnSp>
        <p:nvCxnSpPr>
          <p:cNvPr id="154" name="Straight Arrow Connector 153"/>
          <p:cNvCxnSpPr/>
          <p:nvPr/>
        </p:nvCxnSpPr>
        <p:spPr bwMode="auto">
          <a:xfrm rot="16200000" flipV="1">
            <a:off x="8917053" y="4495800"/>
            <a:ext cx="914399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5" name="TextBox 154"/>
          <p:cNvSpPr txBox="1"/>
          <p:nvPr/>
        </p:nvSpPr>
        <p:spPr>
          <a:xfrm>
            <a:off x="8840988" y="4324289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7030A0"/>
                </a:solidFill>
              </a:rPr>
              <a:t>h</a:t>
            </a:r>
            <a:r>
              <a:rPr lang="en-US" sz="1800" b="0" baseline="-25000" dirty="0">
                <a:solidFill>
                  <a:srgbClr val="7030A0"/>
                </a:solidFill>
              </a:rPr>
              <a:t>i</a:t>
            </a:r>
            <a:r>
              <a:rPr lang="en-US" sz="1800" b="0" dirty="0">
                <a:solidFill>
                  <a:srgbClr val="7030A0"/>
                </a:solidFill>
              </a:rPr>
              <a:t>+1</a:t>
            </a:r>
            <a:endParaRPr lang="en-US" sz="1800" b="0" baseline="-25000" dirty="0">
              <a:solidFill>
                <a:srgbClr val="7030A0"/>
              </a:solidFill>
            </a:endParaRPr>
          </a:p>
        </p:txBody>
      </p:sp>
      <p:sp>
        <p:nvSpPr>
          <p:cNvPr id="158" name="Right Arrow 157"/>
          <p:cNvSpPr/>
          <p:nvPr/>
        </p:nvSpPr>
        <p:spPr bwMode="auto">
          <a:xfrm>
            <a:off x="6426200" y="3741757"/>
            <a:ext cx="609600" cy="830243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800" b="0" dirty="0"/>
          </a:p>
        </p:txBody>
      </p:sp>
      <p:cxnSp>
        <p:nvCxnSpPr>
          <p:cNvPr id="160" name="Curved Connector 159"/>
          <p:cNvCxnSpPr>
            <a:cxnSpLocks/>
            <a:stCxn id="161" idx="6"/>
            <a:endCxn id="144" idx="4"/>
          </p:cNvCxnSpPr>
          <p:nvPr/>
        </p:nvCxnSpPr>
        <p:spPr bwMode="auto">
          <a:xfrm flipV="1">
            <a:off x="9199880" y="3916678"/>
            <a:ext cx="909043" cy="4099562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miter lim="400000"/>
            <a:headEnd type="none"/>
            <a:tailEnd type="triangle" w="lg" len="lg"/>
          </a:ln>
          <a:effectLst/>
        </p:spPr>
      </p:cxnSp>
      <p:sp>
        <p:nvSpPr>
          <p:cNvPr id="161" name="Oval 160"/>
          <p:cNvSpPr/>
          <p:nvPr/>
        </p:nvSpPr>
        <p:spPr bwMode="auto">
          <a:xfrm>
            <a:off x="9017000" y="7924800"/>
            <a:ext cx="182880" cy="18288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65" name="Straight Arrow Connector 164"/>
          <p:cNvCxnSpPr/>
          <p:nvPr/>
        </p:nvCxnSpPr>
        <p:spPr bwMode="auto">
          <a:xfrm rot="5400000" flipH="1" flipV="1">
            <a:off x="10478356" y="4416331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66" name="TextBox 165"/>
          <p:cNvSpPr txBox="1"/>
          <p:nvPr/>
        </p:nvSpPr>
        <p:spPr>
          <a:xfrm>
            <a:off x="10905135" y="4267202"/>
            <a:ext cx="397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</a:t>
            </a:r>
            <a:r>
              <a:rPr lang="en-US" sz="1800" b="0" baseline="-25000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82" name="Rectangular Callout 81"/>
          <p:cNvSpPr/>
          <p:nvPr/>
        </p:nvSpPr>
        <p:spPr bwMode="auto">
          <a:xfrm>
            <a:off x="2569530" y="8915400"/>
            <a:ext cx="3451008" cy="400110"/>
          </a:xfrm>
          <a:prstGeom prst="wedgeRectCallout">
            <a:avLst>
              <a:gd name="adj1" fmla="val -21916"/>
              <a:gd name="adj2" fmla="val -18173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</a:t>
            </a:r>
            <a:r>
              <a:rPr lang="en-US" sz="2000" b="0" baseline="-25000" dirty="0"/>
              <a:t>i</a:t>
            </a:r>
            <a:r>
              <a:rPr lang="en-US" sz="2000" b="0" dirty="0"/>
              <a:t> and T</a:t>
            </a:r>
            <a:r>
              <a:rPr lang="en-US" sz="2000" b="0" baseline="-25000" dirty="0"/>
              <a:t>o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had the same height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7" name="Slide Number Placeholder 7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  <p:sp>
        <p:nvSpPr>
          <p:cNvPr id="2" name="Down Arrow 1">
            <a:extLst>
              <a:ext uri="{FF2B5EF4-FFF2-40B4-BE49-F238E27FC236}">
                <a16:creationId xmlns:a16="http://schemas.microsoft.com/office/drawing/2014/main" id="{54944DBE-5FE3-E40C-6D10-7007731518C0}"/>
              </a:ext>
            </a:extLst>
          </p:cNvPr>
          <p:cNvSpPr/>
          <p:nvPr/>
        </p:nvSpPr>
        <p:spPr bwMode="auto">
          <a:xfrm rot="16200000">
            <a:off x="-1095079" y="3414423"/>
            <a:ext cx="3505200" cy="1248350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Insertion in the Inner subtree 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animBg="1"/>
      <p:bldP spid="135" grpId="0"/>
      <p:bldP spid="136" grpId="0" animBg="1"/>
      <p:bldP spid="137" grpId="0" animBg="1"/>
      <p:bldP spid="141" grpId="0"/>
      <p:bldP spid="143" grpId="0"/>
      <p:bldP spid="144" grpId="0" animBg="1"/>
      <p:bldP spid="145" grpId="0" animBg="1"/>
      <p:bldP spid="148" grpId="0" animBg="1"/>
      <p:bldP spid="155" grpId="0"/>
      <p:bldP spid="158" grpId="0" animBg="1"/>
      <p:bldP spid="166" grpId="0"/>
      <p:bldP spid="82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>
          <a:xfrm>
            <a:off x="952500" y="254000"/>
            <a:ext cx="8216900" cy="1498600"/>
          </a:xfrm>
        </p:spPr>
        <p:txBody>
          <a:bodyPr/>
          <a:lstStyle/>
          <a:p>
            <a:r>
              <a:rPr lang="en-US" dirty="0"/>
              <a:t>Insertion in the </a:t>
            </a:r>
            <a:r>
              <a:rPr lang="en-US" i="1" dirty="0"/>
              <a:t>Inner</a:t>
            </a:r>
            <a:r>
              <a:rPr lang="en-US" dirty="0"/>
              <a:t> Subtree</a:t>
            </a:r>
          </a:p>
        </p:txBody>
      </p:sp>
      <p:sp>
        <p:nvSpPr>
          <p:cNvPr id="58" name="Content Placeholder 57"/>
          <p:cNvSpPr>
            <a:spLocks noGrp="1"/>
          </p:cNvSpPr>
          <p:nvPr>
            <p:ph idx="1"/>
          </p:nvPr>
        </p:nvSpPr>
        <p:spPr>
          <a:xfrm>
            <a:off x="787400" y="1981200"/>
            <a:ext cx="11099800" cy="6896100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baseline="-25000" dirty="0"/>
              <a:t>i</a:t>
            </a:r>
            <a:r>
              <a:rPr lang="en-US" dirty="0"/>
              <a:t> and T</a:t>
            </a:r>
            <a:r>
              <a:rPr lang="en-US" baseline="-25000" dirty="0"/>
              <a:t>o</a:t>
            </a:r>
            <a:r>
              <a:rPr lang="en-US" dirty="0"/>
              <a:t> had height </a:t>
            </a:r>
            <a:r>
              <a:rPr lang="en-US" dirty="0">
                <a:solidFill>
                  <a:srgbClr val="0070C0"/>
                </a:solidFill>
              </a:rPr>
              <a:t>h-2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T'</a:t>
            </a:r>
            <a:r>
              <a:rPr lang="en-US" baseline="-25000" dirty="0"/>
              <a:t>i</a:t>
            </a:r>
            <a:r>
              <a:rPr lang="en-US" dirty="0"/>
              <a:t> contains at least the inserted node</a:t>
            </a:r>
          </a:p>
          <a:p>
            <a:pPr lvl="2"/>
            <a:r>
              <a:rPr lang="en-US" dirty="0"/>
              <a:t>Let’s expand it</a:t>
            </a:r>
          </a:p>
          <a:p>
            <a:pPr lvl="1"/>
            <a:r>
              <a:rPr lang="en-US" dirty="0"/>
              <a:t>T</a:t>
            </a:r>
            <a:r>
              <a:rPr lang="en-US" sz="3200" baseline="-25000" dirty="0"/>
              <a:t>1</a:t>
            </a:r>
            <a:r>
              <a:rPr lang="en-US" dirty="0"/>
              <a:t> and T</a:t>
            </a:r>
            <a:r>
              <a:rPr lang="en-US" sz="3200" baseline="-25000" dirty="0"/>
              <a:t>2</a:t>
            </a:r>
            <a:r>
              <a:rPr lang="en-US" dirty="0"/>
              <a:t> have height </a:t>
            </a:r>
            <a:r>
              <a:rPr lang="en-US" dirty="0">
                <a:solidFill>
                  <a:srgbClr val="0070C0"/>
                </a:solidFill>
              </a:rPr>
              <a:t>h-2</a:t>
            </a:r>
            <a:r>
              <a:rPr lang="en-US" dirty="0"/>
              <a:t> or </a:t>
            </a:r>
            <a:r>
              <a:rPr lang="en-US" dirty="0">
                <a:solidFill>
                  <a:srgbClr val="0070C0"/>
                </a:solidFill>
              </a:rPr>
              <a:t>h-3</a:t>
            </a:r>
          </a:p>
          <a:p>
            <a:pPr lvl="2"/>
            <a:r>
              <a:rPr lang="en-US" dirty="0"/>
              <a:t>One of them has height </a:t>
            </a:r>
            <a:r>
              <a:rPr lang="en-US" dirty="0">
                <a:solidFill>
                  <a:srgbClr val="0070C0"/>
                </a:solidFill>
              </a:rPr>
              <a:t>h-2</a:t>
            </a:r>
          </a:p>
          <a:p>
            <a:pPr lvl="1"/>
            <a:r>
              <a:rPr lang="en-US" dirty="0"/>
              <a:t>The inserted node could be</a:t>
            </a:r>
          </a:p>
          <a:p>
            <a:pPr lvl="2"/>
            <a:r>
              <a:rPr lang="en-US" dirty="0"/>
              <a:t>The root – if T</a:t>
            </a:r>
            <a:r>
              <a:rPr lang="en-US" baseline="-25000" dirty="0"/>
              <a:t>1</a:t>
            </a:r>
            <a:r>
              <a:rPr lang="en-US" dirty="0"/>
              <a:t> and T</a:t>
            </a:r>
            <a:r>
              <a:rPr lang="en-US" baseline="-25000" dirty="0"/>
              <a:t>2</a:t>
            </a:r>
            <a:r>
              <a:rPr lang="en-US" dirty="0"/>
              <a:t> are empty</a:t>
            </a:r>
          </a:p>
          <a:p>
            <a:pPr lvl="2"/>
            <a:r>
              <a:rPr lang="en-US" dirty="0"/>
              <a:t>In T</a:t>
            </a:r>
            <a:r>
              <a:rPr lang="en-US" baseline="-25000" dirty="0"/>
              <a:t>1</a:t>
            </a:r>
            <a:endParaRPr lang="en-US" dirty="0"/>
          </a:p>
          <a:p>
            <a:pPr lvl="2"/>
            <a:r>
              <a:rPr lang="en-US" dirty="0"/>
              <a:t>In T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113" name="Isosceles Triangle 112"/>
          <p:cNvSpPr/>
          <p:nvPr/>
        </p:nvSpPr>
        <p:spPr bwMode="auto">
          <a:xfrm>
            <a:off x="3585241" y="40386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i</a:t>
            </a:r>
          </a:p>
        </p:txBody>
      </p:sp>
      <p:cxnSp>
        <p:nvCxnSpPr>
          <p:cNvPr id="114" name="Straight Arrow Connector 113"/>
          <p:cNvCxnSpPr/>
          <p:nvPr/>
        </p:nvCxnSpPr>
        <p:spPr bwMode="auto">
          <a:xfrm rot="5400000" flipH="1" flipV="1">
            <a:off x="977900" y="4152899"/>
            <a:ext cx="16002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15" name="TextBox 114"/>
          <p:cNvSpPr txBox="1"/>
          <p:nvPr/>
        </p:nvSpPr>
        <p:spPr>
          <a:xfrm>
            <a:off x="1397000" y="35814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chemeClr val="accent1"/>
                </a:solidFill>
              </a:rPr>
              <a:t>h</a:t>
            </a:r>
          </a:p>
        </p:txBody>
      </p:sp>
      <p:sp>
        <p:nvSpPr>
          <p:cNvPr id="116" name="Down Arrow 115"/>
          <p:cNvSpPr/>
          <p:nvPr/>
        </p:nvSpPr>
        <p:spPr bwMode="auto">
          <a:xfrm flipH="1">
            <a:off x="3330854" y="2948224"/>
            <a:ext cx="304800" cy="282656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7" name="Oval 116"/>
          <p:cNvSpPr/>
          <p:nvPr/>
        </p:nvSpPr>
        <p:spPr bwMode="auto">
          <a:xfrm>
            <a:off x="3391814" y="26670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8" name="Isosceles Triangle 117"/>
          <p:cNvSpPr/>
          <p:nvPr/>
        </p:nvSpPr>
        <p:spPr bwMode="auto">
          <a:xfrm>
            <a:off x="2433972" y="3881736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119" name="Oval 118"/>
          <p:cNvSpPr/>
          <p:nvPr/>
        </p:nvSpPr>
        <p:spPr bwMode="auto">
          <a:xfrm>
            <a:off x="3407054" y="335280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20" name="Straight Connector 119"/>
          <p:cNvCxnSpPr>
            <a:stCxn id="118" idx="0"/>
            <a:endCxn id="119" idx="3"/>
          </p:cNvCxnSpPr>
          <p:nvPr/>
        </p:nvCxnSpPr>
        <p:spPr bwMode="auto">
          <a:xfrm rot="5400000" flipH="1" flipV="1">
            <a:off x="2899885" y="3347785"/>
            <a:ext cx="372838" cy="69506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119" idx="5"/>
            <a:endCxn id="126" idx="1"/>
          </p:cNvCxnSpPr>
          <p:nvPr/>
        </p:nvCxnSpPr>
        <p:spPr bwMode="auto">
          <a:xfrm rot="16200000" flipH="1">
            <a:off x="3751305" y="3320744"/>
            <a:ext cx="251684" cy="62799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2" name="Straight Arrow Connector 121"/>
          <p:cNvCxnSpPr/>
          <p:nvPr/>
        </p:nvCxnSpPr>
        <p:spPr bwMode="auto">
          <a:xfrm rot="5400000" flipH="1" flipV="1">
            <a:off x="1976772" y="4267199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1778000" y="409569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24" name="Straight Arrow Connector 123"/>
          <p:cNvCxnSpPr/>
          <p:nvPr/>
        </p:nvCxnSpPr>
        <p:spPr bwMode="auto">
          <a:xfrm rot="16200000" flipV="1">
            <a:off x="4956843" y="4307774"/>
            <a:ext cx="1066799" cy="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5490241" y="4136264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h-1</a:t>
            </a:r>
          </a:p>
        </p:txBody>
      </p:sp>
      <p:sp>
        <p:nvSpPr>
          <p:cNvPr id="126" name="Oval 125"/>
          <p:cNvSpPr/>
          <p:nvPr/>
        </p:nvSpPr>
        <p:spPr bwMode="auto">
          <a:xfrm>
            <a:off x="4164361" y="3733800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27" name="Isosceles Triangle 126"/>
          <p:cNvSpPr/>
          <p:nvPr/>
        </p:nvSpPr>
        <p:spPr bwMode="auto">
          <a:xfrm>
            <a:off x="4347241" y="40386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128" name="Straight Connector 127"/>
          <p:cNvCxnSpPr>
            <a:stCxn id="126" idx="6"/>
            <a:endCxn id="127" idx="0"/>
          </p:cNvCxnSpPr>
          <p:nvPr/>
        </p:nvCxnSpPr>
        <p:spPr bwMode="auto">
          <a:xfrm>
            <a:off x="4347241" y="3825240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>
            <a:stCxn id="126" idx="2"/>
            <a:endCxn id="113" idx="0"/>
          </p:cNvCxnSpPr>
          <p:nvPr/>
        </p:nvCxnSpPr>
        <p:spPr bwMode="auto">
          <a:xfrm rot="10800000" flipV="1">
            <a:off x="3890041" y="3825240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33" name="Isosceles Triangle 132"/>
          <p:cNvSpPr/>
          <p:nvPr/>
        </p:nvSpPr>
        <p:spPr bwMode="auto">
          <a:xfrm>
            <a:off x="9379684" y="4038598"/>
            <a:ext cx="609600" cy="7791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T'</a:t>
            </a:r>
            <a:r>
              <a:rPr lang="en-US" b="0" baseline="-25000" dirty="0"/>
              <a:t>i</a:t>
            </a:r>
          </a:p>
        </p:txBody>
      </p:sp>
      <p:cxnSp>
        <p:nvCxnSpPr>
          <p:cNvPr id="134" name="Straight Arrow Connector 133"/>
          <p:cNvCxnSpPr/>
          <p:nvPr/>
        </p:nvCxnSpPr>
        <p:spPr bwMode="auto">
          <a:xfrm rot="16200000" flipV="1">
            <a:off x="10960499" y="4153295"/>
            <a:ext cx="1599408" cy="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11738755" y="3581398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h+1</a:t>
            </a:r>
          </a:p>
        </p:txBody>
      </p:sp>
      <p:sp>
        <p:nvSpPr>
          <p:cNvPr id="136" name="Isosceles Triangle 135"/>
          <p:cNvSpPr/>
          <p:nvPr/>
        </p:nvSpPr>
        <p:spPr bwMode="auto">
          <a:xfrm>
            <a:off x="8225172" y="3881734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137" name="Oval 136"/>
          <p:cNvSpPr/>
          <p:nvPr/>
        </p:nvSpPr>
        <p:spPr bwMode="auto">
          <a:xfrm>
            <a:off x="9215772" y="332232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38" name="Straight Connector 137"/>
          <p:cNvCxnSpPr>
            <a:stCxn id="136" idx="0"/>
            <a:endCxn id="137" idx="3"/>
          </p:cNvCxnSpPr>
          <p:nvPr/>
        </p:nvCxnSpPr>
        <p:spPr bwMode="auto">
          <a:xfrm rot="5400000" flipH="1" flipV="1">
            <a:off x="8684605" y="3323785"/>
            <a:ext cx="403316" cy="7125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/>
          <p:cNvCxnSpPr>
            <a:stCxn id="137" idx="5"/>
            <a:endCxn id="144" idx="1"/>
          </p:cNvCxnSpPr>
          <p:nvPr/>
        </p:nvCxnSpPr>
        <p:spPr bwMode="auto">
          <a:xfrm rot="16200000" flipH="1">
            <a:off x="9537647" y="3312641"/>
            <a:ext cx="282162" cy="61371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 rot="5400000" flipH="1" flipV="1">
            <a:off x="7767972" y="4267197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41" name="TextBox 140"/>
          <p:cNvSpPr txBox="1"/>
          <p:nvPr/>
        </p:nvSpPr>
        <p:spPr>
          <a:xfrm>
            <a:off x="7569200" y="4095688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42" name="Straight Arrow Connector 141"/>
          <p:cNvCxnSpPr/>
          <p:nvPr/>
        </p:nvCxnSpPr>
        <p:spPr bwMode="auto">
          <a:xfrm rot="5400000" flipH="1" flipV="1">
            <a:off x="10709261" y="4305300"/>
            <a:ext cx="1296194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43" name="TextBox 142"/>
          <p:cNvSpPr txBox="1"/>
          <p:nvPr/>
        </p:nvSpPr>
        <p:spPr>
          <a:xfrm>
            <a:off x="11356667" y="4136262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9958804" y="3733798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45" name="Isosceles Triangle 144"/>
          <p:cNvSpPr/>
          <p:nvPr/>
        </p:nvSpPr>
        <p:spPr bwMode="auto">
          <a:xfrm>
            <a:off x="10141684" y="4038598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146" name="Straight Connector 145"/>
          <p:cNvCxnSpPr>
            <a:stCxn id="144" idx="6"/>
            <a:endCxn id="145" idx="0"/>
          </p:cNvCxnSpPr>
          <p:nvPr/>
        </p:nvCxnSpPr>
        <p:spPr bwMode="auto">
          <a:xfrm>
            <a:off x="10141684" y="3825238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stCxn id="144" idx="2"/>
            <a:endCxn id="133" idx="0"/>
          </p:cNvCxnSpPr>
          <p:nvPr/>
        </p:nvCxnSpPr>
        <p:spPr bwMode="auto">
          <a:xfrm rot="10800000" flipV="1">
            <a:off x="9684484" y="3825238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9" name="Straight Arrow Connector 148"/>
          <p:cNvCxnSpPr/>
          <p:nvPr/>
        </p:nvCxnSpPr>
        <p:spPr bwMode="auto">
          <a:xfrm rot="16200000" flipV="1">
            <a:off x="4669856" y="4477986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0" name="TextBox 149"/>
          <p:cNvSpPr txBox="1"/>
          <p:nvPr/>
        </p:nvSpPr>
        <p:spPr>
          <a:xfrm>
            <a:off x="4978400" y="434340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  <a:endParaRPr lang="en-US" sz="1800" b="0" baseline="-25000" dirty="0">
              <a:solidFill>
                <a:srgbClr val="0070C0"/>
              </a:solidFill>
            </a:endParaRPr>
          </a:p>
        </p:txBody>
      </p:sp>
      <p:cxnSp>
        <p:nvCxnSpPr>
          <p:cNvPr id="152" name="Straight Arrow Connector 151"/>
          <p:cNvCxnSpPr/>
          <p:nvPr/>
        </p:nvCxnSpPr>
        <p:spPr bwMode="auto">
          <a:xfrm rot="16200000" flipV="1">
            <a:off x="3145856" y="4477987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3" name="TextBox 152"/>
          <p:cNvSpPr txBox="1"/>
          <p:nvPr/>
        </p:nvSpPr>
        <p:spPr>
          <a:xfrm>
            <a:off x="3031863" y="432429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  <a:endParaRPr lang="en-US" sz="1800" b="0" baseline="-25000" dirty="0">
              <a:solidFill>
                <a:srgbClr val="0070C0"/>
              </a:solidFill>
            </a:endParaRPr>
          </a:p>
        </p:txBody>
      </p:sp>
      <p:cxnSp>
        <p:nvCxnSpPr>
          <p:cNvPr id="154" name="Straight Arrow Connector 153"/>
          <p:cNvCxnSpPr/>
          <p:nvPr/>
        </p:nvCxnSpPr>
        <p:spPr bwMode="auto">
          <a:xfrm rot="16200000" flipV="1">
            <a:off x="8902701" y="4533900"/>
            <a:ext cx="838201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5" name="TextBox 154"/>
          <p:cNvSpPr txBox="1"/>
          <p:nvPr/>
        </p:nvSpPr>
        <p:spPr>
          <a:xfrm>
            <a:off x="8879909" y="4324289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7030A0"/>
                </a:solidFill>
              </a:rPr>
              <a:t>h-1</a:t>
            </a:r>
            <a:endParaRPr lang="en-US" sz="1800" b="0" baseline="-25000" dirty="0">
              <a:solidFill>
                <a:srgbClr val="7030A0"/>
              </a:solidFill>
            </a:endParaRPr>
          </a:p>
        </p:txBody>
      </p:sp>
      <p:sp>
        <p:nvSpPr>
          <p:cNvPr id="158" name="Right Arrow 157"/>
          <p:cNvSpPr/>
          <p:nvPr/>
        </p:nvSpPr>
        <p:spPr bwMode="auto">
          <a:xfrm>
            <a:off x="6502400" y="3741757"/>
            <a:ext cx="609600" cy="830243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800" b="0" dirty="0"/>
          </a:p>
        </p:txBody>
      </p:sp>
      <p:sp>
        <p:nvSpPr>
          <p:cNvPr id="78" name="TextBox 77"/>
          <p:cNvSpPr txBox="1"/>
          <p:nvPr/>
        </p:nvSpPr>
        <p:spPr>
          <a:xfrm>
            <a:off x="10845800" y="4343401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9334501" y="152400"/>
            <a:ext cx="3505199" cy="1607537"/>
            <a:chOff x="9334501" y="152400"/>
            <a:chExt cx="3505199" cy="1607537"/>
          </a:xfrm>
        </p:grpSpPr>
        <p:sp>
          <p:nvSpPr>
            <p:cNvPr id="89" name="Isosceles Triangle 88"/>
            <p:cNvSpPr/>
            <p:nvPr/>
          </p:nvSpPr>
          <p:spPr bwMode="auto">
            <a:xfrm>
              <a:off x="9850056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T</a:t>
              </a:r>
              <a:r>
                <a:rPr lang="en-US" sz="1800" b="0" baseline="-25000" dirty="0"/>
                <a:t>i</a:t>
              </a:r>
            </a:p>
          </p:txBody>
        </p:sp>
        <p:sp>
          <p:nvSpPr>
            <p:cNvPr id="90" name="Down Arrow 89"/>
            <p:cNvSpPr/>
            <p:nvPr/>
          </p:nvSpPr>
          <p:spPr bwMode="auto">
            <a:xfrm flipH="1">
              <a:off x="9816762" y="350159"/>
              <a:ext cx="214338" cy="198766"/>
            </a:xfrm>
            <a:prstGeom prst="downArrow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9859629" y="152400"/>
              <a:ext cx="128603" cy="128603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7" name="Isosceles Triangle 96"/>
            <p:cNvSpPr/>
            <p:nvPr/>
          </p:nvSpPr>
          <p:spPr bwMode="auto">
            <a:xfrm>
              <a:off x="9334501" y="1006613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9870346" y="634661"/>
              <a:ext cx="128603" cy="128603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99" name="Straight Connector 98"/>
            <p:cNvCxnSpPr>
              <a:stCxn id="97" idx="0"/>
              <a:endCxn id="98" idx="3"/>
            </p:cNvCxnSpPr>
            <p:nvPr/>
          </p:nvCxnSpPr>
          <p:spPr bwMode="auto">
            <a:xfrm rot="5400000" flipH="1" flipV="1">
              <a:off x="9587918" y="705351"/>
              <a:ext cx="262183" cy="34034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>
              <a:stCxn id="98" idx="5"/>
              <a:endCxn id="101" idx="1"/>
            </p:cNvCxnSpPr>
            <p:nvPr/>
          </p:nvCxnSpPr>
          <p:spPr bwMode="auto">
            <a:xfrm rot="16200000" flipH="1">
              <a:off x="10039630" y="684916"/>
              <a:ext cx="176986" cy="2960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01" name="Oval 100"/>
            <p:cNvSpPr/>
            <p:nvPr/>
          </p:nvSpPr>
          <p:spPr bwMode="auto">
            <a:xfrm>
              <a:off x="10257298" y="902583"/>
              <a:ext cx="128603" cy="128603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02" name="Isosceles Triangle 101"/>
            <p:cNvSpPr/>
            <p:nvPr/>
          </p:nvSpPr>
          <p:spPr bwMode="auto">
            <a:xfrm>
              <a:off x="10385901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cxnSp>
          <p:nvCxnSpPr>
            <p:cNvPr id="103" name="Straight Connector 102"/>
            <p:cNvCxnSpPr>
              <a:stCxn id="101" idx="6"/>
              <a:endCxn id="102" idx="0"/>
            </p:cNvCxnSpPr>
            <p:nvPr/>
          </p:nvCxnSpPr>
          <p:spPr bwMode="auto">
            <a:xfrm>
              <a:off x="10385901" y="966885"/>
              <a:ext cx="214338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>
              <a:stCxn id="101" idx="2"/>
              <a:endCxn id="89" idx="0"/>
            </p:cNvCxnSpPr>
            <p:nvPr/>
          </p:nvCxnSpPr>
          <p:spPr bwMode="auto">
            <a:xfrm rot="10800000" flipV="1">
              <a:off x="10064394" y="966885"/>
              <a:ext cx="192904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05" name="Right Arrow 104"/>
            <p:cNvSpPr/>
            <p:nvPr/>
          </p:nvSpPr>
          <p:spPr bwMode="auto">
            <a:xfrm>
              <a:off x="10857073" y="741830"/>
              <a:ext cx="428676" cy="583834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dirty="0"/>
            </a:p>
          </p:txBody>
        </p:sp>
        <p:sp>
          <p:nvSpPr>
            <p:cNvPr id="106" name="Isosceles Triangle 105"/>
            <p:cNvSpPr/>
            <p:nvPr/>
          </p:nvSpPr>
          <p:spPr bwMode="auto">
            <a:xfrm>
              <a:off x="11875179" y="1116921"/>
              <a:ext cx="428676" cy="547871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107" name="Isosceles Triangle 106"/>
            <p:cNvSpPr/>
            <p:nvPr/>
          </p:nvSpPr>
          <p:spPr bwMode="auto">
            <a:xfrm>
              <a:off x="11359624" y="1006613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11895469" y="634661"/>
              <a:ext cx="128603" cy="128603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109" name="Straight Connector 108"/>
            <p:cNvCxnSpPr>
              <a:stCxn id="107" idx="0"/>
              <a:endCxn id="108" idx="3"/>
            </p:cNvCxnSpPr>
            <p:nvPr/>
          </p:nvCxnSpPr>
          <p:spPr bwMode="auto">
            <a:xfrm rot="5400000" flipH="1" flipV="1">
              <a:off x="11613041" y="705351"/>
              <a:ext cx="262183" cy="34034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>
              <a:stCxn id="108" idx="5"/>
              <a:endCxn id="111" idx="1"/>
            </p:cNvCxnSpPr>
            <p:nvPr/>
          </p:nvCxnSpPr>
          <p:spPr bwMode="auto">
            <a:xfrm rot="16200000" flipH="1">
              <a:off x="12064753" y="684916"/>
              <a:ext cx="176986" cy="2960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11" name="Oval 110"/>
            <p:cNvSpPr/>
            <p:nvPr/>
          </p:nvSpPr>
          <p:spPr bwMode="auto">
            <a:xfrm>
              <a:off x="12282421" y="902583"/>
              <a:ext cx="128603" cy="128603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30" name="Isosceles Triangle 129"/>
            <p:cNvSpPr/>
            <p:nvPr/>
          </p:nvSpPr>
          <p:spPr bwMode="auto">
            <a:xfrm>
              <a:off x="12411024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cxnSp>
          <p:nvCxnSpPr>
            <p:cNvPr id="131" name="Straight Connector 130"/>
            <p:cNvCxnSpPr>
              <a:stCxn id="111" idx="6"/>
              <a:endCxn id="130" idx="0"/>
            </p:cNvCxnSpPr>
            <p:nvPr/>
          </p:nvCxnSpPr>
          <p:spPr bwMode="auto">
            <a:xfrm>
              <a:off x="12411024" y="966885"/>
              <a:ext cx="214338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2" name="Straight Connector 131"/>
            <p:cNvCxnSpPr>
              <a:stCxn id="111" idx="2"/>
              <a:endCxn id="106" idx="0"/>
            </p:cNvCxnSpPr>
            <p:nvPr/>
          </p:nvCxnSpPr>
          <p:spPr bwMode="auto">
            <a:xfrm rot="10800000" flipV="1">
              <a:off x="12089517" y="966885"/>
              <a:ext cx="192904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56" name="Oval 155"/>
            <p:cNvSpPr/>
            <p:nvPr/>
          </p:nvSpPr>
          <p:spPr bwMode="auto">
            <a:xfrm>
              <a:off x="12088797" y="1631334"/>
              <a:ext cx="128603" cy="128603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157" name="Rectangle 156"/>
          <p:cNvSpPr/>
          <p:nvPr/>
        </p:nvSpPr>
        <p:spPr bwMode="auto">
          <a:xfrm>
            <a:off x="9245600" y="76200"/>
            <a:ext cx="3683000" cy="1752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0" name="Oval 159"/>
          <p:cNvSpPr/>
          <p:nvPr/>
        </p:nvSpPr>
        <p:spPr bwMode="auto">
          <a:xfrm>
            <a:off x="9748520" y="477012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81" name="Straight Arrow Connector 180"/>
          <p:cNvCxnSpPr/>
          <p:nvPr/>
        </p:nvCxnSpPr>
        <p:spPr bwMode="auto">
          <a:xfrm rot="16200000" flipV="1">
            <a:off x="10482611" y="4477987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82" name="Trapezoid 181"/>
          <p:cNvSpPr/>
          <p:nvPr/>
        </p:nvSpPr>
        <p:spPr bwMode="auto">
          <a:xfrm>
            <a:off x="8165496" y="7315200"/>
            <a:ext cx="1524000" cy="1219200"/>
          </a:xfrm>
          <a:prstGeom prst="trapezoid">
            <a:avLst>
              <a:gd name="adj" fmla="val 18583"/>
            </a:avLst>
          </a:prstGeom>
          <a:solidFill>
            <a:srgbClr val="FFFF00"/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endParaRPr lang="en-US" b="0" dirty="0"/>
          </a:p>
        </p:txBody>
      </p:sp>
      <p:sp>
        <p:nvSpPr>
          <p:cNvPr id="183" name="Isosceles Triangle 182"/>
          <p:cNvSpPr/>
          <p:nvPr/>
        </p:nvSpPr>
        <p:spPr bwMode="auto">
          <a:xfrm>
            <a:off x="8241696" y="7696200"/>
            <a:ext cx="609600" cy="7791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1</a:t>
            </a:r>
          </a:p>
        </p:txBody>
      </p:sp>
      <p:cxnSp>
        <p:nvCxnSpPr>
          <p:cNvPr id="184" name="Straight Arrow Connector 183"/>
          <p:cNvCxnSpPr/>
          <p:nvPr/>
        </p:nvCxnSpPr>
        <p:spPr bwMode="auto">
          <a:xfrm rot="5400000" flipH="1" flipV="1">
            <a:off x="9140871" y="7962903"/>
            <a:ext cx="1295401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85" name="TextBox 184"/>
          <p:cNvSpPr txBox="1"/>
          <p:nvPr/>
        </p:nvSpPr>
        <p:spPr>
          <a:xfrm>
            <a:off x="9833640" y="7793864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7030A0"/>
                </a:solidFill>
              </a:rPr>
              <a:t>h-1</a:t>
            </a:r>
          </a:p>
        </p:txBody>
      </p:sp>
      <p:sp>
        <p:nvSpPr>
          <p:cNvPr id="186" name="Oval 185"/>
          <p:cNvSpPr/>
          <p:nvPr/>
        </p:nvSpPr>
        <p:spPr bwMode="auto">
          <a:xfrm>
            <a:off x="8820816" y="7391400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dirty="0"/>
          </a:p>
        </p:txBody>
      </p:sp>
      <p:sp>
        <p:nvSpPr>
          <p:cNvPr id="187" name="Isosceles Triangle 186"/>
          <p:cNvSpPr/>
          <p:nvPr/>
        </p:nvSpPr>
        <p:spPr bwMode="auto">
          <a:xfrm>
            <a:off x="9003696" y="76962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2</a:t>
            </a:r>
          </a:p>
        </p:txBody>
      </p:sp>
      <p:cxnSp>
        <p:nvCxnSpPr>
          <p:cNvPr id="188" name="Straight Connector 187"/>
          <p:cNvCxnSpPr>
            <a:stCxn id="186" idx="6"/>
            <a:endCxn id="187" idx="0"/>
          </p:cNvCxnSpPr>
          <p:nvPr/>
        </p:nvCxnSpPr>
        <p:spPr bwMode="auto">
          <a:xfrm>
            <a:off x="9003696" y="7482840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89" name="Straight Connector 188"/>
          <p:cNvCxnSpPr>
            <a:stCxn id="186" idx="2"/>
            <a:endCxn id="183" idx="0"/>
          </p:cNvCxnSpPr>
          <p:nvPr/>
        </p:nvCxnSpPr>
        <p:spPr bwMode="auto">
          <a:xfrm rot="10800000" flipV="1">
            <a:off x="8546496" y="7482840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91" name="Rectangular Callout 190"/>
          <p:cNvSpPr/>
          <p:nvPr/>
        </p:nvSpPr>
        <p:spPr bwMode="auto">
          <a:xfrm>
            <a:off x="10160000" y="6610290"/>
            <a:ext cx="372859" cy="400110"/>
          </a:xfrm>
          <a:prstGeom prst="wedgeRectCallout">
            <a:avLst>
              <a:gd name="adj1" fmla="val -214659"/>
              <a:gd name="adj2" fmla="val 1127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2000" b="0" kern="0" dirty="0">
                <a:latin typeface="Helvetica Neue"/>
              </a:rPr>
              <a:t>T</a:t>
            </a:r>
            <a:r>
              <a:rPr lang="en-US" sz="2000" b="0" dirty="0"/>
              <a:t>'</a:t>
            </a:r>
            <a:r>
              <a:rPr lang="en-US" sz="2000" b="0" baseline="-25000" dirty="0"/>
              <a:t>i</a:t>
            </a:r>
            <a:endParaRPr lang="en-US" sz="11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92" name="Rectangular Callout 191"/>
          <p:cNvSpPr/>
          <p:nvPr/>
        </p:nvSpPr>
        <p:spPr bwMode="auto">
          <a:xfrm>
            <a:off x="7764202" y="9067800"/>
            <a:ext cx="2597827" cy="400110"/>
          </a:xfrm>
          <a:prstGeom prst="wedgeRectCallout">
            <a:avLst>
              <a:gd name="adj1" fmla="val -16789"/>
              <a:gd name="adj2" fmla="val -1520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     could be anywhere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90" name="Oval 189"/>
          <p:cNvSpPr/>
          <p:nvPr/>
        </p:nvSpPr>
        <p:spPr bwMode="auto">
          <a:xfrm>
            <a:off x="7874000" y="918972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1" name="Slide Number Placeholder 8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animBg="1"/>
      <p:bldP spid="135" grpId="0"/>
      <p:bldP spid="136" grpId="0" animBg="1"/>
      <p:bldP spid="137" grpId="0" animBg="1"/>
      <p:bldP spid="141" grpId="0"/>
      <p:bldP spid="143" grpId="0"/>
      <p:bldP spid="144" grpId="0" animBg="1"/>
      <p:bldP spid="145" grpId="0" animBg="1"/>
      <p:bldP spid="155" grpId="0"/>
      <p:bldP spid="158" grpId="0" animBg="1"/>
      <p:bldP spid="78" grpId="0"/>
      <p:bldP spid="160" grpId="0" animBg="1"/>
      <p:bldP spid="182" grpId="0" animBg="1"/>
      <p:bldP spid="183" grpId="0" animBg="1"/>
      <p:bldP spid="185" grpId="0"/>
      <p:bldP spid="186" grpId="0" animBg="1"/>
      <p:bldP spid="187" grpId="0" animBg="1"/>
      <p:bldP spid="191" grpId="0" animBg="1"/>
      <p:bldP spid="192" grpId="0" animBg="1"/>
      <p:bldP spid="190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>
          <a:xfrm>
            <a:off x="952500" y="254000"/>
            <a:ext cx="8216900" cy="1498600"/>
          </a:xfrm>
        </p:spPr>
        <p:txBody>
          <a:bodyPr/>
          <a:lstStyle/>
          <a:p>
            <a:r>
              <a:rPr lang="en-US" dirty="0"/>
              <a:t>Insertion in the </a:t>
            </a:r>
            <a:r>
              <a:rPr lang="en-US" i="1" dirty="0"/>
              <a:t>Inner</a:t>
            </a:r>
            <a:r>
              <a:rPr lang="en-US" dirty="0"/>
              <a:t> Subtree</a:t>
            </a:r>
          </a:p>
        </p:txBody>
      </p:sp>
      <p:sp>
        <p:nvSpPr>
          <p:cNvPr id="58" name="Content Placeholder 57"/>
          <p:cNvSpPr>
            <a:spLocks noGrp="1"/>
          </p:cNvSpPr>
          <p:nvPr>
            <p:ph idx="1"/>
          </p:nvPr>
        </p:nvSpPr>
        <p:spPr>
          <a:xfrm>
            <a:off x="787400" y="1981200"/>
            <a:ext cx="11099800" cy="68961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is the situation </a:t>
            </a:r>
            <a:br>
              <a:rPr lang="en-US" dirty="0"/>
            </a:br>
            <a:r>
              <a:rPr lang="en-US" dirty="0"/>
              <a:t>where we do a</a:t>
            </a:r>
            <a:br>
              <a:rPr lang="en-US" dirty="0"/>
            </a:br>
            <a:r>
              <a:rPr lang="en-US" b="1" dirty="0"/>
              <a:t>right/left rotation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r>
              <a:rPr lang="en-US" dirty="0"/>
              <a:t>Is this an AVL tree?</a:t>
            </a:r>
          </a:p>
        </p:txBody>
      </p:sp>
      <p:sp>
        <p:nvSpPr>
          <p:cNvPr id="113" name="Isosceles Triangle 112"/>
          <p:cNvSpPr/>
          <p:nvPr/>
        </p:nvSpPr>
        <p:spPr bwMode="auto">
          <a:xfrm>
            <a:off x="3585241" y="34290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i</a:t>
            </a:r>
          </a:p>
        </p:txBody>
      </p:sp>
      <p:cxnSp>
        <p:nvCxnSpPr>
          <p:cNvPr id="114" name="Straight Arrow Connector 113"/>
          <p:cNvCxnSpPr/>
          <p:nvPr/>
        </p:nvCxnSpPr>
        <p:spPr bwMode="auto">
          <a:xfrm rot="5400000" flipH="1" flipV="1">
            <a:off x="977900" y="3543299"/>
            <a:ext cx="16002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15" name="TextBox 114"/>
          <p:cNvSpPr txBox="1"/>
          <p:nvPr/>
        </p:nvSpPr>
        <p:spPr>
          <a:xfrm>
            <a:off x="1397000" y="29718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chemeClr val="accent1"/>
                </a:solidFill>
              </a:rPr>
              <a:t>h</a:t>
            </a:r>
          </a:p>
        </p:txBody>
      </p:sp>
      <p:sp>
        <p:nvSpPr>
          <p:cNvPr id="116" name="Down Arrow 115"/>
          <p:cNvSpPr/>
          <p:nvPr/>
        </p:nvSpPr>
        <p:spPr bwMode="auto">
          <a:xfrm flipH="1">
            <a:off x="3330854" y="2338624"/>
            <a:ext cx="304800" cy="282656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7" name="Oval 116"/>
          <p:cNvSpPr/>
          <p:nvPr/>
        </p:nvSpPr>
        <p:spPr bwMode="auto">
          <a:xfrm>
            <a:off x="3391814" y="20574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8" name="Isosceles Triangle 117"/>
          <p:cNvSpPr/>
          <p:nvPr/>
        </p:nvSpPr>
        <p:spPr bwMode="auto">
          <a:xfrm>
            <a:off x="2433972" y="3272136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119" name="Oval 118"/>
          <p:cNvSpPr/>
          <p:nvPr/>
        </p:nvSpPr>
        <p:spPr bwMode="auto">
          <a:xfrm>
            <a:off x="3407054" y="274320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20" name="Straight Connector 119"/>
          <p:cNvCxnSpPr>
            <a:stCxn id="118" idx="0"/>
            <a:endCxn id="119" idx="3"/>
          </p:cNvCxnSpPr>
          <p:nvPr/>
        </p:nvCxnSpPr>
        <p:spPr bwMode="auto">
          <a:xfrm rot="5400000" flipH="1" flipV="1">
            <a:off x="2899885" y="2738185"/>
            <a:ext cx="372838" cy="69506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119" idx="5"/>
            <a:endCxn id="126" idx="1"/>
          </p:cNvCxnSpPr>
          <p:nvPr/>
        </p:nvCxnSpPr>
        <p:spPr bwMode="auto">
          <a:xfrm rot="16200000" flipH="1">
            <a:off x="3751305" y="2711144"/>
            <a:ext cx="251684" cy="62799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2" name="Straight Arrow Connector 121"/>
          <p:cNvCxnSpPr/>
          <p:nvPr/>
        </p:nvCxnSpPr>
        <p:spPr bwMode="auto">
          <a:xfrm rot="5400000" flipH="1" flipV="1">
            <a:off x="1976772" y="3657599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1778000" y="348609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24" name="Straight Arrow Connector 123"/>
          <p:cNvCxnSpPr/>
          <p:nvPr/>
        </p:nvCxnSpPr>
        <p:spPr bwMode="auto">
          <a:xfrm rot="16200000" flipV="1">
            <a:off x="4956843" y="3698174"/>
            <a:ext cx="1066799" cy="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5490241" y="3526664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h-1</a:t>
            </a:r>
          </a:p>
        </p:txBody>
      </p:sp>
      <p:sp>
        <p:nvSpPr>
          <p:cNvPr id="126" name="Oval 125"/>
          <p:cNvSpPr/>
          <p:nvPr/>
        </p:nvSpPr>
        <p:spPr bwMode="auto">
          <a:xfrm>
            <a:off x="4164361" y="3124200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27" name="Isosceles Triangle 126"/>
          <p:cNvSpPr/>
          <p:nvPr/>
        </p:nvSpPr>
        <p:spPr bwMode="auto">
          <a:xfrm>
            <a:off x="4347241" y="34290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128" name="Straight Connector 127"/>
          <p:cNvCxnSpPr>
            <a:stCxn id="126" idx="6"/>
            <a:endCxn id="127" idx="0"/>
          </p:cNvCxnSpPr>
          <p:nvPr/>
        </p:nvCxnSpPr>
        <p:spPr bwMode="auto">
          <a:xfrm>
            <a:off x="4347241" y="3215640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>
            <a:stCxn id="126" idx="2"/>
            <a:endCxn id="113" idx="0"/>
          </p:cNvCxnSpPr>
          <p:nvPr/>
        </p:nvCxnSpPr>
        <p:spPr bwMode="auto">
          <a:xfrm rot="10800000" flipV="1">
            <a:off x="3890041" y="3215640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34" name="Straight Arrow Connector 133"/>
          <p:cNvCxnSpPr/>
          <p:nvPr/>
        </p:nvCxnSpPr>
        <p:spPr bwMode="auto">
          <a:xfrm rot="16200000" flipV="1">
            <a:off x="11341499" y="3543695"/>
            <a:ext cx="1599408" cy="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12119755" y="2971798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h+1</a:t>
            </a:r>
          </a:p>
        </p:txBody>
      </p:sp>
      <p:sp>
        <p:nvSpPr>
          <p:cNvPr id="136" name="Isosceles Triangle 135"/>
          <p:cNvSpPr/>
          <p:nvPr/>
        </p:nvSpPr>
        <p:spPr bwMode="auto">
          <a:xfrm>
            <a:off x="8225172" y="3272134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137" name="Oval 136"/>
          <p:cNvSpPr/>
          <p:nvPr/>
        </p:nvSpPr>
        <p:spPr bwMode="auto">
          <a:xfrm>
            <a:off x="9215772" y="271272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38" name="Straight Connector 137"/>
          <p:cNvCxnSpPr>
            <a:stCxn id="136" idx="0"/>
            <a:endCxn id="137" idx="3"/>
          </p:cNvCxnSpPr>
          <p:nvPr/>
        </p:nvCxnSpPr>
        <p:spPr bwMode="auto">
          <a:xfrm rot="5400000" flipH="1" flipV="1">
            <a:off x="8684605" y="2714185"/>
            <a:ext cx="403316" cy="7125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/>
          <p:cNvCxnSpPr>
            <a:stCxn id="137" idx="5"/>
            <a:endCxn id="144" idx="1"/>
          </p:cNvCxnSpPr>
          <p:nvPr/>
        </p:nvCxnSpPr>
        <p:spPr bwMode="auto">
          <a:xfrm rot="16200000" flipH="1">
            <a:off x="9705287" y="2535401"/>
            <a:ext cx="282162" cy="94899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 rot="5400000" flipH="1" flipV="1">
            <a:off x="7767972" y="3657597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41" name="TextBox 140"/>
          <p:cNvSpPr txBox="1"/>
          <p:nvPr/>
        </p:nvSpPr>
        <p:spPr>
          <a:xfrm>
            <a:off x="7569200" y="3486088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42" name="Straight Arrow Connector 141"/>
          <p:cNvCxnSpPr/>
          <p:nvPr/>
        </p:nvCxnSpPr>
        <p:spPr bwMode="auto">
          <a:xfrm rot="5400000" flipH="1" flipV="1">
            <a:off x="11090261" y="3695700"/>
            <a:ext cx="1296194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43" name="TextBox 142"/>
          <p:cNvSpPr txBox="1"/>
          <p:nvPr/>
        </p:nvSpPr>
        <p:spPr>
          <a:xfrm>
            <a:off x="11737667" y="3526662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10294084" y="3124198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45" name="Isosceles Triangle 144"/>
          <p:cNvSpPr/>
          <p:nvPr/>
        </p:nvSpPr>
        <p:spPr bwMode="auto">
          <a:xfrm>
            <a:off x="10522684" y="3428998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146" name="Straight Connector 145"/>
          <p:cNvCxnSpPr>
            <a:stCxn id="144" idx="6"/>
            <a:endCxn id="145" idx="0"/>
          </p:cNvCxnSpPr>
          <p:nvPr/>
        </p:nvCxnSpPr>
        <p:spPr bwMode="auto">
          <a:xfrm>
            <a:off x="10476964" y="3215638"/>
            <a:ext cx="3505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stCxn id="144" idx="2"/>
            <a:endCxn id="186" idx="7"/>
          </p:cNvCxnSpPr>
          <p:nvPr/>
        </p:nvCxnSpPr>
        <p:spPr bwMode="auto">
          <a:xfrm rot="10800000" flipV="1">
            <a:off x="9935894" y="3215638"/>
            <a:ext cx="358190" cy="2401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9" name="Straight Arrow Connector 148"/>
          <p:cNvCxnSpPr/>
          <p:nvPr/>
        </p:nvCxnSpPr>
        <p:spPr bwMode="auto">
          <a:xfrm rot="16200000" flipV="1">
            <a:off x="4669856" y="3868386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0" name="TextBox 149"/>
          <p:cNvSpPr txBox="1"/>
          <p:nvPr/>
        </p:nvSpPr>
        <p:spPr>
          <a:xfrm>
            <a:off x="4978400" y="373380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  <a:endParaRPr lang="en-US" sz="1800" b="0" baseline="-25000" dirty="0">
              <a:solidFill>
                <a:srgbClr val="0070C0"/>
              </a:solidFill>
            </a:endParaRPr>
          </a:p>
        </p:txBody>
      </p:sp>
      <p:cxnSp>
        <p:nvCxnSpPr>
          <p:cNvPr id="152" name="Straight Arrow Connector 151"/>
          <p:cNvCxnSpPr/>
          <p:nvPr/>
        </p:nvCxnSpPr>
        <p:spPr bwMode="auto">
          <a:xfrm rot="16200000" flipV="1">
            <a:off x="3145856" y="3868387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3" name="TextBox 152"/>
          <p:cNvSpPr txBox="1"/>
          <p:nvPr/>
        </p:nvSpPr>
        <p:spPr>
          <a:xfrm>
            <a:off x="3031863" y="371469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  <a:endParaRPr lang="en-US" sz="1800" b="0" baseline="-25000" dirty="0">
              <a:solidFill>
                <a:srgbClr val="0070C0"/>
              </a:solidFill>
            </a:endParaRPr>
          </a:p>
        </p:txBody>
      </p:sp>
      <p:cxnSp>
        <p:nvCxnSpPr>
          <p:cNvPr id="154" name="Straight Arrow Connector 153"/>
          <p:cNvCxnSpPr/>
          <p:nvPr/>
        </p:nvCxnSpPr>
        <p:spPr bwMode="auto">
          <a:xfrm rot="16200000" flipV="1">
            <a:off x="8850250" y="3924300"/>
            <a:ext cx="838201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5" name="TextBox 154"/>
          <p:cNvSpPr txBox="1"/>
          <p:nvPr/>
        </p:nvSpPr>
        <p:spPr>
          <a:xfrm>
            <a:off x="8803709" y="3714689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7030A0"/>
                </a:solidFill>
              </a:rPr>
              <a:t>h-1</a:t>
            </a:r>
            <a:endParaRPr lang="en-US" sz="1800" b="0" baseline="-25000" dirty="0">
              <a:solidFill>
                <a:srgbClr val="7030A0"/>
              </a:solidFill>
            </a:endParaRPr>
          </a:p>
        </p:txBody>
      </p:sp>
      <p:sp>
        <p:nvSpPr>
          <p:cNvPr id="158" name="Right Arrow 157"/>
          <p:cNvSpPr/>
          <p:nvPr/>
        </p:nvSpPr>
        <p:spPr bwMode="auto">
          <a:xfrm>
            <a:off x="6502400" y="3132157"/>
            <a:ext cx="609600" cy="830243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800" b="0" dirty="0"/>
          </a:p>
        </p:txBody>
      </p:sp>
      <p:sp>
        <p:nvSpPr>
          <p:cNvPr id="78" name="TextBox 77"/>
          <p:cNvSpPr txBox="1"/>
          <p:nvPr/>
        </p:nvSpPr>
        <p:spPr>
          <a:xfrm>
            <a:off x="11226800" y="3733801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</a:p>
        </p:txBody>
      </p:sp>
      <p:grpSp>
        <p:nvGrpSpPr>
          <p:cNvPr id="2" name="Group 87"/>
          <p:cNvGrpSpPr/>
          <p:nvPr/>
        </p:nvGrpSpPr>
        <p:grpSpPr>
          <a:xfrm>
            <a:off x="9334501" y="152400"/>
            <a:ext cx="3505199" cy="1607537"/>
            <a:chOff x="9334501" y="152400"/>
            <a:chExt cx="3505199" cy="1607537"/>
          </a:xfrm>
        </p:grpSpPr>
        <p:sp>
          <p:nvSpPr>
            <p:cNvPr id="89" name="Isosceles Triangle 88"/>
            <p:cNvSpPr/>
            <p:nvPr/>
          </p:nvSpPr>
          <p:spPr bwMode="auto">
            <a:xfrm>
              <a:off x="9850056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T</a:t>
              </a:r>
              <a:r>
                <a:rPr lang="en-US" sz="1800" b="0" baseline="-25000" dirty="0"/>
                <a:t>i</a:t>
              </a:r>
            </a:p>
          </p:txBody>
        </p:sp>
        <p:sp>
          <p:nvSpPr>
            <p:cNvPr id="90" name="Down Arrow 89"/>
            <p:cNvSpPr/>
            <p:nvPr/>
          </p:nvSpPr>
          <p:spPr bwMode="auto">
            <a:xfrm flipH="1">
              <a:off x="9816762" y="350159"/>
              <a:ext cx="214338" cy="198766"/>
            </a:xfrm>
            <a:prstGeom prst="downArrow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9859629" y="152400"/>
              <a:ext cx="128603" cy="128603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7" name="Isosceles Triangle 96"/>
            <p:cNvSpPr/>
            <p:nvPr/>
          </p:nvSpPr>
          <p:spPr bwMode="auto">
            <a:xfrm>
              <a:off x="9334501" y="1006613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9870346" y="634661"/>
              <a:ext cx="128603" cy="128603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99" name="Straight Connector 98"/>
            <p:cNvCxnSpPr>
              <a:stCxn id="97" idx="0"/>
              <a:endCxn id="98" idx="3"/>
            </p:cNvCxnSpPr>
            <p:nvPr/>
          </p:nvCxnSpPr>
          <p:spPr bwMode="auto">
            <a:xfrm rot="5400000" flipH="1" flipV="1">
              <a:off x="9587918" y="705351"/>
              <a:ext cx="262183" cy="34034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>
              <a:stCxn id="98" idx="5"/>
              <a:endCxn id="101" idx="1"/>
            </p:cNvCxnSpPr>
            <p:nvPr/>
          </p:nvCxnSpPr>
          <p:spPr bwMode="auto">
            <a:xfrm rot="16200000" flipH="1">
              <a:off x="10039630" y="684916"/>
              <a:ext cx="176986" cy="2960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01" name="Oval 100"/>
            <p:cNvSpPr/>
            <p:nvPr/>
          </p:nvSpPr>
          <p:spPr bwMode="auto">
            <a:xfrm>
              <a:off x="10257298" y="902583"/>
              <a:ext cx="128603" cy="128603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02" name="Isosceles Triangle 101"/>
            <p:cNvSpPr/>
            <p:nvPr/>
          </p:nvSpPr>
          <p:spPr bwMode="auto">
            <a:xfrm>
              <a:off x="10385901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cxnSp>
          <p:nvCxnSpPr>
            <p:cNvPr id="103" name="Straight Connector 102"/>
            <p:cNvCxnSpPr>
              <a:stCxn id="101" idx="6"/>
              <a:endCxn id="102" idx="0"/>
            </p:cNvCxnSpPr>
            <p:nvPr/>
          </p:nvCxnSpPr>
          <p:spPr bwMode="auto">
            <a:xfrm>
              <a:off x="10385901" y="966885"/>
              <a:ext cx="214338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>
              <a:stCxn id="101" idx="2"/>
              <a:endCxn id="89" idx="0"/>
            </p:cNvCxnSpPr>
            <p:nvPr/>
          </p:nvCxnSpPr>
          <p:spPr bwMode="auto">
            <a:xfrm rot="10800000" flipV="1">
              <a:off x="10064394" y="966885"/>
              <a:ext cx="192904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05" name="Right Arrow 104"/>
            <p:cNvSpPr/>
            <p:nvPr/>
          </p:nvSpPr>
          <p:spPr bwMode="auto">
            <a:xfrm>
              <a:off x="10857073" y="741830"/>
              <a:ext cx="428676" cy="583834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dirty="0"/>
            </a:p>
          </p:txBody>
        </p:sp>
        <p:sp>
          <p:nvSpPr>
            <p:cNvPr id="106" name="Isosceles Triangle 105"/>
            <p:cNvSpPr/>
            <p:nvPr/>
          </p:nvSpPr>
          <p:spPr bwMode="auto">
            <a:xfrm>
              <a:off x="11875179" y="1116921"/>
              <a:ext cx="428676" cy="547871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107" name="Isosceles Triangle 106"/>
            <p:cNvSpPr/>
            <p:nvPr/>
          </p:nvSpPr>
          <p:spPr bwMode="auto">
            <a:xfrm>
              <a:off x="11359624" y="1006613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11895469" y="634661"/>
              <a:ext cx="128603" cy="128603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109" name="Straight Connector 108"/>
            <p:cNvCxnSpPr>
              <a:stCxn id="107" idx="0"/>
              <a:endCxn id="108" idx="3"/>
            </p:cNvCxnSpPr>
            <p:nvPr/>
          </p:nvCxnSpPr>
          <p:spPr bwMode="auto">
            <a:xfrm rot="5400000" flipH="1" flipV="1">
              <a:off x="11613041" y="705351"/>
              <a:ext cx="262183" cy="34034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>
              <a:stCxn id="108" idx="5"/>
              <a:endCxn id="111" idx="1"/>
            </p:cNvCxnSpPr>
            <p:nvPr/>
          </p:nvCxnSpPr>
          <p:spPr bwMode="auto">
            <a:xfrm rot="16200000" flipH="1">
              <a:off x="12064753" y="684916"/>
              <a:ext cx="176986" cy="2960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11" name="Oval 110"/>
            <p:cNvSpPr/>
            <p:nvPr/>
          </p:nvSpPr>
          <p:spPr bwMode="auto">
            <a:xfrm>
              <a:off x="12282421" y="902583"/>
              <a:ext cx="128603" cy="128603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30" name="Isosceles Triangle 129"/>
            <p:cNvSpPr/>
            <p:nvPr/>
          </p:nvSpPr>
          <p:spPr bwMode="auto">
            <a:xfrm>
              <a:off x="12411024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cxnSp>
          <p:nvCxnSpPr>
            <p:cNvPr id="131" name="Straight Connector 130"/>
            <p:cNvCxnSpPr>
              <a:stCxn id="111" idx="6"/>
              <a:endCxn id="130" idx="0"/>
            </p:cNvCxnSpPr>
            <p:nvPr/>
          </p:nvCxnSpPr>
          <p:spPr bwMode="auto">
            <a:xfrm>
              <a:off x="12411024" y="966885"/>
              <a:ext cx="214338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2" name="Straight Connector 131"/>
            <p:cNvCxnSpPr>
              <a:stCxn id="111" idx="2"/>
              <a:endCxn id="106" idx="0"/>
            </p:cNvCxnSpPr>
            <p:nvPr/>
          </p:nvCxnSpPr>
          <p:spPr bwMode="auto">
            <a:xfrm rot="10800000" flipV="1">
              <a:off x="12089517" y="966885"/>
              <a:ext cx="192904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56" name="Oval 155"/>
            <p:cNvSpPr/>
            <p:nvPr/>
          </p:nvSpPr>
          <p:spPr bwMode="auto">
            <a:xfrm>
              <a:off x="12088797" y="1631334"/>
              <a:ext cx="128603" cy="128603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157" name="Rectangle 156"/>
          <p:cNvSpPr/>
          <p:nvPr/>
        </p:nvSpPr>
        <p:spPr bwMode="auto">
          <a:xfrm>
            <a:off x="9245600" y="76200"/>
            <a:ext cx="3683000" cy="1752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81" name="Straight Arrow Connector 180"/>
          <p:cNvCxnSpPr/>
          <p:nvPr/>
        </p:nvCxnSpPr>
        <p:spPr bwMode="auto">
          <a:xfrm rot="16200000" flipV="1">
            <a:off x="10863611" y="3868387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83" name="Isosceles Triangle 182"/>
          <p:cNvSpPr/>
          <p:nvPr/>
        </p:nvSpPr>
        <p:spPr bwMode="auto">
          <a:xfrm>
            <a:off x="9353076" y="3792898"/>
            <a:ext cx="470504" cy="5505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0" dirty="0"/>
              <a:t>T</a:t>
            </a:r>
            <a:r>
              <a:rPr lang="en-US" sz="2000" b="0" baseline="-25000" dirty="0"/>
              <a:t>1</a:t>
            </a:r>
          </a:p>
        </p:txBody>
      </p:sp>
      <p:sp>
        <p:nvSpPr>
          <p:cNvPr id="186" name="Oval 185"/>
          <p:cNvSpPr/>
          <p:nvPr/>
        </p:nvSpPr>
        <p:spPr bwMode="auto">
          <a:xfrm>
            <a:off x="9779796" y="34290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dirty="0"/>
          </a:p>
        </p:txBody>
      </p:sp>
      <p:sp>
        <p:nvSpPr>
          <p:cNvPr id="187" name="Isosceles Triangle 186"/>
          <p:cNvSpPr/>
          <p:nvPr/>
        </p:nvSpPr>
        <p:spPr bwMode="auto">
          <a:xfrm>
            <a:off x="9899780" y="3792898"/>
            <a:ext cx="470504" cy="5505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0" dirty="0"/>
              <a:t>T</a:t>
            </a:r>
            <a:r>
              <a:rPr lang="en-US" sz="2000" b="0" baseline="-25000" dirty="0"/>
              <a:t>2</a:t>
            </a:r>
          </a:p>
        </p:txBody>
      </p:sp>
      <p:cxnSp>
        <p:nvCxnSpPr>
          <p:cNvPr id="188" name="Straight Connector 187"/>
          <p:cNvCxnSpPr>
            <a:stCxn id="186" idx="6"/>
            <a:endCxn id="187" idx="0"/>
          </p:cNvCxnSpPr>
          <p:nvPr/>
        </p:nvCxnSpPr>
        <p:spPr bwMode="auto">
          <a:xfrm>
            <a:off x="9962676" y="3520440"/>
            <a:ext cx="172356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89" name="Straight Connector 188"/>
          <p:cNvCxnSpPr>
            <a:stCxn id="186" idx="2"/>
            <a:endCxn id="183" idx="0"/>
          </p:cNvCxnSpPr>
          <p:nvPr/>
        </p:nvCxnSpPr>
        <p:spPr bwMode="auto">
          <a:xfrm rot="10800000" flipV="1">
            <a:off x="9588328" y="3520440"/>
            <a:ext cx="191468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88" name="Notched Right Arrow 87"/>
          <p:cNvSpPr/>
          <p:nvPr/>
        </p:nvSpPr>
        <p:spPr bwMode="auto">
          <a:xfrm rot="5400000">
            <a:off x="8605007" y="4639569"/>
            <a:ext cx="1426567" cy="1901029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0" dirty="0"/>
              <a:t>double</a:t>
            </a:r>
            <a:br>
              <a:rPr lang="en-US" sz="2000" b="0" dirty="0"/>
            </a:br>
            <a:r>
              <a:rPr lang="en-US" sz="2000" b="0" dirty="0"/>
              <a:t>rotation</a:t>
            </a:r>
          </a:p>
        </p:txBody>
      </p:sp>
      <p:sp>
        <p:nvSpPr>
          <p:cNvPr id="93" name="Isosceles Triangle 92"/>
          <p:cNvSpPr/>
          <p:nvPr/>
        </p:nvSpPr>
        <p:spPr bwMode="auto">
          <a:xfrm>
            <a:off x="7723605" y="7405572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94" name="Oval 93"/>
          <p:cNvSpPr/>
          <p:nvPr/>
        </p:nvSpPr>
        <p:spPr bwMode="auto">
          <a:xfrm>
            <a:off x="9193375" y="66294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95" name="Straight Connector 94"/>
          <p:cNvCxnSpPr>
            <a:stCxn id="175" idx="7"/>
            <a:endCxn id="94" idx="3"/>
          </p:cNvCxnSpPr>
          <p:nvPr/>
        </p:nvCxnSpPr>
        <p:spPr bwMode="auto">
          <a:xfrm rot="5400000" flipH="1" flipV="1">
            <a:off x="8745413" y="6593713"/>
            <a:ext cx="282958" cy="66652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>
            <a:stCxn id="94" idx="5"/>
            <a:endCxn id="162" idx="1"/>
          </p:cNvCxnSpPr>
          <p:nvPr/>
        </p:nvCxnSpPr>
        <p:spPr bwMode="auto">
          <a:xfrm rot="16200000" flipH="1">
            <a:off x="9543007" y="6591963"/>
            <a:ext cx="282958" cy="67002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 rot="5400000" flipH="1" flipV="1">
            <a:off x="7266405" y="7791035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1" name="TextBox 150"/>
          <p:cNvSpPr txBox="1"/>
          <p:nvPr/>
        </p:nvSpPr>
        <p:spPr>
          <a:xfrm>
            <a:off x="7067633" y="7619526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sp>
        <p:nvSpPr>
          <p:cNvPr id="162" name="Oval 161"/>
          <p:cNvSpPr/>
          <p:nvPr/>
        </p:nvSpPr>
        <p:spPr bwMode="auto">
          <a:xfrm>
            <a:off x="9992718" y="7041674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63" name="Isosceles Triangle 162"/>
          <p:cNvSpPr/>
          <p:nvPr/>
        </p:nvSpPr>
        <p:spPr bwMode="auto">
          <a:xfrm>
            <a:off x="10233193" y="7410003"/>
            <a:ext cx="609600" cy="81959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164" name="Straight Connector 163"/>
          <p:cNvCxnSpPr>
            <a:stCxn id="162" idx="6"/>
            <a:endCxn id="163" idx="0"/>
          </p:cNvCxnSpPr>
          <p:nvPr/>
        </p:nvCxnSpPr>
        <p:spPr bwMode="auto">
          <a:xfrm>
            <a:off x="10175598" y="7133114"/>
            <a:ext cx="362395" cy="2768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5" name="Straight Connector 164"/>
          <p:cNvCxnSpPr>
            <a:stCxn id="162" idx="2"/>
            <a:endCxn id="172" idx="0"/>
          </p:cNvCxnSpPr>
          <p:nvPr/>
        </p:nvCxnSpPr>
        <p:spPr bwMode="auto">
          <a:xfrm rot="10800000" flipV="1">
            <a:off x="9623382" y="7133114"/>
            <a:ext cx="369336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68" name="TextBox 167"/>
          <p:cNvSpPr txBox="1"/>
          <p:nvPr/>
        </p:nvSpPr>
        <p:spPr>
          <a:xfrm>
            <a:off x="10937309" y="771480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</a:p>
        </p:txBody>
      </p:sp>
      <p:cxnSp>
        <p:nvCxnSpPr>
          <p:cNvPr id="169" name="Straight Arrow Connector 168"/>
          <p:cNvCxnSpPr/>
          <p:nvPr/>
        </p:nvCxnSpPr>
        <p:spPr bwMode="auto">
          <a:xfrm rot="16200000" flipV="1">
            <a:off x="10574120" y="7849392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70" name="Isosceles Triangle 169"/>
          <p:cNvSpPr/>
          <p:nvPr/>
        </p:nvSpPr>
        <p:spPr bwMode="auto">
          <a:xfrm>
            <a:off x="8712776" y="7405572"/>
            <a:ext cx="470504" cy="5505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0" dirty="0"/>
              <a:t>T</a:t>
            </a:r>
            <a:r>
              <a:rPr lang="en-US" sz="2000" b="0" baseline="-25000" dirty="0"/>
              <a:t>1</a:t>
            </a:r>
          </a:p>
        </p:txBody>
      </p:sp>
      <p:sp>
        <p:nvSpPr>
          <p:cNvPr id="172" name="Isosceles Triangle 171"/>
          <p:cNvSpPr/>
          <p:nvPr/>
        </p:nvSpPr>
        <p:spPr bwMode="auto">
          <a:xfrm>
            <a:off x="9388130" y="7405572"/>
            <a:ext cx="470504" cy="5505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0" dirty="0"/>
              <a:t>T</a:t>
            </a:r>
            <a:r>
              <a:rPr lang="en-US" sz="2000" b="0" baseline="-25000" dirty="0"/>
              <a:t>2</a:t>
            </a:r>
          </a:p>
        </p:txBody>
      </p:sp>
      <p:sp>
        <p:nvSpPr>
          <p:cNvPr id="175" name="Oval 174"/>
          <p:cNvSpPr/>
          <p:nvPr/>
        </p:nvSpPr>
        <p:spPr bwMode="auto">
          <a:xfrm>
            <a:off x="8397530" y="7041674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78" name="Straight Connector 177"/>
          <p:cNvCxnSpPr>
            <a:stCxn id="175" idx="6"/>
            <a:endCxn id="170" idx="0"/>
          </p:cNvCxnSpPr>
          <p:nvPr/>
        </p:nvCxnSpPr>
        <p:spPr bwMode="auto">
          <a:xfrm>
            <a:off x="8580410" y="7133114"/>
            <a:ext cx="367618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9" name="Straight Connector 178"/>
          <p:cNvCxnSpPr>
            <a:stCxn id="175" idx="2"/>
            <a:endCxn id="93" idx="0"/>
          </p:cNvCxnSpPr>
          <p:nvPr/>
        </p:nvCxnSpPr>
        <p:spPr bwMode="auto">
          <a:xfrm rot="10800000" flipV="1">
            <a:off x="8028406" y="7133114"/>
            <a:ext cx="369125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02" name="Rectangular Callout 201"/>
          <p:cNvSpPr/>
          <p:nvPr/>
        </p:nvSpPr>
        <p:spPr bwMode="auto">
          <a:xfrm>
            <a:off x="8341347" y="8896290"/>
            <a:ext cx="1971053" cy="400110"/>
          </a:xfrm>
          <a:prstGeom prst="wedgeRectCallout">
            <a:avLst>
              <a:gd name="adj1" fmla="val -19199"/>
              <a:gd name="adj2" fmla="val -2618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height h-2 or h-3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03" name="Rectangular Callout 202"/>
          <p:cNvSpPr/>
          <p:nvPr/>
        </p:nvSpPr>
        <p:spPr bwMode="auto">
          <a:xfrm>
            <a:off x="8331200" y="8896290"/>
            <a:ext cx="1971053" cy="400110"/>
          </a:xfrm>
          <a:prstGeom prst="wedgeRectCallout">
            <a:avLst>
              <a:gd name="adj1" fmla="val 19360"/>
              <a:gd name="adj2" fmla="val -24999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height </a:t>
            </a:r>
            <a:r>
              <a:rPr lang="en-US" sz="2000" b="0" dirty="0">
                <a:solidFill>
                  <a:srgbClr val="0070C0"/>
                </a:solidFill>
              </a:rPr>
              <a:t>h-2</a:t>
            </a:r>
            <a:r>
              <a:rPr lang="en-US" sz="2000" b="0" dirty="0"/>
              <a:t> or </a:t>
            </a:r>
            <a:r>
              <a:rPr lang="en-US" sz="2000" b="0" dirty="0">
                <a:solidFill>
                  <a:srgbClr val="0070C0"/>
                </a:solidFill>
              </a:rPr>
              <a:t>h-3</a:t>
            </a:r>
            <a:endParaRPr lang="en-US" sz="1600" b="0" dirty="0">
              <a:solidFill>
                <a:srgbClr val="0070C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3" name="Slide Number Placeholder 1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93" grpId="0" animBg="1"/>
      <p:bldP spid="94" grpId="0" animBg="1"/>
      <p:bldP spid="151" grpId="0"/>
      <p:bldP spid="162" grpId="0" animBg="1"/>
      <p:bldP spid="163" grpId="0" animBg="1"/>
      <p:bldP spid="168" grpId="0"/>
      <p:bldP spid="170" grpId="0" animBg="1"/>
      <p:bldP spid="172" grpId="0" animBg="1"/>
      <p:bldP spid="175" grpId="0" animBg="1"/>
      <p:bldP spid="202" grpId="0" animBg="1"/>
      <p:bldP spid="20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>
          <a:xfrm>
            <a:off x="952500" y="254000"/>
            <a:ext cx="8216900" cy="1498600"/>
          </a:xfrm>
        </p:spPr>
        <p:txBody>
          <a:bodyPr/>
          <a:lstStyle/>
          <a:p>
            <a:r>
              <a:rPr lang="en-US" dirty="0"/>
              <a:t>Insertion in the </a:t>
            </a:r>
            <a:r>
              <a:rPr lang="en-US" i="1" dirty="0"/>
              <a:t>Inner</a:t>
            </a:r>
            <a:r>
              <a:rPr lang="en-US" dirty="0"/>
              <a:t> Subtree</a:t>
            </a:r>
          </a:p>
        </p:txBody>
      </p:sp>
      <p:sp>
        <p:nvSpPr>
          <p:cNvPr id="58" name="Content Placeholder 57"/>
          <p:cNvSpPr>
            <a:spLocks noGrp="1"/>
          </p:cNvSpPr>
          <p:nvPr>
            <p:ph idx="1"/>
          </p:nvPr>
        </p:nvSpPr>
        <p:spPr>
          <a:xfrm>
            <a:off x="787400" y="1981200"/>
            <a:ext cx="11099800" cy="6896100"/>
          </a:xfrm>
        </p:spPr>
        <p:txBody>
          <a:bodyPr/>
          <a:lstStyle/>
          <a:p>
            <a:r>
              <a:rPr lang="en-US" dirty="0"/>
              <a:t>Is this an AVL tree?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</a:rPr>
              <a:t>BST insertion and the double rotation maintained the </a:t>
            </a:r>
            <a:r>
              <a:rPr lang="en-US" dirty="0">
                <a:solidFill>
                  <a:srgbClr val="C00000"/>
                </a:solidFill>
              </a:rPr>
              <a:t>ordering invariant</a:t>
            </a:r>
          </a:p>
        </p:txBody>
      </p:sp>
      <p:cxnSp>
        <p:nvCxnSpPr>
          <p:cNvPr id="134" name="Straight Arrow Connector 133"/>
          <p:cNvCxnSpPr/>
          <p:nvPr/>
        </p:nvCxnSpPr>
        <p:spPr bwMode="auto">
          <a:xfrm rot="16200000" flipV="1">
            <a:off x="11621042" y="3810157"/>
            <a:ext cx="1599408" cy="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12470813" y="3237467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</a:t>
            </a:r>
          </a:p>
        </p:txBody>
      </p:sp>
      <p:cxnSp>
        <p:nvCxnSpPr>
          <p:cNvPr id="154" name="Straight Arrow Connector 153"/>
          <p:cNvCxnSpPr/>
          <p:nvPr/>
        </p:nvCxnSpPr>
        <p:spPr bwMode="auto">
          <a:xfrm rot="16200000" flipV="1">
            <a:off x="7200075" y="3988387"/>
            <a:ext cx="1219202" cy="2375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5" name="TextBox 154"/>
          <p:cNvSpPr txBox="1"/>
          <p:nvPr/>
        </p:nvSpPr>
        <p:spPr>
          <a:xfrm>
            <a:off x="7319040" y="3600152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7030A0"/>
                </a:solidFill>
              </a:rPr>
              <a:t>h-1</a:t>
            </a:r>
            <a:endParaRPr lang="en-US" sz="2000" b="0" baseline="-25000" dirty="0">
              <a:solidFill>
                <a:srgbClr val="7030A0"/>
              </a:solidFill>
            </a:endParaRPr>
          </a:p>
        </p:txBody>
      </p:sp>
      <p:grpSp>
        <p:nvGrpSpPr>
          <p:cNvPr id="2" name="Group 87"/>
          <p:cNvGrpSpPr/>
          <p:nvPr/>
        </p:nvGrpSpPr>
        <p:grpSpPr>
          <a:xfrm>
            <a:off x="9334501" y="152400"/>
            <a:ext cx="3505199" cy="1607537"/>
            <a:chOff x="9334501" y="152400"/>
            <a:chExt cx="3505199" cy="1607537"/>
          </a:xfrm>
        </p:grpSpPr>
        <p:sp>
          <p:nvSpPr>
            <p:cNvPr id="89" name="Isosceles Triangle 88"/>
            <p:cNvSpPr/>
            <p:nvPr/>
          </p:nvSpPr>
          <p:spPr bwMode="auto">
            <a:xfrm>
              <a:off x="9850056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T</a:t>
              </a:r>
              <a:r>
                <a:rPr lang="en-US" sz="1800" b="0" baseline="-25000" dirty="0"/>
                <a:t>i</a:t>
              </a:r>
            </a:p>
          </p:txBody>
        </p:sp>
        <p:sp>
          <p:nvSpPr>
            <p:cNvPr id="90" name="Down Arrow 89"/>
            <p:cNvSpPr/>
            <p:nvPr/>
          </p:nvSpPr>
          <p:spPr bwMode="auto">
            <a:xfrm flipH="1">
              <a:off x="9816762" y="350159"/>
              <a:ext cx="214338" cy="198766"/>
            </a:xfrm>
            <a:prstGeom prst="downArrow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9859629" y="152400"/>
              <a:ext cx="128603" cy="128603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7" name="Isosceles Triangle 96"/>
            <p:cNvSpPr/>
            <p:nvPr/>
          </p:nvSpPr>
          <p:spPr bwMode="auto">
            <a:xfrm>
              <a:off x="9334501" y="1006613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9870346" y="634661"/>
              <a:ext cx="128603" cy="128603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99" name="Straight Connector 98"/>
            <p:cNvCxnSpPr>
              <a:stCxn id="97" idx="0"/>
              <a:endCxn id="98" idx="3"/>
            </p:cNvCxnSpPr>
            <p:nvPr/>
          </p:nvCxnSpPr>
          <p:spPr bwMode="auto">
            <a:xfrm rot="5400000" flipH="1" flipV="1">
              <a:off x="9587918" y="705351"/>
              <a:ext cx="262183" cy="34034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>
              <a:stCxn id="98" idx="5"/>
              <a:endCxn id="101" idx="1"/>
            </p:cNvCxnSpPr>
            <p:nvPr/>
          </p:nvCxnSpPr>
          <p:spPr bwMode="auto">
            <a:xfrm rot="16200000" flipH="1">
              <a:off x="10039630" y="684916"/>
              <a:ext cx="176986" cy="2960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01" name="Oval 100"/>
            <p:cNvSpPr/>
            <p:nvPr/>
          </p:nvSpPr>
          <p:spPr bwMode="auto">
            <a:xfrm>
              <a:off x="10257298" y="902583"/>
              <a:ext cx="128603" cy="128603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02" name="Isosceles Triangle 101"/>
            <p:cNvSpPr/>
            <p:nvPr/>
          </p:nvSpPr>
          <p:spPr bwMode="auto">
            <a:xfrm>
              <a:off x="10385901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cxnSp>
          <p:nvCxnSpPr>
            <p:cNvPr id="103" name="Straight Connector 102"/>
            <p:cNvCxnSpPr>
              <a:stCxn id="101" idx="6"/>
              <a:endCxn id="102" idx="0"/>
            </p:cNvCxnSpPr>
            <p:nvPr/>
          </p:nvCxnSpPr>
          <p:spPr bwMode="auto">
            <a:xfrm>
              <a:off x="10385901" y="966885"/>
              <a:ext cx="214338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>
              <a:stCxn id="101" idx="2"/>
              <a:endCxn id="89" idx="0"/>
            </p:cNvCxnSpPr>
            <p:nvPr/>
          </p:nvCxnSpPr>
          <p:spPr bwMode="auto">
            <a:xfrm rot="10800000" flipV="1">
              <a:off x="10064394" y="966885"/>
              <a:ext cx="192904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05" name="Right Arrow 104"/>
            <p:cNvSpPr/>
            <p:nvPr/>
          </p:nvSpPr>
          <p:spPr bwMode="auto">
            <a:xfrm>
              <a:off x="10857073" y="741830"/>
              <a:ext cx="428676" cy="583834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dirty="0"/>
            </a:p>
          </p:txBody>
        </p:sp>
        <p:sp>
          <p:nvSpPr>
            <p:cNvPr id="106" name="Isosceles Triangle 105"/>
            <p:cNvSpPr/>
            <p:nvPr/>
          </p:nvSpPr>
          <p:spPr bwMode="auto">
            <a:xfrm>
              <a:off x="11875179" y="1116921"/>
              <a:ext cx="428676" cy="547871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107" name="Isosceles Triangle 106"/>
            <p:cNvSpPr/>
            <p:nvPr/>
          </p:nvSpPr>
          <p:spPr bwMode="auto">
            <a:xfrm>
              <a:off x="11359624" y="1006613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11895469" y="634661"/>
              <a:ext cx="128603" cy="128603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109" name="Straight Connector 108"/>
            <p:cNvCxnSpPr>
              <a:stCxn id="107" idx="0"/>
              <a:endCxn id="108" idx="3"/>
            </p:cNvCxnSpPr>
            <p:nvPr/>
          </p:nvCxnSpPr>
          <p:spPr bwMode="auto">
            <a:xfrm rot="5400000" flipH="1" flipV="1">
              <a:off x="11613041" y="705351"/>
              <a:ext cx="262183" cy="34034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>
              <a:stCxn id="108" idx="5"/>
              <a:endCxn id="111" idx="1"/>
            </p:cNvCxnSpPr>
            <p:nvPr/>
          </p:nvCxnSpPr>
          <p:spPr bwMode="auto">
            <a:xfrm rot="16200000" flipH="1">
              <a:off x="12064753" y="684916"/>
              <a:ext cx="176986" cy="2960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11" name="Oval 110"/>
            <p:cNvSpPr/>
            <p:nvPr/>
          </p:nvSpPr>
          <p:spPr bwMode="auto">
            <a:xfrm>
              <a:off x="12282421" y="902583"/>
              <a:ext cx="128603" cy="128603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30" name="Isosceles Triangle 129"/>
            <p:cNvSpPr/>
            <p:nvPr/>
          </p:nvSpPr>
          <p:spPr bwMode="auto">
            <a:xfrm>
              <a:off x="12411024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cxnSp>
          <p:nvCxnSpPr>
            <p:cNvPr id="131" name="Straight Connector 130"/>
            <p:cNvCxnSpPr>
              <a:stCxn id="111" idx="6"/>
              <a:endCxn id="130" idx="0"/>
            </p:cNvCxnSpPr>
            <p:nvPr/>
          </p:nvCxnSpPr>
          <p:spPr bwMode="auto">
            <a:xfrm>
              <a:off x="12411024" y="966885"/>
              <a:ext cx="214338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2" name="Straight Connector 131"/>
            <p:cNvCxnSpPr>
              <a:stCxn id="111" idx="2"/>
              <a:endCxn id="106" idx="0"/>
            </p:cNvCxnSpPr>
            <p:nvPr/>
          </p:nvCxnSpPr>
          <p:spPr bwMode="auto">
            <a:xfrm rot="10800000" flipV="1">
              <a:off x="12089517" y="966885"/>
              <a:ext cx="192904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56" name="Oval 155"/>
            <p:cNvSpPr/>
            <p:nvPr/>
          </p:nvSpPr>
          <p:spPr bwMode="auto">
            <a:xfrm>
              <a:off x="12088797" y="1631334"/>
              <a:ext cx="128603" cy="128603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157" name="Rectangle 156"/>
          <p:cNvSpPr/>
          <p:nvPr/>
        </p:nvSpPr>
        <p:spPr bwMode="auto">
          <a:xfrm>
            <a:off x="9245600" y="76200"/>
            <a:ext cx="3683000" cy="1752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Notched Right Arrow 87"/>
          <p:cNvSpPr/>
          <p:nvPr/>
        </p:nvSpPr>
        <p:spPr bwMode="auto">
          <a:xfrm>
            <a:off x="5588000" y="3314462"/>
            <a:ext cx="1540074" cy="1426567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0" dirty="0"/>
              <a:t>double</a:t>
            </a:r>
            <a:br>
              <a:rPr lang="en-US" sz="2000" b="0" dirty="0"/>
            </a:br>
            <a:r>
              <a:rPr lang="en-US" sz="2000" b="0" dirty="0"/>
              <a:t>rotation</a:t>
            </a:r>
          </a:p>
        </p:txBody>
      </p:sp>
      <p:sp>
        <p:nvSpPr>
          <p:cNvPr id="93" name="Isosceles Triangle 92"/>
          <p:cNvSpPr/>
          <p:nvPr/>
        </p:nvSpPr>
        <p:spPr bwMode="auto">
          <a:xfrm>
            <a:off x="8546496" y="3785834"/>
            <a:ext cx="609600" cy="824028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94" name="Oval 93"/>
          <p:cNvSpPr/>
          <p:nvPr/>
        </p:nvSpPr>
        <p:spPr bwMode="auto">
          <a:xfrm>
            <a:off x="9726775" y="3009662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95" name="Straight Connector 94"/>
          <p:cNvCxnSpPr>
            <a:stCxn id="175" idx="7"/>
            <a:endCxn id="94" idx="3"/>
          </p:cNvCxnSpPr>
          <p:nvPr/>
        </p:nvCxnSpPr>
        <p:spPr bwMode="auto">
          <a:xfrm rot="5400000" flipH="1" flipV="1">
            <a:off x="9341709" y="3036871"/>
            <a:ext cx="282958" cy="54073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>
            <a:stCxn id="94" idx="5"/>
            <a:endCxn id="162" idx="1"/>
          </p:cNvCxnSpPr>
          <p:nvPr/>
        </p:nvCxnSpPr>
        <p:spPr bwMode="auto">
          <a:xfrm rot="16200000" flipH="1">
            <a:off x="10013511" y="3035121"/>
            <a:ext cx="282958" cy="54423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 rot="5400000" flipH="1" flipV="1">
            <a:off x="8026397" y="4228861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1" name="TextBox 150"/>
          <p:cNvSpPr txBox="1"/>
          <p:nvPr/>
        </p:nvSpPr>
        <p:spPr>
          <a:xfrm>
            <a:off x="7852441" y="3999788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sp>
        <p:nvSpPr>
          <p:cNvPr id="162" name="Oval 161"/>
          <p:cNvSpPr/>
          <p:nvPr/>
        </p:nvSpPr>
        <p:spPr bwMode="auto">
          <a:xfrm>
            <a:off x="10400326" y="3421936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63" name="Isosceles Triangle 162"/>
          <p:cNvSpPr/>
          <p:nvPr/>
        </p:nvSpPr>
        <p:spPr bwMode="auto">
          <a:xfrm>
            <a:off x="10478104" y="3790265"/>
            <a:ext cx="609600" cy="81959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164" name="Straight Connector 163"/>
          <p:cNvCxnSpPr>
            <a:stCxn id="162" idx="6"/>
            <a:endCxn id="163" idx="0"/>
          </p:cNvCxnSpPr>
          <p:nvPr/>
        </p:nvCxnSpPr>
        <p:spPr bwMode="auto">
          <a:xfrm>
            <a:off x="10583206" y="3513376"/>
            <a:ext cx="199698" cy="2768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5" name="Straight Connector 164"/>
          <p:cNvCxnSpPr>
            <a:stCxn id="162" idx="2"/>
            <a:endCxn id="172" idx="0"/>
          </p:cNvCxnSpPr>
          <p:nvPr/>
        </p:nvCxnSpPr>
        <p:spPr bwMode="auto">
          <a:xfrm rot="10800000" flipV="1">
            <a:off x="10166652" y="3513376"/>
            <a:ext cx="233674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68" name="TextBox 167"/>
          <p:cNvSpPr txBox="1"/>
          <p:nvPr/>
        </p:nvSpPr>
        <p:spPr>
          <a:xfrm>
            <a:off x="11291050" y="409506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</a:p>
        </p:txBody>
      </p:sp>
      <p:cxnSp>
        <p:nvCxnSpPr>
          <p:cNvPr id="169" name="Straight Arrow Connector 168"/>
          <p:cNvCxnSpPr/>
          <p:nvPr/>
        </p:nvCxnSpPr>
        <p:spPr bwMode="auto">
          <a:xfrm rot="16200000" flipV="1">
            <a:off x="10890222" y="4246675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70" name="Isosceles Triangle 169"/>
          <p:cNvSpPr/>
          <p:nvPr/>
        </p:nvSpPr>
        <p:spPr bwMode="auto">
          <a:xfrm>
            <a:off x="9232296" y="3785834"/>
            <a:ext cx="470504" cy="5505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0" dirty="0"/>
              <a:t>T</a:t>
            </a:r>
            <a:r>
              <a:rPr lang="en-US" sz="2000" b="0" baseline="-25000" dirty="0"/>
              <a:t>1</a:t>
            </a:r>
          </a:p>
        </p:txBody>
      </p:sp>
      <p:sp>
        <p:nvSpPr>
          <p:cNvPr id="172" name="Isosceles Triangle 171"/>
          <p:cNvSpPr/>
          <p:nvPr/>
        </p:nvSpPr>
        <p:spPr bwMode="auto">
          <a:xfrm>
            <a:off x="9931400" y="3785834"/>
            <a:ext cx="470504" cy="5505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0" dirty="0"/>
              <a:t>T</a:t>
            </a:r>
            <a:r>
              <a:rPr lang="en-US" sz="2000" b="0" baseline="-25000" dirty="0"/>
              <a:t>2</a:t>
            </a:r>
          </a:p>
        </p:txBody>
      </p:sp>
      <p:sp>
        <p:nvSpPr>
          <p:cNvPr id="175" name="Oval 174"/>
          <p:cNvSpPr/>
          <p:nvPr/>
        </p:nvSpPr>
        <p:spPr bwMode="auto">
          <a:xfrm>
            <a:off x="9056722" y="3421936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78" name="Straight Connector 177"/>
          <p:cNvCxnSpPr>
            <a:stCxn id="175" idx="6"/>
            <a:endCxn id="170" idx="0"/>
          </p:cNvCxnSpPr>
          <p:nvPr/>
        </p:nvCxnSpPr>
        <p:spPr bwMode="auto">
          <a:xfrm>
            <a:off x="9239602" y="3513376"/>
            <a:ext cx="227946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9" name="Straight Connector 178"/>
          <p:cNvCxnSpPr>
            <a:stCxn id="175" idx="2"/>
            <a:endCxn id="93" idx="0"/>
          </p:cNvCxnSpPr>
          <p:nvPr/>
        </p:nvCxnSpPr>
        <p:spPr bwMode="auto">
          <a:xfrm rot="10800000" flipV="1">
            <a:off x="8851296" y="3513376"/>
            <a:ext cx="205426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6" name="Straight Arrow Connector 165"/>
          <p:cNvCxnSpPr/>
          <p:nvPr/>
        </p:nvCxnSpPr>
        <p:spPr bwMode="auto">
          <a:xfrm rot="16200000" flipV="1">
            <a:off x="11211416" y="3988387"/>
            <a:ext cx="1219202" cy="2375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67" name="TextBox 166"/>
          <p:cNvSpPr txBox="1"/>
          <p:nvPr/>
        </p:nvSpPr>
        <p:spPr>
          <a:xfrm>
            <a:off x="11863781" y="3600152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7030A0"/>
                </a:solidFill>
              </a:rPr>
              <a:t>h-1</a:t>
            </a:r>
            <a:endParaRPr lang="en-US" sz="2000" b="0" baseline="-25000" dirty="0">
              <a:solidFill>
                <a:srgbClr val="7030A0"/>
              </a:solidFill>
            </a:endParaRPr>
          </a:p>
        </p:txBody>
      </p:sp>
      <p:cxnSp>
        <p:nvCxnSpPr>
          <p:cNvPr id="177" name="Straight Arrow Connector 176"/>
          <p:cNvCxnSpPr/>
          <p:nvPr/>
        </p:nvCxnSpPr>
        <p:spPr bwMode="auto">
          <a:xfrm rot="16200000" flipV="1">
            <a:off x="4026299" y="3788130"/>
            <a:ext cx="1599408" cy="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80" name="TextBox 179"/>
          <p:cNvSpPr txBox="1"/>
          <p:nvPr/>
        </p:nvSpPr>
        <p:spPr>
          <a:xfrm>
            <a:off x="4804555" y="3216233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h+1</a:t>
            </a:r>
          </a:p>
        </p:txBody>
      </p:sp>
      <p:sp>
        <p:nvSpPr>
          <p:cNvPr id="182" name="Isosceles Triangle 181"/>
          <p:cNvSpPr/>
          <p:nvPr/>
        </p:nvSpPr>
        <p:spPr bwMode="auto">
          <a:xfrm>
            <a:off x="909972" y="3516569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184" name="Oval 183"/>
          <p:cNvSpPr/>
          <p:nvPr/>
        </p:nvSpPr>
        <p:spPr bwMode="auto">
          <a:xfrm>
            <a:off x="1900572" y="2957155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85" name="Straight Connector 184"/>
          <p:cNvCxnSpPr>
            <a:stCxn id="182" idx="0"/>
            <a:endCxn id="184" idx="3"/>
          </p:cNvCxnSpPr>
          <p:nvPr/>
        </p:nvCxnSpPr>
        <p:spPr bwMode="auto">
          <a:xfrm rot="5400000" flipH="1" flipV="1">
            <a:off x="1369405" y="2958620"/>
            <a:ext cx="403316" cy="7125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0" name="Straight Connector 189"/>
          <p:cNvCxnSpPr>
            <a:stCxn id="184" idx="5"/>
            <a:endCxn id="195" idx="1"/>
          </p:cNvCxnSpPr>
          <p:nvPr/>
        </p:nvCxnSpPr>
        <p:spPr bwMode="auto">
          <a:xfrm rot="16200000" flipH="1">
            <a:off x="2390087" y="2779836"/>
            <a:ext cx="282162" cy="94899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1" name="Straight Arrow Connector 190"/>
          <p:cNvCxnSpPr/>
          <p:nvPr/>
        </p:nvCxnSpPr>
        <p:spPr bwMode="auto">
          <a:xfrm rot="5400000" flipH="1" flipV="1">
            <a:off x="452772" y="3902032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92" name="TextBox 191"/>
          <p:cNvSpPr txBox="1"/>
          <p:nvPr/>
        </p:nvSpPr>
        <p:spPr>
          <a:xfrm>
            <a:off x="254000" y="3730523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93" name="Straight Arrow Connector 192"/>
          <p:cNvCxnSpPr/>
          <p:nvPr/>
        </p:nvCxnSpPr>
        <p:spPr bwMode="auto">
          <a:xfrm rot="5400000" flipH="1" flipV="1">
            <a:off x="3775061" y="3940135"/>
            <a:ext cx="1296194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94" name="TextBox 193"/>
          <p:cNvSpPr txBox="1"/>
          <p:nvPr/>
        </p:nvSpPr>
        <p:spPr>
          <a:xfrm>
            <a:off x="4422467" y="3771097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95" name="Oval 194"/>
          <p:cNvSpPr/>
          <p:nvPr/>
        </p:nvSpPr>
        <p:spPr bwMode="auto">
          <a:xfrm>
            <a:off x="2978884" y="3368633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96" name="Isosceles Triangle 195"/>
          <p:cNvSpPr/>
          <p:nvPr/>
        </p:nvSpPr>
        <p:spPr bwMode="auto">
          <a:xfrm>
            <a:off x="3207484" y="3673433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197" name="Straight Connector 196"/>
          <p:cNvCxnSpPr>
            <a:stCxn id="195" idx="6"/>
            <a:endCxn id="196" idx="0"/>
          </p:cNvCxnSpPr>
          <p:nvPr/>
        </p:nvCxnSpPr>
        <p:spPr bwMode="auto">
          <a:xfrm>
            <a:off x="3161764" y="3460073"/>
            <a:ext cx="3505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8" name="Straight Connector 197"/>
          <p:cNvCxnSpPr>
            <a:stCxn id="195" idx="2"/>
            <a:endCxn id="206" idx="7"/>
          </p:cNvCxnSpPr>
          <p:nvPr/>
        </p:nvCxnSpPr>
        <p:spPr bwMode="auto">
          <a:xfrm rot="10800000" flipV="1">
            <a:off x="2620694" y="3460073"/>
            <a:ext cx="358190" cy="2401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9" name="Straight Arrow Connector 198"/>
          <p:cNvCxnSpPr/>
          <p:nvPr/>
        </p:nvCxnSpPr>
        <p:spPr bwMode="auto">
          <a:xfrm rot="16200000" flipV="1">
            <a:off x="1535050" y="4168735"/>
            <a:ext cx="838201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00" name="TextBox 199"/>
          <p:cNvSpPr txBox="1"/>
          <p:nvPr/>
        </p:nvSpPr>
        <p:spPr>
          <a:xfrm>
            <a:off x="1488509" y="3959124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7030A0"/>
                </a:solidFill>
              </a:rPr>
              <a:t>h-1</a:t>
            </a:r>
            <a:endParaRPr lang="en-US" sz="1800" b="0" baseline="-25000" dirty="0">
              <a:solidFill>
                <a:srgbClr val="7030A0"/>
              </a:solidFill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3911600" y="397823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</a:p>
        </p:txBody>
      </p:sp>
      <p:cxnSp>
        <p:nvCxnSpPr>
          <p:cNvPr id="204" name="Straight Arrow Connector 203"/>
          <p:cNvCxnSpPr/>
          <p:nvPr/>
        </p:nvCxnSpPr>
        <p:spPr bwMode="auto">
          <a:xfrm rot="16200000" flipV="1">
            <a:off x="3548411" y="4112822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05" name="Isosceles Triangle 204"/>
          <p:cNvSpPr/>
          <p:nvPr/>
        </p:nvSpPr>
        <p:spPr bwMode="auto">
          <a:xfrm>
            <a:off x="2037876" y="4037333"/>
            <a:ext cx="470504" cy="5505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0" dirty="0"/>
              <a:t>T</a:t>
            </a:r>
            <a:r>
              <a:rPr lang="en-US" sz="2000" b="0" baseline="-25000" dirty="0"/>
              <a:t>1</a:t>
            </a:r>
          </a:p>
        </p:txBody>
      </p:sp>
      <p:sp>
        <p:nvSpPr>
          <p:cNvPr id="206" name="Oval 205"/>
          <p:cNvSpPr/>
          <p:nvPr/>
        </p:nvSpPr>
        <p:spPr bwMode="auto">
          <a:xfrm>
            <a:off x="2464596" y="3673435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dirty="0"/>
          </a:p>
        </p:txBody>
      </p:sp>
      <p:sp>
        <p:nvSpPr>
          <p:cNvPr id="207" name="Isosceles Triangle 206"/>
          <p:cNvSpPr/>
          <p:nvPr/>
        </p:nvSpPr>
        <p:spPr bwMode="auto">
          <a:xfrm>
            <a:off x="2584580" y="4037333"/>
            <a:ext cx="470504" cy="5505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0" dirty="0"/>
              <a:t>T</a:t>
            </a:r>
            <a:r>
              <a:rPr lang="en-US" sz="2000" b="0" baseline="-25000" dirty="0"/>
              <a:t>2</a:t>
            </a:r>
          </a:p>
        </p:txBody>
      </p:sp>
      <p:cxnSp>
        <p:nvCxnSpPr>
          <p:cNvPr id="208" name="Straight Connector 207"/>
          <p:cNvCxnSpPr>
            <a:stCxn id="206" idx="6"/>
            <a:endCxn id="207" idx="0"/>
          </p:cNvCxnSpPr>
          <p:nvPr/>
        </p:nvCxnSpPr>
        <p:spPr bwMode="auto">
          <a:xfrm>
            <a:off x="2647476" y="3764875"/>
            <a:ext cx="172356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09" name="Straight Connector 208"/>
          <p:cNvCxnSpPr>
            <a:stCxn id="206" idx="2"/>
            <a:endCxn id="205" idx="0"/>
          </p:cNvCxnSpPr>
          <p:nvPr/>
        </p:nvCxnSpPr>
        <p:spPr bwMode="auto">
          <a:xfrm rot="10800000" flipV="1">
            <a:off x="2273128" y="3764875"/>
            <a:ext cx="191468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10" name="TextBox 209"/>
          <p:cNvSpPr txBox="1"/>
          <p:nvPr/>
        </p:nvSpPr>
        <p:spPr>
          <a:xfrm>
            <a:off x="711200" y="5086290"/>
            <a:ext cx="33382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T</a:t>
            </a:r>
            <a:r>
              <a:rPr lang="en-US" sz="2000" b="0" baseline="-25000" dirty="0">
                <a:solidFill>
                  <a:srgbClr val="C00000"/>
                </a:solidFill>
              </a:rPr>
              <a:t>L</a:t>
            </a:r>
            <a:r>
              <a:rPr lang="en-US" sz="2000" b="0" dirty="0">
                <a:solidFill>
                  <a:srgbClr val="C00000"/>
                </a:solidFill>
              </a:rPr>
              <a:t> &lt; x &lt; T</a:t>
            </a:r>
            <a:r>
              <a:rPr lang="en-US" sz="2000" b="0" baseline="-25000" dirty="0">
                <a:solidFill>
                  <a:srgbClr val="C00000"/>
                </a:solidFill>
              </a:rPr>
              <a:t>1</a:t>
            </a:r>
            <a:r>
              <a:rPr lang="en-US" sz="2000" b="0" dirty="0">
                <a:solidFill>
                  <a:srgbClr val="C00000"/>
                </a:solidFill>
              </a:rPr>
              <a:t> &lt; y &lt; T</a:t>
            </a:r>
            <a:r>
              <a:rPr lang="en-US" sz="2000" b="0" baseline="-25000" dirty="0">
                <a:solidFill>
                  <a:srgbClr val="C00000"/>
                </a:solidFill>
              </a:rPr>
              <a:t>2</a:t>
            </a:r>
            <a:r>
              <a:rPr lang="en-US" sz="2000" b="0" dirty="0">
                <a:solidFill>
                  <a:srgbClr val="C00000"/>
                </a:solidFill>
              </a:rPr>
              <a:t> &lt; z &lt; T</a:t>
            </a:r>
            <a:r>
              <a:rPr lang="en-US" sz="2000" b="0" baseline="-25000" dirty="0">
                <a:solidFill>
                  <a:srgbClr val="C00000"/>
                </a:solidFill>
              </a:rPr>
              <a:t>o</a:t>
            </a:r>
            <a:endParaRPr lang="en-US" sz="2000" b="0" dirty="0">
              <a:solidFill>
                <a:srgbClr val="C00000"/>
              </a:solidFill>
            </a:endParaRPr>
          </a:p>
        </p:txBody>
      </p:sp>
      <p:cxnSp>
        <p:nvCxnSpPr>
          <p:cNvPr id="211" name="Straight Arrow Connector 210"/>
          <p:cNvCxnSpPr/>
          <p:nvPr/>
        </p:nvCxnSpPr>
        <p:spPr bwMode="auto">
          <a:xfrm>
            <a:off x="787400" y="5014555"/>
            <a:ext cx="310968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14" name="TextBox 213"/>
          <p:cNvSpPr txBox="1"/>
          <p:nvPr/>
        </p:nvSpPr>
        <p:spPr>
          <a:xfrm>
            <a:off x="1625600" y="265235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215" name="TextBox 214"/>
          <p:cNvSpPr txBox="1"/>
          <p:nvPr/>
        </p:nvSpPr>
        <p:spPr>
          <a:xfrm>
            <a:off x="3149600" y="309044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z</a:t>
            </a:r>
          </a:p>
        </p:txBody>
      </p:sp>
      <p:sp>
        <p:nvSpPr>
          <p:cNvPr id="218" name="TextBox 217"/>
          <p:cNvSpPr txBox="1"/>
          <p:nvPr/>
        </p:nvSpPr>
        <p:spPr>
          <a:xfrm>
            <a:off x="2227094" y="333815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y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8712200" y="316664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10609094" y="316664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z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9321800" y="270944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y</a:t>
            </a:r>
          </a:p>
        </p:txBody>
      </p:sp>
      <p:sp>
        <p:nvSpPr>
          <p:cNvPr id="223" name="TextBox 222"/>
          <p:cNvSpPr txBox="1"/>
          <p:nvPr/>
        </p:nvSpPr>
        <p:spPr>
          <a:xfrm>
            <a:off x="8255000" y="5086290"/>
            <a:ext cx="33382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T</a:t>
            </a:r>
            <a:r>
              <a:rPr lang="en-US" sz="2000" b="0" baseline="-25000" dirty="0">
                <a:solidFill>
                  <a:srgbClr val="C00000"/>
                </a:solidFill>
              </a:rPr>
              <a:t>L</a:t>
            </a:r>
            <a:r>
              <a:rPr lang="en-US" sz="2000" b="0" dirty="0">
                <a:solidFill>
                  <a:srgbClr val="C00000"/>
                </a:solidFill>
              </a:rPr>
              <a:t> &lt; x &lt; T</a:t>
            </a:r>
            <a:r>
              <a:rPr lang="en-US" sz="2000" b="0" baseline="-25000" dirty="0">
                <a:solidFill>
                  <a:srgbClr val="C00000"/>
                </a:solidFill>
              </a:rPr>
              <a:t>1</a:t>
            </a:r>
            <a:r>
              <a:rPr lang="en-US" sz="2000" b="0" dirty="0">
                <a:solidFill>
                  <a:srgbClr val="C00000"/>
                </a:solidFill>
              </a:rPr>
              <a:t> &lt; y &lt; T</a:t>
            </a:r>
            <a:r>
              <a:rPr lang="en-US" sz="2000" b="0" baseline="-25000" dirty="0">
                <a:solidFill>
                  <a:srgbClr val="C00000"/>
                </a:solidFill>
              </a:rPr>
              <a:t>2</a:t>
            </a:r>
            <a:r>
              <a:rPr lang="en-US" sz="2000" b="0" dirty="0">
                <a:solidFill>
                  <a:srgbClr val="C00000"/>
                </a:solidFill>
              </a:rPr>
              <a:t> &lt; z &lt; T</a:t>
            </a:r>
            <a:r>
              <a:rPr lang="en-US" sz="2000" b="0" baseline="-25000" dirty="0">
                <a:solidFill>
                  <a:srgbClr val="C00000"/>
                </a:solidFill>
              </a:rPr>
              <a:t>o</a:t>
            </a:r>
            <a:endParaRPr lang="en-US" sz="2000" b="0" dirty="0">
              <a:solidFill>
                <a:srgbClr val="C00000"/>
              </a:solidFill>
            </a:endParaRPr>
          </a:p>
        </p:txBody>
      </p:sp>
      <p:cxnSp>
        <p:nvCxnSpPr>
          <p:cNvPr id="224" name="Straight Arrow Connector 223"/>
          <p:cNvCxnSpPr/>
          <p:nvPr/>
        </p:nvCxnSpPr>
        <p:spPr bwMode="auto">
          <a:xfrm>
            <a:off x="8331200" y="5014555"/>
            <a:ext cx="310968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85" name="Slide Number Placeholder 8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>
          <a:xfrm>
            <a:off x="952500" y="254000"/>
            <a:ext cx="8216900" cy="1498600"/>
          </a:xfrm>
        </p:spPr>
        <p:txBody>
          <a:bodyPr/>
          <a:lstStyle/>
          <a:p>
            <a:r>
              <a:rPr lang="en-US" dirty="0"/>
              <a:t>Insertion in the </a:t>
            </a:r>
            <a:r>
              <a:rPr lang="en-US" i="1" dirty="0"/>
              <a:t>Inner</a:t>
            </a:r>
            <a:r>
              <a:rPr lang="en-US" dirty="0"/>
              <a:t> Subtree</a:t>
            </a:r>
          </a:p>
        </p:txBody>
      </p:sp>
      <p:sp>
        <p:nvSpPr>
          <p:cNvPr id="58" name="Content Placeholder 57"/>
          <p:cNvSpPr>
            <a:spLocks noGrp="1"/>
          </p:cNvSpPr>
          <p:nvPr>
            <p:ph idx="1"/>
          </p:nvPr>
        </p:nvSpPr>
        <p:spPr>
          <a:xfrm>
            <a:off x="787400" y="1981200"/>
            <a:ext cx="11099800" cy="6896100"/>
          </a:xfrm>
        </p:spPr>
        <p:txBody>
          <a:bodyPr/>
          <a:lstStyle/>
          <a:p>
            <a:r>
              <a:rPr lang="en-US" dirty="0"/>
              <a:t>Is this an AVL tree?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baseline="-25000" dirty="0"/>
              <a:t>L</a:t>
            </a:r>
            <a:r>
              <a:rPr lang="en-US" dirty="0">
                <a:solidFill>
                  <a:schemeClr val="tx1"/>
                </a:solidFill>
              </a:rPr>
              <a:t>, T</a:t>
            </a:r>
            <a:r>
              <a:rPr lang="en-US" baseline="-25000" dirty="0"/>
              <a:t>1</a:t>
            </a:r>
            <a:r>
              <a:rPr lang="en-US" dirty="0">
                <a:solidFill>
                  <a:schemeClr val="tx1"/>
                </a:solidFill>
              </a:rPr>
              <a:t>, T</a:t>
            </a:r>
            <a:r>
              <a:rPr lang="en-US" baseline="-25000" dirty="0"/>
              <a:t>2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dirty="0"/>
              <a:t>T</a:t>
            </a:r>
            <a:r>
              <a:rPr lang="en-US" baseline="-25000" dirty="0"/>
              <a:t>o</a:t>
            </a:r>
            <a:r>
              <a:rPr lang="en-US" dirty="0">
                <a:solidFill>
                  <a:schemeClr val="tx1"/>
                </a:solidFill>
              </a:rPr>
              <a:t> are AVL trees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Because x was the lowest violation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baseline="-25000" dirty="0"/>
              <a:t>L</a:t>
            </a:r>
            <a:r>
              <a:rPr lang="en-US" dirty="0">
                <a:solidFill>
                  <a:schemeClr val="tx1"/>
                </a:solidFill>
              </a:rPr>
              <a:t>–x–T</a:t>
            </a:r>
            <a:r>
              <a:rPr lang="en-US" baseline="-25000" dirty="0"/>
              <a:t>1</a:t>
            </a:r>
            <a:r>
              <a:rPr lang="en-US" dirty="0">
                <a:solidFill>
                  <a:schemeClr val="tx1"/>
                </a:solidFill>
              </a:rPr>
              <a:t> is an AVL tree of height </a:t>
            </a:r>
            <a:r>
              <a:rPr lang="en-US" dirty="0">
                <a:solidFill>
                  <a:srgbClr val="00B0F0"/>
                </a:solidFill>
              </a:rPr>
              <a:t>h-1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Because T</a:t>
            </a:r>
            <a:r>
              <a:rPr lang="en-US" baseline="-25000" dirty="0"/>
              <a:t>L</a:t>
            </a:r>
            <a:r>
              <a:rPr lang="en-US" dirty="0">
                <a:solidFill>
                  <a:schemeClr val="tx1"/>
                </a:solidFill>
              </a:rPr>
              <a:t> has height </a:t>
            </a:r>
            <a:r>
              <a:rPr lang="en-US" dirty="0">
                <a:solidFill>
                  <a:srgbClr val="00B0F0"/>
                </a:solidFill>
              </a:rPr>
              <a:t>h-2</a:t>
            </a:r>
            <a:r>
              <a:rPr lang="en-US" dirty="0">
                <a:solidFill>
                  <a:schemeClr val="tx1"/>
                </a:solidFill>
              </a:rPr>
              <a:t> and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baseline="-25000" dirty="0"/>
              <a:t>1</a:t>
            </a:r>
            <a:r>
              <a:rPr lang="en-US" dirty="0">
                <a:solidFill>
                  <a:schemeClr val="tx1"/>
                </a:solidFill>
              </a:rPr>
              <a:t> has height either </a:t>
            </a:r>
            <a:r>
              <a:rPr lang="en-US" dirty="0">
                <a:solidFill>
                  <a:srgbClr val="00B0F0"/>
                </a:solidFill>
              </a:rPr>
              <a:t>h-2</a:t>
            </a:r>
            <a:r>
              <a:rPr lang="en-US" dirty="0">
                <a:solidFill>
                  <a:schemeClr val="tx1"/>
                </a:solidFill>
              </a:rPr>
              <a:t> or </a:t>
            </a:r>
            <a:r>
              <a:rPr lang="en-US" dirty="0">
                <a:solidFill>
                  <a:srgbClr val="00B0F0"/>
                </a:solidFill>
              </a:rPr>
              <a:t>h-3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baseline="-25000" dirty="0"/>
              <a:t>2</a:t>
            </a:r>
            <a:r>
              <a:rPr lang="en-US" dirty="0">
                <a:solidFill>
                  <a:schemeClr val="tx1"/>
                </a:solidFill>
              </a:rPr>
              <a:t>–z–T</a:t>
            </a:r>
            <a:r>
              <a:rPr lang="en-US" baseline="-25000" dirty="0"/>
              <a:t>o</a:t>
            </a:r>
            <a:r>
              <a:rPr lang="en-US" dirty="0">
                <a:solidFill>
                  <a:schemeClr val="tx1"/>
                </a:solidFill>
              </a:rPr>
              <a:t> is an AVL tree of height </a:t>
            </a:r>
            <a:r>
              <a:rPr lang="en-US" dirty="0">
                <a:solidFill>
                  <a:srgbClr val="00B0F0"/>
                </a:solidFill>
              </a:rPr>
              <a:t>h-1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Because T</a:t>
            </a:r>
            <a:r>
              <a:rPr lang="en-US" baseline="-25000" dirty="0"/>
              <a:t>2</a:t>
            </a:r>
            <a:r>
              <a:rPr lang="en-US" dirty="0">
                <a:solidFill>
                  <a:schemeClr val="tx1"/>
                </a:solidFill>
              </a:rPr>
              <a:t> has height either </a:t>
            </a:r>
            <a:r>
              <a:rPr lang="en-US" dirty="0">
                <a:solidFill>
                  <a:srgbClr val="00B0F0"/>
                </a:solidFill>
              </a:rPr>
              <a:t>h-2</a:t>
            </a:r>
            <a:r>
              <a:rPr lang="en-US" dirty="0">
                <a:solidFill>
                  <a:schemeClr val="tx1"/>
                </a:solidFill>
              </a:rPr>
              <a:t> or </a:t>
            </a:r>
            <a:r>
              <a:rPr lang="en-US" dirty="0">
                <a:solidFill>
                  <a:srgbClr val="00B0F0"/>
                </a:solidFill>
              </a:rPr>
              <a:t>h-3 </a:t>
            </a:r>
            <a:r>
              <a:rPr lang="en-US" dirty="0">
                <a:solidFill>
                  <a:schemeClr val="tx1"/>
                </a:solidFill>
              </a:rPr>
              <a:t>and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baseline="-25000" dirty="0"/>
              <a:t>o</a:t>
            </a:r>
            <a:r>
              <a:rPr lang="en-US" dirty="0">
                <a:solidFill>
                  <a:schemeClr val="tx1"/>
                </a:solidFill>
              </a:rPr>
              <a:t> has height </a:t>
            </a:r>
            <a:r>
              <a:rPr lang="en-US" dirty="0">
                <a:solidFill>
                  <a:srgbClr val="00B0F0"/>
                </a:solidFill>
              </a:rPr>
              <a:t>h-2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(T</a:t>
            </a:r>
            <a:r>
              <a:rPr lang="en-US" baseline="-25000" dirty="0"/>
              <a:t>L</a:t>
            </a:r>
            <a:r>
              <a:rPr lang="en-US" dirty="0">
                <a:solidFill>
                  <a:schemeClr val="tx1"/>
                </a:solidFill>
              </a:rPr>
              <a:t>–x–T</a:t>
            </a:r>
            <a:r>
              <a:rPr lang="en-US" baseline="-25000" dirty="0"/>
              <a:t>i</a:t>
            </a:r>
            <a:r>
              <a:rPr lang="en-US" dirty="0">
                <a:solidFill>
                  <a:schemeClr val="tx1"/>
                </a:solidFill>
              </a:rPr>
              <a:t>)–y–(T</a:t>
            </a:r>
            <a:r>
              <a:rPr lang="en-US" baseline="-25000" dirty="0"/>
              <a:t>2</a:t>
            </a:r>
            <a:r>
              <a:rPr lang="en-US" dirty="0">
                <a:solidFill>
                  <a:schemeClr val="tx1"/>
                </a:solidFill>
              </a:rPr>
              <a:t>–z–T</a:t>
            </a:r>
            <a:r>
              <a:rPr lang="en-US" baseline="-25000" dirty="0"/>
              <a:t>o</a:t>
            </a:r>
            <a:r>
              <a:rPr lang="en-US" dirty="0">
                <a:solidFill>
                  <a:schemeClr val="tx1"/>
                </a:solidFill>
              </a:rPr>
              <a:t>) is an AVL tree of height </a:t>
            </a:r>
            <a:r>
              <a:rPr lang="en-US" dirty="0">
                <a:solidFill>
                  <a:srgbClr val="00B0F0"/>
                </a:solidFill>
              </a:rPr>
              <a:t>h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4" name="Straight Arrow Connector 133"/>
          <p:cNvCxnSpPr/>
          <p:nvPr/>
        </p:nvCxnSpPr>
        <p:spPr bwMode="auto">
          <a:xfrm rot="16200000" flipV="1">
            <a:off x="11621042" y="3810157"/>
            <a:ext cx="1599408" cy="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12470813" y="3237467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</a:t>
            </a:r>
          </a:p>
        </p:txBody>
      </p:sp>
      <p:cxnSp>
        <p:nvCxnSpPr>
          <p:cNvPr id="154" name="Straight Arrow Connector 153"/>
          <p:cNvCxnSpPr/>
          <p:nvPr/>
        </p:nvCxnSpPr>
        <p:spPr bwMode="auto">
          <a:xfrm rot="16200000" flipV="1">
            <a:off x="7200075" y="3988387"/>
            <a:ext cx="1219202" cy="2375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5" name="TextBox 154"/>
          <p:cNvSpPr txBox="1"/>
          <p:nvPr/>
        </p:nvSpPr>
        <p:spPr>
          <a:xfrm>
            <a:off x="7319040" y="3600152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7030A0"/>
                </a:solidFill>
              </a:rPr>
              <a:t>h-1</a:t>
            </a:r>
            <a:endParaRPr lang="en-US" sz="2000" b="0" baseline="-25000" dirty="0">
              <a:solidFill>
                <a:srgbClr val="7030A0"/>
              </a:solidFill>
            </a:endParaRPr>
          </a:p>
        </p:txBody>
      </p:sp>
      <p:grpSp>
        <p:nvGrpSpPr>
          <p:cNvPr id="2" name="Group 87"/>
          <p:cNvGrpSpPr/>
          <p:nvPr/>
        </p:nvGrpSpPr>
        <p:grpSpPr>
          <a:xfrm>
            <a:off x="9334501" y="152400"/>
            <a:ext cx="3505199" cy="1607537"/>
            <a:chOff x="9334501" y="152400"/>
            <a:chExt cx="3505199" cy="1607537"/>
          </a:xfrm>
        </p:grpSpPr>
        <p:sp>
          <p:nvSpPr>
            <p:cNvPr id="89" name="Isosceles Triangle 88"/>
            <p:cNvSpPr/>
            <p:nvPr/>
          </p:nvSpPr>
          <p:spPr bwMode="auto">
            <a:xfrm>
              <a:off x="9850056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T</a:t>
              </a:r>
              <a:r>
                <a:rPr lang="en-US" sz="1800" b="0" baseline="-25000" dirty="0"/>
                <a:t>i</a:t>
              </a:r>
            </a:p>
          </p:txBody>
        </p:sp>
        <p:sp>
          <p:nvSpPr>
            <p:cNvPr id="90" name="Down Arrow 89"/>
            <p:cNvSpPr/>
            <p:nvPr/>
          </p:nvSpPr>
          <p:spPr bwMode="auto">
            <a:xfrm flipH="1">
              <a:off x="9816762" y="350159"/>
              <a:ext cx="214338" cy="198766"/>
            </a:xfrm>
            <a:prstGeom prst="downArrow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9859629" y="152400"/>
              <a:ext cx="128603" cy="128603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7" name="Isosceles Triangle 96"/>
            <p:cNvSpPr/>
            <p:nvPr/>
          </p:nvSpPr>
          <p:spPr bwMode="auto">
            <a:xfrm>
              <a:off x="9334501" y="1006613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9870346" y="634661"/>
              <a:ext cx="128603" cy="128603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99" name="Straight Connector 98"/>
            <p:cNvCxnSpPr>
              <a:stCxn id="97" idx="0"/>
              <a:endCxn id="98" idx="3"/>
            </p:cNvCxnSpPr>
            <p:nvPr/>
          </p:nvCxnSpPr>
          <p:spPr bwMode="auto">
            <a:xfrm rot="5400000" flipH="1" flipV="1">
              <a:off x="9587918" y="705351"/>
              <a:ext cx="262183" cy="34034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>
              <a:stCxn id="98" idx="5"/>
              <a:endCxn id="101" idx="1"/>
            </p:cNvCxnSpPr>
            <p:nvPr/>
          </p:nvCxnSpPr>
          <p:spPr bwMode="auto">
            <a:xfrm rot="16200000" flipH="1">
              <a:off x="10039630" y="684916"/>
              <a:ext cx="176986" cy="2960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01" name="Oval 100"/>
            <p:cNvSpPr/>
            <p:nvPr/>
          </p:nvSpPr>
          <p:spPr bwMode="auto">
            <a:xfrm>
              <a:off x="10257298" y="902583"/>
              <a:ext cx="128603" cy="128603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02" name="Isosceles Triangle 101"/>
            <p:cNvSpPr/>
            <p:nvPr/>
          </p:nvSpPr>
          <p:spPr bwMode="auto">
            <a:xfrm>
              <a:off x="10385901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cxnSp>
          <p:nvCxnSpPr>
            <p:cNvPr id="103" name="Straight Connector 102"/>
            <p:cNvCxnSpPr>
              <a:stCxn id="101" idx="6"/>
              <a:endCxn id="102" idx="0"/>
            </p:cNvCxnSpPr>
            <p:nvPr/>
          </p:nvCxnSpPr>
          <p:spPr bwMode="auto">
            <a:xfrm>
              <a:off x="10385901" y="966885"/>
              <a:ext cx="214338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>
              <a:stCxn id="101" idx="2"/>
              <a:endCxn id="89" idx="0"/>
            </p:cNvCxnSpPr>
            <p:nvPr/>
          </p:nvCxnSpPr>
          <p:spPr bwMode="auto">
            <a:xfrm rot="10800000" flipV="1">
              <a:off x="10064394" y="966885"/>
              <a:ext cx="192904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05" name="Right Arrow 104"/>
            <p:cNvSpPr/>
            <p:nvPr/>
          </p:nvSpPr>
          <p:spPr bwMode="auto">
            <a:xfrm>
              <a:off x="10857073" y="741830"/>
              <a:ext cx="428676" cy="583834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dirty="0"/>
            </a:p>
          </p:txBody>
        </p:sp>
        <p:sp>
          <p:nvSpPr>
            <p:cNvPr id="106" name="Isosceles Triangle 105"/>
            <p:cNvSpPr/>
            <p:nvPr/>
          </p:nvSpPr>
          <p:spPr bwMode="auto">
            <a:xfrm>
              <a:off x="11875179" y="1116921"/>
              <a:ext cx="428676" cy="547871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107" name="Isosceles Triangle 106"/>
            <p:cNvSpPr/>
            <p:nvPr/>
          </p:nvSpPr>
          <p:spPr bwMode="auto">
            <a:xfrm>
              <a:off x="11359624" y="1006613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11895469" y="634661"/>
              <a:ext cx="128603" cy="128603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109" name="Straight Connector 108"/>
            <p:cNvCxnSpPr>
              <a:stCxn id="107" idx="0"/>
              <a:endCxn id="108" idx="3"/>
            </p:cNvCxnSpPr>
            <p:nvPr/>
          </p:nvCxnSpPr>
          <p:spPr bwMode="auto">
            <a:xfrm rot="5400000" flipH="1" flipV="1">
              <a:off x="11613041" y="705351"/>
              <a:ext cx="262183" cy="34034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>
              <a:stCxn id="108" idx="5"/>
              <a:endCxn id="111" idx="1"/>
            </p:cNvCxnSpPr>
            <p:nvPr/>
          </p:nvCxnSpPr>
          <p:spPr bwMode="auto">
            <a:xfrm rot="16200000" flipH="1">
              <a:off x="12064753" y="684916"/>
              <a:ext cx="176986" cy="2960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11" name="Oval 110"/>
            <p:cNvSpPr/>
            <p:nvPr/>
          </p:nvSpPr>
          <p:spPr bwMode="auto">
            <a:xfrm>
              <a:off x="12282421" y="902583"/>
              <a:ext cx="128603" cy="128603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30" name="Isosceles Triangle 129"/>
            <p:cNvSpPr/>
            <p:nvPr/>
          </p:nvSpPr>
          <p:spPr bwMode="auto">
            <a:xfrm>
              <a:off x="12411024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cxnSp>
          <p:nvCxnSpPr>
            <p:cNvPr id="131" name="Straight Connector 130"/>
            <p:cNvCxnSpPr>
              <a:stCxn id="111" idx="6"/>
              <a:endCxn id="130" idx="0"/>
            </p:cNvCxnSpPr>
            <p:nvPr/>
          </p:nvCxnSpPr>
          <p:spPr bwMode="auto">
            <a:xfrm>
              <a:off x="12411024" y="966885"/>
              <a:ext cx="214338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2" name="Straight Connector 131"/>
            <p:cNvCxnSpPr>
              <a:stCxn id="111" idx="2"/>
              <a:endCxn id="106" idx="0"/>
            </p:cNvCxnSpPr>
            <p:nvPr/>
          </p:nvCxnSpPr>
          <p:spPr bwMode="auto">
            <a:xfrm rot="10800000" flipV="1">
              <a:off x="12089517" y="966885"/>
              <a:ext cx="192904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56" name="Oval 155"/>
            <p:cNvSpPr/>
            <p:nvPr/>
          </p:nvSpPr>
          <p:spPr bwMode="auto">
            <a:xfrm>
              <a:off x="12088797" y="1631334"/>
              <a:ext cx="128603" cy="128603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157" name="Rectangle 156"/>
          <p:cNvSpPr/>
          <p:nvPr/>
        </p:nvSpPr>
        <p:spPr bwMode="auto">
          <a:xfrm>
            <a:off x="9245600" y="76200"/>
            <a:ext cx="3683000" cy="1752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Notched Right Arrow 87"/>
          <p:cNvSpPr/>
          <p:nvPr/>
        </p:nvSpPr>
        <p:spPr bwMode="auto">
          <a:xfrm>
            <a:off x="5588000" y="3314462"/>
            <a:ext cx="1540074" cy="1426567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0" dirty="0"/>
              <a:t>double</a:t>
            </a:r>
            <a:br>
              <a:rPr lang="en-US" sz="2000" b="0" dirty="0"/>
            </a:br>
            <a:r>
              <a:rPr lang="en-US" sz="2000" b="0" dirty="0"/>
              <a:t>rotation</a:t>
            </a:r>
          </a:p>
        </p:txBody>
      </p:sp>
      <p:sp>
        <p:nvSpPr>
          <p:cNvPr id="93" name="Isosceles Triangle 92"/>
          <p:cNvSpPr/>
          <p:nvPr/>
        </p:nvSpPr>
        <p:spPr bwMode="auto">
          <a:xfrm>
            <a:off x="8546496" y="3785834"/>
            <a:ext cx="609600" cy="824028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94" name="Oval 93"/>
          <p:cNvSpPr/>
          <p:nvPr/>
        </p:nvSpPr>
        <p:spPr bwMode="auto">
          <a:xfrm>
            <a:off x="9726775" y="3009662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95" name="Straight Connector 94"/>
          <p:cNvCxnSpPr>
            <a:stCxn id="175" idx="7"/>
            <a:endCxn id="94" idx="3"/>
          </p:cNvCxnSpPr>
          <p:nvPr/>
        </p:nvCxnSpPr>
        <p:spPr bwMode="auto">
          <a:xfrm rot="5400000" flipH="1" flipV="1">
            <a:off x="9341709" y="3036871"/>
            <a:ext cx="282958" cy="54073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>
            <a:stCxn id="94" idx="5"/>
            <a:endCxn id="162" idx="1"/>
          </p:cNvCxnSpPr>
          <p:nvPr/>
        </p:nvCxnSpPr>
        <p:spPr bwMode="auto">
          <a:xfrm rot="16200000" flipH="1">
            <a:off x="10013511" y="3035121"/>
            <a:ext cx="282958" cy="54423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 rot="5400000" flipH="1" flipV="1">
            <a:off x="8026397" y="4228861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1" name="TextBox 150"/>
          <p:cNvSpPr txBox="1"/>
          <p:nvPr/>
        </p:nvSpPr>
        <p:spPr>
          <a:xfrm>
            <a:off x="7852441" y="3999788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sp>
        <p:nvSpPr>
          <p:cNvPr id="162" name="Oval 161"/>
          <p:cNvSpPr/>
          <p:nvPr/>
        </p:nvSpPr>
        <p:spPr bwMode="auto">
          <a:xfrm>
            <a:off x="10400326" y="3421936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63" name="Isosceles Triangle 162"/>
          <p:cNvSpPr/>
          <p:nvPr/>
        </p:nvSpPr>
        <p:spPr bwMode="auto">
          <a:xfrm>
            <a:off x="10478104" y="3790265"/>
            <a:ext cx="609600" cy="81959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164" name="Straight Connector 163"/>
          <p:cNvCxnSpPr>
            <a:stCxn id="162" idx="6"/>
            <a:endCxn id="163" idx="0"/>
          </p:cNvCxnSpPr>
          <p:nvPr/>
        </p:nvCxnSpPr>
        <p:spPr bwMode="auto">
          <a:xfrm>
            <a:off x="10583206" y="3513376"/>
            <a:ext cx="199698" cy="2768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5" name="Straight Connector 164"/>
          <p:cNvCxnSpPr>
            <a:stCxn id="162" idx="2"/>
            <a:endCxn id="172" idx="0"/>
          </p:cNvCxnSpPr>
          <p:nvPr/>
        </p:nvCxnSpPr>
        <p:spPr bwMode="auto">
          <a:xfrm rot="10800000" flipV="1">
            <a:off x="10166652" y="3513376"/>
            <a:ext cx="233674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68" name="TextBox 167"/>
          <p:cNvSpPr txBox="1"/>
          <p:nvPr/>
        </p:nvSpPr>
        <p:spPr>
          <a:xfrm>
            <a:off x="11291050" y="409506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</a:p>
        </p:txBody>
      </p:sp>
      <p:cxnSp>
        <p:nvCxnSpPr>
          <p:cNvPr id="169" name="Straight Arrow Connector 168"/>
          <p:cNvCxnSpPr/>
          <p:nvPr/>
        </p:nvCxnSpPr>
        <p:spPr bwMode="auto">
          <a:xfrm rot="16200000" flipV="1">
            <a:off x="10890222" y="4246675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70" name="Isosceles Triangle 169"/>
          <p:cNvSpPr/>
          <p:nvPr/>
        </p:nvSpPr>
        <p:spPr bwMode="auto">
          <a:xfrm>
            <a:off x="9232296" y="3785834"/>
            <a:ext cx="470504" cy="5505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0" dirty="0"/>
              <a:t>T</a:t>
            </a:r>
            <a:r>
              <a:rPr lang="en-US" sz="2000" b="0" baseline="-25000" dirty="0"/>
              <a:t>1</a:t>
            </a:r>
          </a:p>
        </p:txBody>
      </p:sp>
      <p:sp>
        <p:nvSpPr>
          <p:cNvPr id="172" name="Isosceles Triangle 171"/>
          <p:cNvSpPr/>
          <p:nvPr/>
        </p:nvSpPr>
        <p:spPr bwMode="auto">
          <a:xfrm>
            <a:off x="9931400" y="3785834"/>
            <a:ext cx="470504" cy="5505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0" dirty="0"/>
              <a:t>T</a:t>
            </a:r>
            <a:r>
              <a:rPr lang="en-US" sz="2000" b="0" baseline="-25000" dirty="0"/>
              <a:t>2</a:t>
            </a:r>
          </a:p>
        </p:txBody>
      </p:sp>
      <p:sp>
        <p:nvSpPr>
          <p:cNvPr id="175" name="Oval 174"/>
          <p:cNvSpPr/>
          <p:nvPr/>
        </p:nvSpPr>
        <p:spPr bwMode="auto">
          <a:xfrm>
            <a:off x="9056722" y="3421936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78" name="Straight Connector 177"/>
          <p:cNvCxnSpPr>
            <a:stCxn id="175" idx="6"/>
            <a:endCxn id="170" idx="0"/>
          </p:cNvCxnSpPr>
          <p:nvPr/>
        </p:nvCxnSpPr>
        <p:spPr bwMode="auto">
          <a:xfrm>
            <a:off x="9239602" y="3513376"/>
            <a:ext cx="227946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9" name="Straight Connector 178"/>
          <p:cNvCxnSpPr>
            <a:stCxn id="175" idx="2"/>
            <a:endCxn id="93" idx="0"/>
          </p:cNvCxnSpPr>
          <p:nvPr/>
        </p:nvCxnSpPr>
        <p:spPr bwMode="auto">
          <a:xfrm rot="10800000" flipV="1">
            <a:off x="8851296" y="3513376"/>
            <a:ext cx="205426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6" name="Straight Arrow Connector 165"/>
          <p:cNvCxnSpPr/>
          <p:nvPr/>
        </p:nvCxnSpPr>
        <p:spPr bwMode="auto">
          <a:xfrm rot="16200000" flipV="1">
            <a:off x="11211416" y="3988387"/>
            <a:ext cx="1219202" cy="2375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67" name="TextBox 166"/>
          <p:cNvSpPr txBox="1"/>
          <p:nvPr/>
        </p:nvSpPr>
        <p:spPr>
          <a:xfrm>
            <a:off x="11863781" y="3600152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7030A0"/>
                </a:solidFill>
              </a:rPr>
              <a:t>h-1</a:t>
            </a:r>
            <a:endParaRPr lang="en-US" sz="2000" b="0" baseline="-25000" dirty="0">
              <a:solidFill>
                <a:srgbClr val="7030A0"/>
              </a:solidFill>
            </a:endParaRPr>
          </a:p>
        </p:txBody>
      </p:sp>
      <p:cxnSp>
        <p:nvCxnSpPr>
          <p:cNvPr id="177" name="Straight Arrow Connector 176"/>
          <p:cNvCxnSpPr/>
          <p:nvPr/>
        </p:nvCxnSpPr>
        <p:spPr bwMode="auto">
          <a:xfrm rot="16200000" flipV="1">
            <a:off x="4026299" y="3788130"/>
            <a:ext cx="1599408" cy="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80" name="TextBox 179"/>
          <p:cNvSpPr txBox="1"/>
          <p:nvPr/>
        </p:nvSpPr>
        <p:spPr>
          <a:xfrm>
            <a:off x="4804555" y="3216233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h+1</a:t>
            </a:r>
          </a:p>
        </p:txBody>
      </p:sp>
      <p:sp>
        <p:nvSpPr>
          <p:cNvPr id="182" name="Isosceles Triangle 181"/>
          <p:cNvSpPr/>
          <p:nvPr/>
        </p:nvSpPr>
        <p:spPr bwMode="auto">
          <a:xfrm>
            <a:off x="909972" y="3516569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184" name="Oval 183"/>
          <p:cNvSpPr/>
          <p:nvPr/>
        </p:nvSpPr>
        <p:spPr bwMode="auto">
          <a:xfrm>
            <a:off x="1900572" y="2957155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85" name="Straight Connector 184"/>
          <p:cNvCxnSpPr>
            <a:stCxn id="182" idx="0"/>
            <a:endCxn id="184" idx="3"/>
          </p:cNvCxnSpPr>
          <p:nvPr/>
        </p:nvCxnSpPr>
        <p:spPr bwMode="auto">
          <a:xfrm rot="5400000" flipH="1" flipV="1">
            <a:off x="1369405" y="2958620"/>
            <a:ext cx="403316" cy="7125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0" name="Straight Connector 189"/>
          <p:cNvCxnSpPr>
            <a:stCxn id="184" idx="5"/>
            <a:endCxn id="195" idx="1"/>
          </p:cNvCxnSpPr>
          <p:nvPr/>
        </p:nvCxnSpPr>
        <p:spPr bwMode="auto">
          <a:xfrm rot="16200000" flipH="1">
            <a:off x="2390087" y="2779836"/>
            <a:ext cx="282162" cy="94899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1" name="Straight Arrow Connector 190"/>
          <p:cNvCxnSpPr/>
          <p:nvPr/>
        </p:nvCxnSpPr>
        <p:spPr bwMode="auto">
          <a:xfrm rot="5400000" flipH="1" flipV="1">
            <a:off x="452772" y="3902032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92" name="TextBox 191"/>
          <p:cNvSpPr txBox="1"/>
          <p:nvPr/>
        </p:nvSpPr>
        <p:spPr>
          <a:xfrm>
            <a:off x="254000" y="3730523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93" name="Straight Arrow Connector 192"/>
          <p:cNvCxnSpPr/>
          <p:nvPr/>
        </p:nvCxnSpPr>
        <p:spPr bwMode="auto">
          <a:xfrm rot="5400000" flipH="1" flipV="1">
            <a:off x="3775061" y="3940135"/>
            <a:ext cx="1296194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94" name="TextBox 193"/>
          <p:cNvSpPr txBox="1"/>
          <p:nvPr/>
        </p:nvSpPr>
        <p:spPr>
          <a:xfrm>
            <a:off x="4422467" y="3771097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95" name="Oval 194"/>
          <p:cNvSpPr/>
          <p:nvPr/>
        </p:nvSpPr>
        <p:spPr bwMode="auto">
          <a:xfrm>
            <a:off x="2978884" y="3368633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96" name="Isosceles Triangle 195"/>
          <p:cNvSpPr/>
          <p:nvPr/>
        </p:nvSpPr>
        <p:spPr bwMode="auto">
          <a:xfrm>
            <a:off x="3207484" y="3673433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197" name="Straight Connector 196"/>
          <p:cNvCxnSpPr>
            <a:stCxn id="195" idx="6"/>
            <a:endCxn id="196" idx="0"/>
          </p:cNvCxnSpPr>
          <p:nvPr/>
        </p:nvCxnSpPr>
        <p:spPr bwMode="auto">
          <a:xfrm>
            <a:off x="3161764" y="3460073"/>
            <a:ext cx="3505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8" name="Straight Connector 197"/>
          <p:cNvCxnSpPr>
            <a:stCxn id="195" idx="2"/>
            <a:endCxn id="206" idx="7"/>
          </p:cNvCxnSpPr>
          <p:nvPr/>
        </p:nvCxnSpPr>
        <p:spPr bwMode="auto">
          <a:xfrm rot="10800000" flipV="1">
            <a:off x="2620694" y="3460073"/>
            <a:ext cx="358190" cy="2401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9" name="Straight Arrow Connector 198"/>
          <p:cNvCxnSpPr/>
          <p:nvPr/>
        </p:nvCxnSpPr>
        <p:spPr bwMode="auto">
          <a:xfrm rot="16200000" flipV="1">
            <a:off x="1535050" y="4168735"/>
            <a:ext cx="838201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00" name="TextBox 199"/>
          <p:cNvSpPr txBox="1"/>
          <p:nvPr/>
        </p:nvSpPr>
        <p:spPr>
          <a:xfrm>
            <a:off x="1488509" y="3959124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7030A0"/>
                </a:solidFill>
              </a:rPr>
              <a:t>h-1</a:t>
            </a:r>
            <a:endParaRPr lang="en-US" sz="1800" b="0" baseline="-25000" dirty="0">
              <a:solidFill>
                <a:srgbClr val="7030A0"/>
              </a:solidFill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3911600" y="397823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</a:p>
        </p:txBody>
      </p:sp>
      <p:cxnSp>
        <p:nvCxnSpPr>
          <p:cNvPr id="204" name="Straight Arrow Connector 203"/>
          <p:cNvCxnSpPr/>
          <p:nvPr/>
        </p:nvCxnSpPr>
        <p:spPr bwMode="auto">
          <a:xfrm rot="16200000" flipV="1">
            <a:off x="3548411" y="4112822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05" name="Isosceles Triangle 204"/>
          <p:cNvSpPr/>
          <p:nvPr/>
        </p:nvSpPr>
        <p:spPr bwMode="auto">
          <a:xfrm>
            <a:off x="2037876" y="4037333"/>
            <a:ext cx="470504" cy="5505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0" dirty="0"/>
              <a:t>T</a:t>
            </a:r>
            <a:r>
              <a:rPr lang="en-US" sz="2000" b="0" baseline="-25000" dirty="0"/>
              <a:t>1</a:t>
            </a:r>
          </a:p>
        </p:txBody>
      </p:sp>
      <p:sp>
        <p:nvSpPr>
          <p:cNvPr id="206" name="Oval 205"/>
          <p:cNvSpPr/>
          <p:nvPr/>
        </p:nvSpPr>
        <p:spPr bwMode="auto">
          <a:xfrm>
            <a:off x="2464596" y="3673435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dirty="0"/>
          </a:p>
        </p:txBody>
      </p:sp>
      <p:sp>
        <p:nvSpPr>
          <p:cNvPr id="207" name="Isosceles Triangle 206"/>
          <p:cNvSpPr/>
          <p:nvPr/>
        </p:nvSpPr>
        <p:spPr bwMode="auto">
          <a:xfrm>
            <a:off x="2584580" y="4037333"/>
            <a:ext cx="470504" cy="5505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0" dirty="0"/>
              <a:t>T</a:t>
            </a:r>
            <a:r>
              <a:rPr lang="en-US" sz="2000" b="0" baseline="-25000" dirty="0"/>
              <a:t>2</a:t>
            </a:r>
          </a:p>
        </p:txBody>
      </p:sp>
      <p:cxnSp>
        <p:nvCxnSpPr>
          <p:cNvPr id="208" name="Straight Connector 207"/>
          <p:cNvCxnSpPr>
            <a:stCxn id="206" idx="6"/>
            <a:endCxn id="207" idx="0"/>
          </p:cNvCxnSpPr>
          <p:nvPr/>
        </p:nvCxnSpPr>
        <p:spPr bwMode="auto">
          <a:xfrm>
            <a:off x="2647476" y="3764875"/>
            <a:ext cx="172356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09" name="Straight Connector 208"/>
          <p:cNvCxnSpPr>
            <a:stCxn id="206" idx="2"/>
            <a:endCxn id="205" idx="0"/>
          </p:cNvCxnSpPr>
          <p:nvPr/>
        </p:nvCxnSpPr>
        <p:spPr bwMode="auto">
          <a:xfrm rot="10800000" flipV="1">
            <a:off x="2273128" y="3764875"/>
            <a:ext cx="191468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14" name="TextBox 213"/>
          <p:cNvSpPr txBox="1"/>
          <p:nvPr/>
        </p:nvSpPr>
        <p:spPr>
          <a:xfrm>
            <a:off x="1625600" y="265235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215" name="TextBox 214"/>
          <p:cNvSpPr txBox="1"/>
          <p:nvPr/>
        </p:nvSpPr>
        <p:spPr>
          <a:xfrm>
            <a:off x="3149600" y="309044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z</a:t>
            </a:r>
          </a:p>
        </p:txBody>
      </p:sp>
      <p:sp>
        <p:nvSpPr>
          <p:cNvPr id="218" name="TextBox 217"/>
          <p:cNvSpPr txBox="1"/>
          <p:nvPr/>
        </p:nvSpPr>
        <p:spPr>
          <a:xfrm>
            <a:off x="2227094" y="333815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y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8712200" y="316664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10609094" y="316664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z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9321800" y="270944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y</a:t>
            </a:r>
          </a:p>
        </p:txBody>
      </p:sp>
      <p:sp>
        <p:nvSpPr>
          <p:cNvPr id="85" name="Right Brace 84"/>
          <p:cNvSpPr/>
          <p:nvPr/>
        </p:nvSpPr>
        <p:spPr bwMode="auto">
          <a:xfrm>
            <a:off x="9398000" y="5257800"/>
            <a:ext cx="233665" cy="4191000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9860265" y="6934200"/>
            <a:ext cx="28905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The </a:t>
            </a:r>
            <a:r>
              <a:rPr lang="en-US" b="0" dirty="0">
                <a:solidFill>
                  <a:srgbClr val="0070C0"/>
                </a:solidFill>
              </a:rPr>
              <a:t>height invariant</a:t>
            </a:r>
            <a:br>
              <a:rPr lang="en-US" b="0" dirty="0"/>
            </a:br>
            <a:r>
              <a:rPr lang="en-US" b="0" dirty="0"/>
              <a:t>is restored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2247251" y="88464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4" name="Slide Number Placeholder 8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55" grpId="0"/>
      <p:bldP spid="167" grpId="0"/>
      <p:bldP spid="85" grpId="0" animBg="1"/>
      <p:bldP spid="86" grpId="0"/>
      <p:bldP spid="87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inserting into an AVL tree of height </a:t>
            </a:r>
            <a:r>
              <a:rPr lang="en-US" i="1" dirty="0"/>
              <a:t>h</a:t>
            </a:r>
          </a:p>
          <a:p>
            <a:pPr lvl="1"/>
            <a:r>
              <a:rPr lang="en-US" dirty="0"/>
              <a:t>If there is no violation, the tree height remains </a:t>
            </a:r>
            <a:r>
              <a:rPr lang="en-US" i="1" dirty="0"/>
              <a:t>h</a:t>
            </a:r>
            <a:r>
              <a:rPr lang="en-US" dirty="0"/>
              <a:t> or grows to </a:t>
            </a:r>
            <a:r>
              <a:rPr lang="en-US" i="1" dirty="0"/>
              <a:t>h+1</a:t>
            </a:r>
          </a:p>
          <a:p>
            <a:pPr lvl="1"/>
            <a:r>
              <a:rPr lang="en-US" dirty="0"/>
              <a:t>If there is a violation, the tree height remains </a:t>
            </a:r>
            <a:r>
              <a:rPr lang="en-US" i="1" dirty="0"/>
              <a:t>h</a:t>
            </a:r>
          </a:p>
          <a:p>
            <a:pPr lvl="4"/>
            <a:endParaRPr lang="en-US" dirty="0"/>
          </a:p>
          <a:p>
            <a:r>
              <a:rPr lang="en-US" dirty="0"/>
              <a:t>To fix a violation</a:t>
            </a:r>
          </a:p>
          <a:p>
            <a:pPr lvl="1"/>
            <a:r>
              <a:rPr lang="en-US" dirty="0"/>
              <a:t>Perform a rotation on the </a:t>
            </a:r>
            <a:r>
              <a:rPr lang="en-US" b="1" dirty="0"/>
              <a:t>lowest violation</a:t>
            </a:r>
          </a:p>
          <a:p>
            <a:pPr lvl="2"/>
            <a:r>
              <a:rPr lang="en-US" dirty="0"/>
              <a:t>A </a:t>
            </a:r>
            <a:r>
              <a:rPr lang="en-US" b="1" dirty="0"/>
              <a:t>single rotation </a:t>
            </a:r>
            <a:r>
              <a:rPr lang="en-US" dirty="0"/>
              <a:t>if the node was inserted in its </a:t>
            </a:r>
            <a:r>
              <a:rPr lang="en-US" b="1" dirty="0"/>
              <a:t>outer subtree</a:t>
            </a:r>
          </a:p>
          <a:p>
            <a:pPr lvl="2"/>
            <a:r>
              <a:rPr lang="en-US" dirty="0"/>
              <a:t>A </a:t>
            </a:r>
            <a:r>
              <a:rPr lang="en-US" b="1" dirty="0"/>
              <a:t>double rotation </a:t>
            </a:r>
            <a:r>
              <a:rPr lang="en-US" dirty="0"/>
              <a:t>if the node was inserted in its </a:t>
            </a:r>
            <a:r>
              <a:rPr lang="en-US" b="1" dirty="0"/>
              <a:t>inner subtree</a:t>
            </a:r>
          </a:p>
          <a:p>
            <a:pPr lvl="4"/>
            <a:endParaRPr lang="en-US" dirty="0"/>
          </a:p>
          <a:p>
            <a:r>
              <a:rPr lang="en-US" b="1" dirty="0"/>
              <a:t>One</a:t>
            </a:r>
            <a:r>
              <a:rPr lang="en-US" dirty="0"/>
              <a:t> rotation fixes the whole tree</a:t>
            </a:r>
          </a:p>
          <a:p>
            <a:pPr lvl="1"/>
            <a:r>
              <a:rPr lang="en-US" dirty="0"/>
              <a:t>The resulting tree is again an AVL tree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  <a:r>
              <a:rPr lang="en-US" dirty="0"/>
              <a:t> cost </a:t>
            </a:r>
            <a:r>
              <a:rPr lang="en-US" i="1" dirty="0"/>
              <a:t>O(log n)</a:t>
            </a:r>
            <a:r>
              <a:rPr lang="en-US" dirty="0"/>
              <a:t> in it</a:t>
            </a:r>
          </a:p>
          <a:p>
            <a:pPr lvl="2"/>
            <a:r>
              <a:rPr lang="en-US" dirty="0"/>
              <a:t>Where </a:t>
            </a:r>
            <a:r>
              <a:rPr lang="en-US" i="1" dirty="0"/>
              <a:t>n</a:t>
            </a:r>
            <a:r>
              <a:rPr lang="en-US" dirty="0"/>
              <a:t> is the number of nodes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Implementation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this sequence of insertions into an initially empty BST</a:t>
            </a:r>
          </a:p>
          <a:p>
            <a:pPr marL="2738438" lvl="1" indent="0">
              <a:buNone/>
            </a:pPr>
            <a:endParaRPr lang="en-US" dirty="0"/>
          </a:p>
          <a:p>
            <a:pPr marL="3081338"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If the insertion sequence is sorted,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 costs O(n)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999412" y="3352800"/>
            <a:ext cx="1069524" cy="17543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</a:pPr>
            <a:r>
              <a:rPr lang="en-US" sz="1800" b="0" dirty="0">
                <a:latin typeface="+mn-lt"/>
              </a:rPr>
              <a:t>insert 10</a:t>
            </a:r>
          </a:p>
          <a:p>
            <a:pPr marL="280988" indent="-280988" algn="l">
              <a:buClr>
                <a:srgbClr val="00B050"/>
              </a:buClr>
              <a:buSzPct val="100000"/>
            </a:pPr>
            <a:r>
              <a:rPr lang="en-US" sz="1800" b="0" dirty="0">
                <a:latin typeface="+mn-lt"/>
              </a:rPr>
              <a:t>insert 20</a:t>
            </a:r>
          </a:p>
          <a:p>
            <a:pPr marL="280988" indent="-280988" algn="l">
              <a:buClr>
                <a:srgbClr val="00B050"/>
              </a:buClr>
              <a:buSzPct val="100000"/>
            </a:pPr>
            <a:r>
              <a:rPr lang="en-US" sz="1800" b="0" dirty="0">
                <a:latin typeface="+mn-lt"/>
              </a:rPr>
              <a:t>insert 30</a:t>
            </a:r>
          </a:p>
          <a:p>
            <a:pPr marL="280988" indent="-280988" algn="l">
              <a:buClr>
                <a:srgbClr val="00B050"/>
              </a:buClr>
              <a:buSzPct val="100000"/>
            </a:pPr>
            <a:r>
              <a:rPr lang="en-US" sz="1800" b="0" dirty="0">
                <a:latin typeface="+mn-lt"/>
              </a:rPr>
              <a:t>insert 40</a:t>
            </a:r>
          </a:p>
          <a:p>
            <a:pPr marL="280988" indent="-280988" algn="l">
              <a:buClr>
                <a:srgbClr val="00B050"/>
              </a:buClr>
              <a:buSzPct val="100000"/>
            </a:pPr>
            <a:r>
              <a:rPr lang="en-US" sz="1800" b="0" dirty="0">
                <a:latin typeface="+mn-lt"/>
              </a:rPr>
              <a:t>insert 50</a:t>
            </a:r>
          </a:p>
          <a:p>
            <a:pPr marL="280988" indent="-280988" algn="l">
              <a:buClr>
                <a:srgbClr val="00B050"/>
              </a:buClr>
              <a:buSzPct val="100000"/>
            </a:pPr>
            <a:r>
              <a:rPr lang="en-US" sz="1800" b="0" dirty="0">
                <a:latin typeface="+mn-lt"/>
              </a:rPr>
              <a:t>insert 60</a:t>
            </a:r>
          </a:p>
        </p:txBody>
      </p:sp>
      <p:cxnSp>
        <p:nvCxnSpPr>
          <p:cNvPr id="24" name="Straight Connector 23"/>
          <p:cNvCxnSpPr>
            <a:stCxn id="31" idx="5"/>
            <a:endCxn id="32" idx="1"/>
          </p:cNvCxnSpPr>
          <p:nvPr/>
        </p:nvCxnSpPr>
        <p:spPr bwMode="auto">
          <a:xfrm rot="16200000" flipH="1">
            <a:off x="9413220" y="3462149"/>
            <a:ext cx="1943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32" idx="5"/>
            <a:endCxn id="33" idx="1"/>
          </p:cNvCxnSpPr>
          <p:nvPr/>
        </p:nvCxnSpPr>
        <p:spPr bwMode="auto">
          <a:xfrm rot="16200000" flipH="1">
            <a:off x="10022820" y="4033649"/>
            <a:ext cx="1943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1" name="Oval 30"/>
          <p:cNvSpPr/>
          <p:nvPr/>
        </p:nvSpPr>
        <p:spPr bwMode="auto">
          <a:xfrm>
            <a:off x="8938885" y="3025914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32" name="Oval 31"/>
          <p:cNvSpPr/>
          <p:nvPr/>
        </p:nvSpPr>
        <p:spPr bwMode="auto">
          <a:xfrm>
            <a:off x="9548485" y="3597414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33" name="Oval 32"/>
          <p:cNvSpPr/>
          <p:nvPr/>
        </p:nvSpPr>
        <p:spPr bwMode="auto">
          <a:xfrm>
            <a:off x="10158085" y="4168914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30</a:t>
            </a:r>
          </a:p>
        </p:txBody>
      </p:sp>
      <p:cxnSp>
        <p:nvCxnSpPr>
          <p:cNvPr id="47" name="Straight Connector 46"/>
          <p:cNvCxnSpPr>
            <a:stCxn id="33" idx="5"/>
            <a:endCxn id="56" idx="1"/>
          </p:cNvCxnSpPr>
          <p:nvPr/>
        </p:nvCxnSpPr>
        <p:spPr bwMode="auto">
          <a:xfrm rot="16200000" flipH="1">
            <a:off x="10633377" y="4604191"/>
            <a:ext cx="194330" cy="23434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stCxn id="56" idx="5"/>
            <a:endCxn id="57" idx="1"/>
          </p:cNvCxnSpPr>
          <p:nvPr/>
        </p:nvCxnSpPr>
        <p:spPr bwMode="auto">
          <a:xfrm rot="16200000" flipH="1">
            <a:off x="11243935" y="5176649"/>
            <a:ext cx="1943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0769600" y="4740414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40</a:t>
            </a:r>
          </a:p>
        </p:txBody>
      </p:sp>
      <p:sp>
        <p:nvSpPr>
          <p:cNvPr id="57" name="Oval 56"/>
          <p:cNvSpPr/>
          <p:nvPr/>
        </p:nvSpPr>
        <p:spPr bwMode="auto">
          <a:xfrm>
            <a:off x="11379200" y="5311914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50</a:t>
            </a:r>
          </a:p>
        </p:txBody>
      </p:sp>
      <p:cxnSp>
        <p:nvCxnSpPr>
          <p:cNvPr id="34" name="Straight Connector 33"/>
          <p:cNvCxnSpPr>
            <a:stCxn id="57" idx="5"/>
            <a:endCxn id="35" idx="1"/>
          </p:cNvCxnSpPr>
          <p:nvPr/>
        </p:nvCxnSpPr>
        <p:spPr bwMode="auto">
          <a:xfrm rot="16200000" flipH="1">
            <a:off x="11852577" y="5749107"/>
            <a:ext cx="196246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5" name="Oval 34"/>
          <p:cNvSpPr/>
          <p:nvPr/>
        </p:nvSpPr>
        <p:spPr bwMode="auto">
          <a:xfrm>
            <a:off x="11988800" y="588533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60</a:t>
            </a:r>
          </a:p>
        </p:txBody>
      </p:sp>
      <p:sp>
        <p:nvSpPr>
          <p:cNvPr id="40" name="Rectangular Callout 39"/>
          <p:cNvSpPr/>
          <p:nvPr/>
        </p:nvSpPr>
        <p:spPr bwMode="auto">
          <a:xfrm>
            <a:off x="4245158" y="3864114"/>
            <a:ext cx="3026021" cy="707886"/>
          </a:xfrm>
          <a:prstGeom prst="wedgeRectCallout">
            <a:avLst>
              <a:gd name="adj1" fmla="val 90767"/>
              <a:gd name="adj2" fmla="val -1041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tree has degenerated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into a linked list!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2" name="Rectangular Callout 41"/>
          <p:cNvSpPr/>
          <p:nvPr/>
        </p:nvSpPr>
        <p:spPr bwMode="auto">
          <a:xfrm>
            <a:off x="4049427" y="7943910"/>
            <a:ext cx="3049873" cy="584775"/>
          </a:xfrm>
          <a:prstGeom prst="wedgeRectCallout">
            <a:avLst>
              <a:gd name="adj1" fmla="val -1540"/>
              <a:gd name="adj2" fmla="val -122798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Exercise: Find a sequence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 yields O(n) cost for </a:t>
            </a:r>
            <a:r>
              <a:rPr lang="en-US" sz="16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3" name="Rectangular Callout 42"/>
          <p:cNvSpPr/>
          <p:nvPr/>
        </p:nvSpPr>
        <p:spPr bwMode="auto">
          <a:xfrm>
            <a:off x="7797800" y="7543800"/>
            <a:ext cx="3836949" cy="400110"/>
          </a:xfrm>
          <a:prstGeom prst="wedgeRectCallout">
            <a:avLst>
              <a:gd name="adj1" fmla="val 11859"/>
              <a:gd name="adj2" fmla="val -10670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Inserting 70 would also cost O(n)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A44157A9-EFBE-5E70-5562-43D0B4DDFD52}"/>
              </a:ext>
            </a:extLst>
          </p:cNvPr>
          <p:cNvSpPr/>
          <p:nvPr/>
        </p:nvSpPr>
        <p:spPr bwMode="auto">
          <a:xfrm>
            <a:off x="4216400" y="5070782"/>
            <a:ext cx="2954078" cy="1015663"/>
          </a:xfrm>
          <a:prstGeom prst="wedgeRectCallout">
            <a:avLst>
              <a:gd name="adj1" fmla="val 132734"/>
              <a:gd name="adj2" fmla="val -613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To lookup 70, we have to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go through all the nodes.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O(n)</a:t>
            </a:r>
            <a:endParaRPr lang="en-US" sz="160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F36539F-B980-7F56-AF1F-4053758E886E}"/>
              </a:ext>
            </a:extLst>
          </p:cNvPr>
          <p:cNvCxnSpPr/>
          <p:nvPr/>
        </p:nvCxnSpPr>
        <p:spPr bwMode="auto">
          <a:xfrm>
            <a:off x="9626600" y="2895600"/>
            <a:ext cx="3124200" cy="287159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09C23C9-A167-E33D-BEDA-744113622A37}"/>
              </a:ext>
            </a:extLst>
          </p:cNvPr>
          <p:cNvSpPr txBox="1"/>
          <p:nvPr/>
        </p:nvSpPr>
        <p:spPr>
          <a:xfrm>
            <a:off x="10861920" y="3531408"/>
            <a:ext cx="1814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Lookup(70)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1" grpId="0" animBg="1"/>
      <p:bldP spid="32" grpId="0" animBg="1"/>
      <p:bldP spid="33" grpId="0" animBg="1"/>
      <p:bldP spid="56" grpId="0" animBg="1"/>
      <p:bldP spid="57" grpId="0" animBg="1"/>
      <p:bldP spid="35" grpId="0" animBg="1"/>
      <p:bldP spid="40" grpId="0" animBg="1"/>
      <p:bldP spid="42" grpId="0" animBg="1"/>
      <p:bldP spid="43" grpId="0" animBg="1"/>
      <p:bldP spid="6" grpId="0" animBg="1"/>
      <p:bldP spid="9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AVL Dictionary Interface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11874500" cy="6896100"/>
          </a:xfrm>
        </p:spPr>
        <p:txBody>
          <a:bodyPr/>
          <a:lstStyle/>
          <a:p>
            <a:r>
              <a:rPr lang="en-US" dirty="0"/>
              <a:t>This is exactly the same interface we had for BST dictionaries</a:t>
            </a:r>
          </a:p>
          <a:p>
            <a:pPr lvl="1"/>
            <a:r>
              <a:rPr lang="en-US" dirty="0"/>
              <a:t>The client can’t tell the difference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We modify the BST </a:t>
            </a:r>
            <a:r>
              <a:rPr lang="en-US" i="1" dirty="0"/>
              <a:t>implementation</a:t>
            </a:r>
            <a:r>
              <a:rPr lang="en-US" dirty="0"/>
              <a:t> to use AVL trees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1625600" y="3457819"/>
            <a:ext cx="6172200" cy="4376797"/>
          </a:xfrm>
          <a:prstGeom prst="verticalScroll">
            <a:avLst>
              <a:gd name="adj" fmla="val 641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typedef ______* dict_t;</a:t>
            </a:r>
          </a:p>
          <a:p>
            <a:pPr algn="l">
              <a:tabLst>
                <a:tab pos="503396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dict_t 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dict_new</a:t>
            </a:r>
            <a:r>
              <a:rPr lang="en-US" sz="1600" b="0" dirty="0">
                <a:latin typeface="Helvetica Neue"/>
              </a:rPr>
              <a:t>()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3396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dict_lookup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== NULL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             || key_compare(entry_key(\result), k) ==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3396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dict_insert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dict_t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dict_lookup(D, entry_key(e)) == e;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33963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dict_min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,)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49600" y="3429000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Library Interface</a:t>
            </a:r>
          </a:p>
        </p:txBody>
      </p:sp>
      <p:sp>
        <p:nvSpPr>
          <p:cNvPr id="10" name="Vertical Scroll 9"/>
          <p:cNvSpPr/>
          <p:nvPr/>
        </p:nvSpPr>
        <p:spPr bwMode="auto">
          <a:xfrm flipH="1">
            <a:off x="7874000" y="4543869"/>
            <a:ext cx="5029200" cy="2118142"/>
          </a:xfrm>
          <a:prstGeom prst="verticalScroll">
            <a:avLst>
              <a:gd name="adj" fmla="val 13471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typedef ______* entry;</a:t>
            </a:r>
          </a:p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typedef ______ key;</a:t>
            </a:r>
          </a:p>
          <a:p>
            <a:pPr algn="l">
              <a:tabLst>
                <a:tab pos="38846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600" b="0" dirty="0">
                <a:latin typeface="Helvetica Neue"/>
              </a:rPr>
              <a:t> 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8846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key_compare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 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093199" y="4495800"/>
            <a:ext cx="2303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Helvetica Neue"/>
              </a:rPr>
              <a:t>Client Interface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8255000" y="2743200"/>
            <a:ext cx="3216843" cy="400110"/>
          </a:xfrm>
          <a:prstGeom prst="wedgeRectCallout">
            <a:avLst>
              <a:gd name="adj1" fmla="val -84026"/>
              <a:gd name="adj2" fmla="val -2549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Except that it’s much faster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AVL Dictionary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make surgical changes to the BST dictionary implementation</a:t>
            </a:r>
          </a:p>
          <a:p>
            <a:pPr lvl="1"/>
            <a:r>
              <a:rPr lang="en-US" dirty="0"/>
              <a:t>Because AVL trees are BSTs</a:t>
            </a:r>
            <a:br>
              <a:rPr lang="en-US" dirty="0"/>
            </a:br>
            <a:r>
              <a:rPr lang="en-US" dirty="0"/>
              <a:t>and the BST implementation </a:t>
            </a:r>
            <a:r>
              <a:rPr lang="en-US" i="1" dirty="0"/>
              <a:t>mostly</a:t>
            </a:r>
            <a:r>
              <a:rPr lang="en-US" dirty="0"/>
              <a:t> works</a:t>
            </a:r>
          </a:p>
          <a:p>
            <a:pPr lvl="3"/>
            <a:endParaRPr lang="en-US" dirty="0"/>
          </a:p>
          <a:p>
            <a:r>
              <a:rPr lang="en-US" dirty="0"/>
              <a:t>Specifically, </a:t>
            </a:r>
          </a:p>
          <a:p>
            <a:pPr lvl="1"/>
            <a:r>
              <a:rPr lang="en-US" dirty="0"/>
              <a:t>We extend the representation invariant to account the height invariant of AVL trees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now needs to perform rotations to rebalance the tree when needed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  <a:r>
              <a:rPr lang="en-US" dirty="0"/>
              <a:t> remains unchanged</a:t>
            </a:r>
          </a:p>
          <a:p>
            <a:pPr lvl="2"/>
            <a:r>
              <a:rPr lang="en-US" dirty="0"/>
              <a:t>Because an AVL tree is a special case of a BST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11836400" y="7162800"/>
            <a:ext cx="609600" cy="609600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11836400" y="6096000"/>
            <a:ext cx="609600" cy="609600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11836400" y="5029200"/>
            <a:ext cx="609600" cy="609600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10922000" y="8356937"/>
            <a:ext cx="1701748" cy="1015663"/>
          </a:xfrm>
          <a:prstGeom prst="wedgeRectCallout">
            <a:avLst>
              <a:gd name="adj1" fmla="val 21890"/>
              <a:gd name="adj2" fmla="val -7271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Order in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which we will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examine them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avl_lookup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11493500" cy="6896100"/>
          </a:xfrm>
        </p:spPr>
        <p:txBody>
          <a:bodyPr/>
          <a:lstStyle/>
          <a:p>
            <a:r>
              <a:rPr lang="en-US" dirty="0"/>
              <a:t>The implementation remains unchanged</a:t>
            </a:r>
          </a:p>
          <a:p>
            <a:pPr lvl="1"/>
            <a:r>
              <a:rPr lang="en-US" dirty="0"/>
              <a:t>But we rename all the </a:t>
            </a:r>
            <a:r>
              <a:rPr lang="en-US" dirty="0">
                <a:solidFill>
                  <a:srgbClr val="7030A0"/>
                </a:solidFill>
              </a:rPr>
              <a:t>…bst… </a:t>
            </a:r>
            <a:r>
              <a:rPr lang="en-US" dirty="0"/>
              <a:t>functions </a:t>
            </a:r>
            <a:r>
              <a:rPr lang="en-US" dirty="0">
                <a:solidFill>
                  <a:srgbClr val="7030A0"/>
                </a:solidFill>
              </a:rPr>
              <a:t>…avl…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marL="6524625"/>
            <a:r>
              <a:rPr lang="en-US" dirty="0"/>
              <a:t>If T is an AVL tree</a:t>
            </a:r>
            <a:br>
              <a:rPr lang="en-US" dirty="0"/>
            </a:br>
            <a:r>
              <a:rPr lang="en-US" dirty="0"/>
              <a:t>with </a:t>
            </a:r>
            <a:r>
              <a:rPr lang="en-US" i="1" dirty="0"/>
              <a:t>n</a:t>
            </a:r>
            <a:r>
              <a:rPr lang="en-US" dirty="0"/>
              <a:t> nodes, then</a:t>
            </a:r>
          </a:p>
          <a:p>
            <a:pPr marL="6867525" lvl="1"/>
            <a:r>
              <a:rPr lang="en-US" dirty="0"/>
              <a:t>it has height </a:t>
            </a:r>
            <a:r>
              <a:rPr lang="en-US" i="1" dirty="0"/>
              <a:t>O(log n)</a:t>
            </a:r>
          </a:p>
          <a:p>
            <a:pPr marL="6867525" lvl="1"/>
            <a:r>
              <a:rPr lang="en-US" dirty="0"/>
              <a:t>so </a:t>
            </a:r>
            <a:r>
              <a:rPr lang="en-US" dirty="0">
                <a:solidFill>
                  <a:srgbClr val="7030A0"/>
                </a:solidFill>
              </a:rPr>
              <a:t>avl_lookup</a:t>
            </a:r>
            <a:r>
              <a:rPr lang="en-US" dirty="0"/>
              <a:t> costs </a:t>
            </a:r>
            <a:r>
              <a:rPr lang="en-US" i="1" dirty="0"/>
              <a:t>O(log n)</a:t>
            </a:r>
          </a:p>
          <a:p>
            <a:endParaRPr lang="en-US" dirty="0"/>
          </a:p>
          <a:p>
            <a:r>
              <a:rPr lang="en-US" dirty="0">
                <a:solidFill>
                  <a:srgbClr val="7030A0"/>
                </a:solidFill>
              </a:rPr>
              <a:t>find_min</a:t>
            </a:r>
            <a:r>
              <a:rPr lang="en-US" dirty="0"/>
              <a:t> stays the same too</a:t>
            </a:r>
          </a:p>
          <a:p>
            <a:pPr lvl="1"/>
            <a:r>
              <a:rPr lang="en-US" dirty="0"/>
              <a:t>It now costs </a:t>
            </a:r>
            <a:r>
              <a:rPr lang="en-US" i="1" dirty="0"/>
              <a:t>O(log n)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  <p:sp>
        <p:nvSpPr>
          <p:cNvPr id="6" name="Cube 5"/>
          <p:cNvSpPr/>
          <p:nvPr/>
        </p:nvSpPr>
        <p:spPr bwMode="auto">
          <a:xfrm>
            <a:off x="1625600" y="3429000"/>
            <a:ext cx="5027192" cy="3948271"/>
          </a:xfrm>
          <a:prstGeom prst="cube">
            <a:avLst>
              <a:gd name="adj" fmla="val 3261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avl_lookup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is_avl(T);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\result == NULL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          || key_compare(entry_key(\result), k) == 0;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cmp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key_compare(k, entry_key(T-&gt;data));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(cmp == 0)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T-&gt;data;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(cmp &lt; 0)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avl_lookup(T-&gt;left, k);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//@assert cmp &gt; 0;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avl_lookup(T-&gt;right, k);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254000" y="4876800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254000" y="5543904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2" name="Group 16"/>
          <p:cNvGrpSpPr/>
          <p:nvPr/>
        </p:nvGrpSpPr>
        <p:grpSpPr>
          <a:xfrm>
            <a:off x="315846" y="5620105"/>
            <a:ext cx="1095509" cy="838200"/>
            <a:chOff x="6350000" y="4419600"/>
            <a:chExt cx="2286000" cy="1749072"/>
          </a:xfrm>
        </p:grpSpPr>
        <p:sp>
          <p:nvSpPr>
            <p:cNvPr id="18" name="Isosceles Triangle 17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9" name="Isosceles Triangle 18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20" name="Straight Connector 19"/>
            <p:cNvCxnSpPr>
              <a:stCxn id="22" idx="6"/>
              <a:endCxn id="19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>
              <a:stCxn id="22" idx="2"/>
              <a:endCxn id="18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2" name="Oval 21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28" name="Rectangular Callout 27"/>
          <p:cNvSpPr/>
          <p:nvPr/>
        </p:nvSpPr>
        <p:spPr bwMode="auto">
          <a:xfrm>
            <a:off x="7112000" y="3733800"/>
            <a:ext cx="2923301" cy="400110"/>
          </a:xfrm>
          <a:prstGeom prst="wedgeRectCallout">
            <a:avLst>
              <a:gd name="adj1" fmla="val -160244"/>
              <a:gd name="adj2" fmla="val 2199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will implement it later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12217400" y="152400"/>
            <a:ext cx="609600" cy="609600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into an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8256" y="1981200"/>
            <a:ext cx="5181600" cy="6896100"/>
          </a:xfrm>
        </p:spPr>
        <p:txBody>
          <a:bodyPr/>
          <a:lstStyle/>
          <a:p>
            <a:r>
              <a:rPr lang="en-US" b="1" dirty="0"/>
              <a:t>After</a:t>
            </a:r>
            <a:r>
              <a:rPr lang="en-US" dirty="0"/>
              <a:t> each recursive call, we rebalance the tree</a:t>
            </a:r>
          </a:p>
          <a:p>
            <a:pPr lvl="2"/>
            <a:r>
              <a:rPr lang="en-US" dirty="0">
                <a:solidFill>
                  <a:srgbClr val="7030A0"/>
                </a:solidFill>
              </a:rPr>
              <a:t>rebalance_left</a:t>
            </a:r>
            <a:r>
              <a:rPr lang="en-US" dirty="0"/>
              <a:t> after an insertion in the </a:t>
            </a:r>
            <a:r>
              <a:rPr lang="en-US" b="1" dirty="0"/>
              <a:t>left</a:t>
            </a:r>
            <a:r>
              <a:rPr lang="en-US" dirty="0"/>
              <a:t> subtree</a:t>
            </a:r>
          </a:p>
          <a:p>
            <a:pPr lvl="2"/>
            <a:r>
              <a:rPr lang="en-US" dirty="0">
                <a:solidFill>
                  <a:srgbClr val="7030A0"/>
                </a:solidFill>
              </a:rPr>
              <a:t>rebalance_right</a:t>
            </a:r>
            <a:r>
              <a:rPr lang="en-US" dirty="0"/>
              <a:t> after an insertion in the </a:t>
            </a:r>
            <a:r>
              <a:rPr lang="en-US" b="1" dirty="0"/>
              <a:t>right</a:t>
            </a:r>
            <a:r>
              <a:rPr lang="en-US" dirty="0"/>
              <a:t> subtree</a:t>
            </a:r>
          </a:p>
          <a:p>
            <a:pPr lvl="1"/>
            <a:r>
              <a:rPr lang="en-US" dirty="0"/>
              <a:t>This guarantees we fix the </a:t>
            </a:r>
            <a:r>
              <a:rPr lang="en-US" b="1" dirty="0"/>
              <a:t>lowest</a:t>
            </a:r>
            <a:r>
              <a:rPr lang="en-US" dirty="0"/>
              <a:t> </a:t>
            </a:r>
            <a:r>
              <a:rPr lang="en-US" b="1" dirty="0"/>
              <a:t>violation</a:t>
            </a:r>
          </a:p>
          <a:p>
            <a:pPr lvl="4"/>
            <a:endParaRPr lang="en-US" dirty="0"/>
          </a:p>
          <a:p>
            <a:r>
              <a:rPr lang="en-US" dirty="0"/>
              <a:t>For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to cost </a:t>
            </a:r>
            <a:r>
              <a:rPr lang="en-US" i="1" dirty="0"/>
              <a:t>O(log n)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rebalance_left</a:t>
            </a:r>
            <a:r>
              <a:rPr lang="en-US" dirty="0"/>
              <a:t>/</a:t>
            </a:r>
            <a:r>
              <a:rPr lang="en-US" dirty="0">
                <a:solidFill>
                  <a:srgbClr val="7030A0"/>
                </a:solidFill>
              </a:rPr>
              <a:t>right</a:t>
            </a:r>
            <a:r>
              <a:rPr lang="en-US" dirty="0"/>
              <a:t> must cost </a:t>
            </a:r>
            <a:r>
              <a:rPr lang="en-US" i="1" dirty="0"/>
              <a:t>O(1)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414656" y="2057400"/>
            <a:ext cx="5731195" cy="5531803"/>
          </a:xfrm>
          <a:prstGeom prst="cube">
            <a:avLst>
              <a:gd name="adj" fmla="val 334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avl_insert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is_avl(T) &amp;&amp; e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is_avl(\result) &amp;&amp; \result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avl_lookup(\result, entry_key(e)) == e;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leaf(e);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cmp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key_compare(entry_key(e), entry_key(T-&gt;data));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(cmp == 0) T-&gt;data = e;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else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(cmp &lt; 0)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T-&gt;left = avl_insert(T-&gt;left, e);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T = rebalance_left(T);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//@assert cmp &gt; 0;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T-&gt;right = avl_insert(T-&gt;right, e);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T = rebalance_right(T);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1490856" y="5510150"/>
            <a:ext cx="2667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7" name="Right Arrow 16"/>
          <p:cNvSpPr/>
          <p:nvPr/>
        </p:nvSpPr>
        <p:spPr bwMode="auto">
          <a:xfrm>
            <a:off x="254000" y="5280819"/>
            <a:ext cx="1008256" cy="815181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added</a:t>
            </a:r>
          </a:p>
        </p:txBody>
      </p:sp>
      <p:sp>
        <p:nvSpPr>
          <p:cNvPr id="18" name="Right Arrow 17"/>
          <p:cNvSpPr/>
          <p:nvPr/>
        </p:nvSpPr>
        <p:spPr bwMode="auto">
          <a:xfrm>
            <a:off x="254000" y="6195219"/>
            <a:ext cx="1008256" cy="815181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added</a:t>
            </a: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1490856" y="6400800"/>
            <a:ext cx="2667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9" name="TextBox 8"/>
          <p:cNvSpPr txBox="1"/>
          <p:nvPr/>
        </p:nvSpPr>
        <p:spPr>
          <a:xfrm>
            <a:off x="2176656" y="8534400"/>
            <a:ext cx="3532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Let’s look at one of them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5224656" y="4876800"/>
            <a:ext cx="1608774" cy="584775"/>
          </a:xfrm>
          <a:prstGeom prst="wedgeRectCallout">
            <a:avLst>
              <a:gd name="adj1" fmla="val -127479"/>
              <a:gd name="adj2" fmla="val -4457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tree layout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does not change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  <p:sp>
        <p:nvSpPr>
          <p:cNvPr id="12" name="Oval 11"/>
          <p:cNvSpPr/>
          <p:nvPr/>
        </p:nvSpPr>
        <p:spPr bwMode="auto">
          <a:xfrm>
            <a:off x="12217400" y="152400"/>
            <a:ext cx="609600" cy="609600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</p:spTree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rebalance_right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call it right after an insertion in the right subtree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>
                <a:solidFill>
                  <a:srgbClr val="7030A0"/>
                </a:solidFill>
              </a:rPr>
              <a:t>rebalance_right</a:t>
            </a:r>
            <a:r>
              <a:rPr lang="en-US" dirty="0"/>
              <a:t> must have cost O(1)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2082800" y="2971800"/>
            <a:ext cx="5690207" cy="4201636"/>
          </a:xfrm>
          <a:prstGeom prst="cube">
            <a:avLst>
              <a:gd name="adj" fmla="val 334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rebalance_right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T != NULL &amp;&amp; T-&gt;right !=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(height(T-&gt;right) - height(T-&gt;left) == 2) {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violation!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(height(T-&gt;right-&gt;right) &gt; height(T-&gt;right-&gt;left))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Single rotation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T = rotate_left(T);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}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 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{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//@assert height(T-&gt;right-&gt;left) &gt; height(T-&gt;right-&gt;right);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Double rotation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T-&gt;right = rotate_right(T-&gt;right);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T = rotate_left(T);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8272647" y="2895600"/>
            <a:ext cx="3314562" cy="400110"/>
          </a:xfrm>
          <a:prstGeom prst="wedgeRectCallout">
            <a:avLst>
              <a:gd name="adj1" fmla="val -108322"/>
              <a:gd name="adj2" fmla="val 9619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insertion was in T-&gt;right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8336040" y="4038600"/>
            <a:ext cx="4508607" cy="400110"/>
          </a:xfrm>
          <a:prstGeom prst="wedgeRectCallout">
            <a:avLst>
              <a:gd name="adj1" fmla="val -81347"/>
              <a:gd name="adj2" fmla="val 169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insertion was in the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outer subtree</a:t>
            </a:r>
            <a:endParaRPr lang="en-US" sz="160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8348847" y="4514910"/>
            <a:ext cx="3421771" cy="400110"/>
          </a:xfrm>
          <a:prstGeom prst="wedgeRectCallout">
            <a:avLst>
              <a:gd name="adj1" fmla="val -168426"/>
              <a:gd name="adj2" fmla="val 2289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perform a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single rotation</a:t>
            </a:r>
            <a:endParaRPr lang="en-US" sz="160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225954" y="3352800"/>
            <a:ext cx="1475725" cy="1015663"/>
          </a:xfrm>
          <a:prstGeom prst="wedgeRectCallout">
            <a:avLst>
              <a:gd name="adj1" fmla="val 83614"/>
              <a:gd name="adj2" fmla="val 214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height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invariant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doesn’t hold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8350467" y="5219580"/>
            <a:ext cx="4494180" cy="400110"/>
          </a:xfrm>
          <a:prstGeom prst="wedgeRectCallout">
            <a:avLst>
              <a:gd name="adj1" fmla="val -66858"/>
              <a:gd name="adj2" fmla="val -216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insertion was in the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inner subtree</a:t>
            </a:r>
            <a:endParaRPr lang="en-US" sz="160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8363274" y="5695890"/>
            <a:ext cx="3522760" cy="400110"/>
          </a:xfrm>
          <a:prstGeom prst="wedgeRectCallout">
            <a:avLst>
              <a:gd name="adj1" fmla="val -127647"/>
              <a:gd name="adj2" fmla="val 258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perform a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double rotation</a:t>
            </a:r>
            <a:endParaRPr lang="en-US" sz="160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177800" y="6226314"/>
            <a:ext cx="1523879" cy="707886"/>
          </a:xfrm>
          <a:prstGeom prst="wedgeRectCallout">
            <a:avLst>
              <a:gd name="adj1" fmla="val 79497"/>
              <a:gd name="adj2" fmla="val 231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Just return 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it holds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63</a:t>
            </a:fld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rebalance_right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use the height of various subtrees to determine</a:t>
            </a:r>
          </a:p>
          <a:p>
            <a:pPr lvl="1"/>
            <a:r>
              <a:rPr lang="en-US" dirty="0"/>
              <a:t>If there is a violation</a:t>
            </a:r>
          </a:p>
          <a:p>
            <a:pPr lvl="1"/>
            <a:r>
              <a:rPr lang="en-US" dirty="0"/>
              <a:t>If the insertion happened in the inner or outer subtree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>
                <a:solidFill>
                  <a:srgbClr val="7030A0"/>
                </a:solidFill>
              </a:rPr>
              <a:t>rebalance_right</a:t>
            </a:r>
            <a:r>
              <a:rPr lang="en-US" dirty="0"/>
              <a:t> must have cost O(1)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So </a:t>
            </a:r>
            <a:r>
              <a:rPr lang="en-US" dirty="0">
                <a:solidFill>
                  <a:srgbClr val="7030A0"/>
                </a:solidFill>
              </a:rPr>
              <a:t>height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rotate_left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rotate_right</a:t>
            </a:r>
            <a:r>
              <a:rPr lang="en-US" dirty="0"/>
              <a:t> must cost O(1)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2082800" y="3875564"/>
            <a:ext cx="5690207" cy="4201636"/>
          </a:xfrm>
          <a:prstGeom prst="cube">
            <a:avLst>
              <a:gd name="adj" fmla="val 334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rebalance_right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T != NULL &amp;&amp; T-&gt;right !=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(height(T-&gt;right) - height(T-&gt;left) == 2) {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violation!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(height(T-&gt;right-&gt;right) &gt; height(T-&gt;right-&gt;left))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Single rotation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T = rotate_left(T);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}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 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{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//@assert height(T-&gt;right-&gt;left) &gt; height(T-&gt;right-&gt;right);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Double rotation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T-&gt;right = rotate_right(T-&gt;right);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T = rotate_left(T);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8336040" y="4953000"/>
            <a:ext cx="4508607" cy="400110"/>
          </a:xfrm>
          <a:prstGeom prst="wedgeRectCallout">
            <a:avLst>
              <a:gd name="adj1" fmla="val -81347"/>
              <a:gd name="adj2" fmla="val 169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insertion was in the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outer subtree</a:t>
            </a:r>
            <a:endParaRPr lang="en-US" sz="160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8350467" y="6123344"/>
            <a:ext cx="4494180" cy="400110"/>
          </a:xfrm>
          <a:prstGeom prst="wedgeRectCallout">
            <a:avLst>
              <a:gd name="adj1" fmla="val -66858"/>
              <a:gd name="adj2" fmla="val -216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insertion was in the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inner subtree</a:t>
            </a:r>
            <a:endParaRPr lang="en-US" sz="160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2311400" y="4800600"/>
            <a:ext cx="16002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987800" y="4800600"/>
            <a:ext cx="14478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2463800" y="5064825"/>
            <a:ext cx="22098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4749800" y="5064825"/>
            <a:ext cx="21336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3302000" y="6031675"/>
            <a:ext cx="21336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5435600" y="6031675"/>
            <a:ext cx="21336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20" name="Rectangular Callout 19"/>
          <p:cNvSpPr/>
          <p:nvPr/>
        </p:nvSpPr>
        <p:spPr bwMode="auto">
          <a:xfrm>
            <a:off x="225954" y="4242137"/>
            <a:ext cx="1475725" cy="1015663"/>
          </a:xfrm>
          <a:prstGeom prst="wedgeRectCallout">
            <a:avLst>
              <a:gd name="adj1" fmla="val 83614"/>
              <a:gd name="adj2" fmla="val 214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height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invariant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doesn’t hold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height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transcribe the mathematical definition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dirty="0"/>
              <a:t>	and get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4127618" y="6019800"/>
            <a:ext cx="4660782" cy="1993583"/>
          </a:xfrm>
          <a:prstGeom prst="cube">
            <a:avLst>
              <a:gd name="adj" fmla="val 643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height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is_tree(T);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600" b="0" dirty="0"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0;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1 + max(height(T-&gt;left), height(T-&gt;right));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5" name="Isosceles Triangle 4"/>
          <p:cNvSpPr/>
          <p:nvPr/>
        </p:nvSpPr>
        <p:spPr bwMode="auto">
          <a:xfrm>
            <a:off x="3454400" y="4319778"/>
            <a:ext cx="685800" cy="908957"/>
          </a:xfrm>
          <a:prstGeom prst="triangl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</a:t>
            </a:r>
            <a:r>
              <a:rPr kumimoji="0" lang="en-US" sz="2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</a:t>
            </a:r>
          </a:p>
        </p:txBody>
      </p:sp>
      <p:sp>
        <p:nvSpPr>
          <p:cNvPr id="6" name="Isosceles Triangle 5"/>
          <p:cNvSpPr/>
          <p:nvPr/>
        </p:nvSpPr>
        <p:spPr bwMode="auto">
          <a:xfrm>
            <a:off x="4597400" y="4319778"/>
            <a:ext cx="685800" cy="908957"/>
          </a:xfrm>
          <a:prstGeom prst="triangl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R</a:t>
            </a:r>
          </a:p>
        </p:txBody>
      </p:sp>
      <p:cxnSp>
        <p:nvCxnSpPr>
          <p:cNvPr id="7" name="Straight Connector 6"/>
          <p:cNvCxnSpPr>
            <a:stCxn id="9" idx="6"/>
            <a:endCxn id="6" idx="0"/>
          </p:cNvCxnSpPr>
          <p:nvPr/>
        </p:nvCxnSpPr>
        <p:spPr bwMode="auto">
          <a:xfrm>
            <a:off x="4521200" y="3932378"/>
            <a:ext cx="419100" cy="387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9" idx="2"/>
            <a:endCxn id="5" idx="0"/>
          </p:cNvCxnSpPr>
          <p:nvPr/>
        </p:nvCxnSpPr>
        <p:spPr bwMode="auto">
          <a:xfrm rot="10800000" flipV="1">
            <a:off x="3797301" y="3932378"/>
            <a:ext cx="417185" cy="387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4214485" y="3779020"/>
            <a:ext cx="306715" cy="306715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11400" y="2819400"/>
            <a:ext cx="806502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tabLst>
                <a:tab pos="3254375" algn="l"/>
              </a:tabLst>
            </a:pPr>
            <a:r>
              <a:rPr lang="en-US" b="0" dirty="0"/>
              <a:t>height(     </a:t>
            </a:r>
            <a:r>
              <a:rPr lang="en-US" dirty="0"/>
              <a:t>EMPTY</a:t>
            </a:r>
            <a:r>
              <a:rPr lang="en-US" b="0" dirty="0"/>
              <a:t>       )	=  0</a:t>
            </a:r>
          </a:p>
          <a:p>
            <a:pPr algn="l"/>
            <a:endParaRPr lang="en-US" b="0" dirty="0"/>
          </a:p>
          <a:p>
            <a:pPr algn="l"/>
            <a:endParaRPr lang="en-US" b="0" dirty="0"/>
          </a:p>
          <a:p>
            <a:pPr algn="l"/>
            <a:endParaRPr lang="en-US" b="0" dirty="0"/>
          </a:p>
          <a:p>
            <a:pPr algn="l">
              <a:tabLst>
                <a:tab pos="3254375" algn="l"/>
              </a:tabLst>
            </a:pPr>
            <a:r>
              <a:rPr lang="en-US" b="0" dirty="0"/>
              <a:t>height                           	=  1 + max  height             , height</a:t>
            </a:r>
          </a:p>
        </p:txBody>
      </p:sp>
      <p:sp>
        <p:nvSpPr>
          <p:cNvPr id="11" name="Double Bracket 10"/>
          <p:cNvSpPr/>
          <p:nvPr/>
        </p:nvSpPr>
        <p:spPr bwMode="auto">
          <a:xfrm>
            <a:off x="3302000" y="3704735"/>
            <a:ext cx="2133600" cy="1676400"/>
          </a:xfrm>
          <a:prstGeom prst="bracketPair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Isosceles Triangle 11"/>
          <p:cNvSpPr/>
          <p:nvPr/>
        </p:nvSpPr>
        <p:spPr bwMode="auto">
          <a:xfrm>
            <a:off x="8331200" y="4081751"/>
            <a:ext cx="685800" cy="908957"/>
          </a:xfrm>
          <a:prstGeom prst="triangl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</a:t>
            </a:r>
            <a:r>
              <a:rPr kumimoji="0" lang="en-US" sz="2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</a:t>
            </a:r>
          </a:p>
        </p:txBody>
      </p:sp>
      <p:sp>
        <p:nvSpPr>
          <p:cNvPr id="13" name="Isosceles Triangle 12"/>
          <p:cNvSpPr/>
          <p:nvPr/>
        </p:nvSpPr>
        <p:spPr bwMode="auto">
          <a:xfrm>
            <a:off x="10464800" y="4014978"/>
            <a:ext cx="685800" cy="908957"/>
          </a:xfrm>
          <a:prstGeom prst="triangl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R</a:t>
            </a:r>
          </a:p>
        </p:txBody>
      </p:sp>
      <p:sp>
        <p:nvSpPr>
          <p:cNvPr id="14" name="Double Bracket 13"/>
          <p:cNvSpPr/>
          <p:nvPr/>
        </p:nvSpPr>
        <p:spPr bwMode="auto">
          <a:xfrm>
            <a:off x="8178800" y="3923908"/>
            <a:ext cx="990600" cy="1219200"/>
          </a:xfrm>
          <a:prstGeom prst="bracketPair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Double Bracket 14"/>
          <p:cNvSpPr/>
          <p:nvPr/>
        </p:nvSpPr>
        <p:spPr bwMode="auto">
          <a:xfrm>
            <a:off x="10312400" y="3857135"/>
            <a:ext cx="990600" cy="1219200"/>
          </a:xfrm>
          <a:prstGeom prst="bracketPair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Double Bracket 15"/>
          <p:cNvSpPr/>
          <p:nvPr/>
        </p:nvSpPr>
        <p:spPr bwMode="auto">
          <a:xfrm>
            <a:off x="7188200" y="3704735"/>
            <a:ext cx="4343400" cy="1676400"/>
          </a:xfrm>
          <a:prstGeom prst="bracketPair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Left Brace 16"/>
          <p:cNvSpPr/>
          <p:nvPr/>
        </p:nvSpPr>
        <p:spPr bwMode="auto">
          <a:xfrm>
            <a:off x="1930400" y="2819400"/>
            <a:ext cx="288313" cy="2590800"/>
          </a:xfrm>
          <a:prstGeom prst="leftBrace">
            <a:avLst>
              <a:gd name="adj1" fmla="val 33075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65</a:t>
            </a:fld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height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transcribing the mathematical definition, we get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If T has </a:t>
            </a:r>
            <a:r>
              <a:rPr lang="en-US" i="1" dirty="0"/>
              <a:t>n</a:t>
            </a:r>
            <a:r>
              <a:rPr lang="en-US" dirty="0"/>
              <a:t> nodes, height(T) costs </a:t>
            </a:r>
            <a:r>
              <a:rPr lang="en-US" i="1" dirty="0"/>
              <a:t>O(n)</a:t>
            </a:r>
          </a:p>
          <a:p>
            <a:pPr lvl="2"/>
            <a:r>
              <a:rPr lang="en-US" dirty="0"/>
              <a:t>it recursively goes over every node in T</a:t>
            </a:r>
          </a:p>
          <a:p>
            <a:pPr lvl="4"/>
            <a:endParaRPr lang="en-US" dirty="0"/>
          </a:p>
          <a:p>
            <a:r>
              <a:rPr lang="en-US" dirty="0"/>
              <a:t>But we need </a:t>
            </a:r>
            <a:r>
              <a:rPr lang="en-US" dirty="0">
                <a:solidFill>
                  <a:srgbClr val="7030A0"/>
                </a:solidFill>
              </a:rPr>
              <a:t>height</a:t>
            </a:r>
            <a:r>
              <a:rPr lang="en-US" dirty="0"/>
              <a:t> to cost </a:t>
            </a:r>
            <a:r>
              <a:rPr lang="en-US" i="1" dirty="0"/>
              <a:t>O(1)</a:t>
            </a:r>
          </a:p>
          <a:p>
            <a:pPr lvl="1"/>
            <a:r>
              <a:rPr lang="en-US" dirty="0"/>
              <a:t>Otherwise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will cost more than </a:t>
            </a:r>
            <a:r>
              <a:rPr lang="en-US" i="1" dirty="0"/>
              <a:t>O(log n)</a:t>
            </a:r>
          </a:p>
          <a:p>
            <a:pPr lvl="1"/>
            <a:endParaRPr lang="en-US" dirty="0"/>
          </a:p>
          <a:p>
            <a:r>
              <a:rPr lang="en-US" dirty="0"/>
              <a:t>What can we do?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4127618" y="2819400"/>
            <a:ext cx="4660782" cy="1993583"/>
          </a:xfrm>
          <a:prstGeom prst="cube">
            <a:avLst>
              <a:gd name="adj" fmla="val 643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height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is_tree(T);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600" b="0" dirty="0"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0;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1 + max(height(T-&gt;left), height(T-&gt;right));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66</a:t>
            </a:fld>
            <a:endParaRPr 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height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Rather than computing the height of a</a:t>
            </a:r>
            <a:br>
              <a:rPr lang="en-US" dirty="0"/>
            </a:br>
            <a:r>
              <a:rPr lang="en-US" dirty="0"/>
              <a:t>tree by traversing it, we can </a:t>
            </a:r>
            <a:r>
              <a:rPr lang="en-US" b="1" dirty="0"/>
              <a:t>store</a:t>
            </a:r>
            <a:r>
              <a:rPr lang="en-US" dirty="0"/>
              <a:t> it</a:t>
            </a:r>
          </a:p>
          <a:p>
            <a:pPr lvl="1"/>
            <a:r>
              <a:rPr lang="en-US" dirty="0"/>
              <a:t>We add a </a:t>
            </a:r>
            <a:r>
              <a:rPr lang="en-US" b="1" dirty="0"/>
              <a:t>height field</a:t>
            </a:r>
            <a:br>
              <a:rPr lang="en-US" dirty="0"/>
            </a:br>
            <a:r>
              <a:rPr lang="en-US" dirty="0"/>
              <a:t>in each node</a:t>
            </a:r>
          </a:p>
          <a:p>
            <a:pPr lvl="1"/>
            <a:endParaRPr lang="en-US" dirty="0"/>
          </a:p>
          <a:p>
            <a:r>
              <a:rPr lang="en-US" dirty="0"/>
              <a:t>Then, the function </a:t>
            </a:r>
            <a:r>
              <a:rPr lang="en-US" dirty="0">
                <a:solidFill>
                  <a:srgbClr val="7030A0"/>
                </a:solidFill>
              </a:rPr>
              <a:t>height</a:t>
            </a:r>
            <a:r>
              <a:rPr lang="en-US" dirty="0"/>
              <a:t> simply</a:t>
            </a:r>
            <a:br>
              <a:rPr lang="en-US" dirty="0"/>
            </a:br>
            <a:r>
              <a:rPr lang="en-US" dirty="0"/>
              <a:t>returns the contents of this field</a:t>
            </a:r>
          </a:p>
          <a:p>
            <a:pPr lvl="2"/>
            <a:r>
              <a:rPr lang="en-US" dirty="0"/>
              <a:t>Or 0 if T is NULL</a:t>
            </a:r>
          </a:p>
          <a:p>
            <a:pPr lvl="1"/>
            <a:r>
              <a:rPr lang="en-US" dirty="0"/>
              <a:t>Its cost is now </a:t>
            </a:r>
            <a:r>
              <a:rPr lang="en-US" i="1" dirty="0"/>
              <a:t>O(1)</a:t>
            </a:r>
          </a:p>
          <a:p>
            <a:endParaRPr lang="en-US" dirty="0"/>
          </a:p>
          <a:p>
            <a:r>
              <a:rPr lang="en-US" dirty="0"/>
              <a:t>This is a </a:t>
            </a:r>
            <a:r>
              <a:rPr lang="en-US" b="1" dirty="0"/>
              <a:t>space-time tradeoff</a:t>
            </a:r>
          </a:p>
          <a:p>
            <a:pPr lvl="1"/>
            <a:r>
              <a:rPr lang="en-US" dirty="0"/>
              <a:t>We are using a bit of extra space</a:t>
            </a:r>
            <a:br>
              <a:rPr lang="en-US" dirty="0"/>
            </a:br>
            <a:r>
              <a:rPr lang="en-US" dirty="0"/>
              <a:t>to save a lot of time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8925957" y="4724400"/>
            <a:ext cx="3367643" cy="1730693"/>
          </a:xfrm>
          <a:prstGeom prst="cube">
            <a:avLst>
              <a:gd name="adj" fmla="val 643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height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is_tree(T);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latin typeface="Helvetica Neue"/>
              </a:rPr>
              <a:t> </a:t>
            </a:r>
            <a:r>
              <a:rPr lang="de-DE" sz="1600" b="0" dirty="0">
                <a:latin typeface="Helvetica Neue"/>
              </a:rPr>
              <a:t>T == NULL ? 0 : T-&gt;height;</a:t>
            </a:r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8940800" y="2133600"/>
            <a:ext cx="3157275" cy="223651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 struct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tree_node tree</a:t>
            </a:r>
            <a:r>
              <a:rPr lang="en-US" sz="1800" b="0" dirty="0">
                <a:latin typeface="Helvetica Neue"/>
              </a:rPr>
              <a:t>;</a:t>
            </a:r>
            <a:endParaRPr lang="en-US" sz="18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tree_node </a:t>
            </a:r>
            <a:r>
              <a:rPr lang="en-US" sz="1800" b="0" dirty="0">
                <a:latin typeface="Helvetica Neue"/>
              </a:rPr>
              <a:t>{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800" b="0" dirty="0"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800" b="0" dirty="0">
                <a:latin typeface="Helvetica Neue"/>
              </a:rPr>
              <a:t> left;</a:t>
            </a:r>
          </a:p>
          <a:p>
            <a:pPr algn="l">
              <a:tabLst>
                <a:tab pos="1425575" algn="l"/>
              </a:tabLst>
            </a:pPr>
            <a:r>
              <a:rPr lang="en-US" sz="1800" b="0" dirty="0"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int </a:t>
            </a:r>
            <a:r>
              <a:rPr lang="en-US" sz="1800" b="0" dirty="0">
                <a:latin typeface="Helvetica Neue"/>
              </a:rPr>
              <a:t>data;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800" b="0" dirty="0"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800" b="0" dirty="0">
                <a:latin typeface="Helvetica Neue"/>
              </a:rPr>
              <a:t> right;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tabLst>
                <a:tab pos="14255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height;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&gt;= 0</a:t>
            </a:r>
          </a:p>
          <a:p>
            <a:pPr algn="l">
              <a:tabLst>
                <a:tab pos="1425575" algn="l"/>
              </a:tabLst>
            </a:pPr>
            <a:r>
              <a:rPr lang="en-US" sz="1800" b="0" dirty="0">
                <a:latin typeface="Helvetica Neue"/>
              </a:rPr>
              <a:t>};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8864600" y="3633850"/>
            <a:ext cx="2514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9234545" y="6858000"/>
            <a:ext cx="2830455" cy="707886"/>
          </a:xfrm>
          <a:prstGeom prst="wedgeRectCallout">
            <a:avLst>
              <a:gd name="adj1" fmla="val -16866"/>
              <a:gd name="adj2" fmla="val -14270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 0 if T is NULL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T-&gt;height otherwise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8407400" y="7905690"/>
            <a:ext cx="3869009" cy="400110"/>
          </a:xfrm>
          <a:prstGeom prst="wedgeRectCallout">
            <a:avLst>
              <a:gd name="adj1" fmla="val -81927"/>
              <a:gd name="adj2" fmla="val -1744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new height field in the nodes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8407400" y="8382000"/>
            <a:ext cx="3750386" cy="707886"/>
          </a:xfrm>
          <a:prstGeom prst="wedgeRectCallout">
            <a:avLst>
              <a:gd name="adj1" fmla="val -140083"/>
              <a:gd name="adj2" fmla="val -445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Computing the height of the tree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over and over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247251" y="35052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369800" y="51888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67</a:t>
            </a:fld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implement single rotations by transcribing the figure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>
              <a:buNone/>
            </a:pPr>
            <a:r>
              <a:rPr lang="en-US" dirty="0"/>
              <a:t>by updating two pointers</a:t>
            </a:r>
          </a:p>
          <a:p>
            <a:pPr lvl="1"/>
            <a:r>
              <a:rPr lang="en-US" dirty="0"/>
              <a:t>The cost is O(1)</a:t>
            </a:r>
          </a:p>
          <a:p>
            <a:pPr lvl="3"/>
            <a:endParaRPr lang="en-US" dirty="0"/>
          </a:p>
          <a:p>
            <a:r>
              <a:rPr lang="en-US" dirty="0"/>
              <a:t>We implement double rotations as two single rotations</a:t>
            </a:r>
          </a:p>
          <a:p>
            <a:pPr lvl="1"/>
            <a:r>
              <a:rPr lang="en-US" dirty="0"/>
              <a:t>The cost is O(1)</a:t>
            </a:r>
          </a:p>
          <a:p>
            <a:pPr lvl="3"/>
            <a:endParaRPr lang="en-US" dirty="0"/>
          </a:p>
          <a:p>
            <a:r>
              <a:rPr lang="en-US" i="1" dirty="0"/>
              <a:t>Can it be this simple?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549117" y="2971800"/>
            <a:ext cx="4191283" cy="2174716"/>
          </a:xfrm>
          <a:prstGeom prst="cube">
            <a:avLst>
              <a:gd name="adj" fmla="val 443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rotate_left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T != NULL &amp;&amp; T-&gt;right !=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temp</a:t>
            </a:r>
            <a:r>
              <a:rPr lang="en-US" sz="1600" b="0" dirty="0">
                <a:latin typeface="Helvetica Neue"/>
              </a:rPr>
              <a:t> = T-&gt;right;</a:t>
            </a:r>
          </a:p>
          <a:p>
            <a:pPr algn="l"/>
            <a:r>
              <a:rPr lang="en-US" sz="1600" b="0" dirty="0">
                <a:latin typeface="Helvetica Neue"/>
              </a:rPr>
              <a:t>  T-&gt;right = T-&gt;right-&gt;left;</a:t>
            </a:r>
          </a:p>
          <a:p>
            <a:pPr algn="l"/>
            <a:r>
              <a:rPr lang="en-US" sz="1600" b="0" dirty="0">
                <a:latin typeface="Helvetica Neue"/>
              </a:rPr>
              <a:t>  temp-&gt;left = T;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latin typeface="Helvetica Neue"/>
              </a:rPr>
              <a:t> temp;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6463071" y="3048001"/>
            <a:ext cx="5982929" cy="1981199"/>
            <a:chOff x="4541520" y="2895600"/>
            <a:chExt cx="8188960" cy="2711708"/>
          </a:xfrm>
        </p:grpSpPr>
        <p:cxnSp>
          <p:nvCxnSpPr>
            <p:cNvPr id="5" name="Straight Connector 4"/>
            <p:cNvCxnSpPr>
              <a:stCxn id="9" idx="6"/>
              <a:endCxn id="10" idx="1"/>
            </p:cNvCxnSpPr>
            <p:nvPr/>
          </p:nvCxnSpPr>
          <p:spPr bwMode="auto">
            <a:xfrm>
              <a:off x="6068907" y="3138593"/>
              <a:ext cx="696011" cy="52244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>
              <a:stCxn id="9" idx="2"/>
              <a:endCxn id="11" idx="0"/>
            </p:cNvCxnSpPr>
            <p:nvPr/>
          </p:nvCxnSpPr>
          <p:spPr bwMode="auto">
            <a:xfrm rot="10800000" flipV="1">
              <a:off x="4923367" y="3138593"/>
              <a:ext cx="659553" cy="5207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>
              <a:stCxn id="10" idx="5"/>
              <a:endCxn id="13" idx="0"/>
            </p:cNvCxnSpPr>
            <p:nvPr/>
          </p:nvCxnSpPr>
          <p:spPr bwMode="auto">
            <a:xfrm rot="16200000" flipH="1">
              <a:off x="7091205" y="4022038"/>
              <a:ext cx="418305" cy="38359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>
              <a:stCxn id="10" idx="3"/>
              <a:endCxn id="12" idx="0"/>
            </p:cNvCxnSpPr>
            <p:nvPr/>
          </p:nvCxnSpPr>
          <p:spPr bwMode="auto">
            <a:xfrm rot="5400000">
              <a:off x="6363971" y="4022039"/>
              <a:ext cx="418305" cy="38359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9" name="Oval 8"/>
            <p:cNvSpPr/>
            <p:nvPr/>
          </p:nvSpPr>
          <p:spPr bwMode="auto">
            <a:xfrm>
              <a:off x="5582920" y="2895600"/>
              <a:ext cx="485987" cy="485987"/>
            </a:xfrm>
            <a:prstGeom prst="ellips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eaLnBrk="1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sz="1800" b="0" dirty="0"/>
                <a:t>x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6693747" y="3589867"/>
              <a:ext cx="485987" cy="485987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y</a:t>
              </a:r>
            </a:p>
          </p:txBody>
        </p:sp>
        <p:sp>
          <p:nvSpPr>
            <p:cNvPr id="11" name="Isosceles Triangle 10"/>
            <p:cNvSpPr/>
            <p:nvPr/>
          </p:nvSpPr>
          <p:spPr bwMode="auto">
            <a:xfrm>
              <a:off x="4541520" y="3659293"/>
              <a:ext cx="763693" cy="103644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2" name="Isosceles Triangle 11"/>
            <p:cNvSpPr/>
            <p:nvPr/>
          </p:nvSpPr>
          <p:spPr bwMode="auto">
            <a:xfrm>
              <a:off x="5999480" y="4422987"/>
              <a:ext cx="763693" cy="103644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13" name="Isosceles Triangle 12"/>
            <p:cNvSpPr/>
            <p:nvPr/>
          </p:nvSpPr>
          <p:spPr bwMode="auto">
            <a:xfrm>
              <a:off x="7110307" y="4422987"/>
              <a:ext cx="763693" cy="1184321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cxnSp>
          <p:nvCxnSpPr>
            <p:cNvPr id="14" name="Straight Connector 13"/>
            <p:cNvCxnSpPr>
              <a:stCxn id="16" idx="6"/>
              <a:endCxn id="17" idx="0"/>
            </p:cNvCxnSpPr>
            <p:nvPr/>
          </p:nvCxnSpPr>
          <p:spPr bwMode="auto">
            <a:xfrm>
              <a:off x="11619653" y="3138593"/>
              <a:ext cx="728980" cy="5207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>
              <a:stCxn id="16" idx="2"/>
              <a:endCxn id="20" idx="7"/>
            </p:cNvCxnSpPr>
            <p:nvPr/>
          </p:nvCxnSpPr>
          <p:spPr bwMode="auto">
            <a:xfrm rot="10800000" flipV="1">
              <a:off x="10507083" y="3138592"/>
              <a:ext cx="626585" cy="52244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6" name="Oval 15"/>
            <p:cNvSpPr/>
            <p:nvPr/>
          </p:nvSpPr>
          <p:spPr bwMode="auto">
            <a:xfrm>
              <a:off x="11133667" y="2895600"/>
              <a:ext cx="485987" cy="485987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y</a:t>
              </a:r>
            </a:p>
          </p:txBody>
        </p:sp>
        <p:sp>
          <p:nvSpPr>
            <p:cNvPr id="17" name="Isosceles Triangle 16"/>
            <p:cNvSpPr/>
            <p:nvPr/>
          </p:nvSpPr>
          <p:spPr bwMode="auto">
            <a:xfrm>
              <a:off x="11966787" y="3659293"/>
              <a:ext cx="763693" cy="1184321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18" name="Straight Connector 17"/>
            <p:cNvCxnSpPr>
              <a:stCxn id="20" idx="5"/>
              <a:endCxn id="22" idx="0"/>
            </p:cNvCxnSpPr>
            <p:nvPr/>
          </p:nvCxnSpPr>
          <p:spPr bwMode="auto">
            <a:xfrm rot="16200000" flipH="1">
              <a:off x="10489725" y="4022038"/>
              <a:ext cx="418305" cy="38359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>
              <a:stCxn id="20" idx="3"/>
              <a:endCxn id="21" idx="0"/>
            </p:cNvCxnSpPr>
            <p:nvPr/>
          </p:nvCxnSpPr>
          <p:spPr bwMode="auto">
            <a:xfrm rot="5400000">
              <a:off x="9762491" y="4022039"/>
              <a:ext cx="418305" cy="38359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0" name="Oval 19"/>
            <p:cNvSpPr/>
            <p:nvPr/>
          </p:nvSpPr>
          <p:spPr bwMode="auto">
            <a:xfrm>
              <a:off x="10092267" y="3589867"/>
              <a:ext cx="485987" cy="485987"/>
            </a:xfrm>
            <a:prstGeom prst="ellips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x</a:t>
              </a:r>
            </a:p>
          </p:txBody>
        </p:sp>
        <p:sp>
          <p:nvSpPr>
            <p:cNvPr id="21" name="Isosceles Triangle 20"/>
            <p:cNvSpPr/>
            <p:nvPr/>
          </p:nvSpPr>
          <p:spPr bwMode="auto">
            <a:xfrm>
              <a:off x="9398000" y="4422987"/>
              <a:ext cx="763693" cy="103644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22" name="Isosceles Triangle 21"/>
            <p:cNvSpPr/>
            <p:nvPr/>
          </p:nvSpPr>
          <p:spPr bwMode="auto">
            <a:xfrm>
              <a:off x="10508827" y="4422987"/>
              <a:ext cx="763693" cy="103644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23" name="Notched Right Arrow 22"/>
            <p:cNvSpPr/>
            <p:nvPr/>
          </p:nvSpPr>
          <p:spPr bwMode="auto">
            <a:xfrm>
              <a:off x="7715281" y="3104192"/>
              <a:ext cx="1990599" cy="948392"/>
            </a:xfrm>
            <a:prstGeom prst="notched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b="0" dirty="0"/>
                <a:t>left rotation</a:t>
              </a:r>
            </a:p>
          </p:txBody>
        </p:sp>
      </p:grpSp>
      <p:sp>
        <p:nvSpPr>
          <p:cNvPr id="26" name="Oval 25"/>
          <p:cNvSpPr/>
          <p:nvPr/>
        </p:nvSpPr>
        <p:spPr bwMode="auto">
          <a:xfrm>
            <a:off x="5283200" y="5715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8" name="Curved Connector 27"/>
          <p:cNvCxnSpPr>
            <a:stCxn id="26" idx="6"/>
            <a:endCxn id="42" idx="4"/>
          </p:cNvCxnSpPr>
          <p:nvPr/>
        </p:nvCxnSpPr>
        <p:spPr bwMode="auto">
          <a:xfrm flipV="1">
            <a:off x="5435600" y="3352800"/>
            <a:ext cx="2209800" cy="2438400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92D050"/>
            </a:solidFill>
            <a:prstDash val="solid"/>
            <a:miter lim="400000"/>
            <a:headEnd type="none" w="med" len="med"/>
            <a:tailEnd type="arrow" w="lg" len="lg"/>
          </a:ln>
          <a:effectLst/>
        </p:spPr>
      </p:cxnSp>
      <p:cxnSp>
        <p:nvCxnSpPr>
          <p:cNvPr id="34" name="Curved Connector 33"/>
          <p:cNvCxnSpPr>
            <a:stCxn id="26" idx="6"/>
            <a:endCxn id="38" idx="2"/>
          </p:cNvCxnSpPr>
          <p:nvPr/>
        </p:nvCxnSpPr>
        <p:spPr bwMode="auto">
          <a:xfrm flipV="1">
            <a:off x="5435600" y="3886200"/>
            <a:ext cx="2590800" cy="1905000"/>
          </a:xfrm>
          <a:prstGeom prst="curvedConnector3">
            <a:avLst>
              <a:gd name="adj1" fmla="val 76127"/>
            </a:avLst>
          </a:prstGeom>
          <a:solidFill>
            <a:schemeClr val="accent1"/>
          </a:solidFill>
          <a:ln w="25400" cap="flat" cmpd="sng" algn="ctr">
            <a:solidFill>
              <a:srgbClr val="92D050"/>
            </a:solidFill>
            <a:prstDash val="solid"/>
            <a:miter lim="400000"/>
            <a:headEnd type="none" w="med" len="med"/>
            <a:tailEnd type="arrow" w="lg" len="lg"/>
          </a:ln>
          <a:effectLst/>
        </p:spPr>
      </p:cxnSp>
      <p:sp>
        <p:nvSpPr>
          <p:cNvPr id="38" name="Oval 37"/>
          <p:cNvSpPr/>
          <p:nvPr/>
        </p:nvSpPr>
        <p:spPr bwMode="auto">
          <a:xfrm>
            <a:off x="8026400" y="3810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7569200" y="3200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Wave 29"/>
          <p:cNvSpPr/>
          <p:nvPr/>
        </p:nvSpPr>
        <p:spPr bwMode="auto">
          <a:xfrm>
            <a:off x="7950200" y="7696200"/>
            <a:ext cx="3071354" cy="1095554"/>
          </a:xfrm>
          <a:prstGeom prst="wave">
            <a:avLst>
              <a:gd name="adj1" fmla="val 7079"/>
              <a:gd name="adj2" fmla="val 0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Double rotation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T-&gt;right = rotate_right(T-&gt;right);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 = rotate_left(T);</a:t>
            </a: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11303000" y="7086600"/>
            <a:ext cx="1504579" cy="584775"/>
          </a:xfrm>
          <a:prstGeom prst="wedgeRectCallout">
            <a:avLst>
              <a:gd name="adj1" fmla="val -65431"/>
              <a:gd name="adj2" fmla="val 8867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from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rebalance_right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68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Square 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 a data structure that has </a:t>
            </a:r>
            <a:r>
              <a:rPr lang="en-US" b="1" dirty="0"/>
              <a:t>guaranteed</a:t>
            </a:r>
            <a:r>
              <a:rPr lang="en-US" dirty="0"/>
              <a:t> O(log n) worst-case complexity for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</a:p>
          <a:p>
            <a:pPr lvl="2"/>
            <a:r>
              <a:rPr lang="en-US" b="1" dirty="0"/>
              <a:t>Always!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BSTs are </a:t>
            </a:r>
            <a:r>
              <a:rPr lang="en-US" b="1" dirty="0"/>
              <a:t>not</a:t>
            </a:r>
            <a:r>
              <a:rPr lang="en-US" dirty="0"/>
              <a:t> the data structure we were looking for</a:t>
            </a:r>
          </a:p>
          <a:p>
            <a:pPr lvl="1"/>
            <a:r>
              <a:rPr lang="en-US" dirty="0"/>
              <a:t>What else?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92200" y="3733800"/>
          <a:ext cx="10667998" cy="393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097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Unsorted array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/>
                        <a:t>Array sorted</a:t>
                      </a:r>
                      <a:br>
                        <a:rPr lang="en-US" b="1" i="1" baseline="0" dirty="0"/>
                      </a:br>
                      <a:r>
                        <a:rPr lang="en-US" b="1" i="1" baseline="0" dirty="0"/>
                        <a:t>by key</a:t>
                      </a:r>
                      <a:endParaRPr lang="en-US" b="1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Linked 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Hash Table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BST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lookup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 </a:t>
                      </a:r>
                      <a:br>
                        <a:rPr lang="en-US" sz="2000" i="1" dirty="0"/>
                      </a:br>
                      <a:r>
                        <a:rPr lang="en-US" sz="1000" i="1" dirty="0">
                          <a:solidFill>
                            <a:srgbClr val="FF0000"/>
                          </a:solidFill>
                        </a:rPr>
                        <a:t>average</a:t>
                      </a:r>
                      <a:endParaRPr lang="en-US" sz="2000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insert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 </a:t>
                      </a:r>
                      <a:r>
                        <a:rPr lang="en-US" sz="1000" i="1" dirty="0">
                          <a:solidFill>
                            <a:srgbClr val="FF0000"/>
                          </a:solidFill>
                        </a:rPr>
                        <a:t>amortized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</a:t>
                      </a:r>
                      <a:br>
                        <a:rPr lang="en-US" sz="2000" i="1" dirty="0"/>
                      </a:br>
                      <a:r>
                        <a:rPr lang="en-US" sz="1000" i="1" dirty="0">
                          <a:solidFill>
                            <a:srgbClr val="FF0000"/>
                          </a:solidFill>
                        </a:rPr>
                        <a:t>average and amortized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find_min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178800" y="3581400"/>
            <a:ext cx="1295400" cy="4038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11303000" y="2895600"/>
            <a:ext cx="1318631" cy="707886"/>
          </a:xfrm>
          <a:prstGeom prst="wedgeRectCallout">
            <a:avLst>
              <a:gd name="adj1" fmla="val -106616"/>
              <a:gd name="adj2" fmla="val 12371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Something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 …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Can it be this simple?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height fields of nodes x and y are now wrong!</a:t>
            </a:r>
          </a:p>
          <a:p>
            <a:pPr lvl="1"/>
            <a:r>
              <a:rPr lang="en-US" dirty="0"/>
              <a:t>We need to update them</a:t>
            </a:r>
          </a:p>
          <a:p>
            <a:pPr lvl="1"/>
            <a:r>
              <a:rPr lang="en-US" dirty="0"/>
              <a:t>We can do so based on the height of their subtrees</a:t>
            </a:r>
          </a:p>
          <a:p>
            <a:pPr lvl="4"/>
            <a:endParaRPr lang="en-US" dirty="0"/>
          </a:p>
          <a:p>
            <a:r>
              <a:rPr lang="en-US" dirty="0"/>
              <a:t>Let’s write a general function:</a:t>
            </a:r>
          </a:p>
          <a:p>
            <a:pPr lvl="2"/>
            <a:r>
              <a:rPr lang="en-US" dirty="0">
                <a:solidFill>
                  <a:srgbClr val="7030A0"/>
                </a:solidFill>
              </a:rPr>
              <a:t>fix_height</a:t>
            </a:r>
            <a:r>
              <a:rPr lang="en-US" dirty="0"/>
              <a:t> costs O(1)</a:t>
            </a:r>
          </a:p>
          <a:p>
            <a:pPr lvl="3"/>
            <a:r>
              <a:rPr lang="en-US" dirty="0"/>
              <a:t>Because </a:t>
            </a:r>
            <a:r>
              <a:rPr lang="en-US" dirty="0">
                <a:solidFill>
                  <a:srgbClr val="7030A0"/>
                </a:solidFill>
              </a:rPr>
              <a:t>height</a:t>
            </a:r>
            <a:r>
              <a:rPr lang="en-US" dirty="0"/>
              <a:t> costs O(1)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549117" y="2819400"/>
            <a:ext cx="4191283" cy="2174716"/>
          </a:xfrm>
          <a:prstGeom prst="cube">
            <a:avLst>
              <a:gd name="adj" fmla="val 443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rotate_left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T != NULL &amp;&amp; T-&gt;right !=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temp</a:t>
            </a:r>
            <a:r>
              <a:rPr lang="en-US" sz="1600" b="0" dirty="0">
                <a:latin typeface="Helvetica Neue"/>
              </a:rPr>
              <a:t> = T-&gt;right;</a:t>
            </a:r>
          </a:p>
          <a:p>
            <a:pPr algn="l"/>
            <a:r>
              <a:rPr lang="en-US" sz="1600" b="0" dirty="0">
                <a:latin typeface="Helvetica Neue"/>
              </a:rPr>
              <a:t>  T-&gt;right = T-&gt;right-&gt;left;</a:t>
            </a:r>
          </a:p>
          <a:p>
            <a:pPr algn="l"/>
            <a:r>
              <a:rPr lang="en-US" sz="1600" b="0" dirty="0">
                <a:latin typeface="Helvetica Neue"/>
              </a:rPr>
              <a:t>  temp-&gt;left = T;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latin typeface="Helvetica Neue"/>
              </a:rPr>
              <a:t> temp;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grpSp>
        <p:nvGrpSpPr>
          <p:cNvPr id="24" name="Group 24"/>
          <p:cNvGrpSpPr/>
          <p:nvPr/>
        </p:nvGrpSpPr>
        <p:grpSpPr>
          <a:xfrm>
            <a:off x="6463071" y="2895601"/>
            <a:ext cx="5982929" cy="1981199"/>
            <a:chOff x="4541520" y="2895600"/>
            <a:chExt cx="8188960" cy="2711708"/>
          </a:xfrm>
        </p:grpSpPr>
        <p:cxnSp>
          <p:nvCxnSpPr>
            <p:cNvPr id="5" name="Straight Connector 4"/>
            <p:cNvCxnSpPr>
              <a:stCxn id="9" idx="6"/>
              <a:endCxn id="10" idx="1"/>
            </p:cNvCxnSpPr>
            <p:nvPr/>
          </p:nvCxnSpPr>
          <p:spPr bwMode="auto">
            <a:xfrm>
              <a:off x="6068907" y="3138593"/>
              <a:ext cx="696011" cy="52244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>
              <a:stCxn id="9" idx="2"/>
              <a:endCxn id="11" idx="0"/>
            </p:cNvCxnSpPr>
            <p:nvPr/>
          </p:nvCxnSpPr>
          <p:spPr bwMode="auto">
            <a:xfrm rot="10800000" flipV="1">
              <a:off x="4923367" y="3138593"/>
              <a:ext cx="659553" cy="5207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>
              <a:stCxn id="10" idx="5"/>
              <a:endCxn id="13" idx="0"/>
            </p:cNvCxnSpPr>
            <p:nvPr/>
          </p:nvCxnSpPr>
          <p:spPr bwMode="auto">
            <a:xfrm rot="16200000" flipH="1">
              <a:off x="7091205" y="4022038"/>
              <a:ext cx="418305" cy="38359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>
              <a:stCxn id="10" idx="3"/>
              <a:endCxn id="12" idx="0"/>
            </p:cNvCxnSpPr>
            <p:nvPr/>
          </p:nvCxnSpPr>
          <p:spPr bwMode="auto">
            <a:xfrm rot="5400000">
              <a:off x="6363971" y="4022039"/>
              <a:ext cx="418305" cy="38359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9" name="Oval 8"/>
            <p:cNvSpPr/>
            <p:nvPr/>
          </p:nvSpPr>
          <p:spPr bwMode="auto">
            <a:xfrm>
              <a:off x="5582920" y="2895600"/>
              <a:ext cx="485988" cy="485988"/>
            </a:xfrm>
            <a:prstGeom prst="ellips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eaLnBrk="1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sz="1800" b="0" dirty="0"/>
                <a:t>x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6693747" y="3589867"/>
              <a:ext cx="485988" cy="485988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y</a:t>
              </a:r>
            </a:p>
          </p:txBody>
        </p:sp>
        <p:sp>
          <p:nvSpPr>
            <p:cNvPr id="11" name="Isosceles Triangle 10"/>
            <p:cNvSpPr/>
            <p:nvPr/>
          </p:nvSpPr>
          <p:spPr bwMode="auto">
            <a:xfrm>
              <a:off x="4541520" y="3659293"/>
              <a:ext cx="763693" cy="103644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2" name="Isosceles Triangle 11"/>
            <p:cNvSpPr/>
            <p:nvPr/>
          </p:nvSpPr>
          <p:spPr bwMode="auto">
            <a:xfrm>
              <a:off x="5999480" y="4422987"/>
              <a:ext cx="763693" cy="103644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13" name="Isosceles Triangle 12"/>
            <p:cNvSpPr/>
            <p:nvPr/>
          </p:nvSpPr>
          <p:spPr bwMode="auto">
            <a:xfrm>
              <a:off x="7110307" y="4422987"/>
              <a:ext cx="763693" cy="1184321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cxnSp>
          <p:nvCxnSpPr>
            <p:cNvPr id="14" name="Straight Connector 13"/>
            <p:cNvCxnSpPr>
              <a:stCxn id="16" idx="6"/>
              <a:endCxn id="17" idx="0"/>
            </p:cNvCxnSpPr>
            <p:nvPr/>
          </p:nvCxnSpPr>
          <p:spPr bwMode="auto">
            <a:xfrm>
              <a:off x="11619653" y="3138593"/>
              <a:ext cx="728980" cy="5207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>
              <a:stCxn id="16" idx="2"/>
              <a:endCxn id="20" idx="7"/>
            </p:cNvCxnSpPr>
            <p:nvPr/>
          </p:nvCxnSpPr>
          <p:spPr bwMode="auto">
            <a:xfrm rot="10800000" flipV="1">
              <a:off x="10507083" y="3138592"/>
              <a:ext cx="626585" cy="52244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6" name="Oval 15"/>
            <p:cNvSpPr/>
            <p:nvPr/>
          </p:nvSpPr>
          <p:spPr bwMode="auto">
            <a:xfrm>
              <a:off x="11133667" y="2895600"/>
              <a:ext cx="485987" cy="485987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b="0" dirty="0"/>
                <a:t>y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7" name="Isosceles Triangle 16"/>
            <p:cNvSpPr/>
            <p:nvPr/>
          </p:nvSpPr>
          <p:spPr bwMode="auto">
            <a:xfrm>
              <a:off x="11966787" y="3659293"/>
              <a:ext cx="763693" cy="1184321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18" name="Straight Connector 17"/>
            <p:cNvCxnSpPr>
              <a:stCxn id="20" idx="5"/>
              <a:endCxn id="22" idx="0"/>
            </p:cNvCxnSpPr>
            <p:nvPr/>
          </p:nvCxnSpPr>
          <p:spPr bwMode="auto">
            <a:xfrm rot="16200000" flipH="1">
              <a:off x="10489725" y="4022038"/>
              <a:ext cx="418305" cy="38359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>
              <a:stCxn id="20" idx="3"/>
              <a:endCxn id="21" idx="0"/>
            </p:cNvCxnSpPr>
            <p:nvPr/>
          </p:nvCxnSpPr>
          <p:spPr bwMode="auto">
            <a:xfrm rot="5400000">
              <a:off x="9762491" y="4022039"/>
              <a:ext cx="418305" cy="38359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0" name="Oval 19"/>
            <p:cNvSpPr/>
            <p:nvPr/>
          </p:nvSpPr>
          <p:spPr bwMode="auto">
            <a:xfrm>
              <a:off x="10092267" y="3589867"/>
              <a:ext cx="485987" cy="485987"/>
            </a:xfrm>
            <a:prstGeom prst="ellips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x</a:t>
              </a:r>
            </a:p>
          </p:txBody>
        </p:sp>
        <p:sp>
          <p:nvSpPr>
            <p:cNvPr id="21" name="Isosceles Triangle 20"/>
            <p:cNvSpPr/>
            <p:nvPr/>
          </p:nvSpPr>
          <p:spPr bwMode="auto">
            <a:xfrm>
              <a:off x="9398000" y="4422987"/>
              <a:ext cx="763693" cy="103644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22" name="Isosceles Triangle 21"/>
            <p:cNvSpPr/>
            <p:nvPr/>
          </p:nvSpPr>
          <p:spPr bwMode="auto">
            <a:xfrm>
              <a:off x="10508827" y="4422987"/>
              <a:ext cx="763693" cy="103644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23" name="Notched Right Arrow 22"/>
            <p:cNvSpPr/>
            <p:nvPr/>
          </p:nvSpPr>
          <p:spPr bwMode="auto">
            <a:xfrm>
              <a:off x="7715281" y="3104192"/>
              <a:ext cx="1990599" cy="948392"/>
            </a:xfrm>
            <a:prstGeom prst="notched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b="0" dirty="0"/>
                <a:t>left rotation</a:t>
              </a:r>
            </a:p>
          </p:txBody>
        </p:sp>
      </p:grpSp>
      <p:sp>
        <p:nvSpPr>
          <p:cNvPr id="35" name="Cube 34"/>
          <p:cNvSpPr/>
          <p:nvPr/>
        </p:nvSpPr>
        <p:spPr bwMode="auto">
          <a:xfrm>
            <a:off x="7416800" y="7379017"/>
            <a:ext cx="3779229" cy="1993583"/>
          </a:xfrm>
          <a:prstGeom prst="cube">
            <a:avLst>
              <a:gd name="adj" fmla="val 643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fix_height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is_tree(T) &amp;&amp; T != NULL;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hl</a:t>
            </a:r>
            <a:r>
              <a:rPr lang="en-US" sz="1600" b="0" dirty="0">
                <a:latin typeface="Helvetica Neue"/>
              </a:rPr>
              <a:t> = height(T-&gt;left);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hr</a:t>
            </a:r>
            <a:r>
              <a:rPr lang="en-US" sz="1600" b="0" dirty="0">
                <a:latin typeface="Helvetica Neue"/>
              </a:rPr>
              <a:t> = height(T-&gt;right);</a:t>
            </a:r>
          </a:p>
          <a:p>
            <a:pPr algn="l"/>
            <a:r>
              <a:rPr lang="en-US" sz="1600" b="0" dirty="0">
                <a:latin typeface="Helvetica Neue"/>
              </a:rPr>
              <a:t>  T-&gt;height </a:t>
            </a:r>
            <a:r>
              <a:rPr lang="en-US" sz="1600" b="0">
                <a:latin typeface="Helvetica Neue"/>
              </a:rPr>
              <a:t>= 1 + max(hl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>
                <a:latin typeface="Helvetica Neue"/>
              </a:rPr>
              <a:t>hr);</a:t>
            </a:r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975897" y="52578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69</a:t>
            </a:fld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Rotations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implement single rotations by transcribing the figure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r>
              <a:rPr lang="en-US" dirty="0"/>
              <a:t>by updating two pointers</a:t>
            </a:r>
          </a:p>
          <a:p>
            <a:pPr>
              <a:buNone/>
            </a:pPr>
            <a:r>
              <a:rPr lang="en-US" dirty="0"/>
              <a:t>	and then fixing the height of the affected nodes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7030A0"/>
                </a:solidFill>
              </a:rPr>
              <a:t>rotate_left</a:t>
            </a:r>
            <a:r>
              <a:rPr lang="en-US" dirty="0"/>
              <a:t> costs O(1)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549117" y="2895600"/>
            <a:ext cx="4271576" cy="2866489"/>
          </a:xfrm>
          <a:prstGeom prst="cube">
            <a:avLst>
              <a:gd name="adj" fmla="val 443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rotate_left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T != NULL &amp;&amp; T-&gt;right !=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temp</a:t>
            </a:r>
            <a:r>
              <a:rPr lang="en-US" sz="1600" b="0" dirty="0">
                <a:latin typeface="Helvetica Neue"/>
              </a:rPr>
              <a:t> = T-&gt;right;</a:t>
            </a:r>
          </a:p>
          <a:p>
            <a:pPr algn="l"/>
            <a:r>
              <a:rPr lang="en-US" sz="1600" b="0" dirty="0">
                <a:latin typeface="Helvetica Neue"/>
              </a:rPr>
              <a:t>  T-&gt;right = T-&gt;right-&gt;left;</a:t>
            </a:r>
          </a:p>
          <a:p>
            <a:pPr algn="l"/>
            <a:r>
              <a:rPr lang="en-US" sz="1600" b="0" dirty="0">
                <a:latin typeface="Helvetica Neue"/>
              </a:rPr>
              <a:t>  temp-&gt;left = T;</a:t>
            </a:r>
          </a:p>
          <a:p>
            <a:pPr algn="l">
              <a:spcBef>
                <a:spcPts val="600"/>
              </a:spcBef>
            </a:pPr>
            <a:r>
              <a:rPr lang="en-US" sz="1600" b="0" dirty="0">
                <a:latin typeface="Helvetica Neue"/>
              </a:rPr>
              <a:t>  fix_height(T);</a:t>
            </a:r>
          </a:p>
          <a:p>
            <a:pPr algn="l">
              <a:spcAft>
                <a:spcPts val="600"/>
              </a:spcAft>
            </a:pPr>
            <a:r>
              <a:rPr lang="en-US" sz="1600" b="0" dirty="0">
                <a:latin typeface="Helvetica Neue"/>
              </a:rPr>
              <a:t>  fix_height(temp);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latin typeface="Helvetica Neue"/>
              </a:rPr>
              <a:t> temp;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grpSp>
        <p:nvGrpSpPr>
          <p:cNvPr id="24" name="Group 24"/>
          <p:cNvGrpSpPr/>
          <p:nvPr/>
        </p:nvGrpSpPr>
        <p:grpSpPr>
          <a:xfrm>
            <a:off x="6463071" y="3048001"/>
            <a:ext cx="5982929" cy="1981199"/>
            <a:chOff x="4541520" y="2895600"/>
            <a:chExt cx="8188960" cy="2711708"/>
          </a:xfrm>
        </p:grpSpPr>
        <p:cxnSp>
          <p:nvCxnSpPr>
            <p:cNvPr id="5" name="Straight Connector 4"/>
            <p:cNvCxnSpPr>
              <a:stCxn id="9" idx="6"/>
              <a:endCxn id="10" idx="1"/>
            </p:cNvCxnSpPr>
            <p:nvPr/>
          </p:nvCxnSpPr>
          <p:spPr bwMode="auto">
            <a:xfrm>
              <a:off x="6068907" y="3138593"/>
              <a:ext cx="696011" cy="52244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>
              <a:stCxn id="9" idx="2"/>
              <a:endCxn id="11" idx="0"/>
            </p:cNvCxnSpPr>
            <p:nvPr/>
          </p:nvCxnSpPr>
          <p:spPr bwMode="auto">
            <a:xfrm rot="10800000" flipV="1">
              <a:off x="4923367" y="3138593"/>
              <a:ext cx="659553" cy="5207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>
              <a:stCxn id="10" idx="5"/>
              <a:endCxn id="13" idx="0"/>
            </p:cNvCxnSpPr>
            <p:nvPr/>
          </p:nvCxnSpPr>
          <p:spPr bwMode="auto">
            <a:xfrm rot="16200000" flipH="1">
              <a:off x="7091205" y="4022038"/>
              <a:ext cx="418305" cy="38359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>
              <a:stCxn id="10" idx="3"/>
              <a:endCxn id="12" idx="0"/>
            </p:cNvCxnSpPr>
            <p:nvPr/>
          </p:nvCxnSpPr>
          <p:spPr bwMode="auto">
            <a:xfrm rot="5400000">
              <a:off x="6363971" y="4022039"/>
              <a:ext cx="418305" cy="38359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9" name="Oval 8"/>
            <p:cNvSpPr/>
            <p:nvPr/>
          </p:nvSpPr>
          <p:spPr bwMode="auto">
            <a:xfrm>
              <a:off x="5582920" y="2895600"/>
              <a:ext cx="485987" cy="485987"/>
            </a:xfrm>
            <a:prstGeom prst="ellips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eaLnBrk="1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sz="1800" b="0" dirty="0"/>
                <a:t>x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6693747" y="3589867"/>
              <a:ext cx="485987" cy="485987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y</a:t>
              </a:r>
            </a:p>
          </p:txBody>
        </p:sp>
        <p:sp>
          <p:nvSpPr>
            <p:cNvPr id="11" name="Isosceles Triangle 10"/>
            <p:cNvSpPr/>
            <p:nvPr/>
          </p:nvSpPr>
          <p:spPr bwMode="auto">
            <a:xfrm>
              <a:off x="4541520" y="3659293"/>
              <a:ext cx="763693" cy="103644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2" name="Isosceles Triangle 11"/>
            <p:cNvSpPr/>
            <p:nvPr/>
          </p:nvSpPr>
          <p:spPr bwMode="auto">
            <a:xfrm>
              <a:off x="5999480" y="4422987"/>
              <a:ext cx="763693" cy="103644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13" name="Isosceles Triangle 12"/>
            <p:cNvSpPr/>
            <p:nvPr/>
          </p:nvSpPr>
          <p:spPr bwMode="auto">
            <a:xfrm>
              <a:off x="7110307" y="4422987"/>
              <a:ext cx="763693" cy="1184321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cxnSp>
          <p:nvCxnSpPr>
            <p:cNvPr id="14" name="Straight Connector 13"/>
            <p:cNvCxnSpPr>
              <a:stCxn id="16" idx="6"/>
              <a:endCxn id="17" idx="0"/>
            </p:cNvCxnSpPr>
            <p:nvPr/>
          </p:nvCxnSpPr>
          <p:spPr bwMode="auto">
            <a:xfrm>
              <a:off x="11619653" y="3138593"/>
              <a:ext cx="728980" cy="5207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>
              <a:stCxn id="16" idx="2"/>
              <a:endCxn id="20" idx="7"/>
            </p:cNvCxnSpPr>
            <p:nvPr/>
          </p:nvCxnSpPr>
          <p:spPr bwMode="auto">
            <a:xfrm rot="10800000" flipV="1">
              <a:off x="10507083" y="3138592"/>
              <a:ext cx="626585" cy="52244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6" name="Oval 15"/>
            <p:cNvSpPr/>
            <p:nvPr/>
          </p:nvSpPr>
          <p:spPr bwMode="auto">
            <a:xfrm>
              <a:off x="11133667" y="2895600"/>
              <a:ext cx="485987" cy="485987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y</a:t>
              </a:r>
            </a:p>
          </p:txBody>
        </p:sp>
        <p:sp>
          <p:nvSpPr>
            <p:cNvPr id="17" name="Isosceles Triangle 16"/>
            <p:cNvSpPr/>
            <p:nvPr/>
          </p:nvSpPr>
          <p:spPr bwMode="auto">
            <a:xfrm>
              <a:off x="11966787" y="3659293"/>
              <a:ext cx="763693" cy="1184321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18" name="Straight Connector 17"/>
            <p:cNvCxnSpPr>
              <a:stCxn id="20" idx="5"/>
              <a:endCxn id="22" idx="0"/>
            </p:cNvCxnSpPr>
            <p:nvPr/>
          </p:nvCxnSpPr>
          <p:spPr bwMode="auto">
            <a:xfrm rot="16200000" flipH="1">
              <a:off x="10489725" y="4022038"/>
              <a:ext cx="418305" cy="38359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>
              <a:stCxn id="20" idx="3"/>
              <a:endCxn id="21" idx="0"/>
            </p:cNvCxnSpPr>
            <p:nvPr/>
          </p:nvCxnSpPr>
          <p:spPr bwMode="auto">
            <a:xfrm rot="5400000">
              <a:off x="9762491" y="4022039"/>
              <a:ext cx="418305" cy="38359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0" name="Oval 19"/>
            <p:cNvSpPr/>
            <p:nvPr/>
          </p:nvSpPr>
          <p:spPr bwMode="auto">
            <a:xfrm>
              <a:off x="10092267" y="3589867"/>
              <a:ext cx="485987" cy="485987"/>
            </a:xfrm>
            <a:prstGeom prst="ellips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x</a:t>
              </a:r>
            </a:p>
          </p:txBody>
        </p:sp>
        <p:sp>
          <p:nvSpPr>
            <p:cNvPr id="21" name="Isosceles Triangle 20"/>
            <p:cNvSpPr/>
            <p:nvPr/>
          </p:nvSpPr>
          <p:spPr bwMode="auto">
            <a:xfrm>
              <a:off x="9398000" y="4422987"/>
              <a:ext cx="763693" cy="103644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22" name="Isosceles Triangle 21"/>
            <p:cNvSpPr/>
            <p:nvPr/>
          </p:nvSpPr>
          <p:spPr bwMode="auto">
            <a:xfrm>
              <a:off x="10508827" y="4422987"/>
              <a:ext cx="763693" cy="103644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23" name="Notched Right Arrow 22"/>
            <p:cNvSpPr/>
            <p:nvPr/>
          </p:nvSpPr>
          <p:spPr bwMode="auto">
            <a:xfrm>
              <a:off x="7715281" y="3104192"/>
              <a:ext cx="1990599" cy="948392"/>
            </a:xfrm>
            <a:prstGeom prst="notched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b="0" dirty="0"/>
                <a:t>left rotation</a:t>
              </a:r>
            </a:p>
          </p:txBody>
        </p:sp>
      </p:grpSp>
      <p:sp>
        <p:nvSpPr>
          <p:cNvPr id="26" name="Oval 25"/>
          <p:cNvSpPr/>
          <p:nvPr/>
        </p:nvSpPr>
        <p:spPr bwMode="auto">
          <a:xfrm>
            <a:off x="5283200" y="5638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8026400" y="3810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7569200" y="3200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4521200" y="4495800"/>
            <a:ext cx="784830" cy="369332"/>
          </a:xfrm>
          <a:prstGeom prst="wedgeRectCallout">
            <a:avLst>
              <a:gd name="adj1" fmla="val -228276"/>
              <a:gd name="adj2" fmla="val 2376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node x</a:t>
            </a:r>
            <a:endParaRPr lang="en-US" sz="14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4521200" y="4953000"/>
            <a:ext cx="784830" cy="369332"/>
          </a:xfrm>
          <a:prstGeom prst="wedgeRectCallout">
            <a:avLst>
              <a:gd name="adj1" fmla="val -207092"/>
              <a:gd name="adj2" fmla="val -2446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node y</a:t>
            </a:r>
            <a:endParaRPr lang="en-US" sz="14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1397000" y="4572000"/>
            <a:ext cx="22098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33" name="TextBox 32"/>
          <p:cNvSpPr txBox="1"/>
          <p:nvPr/>
        </p:nvSpPr>
        <p:spPr>
          <a:xfrm>
            <a:off x="10189851" y="64080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70</a:t>
            </a:fld>
            <a:endParaRPr 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rebalance_right</a:t>
            </a:r>
            <a:r>
              <a:rPr lang="en-US" dirty="0"/>
              <a:t>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also need to fix the height when there is no violation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074553" y="2971800"/>
            <a:ext cx="5732647" cy="4961731"/>
          </a:xfrm>
          <a:prstGeom prst="cube">
            <a:avLst>
              <a:gd name="adj" fmla="val 334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rebalance_right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T must be immediate result of a right-insertion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T != NULL &amp;&amp; T-&gt;right !=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(height(T-&gt;right) - height(T-&gt;left) == 2) {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violation!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(height(T-&gt;right-&gt;right) &gt; height(T-&gt;right-&gt;left))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Single rotation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T = rotate_left(T);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}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//@assert height(T-&gt;right-&gt;left) &gt; height(T-&gt;right-&gt;right);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Double rotation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T-&gt;right = rotate_right(T-&gt;right);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T = rotate_left(T);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{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No rotation needed, but tree may have grown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fix_height(T);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016000" y="6436425"/>
            <a:ext cx="5638800" cy="914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8255000" y="6705600"/>
            <a:ext cx="3067506" cy="707886"/>
          </a:xfrm>
          <a:prstGeom prst="wedgeRectCallout">
            <a:avLst>
              <a:gd name="adj1" fmla="val -94006"/>
              <a:gd name="adj2" fmla="val -251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Fixes the heights when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 rotation was performed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ight Brace 6"/>
          <p:cNvSpPr/>
          <p:nvPr/>
        </p:nvSpPr>
        <p:spPr bwMode="auto">
          <a:xfrm>
            <a:off x="6959600" y="4495800"/>
            <a:ext cx="304799" cy="2057400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8102600" y="5029200"/>
            <a:ext cx="3299942" cy="707886"/>
          </a:xfrm>
          <a:prstGeom prst="wedgeRectCallout">
            <a:avLst>
              <a:gd name="adj1" fmla="val -70255"/>
              <a:gd name="adj2" fmla="val 201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When we handle a violation,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rotations fix the heights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07200" y="78486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71</a:t>
            </a:fld>
            <a:endParaRPr 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131300" cy="1498600"/>
          </a:xfrm>
        </p:spPr>
        <p:txBody>
          <a:bodyPr/>
          <a:lstStyle/>
          <a:p>
            <a:r>
              <a:rPr lang="en-US" dirty="0"/>
              <a:t>New Leaves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insertion creates a new leaf,</a:t>
            </a:r>
            <a:br>
              <a:rPr lang="en-US" dirty="0"/>
            </a:br>
            <a:r>
              <a:rPr lang="en-US" dirty="0"/>
              <a:t>we need to set its height to 1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0083800" y="76200"/>
            <a:ext cx="2828659" cy="1867178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 struct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tree_node tree</a:t>
            </a:r>
            <a:r>
              <a:rPr lang="en-US" sz="1600" b="0" dirty="0">
                <a:latin typeface="Helvetica Neue"/>
              </a:rPr>
              <a:t>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tree_node </a:t>
            </a:r>
            <a:r>
              <a:rPr lang="en-US" sz="1600" b="0" dirty="0">
                <a:latin typeface="Helvetica Neue"/>
              </a:rPr>
              <a:t>{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latin typeface="Helvetica Neue"/>
              </a:rPr>
              <a:t> left;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 </a:t>
            </a:r>
            <a:r>
              <a:rPr lang="en-US" sz="1600" b="0" dirty="0">
                <a:latin typeface="Helvetica Neue"/>
              </a:rPr>
              <a:t>data;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latin typeface="Helvetica Neue"/>
              </a:rPr>
              <a:t> right;</a:t>
            </a:r>
          </a:p>
          <a:p>
            <a:pPr algn="l">
              <a:spcBef>
                <a:spcPts val="0"/>
              </a:spcBef>
              <a:spcAft>
                <a:spcPts val="0"/>
              </a:spcAft>
              <a:tabLst>
                <a:tab pos="14255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height;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&gt;= 0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  <p:sp>
        <p:nvSpPr>
          <p:cNvPr id="5" name="Cube 4"/>
          <p:cNvSpPr/>
          <p:nvPr/>
        </p:nvSpPr>
        <p:spPr bwMode="auto">
          <a:xfrm>
            <a:off x="3997487" y="3962400"/>
            <a:ext cx="4420032" cy="3122235"/>
          </a:xfrm>
          <a:prstGeom prst="cube">
            <a:avLst>
              <a:gd name="adj" fmla="val 4451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leaf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e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is_avl(\result) &amp;&amp; \result !=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alloc(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T-&gt;data = e;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T-&gt;left = NULL;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not necessary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T-&gt;right = NULL;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not necessary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T-&gt;height = 1;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987800" y="6131625"/>
            <a:ext cx="1752600" cy="421575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72</a:t>
            </a:fld>
            <a:endParaRPr 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D7273"/>
                </a:solidFill>
              </a:rPr>
              <a:t>Representation Invariants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73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12217400" y="152400"/>
            <a:ext cx="609600" cy="609600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/>
              <a:t>3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AVL Representation Invariant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AVL tree is a BST that satisfies the height invariant</a:t>
            </a:r>
          </a:p>
          <a:p>
            <a:pPr lvl="1"/>
            <a:r>
              <a:rPr lang="en-US" dirty="0"/>
              <a:t>Additionally, the height fields must all contain the true height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can use them to</a:t>
            </a:r>
            <a:br>
              <a:rPr lang="en-US" dirty="0"/>
            </a:br>
            <a:r>
              <a:rPr lang="en-US" dirty="0"/>
              <a:t>give precise contracts</a:t>
            </a:r>
            <a:br>
              <a:rPr lang="en-US" dirty="0"/>
            </a:br>
            <a:r>
              <a:rPr lang="en-US" dirty="0"/>
              <a:t>to all other functions</a:t>
            </a:r>
          </a:p>
          <a:p>
            <a:pPr lvl="1"/>
            <a:endParaRPr lang="en-US" dirty="0"/>
          </a:p>
        </p:txBody>
      </p:sp>
      <p:sp>
        <p:nvSpPr>
          <p:cNvPr id="4" name="Cube 3"/>
          <p:cNvSpPr/>
          <p:nvPr/>
        </p:nvSpPr>
        <p:spPr bwMode="auto">
          <a:xfrm>
            <a:off x="6175720" y="3276600"/>
            <a:ext cx="6270280" cy="6170017"/>
          </a:xfrm>
          <a:prstGeom prst="cube">
            <a:avLst>
              <a:gd name="adj" fmla="val 2170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is_specified_height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is_tree(T);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600" b="0" dirty="0"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true;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is_specified_height(T-&gt;left)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height(T-&gt;left)  is correct</a:t>
            </a:r>
          </a:p>
          <a:p>
            <a:pPr algn="l"/>
            <a:r>
              <a:rPr lang="en-US" sz="1600" b="0" dirty="0">
                <a:latin typeface="Helvetica Neue"/>
              </a:rPr>
              <a:t>      &amp;&amp; is_specified_height(T-&gt;right)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height(T-&gt;right) is correct</a:t>
            </a:r>
          </a:p>
          <a:p>
            <a:pPr algn="l"/>
            <a:r>
              <a:rPr lang="en-US" sz="1600" b="0" dirty="0">
                <a:latin typeface="Helvetica Neue"/>
              </a:rPr>
              <a:t>      &amp;&amp; T-&gt;height == max(height(T-&gt;left),</a:t>
            </a:r>
          </a:p>
          <a:p>
            <a:pPr algn="l"/>
            <a:r>
              <a:rPr lang="en-US" sz="1600" b="0" dirty="0">
                <a:latin typeface="Helvetica Neue"/>
              </a:rPr>
              <a:t>                          height(T-&gt;right)) + 1;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height(T) is correct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is_balanced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is_tree(T);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600" b="0" dirty="0"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true;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abs(height(T-&gt;left) - height(T-&gt;right)) &lt;= 1</a:t>
            </a:r>
          </a:p>
          <a:p>
            <a:pPr algn="l"/>
            <a:r>
              <a:rPr lang="en-US" sz="1600" b="0" dirty="0">
                <a:latin typeface="Helvetica Neue"/>
              </a:rPr>
              <a:t>      &amp;&amp; is_balanced(T-&gt;left)</a:t>
            </a:r>
          </a:p>
          <a:p>
            <a:pPr algn="l"/>
            <a:r>
              <a:rPr lang="en-US" sz="1600" b="0" dirty="0">
                <a:latin typeface="Helvetica Neue"/>
              </a:rPr>
              <a:t>      &amp;&amp; is_balanced(T-&gt;right);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is_avl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is_tree(T) &amp;&amp; is_ordered(T, NULL, NULL)</a:t>
            </a:r>
          </a:p>
          <a:p>
            <a:pPr algn="l"/>
            <a:r>
              <a:rPr lang="en-US" sz="1600" b="0" dirty="0">
                <a:latin typeface="Helvetica Neue"/>
              </a:rPr>
              <a:t>      &amp;&amp; is_specified_height(T)</a:t>
            </a:r>
          </a:p>
          <a:p>
            <a:pPr algn="l"/>
            <a:r>
              <a:rPr lang="en-US" sz="1600" b="0" dirty="0">
                <a:latin typeface="Helvetica Neue"/>
              </a:rPr>
              <a:t>      &amp;&amp; is_balanced(T);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10929686" y="8307289"/>
            <a:ext cx="1312219" cy="338554"/>
          </a:xfrm>
          <a:prstGeom prst="wedgeRectCallout">
            <a:avLst>
              <a:gd name="adj1" fmla="val -66893"/>
              <a:gd name="adj2" fmla="val 205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our old </a:t>
            </a:r>
            <a:r>
              <a:rPr lang="en-US" sz="16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is_bst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10552981" y="8688289"/>
            <a:ext cx="1688924" cy="338554"/>
          </a:xfrm>
          <a:prstGeom prst="wedgeRectCallout">
            <a:avLst>
              <a:gd name="adj1" fmla="val -142514"/>
              <a:gd name="adj2" fmla="val 27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checks the height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9663315" y="9069289"/>
            <a:ext cx="2578590" cy="338554"/>
          </a:xfrm>
          <a:prstGeom prst="wedgeRectCallout">
            <a:avLst>
              <a:gd name="adj1" fmla="val -98001"/>
              <a:gd name="adj2" fmla="val -498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checks the height invariant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2691390" y="3335593"/>
            <a:ext cx="3264676" cy="1015663"/>
          </a:xfrm>
          <a:prstGeom prst="wedgeRectCallout">
            <a:avLst>
              <a:gd name="adj1" fmla="val 58137"/>
              <a:gd name="adj2" fmla="val -2008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Checks that the height field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 each node contains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true height of its subtree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2771540" y="5314890"/>
            <a:ext cx="3184526" cy="400110"/>
          </a:xfrm>
          <a:prstGeom prst="wedgeRectCallout">
            <a:avLst>
              <a:gd name="adj1" fmla="val 58137"/>
              <a:gd name="adj2" fmla="val 13425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Checks the height invariant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2159000" y="7010400"/>
            <a:ext cx="3797066" cy="400110"/>
          </a:xfrm>
          <a:prstGeom prst="wedgeRectCallout">
            <a:avLst>
              <a:gd name="adj1" fmla="val 55322"/>
              <a:gd name="adj2" fmla="val 24407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AVL representation invariant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74</a:t>
            </a:fld>
            <a:endParaRPr lang="en-US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avl_insert</a:t>
            </a:r>
            <a:r>
              <a:rPr lang="en-US" dirty="0"/>
              <a:t>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6519863" algn="l"/>
              </a:tabLst>
            </a:pPr>
            <a:r>
              <a:rPr lang="en-US" dirty="0"/>
              <a:t>We can track the representation invariants at each step of</a:t>
            </a:r>
            <a:br>
              <a:rPr lang="en-US" dirty="0"/>
            </a:br>
            <a:r>
              <a:rPr lang="en-US" dirty="0"/>
              <a:t>	insertion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016000" y="2743200"/>
            <a:ext cx="5862959" cy="6481921"/>
          </a:xfrm>
          <a:prstGeom prst="cube">
            <a:avLst>
              <a:gd name="adj" fmla="val 334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avl_insert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is_avl(T) &amp;&amp; e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is_avl(\result) &amp;&amp; \result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avl_lookup(\result, entry_key(e)) == e;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leaf(e);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//@assert is_avl(T-&gt;left) &amp;&amp; is_avl(T-&gt;right);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cmp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key_compare(entry_key(e), entry_key(T-&gt;data));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(cmp == 0) T-&gt;data = e;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else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(cmp &lt; 0) {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T-&gt;left = avl_insert(T-&gt;left, e);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//@assert is_avl(T-&gt;left) &amp;&amp; is_avl(T-&gt;right);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T = rebalance_left(T);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//@assert is_avl(T);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//@assert cmp &gt; 0;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T-&gt;right = avl_insert(T-&gt;right, e);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//@assert is_avl(T-&gt;left) &amp;&amp; is_avl(T-&gt;right);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T = rebalance_right(T);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//@assert is_avl(T);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258096" y="5029200"/>
            <a:ext cx="834104" cy="692904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added</a:t>
            </a:r>
          </a:p>
        </p:txBody>
      </p:sp>
      <p:sp>
        <p:nvSpPr>
          <p:cNvPr id="12" name="Right Arrow 11"/>
          <p:cNvSpPr/>
          <p:nvPr/>
        </p:nvSpPr>
        <p:spPr bwMode="auto">
          <a:xfrm>
            <a:off x="254000" y="6241296"/>
            <a:ext cx="834104" cy="692904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added</a:t>
            </a:r>
          </a:p>
        </p:txBody>
      </p:sp>
      <p:sp>
        <p:nvSpPr>
          <p:cNvPr id="13" name="Right Arrow 12"/>
          <p:cNvSpPr/>
          <p:nvPr/>
        </p:nvSpPr>
        <p:spPr bwMode="auto">
          <a:xfrm>
            <a:off x="254000" y="6705600"/>
            <a:ext cx="834104" cy="692904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added</a:t>
            </a:r>
          </a:p>
        </p:txBody>
      </p:sp>
      <p:sp>
        <p:nvSpPr>
          <p:cNvPr id="15" name="Right Arrow 14"/>
          <p:cNvSpPr/>
          <p:nvPr/>
        </p:nvSpPr>
        <p:spPr bwMode="auto">
          <a:xfrm>
            <a:off x="254000" y="7467600"/>
            <a:ext cx="834104" cy="692904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added</a:t>
            </a:r>
          </a:p>
        </p:txBody>
      </p:sp>
      <p:sp>
        <p:nvSpPr>
          <p:cNvPr id="16" name="Right Arrow 15"/>
          <p:cNvSpPr/>
          <p:nvPr/>
        </p:nvSpPr>
        <p:spPr bwMode="auto">
          <a:xfrm>
            <a:off x="254000" y="7931904"/>
            <a:ext cx="834104" cy="692904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added</a:t>
            </a: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8102600" y="4267200"/>
            <a:ext cx="2269211" cy="707886"/>
          </a:xfrm>
          <a:prstGeom prst="wedgeRectCallout">
            <a:avLst>
              <a:gd name="adj1" fmla="val -174742"/>
              <a:gd name="adj2" fmla="val 906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T is an AVL tree,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its subtrees are too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1" name="Rectangular Callout 20"/>
          <p:cNvSpPr/>
          <p:nvPr/>
        </p:nvSpPr>
        <p:spPr bwMode="auto">
          <a:xfrm>
            <a:off x="8102600" y="5334000"/>
            <a:ext cx="3215303" cy="707886"/>
          </a:xfrm>
          <a:prstGeom prst="wedgeRectCallout">
            <a:avLst>
              <a:gd name="adj1" fmla="val -191732"/>
              <a:gd name="adj2" fmla="val 10573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T-&gt;left is an AVL tree by the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postcondition of </a:t>
            </a:r>
            <a:r>
              <a:rPr lang="en-US" sz="20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avl_insert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8102600" y="6096000"/>
            <a:ext cx="2719784" cy="400110"/>
          </a:xfrm>
          <a:prstGeom prst="wedgeRectCallout">
            <a:avLst>
              <a:gd name="adj1" fmla="val -148848"/>
              <a:gd name="adj2" fmla="val 6392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T-&gt;right did not change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3" name="Rectangular Callout 22"/>
          <p:cNvSpPr/>
          <p:nvPr/>
        </p:nvSpPr>
        <p:spPr bwMode="auto">
          <a:xfrm>
            <a:off x="8102600" y="6858000"/>
            <a:ext cx="2921697" cy="707886"/>
          </a:xfrm>
          <a:prstGeom prst="wedgeRectCallout">
            <a:avLst>
              <a:gd name="adj1" fmla="val -211422"/>
              <a:gd name="adj2" fmla="val -191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rebalance_left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restores 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into a valid AVL 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5" name="Rectangular Callout 24"/>
          <p:cNvSpPr/>
          <p:nvPr/>
        </p:nvSpPr>
        <p:spPr bwMode="auto">
          <a:xfrm>
            <a:off x="9474200" y="8763000"/>
            <a:ext cx="877804" cy="400110"/>
          </a:xfrm>
          <a:prstGeom prst="wedgeRectCallout">
            <a:avLst>
              <a:gd name="adj1" fmla="val -584465"/>
              <a:gd name="adj2" fmla="val -2477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Similar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9474200" y="8763000"/>
            <a:ext cx="877804" cy="400110"/>
          </a:xfrm>
          <a:prstGeom prst="wedgeRectCallout">
            <a:avLst>
              <a:gd name="adj1" fmla="val -721103"/>
              <a:gd name="adj2" fmla="val -2566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Similar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4" name="Rectangular Callout 23"/>
          <p:cNvSpPr/>
          <p:nvPr/>
        </p:nvSpPr>
        <p:spPr bwMode="auto">
          <a:xfrm>
            <a:off x="9474200" y="8763000"/>
            <a:ext cx="877804" cy="400110"/>
          </a:xfrm>
          <a:prstGeom prst="wedgeRectCallout">
            <a:avLst>
              <a:gd name="adj1" fmla="val -753571"/>
              <a:gd name="adj2" fmla="val -15867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Similar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247251" y="88464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75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rebalance_right</a:t>
            </a:r>
            <a:r>
              <a:rPr lang="en-US" dirty="0"/>
              <a:t>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rebalance_right</a:t>
            </a:r>
          </a:p>
          <a:p>
            <a:pPr lvl="1"/>
            <a:r>
              <a:rPr lang="en-US" dirty="0"/>
              <a:t>Takes a tree whose two subtrees are AVL trees</a:t>
            </a:r>
          </a:p>
          <a:p>
            <a:pPr lvl="2"/>
            <a:r>
              <a:rPr lang="en-US" dirty="0"/>
              <a:t>But itself may not be a valid AVL tree</a:t>
            </a:r>
          </a:p>
          <a:p>
            <a:pPr lvl="1"/>
            <a:r>
              <a:rPr lang="en-US" dirty="0"/>
              <a:t>Return an AVL tree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074553" y="4132739"/>
            <a:ext cx="5732647" cy="5468461"/>
          </a:xfrm>
          <a:prstGeom prst="cube">
            <a:avLst>
              <a:gd name="adj" fmla="val 334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rebalance_right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T must be immediate result of a right-insertion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T != NULL &amp;&amp; T-&gt;right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is_avl(T-&gt;left) &amp;&amp; is_avl(T-&gt;right);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is_avl(\result);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(height(T-&gt;right) - height(T-&gt;left) == 2) {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violation!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(height(T-&gt;right-&gt;right) &gt; height(T-&gt;right-&gt;left))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Single rotation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T = rotate_left(T);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}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//@assert height(T-&gt;right-&gt;left) &gt; height(T-&gt;right-&gt;right);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Double rotation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T-&gt;right = rotate_right(T-&gt;right);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T = rotate_left(T);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{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No rotation needed, but tree may have grown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fix_height(T);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711200" y="5047139"/>
            <a:ext cx="51054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9931400" y="2362200"/>
            <a:ext cx="1772281" cy="1015663"/>
          </a:xfrm>
          <a:prstGeom prst="wedgeRectCallout">
            <a:avLst>
              <a:gd name="adj1" fmla="val -74504"/>
              <a:gd name="adj2" fmla="val 228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what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learned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from </a:t>
            </a:r>
            <a:r>
              <a:rPr lang="en-US" sz="20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avl_insert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7950200" y="6248400"/>
            <a:ext cx="2961966" cy="400110"/>
          </a:xfrm>
          <a:prstGeom prst="wedgeRectCallout">
            <a:avLst>
              <a:gd name="adj1" fmla="val -214612"/>
              <a:gd name="adj2" fmla="val 3179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 may not be an AVL 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7912882" y="4953000"/>
            <a:ext cx="4056175" cy="400110"/>
          </a:xfrm>
          <a:prstGeom prst="wedgeRectCallout">
            <a:avLst>
              <a:gd name="adj1" fmla="val -114876"/>
              <a:gd name="adj2" fmla="val 3476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But T itself may not be an AVL 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7950200" y="6705600"/>
            <a:ext cx="2580450" cy="400110"/>
          </a:xfrm>
          <a:prstGeom prst="wedgeRectCallout">
            <a:avLst>
              <a:gd name="adj1" fmla="val -238729"/>
              <a:gd name="adj2" fmla="val -186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 is again an AVL 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7950200" y="8286690"/>
            <a:ext cx="2961966" cy="400110"/>
          </a:xfrm>
          <a:prstGeom prst="wedgeRectCallout">
            <a:avLst>
              <a:gd name="adj1" fmla="val -230248"/>
              <a:gd name="adj2" fmla="val 2289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 may not be an AVL 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7950200" y="8743890"/>
            <a:ext cx="2580450" cy="400110"/>
          </a:xfrm>
          <a:prstGeom prst="wedgeRectCallout">
            <a:avLst>
              <a:gd name="adj1" fmla="val -256217"/>
              <a:gd name="adj2" fmla="val -275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 is again an AVL 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7950200" y="7239000"/>
            <a:ext cx="2961966" cy="400110"/>
          </a:xfrm>
          <a:prstGeom prst="wedgeRectCallout">
            <a:avLst>
              <a:gd name="adj1" fmla="val -214612"/>
              <a:gd name="adj2" fmla="val 3179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 may not be an AVL 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8" name="Rectangular Callout 17"/>
          <p:cNvSpPr/>
          <p:nvPr/>
        </p:nvSpPr>
        <p:spPr bwMode="auto">
          <a:xfrm>
            <a:off x="7950200" y="7696200"/>
            <a:ext cx="2580450" cy="400110"/>
          </a:xfrm>
          <a:prstGeom prst="wedgeRectCallout">
            <a:avLst>
              <a:gd name="adj1" fmla="val -236889"/>
              <a:gd name="adj2" fmla="val 43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 is again an AVL 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247251" y="88464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76</a:t>
            </a:fld>
            <a:endParaRPr lang="en-US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Rotations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expect </a:t>
            </a:r>
            <a:r>
              <a:rPr lang="en-US" dirty="0">
                <a:solidFill>
                  <a:srgbClr val="7030A0"/>
                </a:solidFill>
              </a:rPr>
              <a:t>rotate_left</a:t>
            </a:r>
            <a:r>
              <a:rPr lang="en-US" dirty="0"/>
              <a:t> to</a:t>
            </a:r>
          </a:p>
          <a:p>
            <a:pPr lvl="1"/>
            <a:r>
              <a:rPr lang="en-US" dirty="0"/>
              <a:t>Takes a tree whose two subtrees are AVL trees</a:t>
            </a:r>
          </a:p>
          <a:p>
            <a:pPr lvl="2"/>
            <a:r>
              <a:rPr lang="en-US" dirty="0"/>
              <a:t>but itself may not be a valid AVL tree</a:t>
            </a:r>
          </a:p>
          <a:p>
            <a:pPr lvl="1"/>
            <a:r>
              <a:rPr lang="en-US" dirty="0"/>
              <a:t>Return an AVL tree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921250"/>
            <a:r>
              <a:rPr lang="en-US" dirty="0"/>
              <a:t>This would be true if used to implement single rotations </a:t>
            </a:r>
            <a:r>
              <a:rPr lang="en-US" b="1" dirty="0"/>
              <a:t>only</a:t>
            </a:r>
          </a:p>
          <a:p>
            <a:pPr marL="4921250"/>
            <a:r>
              <a:rPr lang="en-US" dirty="0"/>
              <a:t>But we are also using it to implement double rotations</a:t>
            </a:r>
          </a:p>
          <a:p>
            <a:pPr marL="5264150" lvl="1"/>
            <a:r>
              <a:rPr lang="en-US" dirty="0"/>
              <a:t>These contracts </a:t>
            </a:r>
            <a:r>
              <a:rPr lang="en-US" b="1" dirty="0"/>
              <a:t>do</a:t>
            </a:r>
            <a:br>
              <a:rPr lang="en-US" b="1" dirty="0"/>
            </a:br>
            <a:r>
              <a:rPr lang="en-US" b="1" dirty="0"/>
              <a:t>not hold</a:t>
            </a:r>
            <a:r>
              <a:rPr lang="en-US" dirty="0"/>
              <a:t> in this case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617353" y="4267200"/>
            <a:ext cx="4453262" cy="3188176"/>
          </a:xfrm>
          <a:prstGeom prst="cube">
            <a:avLst>
              <a:gd name="adj" fmla="val 334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rotate_left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T != NULL &amp;&amp; T-&gt;right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is_avl(T-&gt;left) &amp;&amp;  is_avl(T-&gt;right);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is_avl(\result);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temp</a:t>
            </a:r>
            <a:r>
              <a:rPr lang="en-US" sz="1600" b="0" dirty="0">
                <a:latin typeface="Helvetica Neue"/>
              </a:rPr>
              <a:t> = T-&gt;right;</a:t>
            </a:r>
          </a:p>
          <a:p>
            <a:pPr algn="l"/>
            <a:r>
              <a:rPr lang="en-US" sz="1600" b="0" dirty="0">
                <a:latin typeface="Helvetica Neue"/>
              </a:rPr>
              <a:t>  T-&gt;right = T-&gt;right-&gt;left;</a:t>
            </a:r>
          </a:p>
          <a:p>
            <a:pPr algn="l"/>
            <a:r>
              <a:rPr lang="en-US" sz="1600" b="0" dirty="0">
                <a:latin typeface="Helvetica Neue"/>
              </a:rPr>
              <a:t>  temp-&gt;left = T;</a:t>
            </a:r>
          </a:p>
          <a:p>
            <a:pPr algn="l"/>
            <a:r>
              <a:rPr lang="en-US" sz="1600" b="0" dirty="0">
                <a:latin typeface="Helvetica Neue"/>
              </a:rPr>
              <a:t>  fix_height(T);</a:t>
            </a:r>
          </a:p>
          <a:p>
            <a:pPr algn="l"/>
            <a:r>
              <a:rPr lang="en-US" sz="1600" b="0" dirty="0">
                <a:latin typeface="Helvetica Neue"/>
              </a:rPr>
              <a:t>  fix_height(temp);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temp;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54000" y="4854164"/>
            <a:ext cx="51054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5969000" y="4760025"/>
            <a:ext cx="3981539" cy="400110"/>
          </a:xfrm>
          <a:prstGeom prst="wedgeRectCallout">
            <a:avLst>
              <a:gd name="adj1" fmla="val -76102"/>
              <a:gd name="adj2" fmla="val 3179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but T itself may not be an AVL 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87600" y="822067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9" name="Wave 8"/>
          <p:cNvSpPr/>
          <p:nvPr/>
        </p:nvSpPr>
        <p:spPr bwMode="auto">
          <a:xfrm>
            <a:off x="9831846" y="8200846"/>
            <a:ext cx="3071354" cy="1095554"/>
          </a:xfrm>
          <a:prstGeom prst="wave">
            <a:avLst>
              <a:gd name="adj1" fmla="val 7079"/>
              <a:gd name="adj2" fmla="val 0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Double rotation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T-&gt;right = rotate_right(T-&gt;right);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 = rotate_left(T);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77</a:t>
            </a:fld>
            <a:endParaRPr lang="en-US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Rotations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we implement double rotations using single rotations, we must deploy weaker contracts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661371" y="3492659"/>
            <a:ext cx="4231429" cy="3441541"/>
          </a:xfrm>
          <a:prstGeom prst="cube">
            <a:avLst>
              <a:gd name="adj" fmla="val 334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rotate_left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T != NULL &amp;&amp; T-&gt;right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is_specified_height(T-&gt;left);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is_specified_height(T-&gt;right);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is_specified_height(\result);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temp</a:t>
            </a:r>
            <a:r>
              <a:rPr lang="en-US" sz="1600" b="0" dirty="0">
                <a:latin typeface="Helvetica Neue"/>
              </a:rPr>
              <a:t> = T-&gt;right;</a:t>
            </a:r>
          </a:p>
          <a:p>
            <a:pPr algn="l"/>
            <a:r>
              <a:rPr lang="en-US" sz="1600" b="0" dirty="0">
                <a:latin typeface="Helvetica Neue"/>
              </a:rPr>
              <a:t>  T-&gt;right = T-&gt;right-&gt;left;</a:t>
            </a:r>
          </a:p>
          <a:p>
            <a:pPr algn="l"/>
            <a:r>
              <a:rPr lang="en-US" sz="1600" b="0" dirty="0">
                <a:latin typeface="Helvetica Neue"/>
              </a:rPr>
              <a:t>  temp-&gt;left = T;</a:t>
            </a:r>
          </a:p>
          <a:p>
            <a:pPr algn="l"/>
            <a:r>
              <a:rPr lang="en-US" sz="1600" b="0" dirty="0">
                <a:latin typeface="Helvetica Neue"/>
              </a:rPr>
              <a:t>  fix_height(T);</a:t>
            </a:r>
          </a:p>
          <a:p>
            <a:pPr algn="l"/>
            <a:r>
              <a:rPr lang="en-US" sz="1600" b="0" dirty="0">
                <a:latin typeface="Helvetica Neue"/>
              </a:rPr>
              <a:t>  fix_height(temp);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temp;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244600" y="4062350"/>
            <a:ext cx="5029200" cy="990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7264400" y="4343400"/>
            <a:ext cx="2355774" cy="707886"/>
          </a:xfrm>
          <a:prstGeom prst="wedgeRectCallout">
            <a:avLst>
              <a:gd name="adj1" fmla="val -78700"/>
              <a:gd name="adj2" fmla="val -2021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only says that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heights are right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45200" y="62556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78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Balanced Trees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131300" cy="1498600"/>
          </a:xfrm>
        </p:spPr>
        <p:txBody>
          <a:bodyPr/>
          <a:lstStyle/>
          <a:p>
            <a:r>
              <a:rPr lang="en-US" dirty="0"/>
              <a:t>Maintaining the Height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use the same contracts in </a:t>
            </a:r>
            <a:r>
              <a:rPr lang="en-US" dirty="0">
                <a:solidFill>
                  <a:srgbClr val="7030A0"/>
                </a:solidFill>
              </a:rPr>
              <a:t>fix_height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0083800" y="76200"/>
            <a:ext cx="2828659" cy="1867178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 struct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tree_node tree</a:t>
            </a:r>
            <a:r>
              <a:rPr lang="en-US" sz="1600" b="0" dirty="0">
                <a:latin typeface="Helvetica Neue"/>
              </a:rPr>
              <a:t>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tree_node </a:t>
            </a:r>
            <a:r>
              <a:rPr lang="en-US" sz="1600" b="0" dirty="0">
                <a:latin typeface="Helvetica Neue"/>
              </a:rPr>
              <a:t>{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latin typeface="Helvetica Neue"/>
              </a:rPr>
              <a:t> left;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 </a:t>
            </a:r>
            <a:r>
              <a:rPr lang="en-US" sz="1600" b="0" dirty="0">
                <a:latin typeface="Helvetica Neue"/>
              </a:rPr>
              <a:t>data;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latin typeface="Helvetica Neue"/>
              </a:rPr>
              <a:t> right;</a:t>
            </a:r>
          </a:p>
          <a:p>
            <a:pPr algn="l">
              <a:spcBef>
                <a:spcPts val="0"/>
              </a:spcBef>
              <a:spcAft>
                <a:spcPts val="0"/>
              </a:spcAft>
              <a:tabLst>
                <a:tab pos="14255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height;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&gt;= 0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  <p:sp>
        <p:nvSpPr>
          <p:cNvPr id="6" name="Cube 5"/>
          <p:cNvSpPr/>
          <p:nvPr/>
        </p:nvSpPr>
        <p:spPr bwMode="auto">
          <a:xfrm>
            <a:off x="1854200" y="3200400"/>
            <a:ext cx="4055110" cy="2782253"/>
          </a:xfrm>
          <a:prstGeom prst="cube">
            <a:avLst>
              <a:gd name="adj" fmla="val 643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fix_height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is_tree(T) &amp;&amp; T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is_specified_height(T-&gt;left);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is_specified_height(T-&gt;right);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is_specified_height(T);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hl</a:t>
            </a:r>
            <a:r>
              <a:rPr lang="en-US" sz="1600" b="0" dirty="0">
                <a:latin typeface="Helvetica Neue"/>
              </a:rPr>
              <a:t> = height(T-&gt;left);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hr</a:t>
            </a:r>
            <a:r>
              <a:rPr lang="en-US" sz="1600" b="0" dirty="0">
                <a:latin typeface="Helvetica Neue"/>
              </a:rPr>
              <a:t> = height(T-&gt;right);</a:t>
            </a:r>
          </a:p>
          <a:p>
            <a:pPr algn="l"/>
            <a:r>
              <a:rPr lang="en-US" sz="1600" b="0" dirty="0">
                <a:latin typeface="Helvetica Neue"/>
              </a:rPr>
              <a:t>  T-&gt;height = (hl &gt; hr ? hl+1 : hr+1);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168400" y="3886200"/>
            <a:ext cx="5029200" cy="914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6959600" y="4191000"/>
            <a:ext cx="5635517" cy="707886"/>
          </a:xfrm>
          <a:prstGeom prst="wedgeRectCallout">
            <a:avLst>
              <a:gd name="adj1" fmla="val -67531"/>
              <a:gd name="adj2" fmla="val -269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Assuming the subtrees have valid height fields,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it will make the height field in the whole tree valid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79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Equivalent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there a BST with the same elements </a:t>
            </a:r>
            <a:br>
              <a:rPr lang="en-US" dirty="0"/>
            </a:br>
            <a:r>
              <a:rPr lang="en-US" dirty="0"/>
              <a:t>that yields O(log n) cost?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about the following one?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It contains the same elements</a:t>
            </a:r>
          </a:p>
          <a:p>
            <a:pPr lvl="1"/>
            <a:r>
              <a:rPr lang="en-US" dirty="0"/>
              <a:t>It is sorted</a:t>
            </a:r>
          </a:p>
          <a:p>
            <a:pPr lvl="1"/>
            <a:r>
              <a:rPr lang="en-US" dirty="0"/>
              <a:t>But the nodes are arranged differently</a:t>
            </a:r>
          </a:p>
        </p:txBody>
      </p:sp>
      <p:cxnSp>
        <p:nvCxnSpPr>
          <p:cNvPr id="4" name="Straight Connector 3"/>
          <p:cNvCxnSpPr>
            <a:stCxn id="28" idx="6"/>
            <a:endCxn id="29" idx="1"/>
          </p:cNvCxnSpPr>
          <p:nvPr/>
        </p:nvCxnSpPr>
        <p:spPr bwMode="auto">
          <a:xfrm>
            <a:off x="4826000" y="5372100"/>
            <a:ext cx="992515" cy="3448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>
            <a:stCxn id="28" idx="2"/>
            <a:endCxn id="52" idx="7"/>
          </p:cNvCxnSpPr>
          <p:nvPr/>
        </p:nvCxnSpPr>
        <p:spPr bwMode="auto">
          <a:xfrm rot="10800000" flipV="1">
            <a:off x="3376286" y="5372099"/>
            <a:ext cx="916315" cy="3448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29" idx="5"/>
            <a:endCxn id="37" idx="1"/>
          </p:cNvCxnSpPr>
          <p:nvPr/>
        </p:nvCxnSpPr>
        <p:spPr bwMode="auto">
          <a:xfrm rot="16200000" flipH="1">
            <a:off x="6195685" y="6094085"/>
            <a:ext cx="3086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4292600" y="5105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40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5740400" y="5638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50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6426200" y="6324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60</a:t>
            </a:r>
          </a:p>
        </p:txBody>
      </p:sp>
      <p:cxnSp>
        <p:nvCxnSpPr>
          <p:cNvPr id="49" name="Straight Connector 48"/>
          <p:cNvCxnSpPr>
            <a:stCxn id="52" idx="5"/>
            <a:endCxn id="53" idx="1"/>
          </p:cNvCxnSpPr>
          <p:nvPr/>
        </p:nvCxnSpPr>
        <p:spPr bwMode="auto">
          <a:xfrm rot="16200000" flipH="1">
            <a:off x="3376285" y="6094085"/>
            <a:ext cx="3086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52" idx="3"/>
            <a:endCxn id="54" idx="7"/>
          </p:cNvCxnSpPr>
          <p:nvPr/>
        </p:nvCxnSpPr>
        <p:spPr bwMode="auto">
          <a:xfrm rot="5400000">
            <a:off x="2690485" y="6094085"/>
            <a:ext cx="3086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2" name="Oval 51"/>
          <p:cNvSpPr/>
          <p:nvPr/>
        </p:nvSpPr>
        <p:spPr bwMode="auto">
          <a:xfrm>
            <a:off x="2921000" y="5638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53" name="Oval 52"/>
          <p:cNvSpPr/>
          <p:nvPr/>
        </p:nvSpPr>
        <p:spPr bwMode="auto">
          <a:xfrm>
            <a:off x="3606800" y="6324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30</a:t>
            </a:r>
          </a:p>
        </p:txBody>
      </p:sp>
      <p:sp>
        <p:nvSpPr>
          <p:cNvPr id="54" name="Oval 53"/>
          <p:cNvSpPr/>
          <p:nvPr/>
        </p:nvSpPr>
        <p:spPr bwMode="auto">
          <a:xfrm>
            <a:off x="2235200" y="6324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7BFEA61-A3B9-540D-A02B-25578C73B654}"/>
              </a:ext>
            </a:extLst>
          </p:cNvPr>
          <p:cNvCxnSpPr>
            <a:stCxn id="8" idx="5"/>
            <a:endCxn id="10" idx="1"/>
          </p:cNvCxnSpPr>
          <p:nvPr/>
        </p:nvCxnSpPr>
        <p:spPr bwMode="auto">
          <a:xfrm rot="16200000" flipH="1">
            <a:off x="9476720" y="2148819"/>
            <a:ext cx="1943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0D5354-4B61-50F9-96E5-CFC19A083487}"/>
              </a:ext>
            </a:extLst>
          </p:cNvPr>
          <p:cNvCxnSpPr>
            <a:stCxn id="10" idx="5"/>
            <a:endCxn id="11" idx="1"/>
          </p:cNvCxnSpPr>
          <p:nvPr/>
        </p:nvCxnSpPr>
        <p:spPr bwMode="auto">
          <a:xfrm rot="16200000" flipH="1">
            <a:off x="10086320" y="2720319"/>
            <a:ext cx="1943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EE58974C-864A-1979-8F3E-1FD3481E9352}"/>
              </a:ext>
            </a:extLst>
          </p:cNvPr>
          <p:cNvSpPr/>
          <p:nvPr/>
        </p:nvSpPr>
        <p:spPr bwMode="auto">
          <a:xfrm>
            <a:off x="9002385" y="1712584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0F6E2FB-0135-83FE-A795-5F6C93E0CB4D}"/>
              </a:ext>
            </a:extLst>
          </p:cNvPr>
          <p:cNvSpPr/>
          <p:nvPr/>
        </p:nvSpPr>
        <p:spPr bwMode="auto">
          <a:xfrm>
            <a:off x="9611985" y="2284084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3CD0CA5-983B-424B-7104-7E6A6EDCDCBF}"/>
              </a:ext>
            </a:extLst>
          </p:cNvPr>
          <p:cNvSpPr/>
          <p:nvPr/>
        </p:nvSpPr>
        <p:spPr bwMode="auto">
          <a:xfrm>
            <a:off x="10221585" y="2855584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30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F4A9496-1D5F-7C2D-1ED0-E7BAB8D76E1D}"/>
              </a:ext>
            </a:extLst>
          </p:cNvPr>
          <p:cNvCxnSpPr>
            <a:stCxn id="11" idx="5"/>
            <a:endCxn id="14" idx="1"/>
          </p:cNvCxnSpPr>
          <p:nvPr/>
        </p:nvCxnSpPr>
        <p:spPr bwMode="auto">
          <a:xfrm rot="16200000" flipH="1">
            <a:off x="10696877" y="3290861"/>
            <a:ext cx="194330" cy="23434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C0F543-5F9D-4962-A05A-65DE786D20AC}"/>
              </a:ext>
            </a:extLst>
          </p:cNvPr>
          <p:cNvCxnSpPr>
            <a:stCxn id="14" idx="5"/>
            <a:endCxn id="15" idx="1"/>
          </p:cNvCxnSpPr>
          <p:nvPr/>
        </p:nvCxnSpPr>
        <p:spPr bwMode="auto">
          <a:xfrm rot="16200000" flipH="1">
            <a:off x="11307435" y="3863319"/>
            <a:ext cx="1943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9EF0E517-D7EF-2473-7508-722579167122}"/>
              </a:ext>
            </a:extLst>
          </p:cNvPr>
          <p:cNvSpPr/>
          <p:nvPr/>
        </p:nvSpPr>
        <p:spPr bwMode="auto">
          <a:xfrm>
            <a:off x="10833100" y="3427084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40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9763C83-DDF2-ADE4-EB87-7A633C0C00E0}"/>
              </a:ext>
            </a:extLst>
          </p:cNvPr>
          <p:cNvSpPr/>
          <p:nvPr/>
        </p:nvSpPr>
        <p:spPr bwMode="auto">
          <a:xfrm>
            <a:off x="11442700" y="3998584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50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87FA414-52F0-0B4B-F8C4-8F3B22A14556}"/>
              </a:ext>
            </a:extLst>
          </p:cNvPr>
          <p:cNvCxnSpPr>
            <a:stCxn id="15" idx="5"/>
            <a:endCxn id="17" idx="1"/>
          </p:cNvCxnSpPr>
          <p:nvPr/>
        </p:nvCxnSpPr>
        <p:spPr bwMode="auto">
          <a:xfrm rot="16200000" flipH="1">
            <a:off x="11916077" y="4435777"/>
            <a:ext cx="196246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31861AC3-E2ED-7EFB-C4DB-A2BA38261B72}"/>
              </a:ext>
            </a:extLst>
          </p:cNvPr>
          <p:cNvSpPr/>
          <p:nvPr/>
        </p:nvSpPr>
        <p:spPr bwMode="auto">
          <a:xfrm>
            <a:off x="12052300" y="4572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7" grpId="0" animBg="1"/>
      <p:bldP spid="52" grpId="0" animBg="1"/>
      <p:bldP spid="53" grpId="0" animBg="1"/>
      <p:bldP spid="54" grpId="0" animBg="1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none" lIns="50800" tIns="50800" rIns="50800" bIns="50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22057</TotalTime>
  <Words>7707</Words>
  <Application>Microsoft Macintosh PowerPoint</Application>
  <PresentationFormat>Custom</PresentationFormat>
  <Paragraphs>1904</Paragraphs>
  <Slides>80</Slides>
  <Notes>1</Notes>
  <HiddenSlides>4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9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Wingdings</vt:lpstr>
      <vt:lpstr>White</vt:lpstr>
      <vt:lpstr>15-122: Principles of  Imperative Computation</vt:lpstr>
      <vt:lpstr>Today…</vt:lpstr>
      <vt:lpstr>PowerPoint Presentation</vt:lpstr>
      <vt:lpstr>Our Goal</vt:lpstr>
      <vt:lpstr>Complexity</vt:lpstr>
      <vt:lpstr>Complexity</vt:lpstr>
      <vt:lpstr>Back to Square One</vt:lpstr>
      <vt:lpstr>PowerPoint Presentation</vt:lpstr>
      <vt:lpstr>An Equivalent Tree</vt:lpstr>
      <vt:lpstr>Reframing the Problem</vt:lpstr>
      <vt:lpstr>Reframing the Problem</vt:lpstr>
      <vt:lpstr>What is The Height of a Tree?</vt:lpstr>
      <vt:lpstr>Balanced Trees</vt:lpstr>
      <vt:lpstr>Self-balancing Trees</vt:lpstr>
      <vt:lpstr>Self-balancing Trees</vt:lpstr>
      <vt:lpstr>Self-balancing Trees</vt:lpstr>
      <vt:lpstr>A Bad Balance Invariant</vt:lpstr>
      <vt:lpstr>A Bad Balance Invariant</vt:lpstr>
      <vt:lpstr>PowerPoint Presentation</vt:lpstr>
      <vt:lpstr>AVL Trees</vt:lpstr>
      <vt:lpstr>The Invariants of AVL Trees</vt:lpstr>
      <vt:lpstr>Is this an AVL Tree?</vt:lpstr>
      <vt:lpstr>Is this an AVL Tree?</vt:lpstr>
      <vt:lpstr>Is this an AVL Tree?</vt:lpstr>
      <vt:lpstr>Is this an AVL Tree?</vt:lpstr>
      <vt:lpstr>Is this an AVL Tree?</vt:lpstr>
      <vt:lpstr>PowerPoint Presentation</vt:lpstr>
      <vt:lpstr>Insertion Strategy</vt:lpstr>
      <vt:lpstr>Example 1</vt:lpstr>
      <vt:lpstr>Example 2</vt:lpstr>
      <vt:lpstr>Example 1 Revisited</vt:lpstr>
      <vt:lpstr>Example 2 Revisited</vt:lpstr>
      <vt:lpstr>Example 2 Revisited</vt:lpstr>
      <vt:lpstr>Left Rotation</vt:lpstr>
      <vt:lpstr>Right Rotation</vt:lpstr>
      <vt:lpstr>Single Rotations Summary</vt:lpstr>
      <vt:lpstr>Example 3</vt:lpstr>
      <vt:lpstr>Double Rotations</vt:lpstr>
      <vt:lpstr>Right-left Double Rotation</vt:lpstr>
      <vt:lpstr>Left-right Double Rotation</vt:lpstr>
      <vt:lpstr>Double Rotations Summary</vt:lpstr>
      <vt:lpstr>Why is it Called a Double Rotation?</vt:lpstr>
      <vt:lpstr>AVL Rotation When-to</vt:lpstr>
      <vt:lpstr>Self-balancing Requirements</vt:lpstr>
      <vt:lpstr>PowerPoint Presentation</vt:lpstr>
      <vt:lpstr>Insertion into an AVL Tree</vt:lpstr>
      <vt:lpstr>Fixing the Lowest Violation</vt:lpstr>
      <vt:lpstr>The Lowest Violation</vt:lpstr>
      <vt:lpstr>The Lowest Violation</vt:lpstr>
      <vt:lpstr>Insertion in the Outer Subtree</vt:lpstr>
      <vt:lpstr>Insertion in the Outer Subtree</vt:lpstr>
      <vt:lpstr>Insertion in the Outer Subtree</vt:lpstr>
      <vt:lpstr>Insertion in the Inner Subtree</vt:lpstr>
      <vt:lpstr>Insertion in the Inner Subtree</vt:lpstr>
      <vt:lpstr>Insertion in the Inner Subtree</vt:lpstr>
      <vt:lpstr>Insertion in the Inner Subtree</vt:lpstr>
      <vt:lpstr>Insertion in the Inner Subtree</vt:lpstr>
      <vt:lpstr>Summary</vt:lpstr>
      <vt:lpstr>PowerPoint Presentation</vt:lpstr>
      <vt:lpstr>The AVL Dictionary Interface</vt:lpstr>
      <vt:lpstr>The AVL Dictionary Implementation</vt:lpstr>
      <vt:lpstr>avl_lookup</vt:lpstr>
      <vt:lpstr>Inserting into an AVL Tree</vt:lpstr>
      <vt:lpstr>rebalance_right</vt:lpstr>
      <vt:lpstr>rebalance_right</vt:lpstr>
      <vt:lpstr>height</vt:lpstr>
      <vt:lpstr>height</vt:lpstr>
      <vt:lpstr>height</vt:lpstr>
      <vt:lpstr>Rotations</vt:lpstr>
      <vt:lpstr>Rotations</vt:lpstr>
      <vt:lpstr>Rotations Revisited</vt:lpstr>
      <vt:lpstr>rebalance_right Revisited</vt:lpstr>
      <vt:lpstr>New Leaves</vt:lpstr>
      <vt:lpstr>Representation Invariants</vt:lpstr>
      <vt:lpstr>The AVL Representation Invariant</vt:lpstr>
      <vt:lpstr>avl_insert Revisited</vt:lpstr>
      <vt:lpstr>rebalance_right Revisited</vt:lpstr>
      <vt:lpstr>Rotations revisited</vt:lpstr>
      <vt:lpstr>Rotations revisited</vt:lpstr>
      <vt:lpstr>Maintaining the Height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AVL Trees</dc:title>
  <cp:lastModifiedBy>Mohammad Hammoud</cp:lastModifiedBy>
  <cp:revision>793</cp:revision>
  <dcterms:modified xsi:type="dcterms:W3CDTF">2023-03-15T07:21:22Z</dcterms:modified>
</cp:coreProperties>
</file>