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firstSlideNum="0" showSpecialPlsOnTitleSld="0" strictFirstAndLastChars="0" saveSubsetFonts="1">
  <p:sldMasterIdLst>
    <p:sldMasterId id="2147483648" r:id="rId1"/>
  </p:sldMasterIdLst>
  <p:notesMasterIdLst>
    <p:notesMasterId r:id="rId90"/>
  </p:notesMasterIdLst>
  <p:handoutMasterIdLst>
    <p:handoutMasterId r:id="rId91"/>
  </p:handoutMasterIdLst>
  <p:sldIdLst>
    <p:sldId id="552" r:id="rId2"/>
    <p:sldId id="553" r:id="rId3"/>
    <p:sldId id="293" r:id="rId4"/>
    <p:sldId id="554" r:id="rId5"/>
    <p:sldId id="446" r:id="rId6"/>
    <p:sldId id="454" r:id="rId7"/>
    <p:sldId id="461" r:id="rId8"/>
    <p:sldId id="462" r:id="rId9"/>
    <p:sldId id="463" r:id="rId10"/>
    <p:sldId id="464" r:id="rId11"/>
    <p:sldId id="555" r:id="rId12"/>
    <p:sldId id="556" r:id="rId13"/>
    <p:sldId id="465" r:id="rId14"/>
    <p:sldId id="468" r:id="rId15"/>
    <p:sldId id="557" r:id="rId16"/>
    <p:sldId id="466" r:id="rId17"/>
    <p:sldId id="467" r:id="rId18"/>
    <p:sldId id="469" r:id="rId19"/>
    <p:sldId id="558" r:id="rId20"/>
    <p:sldId id="470" r:id="rId21"/>
    <p:sldId id="526" r:id="rId22"/>
    <p:sldId id="471" r:id="rId23"/>
    <p:sldId id="472" r:id="rId24"/>
    <p:sldId id="477" r:id="rId25"/>
    <p:sldId id="386" r:id="rId26"/>
    <p:sldId id="490" r:id="rId27"/>
    <p:sldId id="491" r:id="rId28"/>
    <p:sldId id="492" r:id="rId29"/>
    <p:sldId id="493" r:id="rId30"/>
    <p:sldId id="483" r:id="rId31"/>
    <p:sldId id="494" r:id="rId32"/>
    <p:sldId id="504" r:id="rId33"/>
    <p:sldId id="503" r:id="rId34"/>
    <p:sldId id="502" r:id="rId35"/>
    <p:sldId id="499" r:id="rId36"/>
    <p:sldId id="500" r:id="rId37"/>
    <p:sldId id="495" r:id="rId38"/>
    <p:sldId id="501" r:id="rId39"/>
    <p:sldId id="525" r:id="rId40"/>
    <p:sldId id="505" r:id="rId41"/>
    <p:sldId id="507" r:id="rId42"/>
    <p:sldId id="508" r:id="rId43"/>
    <p:sldId id="527" r:id="rId44"/>
    <p:sldId id="509" r:id="rId45"/>
    <p:sldId id="528" r:id="rId46"/>
    <p:sldId id="529" r:id="rId47"/>
    <p:sldId id="484" r:id="rId48"/>
    <p:sldId id="506" r:id="rId49"/>
    <p:sldId id="531" r:id="rId50"/>
    <p:sldId id="510" r:id="rId51"/>
    <p:sldId id="512" r:id="rId52"/>
    <p:sldId id="511" r:id="rId53"/>
    <p:sldId id="513" r:id="rId54"/>
    <p:sldId id="536" r:id="rId55"/>
    <p:sldId id="517" r:id="rId56"/>
    <p:sldId id="539" r:id="rId57"/>
    <p:sldId id="538" r:id="rId58"/>
    <p:sldId id="518" r:id="rId59"/>
    <p:sldId id="540" r:id="rId60"/>
    <p:sldId id="485" r:id="rId61"/>
    <p:sldId id="514" r:id="rId62"/>
    <p:sldId id="541" r:id="rId63"/>
    <p:sldId id="542" r:id="rId64"/>
    <p:sldId id="516" r:id="rId65"/>
    <p:sldId id="515" r:id="rId66"/>
    <p:sldId id="486" r:id="rId67"/>
    <p:sldId id="519" r:id="rId68"/>
    <p:sldId id="532" r:id="rId69"/>
    <p:sldId id="521" r:id="rId70"/>
    <p:sldId id="533" r:id="rId71"/>
    <p:sldId id="520" r:id="rId72"/>
    <p:sldId id="534" r:id="rId73"/>
    <p:sldId id="543" r:id="rId74"/>
    <p:sldId id="487" r:id="rId75"/>
    <p:sldId id="489" r:id="rId76"/>
    <p:sldId id="544" r:id="rId77"/>
    <p:sldId id="545" r:id="rId78"/>
    <p:sldId id="523" r:id="rId79"/>
    <p:sldId id="522" r:id="rId80"/>
    <p:sldId id="488" r:id="rId81"/>
    <p:sldId id="524" r:id="rId82"/>
    <p:sldId id="546" r:id="rId83"/>
    <p:sldId id="547" r:id="rId84"/>
    <p:sldId id="548" r:id="rId85"/>
    <p:sldId id="550" r:id="rId86"/>
    <p:sldId id="372" r:id="rId87"/>
    <p:sldId id="451" r:id="rId88"/>
    <p:sldId id="551" r:id="rId89"/>
  </p:sldIdLst>
  <p:sldSz cx="13004800" cy="9753600"/>
  <p:notesSz cx="7010400" cy="9296400"/>
  <p:defaultTextStyle>
    <a:defPPr>
      <a:defRPr lang="en-US"/>
    </a:defPPr>
    <a:lvl1pPr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marL="457200" indent="-2286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marL="914400" indent="-4572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marL="1371600" indent="-6858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marL="1828800" indent="-9144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6pPr>
    <a:lvl7pPr marL="27432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7pPr>
    <a:lvl8pPr marL="32004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8pPr>
    <a:lvl9pPr marL="36576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E0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31" autoAdjust="0"/>
    <p:restoredTop sz="80979" autoAdjust="0"/>
  </p:normalViewPr>
  <p:slideViewPr>
    <p:cSldViewPr>
      <p:cViewPr varScale="1">
        <p:scale>
          <a:sx n="90" d="100"/>
          <a:sy n="90" d="100"/>
        </p:scale>
        <p:origin x="584" y="208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notesMaster" Target="notesMasters/notesMaster1.xml"/><Relationship Id="rId95" Type="http://schemas.openxmlformats.org/officeDocument/2006/relationships/tableStyles" Target="tableStyle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presProps" Target="presProp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548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200"/>
            </a:lvl1pPr>
          </a:lstStyle>
          <a:p>
            <a:pPr>
              <a:defRPr/>
            </a:pPr>
            <a:fld id="{231B3D12-EB5E-4DBD-B1D2-B9BE0915A721}" type="datetimeFigureOut">
              <a:rPr lang="en-US"/>
              <a:pPr>
                <a:defRPr/>
              </a:pPr>
              <a:t>3/12/23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548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200"/>
            </a:lvl1pPr>
          </a:lstStyle>
          <a:p>
            <a:pPr>
              <a:defRPr/>
            </a:pPr>
            <a:fld id="{9689D15F-4C94-4BB4-A061-5F06739A46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/>
          </p:cNvSpPr>
          <p:nvPr>
            <p:ph type="body" sz="quarter" idx="1"/>
          </p:nvPr>
        </p:nvSpPr>
        <p:spPr bwMode="auto">
          <a:xfrm>
            <a:off x="935462" y="4416426"/>
            <a:ext cx="5139478" cy="418306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noProof="0">
                <a:sym typeface="Helvetica Neue" charset="0"/>
              </a:rPr>
              <a:t>Second level</a:t>
            </a:r>
          </a:p>
          <a:p>
            <a:pPr lvl="2"/>
            <a:r>
              <a:rPr lang="en-US" noProof="0">
                <a:sym typeface="Helvetica Neue" charset="0"/>
              </a:rPr>
              <a:t>Third level</a:t>
            </a:r>
          </a:p>
          <a:p>
            <a:pPr lvl="3"/>
            <a:r>
              <a:rPr lang="en-US" noProof="0">
                <a:sym typeface="Helvetica Neue" charset="0"/>
              </a:rPr>
              <a:t>Fourth level</a:t>
            </a:r>
          </a:p>
          <a:p>
            <a:pPr lvl="4"/>
            <a:r>
              <a:rPr lang="en-US" noProof="0">
                <a:sym typeface="Helvetica Neu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indent="2286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indent="4572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indent="6858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indent="9144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0A1846-15C1-4F35-AD6E-2FC96FAC81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1BF73-A674-4D7B-B1DA-2178CF8CE3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99800" cy="1498600"/>
          </a:xfrm>
        </p:spPr>
        <p:txBody>
          <a:bodyPr/>
          <a:lstStyle>
            <a:lvl1pPr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6896100"/>
          </a:xfrm>
        </p:spPr>
        <p:txBody>
          <a:bodyPr anchor="t"/>
          <a:lstStyle>
            <a:lvl1pPr marL="457200" indent="-457200">
              <a:spcBef>
                <a:spcPts val="800"/>
              </a:spcBef>
              <a:buClr>
                <a:schemeClr val="tx1"/>
              </a:buClr>
              <a:buSzPct val="100000"/>
              <a:buFont typeface="Wingdings" pitchFamily="2" charset="2"/>
              <a:buChar char="l"/>
              <a:defRPr/>
            </a:lvl1pPr>
            <a:lvl2pPr marL="800100" indent="-342900">
              <a:spcBef>
                <a:spcPts val="700"/>
              </a:spcBef>
              <a:buClr>
                <a:schemeClr val="tx1"/>
              </a:buClr>
              <a:buSzPct val="125000"/>
              <a:buFont typeface="Courier New" pitchFamily="49" charset="0"/>
              <a:buChar char="o"/>
              <a:defRPr sz="2800"/>
            </a:lvl2pPr>
            <a:lvl3pPr marL="1092200" indent="-292100" defTabSz="622300">
              <a:spcBef>
                <a:spcPts val="60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  <a:defRPr sz="2400"/>
            </a:lvl3pPr>
            <a:lvl4pPr marL="1435100" indent="-342900">
              <a:spcBef>
                <a:spcPts val="480"/>
              </a:spcBef>
              <a:buClr>
                <a:schemeClr val="tx1"/>
              </a:buClr>
              <a:buSzPct val="90000"/>
              <a:buFont typeface="Wingdings" pitchFamily="2" charset="2"/>
              <a:buChar char="q"/>
              <a:defRPr sz="2000"/>
            </a:lvl4pPr>
            <a:lvl5pPr marL="1663700" indent="-228600">
              <a:spcBef>
                <a:spcPts val="480"/>
              </a:spcBef>
              <a:buClr>
                <a:schemeClr val="tx1"/>
              </a:buClr>
              <a:buSzPct val="100000"/>
              <a:buFont typeface="Wingdings" pitchFamily="2" charset="2"/>
              <a:buChar char="§"/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4083050"/>
            <a:ext cx="11053762" cy="1936750"/>
          </a:xfrm>
        </p:spPr>
        <p:txBody>
          <a:bodyPr anchor="t"/>
          <a:lstStyle>
            <a:lvl1pPr algn="ctr">
              <a:defRPr sz="44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594360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25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952500" y="254000"/>
            <a:ext cx="11099800" cy="2159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 Medium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952500" y="2590800"/>
            <a:ext cx="11099800" cy="62865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2" name="Rectangle 3"/>
          <p:cNvSpPr>
            <a:spLocks noGrp="1"/>
          </p:cNvSpPr>
          <p:nvPr>
            <p:ph type="sldNum" sz="quarter" idx="2"/>
          </p:nvPr>
        </p:nvSpPr>
        <p:spPr bwMode="auto">
          <a:xfrm>
            <a:off x="6327775" y="929640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>
            <a:lvl1pPr>
              <a:defRPr sz="1600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</a:lstStyle>
          <a:p>
            <a:pPr>
              <a:defRPr/>
            </a:pPr>
            <a:fld id="{25C490D4-7A1B-45D2-B551-E1B1E148D9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4" r:id="rId2"/>
    <p:sldLayoutId id="2147483685" r:id="rId3"/>
    <p:sldLayoutId id="2147483676" r:id="rId4"/>
    <p:sldLayoutId id="2147483677" r:id="rId5"/>
    <p:sldLayoutId id="2147483678" r:id="rId6"/>
    <p:sldLayoutId id="2147483679" r:id="rId7"/>
  </p:sldLayoutIdLst>
  <p:hf hdr="0" ftr="0" dt="0"/>
  <p:txStyles>
    <p:titleStyle>
      <a:lvl1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j-lt"/>
          <a:ea typeface="+mj-ea"/>
          <a:cs typeface="+mj-cs"/>
          <a:sym typeface="Helvetica Neue Medium" charset="0"/>
        </a:defRPr>
      </a:lvl1pPr>
      <a:lvl2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2pPr>
      <a:lvl3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3pPr>
      <a:lvl4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4pPr>
      <a:lvl5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5pPr>
      <a:lvl6pPr marL="4572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6pPr>
      <a:lvl7pPr marL="9144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7pPr>
      <a:lvl8pPr marL="13716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8pPr>
      <a:lvl9pPr marL="18288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9pPr>
    </p:titleStyle>
    <p:bodyStyle>
      <a:lvl1pPr marL="444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1pPr>
      <a:lvl2pPr marL="889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2pPr>
      <a:lvl3pPr marL="1333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3pPr>
      <a:lvl4pPr marL="1778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4pPr>
      <a:lvl5pPr marL="2222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5pPr>
      <a:lvl6pPr marL="26797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6pPr>
      <a:lvl7pPr marL="31369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7pPr>
      <a:lvl8pPr marL="35941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8pPr>
      <a:lvl9pPr marL="40513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15-122: Principles of </a:t>
            </a:r>
            <a:b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Imperative Computation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527039"/>
            <a:ext cx="13004800" cy="357933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Lecture 16: Binary Search Trees</a:t>
            </a:r>
          </a:p>
          <a:p>
            <a:endParaRPr lang="en-US" b="1" dirty="0">
              <a:solidFill>
                <a:srgbClr val="77E0F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3413" b="1" dirty="0">
                <a:solidFill>
                  <a:srgbClr val="ED727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March 13, 2023</a:t>
            </a:r>
            <a:r>
              <a:rPr lang="en-US" sz="3413" b="1" dirty="0">
                <a:solidFill>
                  <a:srgbClr val="ED7273"/>
                </a:solidFill>
                <a:latin typeface="Helvetica" pitchFamily="2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46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Avoid Duplicate Definitions?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952500" y="1981200"/>
            <a:ext cx="5702300" cy="6896100"/>
          </a:xfrm>
        </p:spPr>
        <p:txBody>
          <a:bodyPr/>
          <a:lstStyle/>
          <a:p>
            <a:r>
              <a:rPr lang="en-US" dirty="0"/>
              <a:t>We avoid duplicate client definition function names </a:t>
            </a:r>
            <a:br>
              <a:rPr lang="en-US" dirty="0"/>
            </a:br>
            <a:r>
              <a:rPr lang="en-US" dirty="0"/>
              <a:t>by </a:t>
            </a:r>
            <a:r>
              <a:rPr lang="en-US" i="1" dirty="0">
                <a:solidFill>
                  <a:srgbClr val="7030A0"/>
                </a:solidFill>
              </a:rPr>
              <a:t>renaming</a:t>
            </a:r>
            <a:r>
              <a:rPr lang="en-US" dirty="0"/>
              <a:t> them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E.g., Rename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key_hash</a:t>
            </a:r>
            <a:r>
              <a:rPr lang="en-US" dirty="0"/>
              <a:t> as </a:t>
            </a:r>
            <a:r>
              <a:rPr lang="en-US" dirty="0" err="1">
                <a:solidFill>
                  <a:srgbClr val="7030A0"/>
                </a:solidFill>
              </a:rPr>
              <a:t>key_hash_produce</a:t>
            </a:r>
            <a:endParaRPr lang="en-US" dirty="0">
              <a:solidFill>
                <a:srgbClr val="7030A0"/>
              </a:solidFill>
            </a:endParaRPr>
          </a:p>
          <a:p>
            <a:pPr lvl="2"/>
            <a:r>
              <a:rPr lang="en-US" dirty="0"/>
              <a:t>Similarly for the word count application</a:t>
            </a:r>
          </a:p>
          <a:p>
            <a:endParaRPr lang="en-US" dirty="0"/>
          </a:p>
          <a:p>
            <a:r>
              <a:rPr lang="en-US" dirty="0"/>
              <a:t>But how to tell the library which function to use?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949738" y="2334776"/>
            <a:ext cx="5648662" cy="7037824"/>
          </a:xfrm>
          <a:prstGeom prst="rect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What the client wants to store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fruit;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key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quantity;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/******* Fulfilling the library  interface *******/</a:t>
            </a:r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entry_key_produce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e != NULL &amp;&amp; \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hastag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*, e);</a:t>
            </a:r>
          </a:p>
          <a:p>
            <a:pPr algn="l"/>
            <a:r>
              <a:rPr lang="sv-SE" sz="1600" b="0" dirty="0">
                <a:solidFill>
                  <a:srgbClr val="C00000"/>
                </a:solidFill>
                <a:latin typeface="Helvetica Neue"/>
              </a:rPr>
              <a:t>//@ensures \result != NULL &amp;&amp; \hastag(string*, \result)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;</a:t>
            </a: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latin typeface="Helvetica Neue"/>
              </a:rPr>
              <a:t> E = 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latin typeface="Helvetica Neue"/>
              </a:rPr>
              <a:t>)e;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string* </a:t>
            </a:r>
            <a:r>
              <a:rPr lang="en-US" sz="1600" b="0" dirty="0">
                <a:latin typeface="Helvetica Neue"/>
              </a:rPr>
              <a:t>K = </a:t>
            </a:r>
            <a:r>
              <a:rPr lang="en-US" sz="1600" b="0" dirty="0" err="1">
                <a:latin typeface="Helvetica Neue"/>
              </a:rPr>
              <a:t>to_string_ptr</a:t>
            </a:r>
            <a:r>
              <a:rPr lang="en-US" sz="1600" b="0" dirty="0">
                <a:latin typeface="Helvetica Neue"/>
              </a:rPr>
              <a:t>(E-&gt;fruit);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 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)K;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key_equiv_produce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600" b="0" dirty="0">
                <a:latin typeface="Helvetica Neue"/>
              </a:rPr>
              <a:t>)</a:t>
            </a:r>
            <a:endParaRPr lang="sv-SE" sz="1600" b="0" dirty="0">
              <a:latin typeface="Helvetica Neue"/>
            </a:endParaRPr>
          </a:p>
          <a:p>
            <a:pPr algn="l"/>
            <a:r>
              <a:rPr lang="sv-SE" sz="1600" b="0" dirty="0">
                <a:solidFill>
                  <a:srgbClr val="C00000"/>
                </a:solidFill>
                <a:latin typeface="Helvetica Neue"/>
              </a:rPr>
              <a:t>//@requires k1 != NULL &amp;&amp; \hastag(string*, k1);</a:t>
            </a:r>
          </a:p>
          <a:p>
            <a:pPr algn="l"/>
            <a:r>
              <a:rPr lang="sv-SE" sz="1600" b="0" dirty="0">
                <a:solidFill>
                  <a:srgbClr val="C00000"/>
                </a:solidFill>
                <a:latin typeface="Helvetica Neue"/>
              </a:rPr>
              <a:t>//@requires k2 != NULL &amp;&amp; \hastag(string*, k2);</a:t>
            </a: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 </a:t>
            </a:r>
            <a:r>
              <a:rPr lang="en-US" sz="1600" b="0" dirty="0" err="1">
                <a:latin typeface="Helvetica Neue"/>
              </a:rPr>
              <a:t>string_equal</a:t>
            </a:r>
            <a:r>
              <a:rPr lang="en-US" sz="1600" b="0" dirty="0">
                <a:latin typeface="Helvetica Neue"/>
              </a:rPr>
              <a:t>(*(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string*</a:t>
            </a:r>
            <a:r>
              <a:rPr lang="en-US" sz="1600" b="0" dirty="0">
                <a:latin typeface="Helvetica Neue"/>
              </a:rPr>
              <a:t>)k1, *(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string*</a:t>
            </a:r>
            <a:r>
              <a:rPr lang="en-US" sz="1600" b="0" dirty="0">
                <a:latin typeface="Helvetica Neue"/>
              </a:rPr>
              <a:t>)k2);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key_hash_produce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</a:t>
            </a:r>
            <a:br>
              <a:rPr lang="en-US" sz="1600" b="0" dirty="0">
                <a:latin typeface="Helvetica Neue"/>
              </a:rPr>
            </a:br>
            <a:r>
              <a:rPr lang="sv-SE" sz="1600" b="0" dirty="0">
                <a:solidFill>
                  <a:srgbClr val="C00000"/>
                </a:solidFill>
                <a:latin typeface="Helvetica Neue"/>
              </a:rPr>
              <a:t>//@requires k != NULL &amp;&amp; \hastag(string*, k);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latin typeface="Helvetica Neue"/>
              </a:rPr>
              <a:t>lcg_hash_string</a:t>
            </a:r>
            <a:r>
              <a:rPr lang="en-US" sz="1600" b="0" dirty="0">
                <a:latin typeface="Helvetica Neue"/>
              </a:rPr>
              <a:t>(*(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string*</a:t>
            </a:r>
            <a:r>
              <a:rPr lang="en-US" sz="1600" b="0" dirty="0">
                <a:latin typeface="Helvetica Neue"/>
              </a:rPr>
              <a:t>)k);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sp>
        <p:nvSpPr>
          <p:cNvPr id="11" name="Flowchart: Document 10"/>
          <p:cNvSpPr/>
          <p:nvPr/>
        </p:nvSpPr>
        <p:spPr bwMode="auto">
          <a:xfrm flipV="1">
            <a:off x="6953242" y="1981200"/>
            <a:ext cx="5635295" cy="7391400"/>
          </a:xfrm>
          <a:prstGeom prst="flowChartDocumen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7264400" y="4101088"/>
            <a:ext cx="20574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7264400" y="6248400"/>
            <a:ext cx="22098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7188200" y="7965375"/>
            <a:ext cx="19812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24" name="Rectangular Callout 23"/>
          <p:cNvSpPr/>
          <p:nvPr/>
        </p:nvSpPr>
        <p:spPr bwMode="auto">
          <a:xfrm>
            <a:off x="9931400" y="1676400"/>
            <a:ext cx="2886368" cy="707886"/>
          </a:xfrm>
          <a:prstGeom prst="wedgeRectCallout">
            <a:avLst>
              <a:gd name="adj1" fmla="val -52535"/>
              <a:gd name="adj2" fmla="val 19340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all we need to do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 the client definition file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20" grpId="0" animBg="1"/>
      <p:bldP spid="21" grpId="0" animBg="1"/>
      <p:bldP spid="22" grpId="0" animBg="1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36300" cy="1498600"/>
          </a:xfrm>
        </p:spPr>
        <p:txBody>
          <a:bodyPr/>
          <a:lstStyle/>
          <a:p>
            <a:r>
              <a:rPr lang="en-US" dirty="0"/>
              <a:t>The Hash Dictionary Library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7" name="Cube 6"/>
          <p:cNvSpPr/>
          <p:nvPr/>
        </p:nvSpPr>
        <p:spPr bwMode="auto">
          <a:xfrm>
            <a:off x="101600" y="1600200"/>
            <a:ext cx="7924800" cy="7239000"/>
          </a:xfrm>
          <a:prstGeom prst="cube">
            <a:avLst>
              <a:gd name="adj" fmla="val 240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Implementation-side types</a:t>
            </a:r>
            <a:endParaRPr lang="en-US" sz="120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chain_node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chain</a:t>
            </a:r>
            <a:r>
              <a:rPr lang="en-US" sz="1200" b="0" dirty="0">
                <a:latin typeface="Helvetica Neue"/>
              </a:rPr>
              <a:t>;</a:t>
            </a:r>
            <a:endParaRPr lang="en-US" sz="12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200" b="0" dirty="0">
                <a:latin typeface="Helvetica Neue"/>
              </a:rPr>
              <a:t>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chain_node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>
                <a:latin typeface="Helvetica Neue"/>
              </a:rPr>
              <a:t>{</a:t>
            </a: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 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200" b="0" dirty="0">
                <a:latin typeface="Helvetica Neue"/>
              </a:rPr>
              <a:t>data;	</a:t>
            </a:r>
            <a:r>
              <a:rPr lang="en-US" sz="12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data != NULL</a:t>
            </a: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 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chain*</a:t>
            </a:r>
            <a:r>
              <a:rPr lang="en-US" sz="1200" b="0" dirty="0">
                <a:latin typeface="Helvetica Neue"/>
              </a:rPr>
              <a:t> next;</a:t>
            </a:r>
            <a:endParaRPr lang="en-US" sz="12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};</a:t>
            </a:r>
          </a:p>
          <a:p>
            <a:pPr lvl="0" algn="l">
              <a:tabLst>
                <a:tab pos="1425575" algn="l"/>
              </a:tabLst>
            </a:pPr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200" b="0" dirty="0">
                <a:latin typeface="Helvetica Neue"/>
              </a:rPr>
              <a:t>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hdict_header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>
                <a:latin typeface="Helvetica Neue"/>
              </a:rPr>
              <a:t>{</a:t>
            </a:r>
          </a:p>
          <a:p>
            <a:pPr lvl="0"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 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>
                <a:latin typeface="Helvetica Neue"/>
              </a:rPr>
              <a:t>size;	</a:t>
            </a:r>
            <a:r>
              <a:rPr lang="en-US" sz="12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size &gt;= 0</a:t>
            </a:r>
          </a:p>
          <a:p>
            <a:pPr lvl="0"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 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>
                <a:latin typeface="Helvetica Neue"/>
              </a:rPr>
              <a:t>capacity;	</a:t>
            </a:r>
            <a:r>
              <a:rPr lang="en-US" sz="12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capacity &gt; 0</a:t>
            </a:r>
          </a:p>
          <a:p>
            <a:pPr lvl="0"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 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chain*[]</a:t>
            </a:r>
            <a:r>
              <a:rPr lang="en-US" sz="1200" b="0" dirty="0">
                <a:latin typeface="Helvetica Neue"/>
              </a:rPr>
              <a:t> table;	</a:t>
            </a:r>
            <a:r>
              <a:rPr lang="en-US" sz="12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\length(table) == capacity</a:t>
            </a: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};</a:t>
            </a: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hdict_header</a:t>
            </a:r>
            <a:r>
              <a:rPr lang="en-US" sz="12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</a:t>
            </a:r>
            <a:r>
              <a:rPr lang="en-US" sz="1200" b="0" dirty="0">
                <a:latin typeface="Helvetica Neue"/>
              </a:rPr>
              <a:t>;</a:t>
            </a:r>
          </a:p>
          <a:p>
            <a:pPr algn="l"/>
            <a:endParaRPr lang="en-US" sz="1200" b="0" dirty="0">
              <a:latin typeface="Helvetica Neue"/>
            </a:endParaRPr>
          </a:p>
          <a:p>
            <a:pPr algn="l"/>
            <a:r>
              <a:rPr lang="en-US" sz="12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Representation invariant</a:t>
            </a:r>
          </a:p>
          <a:p>
            <a:pPr algn="l"/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 err="1">
                <a:solidFill>
                  <a:srgbClr val="7030A0"/>
                </a:solidFill>
                <a:latin typeface="Helvetica Neue"/>
              </a:rPr>
              <a:t>is_hdict</a:t>
            </a:r>
            <a:r>
              <a:rPr lang="en-US" sz="1200" b="0" dirty="0">
                <a:solidFill>
                  <a:srgbClr val="7030A0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H != NULL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&amp;&amp; H-&gt;size &gt;= 0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&amp;&amp; H-&gt;capacity &gt; 0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is_array_expected_length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(H-&gt;table, H-&gt;capacity)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is_valid_hashtable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(H);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200" b="0" dirty="0">
              <a:latin typeface="Helvetica Neue"/>
            </a:endParaRPr>
          </a:p>
          <a:p>
            <a:pPr algn="l"/>
            <a:endParaRPr lang="en-US" sz="12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2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Implementation of interface functions</a:t>
            </a:r>
          </a:p>
          <a:p>
            <a:pPr algn="l"/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 err="1">
                <a:solidFill>
                  <a:srgbClr val="7030A0"/>
                </a:solidFill>
                <a:latin typeface="Helvetica Neue"/>
              </a:rPr>
              <a:t>index_of_key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(H);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0 &lt;= \result &amp;&amp; \result &lt; H-&gt;capacity;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abs(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key_hash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(k) % H-&gt;capacity);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12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200" b="0" dirty="0" err="1">
                <a:solidFill>
                  <a:srgbClr val="7030A0"/>
                </a:solidFill>
                <a:latin typeface="Helvetica Neue"/>
              </a:rPr>
              <a:t>hdict_lookup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(H);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\result == NULL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                 ||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key_equiv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(\result), k);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12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=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index_of_key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(H, k);</a:t>
            </a:r>
          </a:p>
          <a:p>
            <a:pPr algn="l"/>
            <a:endParaRPr lang="en-US" sz="1200" b="0" dirty="0">
              <a:latin typeface="Helvetica Neue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7213505" y="2499956"/>
            <a:ext cx="15071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 Neue"/>
              </a:rPr>
              <a:t>Implementation</a:t>
            </a:r>
          </a:p>
        </p:txBody>
      </p:sp>
      <p:cxnSp>
        <p:nvCxnSpPr>
          <p:cNvPr id="12" name="Straight Connector 11"/>
          <p:cNvCxnSpPr/>
          <p:nvPr/>
        </p:nvCxnSpPr>
        <p:spPr bwMode="auto">
          <a:xfrm rot="5400000" flipH="1" flipV="1">
            <a:off x="609093" y="5308093"/>
            <a:ext cx="7062215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140200" y="1752600"/>
            <a:ext cx="3429000" cy="6500750"/>
          </a:xfrm>
          <a:prstGeom prst="rect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chain*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p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= H-&gt;table[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]; p != NULL; p = p-&gt;next)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key_equiv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entry_key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(p-&gt;data), k))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p-&gt;data;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NULL;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8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void </a:t>
            </a:r>
            <a:r>
              <a:rPr lang="en-US" sz="1200" b="0" dirty="0" err="1">
                <a:solidFill>
                  <a:srgbClr val="7030A0"/>
                </a:solidFill>
                <a:latin typeface="Helvetica Neue"/>
              </a:rPr>
              <a:t>hdict_insert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(H) &amp;&amp; e != NULL;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hdict_lookup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(H,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(e)) == e;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(H);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key k =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entry_key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(e);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12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=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index_of_key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(H, k);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chain*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p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= H-&gt;table[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]; p != NULL; p = p-&gt;next) {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key_equiv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entry_key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(p-&gt;data), k)) {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  p-&gt;data = e;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}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}</a:t>
            </a: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 chain*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p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chain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p-&gt;data = e;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p-&gt;next = H-&gt;table[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]; </a:t>
            </a:r>
            <a:endParaRPr lang="en-US" sz="12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H-&gt;table[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] = p;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(H-&gt;size)++;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8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200" b="0" dirty="0" err="1">
                <a:solidFill>
                  <a:srgbClr val="7030A0"/>
                </a:solidFill>
                <a:latin typeface="Helvetica Neue"/>
              </a:rPr>
              <a:t>hdict_new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//@requires capacity &gt; 0;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(\result);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H-&gt;size = 0;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H-&gt;capacity = capacity; </a:t>
            </a:r>
            <a:endParaRPr lang="en-US" sz="12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H-&gt;table =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alloc_array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chain*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, capacity);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H;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200" b="0" dirty="0">
              <a:latin typeface="Helvetica Neue"/>
            </a:endParaRPr>
          </a:p>
          <a:p>
            <a:pPr algn="l"/>
            <a:endParaRPr lang="en-US" sz="900" b="0" dirty="0">
              <a:latin typeface="Helvetica Neue"/>
            </a:endParaRPr>
          </a:p>
          <a:p>
            <a:pPr algn="l"/>
            <a:r>
              <a:rPr lang="fr-FR" sz="12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Client type</a:t>
            </a:r>
          </a:p>
          <a:p>
            <a:pPr lvl="0" algn="l"/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1200" b="0" dirty="0">
                <a:latin typeface="Helvetica Neue"/>
              </a:rPr>
              <a:t>;</a:t>
            </a:r>
            <a:endParaRPr lang="en-US" sz="12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4" name="Vertical Scroll 13"/>
          <p:cNvSpPr/>
          <p:nvPr/>
        </p:nvSpPr>
        <p:spPr bwMode="auto">
          <a:xfrm flipH="1">
            <a:off x="8102600" y="4900970"/>
            <a:ext cx="4877340" cy="3364170"/>
          </a:xfrm>
          <a:prstGeom prst="verticalScroll">
            <a:avLst>
              <a:gd name="adj" fmla="val 641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4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4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943350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hdict_new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capacity &gt; 0;	@*/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1400" b="0" dirty="0">
                <a:latin typeface="Helvetica Neue"/>
              </a:rPr>
              <a:t> ;</a:t>
            </a:r>
          </a:p>
          <a:p>
            <a:pPr algn="l">
              <a:tabLst>
                <a:tab pos="3943350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hdict_lookup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400" b="0" dirty="0">
                <a:latin typeface="Helvetica Neue"/>
              </a:rPr>
              <a:t>,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D != NULL;	@*/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/*@ensures \result != NULL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                 || </a:t>
            </a:r>
            <a:r>
              <a:rPr lang="en-US" sz="1400" b="0" dirty="0" err="1">
                <a:solidFill>
                  <a:srgbClr val="C00000"/>
                </a:solidFill>
                <a:latin typeface="Helvetica Neue"/>
              </a:rPr>
              <a:t>key_equiv</a:t>
            </a: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14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(\result), k);	@*/</a:t>
            </a:r>
            <a:r>
              <a:rPr lang="en-US" sz="1400" b="0" dirty="0">
                <a:latin typeface="Helvetica Neue"/>
              </a:rPr>
              <a:t> ;</a:t>
            </a:r>
          </a:p>
          <a:p>
            <a:pPr algn="l">
              <a:tabLst>
                <a:tab pos="3943350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hdict_insert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400" b="0" dirty="0">
                <a:latin typeface="Helvetica Neue"/>
              </a:rPr>
              <a:t>,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D != NULL &amp;&amp; e != NULL;	@*/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400" b="0" dirty="0" err="1">
                <a:solidFill>
                  <a:srgbClr val="C00000"/>
                </a:solidFill>
                <a:latin typeface="Helvetica Neue"/>
              </a:rPr>
              <a:t>hdict_lookup</a:t>
            </a: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(D, </a:t>
            </a:r>
            <a:r>
              <a:rPr lang="en-US" sz="14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(e)) == e;	@*/</a:t>
            </a:r>
            <a:r>
              <a:rPr lang="en-US" sz="1400" b="0" dirty="0">
                <a:latin typeface="Helvetica Neue"/>
              </a:rPr>
              <a:t> ;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931400" y="4852901"/>
            <a:ext cx="15872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 Neue"/>
              </a:rPr>
              <a:t>Library Interface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437F9B41-1B6E-AC8C-B25D-7E7855F99931}"/>
              </a:ext>
            </a:extLst>
          </p:cNvPr>
          <p:cNvSpPr/>
          <p:nvPr/>
        </p:nvSpPr>
        <p:spPr bwMode="auto">
          <a:xfrm>
            <a:off x="4602171" y="1919287"/>
            <a:ext cx="681030" cy="442913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7E52CA7-DFD0-AE0B-B48A-C17DAEF32CB1}"/>
              </a:ext>
            </a:extLst>
          </p:cNvPr>
          <p:cNvSpPr/>
          <p:nvPr/>
        </p:nvSpPr>
        <p:spPr bwMode="auto">
          <a:xfrm>
            <a:off x="4216400" y="3657600"/>
            <a:ext cx="1631944" cy="442913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131ABDE-89F8-FFE8-CA2D-F025D684F1BB}"/>
              </a:ext>
            </a:extLst>
          </p:cNvPr>
          <p:cNvSpPr/>
          <p:nvPr/>
        </p:nvSpPr>
        <p:spPr bwMode="auto">
          <a:xfrm>
            <a:off x="4362619" y="4207637"/>
            <a:ext cx="2402039" cy="442913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Vertical Scroll 8">
            <a:extLst>
              <a:ext uri="{FF2B5EF4-FFF2-40B4-BE49-F238E27FC236}">
                <a16:creationId xmlns:a16="http://schemas.microsoft.com/office/drawing/2014/main" id="{FDDDC589-C06D-47E3-6B5B-3B2824917CAE}"/>
              </a:ext>
            </a:extLst>
          </p:cNvPr>
          <p:cNvSpPr/>
          <p:nvPr/>
        </p:nvSpPr>
        <p:spPr bwMode="auto">
          <a:xfrm flipH="1">
            <a:off x="9046368" y="2097021"/>
            <a:ext cx="3048000" cy="2298263"/>
          </a:xfrm>
          <a:prstGeom prst="verticalScroll">
            <a:avLst>
              <a:gd name="adj" fmla="val 929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2624138" algn="l"/>
              </a:tabLst>
            </a:pPr>
            <a:r>
              <a:rPr lang="en-US" sz="14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void* entry</a:t>
            </a:r>
            <a:r>
              <a:rPr lang="en-US" sz="14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2624138" algn="l"/>
              </a:tabLst>
            </a:pPr>
            <a:r>
              <a:rPr lang="en-US" sz="14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void* key</a:t>
            </a:r>
            <a:r>
              <a:rPr lang="en-US" sz="14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400" b="0" dirty="0">
                <a:latin typeface="Helvetica Neue"/>
              </a:rPr>
              <a:t> ;</a:t>
            </a:r>
            <a:endParaRPr lang="en-US" sz="14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400" b="0" dirty="0">
                <a:latin typeface="Helvetica Neue"/>
              </a:rPr>
              <a:t>);</a:t>
            </a: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400" b="0" dirty="0">
                <a:latin typeface="Helvetica Neue"/>
              </a:rPr>
              <a:t>,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400" b="0" dirty="0">
                <a:latin typeface="Helvetica Neue"/>
              </a:rPr>
              <a:t>);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FC88DF-3AD8-EAF8-3701-96604DE8F9AE}"/>
              </a:ext>
            </a:extLst>
          </p:cNvPr>
          <p:cNvSpPr txBox="1"/>
          <p:nvPr/>
        </p:nvSpPr>
        <p:spPr>
          <a:xfrm>
            <a:off x="9579768" y="2048952"/>
            <a:ext cx="1476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 Neue"/>
              </a:rPr>
              <a:t>Client Interface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1888F09-3840-018B-2D89-42EDFA6D61CE}"/>
              </a:ext>
            </a:extLst>
          </p:cNvPr>
          <p:cNvSpPr/>
          <p:nvPr/>
        </p:nvSpPr>
        <p:spPr bwMode="auto">
          <a:xfrm>
            <a:off x="558800" y="8153400"/>
            <a:ext cx="1520822" cy="442913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3" name="Rectangular Callout 22">
            <a:extLst>
              <a:ext uri="{FF2B5EF4-FFF2-40B4-BE49-F238E27FC236}">
                <a16:creationId xmlns:a16="http://schemas.microsoft.com/office/drawing/2014/main" id="{38CD5918-E12B-3A77-12F6-E4CAF82F7EE6}"/>
              </a:ext>
            </a:extLst>
          </p:cNvPr>
          <p:cNvSpPr/>
          <p:nvPr/>
        </p:nvSpPr>
        <p:spPr bwMode="auto">
          <a:xfrm>
            <a:off x="1977070" y="9018762"/>
            <a:ext cx="4606389" cy="400110"/>
          </a:xfrm>
          <a:prstGeom prst="wedgeRectCallout">
            <a:avLst>
              <a:gd name="adj1" fmla="val -60153"/>
              <a:gd name="adj2" fmla="val -14241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abs(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key_hash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(k) % H-&gt;capacity);</a:t>
            </a:r>
            <a:endParaRPr lang="en-US" sz="2000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71D58453-64E1-03EB-4B93-B6065E8691D5}"/>
              </a:ext>
            </a:extLst>
          </p:cNvPr>
          <p:cNvSpPr/>
          <p:nvPr/>
        </p:nvSpPr>
        <p:spPr bwMode="auto">
          <a:xfrm>
            <a:off x="3073400" y="9018762"/>
            <a:ext cx="1362066" cy="442913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26" name="Curved Connector 25">
            <a:extLst>
              <a:ext uri="{FF2B5EF4-FFF2-40B4-BE49-F238E27FC236}">
                <a16:creationId xmlns:a16="http://schemas.microsoft.com/office/drawing/2014/main" id="{116264C1-7D0D-CE27-C3EA-C0CBEF4C843B}"/>
              </a:ext>
            </a:extLst>
          </p:cNvPr>
          <p:cNvCxnSpPr>
            <a:stCxn id="24" idx="6"/>
          </p:cNvCxnSpPr>
          <p:nvPr/>
        </p:nvCxnSpPr>
        <p:spPr bwMode="auto">
          <a:xfrm flipV="1">
            <a:off x="4435466" y="3886200"/>
            <a:ext cx="5144302" cy="5354019"/>
          </a:xfrm>
          <a:prstGeom prst="curvedConnector2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triangle"/>
          </a:ln>
          <a:effectLst/>
        </p:spPr>
      </p:cxnSp>
      <p:cxnSp>
        <p:nvCxnSpPr>
          <p:cNvPr id="28" name="Curved Connector 27">
            <a:extLst>
              <a:ext uri="{FF2B5EF4-FFF2-40B4-BE49-F238E27FC236}">
                <a16:creationId xmlns:a16="http://schemas.microsoft.com/office/drawing/2014/main" id="{1B79AE70-D97E-F3BA-6A30-C5650FE09593}"/>
              </a:ext>
            </a:extLst>
          </p:cNvPr>
          <p:cNvCxnSpPr>
            <a:cxnSpLocks/>
            <a:stCxn id="2" idx="4"/>
          </p:cNvCxnSpPr>
          <p:nvPr/>
        </p:nvCxnSpPr>
        <p:spPr bwMode="auto">
          <a:xfrm rot="16200000" flipH="1">
            <a:off x="6160152" y="1144734"/>
            <a:ext cx="1845437" cy="4280368"/>
          </a:xfrm>
          <a:prstGeom prst="curvedConnector2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triangle"/>
          </a:ln>
          <a:effectLst/>
        </p:spPr>
      </p:cxnSp>
      <p:sp>
        <p:nvSpPr>
          <p:cNvPr id="34" name="Oval 33">
            <a:extLst>
              <a:ext uri="{FF2B5EF4-FFF2-40B4-BE49-F238E27FC236}">
                <a16:creationId xmlns:a16="http://schemas.microsoft.com/office/drawing/2014/main" id="{C5A5AE0A-019A-FCE7-AD32-28A21E020546}"/>
              </a:ext>
            </a:extLst>
          </p:cNvPr>
          <p:cNvSpPr/>
          <p:nvPr/>
        </p:nvSpPr>
        <p:spPr bwMode="auto">
          <a:xfrm>
            <a:off x="5328457" y="1913816"/>
            <a:ext cx="681030" cy="442913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35" name="Curved Connector 34">
            <a:extLst>
              <a:ext uri="{FF2B5EF4-FFF2-40B4-BE49-F238E27FC236}">
                <a16:creationId xmlns:a16="http://schemas.microsoft.com/office/drawing/2014/main" id="{E5C6DC37-4265-FE5E-33F3-486EC9A2DDB0}"/>
              </a:ext>
            </a:extLst>
          </p:cNvPr>
          <p:cNvCxnSpPr>
            <a:cxnSpLocks/>
            <a:stCxn id="34" idx="4"/>
          </p:cNvCxnSpPr>
          <p:nvPr/>
        </p:nvCxnSpPr>
        <p:spPr bwMode="auto">
          <a:xfrm rot="16200000" flipH="1">
            <a:off x="7029051" y="996650"/>
            <a:ext cx="773055" cy="3493212"/>
          </a:xfrm>
          <a:prstGeom prst="curvedConnector2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56785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19" grpId="0" animBg="1"/>
      <p:bldP spid="23" grpId="0" animBg="1"/>
      <p:bldP spid="24" grpId="0" animBg="1"/>
      <p:bldP spid="3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Avoid Duplicate Definitions?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952500" y="1981200"/>
            <a:ext cx="5702300" cy="6896100"/>
          </a:xfrm>
        </p:spPr>
        <p:txBody>
          <a:bodyPr/>
          <a:lstStyle/>
          <a:p>
            <a:r>
              <a:rPr lang="en-US" dirty="0"/>
              <a:t>We avoid duplicate client definition function names </a:t>
            </a:r>
            <a:br>
              <a:rPr lang="en-US" dirty="0"/>
            </a:br>
            <a:r>
              <a:rPr lang="en-US" dirty="0"/>
              <a:t>by </a:t>
            </a:r>
            <a:r>
              <a:rPr lang="en-US" i="1" dirty="0">
                <a:solidFill>
                  <a:srgbClr val="7030A0"/>
                </a:solidFill>
              </a:rPr>
              <a:t>renaming</a:t>
            </a:r>
            <a:r>
              <a:rPr lang="en-US" dirty="0"/>
              <a:t> them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E.g., Rename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key_hash</a:t>
            </a:r>
            <a:r>
              <a:rPr lang="en-US" dirty="0"/>
              <a:t> as </a:t>
            </a:r>
            <a:r>
              <a:rPr lang="en-US" dirty="0" err="1">
                <a:solidFill>
                  <a:srgbClr val="7030A0"/>
                </a:solidFill>
              </a:rPr>
              <a:t>key_hash_produce</a:t>
            </a:r>
            <a:endParaRPr lang="en-US" dirty="0">
              <a:solidFill>
                <a:srgbClr val="7030A0"/>
              </a:solidFill>
            </a:endParaRPr>
          </a:p>
          <a:p>
            <a:pPr lvl="2"/>
            <a:r>
              <a:rPr lang="en-US" dirty="0"/>
              <a:t>Similarly for the word count application</a:t>
            </a:r>
          </a:p>
          <a:p>
            <a:endParaRPr lang="en-US" dirty="0"/>
          </a:p>
          <a:p>
            <a:r>
              <a:rPr lang="en-US" dirty="0"/>
              <a:t>But how to tell the library which function to use?</a:t>
            </a:r>
          </a:p>
          <a:p>
            <a:pPr lvl="1"/>
            <a:r>
              <a:rPr lang="en-US" dirty="0"/>
              <a:t>By using </a:t>
            </a:r>
            <a:r>
              <a:rPr lang="en-US" b="1" dirty="0">
                <a:solidFill>
                  <a:srgbClr val="77E0FF"/>
                </a:solidFill>
              </a:rPr>
              <a:t>function pointers</a:t>
            </a:r>
            <a:r>
              <a:rPr lang="en-US" dirty="0"/>
              <a:t>!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949738" y="2334776"/>
            <a:ext cx="5648662" cy="7037824"/>
          </a:xfrm>
          <a:prstGeom prst="rect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What the client wants to store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fruit;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key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quantity;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/******* Fulfilling the library  interface *******/</a:t>
            </a:r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entry_key_produce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e != NULL &amp;&amp; \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hastag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*, e);</a:t>
            </a:r>
          </a:p>
          <a:p>
            <a:pPr algn="l"/>
            <a:r>
              <a:rPr lang="sv-SE" sz="1600" b="0" dirty="0">
                <a:solidFill>
                  <a:srgbClr val="C00000"/>
                </a:solidFill>
                <a:latin typeface="Helvetica Neue"/>
              </a:rPr>
              <a:t>//@ensures \result != NULL &amp;&amp; \hastag(string*, \result)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;</a:t>
            </a: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latin typeface="Helvetica Neue"/>
              </a:rPr>
              <a:t> E = 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latin typeface="Helvetica Neue"/>
              </a:rPr>
              <a:t>)e;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string* </a:t>
            </a:r>
            <a:r>
              <a:rPr lang="en-US" sz="1600" b="0" dirty="0">
                <a:latin typeface="Helvetica Neue"/>
              </a:rPr>
              <a:t>K = </a:t>
            </a:r>
            <a:r>
              <a:rPr lang="en-US" sz="1600" b="0" dirty="0" err="1">
                <a:latin typeface="Helvetica Neue"/>
              </a:rPr>
              <a:t>to_string_ptr</a:t>
            </a:r>
            <a:r>
              <a:rPr lang="en-US" sz="1600" b="0" dirty="0">
                <a:latin typeface="Helvetica Neue"/>
              </a:rPr>
              <a:t>(E-&gt;fruit);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 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)K;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key_equiv_produce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600" b="0" dirty="0">
                <a:latin typeface="Helvetica Neue"/>
              </a:rPr>
              <a:t>)</a:t>
            </a:r>
            <a:endParaRPr lang="sv-SE" sz="1600" b="0" dirty="0">
              <a:latin typeface="Helvetica Neue"/>
            </a:endParaRPr>
          </a:p>
          <a:p>
            <a:pPr algn="l"/>
            <a:r>
              <a:rPr lang="sv-SE" sz="1600" b="0" dirty="0">
                <a:solidFill>
                  <a:srgbClr val="C00000"/>
                </a:solidFill>
                <a:latin typeface="Helvetica Neue"/>
              </a:rPr>
              <a:t>//@requires k1 != NULL &amp;&amp; \hastag(string*, k1);</a:t>
            </a:r>
          </a:p>
          <a:p>
            <a:pPr algn="l"/>
            <a:r>
              <a:rPr lang="sv-SE" sz="1600" b="0" dirty="0">
                <a:solidFill>
                  <a:srgbClr val="C00000"/>
                </a:solidFill>
                <a:latin typeface="Helvetica Neue"/>
              </a:rPr>
              <a:t>//@requires k2 != NULL &amp;&amp; \hastag(string*, k2);</a:t>
            </a: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 </a:t>
            </a:r>
            <a:r>
              <a:rPr lang="en-US" sz="1600" b="0" dirty="0" err="1">
                <a:latin typeface="Helvetica Neue"/>
              </a:rPr>
              <a:t>string_equal</a:t>
            </a:r>
            <a:r>
              <a:rPr lang="en-US" sz="1600" b="0" dirty="0">
                <a:latin typeface="Helvetica Neue"/>
              </a:rPr>
              <a:t>(*(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string*</a:t>
            </a:r>
            <a:r>
              <a:rPr lang="en-US" sz="1600" b="0" dirty="0">
                <a:latin typeface="Helvetica Neue"/>
              </a:rPr>
              <a:t>)k1, *(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string*</a:t>
            </a:r>
            <a:r>
              <a:rPr lang="en-US" sz="1600" b="0" dirty="0">
                <a:latin typeface="Helvetica Neue"/>
              </a:rPr>
              <a:t>)k2);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key_hash_produce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</a:t>
            </a:r>
            <a:br>
              <a:rPr lang="en-US" sz="1600" b="0" dirty="0">
                <a:latin typeface="Helvetica Neue"/>
              </a:rPr>
            </a:br>
            <a:r>
              <a:rPr lang="sv-SE" sz="1600" b="0" dirty="0">
                <a:solidFill>
                  <a:srgbClr val="C00000"/>
                </a:solidFill>
                <a:latin typeface="Helvetica Neue"/>
              </a:rPr>
              <a:t>//@requires k != NULL &amp;&amp; \hastag(string*, k);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latin typeface="Helvetica Neue"/>
              </a:rPr>
              <a:t>lcg_hash_string</a:t>
            </a:r>
            <a:r>
              <a:rPr lang="en-US" sz="1600" b="0" dirty="0">
                <a:latin typeface="Helvetica Neue"/>
              </a:rPr>
              <a:t>(*(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string*</a:t>
            </a:r>
            <a:r>
              <a:rPr lang="en-US" sz="1600" b="0" dirty="0">
                <a:latin typeface="Helvetica Neue"/>
              </a:rPr>
              <a:t>)k);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sp>
        <p:nvSpPr>
          <p:cNvPr id="11" name="Flowchart: Document 10"/>
          <p:cNvSpPr/>
          <p:nvPr/>
        </p:nvSpPr>
        <p:spPr bwMode="auto">
          <a:xfrm flipV="1">
            <a:off x="6953242" y="1981200"/>
            <a:ext cx="5635295" cy="7391400"/>
          </a:xfrm>
          <a:prstGeom prst="flowChartDocumen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7264400" y="4101088"/>
            <a:ext cx="20574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7264400" y="6248400"/>
            <a:ext cx="22098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7188200" y="7965375"/>
            <a:ext cx="19812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24" name="Rectangular Callout 23"/>
          <p:cNvSpPr/>
          <p:nvPr/>
        </p:nvSpPr>
        <p:spPr bwMode="auto">
          <a:xfrm>
            <a:off x="9931400" y="1676400"/>
            <a:ext cx="2886368" cy="707886"/>
          </a:xfrm>
          <a:prstGeom prst="wedgeRectCallout">
            <a:avLst>
              <a:gd name="adj1" fmla="val -52535"/>
              <a:gd name="adj2" fmla="val 19340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all we need to do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 the client definition file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391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8445500" cy="1498600"/>
          </a:xfrm>
        </p:spPr>
        <p:txBody>
          <a:bodyPr/>
          <a:lstStyle/>
          <a:p>
            <a:r>
              <a:rPr lang="en-US" dirty="0"/>
              <a:t>Accessing the Right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7272020" cy="6896100"/>
          </a:xfrm>
        </p:spPr>
        <p:txBody>
          <a:bodyPr/>
          <a:lstStyle/>
          <a:p>
            <a:r>
              <a:rPr lang="en-US" dirty="0"/>
              <a:t>During execution, functions live in the TEXT segment of memory</a:t>
            </a:r>
          </a:p>
          <a:p>
            <a:pPr lvl="1"/>
            <a:r>
              <a:rPr lang="en-US" dirty="0"/>
              <a:t>&amp; allows us to store their addresses and pass them around as function pointers</a:t>
            </a:r>
          </a:p>
          <a:p>
            <a:pPr lvl="1"/>
            <a:r>
              <a:rPr lang="en-US" dirty="0"/>
              <a:t>We can call a function through a pointer to it</a:t>
            </a:r>
          </a:p>
          <a:p>
            <a:pPr lvl="1"/>
            <a:endParaRPr lang="en-US" dirty="0"/>
          </a:p>
          <a:p>
            <a:r>
              <a:rPr lang="en-US" b="1" dirty="0"/>
              <a:t>Idea:</a:t>
            </a:r>
            <a:r>
              <a:rPr lang="en-US" dirty="0"/>
              <a:t> Make pointers to the</a:t>
            </a:r>
            <a:br>
              <a:rPr lang="en-US" dirty="0"/>
            </a:br>
            <a:r>
              <a:rPr lang="en-US" dirty="0"/>
              <a:t>appropriate client functions</a:t>
            </a:r>
            <a:br>
              <a:rPr lang="en-US" dirty="0"/>
            </a:br>
            <a:r>
              <a:rPr lang="en-US" dirty="0"/>
              <a:t>available to the library </a:t>
            </a:r>
          </a:p>
          <a:p>
            <a:pPr lvl="1"/>
            <a:r>
              <a:rPr lang="en-US" i="1" dirty="0"/>
              <a:t>But how to do so?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0007600" y="312494"/>
            <a:ext cx="2819400" cy="9144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" name="Down Arrow 4"/>
          <p:cNvSpPr/>
          <p:nvPr/>
        </p:nvSpPr>
        <p:spPr bwMode="auto">
          <a:xfrm>
            <a:off x="10845800" y="3284294"/>
            <a:ext cx="1143000" cy="609600"/>
          </a:xfrm>
          <a:prstGeom prst="down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Down Arrow 5"/>
          <p:cNvSpPr/>
          <p:nvPr/>
        </p:nvSpPr>
        <p:spPr bwMode="auto">
          <a:xfrm flipV="1">
            <a:off x="10845800" y="4086728"/>
            <a:ext cx="1143000" cy="609600"/>
          </a:xfrm>
          <a:prstGeom prst="down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0007600" y="312494"/>
            <a:ext cx="2819400" cy="6858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OS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0007600" y="8770694"/>
            <a:ext cx="2819400" cy="6858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OS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0007600" y="7475294"/>
            <a:ext cx="2819400" cy="12954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/>
              <a:t>main …</a:t>
            </a:r>
          </a:p>
          <a:p>
            <a:pPr algn="l"/>
            <a:r>
              <a:rPr lang="en-US" sz="1600" b="0" dirty="0" err="1"/>
              <a:t>hdict_lookup</a:t>
            </a:r>
            <a:r>
              <a:rPr lang="en-US" sz="1600" b="0" dirty="0"/>
              <a:t> …</a:t>
            </a:r>
          </a:p>
          <a:p>
            <a:pPr algn="l"/>
            <a:r>
              <a:rPr kumimoji="0" 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key_hash_produce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…</a:t>
            </a:r>
          </a:p>
          <a:p>
            <a:pPr algn="l"/>
            <a:r>
              <a:rPr lang="en-US" sz="1600" b="0" dirty="0" err="1"/>
              <a:t>key_hash_wcount</a:t>
            </a:r>
            <a:r>
              <a:rPr lang="en-US" sz="1600" b="0" dirty="0"/>
              <a:t> …</a:t>
            </a:r>
          </a:p>
          <a:p>
            <a:pPr algn="l"/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…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0007600" y="6865694"/>
            <a:ext cx="2819400" cy="6096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"apple" …</a:t>
            </a:r>
            <a:b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lang="en-US" sz="1600" b="0" dirty="0"/>
              <a:t> "lime" …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Flowchart: Document 10"/>
          <p:cNvSpPr/>
          <p:nvPr/>
        </p:nvSpPr>
        <p:spPr bwMode="auto">
          <a:xfrm>
            <a:off x="10007600" y="998294"/>
            <a:ext cx="2819400" cy="2590800"/>
          </a:xfrm>
          <a:prstGeom prst="flowChartDocumen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Flowchart: Document 11"/>
          <p:cNvSpPr/>
          <p:nvPr/>
        </p:nvSpPr>
        <p:spPr bwMode="auto">
          <a:xfrm rot="10800000">
            <a:off x="10007600" y="4427291"/>
            <a:ext cx="2819400" cy="2438401"/>
          </a:xfrm>
          <a:prstGeom prst="flowChartDocumen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Rectangle 7"/>
          <p:cNvSpPr>
            <a:spLocks/>
          </p:cNvSpPr>
          <p:nvPr/>
        </p:nvSpPr>
        <p:spPr bwMode="auto">
          <a:xfrm>
            <a:off x="10083800" y="998294"/>
            <a:ext cx="238848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A</a:t>
            </a: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10428704" y="1046018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0xBB8</a:t>
            </a:r>
          </a:p>
        </p:txBody>
      </p:sp>
      <p:sp>
        <p:nvSpPr>
          <p:cNvPr id="15" name="Rectangle 7"/>
          <p:cNvSpPr>
            <a:spLocks/>
          </p:cNvSpPr>
          <p:nvPr/>
        </p:nvSpPr>
        <p:spPr bwMode="auto">
          <a:xfrm>
            <a:off x="10083800" y="1304503"/>
            <a:ext cx="250068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H</a:t>
            </a:r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10428704" y="1352227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0xD04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10083800" y="1684094"/>
            <a:ext cx="250069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H</a:t>
            </a:r>
          </a:p>
        </p:txBody>
      </p:sp>
      <p:sp>
        <p:nvSpPr>
          <p:cNvPr id="18" name="Rectangle 12"/>
          <p:cNvSpPr>
            <a:spLocks noChangeArrowheads="1"/>
          </p:cNvSpPr>
          <p:nvPr/>
        </p:nvSpPr>
        <p:spPr bwMode="auto">
          <a:xfrm>
            <a:off x="10428704" y="1731818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0xD04</a:t>
            </a:r>
          </a:p>
        </p:txBody>
      </p:sp>
      <p:sp>
        <p:nvSpPr>
          <p:cNvPr id="19" name="Rectangle 7"/>
          <p:cNvSpPr>
            <a:spLocks/>
          </p:cNvSpPr>
          <p:nvPr/>
        </p:nvSpPr>
        <p:spPr bwMode="auto">
          <a:xfrm>
            <a:off x="10083800" y="1990303"/>
            <a:ext cx="205184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k</a:t>
            </a: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10428704" y="2038027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0x0AC</a:t>
            </a:r>
          </a:p>
        </p:txBody>
      </p:sp>
      <p:sp>
        <p:nvSpPr>
          <p:cNvPr id="21" name="Rectangle 7"/>
          <p:cNvSpPr>
            <a:spLocks/>
          </p:cNvSpPr>
          <p:nvPr/>
        </p:nvSpPr>
        <p:spPr bwMode="auto">
          <a:xfrm>
            <a:off x="10083800" y="2293694"/>
            <a:ext cx="147476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 err="1"/>
              <a:t>i</a:t>
            </a:r>
            <a:endParaRPr lang="en-US" sz="1600" b="0" dirty="0"/>
          </a:p>
        </p:txBody>
      </p: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10428704" y="2341418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1</a:t>
            </a:r>
          </a:p>
        </p:txBody>
      </p:sp>
      <p:sp>
        <p:nvSpPr>
          <p:cNvPr id="23" name="Rectangle 7"/>
          <p:cNvSpPr>
            <a:spLocks/>
          </p:cNvSpPr>
          <p:nvPr/>
        </p:nvSpPr>
        <p:spPr bwMode="auto">
          <a:xfrm>
            <a:off x="10083800" y="2674694"/>
            <a:ext cx="205184" cy="348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1600" b="0" dirty="0"/>
              <a:t>k</a:t>
            </a: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10428704" y="2722418"/>
            <a:ext cx="533400" cy="25707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100" b="0" dirty="0"/>
              <a:t>0x0AC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474338" y="7170494"/>
            <a:ext cx="6094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050" b="0" dirty="0">
                <a:solidFill>
                  <a:srgbClr val="0070C0"/>
                </a:solidFill>
              </a:rPr>
              <a:t>0x0AC</a:t>
            </a:r>
            <a:endParaRPr lang="en-US" sz="1050" dirty="0">
              <a:solidFill>
                <a:srgbClr val="0070C0"/>
              </a:solidFill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10083800" y="5570294"/>
          <a:ext cx="457200" cy="114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10711044" y="5779634"/>
          <a:ext cx="5486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8" name="Straight Arrow Connector 27"/>
          <p:cNvCxnSpPr>
            <a:endCxn id="29" idx="2"/>
          </p:cNvCxnSpPr>
          <p:nvPr/>
        </p:nvCxnSpPr>
        <p:spPr bwMode="auto">
          <a:xfrm>
            <a:off x="10424130" y="5912826"/>
            <a:ext cx="286914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29" name="Oval 28"/>
          <p:cNvSpPr/>
          <p:nvPr/>
        </p:nvSpPr>
        <p:spPr bwMode="auto">
          <a:xfrm>
            <a:off x="10711044" y="583742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10769600" y="590720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10693400" y="6231996"/>
          <a:ext cx="5486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2" name="Straight Arrow Connector 31"/>
          <p:cNvCxnSpPr>
            <a:endCxn id="33" idx="2"/>
          </p:cNvCxnSpPr>
          <p:nvPr/>
        </p:nvCxnSpPr>
        <p:spPr bwMode="auto">
          <a:xfrm>
            <a:off x="10424130" y="6362752"/>
            <a:ext cx="269270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33" name="Oval 32"/>
          <p:cNvSpPr/>
          <p:nvPr/>
        </p:nvSpPr>
        <p:spPr bwMode="auto">
          <a:xfrm>
            <a:off x="10693400" y="6287346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11394440" y="4960694"/>
          <a:ext cx="82296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0x080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20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11607800" y="5380998"/>
          <a:ext cx="10058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0x090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11363960" y="6530414"/>
          <a:ext cx="10058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0x088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7" name="Oval 36"/>
          <p:cNvSpPr/>
          <p:nvPr/>
        </p:nvSpPr>
        <p:spPr bwMode="auto">
          <a:xfrm>
            <a:off x="11394440" y="5069782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38" name="Shape 72"/>
          <p:cNvCxnSpPr>
            <a:stCxn id="30" idx="0"/>
            <a:endCxn id="37" idx="4"/>
          </p:cNvCxnSpPr>
          <p:nvPr/>
        </p:nvCxnSpPr>
        <p:spPr bwMode="auto">
          <a:xfrm rot="5400000" flipH="1" flipV="1">
            <a:off x="10815709" y="5252273"/>
            <a:ext cx="685022" cy="62484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39" name="Oval 38"/>
          <p:cNvSpPr/>
          <p:nvPr/>
        </p:nvSpPr>
        <p:spPr bwMode="auto">
          <a:xfrm>
            <a:off x="10769600" y="621355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11377612" y="6547262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41" name="Shape 81"/>
          <p:cNvCxnSpPr>
            <a:stCxn id="39" idx="4"/>
            <a:endCxn id="40" idx="2"/>
          </p:cNvCxnSpPr>
          <p:nvPr/>
        </p:nvCxnSpPr>
        <p:spPr bwMode="auto">
          <a:xfrm rot="16200000" flipH="1">
            <a:off x="10982952" y="6228802"/>
            <a:ext cx="257508" cy="531812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graphicFrame>
        <p:nvGraphicFramePr>
          <p:cNvPr id="42" name="Table 41"/>
          <p:cNvGraphicFramePr>
            <a:graphicFrameLocks noGrp="1"/>
          </p:cNvGraphicFramePr>
          <p:nvPr/>
        </p:nvGraphicFramePr>
        <p:xfrm>
          <a:off x="11418470" y="5779634"/>
          <a:ext cx="54864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3" name="Oval 42"/>
          <p:cNvSpPr/>
          <p:nvPr/>
        </p:nvSpPr>
        <p:spPr bwMode="auto">
          <a:xfrm>
            <a:off x="11486720" y="592324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11623040" y="549409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45" name="Shape 86"/>
          <p:cNvCxnSpPr>
            <a:stCxn id="43" idx="0"/>
            <a:endCxn id="44" idx="4"/>
          </p:cNvCxnSpPr>
          <p:nvPr/>
        </p:nvCxnSpPr>
        <p:spPr bwMode="auto">
          <a:xfrm rot="5400000" flipH="1" flipV="1">
            <a:off x="11492705" y="5716709"/>
            <a:ext cx="276750" cy="13632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graphicFrame>
        <p:nvGraphicFramePr>
          <p:cNvPr id="46" name="Table 45"/>
          <p:cNvGraphicFramePr>
            <a:graphicFrameLocks noGrp="1"/>
          </p:cNvGraphicFramePr>
          <p:nvPr/>
        </p:nvGraphicFramePr>
        <p:xfrm>
          <a:off x="10083800" y="5113094"/>
          <a:ext cx="822960" cy="25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/>
                      <a:endParaRPr lang="en-US" sz="11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7" name="Shape 86"/>
          <p:cNvCxnSpPr/>
          <p:nvPr/>
        </p:nvCxnSpPr>
        <p:spPr bwMode="auto">
          <a:xfrm rot="16200000" flipH="1">
            <a:off x="10160000" y="5341694"/>
            <a:ext cx="304802" cy="152401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cxnSp>
        <p:nvCxnSpPr>
          <p:cNvPr id="48" name="Straight Arrow Connector 47"/>
          <p:cNvCxnSpPr/>
          <p:nvPr/>
        </p:nvCxnSpPr>
        <p:spPr bwMode="auto">
          <a:xfrm>
            <a:off x="11133770" y="5908754"/>
            <a:ext cx="286914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med" len="med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9474338" y="5036894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050" b="0" dirty="0">
                <a:solidFill>
                  <a:srgbClr val="0070C0"/>
                </a:solidFill>
              </a:rPr>
              <a:t>0xD04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1303000" y="4732094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0" dirty="0">
                <a:solidFill>
                  <a:srgbClr val="0070C0"/>
                </a:solidFill>
              </a:rPr>
              <a:t>0xBB8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9650664" y="9271084"/>
            <a:ext cx="4026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050" b="0" dirty="0">
                <a:solidFill>
                  <a:srgbClr val="0070C0"/>
                </a:solidFill>
              </a:rPr>
              <a:t>0x0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9240279" y="287178"/>
            <a:ext cx="7889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50" b="0" dirty="0">
                <a:solidFill>
                  <a:srgbClr val="0070C0"/>
                </a:solidFill>
              </a:rPr>
              <a:t>0xFF…FF</a:t>
            </a:r>
            <a:endParaRPr lang="en-US" sz="1050" dirty="0">
              <a:solidFill>
                <a:srgbClr val="0070C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712200" y="1900535"/>
            <a:ext cx="1222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STACK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803282" y="5710535"/>
            <a:ext cx="1040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HEAP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8838549" y="7775629"/>
            <a:ext cx="970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TEXT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8826302" y="6789494"/>
            <a:ext cx="994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</a:t>
            </a:r>
          </a:p>
        </p:txBody>
      </p:sp>
      <p:cxnSp>
        <p:nvCxnSpPr>
          <p:cNvPr id="57" name="Straight Connector 27"/>
          <p:cNvCxnSpPr>
            <a:cxnSpLocks noChangeShapeType="1"/>
          </p:cNvCxnSpPr>
          <p:nvPr/>
        </p:nvCxnSpPr>
        <p:spPr bwMode="auto">
          <a:xfrm flipV="1">
            <a:off x="10007600" y="1676400"/>
            <a:ext cx="2819400" cy="6106"/>
          </a:xfrm>
          <a:prstGeom prst="line">
            <a:avLst/>
          </a:prstGeom>
          <a:noFill/>
          <a:ln w="25400" algn="ctr">
            <a:solidFill>
              <a:srgbClr val="7030A0"/>
            </a:solidFill>
            <a:prstDash val="dash"/>
            <a:miter lim="400000"/>
            <a:headEnd/>
            <a:tailEnd/>
          </a:ln>
        </p:spPr>
      </p:cxnSp>
      <p:sp>
        <p:nvSpPr>
          <p:cNvPr id="58" name="TextBox 15"/>
          <p:cNvSpPr txBox="1">
            <a:spLocks noChangeArrowheads="1"/>
          </p:cNvSpPr>
          <p:nvPr/>
        </p:nvSpPr>
        <p:spPr bwMode="auto">
          <a:xfrm>
            <a:off x="12254407" y="995317"/>
            <a:ext cx="57259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solidFill>
                  <a:srgbClr val="7030A0"/>
                </a:solidFill>
              </a:rPr>
              <a:t>main</a:t>
            </a:r>
          </a:p>
        </p:txBody>
      </p:sp>
      <p:cxnSp>
        <p:nvCxnSpPr>
          <p:cNvPr id="59" name="Straight Connector 27"/>
          <p:cNvCxnSpPr>
            <a:cxnSpLocks noChangeShapeType="1"/>
          </p:cNvCxnSpPr>
          <p:nvPr/>
        </p:nvCxnSpPr>
        <p:spPr bwMode="auto">
          <a:xfrm flipV="1">
            <a:off x="10007600" y="2667000"/>
            <a:ext cx="2819400" cy="7694"/>
          </a:xfrm>
          <a:prstGeom prst="line">
            <a:avLst/>
          </a:prstGeom>
          <a:noFill/>
          <a:ln w="25400" algn="ctr">
            <a:solidFill>
              <a:srgbClr val="7030A0"/>
            </a:solidFill>
            <a:prstDash val="dash"/>
            <a:miter lim="400000"/>
            <a:headEnd/>
            <a:tailEnd/>
          </a:ln>
        </p:spPr>
      </p:cxnSp>
      <p:sp>
        <p:nvSpPr>
          <p:cNvPr id="60" name="TextBox 15"/>
          <p:cNvSpPr txBox="1">
            <a:spLocks noChangeArrowheads="1"/>
          </p:cNvSpPr>
          <p:nvPr/>
        </p:nvSpPr>
        <p:spPr bwMode="auto">
          <a:xfrm>
            <a:off x="11637251" y="1681117"/>
            <a:ext cx="11897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 err="1">
                <a:solidFill>
                  <a:srgbClr val="7030A0"/>
                </a:solidFill>
              </a:rPr>
              <a:t>hdict_lookup</a:t>
            </a:r>
            <a:endParaRPr lang="en-US" sz="1400" b="0" dirty="0">
              <a:solidFill>
                <a:srgbClr val="7030A0"/>
              </a:solidFill>
            </a:endParaRPr>
          </a:p>
        </p:txBody>
      </p:sp>
      <p:sp>
        <p:nvSpPr>
          <p:cNvPr id="61" name="TextBox 15"/>
          <p:cNvSpPr txBox="1">
            <a:spLocks noChangeArrowheads="1"/>
          </p:cNvSpPr>
          <p:nvPr/>
        </p:nvSpPr>
        <p:spPr bwMode="auto">
          <a:xfrm>
            <a:off x="11876099" y="2671717"/>
            <a:ext cx="95090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 err="1">
                <a:solidFill>
                  <a:srgbClr val="7030A0"/>
                </a:solidFill>
              </a:rPr>
              <a:t>key_hash</a:t>
            </a:r>
            <a:endParaRPr lang="en-US" sz="1400" b="0" dirty="0">
              <a:solidFill>
                <a:srgbClr val="7030A0"/>
              </a:solidFill>
            </a:endParaRPr>
          </a:p>
        </p:txBody>
      </p:sp>
      <p:sp>
        <p:nvSpPr>
          <p:cNvPr id="62" name="Oval 61"/>
          <p:cNvSpPr>
            <a:spLocks noChangeArrowheads="1"/>
          </p:cNvSpPr>
          <p:nvPr/>
        </p:nvSpPr>
        <p:spPr bwMode="auto">
          <a:xfrm>
            <a:off x="9855200" y="7924800"/>
            <a:ext cx="19812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63" name="Oval 62"/>
          <p:cNvSpPr>
            <a:spLocks noChangeArrowheads="1"/>
          </p:cNvSpPr>
          <p:nvPr/>
        </p:nvSpPr>
        <p:spPr bwMode="auto">
          <a:xfrm>
            <a:off x="9855200" y="8229600"/>
            <a:ext cx="19812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64" name="Slide Number Placeholder 6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 Function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need to define types for the client functions</a:t>
            </a:r>
          </a:p>
          <a:p>
            <a:pPr lvl="2"/>
            <a:r>
              <a:rPr lang="en-US" dirty="0" err="1">
                <a:solidFill>
                  <a:srgbClr val="00B050"/>
                </a:solidFill>
              </a:rPr>
              <a:t>entry_key_fn</a:t>
            </a:r>
            <a:endParaRPr lang="en-US" dirty="0">
              <a:solidFill>
                <a:srgbClr val="00B050"/>
              </a:solidFill>
            </a:endParaRPr>
          </a:p>
          <a:p>
            <a:pPr lvl="2"/>
            <a:r>
              <a:rPr lang="en-US" dirty="0" err="1">
                <a:solidFill>
                  <a:srgbClr val="00B050"/>
                </a:solidFill>
              </a:rPr>
              <a:t>key_hash_fn</a:t>
            </a:r>
            <a:endParaRPr lang="en-US" dirty="0">
              <a:solidFill>
                <a:srgbClr val="00B050"/>
              </a:solidFill>
            </a:endParaRPr>
          </a:p>
          <a:p>
            <a:pPr lvl="2"/>
            <a:r>
              <a:rPr lang="en-US" dirty="0" err="1">
                <a:solidFill>
                  <a:srgbClr val="00B050"/>
                </a:solidFill>
              </a:rPr>
              <a:t>key_equiv_fn</a:t>
            </a:r>
            <a:endParaRPr lang="en-US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/>
              <a:t>	</a:t>
            </a:r>
          </a:p>
          <a:p>
            <a:r>
              <a:rPr lang="en-US" dirty="0"/>
              <a:t>These definitions go in the client interface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7188200" y="5758101"/>
            <a:ext cx="5334000" cy="2452251"/>
          </a:xfrm>
          <a:prstGeom prst="verticalScroll">
            <a:avLst>
              <a:gd name="adj" fmla="val 12944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2624138" algn="l"/>
              </a:tabLst>
            </a:pPr>
            <a:r>
              <a:rPr lang="en-US" sz="18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void* entry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2624138" algn="l"/>
              </a:tabLst>
            </a:pPr>
            <a:r>
              <a:rPr lang="en-US" sz="18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void* key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2624138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2624138" algn="l"/>
              </a:tabLst>
            </a:pPr>
            <a:r>
              <a:rPr lang="en-US" sz="18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80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entry_key_fn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2624138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            /*@requires e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2624138" algn="l"/>
              </a:tabLst>
            </a:pPr>
            <a:r>
              <a:rPr lang="en-US" sz="18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key_hash_fn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800" b="0" dirty="0">
                <a:latin typeface="Helvetica Neue"/>
              </a:rPr>
              <a:t>);</a:t>
            </a:r>
          </a:p>
          <a:p>
            <a:pPr algn="l">
              <a:tabLst>
                <a:tab pos="2624138" algn="l"/>
              </a:tabLst>
            </a:pPr>
            <a:r>
              <a:rPr lang="en-US" sz="18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key_equiv_fn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800" b="0" dirty="0">
                <a:latin typeface="Helvetica Neue"/>
              </a:rPr>
              <a:t>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21599" y="5726668"/>
            <a:ext cx="2169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Helvetica Neue"/>
              </a:rPr>
              <a:t>Client Interface</a:t>
            </a:r>
          </a:p>
        </p:txBody>
      </p:sp>
      <p:sp>
        <p:nvSpPr>
          <p:cNvPr id="8" name="Right Arrow 7"/>
          <p:cNvSpPr/>
          <p:nvPr/>
        </p:nvSpPr>
        <p:spPr bwMode="auto">
          <a:xfrm>
            <a:off x="5969000" y="6624432"/>
            <a:ext cx="838200" cy="1066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340600" y="6776832"/>
            <a:ext cx="1219200" cy="1447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Vertical Scroll 9"/>
          <p:cNvSpPr/>
          <p:nvPr/>
        </p:nvSpPr>
        <p:spPr bwMode="auto">
          <a:xfrm flipH="1">
            <a:off x="1549400" y="5758101"/>
            <a:ext cx="4038600" cy="2471499"/>
          </a:xfrm>
          <a:prstGeom prst="verticalScroll">
            <a:avLst>
              <a:gd name="adj" fmla="val 13424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2624138" algn="l"/>
              </a:tabLst>
            </a:pPr>
            <a:r>
              <a:rPr lang="en-US" sz="18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void* entry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2624138" algn="l"/>
              </a:tabLst>
            </a:pPr>
            <a:r>
              <a:rPr lang="en-US" sz="18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void* key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2624138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2624138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2624138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2624138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800" b="0" dirty="0">
                <a:latin typeface="Helvetica Neue"/>
              </a:rPr>
              <a:t>);</a:t>
            </a:r>
          </a:p>
          <a:p>
            <a:pPr algn="l">
              <a:tabLst>
                <a:tab pos="2624138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800" b="0" dirty="0">
                <a:latin typeface="Helvetica Neue"/>
              </a:rPr>
              <a:t>);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82799" y="5726668"/>
            <a:ext cx="2169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Helvetica Neue"/>
              </a:rPr>
              <a:t>Client Interface</a:t>
            </a: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10031350" y="7731807"/>
            <a:ext cx="4572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9779000" y="7438882"/>
            <a:ext cx="4572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9895775" y="6893607"/>
            <a:ext cx="4572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 animBg="1"/>
      <p:bldP spid="10" grpId="0" animBg="1"/>
      <p:bldP spid="11" grpId="0"/>
      <p:bldP spid="15" grpId="0" animBg="1"/>
      <p:bldP spid="16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36300" cy="1498600"/>
          </a:xfrm>
        </p:spPr>
        <p:txBody>
          <a:bodyPr/>
          <a:lstStyle/>
          <a:p>
            <a:r>
              <a:rPr lang="en-US" dirty="0"/>
              <a:t>The Hash Dictionary Library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7" name="Cube 6"/>
          <p:cNvSpPr/>
          <p:nvPr/>
        </p:nvSpPr>
        <p:spPr bwMode="auto">
          <a:xfrm>
            <a:off x="101600" y="1600200"/>
            <a:ext cx="7924800" cy="7239000"/>
          </a:xfrm>
          <a:prstGeom prst="cube">
            <a:avLst>
              <a:gd name="adj" fmla="val 240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Implementation-side types</a:t>
            </a:r>
            <a:endParaRPr lang="en-US" sz="120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chain_node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chain</a:t>
            </a:r>
            <a:r>
              <a:rPr lang="en-US" sz="1200" b="0" dirty="0">
                <a:latin typeface="Helvetica Neue"/>
              </a:rPr>
              <a:t>;</a:t>
            </a:r>
            <a:endParaRPr lang="en-US" sz="12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200" b="0" dirty="0">
                <a:latin typeface="Helvetica Neue"/>
              </a:rPr>
              <a:t>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chain_node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>
                <a:latin typeface="Helvetica Neue"/>
              </a:rPr>
              <a:t>{</a:t>
            </a: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 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200" b="0" dirty="0">
                <a:latin typeface="Helvetica Neue"/>
              </a:rPr>
              <a:t>data;	</a:t>
            </a:r>
            <a:r>
              <a:rPr lang="en-US" sz="12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data != NULL</a:t>
            </a: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 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chain*</a:t>
            </a:r>
            <a:r>
              <a:rPr lang="en-US" sz="1200" b="0" dirty="0">
                <a:latin typeface="Helvetica Neue"/>
              </a:rPr>
              <a:t> next;</a:t>
            </a:r>
            <a:endParaRPr lang="en-US" sz="12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};</a:t>
            </a:r>
          </a:p>
          <a:p>
            <a:pPr lvl="0" algn="l">
              <a:tabLst>
                <a:tab pos="1425575" algn="l"/>
              </a:tabLst>
            </a:pPr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200" b="0" dirty="0">
                <a:latin typeface="Helvetica Neue"/>
              </a:rPr>
              <a:t>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hdict_header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>
                <a:latin typeface="Helvetica Neue"/>
              </a:rPr>
              <a:t>{</a:t>
            </a:r>
          </a:p>
          <a:p>
            <a:pPr lvl="0"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 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>
                <a:latin typeface="Helvetica Neue"/>
              </a:rPr>
              <a:t>size;	</a:t>
            </a:r>
            <a:r>
              <a:rPr lang="en-US" sz="12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size &gt;= 0</a:t>
            </a:r>
          </a:p>
          <a:p>
            <a:pPr lvl="0"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 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>
                <a:latin typeface="Helvetica Neue"/>
              </a:rPr>
              <a:t>capacity;	</a:t>
            </a:r>
            <a:r>
              <a:rPr lang="en-US" sz="12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capacity &gt; 0</a:t>
            </a:r>
          </a:p>
          <a:p>
            <a:pPr lvl="0"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 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chain*[]</a:t>
            </a:r>
            <a:r>
              <a:rPr lang="en-US" sz="1200" b="0" dirty="0">
                <a:latin typeface="Helvetica Neue"/>
              </a:rPr>
              <a:t> table;	</a:t>
            </a:r>
            <a:r>
              <a:rPr lang="en-US" sz="12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\length(table) == capacity</a:t>
            </a: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};</a:t>
            </a: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hdict_header</a:t>
            </a:r>
            <a:r>
              <a:rPr lang="en-US" sz="12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</a:t>
            </a:r>
            <a:r>
              <a:rPr lang="en-US" sz="1200" b="0" dirty="0">
                <a:latin typeface="Helvetica Neue"/>
              </a:rPr>
              <a:t>;</a:t>
            </a:r>
          </a:p>
          <a:p>
            <a:pPr algn="l"/>
            <a:endParaRPr lang="en-US" sz="1200" b="0" dirty="0">
              <a:latin typeface="Helvetica Neue"/>
            </a:endParaRPr>
          </a:p>
          <a:p>
            <a:pPr algn="l"/>
            <a:r>
              <a:rPr lang="en-US" sz="12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Representation invariant</a:t>
            </a:r>
          </a:p>
          <a:p>
            <a:pPr algn="l"/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 err="1">
                <a:solidFill>
                  <a:srgbClr val="7030A0"/>
                </a:solidFill>
                <a:latin typeface="Helvetica Neue"/>
              </a:rPr>
              <a:t>is_hdict</a:t>
            </a:r>
            <a:r>
              <a:rPr lang="en-US" sz="1200" b="0" dirty="0">
                <a:solidFill>
                  <a:srgbClr val="7030A0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H != NULL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&amp;&amp; H-&gt;size &gt;= 0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&amp;&amp; H-&gt;capacity &gt; 0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is_array_expected_length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(H-&gt;table, H-&gt;capacity)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is_valid_hashtable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(H);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200" b="0" dirty="0">
              <a:latin typeface="Helvetica Neue"/>
            </a:endParaRPr>
          </a:p>
          <a:p>
            <a:pPr algn="l"/>
            <a:endParaRPr lang="en-US" sz="12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2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Implementation of interface functions</a:t>
            </a:r>
          </a:p>
          <a:p>
            <a:pPr algn="l"/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 err="1">
                <a:solidFill>
                  <a:srgbClr val="7030A0"/>
                </a:solidFill>
                <a:latin typeface="Helvetica Neue"/>
              </a:rPr>
              <a:t>index_of_key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(H);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0 &lt;= \result &amp;&amp; \result &lt; H-&gt;capacity;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abs(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key_hash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(k) % H-&gt;capacity);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12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200" b="0" dirty="0" err="1">
                <a:solidFill>
                  <a:srgbClr val="7030A0"/>
                </a:solidFill>
                <a:latin typeface="Helvetica Neue"/>
              </a:rPr>
              <a:t>hdict_lookup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(H);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\result == NULL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                 ||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key_equiv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(\result), k);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12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=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index_of_key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(H, k);</a:t>
            </a:r>
          </a:p>
          <a:p>
            <a:pPr algn="l"/>
            <a:endParaRPr lang="en-US" sz="1200" b="0" dirty="0">
              <a:latin typeface="Helvetica Neue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 rot="5400000" flipH="1" flipV="1">
            <a:off x="609093" y="5308093"/>
            <a:ext cx="7062215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140200" y="1752600"/>
            <a:ext cx="3429000" cy="6500750"/>
          </a:xfrm>
          <a:prstGeom prst="rect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chain*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p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= H-&gt;table[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]; p != NULL; p = p-&gt;next)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key_equiv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entry_key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(p-&gt;data), k))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p-&gt;data;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NULL;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8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void </a:t>
            </a:r>
            <a:r>
              <a:rPr lang="en-US" sz="1200" b="0" dirty="0" err="1">
                <a:solidFill>
                  <a:srgbClr val="7030A0"/>
                </a:solidFill>
                <a:latin typeface="Helvetica Neue"/>
              </a:rPr>
              <a:t>hdict_insert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(H) &amp;&amp; e != NULL;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hdict_lookup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(H,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(e)) == e;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(H);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key k =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entry_key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(e);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12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=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index_of_key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(H, k);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chain*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p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= H-&gt;table[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]; p != NULL; p = p-&gt;next) {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key_equiv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entry_key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(p-&gt;data), k)) {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  p-&gt;data = e;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}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}</a:t>
            </a: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 chain*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p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chain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p-&gt;data = e;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p-&gt;next = H-&gt;table[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]; </a:t>
            </a:r>
            <a:endParaRPr lang="en-US" sz="12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H-&gt;table[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] = p;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(H-&gt;size)++;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8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200" b="0" dirty="0" err="1">
                <a:solidFill>
                  <a:srgbClr val="7030A0"/>
                </a:solidFill>
                <a:latin typeface="Helvetica Neue"/>
              </a:rPr>
              <a:t>hdict_new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//@requires capacity &gt; 0;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(\result);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H-&gt;size = 0;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H-&gt;capacity = capacity; </a:t>
            </a:r>
            <a:endParaRPr lang="en-US" sz="12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H-&gt;table =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alloc_array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chain*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, capacity);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H;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200" b="0" dirty="0">
              <a:latin typeface="Helvetica Neue"/>
            </a:endParaRPr>
          </a:p>
          <a:p>
            <a:pPr algn="l"/>
            <a:endParaRPr lang="en-US" sz="900" b="0" dirty="0">
              <a:latin typeface="Helvetica Neue"/>
            </a:endParaRPr>
          </a:p>
          <a:p>
            <a:pPr algn="l"/>
            <a:r>
              <a:rPr lang="fr-FR" sz="12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Client type</a:t>
            </a:r>
          </a:p>
          <a:p>
            <a:pPr lvl="0" algn="l"/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1200" b="0" dirty="0">
                <a:latin typeface="Helvetica Neue"/>
              </a:rPr>
              <a:t>;</a:t>
            </a:r>
            <a:endParaRPr lang="en-US" sz="12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4" name="Vertical Scroll 13"/>
          <p:cNvSpPr/>
          <p:nvPr/>
        </p:nvSpPr>
        <p:spPr bwMode="auto">
          <a:xfrm flipH="1">
            <a:off x="8102600" y="4900970"/>
            <a:ext cx="4877340" cy="3364170"/>
          </a:xfrm>
          <a:prstGeom prst="verticalScroll">
            <a:avLst>
              <a:gd name="adj" fmla="val 641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4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4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943350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hdict_new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capacity &gt; 0;	@*/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1400" b="0" dirty="0">
                <a:latin typeface="Helvetica Neue"/>
              </a:rPr>
              <a:t> ;</a:t>
            </a:r>
          </a:p>
          <a:p>
            <a:pPr algn="l">
              <a:tabLst>
                <a:tab pos="3943350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hdict_lookup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400" b="0" dirty="0">
                <a:latin typeface="Helvetica Neue"/>
              </a:rPr>
              <a:t>,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D != NULL;	@*/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/*@ensures \result != NULL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                 || </a:t>
            </a:r>
            <a:r>
              <a:rPr lang="en-US" sz="1400" b="0" dirty="0" err="1">
                <a:solidFill>
                  <a:srgbClr val="C00000"/>
                </a:solidFill>
                <a:latin typeface="Helvetica Neue"/>
              </a:rPr>
              <a:t>key_equiv</a:t>
            </a: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14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(\result), k);	@*/</a:t>
            </a:r>
            <a:r>
              <a:rPr lang="en-US" sz="1400" b="0" dirty="0">
                <a:latin typeface="Helvetica Neue"/>
              </a:rPr>
              <a:t> ;</a:t>
            </a:r>
          </a:p>
          <a:p>
            <a:pPr algn="l">
              <a:tabLst>
                <a:tab pos="3943350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hdict_insert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400" b="0" dirty="0">
                <a:latin typeface="Helvetica Neue"/>
              </a:rPr>
              <a:t>,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D != NULL &amp;&amp; e != NULL;	@*/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400" b="0" dirty="0" err="1">
                <a:solidFill>
                  <a:srgbClr val="C00000"/>
                </a:solidFill>
                <a:latin typeface="Helvetica Neue"/>
              </a:rPr>
              <a:t>hdict_lookup</a:t>
            </a: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(D, </a:t>
            </a:r>
            <a:r>
              <a:rPr lang="en-US" sz="14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(e)) == e;	@*/</a:t>
            </a:r>
            <a:r>
              <a:rPr lang="en-US" sz="1400" b="0" dirty="0">
                <a:latin typeface="Helvetica Neue"/>
              </a:rPr>
              <a:t> ;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931400" y="4852901"/>
            <a:ext cx="15872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 Neue"/>
              </a:rPr>
              <a:t>Library Interface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21" name="Vertical Scroll 20">
            <a:extLst>
              <a:ext uri="{FF2B5EF4-FFF2-40B4-BE49-F238E27FC236}">
                <a16:creationId xmlns:a16="http://schemas.microsoft.com/office/drawing/2014/main" id="{AE19ED87-0A5D-582B-F914-6397D25D9618}"/>
              </a:ext>
            </a:extLst>
          </p:cNvPr>
          <p:cNvSpPr/>
          <p:nvPr/>
        </p:nvSpPr>
        <p:spPr bwMode="auto">
          <a:xfrm flipH="1">
            <a:off x="8483600" y="2133600"/>
            <a:ext cx="4114800" cy="1891189"/>
          </a:xfrm>
          <a:prstGeom prst="verticalScroll">
            <a:avLst>
              <a:gd name="adj" fmla="val 12076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2624138" algn="l"/>
              </a:tabLst>
            </a:pPr>
            <a:r>
              <a:rPr lang="en-US" sz="14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void* entry</a:t>
            </a:r>
            <a:r>
              <a:rPr lang="en-US" sz="14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2624138" algn="l"/>
              </a:tabLst>
            </a:pPr>
            <a:r>
              <a:rPr lang="en-US" sz="14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void* key</a:t>
            </a:r>
            <a:r>
              <a:rPr lang="en-US" sz="14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2624138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624138" algn="l"/>
              </a:tabLst>
            </a:pPr>
            <a:r>
              <a:rPr lang="en-US" sz="14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40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entry_key_fn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2624138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            /*@requires e != NULL;	@*/</a:t>
            </a:r>
            <a:r>
              <a:rPr lang="en-US" sz="1400" b="0" dirty="0">
                <a:latin typeface="Helvetica Neue"/>
              </a:rPr>
              <a:t> ;</a:t>
            </a:r>
          </a:p>
          <a:p>
            <a:pPr algn="l">
              <a:tabLst>
                <a:tab pos="2624138" algn="l"/>
              </a:tabLst>
            </a:pPr>
            <a:r>
              <a:rPr lang="en-US" sz="14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40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key_hash_fn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400" b="0" dirty="0">
                <a:latin typeface="Helvetica Neue"/>
              </a:rPr>
              <a:t>);</a:t>
            </a:r>
          </a:p>
          <a:p>
            <a:pPr algn="l">
              <a:tabLst>
                <a:tab pos="2624138" algn="l"/>
              </a:tabLst>
            </a:pPr>
            <a:r>
              <a:rPr lang="en-US" sz="14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key_equiv_fn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400" b="0" dirty="0">
                <a:latin typeface="Helvetica Neue"/>
              </a:rPr>
              <a:t>,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400" b="0" dirty="0">
                <a:latin typeface="Helvetica Neue"/>
              </a:rPr>
              <a:t>);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F7B8A34-C169-2EDF-CEBC-0DF48F657D25}"/>
              </a:ext>
            </a:extLst>
          </p:cNvPr>
          <p:cNvSpPr txBox="1"/>
          <p:nvPr/>
        </p:nvSpPr>
        <p:spPr>
          <a:xfrm>
            <a:off x="9550400" y="2073268"/>
            <a:ext cx="1476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 Neue"/>
              </a:rPr>
              <a:t>Client Interface</a:t>
            </a:r>
          </a:p>
        </p:txBody>
      </p:sp>
      <p:cxnSp>
        <p:nvCxnSpPr>
          <p:cNvPr id="25" name="Curved Connector 24">
            <a:extLst>
              <a:ext uri="{FF2B5EF4-FFF2-40B4-BE49-F238E27FC236}">
                <a16:creationId xmlns:a16="http://schemas.microsoft.com/office/drawing/2014/main" id="{9D4EF464-B0AC-1496-5488-2E4FE3604054}"/>
              </a:ext>
            </a:extLst>
          </p:cNvPr>
          <p:cNvCxnSpPr>
            <a:cxnSpLocks/>
            <a:endCxn id="26" idx="4"/>
          </p:cNvCxnSpPr>
          <p:nvPr/>
        </p:nvCxnSpPr>
        <p:spPr bwMode="auto">
          <a:xfrm rot="10800000">
            <a:off x="4942686" y="2362200"/>
            <a:ext cx="3769514" cy="1447800"/>
          </a:xfrm>
          <a:prstGeom prst="curvedConnector2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triangle"/>
          </a:ln>
          <a:effectLst/>
        </p:spPr>
      </p:cxnSp>
      <p:sp>
        <p:nvSpPr>
          <p:cNvPr id="26" name="Oval 25">
            <a:extLst>
              <a:ext uri="{FF2B5EF4-FFF2-40B4-BE49-F238E27FC236}">
                <a16:creationId xmlns:a16="http://schemas.microsoft.com/office/drawing/2014/main" id="{EA98759A-5598-D548-AEB1-C8EAE6766BC5}"/>
              </a:ext>
            </a:extLst>
          </p:cNvPr>
          <p:cNvSpPr/>
          <p:nvPr/>
        </p:nvSpPr>
        <p:spPr bwMode="auto">
          <a:xfrm>
            <a:off x="4602171" y="1919287"/>
            <a:ext cx="681030" cy="442913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F036D7FF-4EDB-5CCD-5287-6A2B168E5E8E}"/>
              </a:ext>
            </a:extLst>
          </p:cNvPr>
          <p:cNvSpPr/>
          <p:nvPr/>
        </p:nvSpPr>
        <p:spPr bwMode="auto">
          <a:xfrm>
            <a:off x="5328457" y="1913816"/>
            <a:ext cx="681030" cy="442913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29" name="Curved Connector 28">
            <a:extLst>
              <a:ext uri="{FF2B5EF4-FFF2-40B4-BE49-F238E27FC236}">
                <a16:creationId xmlns:a16="http://schemas.microsoft.com/office/drawing/2014/main" id="{57F9554C-CAFE-E3D1-F9F8-251812E3CB1C}"/>
              </a:ext>
            </a:extLst>
          </p:cNvPr>
          <p:cNvCxnSpPr>
            <a:cxnSpLocks/>
            <a:endCxn id="27" idx="4"/>
          </p:cNvCxnSpPr>
          <p:nvPr/>
        </p:nvCxnSpPr>
        <p:spPr bwMode="auto">
          <a:xfrm rot="10800000">
            <a:off x="5668972" y="2356729"/>
            <a:ext cx="3043228" cy="842876"/>
          </a:xfrm>
          <a:prstGeom prst="curvedConnector2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triangle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EDBB629B-CDBA-DA77-42E5-7E8AD18835BB}"/>
              </a:ext>
            </a:extLst>
          </p:cNvPr>
          <p:cNvSpPr txBox="1"/>
          <p:nvPr/>
        </p:nvSpPr>
        <p:spPr>
          <a:xfrm>
            <a:off x="7980051" y="2148007"/>
            <a:ext cx="65594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47416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3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6896100"/>
          </a:xfrm>
        </p:spPr>
        <p:txBody>
          <a:bodyPr/>
          <a:lstStyle/>
          <a:p>
            <a:r>
              <a:rPr lang="en-US" dirty="0"/>
              <a:t>Pass the right client functions to the library functions that use them</a:t>
            </a:r>
          </a:p>
          <a:p>
            <a:pPr lvl="1"/>
            <a:r>
              <a:rPr lang="en-US" dirty="0"/>
              <a:t>So,</a:t>
            </a:r>
          </a:p>
          <a:p>
            <a:pPr lvl="4"/>
            <a:endParaRPr lang="en-US" dirty="0"/>
          </a:p>
          <a:p>
            <a:pPr lvl="4"/>
            <a:endParaRPr lang="en-US" dirty="0"/>
          </a:p>
          <a:p>
            <a:pPr lvl="1">
              <a:buNone/>
            </a:pPr>
            <a:r>
              <a:rPr lang="en-US" dirty="0"/>
              <a:t>	becomes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Then do this for every use of </a:t>
            </a:r>
            <a:r>
              <a:rPr lang="en-US" dirty="0" err="1">
                <a:solidFill>
                  <a:srgbClr val="7030A0"/>
                </a:solidFill>
              </a:rPr>
              <a:t>hdict_insert</a:t>
            </a:r>
            <a:r>
              <a:rPr lang="en-US" dirty="0"/>
              <a:t> and </a:t>
            </a:r>
            <a:r>
              <a:rPr lang="en-US" dirty="0" err="1">
                <a:solidFill>
                  <a:srgbClr val="7030A0"/>
                </a:solidFill>
              </a:rPr>
              <a:t>hdict_lookup</a:t>
            </a:r>
            <a:endParaRPr lang="en-US" dirty="0">
              <a:solidFill>
                <a:srgbClr val="7030A0"/>
              </a:solidFill>
            </a:endParaRPr>
          </a:p>
          <a:p>
            <a:pPr lvl="1"/>
            <a:r>
              <a:rPr lang="en-US" dirty="0"/>
              <a:t>We will potentially make mistakes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Wave 4"/>
          <p:cNvSpPr/>
          <p:nvPr/>
        </p:nvSpPr>
        <p:spPr bwMode="auto">
          <a:xfrm>
            <a:off x="3606800" y="3124200"/>
            <a:ext cx="4203192" cy="1123752"/>
          </a:xfrm>
          <a:prstGeom prst="wave">
            <a:avLst>
              <a:gd name="adj1" fmla="val 11443"/>
              <a:gd name="adj2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make_inventory_item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92D050"/>
                </a:solidFill>
                <a:latin typeface="Helvetica Neue"/>
              </a:rPr>
              <a:t>"apple"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20);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A);</a:t>
            </a:r>
            <a:endParaRPr lang="en-US" sz="1600" b="0" dirty="0">
              <a:latin typeface="Helvetica Neue"/>
            </a:endParaRPr>
          </a:p>
        </p:txBody>
      </p:sp>
      <p:sp>
        <p:nvSpPr>
          <p:cNvPr id="6" name="Wave 5"/>
          <p:cNvSpPr/>
          <p:nvPr/>
        </p:nvSpPr>
        <p:spPr bwMode="auto">
          <a:xfrm>
            <a:off x="3606800" y="4114800"/>
            <a:ext cx="4191000" cy="1809552"/>
          </a:xfrm>
          <a:prstGeom prst="wave">
            <a:avLst>
              <a:gd name="adj1" fmla="val 7919"/>
              <a:gd name="adj2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make_inventory_item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92D050"/>
                </a:solidFill>
                <a:latin typeface="Helvetica Neue"/>
              </a:rPr>
              <a:t>"apple"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20);</a:t>
            </a:r>
          </a:p>
          <a:p>
            <a:pPr algn="l">
              <a:tabLst>
                <a:tab pos="1709738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A,	 &amp;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entry_key_produce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</a:t>
            </a:r>
            <a:br>
              <a:rPr lang="en-US" sz="1600" b="0" dirty="0">
                <a:solidFill>
                  <a:schemeClr val="tx1"/>
                </a:solidFill>
                <a:latin typeface="Helvetica Neue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	&amp;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key_hash_produce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</a:t>
            </a:r>
            <a:br>
              <a:rPr lang="en-US" sz="1600" b="0" dirty="0">
                <a:solidFill>
                  <a:schemeClr val="tx1"/>
                </a:solidFill>
                <a:latin typeface="Helvetica Neue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	&amp;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key_equiv_produce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);</a:t>
            </a:r>
            <a:endParaRPr lang="en-US" sz="1600" b="0" dirty="0">
              <a:latin typeface="Helvetica Neue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29448" y="6825257"/>
            <a:ext cx="6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4978400" y="4800600"/>
            <a:ext cx="2667000" cy="990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951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better option is to pass the right client</a:t>
            </a:r>
            <a:br>
              <a:rPr lang="en-US" dirty="0"/>
            </a:br>
            <a:r>
              <a:rPr lang="en-US" dirty="0"/>
              <a:t>functions when we </a:t>
            </a:r>
            <a:r>
              <a:rPr lang="en-US" i="1" dirty="0"/>
              <a:t>create</a:t>
            </a:r>
            <a:r>
              <a:rPr lang="en-US" dirty="0"/>
              <a:t> a dictionary</a:t>
            </a:r>
          </a:p>
          <a:p>
            <a:pPr lvl="1"/>
            <a:r>
              <a:rPr lang="en-US" dirty="0"/>
              <a:t>I.e., In </a:t>
            </a:r>
            <a:r>
              <a:rPr lang="en-US" dirty="0" err="1">
                <a:solidFill>
                  <a:srgbClr val="7030A0"/>
                </a:solidFill>
              </a:rPr>
              <a:t>hdict_new</a:t>
            </a:r>
            <a:endParaRPr lang="en-US" dirty="0">
              <a:solidFill>
                <a:srgbClr val="7030A0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>
                <a:solidFill>
                  <a:srgbClr val="7030A0"/>
                </a:solidFill>
              </a:rPr>
              <a:t>hdict_new</a:t>
            </a:r>
            <a:r>
              <a:rPr lang="en-US" dirty="0"/>
              <a:t> needs to store the client functions in H itself</a:t>
            </a:r>
          </a:p>
          <a:p>
            <a:pPr lvl="1"/>
            <a:r>
              <a:rPr lang="en-US" dirty="0"/>
              <a:t>Modify the internal representation of H</a:t>
            </a:r>
          </a:p>
          <a:p>
            <a:pPr lvl="1"/>
            <a:r>
              <a:rPr lang="en-US" dirty="0"/>
              <a:t>Upgrade the representation invariant of H</a:t>
            </a:r>
          </a:p>
          <a:p>
            <a:pPr lvl="1"/>
            <a:r>
              <a:rPr lang="en-US" dirty="0"/>
              <a:t>Upgrade </a:t>
            </a:r>
            <a:r>
              <a:rPr lang="en-US" dirty="0" err="1">
                <a:solidFill>
                  <a:srgbClr val="7030A0"/>
                </a:solidFill>
              </a:rPr>
              <a:t>hdict_new</a:t>
            </a:r>
            <a:endParaRPr lang="en-US" dirty="0"/>
          </a:p>
        </p:txBody>
      </p:sp>
      <p:sp>
        <p:nvSpPr>
          <p:cNvPr id="5" name="Wave 4"/>
          <p:cNvSpPr/>
          <p:nvPr/>
        </p:nvSpPr>
        <p:spPr bwMode="auto">
          <a:xfrm>
            <a:off x="2387600" y="3924300"/>
            <a:ext cx="2590800" cy="742752"/>
          </a:xfrm>
          <a:prstGeom prst="wave">
            <a:avLst>
              <a:gd name="adj1" fmla="val 11443"/>
              <a:gd name="adj2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hdict_new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(10);</a:t>
            </a:r>
            <a:endParaRPr lang="en-US" sz="1600" b="0" dirty="0">
              <a:latin typeface="Helvetica Neue"/>
            </a:endParaRPr>
          </a:p>
        </p:txBody>
      </p:sp>
      <p:sp>
        <p:nvSpPr>
          <p:cNvPr id="6" name="Wave 5"/>
          <p:cNvSpPr/>
          <p:nvPr/>
        </p:nvSpPr>
        <p:spPr bwMode="auto">
          <a:xfrm>
            <a:off x="6883400" y="3657600"/>
            <a:ext cx="4267200" cy="1276152"/>
          </a:xfrm>
          <a:prstGeom prst="wave">
            <a:avLst>
              <a:gd name="adj1" fmla="val 12030"/>
              <a:gd name="adj2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>
              <a:tabLst>
                <a:tab pos="2114550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hdict_new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(10,	&amp;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entry_key_produce</a:t>
            </a:r>
            <a:br>
              <a:rPr lang="en-US" sz="1600" b="0" dirty="0">
                <a:solidFill>
                  <a:schemeClr val="tx1"/>
                </a:solidFill>
                <a:latin typeface="Helvetica Neue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	&amp;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key_hash_produce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</a:t>
            </a:r>
            <a:br>
              <a:rPr lang="en-US" sz="1600" b="0" dirty="0">
                <a:solidFill>
                  <a:schemeClr val="tx1"/>
                </a:solidFill>
                <a:latin typeface="Helvetica Neue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	&amp;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key_equiv_produce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);</a:t>
            </a:r>
            <a:endParaRPr lang="en-US" sz="1600" b="0" dirty="0">
              <a:latin typeface="Helvetica Neue"/>
            </a:endParaRPr>
          </a:p>
        </p:txBody>
      </p:sp>
      <p:sp>
        <p:nvSpPr>
          <p:cNvPr id="7" name="Right Arrow 6"/>
          <p:cNvSpPr/>
          <p:nvPr/>
        </p:nvSpPr>
        <p:spPr bwMode="auto">
          <a:xfrm>
            <a:off x="5511800" y="3762276"/>
            <a:ext cx="838200" cy="1066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8636000" y="3952875"/>
            <a:ext cx="2667000" cy="990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Rectangular Callout 8"/>
          <p:cNvSpPr/>
          <p:nvPr/>
        </p:nvSpPr>
        <p:spPr bwMode="auto">
          <a:xfrm>
            <a:off x="9474200" y="1882914"/>
            <a:ext cx="3086743" cy="707886"/>
          </a:xfrm>
          <a:prstGeom prst="wedgeRectCallout">
            <a:avLst>
              <a:gd name="adj1" fmla="val -52535"/>
              <a:gd name="adj2" fmla="val 19340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all we need to do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 the client application file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11" name="Left Arrow 10">
            <a:extLst>
              <a:ext uri="{FF2B5EF4-FFF2-40B4-BE49-F238E27FC236}">
                <a16:creationId xmlns:a16="http://schemas.microsoft.com/office/drawing/2014/main" id="{4EDE3E14-8A8E-A49A-9A25-8434F3A83BDA}"/>
              </a:ext>
            </a:extLst>
          </p:cNvPr>
          <p:cNvSpPr/>
          <p:nvPr/>
        </p:nvSpPr>
        <p:spPr bwMode="auto">
          <a:xfrm>
            <a:off x="8636000" y="5905302"/>
            <a:ext cx="1562100" cy="555129"/>
          </a:xfrm>
          <a:prstGeom prst="leftArrow">
            <a:avLst/>
          </a:prstGeom>
          <a:solidFill>
            <a:srgbClr val="FF0000"/>
          </a:solidFill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Step 1</a:t>
            </a:r>
          </a:p>
        </p:txBody>
      </p:sp>
    </p:spTree>
    <p:extLst>
      <p:ext uri="{BB962C8B-B14F-4D97-AF65-F5344CB8AC3E}">
        <p14:creationId xmlns:p14="http://schemas.microsoft.com/office/powerpoint/2010/main" val="3653327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Modifying the Internal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Extend </a:t>
            </a:r>
            <a:r>
              <a:rPr lang="en-US" dirty="0">
                <a:solidFill>
                  <a:srgbClr val="00B050"/>
                </a:solidFill>
              </a:rPr>
              <a:t>struct </a:t>
            </a:r>
            <a:r>
              <a:rPr lang="en-US" dirty="0" err="1">
                <a:solidFill>
                  <a:srgbClr val="00B050"/>
                </a:solidFill>
              </a:rPr>
              <a:t>hdict_header</a:t>
            </a:r>
            <a:r>
              <a:rPr lang="en-US" dirty="0"/>
              <a:t> with three additional fields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Storing both data and functions in a </a:t>
            </a:r>
            <a:r>
              <a:rPr lang="en-US" dirty="0" err="1"/>
              <a:t>struct</a:t>
            </a:r>
            <a:r>
              <a:rPr lang="en-US" dirty="0"/>
              <a:t> is a fundamental concept in </a:t>
            </a:r>
            <a:r>
              <a:rPr lang="en-US" b="1" dirty="0"/>
              <a:t>object-oriented programming</a:t>
            </a:r>
          </a:p>
          <a:p>
            <a:pPr lvl="1"/>
            <a:r>
              <a:rPr lang="en-US" dirty="0"/>
              <a:t>These structs are called </a:t>
            </a:r>
            <a:r>
              <a:rPr lang="en-US" b="1" dirty="0"/>
              <a:t>objects</a:t>
            </a:r>
          </a:p>
          <a:p>
            <a:pPr lvl="1"/>
            <a:r>
              <a:rPr lang="en-US" dirty="0"/>
              <a:t>The functions are called </a:t>
            </a:r>
            <a:r>
              <a:rPr lang="en-US" b="1" dirty="0"/>
              <a:t>methods</a:t>
            </a:r>
          </a:p>
        </p:txBody>
      </p:sp>
      <p:sp>
        <p:nvSpPr>
          <p:cNvPr id="10" name="Cube 9"/>
          <p:cNvSpPr/>
          <p:nvPr/>
        </p:nvSpPr>
        <p:spPr bwMode="auto">
          <a:xfrm>
            <a:off x="863600" y="3429000"/>
            <a:ext cx="4495800" cy="1752600"/>
          </a:xfrm>
          <a:prstGeom prst="cube">
            <a:avLst>
              <a:gd name="adj" fmla="val 5456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lvl="0"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latin typeface="Helvetica Neue"/>
              </a:rPr>
              <a:t>{</a:t>
            </a:r>
          </a:p>
          <a:p>
            <a:pPr lvl="0"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latin typeface="Helvetica Neue"/>
              </a:rPr>
              <a:t>size;		</a:t>
            </a: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size &gt;= 0</a:t>
            </a:r>
          </a:p>
          <a:p>
            <a:pPr lvl="0"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latin typeface="Helvetica Neue"/>
              </a:rPr>
              <a:t>capacity;	</a:t>
            </a: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capacity &gt; 0</a:t>
            </a:r>
          </a:p>
          <a:p>
            <a:pPr lvl="0"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chain*[]</a:t>
            </a:r>
            <a:r>
              <a:rPr lang="en-US" sz="1600" b="0" dirty="0">
                <a:latin typeface="Helvetica Neue"/>
              </a:rPr>
              <a:t> table;	</a:t>
            </a: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\length(table) == capacity</a:t>
            </a:r>
          </a:p>
          <a:p>
            <a:pPr lvl="0" algn="l"/>
            <a:r>
              <a:rPr lang="en-US" sz="1600" b="0" dirty="0">
                <a:latin typeface="Helvetica Neue"/>
              </a:rPr>
              <a:t>};</a:t>
            </a:r>
          </a:p>
          <a:p>
            <a:pPr lvl="0"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</a:t>
            </a:r>
            <a:r>
              <a:rPr lang="en-US" sz="1600" b="0" dirty="0">
                <a:latin typeface="Helvetica Neue"/>
              </a:rPr>
              <a:t>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12" name="Cube 11"/>
          <p:cNvSpPr/>
          <p:nvPr/>
        </p:nvSpPr>
        <p:spPr bwMode="auto">
          <a:xfrm>
            <a:off x="6959600" y="3429000"/>
            <a:ext cx="4876800" cy="2514600"/>
          </a:xfrm>
          <a:prstGeom prst="cube">
            <a:avLst>
              <a:gd name="adj" fmla="val 356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lvl="0"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latin typeface="Helvetica Neue"/>
              </a:rPr>
              <a:t>{</a:t>
            </a:r>
          </a:p>
          <a:p>
            <a:pPr lvl="0" algn="l">
              <a:tabLst>
                <a:tab pos="2114550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latin typeface="Helvetica Neue"/>
              </a:rPr>
              <a:t>size;	</a:t>
            </a: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size &gt;= 0</a:t>
            </a:r>
          </a:p>
          <a:p>
            <a:pPr lvl="0" algn="l">
              <a:tabLst>
                <a:tab pos="2114550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latin typeface="Helvetica Neue"/>
              </a:rPr>
              <a:t>capacity;	</a:t>
            </a: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capacity &gt; 0</a:t>
            </a:r>
          </a:p>
          <a:p>
            <a:pPr lvl="0" algn="l">
              <a:tabLst>
                <a:tab pos="2114550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chain*[]</a:t>
            </a:r>
            <a:r>
              <a:rPr lang="en-US" sz="1600" b="0" dirty="0">
                <a:latin typeface="Helvetica Neue"/>
              </a:rPr>
              <a:t> table;	</a:t>
            </a: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\length(table) == capacity</a:t>
            </a:r>
          </a:p>
          <a:p>
            <a:pPr lvl="0" algn="l">
              <a:tabLst>
                <a:tab pos="2114550" algn="l"/>
              </a:tabLst>
            </a:pP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entry_key_fn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key;	</a:t>
            </a: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!= NULL</a:t>
            </a:r>
          </a:p>
          <a:p>
            <a:pPr lvl="0" algn="l">
              <a:tabLst>
                <a:tab pos="2114550" algn="l"/>
              </a:tabLst>
            </a:pP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key_hash_fn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hash;	</a:t>
            </a: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!= NULL</a:t>
            </a:r>
          </a:p>
          <a:p>
            <a:pPr lvl="0" algn="l">
              <a:tabLst>
                <a:tab pos="2114550" algn="l"/>
              </a:tabLst>
            </a:pP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key_equiv_fn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equiv;	</a:t>
            </a: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!= NULL</a:t>
            </a:r>
          </a:p>
          <a:p>
            <a:pPr lvl="0" algn="l"/>
            <a:r>
              <a:rPr lang="en-US" sz="1600" b="0" dirty="0">
                <a:latin typeface="Helvetica Neue"/>
              </a:rPr>
              <a:t>};</a:t>
            </a:r>
          </a:p>
          <a:p>
            <a:pPr lvl="0"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</a:t>
            </a:r>
            <a:r>
              <a:rPr lang="en-US" sz="1600" b="0" dirty="0">
                <a:latin typeface="Helvetica Neue"/>
              </a:rPr>
              <a:t>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13" name="Right Arrow 12"/>
          <p:cNvSpPr/>
          <p:nvPr/>
        </p:nvSpPr>
        <p:spPr bwMode="auto">
          <a:xfrm>
            <a:off x="5816600" y="3886200"/>
            <a:ext cx="838200" cy="1066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6959600" y="4267200"/>
            <a:ext cx="3429000" cy="1371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5" name="Rectangular Callout 14"/>
          <p:cNvSpPr/>
          <p:nvPr/>
        </p:nvSpPr>
        <p:spPr bwMode="auto">
          <a:xfrm>
            <a:off x="8864600" y="8153400"/>
            <a:ext cx="3368871" cy="1015663"/>
          </a:xfrm>
          <a:prstGeom prst="wedgeRectCallout">
            <a:avLst>
              <a:gd name="adj1" fmla="val -95614"/>
              <a:gd name="adj2" fmla="val -5650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There is a lot more to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object-oriented programming</a:t>
            </a: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however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better option is to pass the right client</a:t>
            </a:r>
            <a:br>
              <a:rPr lang="en-US" dirty="0"/>
            </a:br>
            <a:r>
              <a:rPr lang="en-US" dirty="0"/>
              <a:t>functions when we </a:t>
            </a:r>
            <a:r>
              <a:rPr lang="en-US" i="1" dirty="0"/>
              <a:t>create</a:t>
            </a:r>
            <a:r>
              <a:rPr lang="en-US" dirty="0"/>
              <a:t> a dictionary</a:t>
            </a:r>
          </a:p>
          <a:p>
            <a:pPr lvl="1"/>
            <a:r>
              <a:rPr lang="en-US" dirty="0"/>
              <a:t>I.e., In </a:t>
            </a:r>
            <a:r>
              <a:rPr lang="en-US" dirty="0" err="1">
                <a:solidFill>
                  <a:srgbClr val="7030A0"/>
                </a:solidFill>
              </a:rPr>
              <a:t>hdict_new</a:t>
            </a:r>
            <a:endParaRPr lang="en-US" dirty="0">
              <a:solidFill>
                <a:srgbClr val="7030A0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>
                <a:solidFill>
                  <a:srgbClr val="7030A0"/>
                </a:solidFill>
              </a:rPr>
              <a:t>hdict_new</a:t>
            </a:r>
            <a:r>
              <a:rPr lang="en-US" dirty="0"/>
              <a:t> needs to store the client functions in H itself</a:t>
            </a:r>
          </a:p>
          <a:p>
            <a:pPr lvl="1"/>
            <a:r>
              <a:rPr lang="en-US" dirty="0"/>
              <a:t>Modify the internal representation of H</a:t>
            </a:r>
          </a:p>
          <a:p>
            <a:pPr lvl="1"/>
            <a:r>
              <a:rPr lang="en-US" dirty="0"/>
              <a:t>Upgrade the representation invariant of H</a:t>
            </a:r>
          </a:p>
          <a:p>
            <a:pPr lvl="1"/>
            <a:r>
              <a:rPr lang="en-US" dirty="0"/>
              <a:t>Upgrade </a:t>
            </a:r>
            <a:r>
              <a:rPr lang="en-US" dirty="0" err="1">
                <a:solidFill>
                  <a:srgbClr val="7030A0"/>
                </a:solidFill>
              </a:rPr>
              <a:t>hdict_new</a:t>
            </a:r>
            <a:endParaRPr lang="en-US" dirty="0"/>
          </a:p>
        </p:txBody>
      </p:sp>
      <p:sp>
        <p:nvSpPr>
          <p:cNvPr id="5" name="Wave 4"/>
          <p:cNvSpPr/>
          <p:nvPr/>
        </p:nvSpPr>
        <p:spPr bwMode="auto">
          <a:xfrm>
            <a:off x="2387600" y="3924300"/>
            <a:ext cx="2590800" cy="742752"/>
          </a:xfrm>
          <a:prstGeom prst="wave">
            <a:avLst>
              <a:gd name="adj1" fmla="val 11443"/>
              <a:gd name="adj2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hdict_new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(10);</a:t>
            </a:r>
            <a:endParaRPr lang="en-US" sz="1600" b="0" dirty="0">
              <a:latin typeface="Helvetica Neue"/>
            </a:endParaRPr>
          </a:p>
        </p:txBody>
      </p:sp>
      <p:sp>
        <p:nvSpPr>
          <p:cNvPr id="6" name="Wave 5"/>
          <p:cNvSpPr/>
          <p:nvPr/>
        </p:nvSpPr>
        <p:spPr bwMode="auto">
          <a:xfrm>
            <a:off x="6883400" y="3657600"/>
            <a:ext cx="4267200" cy="1276152"/>
          </a:xfrm>
          <a:prstGeom prst="wave">
            <a:avLst>
              <a:gd name="adj1" fmla="val 12030"/>
              <a:gd name="adj2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>
              <a:tabLst>
                <a:tab pos="2114550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hdict_new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(10,	&amp;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entry_key_produce</a:t>
            </a:r>
            <a:br>
              <a:rPr lang="en-US" sz="1600" b="0" dirty="0">
                <a:solidFill>
                  <a:schemeClr val="tx1"/>
                </a:solidFill>
                <a:latin typeface="Helvetica Neue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	&amp;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key_hash_produce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</a:t>
            </a:r>
            <a:br>
              <a:rPr lang="en-US" sz="1600" b="0" dirty="0">
                <a:solidFill>
                  <a:schemeClr val="tx1"/>
                </a:solidFill>
                <a:latin typeface="Helvetica Neue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	&amp;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key_equiv_produce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);</a:t>
            </a:r>
            <a:endParaRPr lang="en-US" sz="1600" b="0" dirty="0">
              <a:latin typeface="Helvetica Neue"/>
            </a:endParaRPr>
          </a:p>
        </p:txBody>
      </p:sp>
      <p:sp>
        <p:nvSpPr>
          <p:cNvPr id="7" name="Right Arrow 6"/>
          <p:cNvSpPr/>
          <p:nvPr/>
        </p:nvSpPr>
        <p:spPr bwMode="auto">
          <a:xfrm>
            <a:off x="5511800" y="3762276"/>
            <a:ext cx="838200" cy="1066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8636000" y="3952875"/>
            <a:ext cx="2667000" cy="990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Rectangular Callout 8"/>
          <p:cNvSpPr/>
          <p:nvPr/>
        </p:nvSpPr>
        <p:spPr bwMode="auto">
          <a:xfrm>
            <a:off x="9474200" y="1882914"/>
            <a:ext cx="3086743" cy="707886"/>
          </a:xfrm>
          <a:prstGeom prst="wedgeRectCallout">
            <a:avLst>
              <a:gd name="adj1" fmla="val -52535"/>
              <a:gd name="adj2" fmla="val 19340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all we need to do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 the client application file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500AF2-B475-0328-A33A-8910D270EEEE}"/>
              </a:ext>
            </a:extLst>
          </p:cNvPr>
          <p:cNvSpPr txBox="1"/>
          <p:nvPr/>
        </p:nvSpPr>
        <p:spPr>
          <a:xfrm>
            <a:off x="9013825" y="5741055"/>
            <a:ext cx="8402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en-US" sz="48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11" name="Left Arrow 10">
            <a:extLst>
              <a:ext uri="{FF2B5EF4-FFF2-40B4-BE49-F238E27FC236}">
                <a16:creationId xmlns:a16="http://schemas.microsoft.com/office/drawing/2014/main" id="{2F450D2D-C89C-81CC-D3D8-8D808ED49E73}"/>
              </a:ext>
            </a:extLst>
          </p:cNvPr>
          <p:cNvSpPr/>
          <p:nvPr/>
        </p:nvSpPr>
        <p:spPr bwMode="auto">
          <a:xfrm>
            <a:off x="8636000" y="6455271"/>
            <a:ext cx="1562100" cy="555129"/>
          </a:xfrm>
          <a:prstGeom prst="leftArrow">
            <a:avLst/>
          </a:prstGeom>
          <a:solidFill>
            <a:srgbClr val="FF0000"/>
          </a:solidFill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Step 2</a:t>
            </a:r>
          </a:p>
        </p:txBody>
      </p:sp>
    </p:spTree>
    <p:extLst>
      <p:ext uri="{BB962C8B-B14F-4D97-AF65-F5344CB8AC3E}">
        <p14:creationId xmlns:p14="http://schemas.microsoft.com/office/powerpoint/2010/main" val="3760350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73723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Last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Make hash dictionaries generic using void* and function pointers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Today’s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Recap: Generic libraries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Binary Search Trees (BSTs)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Announcements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Written assignments are now due every Monday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Programming assignments are now due every Thursday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Midterm 2 is on Thursday, March 30 </a:t>
            </a:r>
          </a:p>
          <a:p>
            <a:pPr marL="457200" lvl="1" indent="0">
              <a:buNone/>
            </a:pPr>
            <a:endParaRPr lang="en-US" i="1" dirty="0"/>
          </a:p>
          <a:p>
            <a:pPr lvl="1"/>
            <a:endParaRPr lang="en-US" i="1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Upgrading the Representation Invariant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valid </a:t>
            </a:r>
            <a:r>
              <a:rPr lang="en-US" dirty="0" err="1">
                <a:solidFill>
                  <a:srgbClr val="00B050"/>
                </a:solidFill>
              </a:rPr>
              <a:t>hdict</a:t>
            </a:r>
            <a:r>
              <a:rPr lang="en-US" dirty="0"/>
              <a:t> cannot have NULL in the added fields</a:t>
            </a:r>
          </a:p>
        </p:txBody>
      </p:sp>
      <p:sp>
        <p:nvSpPr>
          <p:cNvPr id="10" name="Cube 9"/>
          <p:cNvSpPr/>
          <p:nvPr/>
        </p:nvSpPr>
        <p:spPr bwMode="auto">
          <a:xfrm>
            <a:off x="406400" y="3657600"/>
            <a:ext cx="5410200" cy="1981200"/>
          </a:xfrm>
          <a:prstGeom prst="cube">
            <a:avLst>
              <a:gd name="adj" fmla="val 5456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is_hdict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H != NULL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H-&gt;size &gt;= 0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H-&gt;capacity &gt; 0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is_array_expected_length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(H-&gt;table, H-&gt;capacity)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is_valid_hashtable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  <a:p>
            <a:pPr lvl="0" algn="l"/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12" name="Cube 11"/>
          <p:cNvSpPr/>
          <p:nvPr/>
        </p:nvSpPr>
        <p:spPr bwMode="auto">
          <a:xfrm>
            <a:off x="7264400" y="3657600"/>
            <a:ext cx="5410200" cy="2819400"/>
          </a:xfrm>
          <a:prstGeom prst="cube">
            <a:avLst>
              <a:gd name="adj" fmla="val 356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is_hdict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H != NULL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H-&gt;size &gt;= 0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H-&gt;capacity &gt; 0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is_array_expected_length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(H-&gt;table, H-&gt;capacity)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H-&gt;key   != NULL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H-&gt;hash  != NULL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H-&gt;equiv != NULL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is_valid_hashtable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13" name="Right Arrow 12"/>
          <p:cNvSpPr/>
          <p:nvPr/>
        </p:nvSpPr>
        <p:spPr bwMode="auto">
          <a:xfrm>
            <a:off x="6121400" y="4267200"/>
            <a:ext cx="838200" cy="1066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7416800" y="4876800"/>
            <a:ext cx="2667000" cy="1066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better option is to pass the right client</a:t>
            </a:r>
            <a:br>
              <a:rPr lang="en-US" dirty="0"/>
            </a:br>
            <a:r>
              <a:rPr lang="en-US" dirty="0"/>
              <a:t>functions when we </a:t>
            </a:r>
            <a:r>
              <a:rPr lang="en-US" i="1" dirty="0"/>
              <a:t>create</a:t>
            </a:r>
            <a:r>
              <a:rPr lang="en-US" dirty="0"/>
              <a:t> a dictionary</a:t>
            </a:r>
          </a:p>
          <a:p>
            <a:pPr lvl="1"/>
            <a:r>
              <a:rPr lang="en-US" dirty="0"/>
              <a:t>I.e., In </a:t>
            </a:r>
            <a:r>
              <a:rPr lang="en-US" dirty="0" err="1">
                <a:solidFill>
                  <a:srgbClr val="7030A0"/>
                </a:solidFill>
              </a:rPr>
              <a:t>hdict_new</a:t>
            </a:r>
            <a:endParaRPr lang="en-US" dirty="0">
              <a:solidFill>
                <a:srgbClr val="7030A0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>
                <a:solidFill>
                  <a:srgbClr val="7030A0"/>
                </a:solidFill>
              </a:rPr>
              <a:t>hdict_new</a:t>
            </a:r>
            <a:r>
              <a:rPr lang="en-US" dirty="0"/>
              <a:t> needs to store the client functions in H itself</a:t>
            </a:r>
          </a:p>
          <a:p>
            <a:pPr lvl="1"/>
            <a:r>
              <a:rPr lang="en-US" dirty="0"/>
              <a:t>Modify the internal representation of H</a:t>
            </a:r>
          </a:p>
          <a:p>
            <a:pPr lvl="1"/>
            <a:r>
              <a:rPr lang="en-US" dirty="0"/>
              <a:t>Upgrade the representation invariant of H</a:t>
            </a:r>
          </a:p>
          <a:p>
            <a:pPr lvl="1"/>
            <a:r>
              <a:rPr lang="en-US" dirty="0"/>
              <a:t>Upgrade </a:t>
            </a:r>
            <a:r>
              <a:rPr lang="en-US" dirty="0" err="1">
                <a:solidFill>
                  <a:srgbClr val="7030A0"/>
                </a:solidFill>
              </a:rPr>
              <a:t>hdict_new</a:t>
            </a:r>
            <a:endParaRPr lang="en-US" dirty="0"/>
          </a:p>
        </p:txBody>
      </p:sp>
      <p:sp>
        <p:nvSpPr>
          <p:cNvPr id="5" name="Wave 4"/>
          <p:cNvSpPr/>
          <p:nvPr/>
        </p:nvSpPr>
        <p:spPr bwMode="auto">
          <a:xfrm>
            <a:off x="2387600" y="3924300"/>
            <a:ext cx="2590800" cy="742752"/>
          </a:xfrm>
          <a:prstGeom prst="wave">
            <a:avLst>
              <a:gd name="adj1" fmla="val 11443"/>
              <a:gd name="adj2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hdict_new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(10);</a:t>
            </a:r>
            <a:endParaRPr lang="en-US" sz="1600" b="0" dirty="0">
              <a:latin typeface="Helvetica Neue"/>
            </a:endParaRPr>
          </a:p>
        </p:txBody>
      </p:sp>
      <p:sp>
        <p:nvSpPr>
          <p:cNvPr id="6" name="Wave 5"/>
          <p:cNvSpPr/>
          <p:nvPr/>
        </p:nvSpPr>
        <p:spPr bwMode="auto">
          <a:xfrm>
            <a:off x="6883400" y="3657600"/>
            <a:ext cx="4267200" cy="1276152"/>
          </a:xfrm>
          <a:prstGeom prst="wave">
            <a:avLst>
              <a:gd name="adj1" fmla="val 12030"/>
              <a:gd name="adj2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>
              <a:tabLst>
                <a:tab pos="2114550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hdict_new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(10,	&amp;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entry_key_produce</a:t>
            </a:r>
            <a:br>
              <a:rPr lang="en-US" sz="1600" b="0" dirty="0">
                <a:solidFill>
                  <a:schemeClr val="tx1"/>
                </a:solidFill>
                <a:latin typeface="Helvetica Neue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	&amp;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key_hash_produce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</a:t>
            </a:r>
            <a:br>
              <a:rPr lang="en-US" sz="1600" b="0" dirty="0">
                <a:solidFill>
                  <a:schemeClr val="tx1"/>
                </a:solidFill>
                <a:latin typeface="Helvetica Neue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	&amp;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key_equiv_produce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);</a:t>
            </a:r>
            <a:endParaRPr lang="en-US" sz="1600" b="0" dirty="0">
              <a:latin typeface="Helvetica Neue"/>
            </a:endParaRPr>
          </a:p>
        </p:txBody>
      </p:sp>
      <p:sp>
        <p:nvSpPr>
          <p:cNvPr id="7" name="Right Arrow 6"/>
          <p:cNvSpPr/>
          <p:nvPr/>
        </p:nvSpPr>
        <p:spPr bwMode="auto">
          <a:xfrm>
            <a:off x="5511800" y="3762276"/>
            <a:ext cx="838200" cy="1066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8636000" y="3952875"/>
            <a:ext cx="2667000" cy="990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Rectangular Callout 8"/>
          <p:cNvSpPr/>
          <p:nvPr/>
        </p:nvSpPr>
        <p:spPr bwMode="auto">
          <a:xfrm>
            <a:off x="9474200" y="1882914"/>
            <a:ext cx="3086743" cy="707886"/>
          </a:xfrm>
          <a:prstGeom prst="wedgeRectCallout">
            <a:avLst>
              <a:gd name="adj1" fmla="val -52535"/>
              <a:gd name="adj2" fmla="val 19340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all we need to do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 the client application file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500AF2-B475-0328-A33A-8910D270EEEE}"/>
              </a:ext>
            </a:extLst>
          </p:cNvPr>
          <p:cNvSpPr txBox="1"/>
          <p:nvPr/>
        </p:nvSpPr>
        <p:spPr>
          <a:xfrm>
            <a:off x="9013825" y="5741055"/>
            <a:ext cx="8402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en-US" sz="48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11" name="Left Arrow 10">
            <a:extLst>
              <a:ext uri="{FF2B5EF4-FFF2-40B4-BE49-F238E27FC236}">
                <a16:creationId xmlns:a16="http://schemas.microsoft.com/office/drawing/2014/main" id="{2F450D2D-C89C-81CC-D3D8-8D808ED49E73}"/>
              </a:ext>
            </a:extLst>
          </p:cNvPr>
          <p:cNvSpPr/>
          <p:nvPr/>
        </p:nvSpPr>
        <p:spPr bwMode="auto">
          <a:xfrm>
            <a:off x="8636000" y="6988671"/>
            <a:ext cx="1562100" cy="555129"/>
          </a:xfrm>
          <a:prstGeom prst="leftArrow">
            <a:avLst/>
          </a:prstGeom>
          <a:solidFill>
            <a:srgbClr val="FF0000"/>
          </a:solidFill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Step 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DC02FF-F9AA-C111-6C4C-4831AE5BE369}"/>
              </a:ext>
            </a:extLst>
          </p:cNvPr>
          <p:cNvSpPr txBox="1"/>
          <p:nvPr/>
        </p:nvSpPr>
        <p:spPr>
          <a:xfrm>
            <a:off x="8996903" y="6294468"/>
            <a:ext cx="8402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en-US" sz="4800" dirty="0">
                <a:solidFill>
                  <a:srgbClr val="00B05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84921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Upgrading </a:t>
            </a:r>
            <a:r>
              <a:rPr lang="en-US" dirty="0" err="1">
                <a:solidFill>
                  <a:srgbClr val="7030A0"/>
                </a:solidFill>
              </a:rPr>
              <a:t>hdict_new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7030A0"/>
                </a:solidFill>
              </a:rPr>
              <a:t>hdict_new</a:t>
            </a:r>
            <a:endParaRPr lang="en-US" dirty="0">
              <a:solidFill>
                <a:srgbClr val="7030A0"/>
              </a:solidFill>
            </a:endParaRPr>
          </a:p>
          <a:p>
            <a:pPr lvl="1"/>
            <a:r>
              <a:rPr lang="en-US" dirty="0"/>
              <a:t>Takes the client functions as inputs</a:t>
            </a:r>
          </a:p>
          <a:p>
            <a:pPr lvl="1"/>
            <a:r>
              <a:rPr lang="en-US" dirty="0"/>
              <a:t>Expects them to be non-NULL</a:t>
            </a:r>
          </a:p>
          <a:p>
            <a:pPr lvl="1"/>
            <a:r>
              <a:rPr lang="en-US" dirty="0"/>
              <a:t>Stores them in the added fields of the concrete type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482600" y="4800600"/>
            <a:ext cx="4114800" cy="2819400"/>
          </a:xfrm>
          <a:prstGeom prst="cube">
            <a:avLst>
              <a:gd name="adj" fmla="val 5456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hdict_new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capacity &gt; 0;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H-&gt;size = 0;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H-&gt;capacity = capacity; 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H-&gt;table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alloc_array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chain*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capacity);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H;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5" name="Cube 4"/>
          <p:cNvSpPr/>
          <p:nvPr/>
        </p:nvSpPr>
        <p:spPr bwMode="auto">
          <a:xfrm>
            <a:off x="6121400" y="4800600"/>
            <a:ext cx="6477000" cy="4495800"/>
          </a:xfrm>
          <a:prstGeom prst="cube">
            <a:avLst>
              <a:gd name="adj" fmla="val 356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indent="3175" algn="l">
              <a:tabLst>
                <a:tab pos="15398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hdict_new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</a:t>
            </a:r>
          </a:p>
          <a:p>
            <a:pPr marL="0" lvl="1" indent="3175" algn="l">
              <a:tabLst>
                <a:tab pos="153987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	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entry_key_fn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entry_key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</a:t>
            </a:r>
            <a:br>
              <a:rPr lang="en-US" sz="1600" b="0" dirty="0">
                <a:solidFill>
                  <a:schemeClr val="tx1"/>
                </a:solidFill>
                <a:latin typeface="Helvetica Neue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	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key_hash_fn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hash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</a:t>
            </a:r>
            <a:br>
              <a:rPr lang="en-US" sz="1600" b="0" dirty="0">
                <a:solidFill>
                  <a:schemeClr val="tx1"/>
                </a:solidFill>
                <a:latin typeface="Helvetica Neue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	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key_equiv_fn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equiv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capacity &gt; 0;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!= NULL &amp;&amp; hash != NULL &amp;&amp; equiv != NULL;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H-&gt;size = 0;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H-&gt;capacity = capacity; 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H-&gt;table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alloc_array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chain*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capacity);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H-&gt;key  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entry_key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H-&gt;hash  = hash;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H-&gt;equiv = equiv;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H;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4864100" y="5865396"/>
            <a:ext cx="838200" cy="1066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5969000" y="7784432"/>
            <a:ext cx="2514600" cy="1066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7416800" y="5181600"/>
            <a:ext cx="2971800" cy="1066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6045200" y="6132096"/>
            <a:ext cx="64770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Calling the Client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Whenever we need a client function,</a:t>
            </a:r>
            <a:br>
              <a:rPr lang="en-US" dirty="0"/>
            </a:br>
            <a:r>
              <a:rPr lang="en-US" dirty="0"/>
              <a:t>we call the function pointer in the data structure</a:t>
            </a:r>
          </a:p>
          <a:p>
            <a:endParaRPr lang="en-US" dirty="0"/>
          </a:p>
          <a:p>
            <a:r>
              <a:rPr lang="en-US" dirty="0"/>
              <a:t>For example,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do this for every call to a client </a:t>
            </a:r>
            <a:br>
              <a:rPr lang="en-US" dirty="0"/>
            </a:br>
            <a:r>
              <a:rPr lang="en-US" dirty="0"/>
              <a:t>function in the library implementation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1168400" y="4800600"/>
            <a:ext cx="4724400" cy="1828800"/>
          </a:xfrm>
          <a:prstGeom prst="cube">
            <a:avLst>
              <a:gd name="adj" fmla="val 7489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index_of_key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(H);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0 &lt;= \result &amp;&amp; \result &lt; H-&gt;capacity;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abs(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key_hash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(k) % H-&gt;capacity);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5" name="Cube 4"/>
          <p:cNvSpPr/>
          <p:nvPr/>
        </p:nvSpPr>
        <p:spPr bwMode="auto">
          <a:xfrm>
            <a:off x="7340600" y="4800600"/>
            <a:ext cx="4800600" cy="1828800"/>
          </a:xfrm>
          <a:prstGeom prst="cube">
            <a:avLst>
              <a:gd name="adj" fmla="val 8112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index_of_key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(H);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0 &lt;= \result &amp;&amp; \result &lt; H-&gt;capacity;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abs((*H-&gt;hash)(k) % H-&gt;capacity);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6197600" y="5257800"/>
            <a:ext cx="838200" cy="1066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8407400" y="5867400"/>
            <a:ext cx="12192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Rectangular Callout 13"/>
          <p:cNvSpPr/>
          <p:nvPr/>
        </p:nvSpPr>
        <p:spPr bwMode="auto">
          <a:xfrm>
            <a:off x="8788400" y="7086600"/>
            <a:ext cx="2299667" cy="707886"/>
          </a:xfrm>
          <a:prstGeom prst="wedgeRectCallout">
            <a:avLst>
              <a:gd name="adj1" fmla="val -31581"/>
              <a:gd name="adj2" fmla="val -13367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the same as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(*(H-&gt;hash))(…)</a:t>
            </a: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10354492" y="1905000"/>
            <a:ext cx="1786708" cy="400110"/>
          </a:xfrm>
          <a:prstGeom prst="wedgeRectCallout">
            <a:avLst>
              <a:gd name="adj1" fmla="val -162743"/>
              <a:gd name="adj2" fmla="val 3847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E.g.,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endParaRPr lang="en-US" sz="20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10693400" y="2719357"/>
            <a:ext cx="1765868" cy="400110"/>
          </a:xfrm>
          <a:prstGeom prst="wedgeRectCallout">
            <a:avLst>
              <a:gd name="adj1" fmla="val -73974"/>
              <a:gd name="adj2" fmla="val -2767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Here, H-&gt;hash</a:t>
            </a:r>
            <a:endParaRPr lang="en-US" sz="20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4" grpId="0" animBg="1"/>
      <p:bldP spid="15" grpId="0" animBg="1"/>
      <p:bldP spid="1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it Generic?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4876800"/>
            <a:ext cx="11099800" cy="4000500"/>
          </a:xfrm>
        </p:spPr>
        <p:txBody>
          <a:bodyPr/>
          <a:lstStyle/>
          <a:p>
            <a:r>
              <a:rPr lang="en-US" b="1" dirty="0">
                <a:solidFill>
                  <a:srgbClr val="00B050"/>
                </a:solidFill>
              </a:rPr>
              <a:t>Yes</a:t>
            </a:r>
            <a:r>
              <a:rPr lang="en-US" dirty="0"/>
              <a:t>!</a:t>
            </a: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1854200" y="2743200"/>
            <a:ext cx="9544538" cy="1661993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cc0 -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dx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hdict.c1 produce.c1 lib/*.c0 words.c1 combined-main.c1 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 word count tests passed!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 produce tests passed!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0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854200" y="2438400"/>
            <a:ext cx="9544538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09527" y="5769054"/>
            <a:ext cx="83388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6600" dirty="0">
              <a:solidFill>
                <a:srgbClr val="00B05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Reflecting on Dictionaries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Complexity of various implementations of dictionaries</a:t>
            </a:r>
          </a:p>
          <a:p>
            <a:pPr lvl="1"/>
            <a:r>
              <a:rPr lang="en-US" dirty="0"/>
              <a:t>Assuming it contains </a:t>
            </a:r>
            <a:r>
              <a:rPr lang="en-US" i="1" dirty="0"/>
              <a:t>n</a:t>
            </a:r>
            <a:r>
              <a:rPr lang="en-US" dirty="0"/>
              <a:t> entries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Hash dictionaries are clearly the best implementation</a:t>
            </a:r>
          </a:p>
          <a:p>
            <a:pPr lvl="1"/>
            <a:r>
              <a:rPr lang="en-US" dirty="0"/>
              <a:t>O(1) lookup and insertion are hard to beat!</a:t>
            </a:r>
          </a:p>
          <a:p>
            <a:pPr lvl="1"/>
            <a:r>
              <a:rPr lang="en-US" dirty="0"/>
              <a:t>Or are they?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818766"/>
              </p:ext>
            </p:extLst>
          </p:nvPr>
        </p:nvGraphicFramePr>
        <p:xfrm>
          <a:off x="1092200" y="3581400"/>
          <a:ext cx="10668000" cy="2565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Unsorted array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baseline="0" dirty="0"/>
                        <a:t>Array sorted by key</a:t>
                      </a:r>
                      <a:endParaRPr lang="en-US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Linked list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Hash Table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lookup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O(1)</a:t>
                      </a:r>
                      <a:br>
                        <a:rPr lang="en-US" sz="2000" i="1" dirty="0"/>
                      </a:br>
                      <a:r>
                        <a:rPr lang="en-US" sz="1000" b="1" i="1" dirty="0">
                          <a:solidFill>
                            <a:srgbClr val="FF0000"/>
                          </a:solidFill>
                        </a:rPr>
                        <a:t>average</a:t>
                      </a:r>
                      <a:endParaRPr lang="en-US" sz="2000" b="1" i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insert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O(1)</a:t>
                      </a:r>
                      <a:br>
                        <a:rPr lang="en-US" sz="2000" i="1" dirty="0"/>
                      </a:br>
                      <a:r>
                        <a:rPr lang="en-US" sz="1000" b="1" i="1" dirty="0">
                          <a:solidFill>
                            <a:srgbClr val="FF0000"/>
                          </a:solidFill>
                        </a:rPr>
                        <a:t>amortized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O(1)</a:t>
                      </a:r>
                      <a:br>
                        <a:rPr lang="en-US" sz="2000" i="1" dirty="0"/>
                      </a:br>
                      <a:r>
                        <a:rPr lang="en-US" sz="1000" b="1" i="1" dirty="0">
                          <a:solidFill>
                            <a:srgbClr val="FF0000"/>
                          </a:solidFill>
                        </a:rPr>
                        <a:t>average and amortized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lookup, it’s O(1) </a:t>
            </a:r>
            <a:r>
              <a:rPr lang="en-US" b="1" dirty="0"/>
              <a:t>average</a:t>
            </a:r>
            <a:endParaRPr lang="en-US" dirty="0"/>
          </a:p>
          <a:p>
            <a:pPr lvl="1"/>
            <a:r>
              <a:rPr lang="en-US" dirty="0"/>
              <a:t>We could be (very) unlucky and incur an O(n) cost</a:t>
            </a:r>
          </a:p>
          <a:p>
            <a:pPr lvl="2"/>
            <a:r>
              <a:rPr lang="en-US" dirty="0"/>
              <a:t>E.g., If we use a poor hash function</a:t>
            </a:r>
          </a:p>
          <a:p>
            <a:endParaRPr lang="en-US" dirty="0"/>
          </a:p>
          <a:p>
            <a:r>
              <a:rPr lang="en-US" dirty="0"/>
              <a:t>For insert, it’s O(1) </a:t>
            </a:r>
            <a:r>
              <a:rPr lang="en-US" b="1" dirty="0"/>
              <a:t>amortized</a:t>
            </a:r>
            <a:endParaRPr lang="en-US" dirty="0"/>
          </a:p>
          <a:p>
            <a:pPr lvl="1"/>
            <a:r>
              <a:rPr lang="en-US" dirty="0"/>
              <a:t>From time to time, we need to resize the table</a:t>
            </a:r>
          </a:p>
          <a:p>
            <a:pPr lvl="2"/>
            <a:r>
              <a:rPr lang="en-US" dirty="0"/>
              <a:t>Then insert costs O(n)</a:t>
            </a:r>
          </a:p>
          <a:p>
            <a:pPr lvl="2"/>
            <a:endParaRPr lang="en-US" dirty="0"/>
          </a:p>
          <a:p>
            <a:r>
              <a:rPr lang="en-US" dirty="0"/>
              <a:t>Operations like finding the entry with the smallest key would cost O(n)</a:t>
            </a:r>
          </a:p>
          <a:p>
            <a:pPr lvl="1"/>
            <a:r>
              <a:rPr lang="en-US" dirty="0"/>
              <a:t>We have to check every entry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7011755" y="6934200"/>
            <a:ext cx="4074193" cy="1323439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Using hash dictionaries is too risky</a:t>
            </a:r>
            <a:br>
              <a:rPr lang="en-US" sz="2000" b="0" dirty="0"/>
            </a:br>
            <a:r>
              <a:rPr lang="en-US" sz="2000" b="0" dirty="0"/>
              <a:t>or not good enough</a:t>
            </a:r>
            <a:br>
              <a:rPr lang="en-US" sz="2000" b="0" dirty="0"/>
            </a:br>
            <a:r>
              <a:rPr lang="en-US" sz="2000" b="0" dirty="0"/>
              <a:t>for applications that require a</a:t>
            </a:r>
            <a:br>
              <a:rPr lang="en-US" sz="2000" b="0" dirty="0"/>
            </a:br>
            <a:r>
              <a:rPr lang="en-US" sz="2000" b="0" u="sng" dirty="0"/>
              <a:t>guaranteed</a:t>
            </a:r>
            <a:r>
              <a:rPr lang="en-US" sz="2000" b="0" dirty="0"/>
              <a:t> (short) response time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8102600" y="8602355"/>
            <a:ext cx="3372251" cy="584775"/>
          </a:xfrm>
          <a:prstGeom prst="wedgeRectCallout">
            <a:avLst>
              <a:gd name="adj1" fmla="val 22856"/>
              <a:gd name="adj2" fmla="val -10100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1600" b="0" dirty="0"/>
              <a:t>But they are great for applications that don’t have such a constraint</a:t>
            </a:r>
            <a:endParaRPr lang="en-US" sz="12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9800" y="1981200"/>
            <a:ext cx="11099800" cy="6896100"/>
          </a:xfrm>
        </p:spPr>
        <p:txBody>
          <a:bodyPr/>
          <a:lstStyle/>
          <a:p>
            <a:r>
              <a:rPr lang="en-US" dirty="0"/>
              <a:t>Develop a data structure that has </a:t>
            </a:r>
            <a:r>
              <a:rPr lang="en-US" b="1" dirty="0"/>
              <a:t>guaranteed</a:t>
            </a:r>
            <a:r>
              <a:rPr lang="en-US" dirty="0"/>
              <a:t> O(log n) worst-case complexity for </a:t>
            </a:r>
            <a:r>
              <a:rPr lang="en-US" dirty="0">
                <a:solidFill>
                  <a:srgbClr val="7030A0"/>
                </a:solidFill>
              </a:rPr>
              <a:t>lookup</a:t>
            </a:r>
            <a:r>
              <a:rPr lang="en-US" dirty="0"/>
              <a:t>, </a:t>
            </a:r>
            <a:r>
              <a:rPr lang="en-US" dirty="0">
                <a:solidFill>
                  <a:srgbClr val="7030A0"/>
                </a:solidFill>
              </a:rPr>
              <a:t>insert</a:t>
            </a:r>
            <a:r>
              <a:rPr lang="en-US" dirty="0"/>
              <a:t> and </a:t>
            </a:r>
            <a:r>
              <a:rPr lang="en-US" dirty="0">
                <a:solidFill>
                  <a:srgbClr val="7030A0"/>
                </a:solidFill>
              </a:rPr>
              <a:t>find_min</a:t>
            </a:r>
          </a:p>
          <a:p>
            <a:pPr lvl="1"/>
            <a:r>
              <a:rPr lang="en-US" b="1" dirty="0"/>
              <a:t>Always!</a:t>
            </a:r>
          </a:p>
          <a:p>
            <a:pPr lvl="1"/>
            <a:r>
              <a:rPr lang="en-US" dirty="0"/>
              <a:t>O(1) would be great, but we can’t get that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862146"/>
              </p:ext>
            </p:extLst>
          </p:nvPr>
        </p:nvGraphicFramePr>
        <p:xfrm>
          <a:off x="1092200" y="4450080"/>
          <a:ext cx="10667999" cy="3931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62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39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56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165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165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Unsorted array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baseline="0" dirty="0"/>
                        <a:t>Array sorted</a:t>
                      </a:r>
                      <a:br>
                        <a:rPr lang="en-US" b="1" i="1" baseline="0" dirty="0"/>
                      </a:br>
                      <a:r>
                        <a:rPr lang="en-US" b="1" i="1" baseline="0" dirty="0"/>
                        <a:t>by key</a:t>
                      </a:r>
                      <a:endParaRPr lang="en-US" b="1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Linked list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Hash Table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lookup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O(1) </a:t>
                      </a:r>
                      <a:br>
                        <a:rPr lang="en-US" sz="2000" i="1" dirty="0"/>
                      </a:br>
                      <a:r>
                        <a:rPr lang="en-US" sz="1000" b="1" i="1" dirty="0">
                          <a:solidFill>
                            <a:srgbClr val="FF0000"/>
                          </a:solidFill>
                        </a:rPr>
                        <a:t>average</a:t>
                      </a:r>
                      <a:endParaRPr lang="en-US" sz="2000" b="1" i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insert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O(1) </a:t>
                      </a:r>
                      <a:r>
                        <a:rPr lang="en-US" sz="1000" b="1" i="1" dirty="0">
                          <a:solidFill>
                            <a:srgbClr val="FF0000"/>
                          </a:solidFill>
                        </a:rPr>
                        <a:t>amortized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O(1)</a:t>
                      </a:r>
                      <a:br>
                        <a:rPr lang="en-US" sz="2000" i="1" dirty="0"/>
                      </a:br>
                      <a:r>
                        <a:rPr lang="en-US" sz="1000" b="1" i="1" dirty="0">
                          <a:solidFill>
                            <a:srgbClr val="FF0000"/>
                          </a:solidFill>
                        </a:rPr>
                        <a:t>average and amortized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find_min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9452684" y="4114800"/>
            <a:ext cx="2209800" cy="4572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10" name="Rectangular Callout 9"/>
          <p:cNvSpPr/>
          <p:nvPr/>
        </p:nvSpPr>
        <p:spPr bwMode="auto">
          <a:xfrm>
            <a:off x="11288014" y="3048000"/>
            <a:ext cx="1615186" cy="1015663"/>
          </a:xfrm>
          <a:prstGeom prst="wedgeRectCallout">
            <a:avLst>
              <a:gd name="adj1" fmla="val -87276"/>
              <a:gd name="adj2" fmla="val -5247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Returns the</a:t>
            </a:r>
            <a:br>
              <a:rPr lang="en-US" sz="2000" b="0" dirty="0"/>
            </a:br>
            <a:r>
              <a:rPr lang="en-US" sz="2000" b="0" dirty="0"/>
              <a:t>entry with the</a:t>
            </a:r>
            <a:br>
              <a:rPr lang="en-US" sz="2000" b="0" dirty="0"/>
            </a:br>
            <a:r>
              <a:rPr lang="en-US" sz="2000" b="0" dirty="0"/>
              <a:t>smallest key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Started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only O(log n) so far is </a:t>
            </a:r>
            <a:r>
              <a:rPr lang="en-US" dirty="0">
                <a:solidFill>
                  <a:srgbClr val="7030A0"/>
                </a:solidFill>
              </a:rPr>
              <a:t>lookup</a:t>
            </a:r>
            <a:r>
              <a:rPr lang="en-US" dirty="0"/>
              <a:t> in sorted arrays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That’s binary search</a:t>
            </a:r>
          </a:p>
          <a:p>
            <a:pPr lvl="1"/>
            <a:r>
              <a:rPr lang="en-US" dirty="0"/>
              <a:t>Let’s start there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445544"/>
              </p:ext>
            </p:extLst>
          </p:nvPr>
        </p:nvGraphicFramePr>
        <p:xfrm>
          <a:off x="1092200" y="2971800"/>
          <a:ext cx="10667999" cy="3931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62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39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56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165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165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Unsorted array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baseline="0" dirty="0"/>
                        <a:t>Array sorted</a:t>
                      </a:r>
                      <a:br>
                        <a:rPr lang="en-US" b="1" i="1" baseline="0" dirty="0"/>
                      </a:br>
                      <a:r>
                        <a:rPr lang="en-US" b="1" i="1" baseline="0" dirty="0"/>
                        <a:t>by key</a:t>
                      </a:r>
                      <a:endParaRPr lang="en-US" b="1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Linked list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Hash Table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lookup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O(1) </a:t>
                      </a:r>
                      <a:br>
                        <a:rPr lang="en-US" sz="2000" i="1" dirty="0"/>
                      </a:br>
                      <a:r>
                        <a:rPr lang="en-US" sz="1000" b="1" i="1" dirty="0">
                          <a:solidFill>
                            <a:srgbClr val="FF0000"/>
                          </a:solidFill>
                        </a:rPr>
                        <a:t>average</a:t>
                      </a:r>
                      <a:endParaRPr lang="en-US" sz="2000" b="1" i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insert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O(1) </a:t>
                      </a:r>
                      <a:r>
                        <a:rPr lang="en-US" sz="1000" b="1" i="1" dirty="0">
                          <a:solidFill>
                            <a:srgbClr val="FF0000"/>
                          </a:solidFill>
                        </a:rPr>
                        <a:t>amortized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O(1)</a:t>
                      </a:r>
                      <a:br>
                        <a:rPr lang="en-US" sz="2000" i="1" dirty="0"/>
                      </a:br>
                      <a:r>
                        <a:rPr lang="en-US" sz="1000" b="1" i="1" dirty="0">
                          <a:solidFill>
                            <a:srgbClr val="FF0000"/>
                          </a:solidFill>
                        </a:rPr>
                        <a:t>average and amortized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find_min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759200" y="3779520"/>
            <a:ext cx="1600200" cy="762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eaLnBrk="1"/>
            <a:r>
              <a:rPr lang="en-US" sz="4400" b="1" dirty="0">
                <a:solidFill>
                  <a:srgbClr val="77E0FF"/>
                </a:solidFill>
              </a:rPr>
              <a:t>Generic Libraries: Recap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Searching Sorted Data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for a Number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following sorted array</a:t>
            </a:r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dirty="0"/>
              <a:t>When searching for a number x using binary search,</a:t>
            </a:r>
            <a:br>
              <a:rPr lang="en-US" dirty="0"/>
            </a:br>
            <a:r>
              <a:rPr lang="en-US" dirty="0"/>
              <a:t>we </a:t>
            </a:r>
            <a:r>
              <a:rPr lang="en-US" b="1" dirty="0"/>
              <a:t>always</a:t>
            </a:r>
            <a:r>
              <a:rPr lang="en-US" dirty="0"/>
              <a:t> start by looking at the midpoint, index 4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Then, 3 things can happen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x = 12 </a:t>
            </a:r>
            <a:r>
              <a:rPr lang="en-US" dirty="0"/>
              <a:t>(and we are done)</a:t>
            </a:r>
          </a:p>
          <a:p>
            <a:pPr lvl="1"/>
            <a:r>
              <a:rPr lang="en-US" dirty="0">
                <a:solidFill>
                  <a:srgbClr val="00B0F0"/>
                </a:solidFill>
              </a:rPr>
              <a:t>x &lt; 12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x &gt; 12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77" name="Oval 76"/>
          <p:cNvSpPr/>
          <p:nvPr/>
        </p:nvSpPr>
        <p:spPr bwMode="auto">
          <a:xfrm>
            <a:off x="6045200" y="2971800"/>
            <a:ext cx="304800" cy="304800"/>
          </a:xfrm>
          <a:prstGeom prst="ellipse">
            <a:avLst/>
          </a:prstGeom>
          <a:noFill/>
          <a:ln w="254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8" name="Rectangular Callout 77"/>
          <p:cNvSpPr/>
          <p:nvPr/>
        </p:nvSpPr>
        <p:spPr bwMode="auto">
          <a:xfrm>
            <a:off x="9855200" y="5867400"/>
            <a:ext cx="1870127" cy="707886"/>
          </a:xfrm>
          <a:prstGeom prst="wedgeRectCallout">
            <a:avLst>
              <a:gd name="adj1" fmla="val -166932"/>
              <a:gd name="adj2" fmla="val -2473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We always look</a:t>
            </a:r>
            <a:br>
              <a:rPr lang="en-US" sz="2000" b="0" dirty="0"/>
            </a:br>
            <a:r>
              <a:rPr lang="en-US" sz="2000" b="0" dirty="0"/>
              <a:t>at this element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aphicFrame>
        <p:nvGraphicFramePr>
          <p:cNvPr id="81" name="Table 80"/>
          <p:cNvGraphicFramePr>
            <a:graphicFrameLocks noGrp="1"/>
          </p:cNvGraphicFramePr>
          <p:nvPr/>
        </p:nvGraphicFramePr>
        <p:xfrm>
          <a:off x="2387600" y="2819400"/>
          <a:ext cx="91440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6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7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8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45 Helvetica Light"/>
                        </a:rPr>
                        <a:t>9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45 Helvetica Light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2" name="Table 81"/>
          <p:cNvGraphicFramePr>
            <a:graphicFrameLocks noGrp="1"/>
          </p:cNvGraphicFramePr>
          <p:nvPr/>
        </p:nvGraphicFramePr>
        <p:xfrm>
          <a:off x="6045200" y="5789711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92458A4-012F-BDB4-B12D-8BF27567940A}"/>
              </a:ext>
            </a:extLst>
          </p:cNvPr>
          <p:cNvSpPr txBox="1"/>
          <p:nvPr/>
        </p:nvSpPr>
        <p:spPr>
          <a:xfrm>
            <a:off x="5322598" y="-42863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78" grpId="0" animBg="1"/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for a Number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</a:t>
            </a:r>
            <a:r>
              <a:rPr lang="en-US" dirty="0">
                <a:solidFill>
                  <a:srgbClr val="00B0F0"/>
                </a:solidFill>
              </a:rPr>
              <a:t>x &lt; 12</a:t>
            </a:r>
            <a:r>
              <a:rPr lang="en-US" dirty="0"/>
              <a:t>, the next index we look at is </a:t>
            </a:r>
            <a:r>
              <a:rPr lang="en-US" b="1" dirty="0"/>
              <a:t>necessarily</a:t>
            </a:r>
            <a:r>
              <a:rPr lang="en-US" dirty="0"/>
              <a:t> 2</a:t>
            </a:r>
          </a:p>
          <a:p>
            <a:r>
              <a:rPr lang="en-US" dirty="0"/>
              <a:t>If </a:t>
            </a:r>
            <a:r>
              <a:rPr lang="en-US" dirty="0">
                <a:solidFill>
                  <a:srgbClr val="FF0000"/>
                </a:solidFill>
              </a:rPr>
              <a:t>x &gt; 12</a:t>
            </a:r>
            <a:r>
              <a:rPr lang="en-US" dirty="0"/>
              <a:t>, the next index we look at is </a:t>
            </a:r>
            <a:r>
              <a:rPr lang="en-US" b="1" dirty="0"/>
              <a:t>necessarily</a:t>
            </a:r>
            <a:r>
              <a:rPr lang="en-US" dirty="0"/>
              <a:t> 7</a:t>
            </a:r>
          </a:p>
        </p:txBody>
      </p:sp>
      <p:sp>
        <p:nvSpPr>
          <p:cNvPr id="41" name="Rectangular Callout 40"/>
          <p:cNvSpPr/>
          <p:nvPr/>
        </p:nvSpPr>
        <p:spPr bwMode="auto">
          <a:xfrm>
            <a:off x="10312400" y="5410200"/>
            <a:ext cx="2256387" cy="707886"/>
          </a:xfrm>
          <a:prstGeom prst="wedgeRectCallout">
            <a:avLst>
              <a:gd name="adj1" fmla="val -64158"/>
              <a:gd name="adj2" fmla="val -2473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Next, we may look</a:t>
            </a:r>
            <a:br>
              <a:rPr lang="en-US" sz="2000" b="0" dirty="0"/>
            </a:br>
            <a:r>
              <a:rPr lang="en-US" sz="2000" b="0" dirty="0"/>
              <a:t>at these elements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2387600" y="6400800"/>
          <a:ext cx="91440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6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7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8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45 Helvetica Light"/>
                        </a:rPr>
                        <a:t>9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45 Helvetica Light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1" name="Oval 50"/>
          <p:cNvSpPr/>
          <p:nvPr/>
        </p:nvSpPr>
        <p:spPr bwMode="auto">
          <a:xfrm>
            <a:off x="6031707" y="6553200"/>
            <a:ext cx="304800" cy="304800"/>
          </a:xfrm>
          <a:prstGeom prst="ellipse">
            <a:avLst/>
          </a:prstGeom>
          <a:noFill/>
          <a:ln w="254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4" name="Oval 53"/>
          <p:cNvSpPr/>
          <p:nvPr/>
        </p:nvSpPr>
        <p:spPr bwMode="auto">
          <a:xfrm>
            <a:off x="4206973" y="6556178"/>
            <a:ext cx="304800" cy="304800"/>
          </a:xfrm>
          <a:prstGeom prst="ellipse">
            <a:avLst/>
          </a:prstGeom>
          <a:noFill/>
          <a:ln w="2540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6" name="Shape 33"/>
          <p:cNvCxnSpPr>
            <a:stCxn id="51" idx="1"/>
            <a:endCxn id="54" idx="7"/>
          </p:cNvCxnSpPr>
          <p:nvPr/>
        </p:nvCxnSpPr>
        <p:spPr bwMode="auto">
          <a:xfrm rot="16200000" flipH="1" flipV="1">
            <a:off x="5270251" y="5794722"/>
            <a:ext cx="2978" cy="1609208"/>
          </a:xfrm>
          <a:prstGeom prst="curvedConnector3">
            <a:avLst>
              <a:gd name="adj1" fmla="val -9175185"/>
            </a:avLst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>
            <a:off x="6959600" y="4191000"/>
            <a:ext cx="22098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 rot="10800000" flipV="1">
            <a:off x="4673600" y="4191000"/>
            <a:ext cx="13716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8182373" y="449580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FF0000"/>
                </a:solidFill>
              </a:rPr>
              <a:t>if x &gt; 12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445000" y="441960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00B0F0"/>
                </a:solidFill>
              </a:rPr>
              <a:t>if x &lt; 12</a:t>
            </a:r>
          </a:p>
        </p:txBody>
      </p:sp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4216400" y="52578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8" name="Table 67"/>
          <p:cNvGraphicFramePr>
            <a:graphicFrameLocks noGrp="1"/>
          </p:cNvGraphicFramePr>
          <p:nvPr/>
        </p:nvGraphicFramePr>
        <p:xfrm>
          <a:off x="6045200" y="39624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0" name="Table 69"/>
          <p:cNvGraphicFramePr>
            <a:graphicFrameLocks noGrp="1"/>
          </p:cNvGraphicFramePr>
          <p:nvPr/>
        </p:nvGraphicFramePr>
        <p:xfrm>
          <a:off x="8785835" y="52578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3" name="Oval 72"/>
          <p:cNvSpPr/>
          <p:nvPr/>
        </p:nvSpPr>
        <p:spPr bwMode="auto">
          <a:xfrm>
            <a:off x="8769546" y="6553200"/>
            <a:ext cx="304800" cy="3048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74" name="Shape 33"/>
          <p:cNvCxnSpPr>
            <a:stCxn id="51" idx="7"/>
            <a:endCxn id="73" idx="1"/>
          </p:cNvCxnSpPr>
          <p:nvPr/>
        </p:nvCxnSpPr>
        <p:spPr bwMode="auto">
          <a:xfrm rot="5400000" flipH="1" flipV="1">
            <a:off x="7553026" y="5336681"/>
            <a:ext cx="1588" cy="2522313"/>
          </a:xfrm>
          <a:prstGeom prst="curvedConnector3">
            <a:avLst>
              <a:gd name="adj1" fmla="val 17206360"/>
            </a:avLst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2" name="Up Arrow 1">
            <a:extLst>
              <a:ext uri="{FF2B5EF4-FFF2-40B4-BE49-F238E27FC236}">
                <a16:creationId xmlns:a16="http://schemas.microsoft.com/office/drawing/2014/main" id="{15D2151B-29D6-B73C-C44E-93BD2582F93E}"/>
              </a:ext>
            </a:extLst>
          </p:cNvPr>
          <p:cNvSpPr/>
          <p:nvPr/>
        </p:nvSpPr>
        <p:spPr bwMode="auto">
          <a:xfrm>
            <a:off x="4365723" y="7515214"/>
            <a:ext cx="619027" cy="685800"/>
          </a:xfrm>
          <a:prstGeom prst="upArrow">
            <a:avLst/>
          </a:prstGeom>
          <a:solidFill>
            <a:srgbClr val="00B0F0"/>
          </a:solidFill>
          <a:ln w="25400" cap="flat" cmpd="sng" algn="ctr">
            <a:solidFill>
              <a:schemeClr val="accent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" name="Up Arrow 2">
            <a:extLst>
              <a:ext uri="{FF2B5EF4-FFF2-40B4-BE49-F238E27FC236}">
                <a16:creationId xmlns:a16="http://schemas.microsoft.com/office/drawing/2014/main" id="{435E582B-E27E-9BBD-6A48-B2E03ABC66A7}"/>
              </a:ext>
            </a:extLst>
          </p:cNvPr>
          <p:cNvSpPr/>
          <p:nvPr/>
        </p:nvSpPr>
        <p:spPr bwMode="auto">
          <a:xfrm>
            <a:off x="8933521" y="7515214"/>
            <a:ext cx="619027" cy="685800"/>
          </a:xfrm>
          <a:prstGeom prst="upArrow">
            <a:avLst/>
          </a:prstGeom>
          <a:solidFill>
            <a:srgbClr val="FF0000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54" grpId="0" animBg="1"/>
      <p:bldP spid="59" grpId="0"/>
      <p:bldP spid="62" grpId="0"/>
      <p:bldP spid="73" grpId="0" animBg="1"/>
      <p:bldP spid="2" grpId="0" animBg="1"/>
      <p:bldP spid="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for a Number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 x &lt; 12, so we look at index 2</a:t>
            </a:r>
          </a:p>
          <a:p>
            <a:pPr lvl="1"/>
            <a:r>
              <a:rPr lang="en-US" dirty="0"/>
              <a:t>If </a:t>
            </a:r>
            <a:r>
              <a:rPr lang="en-US" dirty="0">
                <a:solidFill>
                  <a:srgbClr val="00B050"/>
                </a:solidFill>
              </a:rPr>
              <a:t>x = 4</a:t>
            </a:r>
            <a:r>
              <a:rPr lang="en-US" dirty="0"/>
              <a:t>, we are done</a:t>
            </a:r>
          </a:p>
          <a:p>
            <a:pPr lvl="1"/>
            <a:r>
              <a:rPr lang="en-US" dirty="0"/>
              <a:t>If </a:t>
            </a:r>
            <a:r>
              <a:rPr lang="en-US" dirty="0">
                <a:solidFill>
                  <a:srgbClr val="00B0F0"/>
                </a:solidFill>
              </a:rPr>
              <a:t>x &lt; 4</a:t>
            </a:r>
            <a:r>
              <a:rPr lang="en-US" dirty="0"/>
              <a:t>, we </a:t>
            </a:r>
            <a:r>
              <a:rPr lang="en-US" b="1" dirty="0"/>
              <a:t>necessarily</a:t>
            </a:r>
            <a:r>
              <a:rPr lang="en-US" dirty="0"/>
              <a:t> look at index 1</a:t>
            </a:r>
          </a:p>
          <a:p>
            <a:pPr lvl="1"/>
            <a:r>
              <a:rPr lang="en-US" dirty="0"/>
              <a:t>If </a:t>
            </a:r>
            <a:r>
              <a:rPr lang="en-US" dirty="0">
                <a:solidFill>
                  <a:srgbClr val="FF0000"/>
                </a:solidFill>
              </a:rPr>
              <a:t>x &gt; 4</a:t>
            </a:r>
            <a:r>
              <a:rPr lang="en-US" dirty="0"/>
              <a:t>, we </a:t>
            </a:r>
            <a:r>
              <a:rPr lang="en-US" b="1" dirty="0"/>
              <a:t>necessarily</a:t>
            </a:r>
            <a:r>
              <a:rPr lang="en-US" dirty="0"/>
              <a:t> look at index 3</a:t>
            </a:r>
          </a:p>
        </p:txBody>
      </p:sp>
      <p:sp>
        <p:nvSpPr>
          <p:cNvPr id="56" name="Rectangular Callout 55"/>
          <p:cNvSpPr/>
          <p:nvPr/>
        </p:nvSpPr>
        <p:spPr bwMode="auto">
          <a:xfrm>
            <a:off x="9855200" y="7239000"/>
            <a:ext cx="2314096" cy="707886"/>
          </a:xfrm>
          <a:prstGeom prst="wedgeRectCallout">
            <a:avLst>
              <a:gd name="adj1" fmla="val -204947"/>
              <a:gd name="adj2" fmla="val -2473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Then, we may look</a:t>
            </a:r>
            <a:br>
              <a:rPr lang="en-US" sz="2000" b="0" dirty="0"/>
            </a:br>
            <a:r>
              <a:rPr lang="en-US" sz="2000" b="0" dirty="0"/>
              <a:t>at these elements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2387600" y="7921822"/>
          <a:ext cx="91440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6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7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8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45 Helvetica Light"/>
                        </a:rPr>
                        <a:t>9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45 Helvetica Light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4" name="Oval 63"/>
          <p:cNvSpPr/>
          <p:nvPr/>
        </p:nvSpPr>
        <p:spPr bwMode="auto">
          <a:xfrm>
            <a:off x="6031707" y="8074222"/>
            <a:ext cx="304800" cy="304800"/>
          </a:xfrm>
          <a:prstGeom prst="ellipse">
            <a:avLst/>
          </a:prstGeom>
          <a:noFill/>
          <a:ln w="254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5" name="Oval 64"/>
          <p:cNvSpPr/>
          <p:nvPr/>
        </p:nvSpPr>
        <p:spPr bwMode="auto">
          <a:xfrm>
            <a:off x="3292573" y="8074222"/>
            <a:ext cx="304800" cy="304800"/>
          </a:xfrm>
          <a:prstGeom prst="ellipse">
            <a:avLst/>
          </a:prstGeom>
          <a:noFill/>
          <a:ln w="2540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8" name="Shape 33"/>
          <p:cNvCxnSpPr>
            <a:stCxn id="72" idx="1"/>
            <a:endCxn id="65" idx="7"/>
          </p:cNvCxnSpPr>
          <p:nvPr/>
        </p:nvCxnSpPr>
        <p:spPr bwMode="auto">
          <a:xfrm rot="16200000" flipV="1">
            <a:off x="3900684" y="7770911"/>
            <a:ext cx="2978" cy="698874"/>
          </a:xfrm>
          <a:prstGeom prst="curvedConnector3">
            <a:avLst>
              <a:gd name="adj1" fmla="val 5476597"/>
            </a:avLst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72" name="Oval 71"/>
          <p:cNvSpPr/>
          <p:nvPr/>
        </p:nvSpPr>
        <p:spPr bwMode="auto">
          <a:xfrm>
            <a:off x="4206973" y="8077200"/>
            <a:ext cx="304800" cy="304800"/>
          </a:xfrm>
          <a:prstGeom prst="ellipse">
            <a:avLst/>
          </a:prstGeom>
          <a:noFill/>
          <a:ln w="25400" cap="flat" cmpd="sng" algn="ctr">
            <a:solidFill>
              <a:schemeClr val="accent3">
                <a:lumMod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73" name="Shape 33"/>
          <p:cNvCxnSpPr>
            <a:stCxn id="64" idx="1"/>
            <a:endCxn id="72" idx="0"/>
          </p:cNvCxnSpPr>
          <p:nvPr/>
        </p:nvCxnSpPr>
        <p:spPr bwMode="auto">
          <a:xfrm rot="16200000" flipV="1">
            <a:off x="5197030" y="7239544"/>
            <a:ext cx="41659" cy="1716971"/>
          </a:xfrm>
          <a:prstGeom prst="curvedConnector3">
            <a:avLst>
              <a:gd name="adj1" fmla="val 655889"/>
            </a:avLst>
          </a:prstGeom>
          <a:solidFill>
            <a:schemeClr val="accent1"/>
          </a:solidFill>
          <a:ln w="25400" cap="flat" cmpd="sng" algn="ctr">
            <a:solidFill>
              <a:schemeClr val="accent3">
                <a:lumMod val="50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cxnSp>
        <p:nvCxnSpPr>
          <p:cNvPr id="78" name="Straight Connector 77"/>
          <p:cNvCxnSpPr/>
          <p:nvPr/>
        </p:nvCxnSpPr>
        <p:spPr bwMode="auto">
          <a:xfrm>
            <a:off x="6959600" y="5029200"/>
            <a:ext cx="22098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cxnSp>
        <p:nvCxnSpPr>
          <p:cNvPr id="79" name="Straight Connector 78"/>
          <p:cNvCxnSpPr/>
          <p:nvPr/>
        </p:nvCxnSpPr>
        <p:spPr bwMode="auto">
          <a:xfrm rot="10800000" flipV="1">
            <a:off x="4673600" y="5029200"/>
            <a:ext cx="13716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80" name="TextBox 79"/>
          <p:cNvSpPr txBox="1"/>
          <p:nvPr/>
        </p:nvSpPr>
        <p:spPr>
          <a:xfrm>
            <a:off x="8182373" y="533400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if x &gt; 12</a:t>
            </a:r>
          </a:p>
        </p:txBody>
      </p:sp>
      <p:cxnSp>
        <p:nvCxnSpPr>
          <p:cNvPr id="81" name="Straight Connector 80"/>
          <p:cNvCxnSpPr/>
          <p:nvPr/>
        </p:nvCxnSpPr>
        <p:spPr bwMode="auto">
          <a:xfrm rot="16200000" flipH="1">
            <a:off x="4902199" y="6553199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 rot="5400000">
            <a:off x="3530600" y="6553200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84" name="TextBox 83"/>
          <p:cNvSpPr txBox="1"/>
          <p:nvPr/>
        </p:nvSpPr>
        <p:spPr>
          <a:xfrm>
            <a:off x="4445000" y="525780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if x &lt; 12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394413" y="6553200"/>
            <a:ext cx="7970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FF0000"/>
                </a:solidFill>
              </a:rPr>
              <a:t>if x &gt; 4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3190787" y="6553200"/>
            <a:ext cx="7970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00B0F0"/>
                </a:solidFill>
              </a:rPr>
              <a:t>if x &lt; 4</a:t>
            </a:r>
          </a:p>
        </p:txBody>
      </p:sp>
      <p:graphicFrame>
        <p:nvGraphicFramePr>
          <p:cNvPr id="88" name="Table 87"/>
          <p:cNvGraphicFramePr>
            <a:graphicFrameLocks noGrp="1"/>
          </p:cNvGraphicFramePr>
          <p:nvPr/>
        </p:nvGraphicFramePr>
        <p:xfrm>
          <a:off x="3302000" y="72390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5130800" y="72390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0" name="Table 89"/>
          <p:cNvGraphicFramePr>
            <a:graphicFrameLocks noGrp="1"/>
          </p:cNvGraphicFramePr>
          <p:nvPr/>
        </p:nvGraphicFramePr>
        <p:xfrm>
          <a:off x="4216400" y="60960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1" name="Table 90"/>
          <p:cNvGraphicFramePr>
            <a:graphicFrameLocks noGrp="1"/>
          </p:cNvGraphicFramePr>
          <p:nvPr/>
        </p:nvGraphicFramePr>
        <p:xfrm>
          <a:off x="6045200" y="48006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2" name="Table 91"/>
          <p:cNvGraphicFramePr>
            <a:graphicFrameLocks noGrp="1"/>
          </p:cNvGraphicFramePr>
          <p:nvPr/>
        </p:nvGraphicFramePr>
        <p:xfrm>
          <a:off x="8785835" y="60960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3" name="Oval 92"/>
          <p:cNvSpPr/>
          <p:nvPr/>
        </p:nvSpPr>
        <p:spPr bwMode="auto">
          <a:xfrm>
            <a:off x="5118876" y="8074222"/>
            <a:ext cx="304800" cy="3048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94" name="Shape 33"/>
          <p:cNvCxnSpPr>
            <a:stCxn id="72" idx="7"/>
            <a:endCxn id="93" idx="1"/>
          </p:cNvCxnSpPr>
          <p:nvPr/>
        </p:nvCxnSpPr>
        <p:spPr bwMode="auto">
          <a:xfrm rot="5400000" flipH="1" flipV="1">
            <a:off x="4813835" y="7772160"/>
            <a:ext cx="2978" cy="696377"/>
          </a:xfrm>
          <a:prstGeom prst="curvedConnector3">
            <a:avLst>
              <a:gd name="adj1" fmla="val 5159975"/>
            </a:avLst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26" name="Slide Number Placeholder 2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2" name="Up Arrow 1">
            <a:extLst>
              <a:ext uri="{FF2B5EF4-FFF2-40B4-BE49-F238E27FC236}">
                <a16:creationId xmlns:a16="http://schemas.microsoft.com/office/drawing/2014/main" id="{B04A0EA4-685D-035D-74F5-B34D7F067A1F}"/>
              </a:ext>
            </a:extLst>
          </p:cNvPr>
          <p:cNvSpPr/>
          <p:nvPr/>
        </p:nvSpPr>
        <p:spPr bwMode="auto">
          <a:xfrm>
            <a:off x="3417984" y="8918959"/>
            <a:ext cx="619027" cy="580641"/>
          </a:xfrm>
          <a:prstGeom prst="upArrow">
            <a:avLst/>
          </a:prstGeom>
          <a:solidFill>
            <a:srgbClr val="00B0F0"/>
          </a:solidFill>
          <a:ln w="25400" cap="flat" cmpd="sng" algn="ctr">
            <a:solidFill>
              <a:schemeClr val="accent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" name="Up Arrow 2">
            <a:extLst>
              <a:ext uri="{FF2B5EF4-FFF2-40B4-BE49-F238E27FC236}">
                <a16:creationId xmlns:a16="http://schemas.microsoft.com/office/drawing/2014/main" id="{724987D7-FB97-C3EB-3A79-236EBE898B0D}"/>
              </a:ext>
            </a:extLst>
          </p:cNvPr>
          <p:cNvSpPr/>
          <p:nvPr/>
        </p:nvSpPr>
        <p:spPr bwMode="auto">
          <a:xfrm>
            <a:off x="5278486" y="8918959"/>
            <a:ext cx="619027" cy="580641"/>
          </a:xfrm>
          <a:prstGeom prst="upArrow">
            <a:avLst/>
          </a:prstGeom>
          <a:solidFill>
            <a:srgbClr val="FF0000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65" grpId="0" animBg="1"/>
      <p:bldP spid="85" grpId="0"/>
      <p:bldP spid="86" grpId="0"/>
      <p:bldP spid="93" grpId="0" animBg="1"/>
      <p:bldP spid="2" grpId="0" animBg="1"/>
      <p:bldP spid="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2387600" y="8150422"/>
          <a:ext cx="91440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6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7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8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45 Helvetica Light"/>
                        </a:rPr>
                        <a:t>9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45 Helvetica Light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for a Number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 x &lt; 4, so we look at index 1</a:t>
            </a:r>
          </a:p>
          <a:p>
            <a:pPr lvl="1"/>
            <a:r>
              <a:rPr lang="en-US" dirty="0"/>
              <a:t>If </a:t>
            </a:r>
            <a:r>
              <a:rPr lang="en-US" dirty="0">
                <a:solidFill>
                  <a:srgbClr val="00B050"/>
                </a:solidFill>
              </a:rPr>
              <a:t>x = 0</a:t>
            </a:r>
            <a:r>
              <a:rPr lang="en-US" dirty="0"/>
              <a:t>, we are done</a:t>
            </a:r>
          </a:p>
          <a:p>
            <a:pPr lvl="1"/>
            <a:r>
              <a:rPr lang="en-US" dirty="0"/>
              <a:t>If </a:t>
            </a:r>
            <a:r>
              <a:rPr lang="en-US" dirty="0">
                <a:solidFill>
                  <a:srgbClr val="00B0F0"/>
                </a:solidFill>
              </a:rPr>
              <a:t>x &lt; 0</a:t>
            </a:r>
            <a:r>
              <a:rPr lang="en-US" dirty="0"/>
              <a:t>, we </a:t>
            </a:r>
            <a:r>
              <a:rPr lang="en-US" b="1" dirty="0"/>
              <a:t>necessarily</a:t>
            </a:r>
            <a:r>
              <a:rPr lang="en-US" dirty="0"/>
              <a:t> look at index 0</a:t>
            </a:r>
          </a:p>
        </p:txBody>
      </p:sp>
      <p:sp>
        <p:nvSpPr>
          <p:cNvPr id="30" name="Oval 29"/>
          <p:cNvSpPr/>
          <p:nvPr/>
        </p:nvSpPr>
        <p:spPr bwMode="auto">
          <a:xfrm>
            <a:off x="6031707" y="8302822"/>
            <a:ext cx="304800" cy="304800"/>
          </a:xfrm>
          <a:prstGeom prst="ellipse">
            <a:avLst/>
          </a:prstGeom>
          <a:noFill/>
          <a:ln w="254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3292573" y="8302822"/>
            <a:ext cx="304800" cy="304800"/>
          </a:xfrm>
          <a:prstGeom prst="ellipse">
            <a:avLst/>
          </a:prstGeom>
          <a:noFill/>
          <a:ln w="25400" cap="flat" cmpd="sng" algn="ctr">
            <a:solidFill>
              <a:schemeClr val="accent3">
                <a:lumMod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34" name="Shape 33"/>
          <p:cNvCxnSpPr>
            <a:stCxn id="35" idx="1"/>
            <a:endCxn id="32" idx="0"/>
          </p:cNvCxnSpPr>
          <p:nvPr/>
        </p:nvCxnSpPr>
        <p:spPr bwMode="auto">
          <a:xfrm rot="16200000" flipV="1">
            <a:off x="3824485" y="7923311"/>
            <a:ext cx="47615" cy="806637"/>
          </a:xfrm>
          <a:prstGeom prst="curvedConnector3">
            <a:avLst>
              <a:gd name="adj1" fmla="val 342527"/>
            </a:avLst>
          </a:prstGeom>
          <a:solidFill>
            <a:schemeClr val="accent1"/>
          </a:solidFill>
          <a:ln w="25400" cap="flat" cmpd="sng" algn="ctr">
            <a:solidFill>
              <a:schemeClr val="accent3">
                <a:lumMod val="50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35" name="Oval 34"/>
          <p:cNvSpPr/>
          <p:nvPr/>
        </p:nvSpPr>
        <p:spPr bwMode="auto">
          <a:xfrm>
            <a:off x="4206973" y="8305800"/>
            <a:ext cx="304800" cy="304800"/>
          </a:xfrm>
          <a:prstGeom prst="ellipse">
            <a:avLst/>
          </a:prstGeom>
          <a:noFill/>
          <a:ln w="25400" cap="flat" cmpd="sng" algn="ctr">
            <a:solidFill>
              <a:schemeClr val="accent3">
                <a:lumMod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36" name="Shape 33"/>
          <p:cNvCxnSpPr>
            <a:stCxn id="30" idx="1"/>
            <a:endCxn id="35" idx="0"/>
          </p:cNvCxnSpPr>
          <p:nvPr/>
        </p:nvCxnSpPr>
        <p:spPr bwMode="auto">
          <a:xfrm rot="16200000" flipV="1">
            <a:off x="5197030" y="7468144"/>
            <a:ext cx="41659" cy="1716971"/>
          </a:xfrm>
          <a:prstGeom prst="curvedConnector3">
            <a:avLst>
              <a:gd name="adj1" fmla="val 655889"/>
            </a:avLst>
          </a:prstGeom>
          <a:solidFill>
            <a:schemeClr val="accent1"/>
          </a:solidFill>
          <a:ln w="25400" cap="flat" cmpd="sng" algn="ctr">
            <a:solidFill>
              <a:schemeClr val="accent3">
                <a:lumMod val="50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37" name="Oval 36"/>
          <p:cNvSpPr/>
          <p:nvPr/>
        </p:nvSpPr>
        <p:spPr bwMode="auto">
          <a:xfrm>
            <a:off x="2368746" y="8305800"/>
            <a:ext cx="304800" cy="304800"/>
          </a:xfrm>
          <a:prstGeom prst="ellipse">
            <a:avLst/>
          </a:prstGeom>
          <a:noFill/>
          <a:ln w="2540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38" name="Shape 33"/>
          <p:cNvCxnSpPr>
            <a:stCxn id="32" idx="1"/>
            <a:endCxn id="37" idx="7"/>
          </p:cNvCxnSpPr>
          <p:nvPr/>
        </p:nvCxnSpPr>
        <p:spPr bwMode="auto">
          <a:xfrm rot="16200000" flipH="1" flipV="1">
            <a:off x="2981571" y="7994797"/>
            <a:ext cx="2978" cy="708301"/>
          </a:xfrm>
          <a:prstGeom prst="curvedConnector3">
            <a:avLst>
              <a:gd name="adj1" fmla="val -2527670"/>
            </a:avLst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42" name="Rectangular Callout 41"/>
          <p:cNvSpPr/>
          <p:nvPr/>
        </p:nvSpPr>
        <p:spPr bwMode="auto">
          <a:xfrm>
            <a:off x="9855200" y="7445514"/>
            <a:ext cx="2314096" cy="707886"/>
          </a:xfrm>
          <a:prstGeom prst="wedgeRectCallout">
            <a:avLst>
              <a:gd name="adj1" fmla="val -321046"/>
              <a:gd name="adj2" fmla="val -2074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Then, we may look</a:t>
            </a:r>
            <a:br>
              <a:rPr lang="en-US" sz="2000" b="0" dirty="0"/>
            </a:br>
            <a:r>
              <a:rPr lang="en-US" sz="2000" b="0" dirty="0"/>
              <a:t>at this element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2387600" y="7466111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1" name="Straight Connector 40"/>
          <p:cNvCxnSpPr/>
          <p:nvPr/>
        </p:nvCxnSpPr>
        <p:spPr bwMode="auto">
          <a:xfrm>
            <a:off x="6959600" y="4191000"/>
            <a:ext cx="22098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 rot="10800000" flipV="1">
            <a:off x="4673600" y="4191000"/>
            <a:ext cx="13716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8182373" y="449580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if x &gt; 12</a:t>
            </a:r>
          </a:p>
        </p:txBody>
      </p:sp>
      <p:cxnSp>
        <p:nvCxnSpPr>
          <p:cNvPr id="45" name="Straight Connector 44"/>
          <p:cNvCxnSpPr/>
          <p:nvPr/>
        </p:nvCxnSpPr>
        <p:spPr bwMode="auto">
          <a:xfrm rot="16200000" flipH="1">
            <a:off x="4902199" y="5714999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 rot="5400000">
            <a:off x="3530600" y="5715000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 rot="5400000">
            <a:off x="2692401" y="6857999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4445000" y="441960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if x &lt; 12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394413" y="5715000"/>
            <a:ext cx="7970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if x &gt; 4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190787" y="5715000"/>
            <a:ext cx="7970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if x &lt; 4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276387" y="6858000"/>
            <a:ext cx="7970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00B0F0"/>
                </a:solidFill>
              </a:rPr>
              <a:t>if x &lt; 0</a:t>
            </a:r>
          </a:p>
        </p:txBody>
      </p:sp>
      <p:graphicFrame>
        <p:nvGraphicFramePr>
          <p:cNvPr id="52" name="Table 51"/>
          <p:cNvGraphicFramePr>
            <a:graphicFrameLocks noGrp="1"/>
          </p:cNvGraphicFramePr>
          <p:nvPr/>
        </p:nvGraphicFramePr>
        <p:xfrm>
          <a:off x="3302000" y="64008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3" name="Table 52"/>
          <p:cNvGraphicFramePr>
            <a:graphicFrameLocks noGrp="1"/>
          </p:cNvGraphicFramePr>
          <p:nvPr/>
        </p:nvGraphicFramePr>
        <p:xfrm>
          <a:off x="5130800" y="64008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4216400" y="52578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6" name="Table 55"/>
          <p:cNvGraphicFramePr>
            <a:graphicFrameLocks noGrp="1"/>
          </p:cNvGraphicFramePr>
          <p:nvPr/>
        </p:nvGraphicFramePr>
        <p:xfrm>
          <a:off x="6045200" y="39624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3" name="Table 72"/>
          <p:cNvGraphicFramePr>
            <a:graphicFrameLocks noGrp="1"/>
          </p:cNvGraphicFramePr>
          <p:nvPr/>
        </p:nvGraphicFramePr>
        <p:xfrm>
          <a:off x="8785835" y="52578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9" name="Slide Number Placeholder 2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2" name="Up Arrow 1">
            <a:extLst>
              <a:ext uri="{FF2B5EF4-FFF2-40B4-BE49-F238E27FC236}">
                <a16:creationId xmlns:a16="http://schemas.microsoft.com/office/drawing/2014/main" id="{4E32EB3F-597E-E714-F796-A0570A15EB8F}"/>
              </a:ext>
            </a:extLst>
          </p:cNvPr>
          <p:cNvSpPr/>
          <p:nvPr/>
        </p:nvSpPr>
        <p:spPr bwMode="auto">
          <a:xfrm>
            <a:off x="2535286" y="9146857"/>
            <a:ext cx="619027" cy="487692"/>
          </a:xfrm>
          <a:prstGeom prst="upArrow">
            <a:avLst/>
          </a:prstGeom>
          <a:solidFill>
            <a:srgbClr val="00B0F0"/>
          </a:solidFill>
          <a:ln w="25400" cap="flat" cmpd="sng" algn="ctr">
            <a:solidFill>
              <a:schemeClr val="accent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2" grpId="0" animBg="1"/>
      <p:bldP spid="51" grpId="0"/>
      <p:bldP spid="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for a Number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map out all possible sequences of elements binary search may examine, for any x </a:t>
            </a:r>
          </a:p>
        </p:txBody>
      </p:sp>
      <p:sp>
        <p:nvSpPr>
          <p:cNvPr id="31" name="Rectangular Callout 30"/>
          <p:cNvSpPr/>
          <p:nvPr/>
        </p:nvSpPr>
        <p:spPr bwMode="auto">
          <a:xfrm>
            <a:off x="330200" y="3505200"/>
            <a:ext cx="3511539" cy="1015663"/>
          </a:xfrm>
          <a:prstGeom prst="wedgeRectCallout">
            <a:avLst>
              <a:gd name="adj1" fmla="val 55766"/>
              <a:gd name="adj2" fmla="val 10177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This is called a </a:t>
            </a:r>
            <a:r>
              <a:rPr lang="en-US" sz="2000" dirty="0">
                <a:solidFill>
                  <a:schemeClr val="tx1"/>
                </a:solidFill>
              </a:rPr>
              <a:t>decision tree</a:t>
            </a:r>
            <a:r>
              <a:rPr lang="en-US" sz="2000" b="0" dirty="0">
                <a:solidFill>
                  <a:schemeClr val="tx1"/>
                </a:solidFill>
              </a:rPr>
              <a:t>:</a:t>
            </a: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At every step, it tells us how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to decide what to do next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2" name="Rectangular Callout 31"/>
          <p:cNvSpPr/>
          <p:nvPr/>
        </p:nvSpPr>
        <p:spPr bwMode="auto">
          <a:xfrm>
            <a:off x="9629478" y="3200400"/>
            <a:ext cx="3011402" cy="1323439"/>
          </a:xfrm>
          <a:prstGeom prst="wedgeRectCallout">
            <a:avLst>
              <a:gd name="adj1" fmla="val -54079"/>
              <a:gd name="adj2" fmla="val 88951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We are essentially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hoisting the array by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its midpoint, its two sides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by their midpoint, etc.,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2387600" y="8150422"/>
          <a:ext cx="91440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6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7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8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45 Helvetica Light"/>
                        </a:rPr>
                        <a:t>9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45 Helvetica Light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2387600" y="7466111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9" name="Straight Connector 38"/>
          <p:cNvCxnSpPr/>
          <p:nvPr/>
        </p:nvCxnSpPr>
        <p:spPr bwMode="auto">
          <a:xfrm>
            <a:off x="6959600" y="4191000"/>
            <a:ext cx="22098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10800000" flipV="1">
            <a:off x="4673600" y="4191000"/>
            <a:ext cx="13716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8182373" y="449580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FF0000"/>
                </a:solidFill>
              </a:rPr>
              <a:t>if x &gt; 12</a:t>
            </a:r>
          </a:p>
        </p:txBody>
      </p:sp>
      <p:cxnSp>
        <p:nvCxnSpPr>
          <p:cNvPr id="42" name="Straight Connector 41"/>
          <p:cNvCxnSpPr/>
          <p:nvPr/>
        </p:nvCxnSpPr>
        <p:spPr bwMode="auto">
          <a:xfrm rot="16200000" flipH="1">
            <a:off x="4902199" y="5714999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 rot="5400000">
            <a:off x="3530600" y="5715000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 rot="5400000">
            <a:off x="2692401" y="6857999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4445000" y="441960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00B0F0"/>
                </a:solidFill>
              </a:rPr>
              <a:t>if x &lt; 12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394413" y="5715000"/>
            <a:ext cx="7970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FF0000"/>
                </a:solidFill>
              </a:rPr>
              <a:t>if x &gt; 4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190787" y="5715000"/>
            <a:ext cx="7970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00B0F0"/>
                </a:solidFill>
              </a:rPr>
              <a:t>if x &lt; 4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276387" y="6858000"/>
            <a:ext cx="7970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00B0F0"/>
                </a:solidFill>
              </a:rPr>
              <a:t>if x &lt; 0</a:t>
            </a:r>
          </a:p>
        </p:txBody>
      </p:sp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3302000" y="64008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30800" y="64008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1" name="Table 50"/>
          <p:cNvGraphicFramePr>
            <a:graphicFrameLocks noGrp="1"/>
          </p:cNvGraphicFramePr>
          <p:nvPr/>
        </p:nvGraphicFramePr>
        <p:xfrm>
          <a:off x="4216400" y="52578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6" name="Table 55"/>
          <p:cNvGraphicFramePr>
            <a:graphicFrameLocks noGrp="1"/>
          </p:cNvGraphicFramePr>
          <p:nvPr/>
        </p:nvGraphicFramePr>
        <p:xfrm>
          <a:off x="6045200" y="39624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7" name="Table 56"/>
          <p:cNvGraphicFramePr>
            <a:graphicFrameLocks noGrp="1"/>
          </p:cNvGraphicFramePr>
          <p:nvPr/>
        </p:nvGraphicFramePr>
        <p:xfrm>
          <a:off x="6957035" y="7466111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58" name="Straight Connector 57"/>
          <p:cNvCxnSpPr/>
          <p:nvPr/>
        </p:nvCxnSpPr>
        <p:spPr bwMode="auto">
          <a:xfrm rot="16200000" flipH="1">
            <a:off x="9471634" y="5714999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rot="5400000">
            <a:off x="8100035" y="5715000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 rot="5400000">
            <a:off x="7261836" y="6857999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9963848" y="571500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FF0000"/>
                </a:solidFill>
              </a:rPr>
              <a:t>if x &gt; 42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645400" y="571500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00B0F0"/>
                </a:solidFill>
              </a:rPr>
              <a:t>if x &lt; 42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731000" y="685800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00B0F0"/>
                </a:solidFill>
              </a:rPr>
              <a:t>if x &lt; 22</a:t>
            </a:r>
          </a:p>
        </p:txBody>
      </p:sp>
      <p:graphicFrame>
        <p:nvGraphicFramePr>
          <p:cNvPr id="64" name="Table 63"/>
          <p:cNvGraphicFramePr>
            <a:graphicFrameLocks noGrp="1"/>
          </p:cNvGraphicFramePr>
          <p:nvPr/>
        </p:nvGraphicFramePr>
        <p:xfrm>
          <a:off x="7871435" y="64008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5" name="Table 64"/>
          <p:cNvGraphicFramePr>
            <a:graphicFrameLocks noGrp="1"/>
          </p:cNvGraphicFramePr>
          <p:nvPr/>
        </p:nvGraphicFramePr>
        <p:xfrm>
          <a:off x="9700235" y="64008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6" name="Table 75"/>
          <p:cNvGraphicFramePr>
            <a:graphicFrameLocks noGrp="1"/>
          </p:cNvGraphicFramePr>
          <p:nvPr/>
        </p:nvGraphicFramePr>
        <p:xfrm>
          <a:off x="8785835" y="52578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" name="Slide Number Placeholder 3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for a Number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array provides direct access to all elements</a:t>
            </a:r>
          </a:p>
          <a:p>
            <a:pPr lvl="1"/>
            <a:r>
              <a:rPr lang="en-US" dirty="0"/>
              <a:t>This is an overkill for binary search</a:t>
            </a:r>
          </a:p>
          <a:p>
            <a:pPr lvl="1"/>
            <a:r>
              <a:rPr lang="en-US" dirty="0"/>
              <a:t>At any point, it needs direct access to </a:t>
            </a:r>
            <a:r>
              <a:rPr lang="en-US" b="1" dirty="0"/>
              <a:t>at most two </a:t>
            </a:r>
            <a:r>
              <a:rPr lang="en-US" dirty="0"/>
              <a:t>elements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387600" y="8150422"/>
          <a:ext cx="91440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6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7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8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45 Helvetica Light"/>
                        </a:rPr>
                        <a:t>9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45 Helvetica Light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2387600" y="7466111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4" name="Straight Connector 23"/>
          <p:cNvCxnSpPr/>
          <p:nvPr/>
        </p:nvCxnSpPr>
        <p:spPr bwMode="auto">
          <a:xfrm>
            <a:off x="6959600" y="4191000"/>
            <a:ext cx="22098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 rot="10800000" flipV="1">
            <a:off x="4673600" y="4191000"/>
            <a:ext cx="13716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8182373" y="449580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FF0000"/>
                </a:solidFill>
              </a:rPr>
              <a:t>if x &gt; 12</a:t>
            </a:r>
          </a:p>
        </p:txBody>
      </p:sp>
      <p:cxnSp>
        <p:nvCxnSpPr>
          <p:cNvPr id="66" name="Straight Connector 65"/>
          <p:cNvCxnSpPr/>
          <p:nvPr/>
        </p:nvCxnSpPr>
        <p:spPr bwMode="auto">
          <a:xfrm rot="16200000" flipH="1">
            <a:off x="4902199" y="5714999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cxnSp>
        <p:nvCxnSpPr>
          <p:cNvPr id="67" name="Straight Connector 66"/>
          <p:cNvCxnSpPr/>
          <p:nvPr/>
        </p:nvCxnSpPr>
        <p:spPr bwMode="auto">
          <a:xfrm rot="5400000">
            <a:off x="3530600" y="5715000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 rot="5400000">
            <a:off x="2692401" y="6857999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4445000" y="441960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00B0F0"/>
                </a:solidFill>
              </a:rPr>
              <a:t>if x &lt; 12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394413" y="5715000"/>
            <a:ext cx="7970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FF0000"/>
                </a:solidFill>
              </a:rPr>
              <a:t>if x &gt; 4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3190787" y="5715000"/>
            <a:ext cx="7970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00B0F0"/>
                </a:solidFill>
              </a:rPr>
              <a:t>if x &lt; 4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2276387" y="6858000"/>
            <a:ext cx="7970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00B0F0"/>
                </a:solidFill>
              </a:rPr>
              <a:t>if x &lt; 0</a:t>
            </a:r>
          </a:p>
        </p:txBody>
      </p:sp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3302000" y="64008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5130800" y="64008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/>
        </p:nvGraphicFramePr>
        <p:xfrm>
          <a:off x="4216400" y="52578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2" name="Table 41"/>
          <p:cNvGraphicFramePr>
            <a:graphicFrameLocks noGrp="1"/>
          </p:cNvGraphicFramePr>
          <p:nvPr/>
        </p:nvGraphicFramePr>
        <p:xfrm>
          <a:off x="6045200" y="39624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1" name="Table 50"/>
          <p:cNvGraphicFramePr>
            <a:graphicFrameLocks noGrp="1"/>
          </p:cNvGraphicFramePr>
          <p:nvPr/>
        </p:nvGraphicFramePr>
        <p:xfrm>
          <a:off x="6957035" y="7466111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56" name="Straight Connector 55"/>
          <p:cNvCxnSpPr/>
          <p:nvPr/>
        </p:nvCxnSpPr>
        <p:spPr bwMode="auto">
          <a:xfrm rot="16200000" flipH="1">
            <a:off x="9471634" y="5714999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 rot="5400000">
            <a:off x="8100035" y="5715000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 rot="5400000">
            <a:off x="7261836" y="6857999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9963848" y="571500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FF0000"/>
                </a:solidFill>
              </a:rPr>
              <a:t>if x &gt; 42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645400" y="571500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00B0F0"/>
                </a:solidFill>
              </a:rPr>
              <a:t>if x &lt; 42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731000" y="685800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00B0F0"/>
                </a:solidFill>
              </a:rPr>
              <a:t>if x &lt; 22</a:t>
            </a:r>
          </a:p>
        </p:txBody>
      </p:sp>
      <p:graphicFrame>
        <p:nvGraphicFramePr>
          <p:cNvPr id="62" name="Table 61"/>
          <p:cNvGraphicFramePr>
            <a:graphicFrameLocks noGrp="1"/>
          </p:cNvGraphicFramePr>
          <p:nvPr/>
        </p:nvGraphicFramePr>
        <p:xfrm>
          <a:off x="7871435" y="64008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9700235" y="64008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4" name="Table 63"/>
          <p:cNvGraphicFramePr>
            <a:graphicFrameLocks noGrp="1"/>
          </p:cNvGraphicFramePr>
          <p:nvPr/>
        </p:nvGraphicFramePr>
        <p:xfrm>
          <a:off x="8785835" y="52578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0" name="Slide Number Placeholder 2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for a Number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6896100"/>
          </a:xfrm>
        </p:spPr>
        <p:txBody>
          <a:bodyPr/>
          <a:lstStyle/>
          <a:p>
            <a:r>
              <a:rPr lang="en-US" dirty="0"/>
              <a:t>We can achieve the same access pattern by pairing up each element with </a:t>
            </a:r>
            <a:r>
              <a:rPr lang="en-US" b="1" dirty="0"/>
              <a:t>two</a:t>
            </a:r>
            <a:r>
              <a:rPr lang="en-US" dirty="0"/>
              <a:t> </a:t>
            </a:r>
            <a:r>
              <a:rPr lang="en-US" b="1" dirty="0"/>
              <a:t>pointers</a:t>
            </a:r>
          </a:p>
          <a:p>
            <a:pPr lvl="1"/>
            <a:r>
              <a:rPr lang="en-US" dirty="0"/>
              <a:t>One to each of the two elements that may be examined next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are losing direct access to arbitrary elements</a:t>
            </a:r>
          </a:p>
          <a:p>
            <a:pPr lvl="1"/>
            <a:r>
              <a:rPr lang="en-US" dirty="0"/>
              <a:t>But retaining access to the elements that matter to binary search</a:t>
            </a:r>
          </a:p>
        </p:txBody>
      </p:sp>
      <p:cxnSp>
        <p:nvCxnSpPr>
          <p:cNvPr id="48" name="Straight Connector 47"/>
          <p:cNvCxnSpPr/>
          <p:nvPr/>
        </p:nvCxnSpPr>
        <p:spPr bwMode="auto">
          <a:xfrm>
            <a:off x="6959600" y="4191000"/>
            <a:ext cx="22098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 rot="10800000" flipV="1">
            <a:off x="4673600" y="4191000"/>
            <a:ext cx="13716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 rot="16200000" flipH="1">
            <a:off x="4902199" y="5714999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 rot="5400000">
            <a:off x="3530600" y="5715000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 rot="5400000">
            <a:off x="2692401" y="6857999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 rot="16200000" flipH="1">
            <a:off x="9471634" y="5714999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rot="5400000">
            <a:off x="8100035" y="5715000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rot="5400000">
            <a:off x="7261836" y="6857999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72" name="Table 71"/>
          <p:cNvGraphicFramePr>
            <a:graphicFrameLocks noGrp="1"/>
          </p:cNvGraphicFramePr>
          <p:nvPr/>
        </p:nvGraphicFramePr>
        <p:xfrm>
          <a:off x="5816600" y="39609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3" name="Table 72"/>
          <p:cNvGraphicFramePr>
            <a:graphicFrameLocks noGrp="1"/>
          </p:cNvGraphicFramePr>
          <p:nvPr/>
        </p:nvGraphicFramePr>
        <p:xfrm>
          <a:off x="3987800" y="52563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4" name="Table 73"/>
          <p:cNvGraphicFramePr>
            <a:graphicFrameLocks noGrp="1"/>
          </p:cNvGraphicFramePr>
          <p:nvPr/>
        </p:nvGraphicFramePr>
        <p:xfrm>
          <a:off x="8559800" y="52563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5" name="Table 74"/>
          <p:cNvGraphicFramePr>
            <a:graphicFrameLocks noGrp="1"/>
          </p:cNvGraphicFramePr>
          <p:nvPr/>
        </p:nvGraphicFramePr>
        <p:xfrm>
          <a:off x="9474200" y="63993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6" name="Table 75"/>
          <p:cNvGraphicFramePr>
            <a:graphicFrameLocks noGrp="1"/>
          </p:cNvGraphicFramePr>
          <p:nvPr/>
        </p:nvGraphicFramePr>
        <p:xfrm>
          <a:off x="7645400" y="63993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7" name="Table 76"/>
          <p:cNvGraphicFramePr>
            <a:graphicFrameLocks noGrp="1"/>
          </p:cNvGraphicFramePr>
          <p:nvPr/>
        </p:nvGraphicFramePr>
        <p:xfrm>
          <a:off x="6731000" y="74661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8" name="Table 77"/>
          <p:cNvGraphicFramePr>
            <a:graphicFrameLocks noGrp="1"/>
          </p:cNvGraphicFramePr>
          <p:nvPr/>
        </p:nvGraphicFramePr>
        <p:xfrm>
          <a:off x="4902200" y="63993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9" name="Table 78"/>
          <p:cNvGraphicFramePr>
            <a:graphicFrameLocks noGrp="1"/>
          </p:cNvGraphicFramePr>
          <p:nvPr/>
        </p:nvGraphicFramePr>
        <p:xfrm>
          <a:off x="3073400" y="63993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2159000" y="74661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" name="Rectangular Callout 20"/>
          <p:cNvSpPr/>
          <p:nvPr/>
        </p:nvSpPr>
        <p:spPr bwMode="auto">
          <a:xfrm>
            <a:off x="11102066" y="7671137"/>
            <a:ext cx="1801134" cy="1015663"/>
          </a:xfrm>
          <a:prstGeom prst="wedgeRectCallout">
            <a:avLst>
              <a:gd name="adj1" fmla="val -72463"/>
              <a:gd name="adj2" fmla="val 8042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Arrays gave us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more power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than needed!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Towards an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capture this idea with this </a:t>
            </a:r>
            <a:r>
              <a:rPr lang="en-US" b="1" dirty="0"/>
              <a:t>type declaration</a:t>
            </a:r>
            <a:r>
              <a:rPr lang="en-US" dirty="0"/>
              <a:t>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 data element</a:t>
            </a:r>
          </a:p>
          <a:p>
            <a:pPr lvl="1"/>
            <a:r>
              <a:rPr lang="en-US" dirty="0"/>
              <a:t>Pointers to the 2</a:t>
            </a:r>
            <a:br>
              <a:rPr lang="en-US" dirty="0"/>
            </a:br>
            <a:r>
              <a:rPr lang="en-US" dirty="0"/>
              <a:t>elements we may</a:t>
            </a:r>
            <a:br>
              <a:rPr lang="en-US" dirty="0"/>
            </a:br>
            <a:r>
              <a:rPr lang="en-US" dirty="0"/>
              <a:t>look at next</a:t>
            </a:r>
          </a:p>
          <a:p>
            <a:pPr lvl="4"/>
            <a:endParaRPr lang="en-US" dirty="0"/>
          </a:p>
          <a:p>
            <a:r>
              <a:rPr lang="en-US" dirty="0"/>
              <a:t>This struct is </a:t>
            </a:r>
            <a:br>
              <a:rPr lang="en-US" dirty="0"/>
            </a:br>
            <a:r>
              <a:rPr lang="en-US" dirty="0"/>
              <a:t>called a </a:t>
            </a:r>
            <a:r>
              <a:rPr lang="en-US" b="1" dirty="0"/>
              <a:t>node</a:t>
            </a:r>
          </a:p>
          <a:p>
            <a:pPr lvl="2"/>
            <a:endParaRPr lang="en-US" dirty="0"/>
          </a:p>
          <a:p>
            <a:r>
              <a:rPr lang="en-US" dirty="0"/>
              <a:t>This arrangement of data in memory is called a </a:t>
            </a:r>
            <a:r>
              <a:rPr lang="en-US" b="1" dirty="0"/>
              <a:t>tree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625600" y="2667000"/>
            <a:ext cx="2895600" cy="16764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 struct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tree_node tree</a:t>
            </a:r>
            <a:r>
              <a:rPr lang="en-US" sz="1600" b="0" dirty="0">
                <a:latin typeface="Helvetica Neue"/>
              </a:rPr>
              <a:t>;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tree_node </a:t>
            </a:r>
            <a:r>
              <a:rPr lang="en-US" sz="1600" b="0" dirty="0">
                <a:latin typeface="Helvetica Neue"/>
              </a:rPr>
              <a:t>{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latin typeface="Helvetica Neue"/>
              </a:rPr>
              <a:t> left;</a:t>
            </a:r>
          </a:p>
          <a:p>
            <a:pPr algn="l">
              <a:tabLst>
                <a:tab pos="1425575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int </a:t>
            </a:r>
            <a:r>
              <a:rPr lang="en-US" sz="1600" b="0" dirty="0">
                <a:latin typeface="Helvetica Neue"/>
              </a:rPr>
              <a:t>data;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1425575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latin typeface="Helvetica Neue"/>
              </a:rPr>
              <a:t> right;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1425575" algn="l"/>
              </a:tabLst>
            </a:pPr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8940800" y="4211599"/>
            <a:ext cx="22098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rot="10800000" flipV="1">
            <a:off x="6654800" y="4211599"/>
            <a:ext cx="13716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 rot="16200000" flipH="1">
            <a:off x="6883399" y="5735598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rot="5400000">
            <a:off x="5511800" y="5735599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rot="5400000">
            <a:off x="4673601" y="6878598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rot="16200000" flipH="1">
            <a:off x="11452834" y="5735598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 rot="5400000">
            <a:off x="10081235" y="5735599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 rot="5400000">
            <a:off x="9243036" y="6878598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7797800" y="398151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/>
        </p:nvGraphicFramePr>
        <p:xfrm>
          <a:off x="5969000" y="527691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2" name="Table 41"/>
          <p:cNvGraphicFramePr>
            <a:graphicFrameLocks noGrp="1"/>
          </p:cNvGraphicFramePr>
          <p:nvPr/>
        </p:nvGraphicFramePr>
        <p:xfrm>
          <a:off x="10541000" y="527691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3" name="Table 42"/>
          <p:cNvGraphicFramePr>
            <a:graphicFrameLocks noGrp="1"/>
          </p:cNvGraphicFramePr>
          <p:nvPr/>
        </p:nvGraphicFramePr>
        <p:xfrm>
          <a:off x="11455400" y="641991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/>
        </p:nvGraphicFramePr>
        <p:xfrm>
          <a:off x="9626600" y="641991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5" name="Table 44"/>
          <p:cNvGraphicFramePr>
            <a:graphicFrameLocks noGrp="1"/>
          </p:cNvGraphicFramePr>
          <p:nvPr/>
        </p:nvGraphicFramePr>
        <p:xfrm>
          <a:off x="8712200" y="748671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/>
        </p:nvGraphicFramePr>
        <p:xfrm>
          <a:off x="6883400" y="641991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5054600" y="641991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4140200" y="748671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7831486" y="375291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left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225935" y="375291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data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8683135" y="375291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right</a:t>
            </a:r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auto">
          <a:xfrm>
            <a:off x="7264400" y="3600510"/>
            <a:ext cx="2438400" cy="1066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28" name="Rectangular Callout 27"/>
          <p:cNvSpPr/>
          <p:nvPr/>
        </p:nvSpPr>
        <p:spPr bwMode="auto">
          <a:xfrm>
            <a:off x="10244789" y="3981510"/>
            <a:ext cx="2078454" cy="400110"/>
          </a:xfrm>
          <a:prstGeom prst="wedgeRectCallout">
            <a:avLst>
              <a:gd name="adj1" fmla="val -94856"/>
              <a:gd name="adj2" fmla="val -2104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Or simply a </a:t>
            </a:r>
            <a:r>
              <a:rPr lang="en-US" sz="2000" dirty="0">
                <a:solidFill>
                  <a:schemeClr val="tx1"/>
                </a:solidFill>
              </a:rPr>
              <a:t>node</a:t>
            </a:r>
            <a:endParaRPr lang="en-US" sz="160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9" name="Rectangular Callout 28"/>
          <p:cNvSpPr/>
          <p:nvPr/>
        </p:nvSpPr>
        <p:spPr bwMode="auto">
          <a:xfrm>
            <a:off x="4826000" y="3254514"/>
            <a:ext cx="1543050" cy="707886"/>
          </a:xfrm>
          <a:prstGeom prst="wedgeRectCallout">
            <a:avLst>
              <a:gd name="adj1" fmla="val -185669"/>
              <a:gd name="adj2" fmla="val -3447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note that it is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recursive</a:t>
            </a:r>
            <a:endParaRPr lang="en-US" sz="160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0" name="Rectangular Callout 29"/>
          <p:cNvSpPr/>
          <p:nvPr/>
        </p:nvSpPr>
        <p:spPr bwMode="auto">
          <a:xfrm>
            <a:off x="4787527" y="3254514"/>
            <a:ext cx="1619995" cy="707886"/>
          </a:xfrm>
          <a:prstGeom prst="wedgeRectCallout">
            <a:avLst>
              <a:gd name="adj1" fmla="val -174125"/>
              <a:gd name="adj2" fmla="val 3431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Note that it is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recursive</a:t>
            </a:r>
            <a:endParaRPr lang="en-US" sz="160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2" name="Rectangular Callout 51"/>
          <p:cNvSpPr/>
          <p:nvPr/>
        </p:nvSpPr>
        <p:spPr bwMode="auto">
          <a:xfrm>
            <a:off x="9612141" y="3352800"/>
            <a:ext cx="2198872" cy="400110"/>
          </a:xfrm>
          <a:prstGeom prst="wedgeRectCallout">
            <a:avLst>
              <a:gd name="adj1" fmla="val -64715"/>
              <a:gd name="adj2" fmla="val 9470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A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solidFill>
                  <a:srgbClr val="00B050"/>
                </a:solidFill>
              </a:rPr>
              <a:t> tree_node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9" grpId="0"/>
      <p:bldP spid="50" grpId="0"/>
      <p:bldP spid="51" grpId="0"/>
      <p:bldP spid="27" grpId="0" animBg="1"/>
      <p:bldP spid="28" grpId="0" animBg="1"/>
      <p:bldP spid="29" grpId="0" animBg="1"/>
      <p:bldP spid="30" grpId="0" animBg="1"/>
      <p:bldP spid="5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436100" cy="1498600"/>
          </a:xfrm>
        </p:spPr>
        <p:txBody>
          <a:bodyPr/>
          <a:lstStyle/>
          <a:p>
            <a:r>
              <a:rPr lang="en-US" dirty="0"/>
              <a:t>Constructing this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Let’s build the first</a:t>
            </a:r>
            <a:br>
              <a:rPr lang="en-US" dirty="0"/>
            </a:br>
            <a:r>
              <a:rPr lang="en-US" dirty="0"/>
              <a:t>few nodes of this</a:t>
            </a:r>
            <a:br>
              <a:rPr lang="en-US" dirty="0"/>
            </a:br>
            <a:r>
              <a:rPr lang="en-US" dirty="0"/>
              <a:t>example</a:t>
            </a:r>
          </a:p>
          <a:p>
            <a:pPr lvl="3"/>
            <a:endParaRPr lang="en-US" dirty="0"/>
          </a:p>
          <a:p>
            <a:pPr lvl="1">
              <a:buNone/>
            </a:pPr>
            <a:r>
              <a:rPr lang="en-US" sz="2400" dirty="0">
                <a:solidFill>
                  <a:srgbClr val="00B050"/>
                </a:solidFill>
              </a:rPr>
              <a:t>tree*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C000"/>
                </a:solidFill>
              </a:rPr>
              <a:t>T</a:t>
            </a:r>
            <a:r>
              <a:rPr lang="en-US" sz="2400" dirty="0"/>
              <a:t> = alloc(</a:t>
            </a:r>
            <a:r>
              <a:rPr lang="en-US" sz="2400" dirty="0">
                <a:solidFill>
                  <a:srgbClr val="00B050"/>
                </a:solidFill>
              </a:rPr>
              <a:t>tree</a:t>
            </a:r>
            <a:r>
              <a:rPr lang="en-US" sz="2400" dirty="0"/>
              <a:t>);</a:t>
            </a:r>
          </a:p>
          <a:p>
            <a:pPr lvl="1">
              <a:buNone/>
            </a:pPr>
            <a:r>
              <a:rPr lang="en-US" sz="2400" dirty="0"/>
              <a:t>T-&gt;data = 12;</a:t>
            </a:r>
          </a:p>
          <a:p>
            <a:pPr lvl="1">
              <a:buNone/>
            </a:pPr>
            <a:r>
              <a:rPr lang="en-US" sz="2400" dirty="0"/>
              <a:t>T-&gt;left = alloc(</a:t>
            </a:r>
            <a:r>
              <a:rPr lang="en-US" sz="2400" dirty="0">
                <a:solidFill>
                  <a:srgbClr val="00B050"/>
                </a:solidFill>
              </a:rPr>
              <a:t>tree</a:t>
            </a:r>
            <a:r>
              <a:rPr lang="en-US" sz="2400" dirty="0"/>
              <a:t>);</a:t>
            </a:r>
          </a:p>
          <a:p>
            <a:pPr lvl="1">
              <a:buNone/>
            </a:pPr>
            <a:r>
              <a:rPr lang="en-US" sz="2400" dirty="0"/>
              <a:t>T-&gt;left-&gt;data = 4;</a:t>
            </a:r>
          </a:p>
          <a:p>
            <a:pPr lvl="1">
              <a:buNone/>
            </a:pPr>
            <a:r>
              <a:rPr lang="en-US" sz="2400" dirty="0"/>
              <a:t>T-&gt;right= alloc(</a:t>
            </a:r>
            <a:r>
              <a:rPr lang="en-US" sz="2400" dirty="0">
                <a:solidFill>
                  <a:srgbClr val="00B050"/>
                </a:solidFill>
              </a:rPr>
              <a:t>tree</a:t>
            </a:r>
            <a:r>
              <a:rPr lang="en-US" sz="2400" dirty="0"/>
              <a:t>);</a:t>
            </a:r>
          </a:p>
          <a:p>
            <a:pPr lvl="1">
              <a:buNone/>
            </a:pPr>
            <a:r>
              <a:rPr lang="en-US" sz="2400" dirty="0"/>
              <a:t>T-&gt;right-&gt;data = 42;</a:t>
            </a:r>
          </a:p>
          <a:p>
            <a:pPr lvl="1">
              <a:buNone/>
            </a:pPr>
            <a:r>
              <a:rPr lang="en-US" sz="2400" dirty="0"/>
              <a:t>T-&gt;left-&gt;left = alloc(</a:t>
            </a:r>
            <a:r>
              <a:rPr lang="en-US" sz="2400" dirty="0">
                <a:solidFill>
                  <a:srgbClr val="00B050"/>
                </a:solidFill>
              </a:rPr>
              <a:t>tree</a:t>
            </a:r>
            <a:r>
              <a:rPr lang="en-US" sz="2400" dirty="0"/>
              <a:t>);</a:t>
            </a:r>
          </a:p>
          <a:p>
            <a:pPr lvl="1">
              <a:buNone/>
            </a:pPr>
            <a:r>
              <a:rPr lang="en-US" sz="2400" dirty="0"/>
              <a:t>…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0388600" y="76200"/>
            <a:ext cx="2514600" cy="14478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4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 struct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tree_node tree</a:t>
            </a:r>
            <a:r>
              <a:rPr lang="en-US" sz="1400" b="0" dirty="0">
                <a:latin typeface="Helvetica Neue"/>
              </a:rPr>
              <a:t>;</a:t>
            </a:r>
            <a:endParaRPr lang="en-US" sz="14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14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tree_node </a:t>
            </a:r>
            <a:r>
              <a:rPr lang="en-US" sz="1400" b="0" dirty="0">
                <a:latin typeface="Helvetica Neue"/>
              </a:rPr>
              <a:t>{</a:t>
            </a:r>
            <a:endParaRPr lang="en-US" sz="14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400" b="0" dirty="0">
                <a:latin typeface="Helvetica Neue"/>
              </a:rPr>
              <a:t> 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400" b="0" dirty="0">
                <a:latin typeface="Helvetica Neue"/>
              </a:rPr>
              <a:t> left;</a:t>
            </a:r>
          </a:p>
          <a:p>
            <a:pPr algn="l">
              <a:tabLst>
                <a:tab pos="1425575" algn="l"/>
              </a:tabLst>
            </a:pPr>
            <a:r>
              <a:rPr lang="en-US" sz="1400" b="0" dirty="0">
                <a:latin typeface="Helvetica Neue"/>
              </a:rPr>
              <a:t> 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int </a:t>
            </a:r>
            <a:r>
              <a:rPr lang="en-US" sz="1400" b="0" dirty="0">
                <a:latin typeface="Helvetica Neue"/>
              </a:rPr>
              <a:t>data;</a:t>
            </a:r>
            <a:endParaRPr lang="en-US" sz="14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1425575" algn="l"/>
              </a:tabLst>
            </a:pPr>
            <a:r>
              <a:rPr lang="en-US" sz="1400" b="0" dirty="0">
                <a:latin typeface="Helvetica Neue"/>
              </a:rPr>
              <a:t> 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400" b="0" dirty="0">
                <a:latin typeface="Helvetica Neue"/>
              </a:rPr>
              <a:t> right;</a:t>
            </a:r>
            <a:endParaRPr lang="en-US" sz="14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1425575" algn="l"/>
              </a:tabLst>
            </a:pPr>
            <a:r>
              <a:rPr lang="en-US" sz="1400" b="0" dirty="0">
                <a:latin typeface="Helvetica Neue"/>
              </a:rPr>
              <a:t>};</a:t>
            </a:r>
          </a:p>
          <a:p>
            <a:pPr algn="l"/>
            <a:endParaRPr lang="en-US" sz="1400" b="0" dirty="0">
              <a:latin typeface="Helvetica Neue"/>
            </a:endParaRPr>
          </a:p>
          <a:p>
            <a:pPr algn="l"/>
            <a:endParaRPr kumimoji="0" lang="en-US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8788400" y="2286000"/>
            <a:ext cx="22098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rot="10800000" flipV="1">
            <a:off x="6502400" y="2286000"/>
            <a:ext cx="13716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16200000" flipH="1">
            <a:off x="6730999" y="3809999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2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rot="5400000">
            <a:off x="5359400" y="3810000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rot="5400000">
            <a:off x="4521201" y="4952999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2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rot="16200000" flipH="1">
            <a:off x="11300434" y="3809999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2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>
            <a:off x="9928835" y="3810000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2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rot="5400000">
            <a:off x="9090636" y="4952999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2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45400" y="20559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5816600" y="33513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0388600" y="33513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1303000" y="44943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bg2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bg2"/>
                          </a:solidFill>
                          <a:latin typeface="45 Helvetica Light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bg2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9474200" y="44943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bg2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bg2"/>
                          </a:solidFill>
                          <a:latin typeface="45 Helvetica Light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bg2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8559800" y="55611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bg2"/>
                          </a:solidFill>
                          <a:latin typeface="45 Helvetica Light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bg2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6731000" y="44943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bg2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bg2"/>
                          </a:solidFill>
                          <a:latin typeface="45 Helvetica Ligh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bg2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4902200" y="44943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bg2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bg2"/>
                          </a:solidFill>
                          <a:latin typeface="45 Helvetica Ligh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bg2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3987800" y="55611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bg2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bg2"/>
                          </a:solidFill>
                          <a:latin typeface="45 Helvetica Light"/>
                        </a:rPr>
                        <a:t>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bg2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7679086" y="1827311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left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073535" y="1827311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data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530735" y="1827311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right</a:t>
            </a:r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6197600" y="2286000"/>
            <a:ext cx="1447800" cy="15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5749182" y="2057400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T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36300" cy="1498600"/>
          </a:xfrm>
        </p:spPr>
        <p:txBody>
          <a:bodyPr/>
          <a:lstStyle/>
          <a:p>
            <a:r>
              <a:rPr lang="en-US" dirty="0"/>
              <a:t>The Hash Dictionary Library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7" name="Cube 6"/>
          <p:cNvSpPr/>
          <p:nvPr/>
        </p:nvSpPr>
        <p:spPr bwMode="auto">
          <a:xfrm>
            <a:off x="101600" y="1600200"/>
            <a:ext cx="7924800" cy="7239000"/>
          </a:xfrm>
          <a:prstGeom prst="cube">
            <a:avLst>
              <a:gd name="adj" fmla="val 240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Implementation-side types</a:t>
            </a:r>
            <a:endParaRPr lang="en-US" sz="120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chain_node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chain</a:t>
            </a:r>
            <a:r>
              <a:rPr lang="en-US" sz="1200" b="0" dirty="0">
                <a:latin typeface="Helvetica Neue"/>
              </a:rPr>
              <a:t>;</a:t>
            </a:r>
            <a:endParaRPr lang="en-US" sz="12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200" b="0" dirty="0">
                <a:latin typeface="Helvetica Neue"/>
              </a:rPr>
              <a:t>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chain_node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>
                <a:latin typeface="Helvetica Neue"/>
              </a:rPr>
              <a:t>{</a:t>
            </a: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 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200" b="0" dirty="0">
                <a:latin typeface="Helvetica Neue"/>
              </a:rPr>
              <a:t>data;	</a:t>
            </a:r>
            <a:r>
              <a:rPr lang="en-US" sz="12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data != NULL</a:t>
            </a: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 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chain*</a:t>
            </a:r>
            <a:r>
              <a:rPr lang="en-US" sz="1200" b="0" dirty="0">
                <a:latin typeface="Helvetica Neue"/>
              </a:rPr>
              <a:t> next;</a:t>
            </a:r>
            <a:endParaRPr lang="en-US" sz="12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};</a:t>
            </a:r>
          </a:p>
          <a:p>
            <a:pPr lvl="0" algn="l">
              <a:tabLst>
                <a:tab pos="1425575" algn="l"/>
              </a:tabLst>
            </a:pPr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200" b="0" dirty="0">
                <a:latin typeface="Helvetica Neue"/>
              </a:rPr>
              <a:t>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hdict_header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>
                <a:latin typeface="Helvetica Neue"/>
              </a:rPr>
              <a:t>{</a:t>
            </a:r>
          </a:p>
          <a:p>
            <a:pPr lvl="0"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 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>
                <a:latin typeface="Helvetica Neue"/>
              </a:rPr>
              <a:t>size;	</a:t>
            </a:r>
            <a:r>
              <a:rPr lang="en-US" sz="12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size &gt;= 0</a:t>
            </a:r>
          </a:p>
          <a:p>
            <a:pPr lvl="0"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 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>
                <a:latin typeface="Helvetica Neue"/>
              </a:rPr>
              <a:t>capacity;	</a:t>
            </a:r>
            <a:r>
              <a:rPr lang="en-US" sz="12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capacity &gt; 0</a:t>
            </a:r>
          </a:p>
          <a:p>
            <a:pPr lvl="0"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 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chain*[]</a:t>
            </a:r>
            <a:r>
              <a:rPr lang="en-US" sz="1200" b="0" dirty="0">
                <a:latin typeface="Helvetica Neue"/>
              </a:rPr>
              <a:t> table;	</a:t>
            </a:r>
            <a:r>
              <a:rPr lang="en-US" sz="12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\length(table) == capacity</a:t>
            </a: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};</a:t>
            </a: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hdict_header</a:t>
            </a:r>
            <a:r>
              <a:rPr lang="en-US" sz="12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</a:t>
            </a:r>
            <a:r>
              <a:rPr lang="en-US" sz="1200" b="0" dirty="0">
                <a:latin typeface="Helvetica Neue"/>
              </a:rPr>
              <a:t>;</a:t>
            </a:r>
          </a:p>
          <a:p>
            <a:pPr algn="l"/>
            <a:endParaRPr lang="en-US" sz="1200" b="0" dirty="0">
              <a:latin typeface="Helvetica Neue"/>
            </a:endParaRPr>
          </a:p>
          <a:p>
            <a:pPr algn="l"/>
            <a:r>
              <a:rPr lang="en-US" sz="12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Representation invariant</a:t>
            </a:r>
          </a:p>
          <a:p>
            <a:pPr algn="l"/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 err="1">
                <a:solidFill>
                  <a:srgbClr val="7030A0"/>
                </a:solidFill>
                <a:latin typeface="Helvetica Neue"/>
              </a:rPr>
              <a:t>is_hdict</a:t>
            </a:r>
            <a:r>
              <a:rPr lang="en-US" sz="1200" b="0" dirty="0">
                <a:solidFill>
                  <a:srgbClr val="7030A0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H != NULL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&amp;&amp; H-&gt;size &gt;= 0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&amp;&amp; H-&gt;capacity &gt; 0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is_array_expected_length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(H-&gt;table, H-&gt;capacity)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is_valid_hashtable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(H);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200" b="0" dirty="0">
              <a:latin typeface="Helvetica Neue"/>
            </a:endParaRPr>
          </a:p>
          <a:p>
            <a:pPr algn="l"/>
            <a:endParaRPr lang="en-US" sz="12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2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Implementation of interface functions</a:t>
            </a:r>
          </a:p>
          <a:p>
            <a:pPr algn="l"/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 err="1">
                <a:solidFill>
                  <a:srgbClr val="7030A0"/>
                </a:solidFill>
                <a:latin typeface="Helvetica Neue"/>
              </a:rPr>
              <a:t>index_of_key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(H);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0 &lt;= \result &amp;&amp; \result &lt; H-&gt;capacity;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abs(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key_hash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(k) % H-&gt;capacity);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12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200" b="0" dirty="0" err="1">
                <a:solidFill>
                  <a:srgbClr val="7030A0"/>
                </a:solidFill>
                <a:latin typeface="Helvetica Neue"/>
              </a:rPr>
              <a:t>hdict_lookup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(H);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\result == NULL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                 ||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key_equiv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(\result), k);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12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=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index_of_key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(H, k);</a:t>
            </a:r>
          </a:p>
          <a:p>
            <a:pPr algn="l"/>
            <a:endParaRPr lang="en-US" sz="1200" b="0" dirty="0">
              <a:latin typeface="Helvetica Neue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7213505" y="2499956"/>
            <a:ext cx="15071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 Neue"/>
              </a:rPr>
              <a:t>Implementation</a:t>
            </a:r>
          </a:p>
        </p:txBody>
      </p:sp>
      <p:cxnSp>
        <p:nvCxnSpPr>
          <p:cNvPr id="12" name="Straight Connector 11"/>
          <p:cNvCxnSpPr/>
          <p:nvPr/>
        </p:nvCxnSpPr>
        <p:spPr bwMode="auto">
          <a:xfrm rot="5400000" flipH="1" flipV="1">
            <a:off x="609093" y="5308093"/>
            <a:ext cx="7062215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140200" y="1752600"/>
            <a:ext cx="3429000" cy="6500750"/>
          </a:xfrm>
          <a:prstGeom prst="rect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chain*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p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= H-&gt;table[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]; p != NULL; p = p-&gt;next)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key_equiv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entry_key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(p-&gt;data), k))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p-&gt;data;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NULL;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8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void </a:t>
            </a:r>
            <a:r>
              <a:rPr lang="en-US" sz="1200" b="0" dirty="0" err="1">
                <a:solidFill>
                  <a:srgbClr val="7030A0"/>
                </a:solidFill>
                <a:latin typeface="Helvetica Neue"/>
              </a:rPr>
              <a:t>hdict_insert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(H) &amp;&amp; e != NULL;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hdict_lookup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(H,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(e)) == e;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(H);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key k =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entry_key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(e);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12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=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index_of_key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(H, k);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chain*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p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= H-&gt;table[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]; p != NULL; p = p-&gt;next) {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key_equiv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entry_key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(p-&gt;data), k)) {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  p-&gt;data = e;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}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}</a:t>
            </a: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 chain*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p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chain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p-&gt;data = e;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p-&gt;next = H-&gt;table[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]; </a:t>
            </a:r>
            <a:endParaRPr lang="en-US" sz="12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H-&gt;table[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] = p;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(H-&gt;size)++;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8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200" b="0" dirty="0" err="1">
                <a:solidFill>
                  <a:srgbClr val="7030A0"/>
                </a:solidFill>
                <a:latin typeface="Helvetica Neue"/>
              </a:rPr>
              <a:t>hdict_new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//@requires capacity &gt; 0;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(\result);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H-&gt;size = 0;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H-&gt;capacity = capacity; </a:t>
            </a:r>
            <a:endParaRPr lang="en-US" sz="12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H-&gt;table =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alloc_array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chain*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, capacity);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H;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200" b="0" dirty="0">
              <a:latin typeface="Helvetica Neue"/>
            </a:endParaRPr>
          </a:p>
          <a:p>
            <a:pPr algn="l"/>
            <a:endParaRPr lang="en-US" sz="900" b="0" dirty="0">
              <a:latin typeface="Helvetica Neue"/>
            </a:endParaRPr>
          </a:p>
          <a:p>
            <a:pPr algn="l"/>
            <a:r>
              <a:rPr lang="fr-FR" sz="12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Client type</a:t>
            </a:r>
          </a:p>
          <a:p>
            <a:pPr lvl="0" algn="l"/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1200" b="0" dirty="0">
                <a:latin typeface="Helvetica Neue"/>
              </a:rPr>
              <a:t>;</a:t>
            </a:r>
            <a:endParaRPr lang="en-US" sz="12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Right Arrow Callout 10"/>
          <p:cNvSpPr/>
          <p:nvPr/>
        </p:nvSpPr>
        <p:spPr bwMode="auto">
          <a:xfrm rot="16200000">
            <a:off x="3511041" y="8863075"/>
            <a:ext cx="729234" cy="833883"/>
          </a:xfrm>
          <a:prstGeom prst="rightArrowCallout">
            <a:avLst/>
          </a:prstGeom>
          <a:solidFill>
            <a:srgbClr val="FF000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How</a:t>
            </a:r>
          </a:p>
        </p:txBody>
      </p:sp>
      <p:sp>
        <p:nvSpPr>
          <p:cNvPr id="14" name="Vertical Scroll 13"/>
          <p:cNvSpPr/>
          <p:nvPr/>
        </p:nvSpPr>
        <p:spPr bwMode="auto">
          <a:xfrm flipH="1">
            <a:off x="8102600" y="4900970"/>
            <a:ext cx="4877340" cy="3364170"/>
          </a:xfrm>
          <a:prstGeom prst="verticalScroll">
            <a:avLst>
              <a:gd name="adj" fmla="val 641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4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4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943350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hdict_new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capacity &gt; 0;	@*/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1400" b="0" dirty="0">
                <a:latin typeface="Helvetica Neue"/>
              </a:rPr>
              <a:t> ;</a:t>
            </a:r>
          </a:p>
          <a:p>
            <a:pPr algn="l">
              <a:tabLst>
                <a:tab pos="3943350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hdict_lookup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400" b="0" dirty="0">
                <a:latin typeface="Helvetica Neue"/>
              </a:rPr>
              <a:t>,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D != NULL;	@*/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/*@ensures \result != NULL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                 || </a:t>
            </a:r>
            <a:r>
              <a:rPr lang="en-US" sz="1400" b="0" dirty="0" err="1">
                <a:solidFill>
                  <a:srgbClr val="C00000"/>
                </a:solidFill>
                <a:latin typeface="Helvetica Neue"/>
              </a:rPr>
              <a:t>key_equiv</a:t>
            </a: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14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(\result), k);	@*/</a:t>
            </a:r>
            <a:r>
              <a:rPr lang="en-US" sz="1400" b="0" dirty="0">
                <a:latin typeface="Helvetica Neue"/>
              </a:rPr>
              <a:t> ;</a:t>
            </a:r>
          </a:p>
          <a:p>
            <a:pPr algn="l">
              <a:tabLst>
                <a:tab pos="3943350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hdict_insert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400" b="0" dirty="0">
                <a:latin typeface="Helvetica Neue"/>
              </a:rPr>
              <a:t>,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D != NULL &amp;&amp; e != NULL;	@*/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400" b="0" dirty="0" err="1">
                <a:solidFill>
                  <a:srgbClr val="C00000"/>
                </a:solidFill>
                <a:latin typeface="Helvetica Neue"/>
              </a:rPr>
              <a:t>hdict_lookup</a:t>
            </a: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(D, </a:t>
            </a:r>
            <a:r>
              <a:rPr lang="en-US" sz="14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(e)) == e;	@*/</a:t>
            </a:r>
            <a:r>
              <a:rPr lang="en-US" sz="1400" b="0" dirty="0">
                <a:latin typeface="Helvetica Neue"/>
              </a:rPr>
              <a:t> ;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931400" y="4852901"/>
            <a:ext cx="15872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 Neue"/>
              </a:rPr>
              <a:t>Library Interface</a:t>
            </a:r>
          </a:p>
        </p:txBody>
      </p:sp>
      <p:sp>
        <p:nvSpPr>
          <p:cNvPr id="17" name="Vertical Scroll 16"/>
          <p:cNvSpPr/>
          <p:nvPr/>
        </p:nvSpPr>
        <p:spPr bwMode="auto">
          <a:xfrm flipH="1">
            <a:off x="9017000" y="2121337"/>
            <a:ext cx="3048000" cy="2298263"/>
          </a:xfrm>
          <a:prstGeom prst="verticalScroll">
            <a:avLst>
              <a:gd name="adj" fmla="val 929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4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entry;</a:t>
            </a: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4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key;</a:t>
            </a: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400" b="0" dirty="0">
                <a:latin typeface="Helvetica Neue"/>
              </a:rPr>
              <a:t> ;</a:t>
            </a:r>
            <a:endParaRPr lang="en-US" sz="14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400" b="0" dirty="0">
                <a:latin typeface="Helvetica Neue"/>
              </a:rPr>
              <a:t>);</a:t>
            </a: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400" b="0" dirty="0">
                <a:latin typeface="Helvetica Neue"/>
              </a:rPr>
              <a:t>,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400" b="0" dirty="0">
                <a:latin typeface="Helvetica Neue"/>
              </a:rPr>
              <a:t>);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550400" y="2073268"/>
            <a:ext cx="1476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 Neue"/>
              </a:rPr>
              <a:t>Client Interface</a:t>
            </a:r>
          </a:p>
        </p:txBody>
      </p:sp>
      <p:sp>
        <p:nvSpPr>
          <p:cNvPr id="22" name="Right Arrow Callout 21"/>
          <p:cNvSpPr/>
          <p:nvPr/>
        </p:nvSpPr>
        <p:spPr bwMode="auto">
          <a:xfrm rot="16200000">
            <a:off x="10698746" y="8811780"/>
            <a:ext cx="729234" cy="936474"/>
          </a:xfrm>
          <a:prstGeom prst="rightArrowCallout">
            <a:avLst/>
          </a:prstGeom>
          <a:solidFill>
            <a:srgbClr val="92D05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6" grpId="0"/>
      <p:bldP spid="11" grpId="0" animBg="1"/>
      <p:bldP spid="17" grpId="0" animBg="1"/>
      <p:bldP spid="18" grpId="0"/>
      <p:bldP spid="22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436100" cy="1498600"/>
          </a:xfrm>
        </p:spPr>
        <p:txBody>
          <a:bodyPr/>
          <a:lstStyle/>
          <a:p>
            <a:r>
              <a:rPr lang="en-US" dirty="0"/>
              <a:t>The End of the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should</a:t>
            </a:r>
            <a:br>
              <a:rPr lang="en-US" dirty="0"/>
            </a:br>
            <a:r>
              <a:rPr lang="en-US" dirty="0"/>
              <a:t>the grey left/right</a:t>
            </a:r>
            <a:br>
              <a:rPr lang="en-US" dirty="0"/>
            </a:br>
            <a:r>
              <a:rPr lang="en-US" dirty="0"/>
              <a:t>fields point to?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NULL</a:t>
            </a:r>
          </a:p>
          <a:p>
            <a:pPr lvl="2"/>
            <a:r>
              <a:rPr lang="en-US" dirty="0"/>
              <a:t>Each sequence of left/right pointers works like a NULL-terminated list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 dummy node</a:t>
            </a:r>
          </a:p>
          <a:p>
            <a:pPr lvl="2"/>
            <a:r>
              <a:rPr lang="en-US" dirty="0"/>
              <a:t>Not very useful here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0388600" y="76200"/>
            <a:ext cx="2514600" cy="14478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4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 struct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tree_node tree</a:t>
            </a:r>
            <a:r>
              <a:rPr lang="en-US" sz="1400" b="0" dirty="0">
                <a:latin typeface="Helvetica Neue"/>
              </a:rPr>
              <a:t>;</a:t>
            </a:r>
            <a:endParaRPr lang="en-US" sz="14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14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tree_node </a:t>
            </a:r>
            <a:r>
              <a:rPr lang="en-US" sz="1400" b="0" dirty="0">
                <a:latin typeface="Helvetica Neue"/>
              </a:rPr>
              <a:t>{</a:t>
            </a:r>
            <a:endParaRPr lang="en-US" sz="14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400" b="0" dirty="0">
                <a:latin typeface="Helvetica Neue"/>
              </a:rPr>
              <a:t> 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400" b="0" dirty="0">
                <a:latin typeface="Helvetica Neue"/>
              </a:rPr>
              <a:t> left;</a:t>
            </a:r>
          </a:p>
          <a:p>
            <a:pPr algn="l">
              <a:tabLst>
                <a:tab pos="1425575" algn="l"/>
              </a:tabLst>
            </a:pPr>
            <a:r>
              <a:rPr lang="en-US" sz="1400" b="0" dirty="0">
                <a:latin typeface="Helvetica Neue"/>
              </a:rPr>
              <a:t> 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int </a:t>
            </a:r>
            <a:r>
              <a:rPr lang="en-US" sz="1400" b="0" dirty="0">
                <a:latin typeface="Helvetica Neue"/>
              </a:rPr>
              <a:t>data;</a:t>
            </a:r>
            <a:endParaRPr lang="en-US" sz="14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1425575" algn="l"/>
              </a:tabLst>
            </a:pPr>
            <a:r>
              <a:rPr lang="en-US" sz="1400" b="0" dirty="0">
                <a:latin typeface="Helvetica Neue"/>
              </a:rPr>
              <a:t> 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400" b="0" dirty="0">
                <a:latin typeface="Helvetica Neue"/>
              </a:rPr>
              <a:t> right;</a:t>
            </a:r>
            <a:endParaRPr lang="en-US" sz="14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1425575" algn="l"/>
              </a:tabLst>
            </a:pPr>
            <a:r>
              <a:rPr lang="en-US" sz="1400" b="0" dirty="0">
                <a:latin typeface="Helvetica Neue"/>
              </a:rPr>
              <a:t>};</a:t>
            </a:r>
          </a:p>
          <a:p>
            <a:pPr algn="l"/>
            <a:endParaRPr lang="en-US" sz="1400" b="0" dirty="0">
              <a:latin typeface="Helvetica Neue"/>
            </a:endParaRPr>
          </a:p>
          <a:p>
            <a:pPr algn="l"/>
            <a:endParaRPr kumimoji="0" lang="en-US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8788400" y="2286000"/>
            <a:ext cx="22098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rot="10800000" flipV="1">
            <a:off x="6502400" y="2286000"/>
            <a:ext cx="13716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16200000" flipH="1">
            <a:off x="6730999" y="3809999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rot="5400000">
            <a:off x="5359400" y="3810000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rot="5400000">
            <a:off x="4521201" y="4952999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rot="16200000" flipH="1">
            <a:off x="11300434" y="3809999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>
            <a:off x="9928835" y="3810000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rot="5400000">
            <a:off x="9090636" y="4952999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45400" y="20559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5816600" y="33513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0388600" y="33513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1303000" y="44943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9474200" y="44943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8559800" y="55611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6731000" y="44943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4902200" y="44943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3987800" y="55611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7679086" y="1827311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left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073535" y="1827311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data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530735" y="1827311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right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054600" y="7687270"/>
            <a:ext cx="6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084451" y="64008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28" name="Rectangular Callout 27"/>
          <p:cNvSpPr/>
          <p:nvPr/>
        </p:nvSpPr>
        <p:spPr bwMode="auto">
          <a:xfrm>
            <a:off x="6883400" y="8131314"/>
            <a:ext cx="3760068" cy="707886"/>
          </a:xfrm>
          <a:prstGeom prst="wedgeRectCallout">
            <a:avLst>
              <a:gd name="adj1" fmla="val -100858"/>
              <a:gd name="adj2" fmla="val 2049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We used dummy nodes to get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direct access to the end of a list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Search for 7</a:t>
            </a:r>
          </a:p>
          <a:p>
            <a:pPr lvl="1"/>
            <a:r>
              <a:rPr lang="en-US" dirty="0">
                <a:solidFill>
                  <a:srgbClr val="00B0F0"/>
                </a:solidFill>
              </a:rPr>
              <a:t>7 &lt; 12</a:t>
            </a:r>
            <a:r>
              <a:rPr lang="en-US" dirty="0"/>
              <a:t>: Go left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7 &gt; 4</a:t>
            </a:r>
            <a:r>
              <a:rPr lang="en-US" dirty="0"/>
              <a:t>: Go right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7 = 7</a:t>
            </a:r>
            <a:r>
              <a:rPr lang="en-US" dirty="0"/>
              <a:t>: </a:t>
            </a:r>
            <a:r>
              <a:rPr lang="en-US" b="1" dirty="0"/>
              <a:t>Found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We are doing the </a:t>
            </a:r>
            <a:r>
              <a:rPr lang="en-US" b="1" dirty="0"/>
              <a:t>same steps</a:t>
            </a:r>
            <a:r>
              <a:rPr lang="en-US" dirty="0"/>
              <a:t> as binary search</a:t>
            </a:r>
          </a:p>
          <a:p>
            <a:endParaRPr lang="en-US" dirty="0"/>
          </a:p>
          <a:p>
            <a:r>
              <a:rPr lang="en-US" dirty="0"/>
              <a:t>Starting from an n-element array, the cost is O(log n)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8788400" y="2287489"/>
            <a:ext cx="22098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 rot="10800000" flipV="1">
            <a:off x="6502400" y="2287489"/>
            <a:ext cx="13716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rot="16200000" flipH="1">
            <a:off x="6730999" y="3811488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5400000">
            <a:off x="5359400" y="3811489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rot="5400000">
            <a:off x="4521201" y="4954488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rot="16200000" flipH="1">
            <a:off x="11300434" y="3811488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rot="5400000">
            <a:off x="9928835" y="3811489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>
            <a:off x="9090636" y="4954488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7645400" y="20574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816600" y="3352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0388600" y="3352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1303000" y="4495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9474200" y="4495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8559800" y="55626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6731000" y="4495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4902200" y="4495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3987800" y="55626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7679086" y="18288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left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073535" y="182880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data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530735" y="182880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right</a:t>
            </a:r>
          </a:p>
        </p:txBody>
      </p:sp>
      <p:cxnSp>
        <p:nvCxnSpPr>
          <p:cNvPr id="27" name="Straight Connector 26"/>
          <p:cNvCxnSpPr>
            <a:cxnSpLocks noChangeAspect="1"/>
          </p:cNvCxnSpPr>
          <p:nvPr/>
        </p:nvCxnSpPr>
        <p:spPr bwMode="auto">
          <a:xfrm rot="10800000" flipV="1">
            <a:off x="6807201" y="2439888"/>
            <a:ext cx="685800" cy="533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cxnSp>
        <p:nvCxnSpPr>
          <p:cNvPr id="28" name="Straight Connector 27"/>
          <p:cNvCxnSpPr>
            <a:cxnSpLocks noChangeAspect="1"/>
          </p:cNvCxnSpPr>
          <p:nvPr/>
        </p:nvCxnSpPr>
        <p:spPr bwMode="auto">
          <a:xfrm rot="16200000" flipH="1">
            <a:off x="7142480" y="3979129"/>
            <a:ext cx="365759" cy="18288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7065651" y="5037892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30" name="Rectangular Callout 29"/>
          <p:cNvSpPr/>
          <p:nvPr/>
        </p:nvSpPr>
        <p:spPr bwMode="auto">
          <a:xfrm>
            <a:off x="4673600" y="1676400"/>
            <a:ext cx="2116926" cy="707886"/>
          </a:xfrm>
          <a:prstGeom prst="wedgeRectCallout">
            <a:avLst>
              <a:gd name="adj1" fmla="val -77198"/>
              <a:gd name="adj2" fmla="val 10437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Follow the pointer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in the left field</a:t>
            </a:r>
          </a:p>
        </p:txBody>
      </p:sp>
      <p:sp>
        <p:nvSpPr>
          <p:cNvPr id="32" name="Rectangular Callout 31"/>
          <p:cNvSpPr/>
          <p:nvPr/>
        </p:nvSpPr>
        <p:spPr bwMode="auto">
          <a:xfrm>
            <a:off x="10420790" y="8969514"/>
            <a:ext cx="2482410" cy="707886"/>
          </a:xfrm>
          <a:prstGeom prst="wedgeRectCallout">
            <a:avLst>
              <a:gd name="adj1" fmla="val -61682"/>
              <a:gd name="adj2" fmla="val -172423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If the tree is obtained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as in this example</a:t>
            </a: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 animBg="1"/>
      <p:bldP spid="32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Search for 5</a:t>
            </a:r>
          </a:p>
          <a:p>
            <a:pPr lvl="1"/>
            <a:r>
              <a:rPr lang="en-US" dirty="0">
                <a:solidFill>
                  <a:srgbClr val="00B0F0"/>
                </a:solidFill>
              </a:rPr>
              <a:t>5 &lt; 12</a:t>
            </a:r>
            <a:r>
              <a:rPr lang="en-US" dirty="0"/>
              <a:t>: Go left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5 &gt; 4</a:t>
            </a:r>
            <a:r>
              <a:rPr lang="en-US" dirty="0"/>
              <a:t>: Go right</a:t>
            </a:r>
          </a:p>
          <a:p>
            <a:pPr lvl="1"/>
            <a:r>
              <a:rPr lang="en-US" dirty="0">
                <a:solidFill>
                  <a:srgbClr val="00B0F0"/>
                </a:solidFill>
              </a:rPr>
              <a:t>5 &lt; 7</a:t>
            </a:r>
            <a:r>
              <a:rPr lang="en-US" dirty="0"/>
              <a:t>: Go left</a:t>
            </a:r>
          </a:p>
          <a:p>
            <a:pPr lvl="2"/>
            <a:r>
              <a:rPr lang="en-US" dirty="0"/>
              <a:t>Nowhere to go</a:t>
            </a:r>
          </a:p>
          <a:p>
            <a:pPr lvl="1"/>
            <a:r>
              <a:rPr lang="en-US" b="1" dirty="0"/>
              <a:t>Not there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We are doing the </a:t>
            </a:r>
            <a:r>
              <a:rPr lang="en-US" b="1" dirty="0"/>
              <a:t>same steps</a:t>
            </a:r>
            <a:r>
              <a:rPr lang="en-US" dirty="0"/>
              <a:t> as binary search</a:t>
            </a:r>
          </a:p>
          <a:p>
            <a:endParaRPr lang="en-US" dirty="0"/>
          </a:p>
          <a:p>
            <a:r>
              <a:rPr lang="en-US" dirty="0"/>
              <a:t>Starting from an n-element array, the cost is O(log n)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8788400" y="2287489"/>
            <a:ext cx="22098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 rot="10800000" flipV="1">
            <a:off x="6502400" y="2287489"/>
            <a:ext cx="13716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rot="16200000" flipH="1">
            <a:off x="6730999" y="3811488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5400000">
            <a:off x="5359400" y="3811489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rot="5400000">
            <a:off x="4521201" y="4954488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rot="16200000" flipH="1">
            <a:off x="11300434" y="3811488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rot="5400000">
            <a:off x="9928835" y="3811489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>
            <a:off x="9090636" y="4954488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7645400" y="20574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816600" y="3352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0388600" y="3352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1303000" y="4495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9474200" y="4495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8559800" y="55626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6731000" y="4495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4902200" y="4495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3987800" y="55626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7679086" y="18288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left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073535" y="182880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data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530735" y="182880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right</a:t>
            </a:r>
          </a:p>
        </p:txBody>
      </p:sp>
      <p:cxnSp>
        <p:nvCxnSpPr>
          <p:cNvPr id="27" name="Straight Connector 26"/>
          <p:cNvCxnSpPr>
            <a:cxnSpLocks noChangeAspect="1"/>
          </p:cNvCxnSpPr>
          <p:nvPr/>
        </p:nvCxnSpPr>
        <p:spPr bwMode="auto">
          <a:xfrm rot="10800000" flipV="1">
            <a:off x="6807201" y="2439888"/>
            <a:ext cx="685800" cy="533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cxnSp>
        <p:nvCxnSpPr>
          <p:cNvPr id="28" name="Straight Connector 27"/>
          <p:cNvCxnSpPr>
            <a:cxnSpLocks noChangeAspect="1"/>
          </p:cNvCxnSpPr>
          <p:nvPr/>
        </p:nvCxnSpPr>
        <p:spPr bwMode="auto">
          <a:xfrm rot="16200000" flipH="1">
            <a:off x="7142480" y="3979129"/>
            <a:ext cx="365759" cy="18288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cxnSp>
        <p:nvCxnSpPr>
          <p:cNvPr id="30" name="Straight Connector 29"/>
          <p:cNvCxnSpPr>
            <a:cxnSpLocks noChangeAspect="1"/>
          </p:cNvCxnSpPr>
          <p:nvPr/>
        </p:nvCxnSpPr>
        <p:spPr bwMode="auto">
          <a:xfrm rot="5400000">
            <a:off x="6616701" y="5143500"/>
            <a:ext cx="419100" cy="19050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ysDash"/>
            <a:miter lim="400000"/>
            <a:headEnd type="none" w="lg" len="lg"/>
            <a:tailEnd type="arrow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6426200" y="5486400"/>
            <a:ext cx="6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2" name="Rectangular Callout 31"/>
          <p:cNvSpPr/>
          <p:nvPr/>
        </p:nvSpPr>
        <p:spPr bwMode="auto">
          <a:xfrm>
            <a:off x="10420790" y="8969514"/>
            <a:ext cx="2482410" cy="707886"/>
          </a:xfrm>
          <a:prstGeom prst="wedgeRectCallout">
            <a:avLst>
              <a:gd name="adj1" fmla="val -61682"/>
              <a:gd name="adj2" fmla="val -172423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If the tree is obtained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as in this example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9800" y="1981200"/>
            <a:ext cx="11099800" cy="6896100"/>
          </a:xfrm>
        </p:spPr>
        <p:txBody>
          <a:bodyPr/>
          <a:lstStyle/>
          <a:p>
            <a:r>
              <a:rPr lang="en-US" dirty="0"/>
              <a:t>Develop a data structure that has </a:t>
            </a:r>
            <a:r>
              <a:rPr lang="en-US" b="1" dirty="0"/>
              <a:t>guaranteed</a:t>
            </a:r>
            <a:r>
              <a:rPr lang="en-US" dirty="0"/>
              <a:t> O(log n) worst-case complexity for </a:t>
            </a:r>
            <a:r>
              <a:rPr lang="en-US" dirty="0">
                <a:solidFill>
                  <a:srgbClr val="7030A0"/>
                </a:solidFill>
              </a:rPr>
              <a:t>lookup</a:t>
            </a:r>
            <a:r>
              <a:rPr lang="en-US" dirty="0"/>
              <a:t>, </a:t>
            </a:r>
            <a:r>
              <a:rPr lang="en-US" dirty="0">
                <a:solidFill>
                  <a:srgbClr val="7030A0"/>
                </a:solidFill>
              </a:rPr>
              <a:t>insert</a:t>
            </a:r>
            <a:r>
              <a:rPr lang="en-US" dirty="0"/>
              <a:t> and </a:t>
            </a:r>
            <a:r>
              <a:rPr lang="en-US" dirty="0">
                <a:solidFill>
                  <a:srgbClr val="7030A0"/>
                </a:solidFill>
              </a:rPr>
              <a:t>find_min</a:t>
            </a:r>
          </a:p>
          <a:p>
            <a:pPr lvl="1"/>
            <a:r>
              <a:rPr lang="en-US" b="1" dirty="0"/>
              <a:t>Always!</a:t>
            </a:r>
            <a:endParaRPr lang="en-US" dirty="0"/>
          </a:p>
          <a:p>
            <a:pPr lvl="1"/>
            <a:r>
              <a:rPr lang="en-US" dirty="0">
                <a:solidFill>
                  <a:srgbClr val="7030A0"/>
                </a:solidFill>
              </a:rPr>
              <a:t>lookup</a:t>
            </a:r>
            <a:r>
              <a:rPr lang="en-US" dirty="0"/>
              <a:t> has cost O(log n)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What about </a:t>
            </a:r>
            <a:r>
              <a:rPr lang="en-US" dirty="0">
                <a:solidFill>
                  <a:srgbClr val="7030A0"/>
                </a:solidFill>
              </a:rPr>
              <a:t>insert</a:t>
            </a:r>
            <a:r>
              <a:rPr lang="en-US" dirty="0"/>
              <a:t> and </a:t>
            </a:r>
            <a:r>
              <a:rPr lang="en-US" dirty="0">
                <a:solidFill>
                  <a:srgbClr val="7030A0"/>
                </a:solidFill>
              </a:rPr>
              <a:t>find_min</a:t>
            </a:r>
            <a:r>
              <a:rPr lang="en-US" dirty="0"/>
              <a:t>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514892" y="3962400"/>
          <a:ext cx="3635708" cy="3931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65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Target</a:t>
                      </a:r>
                      <a:br>
                        <a:rPr lang="en-US" b="1" i="1" dirty="0"/>
                      </a:br>
                      <a:r>
                        <a:rPr lang="en-US" b="1" i="1" dirty="0"/>
                        <a:t>data structure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lookup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insert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find_min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 our Goal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256651" y="4724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2681179" y="4507468"/>
            <a:ext cx="1345882" cy="369332"/>
          </a:xfrm>
          <a:prstGeom prst="wedgeRectCallout">
            <a:avLst>
              <a:gd name="adj1" fmla="val -22002"/>
              <a:gd name="adj2" fmla="val -120710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</a:rPr>
              <a:t>In </a:t>
            </a:r>
            <a:r>
              <a:rPr lang="en-US" sz="1800" b="0" i="1" dirty="0">
                <a:solidFill>
                  <a:schemeClr val="tx1"/>
                </a:solidFill>
              </a:rPr>
              <a:t>this</a:t>
            </a:r>
            <a:r>
              <a:rPr lang="en-US" sz="1800" b="0" dirty="0">
                <a:solidFill>
                  <a:schemeClr val="tx1"/>
                </a:solidFill>
              </a:rPr>
              <a:t> setup</a:t>
            </a:r>
            <a:endParaRPr lang="en-US" sz="14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6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188700" cy="6896100"/>
          </a:xfrm>
        </p:spPr>
        <p:txBody>
          <a:bodyPr/>
          <a:lstStyle/>
          <a:p>
            <a:r>
              <a:rPr lang="en-US" dirty="0"/>
              <a:t>Insert 5</a:t>
            </a:r>
          </a:p>
          <a:p>
            <a:pPr lvl="1"/>
            <a:r>
              <a:rPr lang="en-US" dirty="0">
                <a:solidFill>
                  <a:srgbClr val="00B0F0"/>
                </a:solidFill>
              </a:rPr>
              <a:t>5 &lt; 12</a:t>
            </a:r>
            <a:r>
              <a:rPr lang="en-US" dirty="0"/>
              <a:t>: Go left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5 &gt; 4</a:t>
            </a:r>
            <a:r>
              <a:rPr lang="en-US" dirty="0"/>
              <a:t>: Go right</a:t>
            </a:r>
          </a:p>
          <a:p>
            <a:pPr lvl="1"/>
            <a:r>
              <a:rPr lang="en-US" dirty="0">
                <a:solidFill>
                  <a:srgbClr val="00B0F0"/>
                </a:solidFill>
              </a:rPr>
              <a:t>5 &lt; 7</a:t>
            </a:r>
            <a:r>
              <a:rPr lang="en-US" dirty="0"/>
              <a:t>: Go left</a:t>
            </a:r>
          </a:p>
          <a:p>
            <a:pPr lvl="2"/>
            <a:r>
              <a:rPr lang="en-US" b="1" dirty="0"/>
              <a:t>Put it there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We are pursuing the </a:t>
            </a:r>
            <a:r>
              <a:rPr lang="en-US" b="1" dirty="0"/>
              <a:t>same steps</a:t>
            </a:r>
            <a:r>
              <a:rPr lang="en-US" dirty="0"/>
              <a:t> as search and then putting it where it should be</a:t>
            </a:r>
          </a:p>
          <a:p>
            <a:pPr lvl="1"/>
            <a:r>
              <a:rPr lang="en-US" dirty="0"/>
              <a:t>So that we find it when searching for it next time</a:t>
            </a:r>
          </a:p>
          <a:p>
            <a:r>
              <a:rPr lang="en-US" dirty="0"/>
              <a:t>For an n-element array, this costs O(log n)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8788400" y="2287489"/>
            <a:ext cx="22098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 rot="10800000" flipV="1">
            <a:off x="6502400" y="2287489"/>
            <a:ext cx="13716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rot="16200000" flipH="1">
            <a:off x="6730999" y="3811488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5400000">
            <a:off x="5359400" y="3811489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rot="5400000">
            <a:off x="4521201" y="4954488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rot="16200000" flipH="1">
            <a:off x="11300434" y="3811488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rot="5400000">
            <a:off x="9928835" y="3811489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>
            <a:off x="9090636" y="4954488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7645400" y="20574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816600" y="3352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0388600" y="3352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1303000" y="4495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9474200" y="4495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8559800" y="55626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6731000" y="4495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4902200" y="4495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3987800" y="55626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7679086" y="18288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left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073535" y="182880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data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530735" y="182880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right</a:t>
            </a:r>
          </a:p>
        </p:txBody>
      </p:sp>
      <p:cxnSp>
        <p:nvCxnSpPr>
          <p:cNvPr id="27" name="Straight Connector 26"/>
          <p:cNvCxnSpPr>
            <a:cxnSpLocks noChangeAspect="1"/>
          </p:cNvCxnSpPr>
          <p:nvPr/>
        </p:nvCxnSpPr>
        <p:spPr bwMode="auto">
          <a:xfrm rot="10800000" flipV="1">
            <a:off x="6807201" y="2439888"/>
            <a:ext cx="685800" cy="533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cxnSp>
        <p:nvCxnSpPr>
          <p:cNvPr id="28" name="Straight Connector 27"/>
          <p:cNvCxnSpPr>
            <a:cxnSpLocks noChangeAspect="1"/>
          </p:cNvCxnSpPr>
          <p:nvPr/>
        </p:nvCxnSpPr>
        <p:spPr bwMode="auto">
          <a:xfrm rot="16200000" flipH="1">
            <a:off x="7142480" y="3979129"/>
            <a:ext cx="365759" cy="18288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cxnSp>
        <p:nvCxnSpPr>
          <p:cNvPr id="30" name="Straight Connector 29"/>
          <p:cNvCxnSpPr>
            <a:cxnSpLocks noChangeAspect="1"/>
          </p:cNvCxnSpPr>
          <p:nvPr/>
        </p:nvCxnSpPr>
        <p:spPr bwMode="auto">
          <a:xfrm rot="5400000">
            <a:off x="6388101" y="5143500"/>
            <a:ext cx="419100" cy="19050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ysDash"/>
            <a:miter lim="400000"/>
            <a:headEnd type="none" w="lg" len="lg"/>
            <a:tailEnd type="arrow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 rot="5400000">
            <a:off x="6350001" y="4952999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5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32" name="Table 31"/>
          <p:cNvGraphicFramePr>
            <a:graphicFrameLocks noGrp="1"/>
          </p:cNvGraphicFramePr>
          <p:nvPr/>
        </p:nvGraphicFramePr>
        <p:xfrm>
          <a:off x="5816600" y="55611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rgbClr val="00B0F0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rgbClr val="00B050"/>
                          </a:solidFill>
                          <a:latin typeface="45 Helvetica Light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rgbClr val="00B0F0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1" name="Rectangular Callout 30"/>
          <p:cNvSpPr/>
          <p:nvPr/>
        </p:nvSpPr>
        <p:spPr bwMode="auto">
          <a:xfrm>
            <a:off x="10420790" y="8969514"/>
            <a:ext cx="2482410" cy="707886"/>
          </a:xfrm>
          <a:prstGeom prst="wedgeRectCallout">
            <a:avLst>
              <a:gd name="adj1" fmla="val -96604"/>
              <a:gd name="adj2" fmla="val -106997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If the tree is obtained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as in this example</a:t>
            </a:r>
          </a:p>
        </p:txBody>
      </p:sp>
      <p:sp>
        <p:nvSpPr>
          <p:cNvPr id="33" name="Rectangular Callout 32"/>
          <p:cNvSpPr/>
          <p:nvPr/>
        </p:nvSpPr>
        <p:spPr bwMode="auto">
          <a:xfrm>
            <a:off x="4140200" y="9067800"/>
            <a:ext cx="3986541" cy="369332"/>
          </a:xfrm>
          <a:prstGeom prst="wedgeRectCallout">
            <a:avLst>
              <a:gd name="adj1" fmla="val 43235"/>
              <a:gd name="adj2" fmla="val -14321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</a:rPr>
              <a:t>We couldn’t get this with sorted arrays</a:t>
            </a:r>
            <a:endParaRPr lang="en-US" sz="14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3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the Smallest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going left</a:t>
            </a:r>
          </a:p>
          <a:p>
            <a:pPr lvl="1"/>
            <a:r>
              <a:rPr lang="en-US" dirty="0"/>
              <a:t>Left from </a:t>
            </a:r>
            <a:r>
              <a:rPr lang="en-US" dirty="0">
                <a:solidFill>
                  <a:srgbClr val="00B0F0"/>
                </a:solidFill>
              </a:rPr>
              <a:t>12</a:t>
            </a:r>
            <a:r>
              <a:rPr lang="en-US" dirty="0"/>
              <a:t> to </a:t>
            </a:r>
            <a:r>
              <a:rPr lang="en-US" dirty="0">
                <a:solidFill>
                  <a:srgbClr val="00B0F0"/>
                </a:solidFill>
              </a:rPr>
              <a:t>4</a:t>
            </a:r>
            <a:endParaRPr lang="en-US" dirty="0"/>
          </a:p>
          <a:p>
            <a:pPr lvl="1"/>
            <a:r>
              <a:rPr lang="en-US" dirty="0"/>
              <a:t>Left from </a:t>
            </a:r>
            <a:r>
              <a:rPr lang="en-US" dirty="0">
                <a:solidFill>
                  <a:srgbClr val="00B0F0"/>
                </a:solidFill>
              </a:rPr>
              <a:t>4 </a:t>
            </a:r>
            <a:r>
              <a:rPr lang="en-US" dirty="0"/>
              <a:t>to </a:t>
            </a:r>
            <a:r>
              <a:rPr lang="en-US" dirty="0">
                <a:solidFill>
                  <a:srgbClr val="00B0F0"/>
                </a:solidFill>
              </a:rPr>
              <a:t>0</a:t>
            </a:r>
            <a:endParaRPr lang="en-US" dirty="0"/>
          </a:p>
          <a:p>
            <a:pPr lvl="1"/>
            <a:r>
              <a:rPr lang="en-US" dirty="0"/>
              <a:t>Left from </a:t>
            </a:r>
            <a:r>
              <a:rPr lang="en-US" dirty="0">
                <a:solidFill>
                  <a:srgbClr val="00B0F0"/>
                </a:solidFill>
              </a:rPr>
              <a:t>0 </a:t>
            </a:r>
            <a:r>
              <a:rPr lang="en-US" dirty="0"/>
              <a:t>to </a:t>
            </a:r>
            <a:r>
              <a:rPr lang="en-US" dirty="0">
                <a:solidFill>
                  <a:srgbClr val="00B0F0"/>
                </a:solidFill>
              </a:rPr>
              <a:t>-2 </a:t>
            </a:r>
            <a:endParaRPr lang="en-US" dirty="0"/>
          </a:p>
          <a:p>
            <a:pPr lvl="2"/>
            <a:r>
              <a:rPr lang="en-US" dirty="0"/>
              <a:t>Nothing to its left</a:t>
            </a:r>
          </a:p>
          <a:p>
            <a:pPr lvl="1"/>
            <a:r>
              <a:rPr lang="en-US" b="1" dirty="0"/>
              <a:t>The smallest</a:t>
            </a:r>
            <a:br>
              <a:rPr lang="en-US" b="1" dirty="0"/>
            </a:br>
            <a:r>
              <a:rPr lang="en-US" b="1" dirty="0"/>
              <a:t>key is </a:t>
            </a:r>
            <a:r>
              <a:rPr lang="en-US" b="1" dirty="0">
                <a:solidFill>
                  <a:srgbClr val="FF0000"/>
                </a:solidFill>
              </a:rPr>
              <a:t>-2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Starting from an n-element array, we can go left at most O(log n) times</a:t>
            </a:r>
          </a:p>
          <a:p>
            <a:pPr lvl="1"/>
            <a:r>
              <a:rPr lang="en-US" dirty="0"/>
              <a:t>The cost is O(log n)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8788400" y="2287489"/>
            <a:ext cx="22098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 rot="10800000" flipV="1">
            <a:off x="6502400" y="2287489"/>
            <a:ext cx="13716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rot="16200000" flipH="1">
            <a:off x="6730999" y="3811488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5400000">
            <a:off x="5359400" y="3811489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rot="5400000">
            <a:off x="4521201" y="4954488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rot="16200000" flipH="1">
            <a:off x="11300434" y="3811488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rot="5400000">
            <a:off x="9928835" y="3811489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>
            <a:off x="9090636" y="4954488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7645400" y="20574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816600" y="3352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0388600" y="3352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1303000" y="4495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9474200" y="4495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8559800" y="55626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6731000" y="4495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4902200" y="4495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3987800" y="55626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7679086" y="18288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left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073535" y="182880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data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530735" y="182880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right</a:t>
            </a:r>
          </a:p>
        </p:txBody>
      </p:sp>
      <p:cxnSp>
        <p:nvCxnSpPr>
          <p:cNvPr id="27" name="Straight Connector 26"/>
          <p:cNvCxnSpPr>
            <a:cxnSpLocks noChangeAspect="1"/>
          </p:cNvCxnSpPr>
          <p:nvPr/>
        </p:nvCxnSpPr>
        <p:spPr bwMode="auto">
          <a:xfrm rot="10800000" flipV="1">
            <a:off x="6807201" y="2439888"/>
            <a:ext cx="685800" cy="533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cxnSp>
        <p:nvCxnSpPr>
          <p:cNvPr id="28" name="Straight Connector 27"/>
          <p:cNvCxnSpPr>
            <a:cxnSpLocks noChangeAspect="1"/>
          </p:cNvCxnSpPr>
          <p:nvPr/>
        </p:nvCxnSpPr>
        <p:spPr bwMode="auto">
          <a:xfrm rot="5400000">
            <a:off x="5454205" y="4037015"/>
            <a:ext cx="365759" cy="18288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cxnSp>
        <p:nvCxnSpPr>
          <p:cNvPr id="26" name="Straight Connector 25"/>
          <p:cNvCxnSpPr>
            <a:cxnSpLocks noChangeAspect="1"/>
          </p:cNvCxnSpPr>
          <p:nvPr/>
        </p:nvCxnSpPr>
        <p:spPr bwMode="auto">
          <a:xfrm rot="5400000">
            <a:off x="4582161" y="5135880"/>
            <a:ext cx="365759" cy="18288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sp>
        <p:nvSpPr>
          <p:cNvPr id="29" name="Oval 28"/>
          <p:cNvSpPr>
            <a:spLocks noChangeArrowheads="1"/>
          </p:cNvSpPr>
          <p:nvPr/>
        </p:nvSpPr>
        <p:spPr bwMode="auto">
          <a:xfrm>
            <a:off x="4368800" y="5486400"/>
            <a:ext cx="6096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31" name="Rectangular Callout 30"/>
          <p:cNvSpPr/>
          <p:nvPr/>
        </p:nvSpPr>
        <p:spPr bwMode="auto">
          <a:xfrm>
            <a:off x="10420790" y="8969514"/>
            <a:ext cx="2482410" cy="707886"/>
          </a:xfrm>
          <a:prstGeom prst="wedgeRectCallout">
            <a:avLst>
              <a:gd name="adj1" fmla="val -253991"/>
              <a:gd name="adj2" fmla="val -224428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If the tree is obtained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as in this example</a:t>
            </a:r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9800" y="1981200"/>
            <a:ext cx="11099800" cy="6896100"/>
          </a:xfrm>
        </p:spPr>
        <p:txBody>
          <a:bodyPr/>
          <a:lstStyle/>
          <a:p>
            <a:r>
              <a:rPr lang="en-US" dirty="0">
                <a:solidFill>
                  <a:schemeClr val="accent4">
                    <a:lumMod val="65000"/>
                    <a:lumOff val="35000"/>
                  </a:schemeClr>
                </a:solidFill>
              </a:rPr>
              <a:t>Develop a data structure that has </a:t>
            </a:r>
            <a:r>
              <a:rPr lang="en-US" b="1" dirty="0">
                <a:solidFill>
                  <a:schemeClr val="accent4">
                    <a:lumMod val="65000"/>
                    <a:lumOff val="35000"/>
                  </a:schemeClr>
                </a:solidFill>
              </a:rPr>
              <a:t>guaranteed</a:t>
            </a:r>
            <a:r>
              <a:rPr lang="en-US" dirty="0">
                <a:solidFill>
                  <a:schemeClr val="accent4">
                    <a:lumMod val="65000"/>
                    <a:lumOff val="35000"/>
                  </a:schemeClr>
                </a:solidFill>
              </a:rPr>
              <a:t> O(log n) worst-case complexity for</a:t>
            </a:r>
            <a:r>
              <a:rPr lang="en-US" dirty="0"/>
              <a:t> </a:t>
            </a:r>
            <a:r>
              <a:rPr lang="en-US" dirty="0">
                <a:solidFill>
                  <a:srgbClr val="7030A0"/>
                </a:solidFill>
              </a:rPr>
              <a:t>lookup</a:t>
            </a:r>
            <a:r>
              <a:rPr lang="en-US" dirty="0"/>
              <a:t>, </a:t>
            </a:r>
            <a:r>
              <a:rPr lang="en-US" dirty="0">
                <a:solidFill>
                  <a:srgbClr val="7030A0"/>
                </a:solidFill>
              </a:rPr>
              <a:t>insert</a:t>
            </a:r>
            <a:r>
              <a:rPr lang="en-US" dirty="0"/>
              <a:t> </a:t>
            </a:r>
            <a:r>
              <a:rPr lang="en-US" dirty="0">
                <a:solidFill>
                  <a:schemeClr val="accent4">
                    <a:lumMod val="65000"/>
                    <a:lumOff val="35000"/>
                  </a:schemeClr>
                </a:solidFill>
              </a:rPr>
              <a:t>and</a:t>
            </a:r>
            <a:r>
              <a:rPr lang="en-US" dirty="0"/>
              <a:t> </a:t>
            </a:r>
            <a:r>
              <a:rPr lang="en-US" dirty="0">
                <a:solidFill>
                  <a:srgbClr val="7030A0"/>
                </a:solidFill>
              </a:rPr>
              <a:t>find_min</a:t>
            </a:r>
          </a:p>
          <a:p>
            <a:pPr lvl="1"/>
            <a:r>
              <a:rPr lang="en-US" b="1" dirty="0">
                <a:solidFill>
                  <a:schemeClr val="accent4">
                    <a:lumMod val="65000"/>
                    <a:lumOff val="35000"/>
                  </a:schemeClr>
                </a:solidFill>
              </a:rPr>
              <a:t>Always!</a:t>
            </a:r>
            <a:endParaRPr lang="en-US" dirty="0"/>
          </a:p>
          <a:p>
            <a:pPr lvl="1"/>
            <a:r>
              <a:rPr lang="en-US" dirty="0">
                <a:solidFill>
                  <a:srgbClr val="7030A0"/>
                </a:solidFill>
              </a:rPr>
              <a:t>lookup</a:t>
            </a:r>
            <a:r>
              <a:rPr lang="en-US" dirty="0"/>
              <a:t>, </a:t>
            </a:r>
            <a:r>
              <a:rPr lang="en-US" dirty="0">
                <a:solidFill>
                  <a:srgbClr val="7030A0"/>
                </a:solidFill>
              </a:rPr>
              <a:t>insert</a:t>
            </a:r>
            <a:r>
              <a:rPr lang="en-US" dirty="0"/>
              <a:t> and </a:t>
            </a:r>
            <a:r>
              <a:rPr lang="en-US" dirty="0">
                <a:solidFill>
                  <a:srgbClr val="7030A0"/>
                </a:solidFill>
              </a:rPr>
              <a:t>find_min</a:t>
            </a:r>
            <a:br>
              <a:rPr lang="en-US" dirty="0"/>
            </a:br>
            <a:r>
              <a:rPr lang="en-US" dirty="0"/>
              <a:t>all have cost O(log n)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514892" y="3962400"/>
          <a:ext cx="3635708" cy="3931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65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Target</a:t>
                      </a:r>
                      <a:br>
                        <a:rPr lang="en-US" b="1" i="1" dirty="0"/>
                      </a:br>
                      <a:r>
                        <a:rPr lang="en-US" b="1" i="1" dirty="0"/>
                        <a:t>data structure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lookup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insert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find_min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 our Goal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256651" y="4724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2892686" y="4888647"/>
            <a:ext cx="1345882" cy="369332"/>
          </a:xfrm>
          <a:prstGeom prst="wedgeRectCallout">
            <a:avLst>
              <a:gd name="adj1" fmla="val -22002"/>
              <a:gd name="adj2" fmla="val -120710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</a:rPr>
              <a:t>In </a:t>
            </a:r>
            <a:r>
              <a:rPr lang="en-US" sz="1800" b="0" i="1" dirty="0">
                <a:solidFill>
                  <a:schemeClr val="tx1"/>
                </a:solidFill>
              </a:rPr>
              <a:t>this</a:t>
            </a:r>
            <a:r>
              <a:rPr lang="en-US" sz="1800" b="0" dirty="0">
                <a:solidFill>
                  <a:schemeClr val="tx1"/>
                </a:solidFill>
              </a:rPr>
              <a:t> setup</a:t>
            </a:r>
            <a:endParaRPr lang="en-US" sz="14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256651" y="5832902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256651" y="69414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Trees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arrangement of data is called a (binary) </a:t>
            </a:r>
            <a:r>
              <a:rPr lang="en-US" b="1" dirty="0"/>
              <a:t>tree</a:t>
            </a:r>
          </a:p>
          <a:p>
            <a:pPr lvl="1"/>
            <a:r>
              <a:rPr lang="en-US" dirty="0"/>
              <a:t>Each item in it is called a </a:t>
            </a:r>
            <a:r>
              <a:rPr lang="en-US" b="1" dirty="0"/>
              <a:t>node</a:t>
            </a:r>
          </a:p>
          <a:p>
            <a:pPr lvl="1"/>
            <a:r>
              <a:rPr lang="en-US" dirty="0"/>
              <a:t>The part of a tree hanging from a node is called a </a:t>
            </a:r>
            <a:r>
              <a:rPr lang="en-US" b="1" dirty="0"/>
              <a:t>branch</a:t>
            </a:r>
          </a:p>
          <a:p>
            <a:pPr lvl="2"/>
            <a:r>
              <a:rPr lang="en-US" dirty="0"/>
              <a:t>Or </a:t>
            </a:r>
            <a:r>
              <a:rPr lang="en-US" b="1" dirty="0"/>
              <a:t>subtree</a:t>
            </a:r>
          </a:p>
          <a:p>
            <a:pPr lvl="1"/>
            <a:endParaRPr lang="en-US" b="1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7035800" y="4636118"/>
            <a:ext cx="22098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 rot="10800000" flipV="1">
            <a:off x="4749800" y="4636118"/>
            <a:ext cx="13716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rot="16200000" flipH="1">
            <a:off x="4978399" y="6160117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5400000">
            <a:off x="3606800" y="6160118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rot="5400000">
            <a:off x="2768601" y="7303117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rot="16200000" flipH="1">
            <a:off x="9547834" y="6160117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rot="5400000">
            <a:off x="8176235" y="6160118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>
            <a:off x="7338036" y="7303117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892800" y="4406029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4064000" y="5701429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8636000" y="5701429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9550400" y="6844429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7721600" y="6844429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6807200" y="7911229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4978400" y="6844429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3149600" y="6844429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2235200" y="7911229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5" name="Left Brace 24"/>
          <p:cNvSpPr/>
          <p:nvPr/>
        </p:nvSpPr>
        <p:spPr bwMode="auto">
          <a:xfrm>
            <a:off x="1473200" y="4243450"/>
            <a:ext cx="304800" cy="4267200"/>
          </a:xfrm>
          <a:prstGeom prst="leftBrac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78794" y="6143985"/>
            <a:ext cx="10447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  <a:r>
              <a:rPr lang="en-US" dirty="0"/>
              <a:t> tree</a:t>
            </a:r>
          </a:p>
        </p:txBody>
      </p:sp>
      <p:sp>
        <p:nvSpPr>
          <p:cNvPr id="33" name="Rectangular Callout 32"/>
          <p:cNvSpPr/>
          <p:nvPr/>
        </p:nvSpPr>
        <p:spPr bwMode="auto">
          <a:xfrm>
            <a:off x="10464800" y="3710050"/>
            <a:ext cx="919483" cy="400110"/>
          </a:xfrm>
          <a:prstGeom prst="wedgeRectCallout">
            <a:avLst>
              <a:gd name="adj1" fmla="val -375763"/>
              <a:gd name="adj2" fmla="val 15375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node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4" name="Rectangular Callout 33"/>
          <p:cNvSpPr/>
          <p:nvPr/>
        </p:nvSpPr>
        <p:spPr bwMode="auto">
          <a:xfrm>
            <a:off x="10464800" y="3710050"/>
            <a:ext cx="919483" cy="400110"/>
          </a:xfrm>
          <a:prstGeom prst="wedgeRectCallout">
            <a:avLst>
              <a:gd name="adj1" fmla="val -145872"/>
              <a:gd name="adj2" fmla="val 40010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node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5" name="Rectangular Callout 34"/>
          <p:cNvSpPr/>
          <p:nvPr/>
        </p:nvSpPr>
        <p:spPr bwMode="auto">
          <a:xfrm>
            <a:off x="10452778" y="3710050"/>
            <a:ext cx="943528" cy="400110"/>
          </a:xfrm>
          <a:prstGeom prst="wedgeRectCallout">
            <a:avLst>
              <a:gd name="adj1" fmla="val -24469"/>
              <a:gd name="adj2" fmla="val 67909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node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40" name="Left Brace 39"/>
          <p:cNvSpPr/>
          <p:nvPr/>
        </p:nvSpPr>
        <p:spPr bwMode="auto">
          <a:xfrm rot="16200000">
            <a:off x="8788400" y="6564868"/>
            <a:ext cx="304800" cy="4267200"/>
          </a:xfrm>
          <a:prstGeom prst="leftBrac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016973" y="8922603"/>
            <a:ext cx="18614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  <a:r>
              <a:rPr lang="en-US" dirty="0"/>
              <a:t> branch</a:t>
            </a:r>
            <a:br>
              <a:rPr lang="en-US" dirty="0"/>
            </a:br>
            <a:r>
              <a:rPr lang="en-US" b="0" dirty="0"/>
              <a:t>(or </a:t>
            </a:r>
            <a:r>
              <a:rPr lang="en-US" dirty="0"/>
              <a:t>subtree</a:t>
            </a:r>
            <a:r>
              <a:rPr lang="en-US" b="0" dirty="0"/>
              <a:t>)</a:t>
            </a: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/>
      <p:bldP spid="33" grpId="0" animBg="1"/>
      <p:bldP spid="34" grpId="0" animBg="1"/>
      <p:bldP spid="35" grpId="0" animBg="1"/>
      <p:bldP spid="40" grpId="0" animBg="1"/>
      <p:bldP spid="41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node at the top is called the </a:t>
            </a:r>
            <a:r>
              <a:rPr lang="en-US" b="1" dirty="0">
                <a:solidFill>
                  <a:srgbClr val="7030A0"/>
                </a:solidFill>
              </a:rPr>
              <a:t>root</a:t>
            </a:r>
            <a:r>
              <a:rPr lang="en-US" dirty="0"/>
              <a:t> of the tree</a:t>
            </a:r>
          </a:p>
          <a:p>
            <a:pPr lvl="1"/>
            <a:r>
              <a:rPr lang="en-US" dirty="0"/>
              <a:t>The nodes at the bottom are the </a:t>
            </a:r>
            <a:r>
              <a:rPr lang="en-US" b="1" dirty="0">
                <a:solidFill>
                  <a:srgbClr val="00B050"/>
                </a:solidFill>
              </a:rPr>
              <a:t>leaves</a:t>
            </a:r>
            <a:r>
              <a:rPr lang="en-US" dirty="0"/>
              <a:t> of the tree</a:t>
            </a:r>
          </a:p>
          <a:p>
            <a:pPr lvl="1"/>
            <a:r>
              <a:rPr lang="en-US" dirty="0"/>
              <a:t>The other nodes are called </a:t>
            </a:r>
            <a:r>
              <a:rPr lang="en-US" b="1" dirty="0"/>
              <a:t>inner nodes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7035800" y="4629090"/>
            <a:ext cx="22098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 rot="10800000" flipV="1">
            <a:off x="4749800" y="4629090"/>
            <a:ext cx="13716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rot="16200000" flipH="1">
            <a:off x="4978399" y="6153089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5400000">
            <a:off x="3606800" y="6153090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rot="5400000">
            <a:off x="2768601" y="7296089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rot="16200000" flipH="1">
            <a:off x="9547834" y="6153089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rot="5400000">
            <a:off x="8176235" y="6153090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>
            <a:off x="7338036" y="7296089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892800" y="439900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4064000" y="569440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8636000" y="569440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9550400" y="683740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7721600" y="683740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6807200" y="790420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4978400" y="683740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3149600" y="683740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2235200" y="790420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-2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Rectangular Callout 23"/>
          <p:cNvSpPr/>
          <p:nvPr/>
        </p:nvSpPr>
        <p:spPr bwMode="auto">
          <a:xfrm>
            <a:off x="7678222" y="3855422"/>
            <a:ext cx="1046313" cy="400110"/>
          </a:xfrm>
          <a:prstGeom prst="wedgeRectCallout">
            <a:avLst>
              <a:gd name="adj1" fmla="val -82318"/>
              <a:gd name="adj2" fmla="val 10219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</a:t>
            </a:r>
            <a:r>
              <a:rPr lang="en-US" sz="2000" b="0" dirty="0">
                <a:solidFill>
                  <a:srgbClr val="7030A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root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7" name="Rectangular Callout 26"/>
          <p:cNvSpPr/>
          <p:nvPr/>
        </p:nvSpPr>
        <p:spPr bwMode="auto">
          <a:xfrm>
            <a:off x="3759200" y="8820090"/>
            <a:ext cx="746358" cy="400110"/>
          </a:xfrm>
          <a:prstGeom prst="wedgeRectCallout">
            <a:avLst>
              <a:gd name="adj1" fmla="val -66694"/>
              <a:gd name="adj2" fmla="val -13147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leaf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8" name="Rectangular Callout 27"/>
          <p:cNvSpPr/>
          <p:nvPr/>
        </p:nvSpPr>
        <p:spPr bwMode="auto">
          <a:xfrm>
            <a:off x="3763207" y="8820090"/>
            <a:ext cx="738344" cy="400110"/>
          </a:xfrm>
          <a:prstGeom prst="wedgeRectCallout">
            <a:avLst>
              <a:gd name="adj1" fmla="val 165706"/>
              <a:gd name="adj2" fmla="val -42127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leaf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9" name="Rectangular Callout 28"/>
          <p:cNvSpPr/>
          <p:nvPr/>
        </p:nvSpPr>
        <p:spPr bwMode="auto">
          <a:xfrm>
            <a:off x="2921000" y="4552890"/>
            <a:ext cx="1660070" cy="400110"/>
          </a:xfrm>
          <a:prstGeom prst="wedgeRectCallout">
            <a:avLst>
              <a:gd name="adj1" fmla="val 23317"/>
              <a:gd name="adj2" fmla="val 21015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 inner node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0" name="Rectangular Callout 29"/>
          <p:cNvSpPr/>
          <p:nvPr/>
        </p:nvSpPr>
        <p:spPr bwMode="auto">
          <a:xfrm>
            <a:off x="2906573" y="4552890"/>
            <a:ext cx="1688924" cy="400110"/>
          </a:xfrm>
          <a:prstGeom prst="wedgeRectCallout">
            <a:avLst>
              <a:gd name="adj1" fmla="val -24335"/>
              <a:gd name="adj2" fmla="val 49758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 inner node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3" name="Left Brace 32"/>
          <p:cNvSpPr/>
          <p:nvPr/>
        </p:nvSpPr>
        <p:spPr bwMode="auto">
          <a:xfrm>
            <a:off x="1473200" y="4236422"/>
            <a:ext cx="304800" cy="4267200"/>
          </a:xfrm>
          <a:prstGeom prst="leftBrac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8" name="Rectangular Callout 37"/>
          <p:cNvSpPr/>
          <p:nvPr/>
        </p:nvSpPr>
        <p:spPr bwMode="auto">
          <a:xfrm>
            <a:off x="9855200" y="3626822"/>
            <a:ext cx="2876750" cy="707886"/>
          </a:xfrm>
          <a:prstGeom prst="wedgeRectCallout">
            <a:avLst>
              <a:gd name="adj1" fmla="val -80055"/>
              <a:gd name="adj2" fmla="val 126138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Trees grow upside down</a:t>
            </a:r>
            <a:br>
              <a:rPr lang="en-US" sz="20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 Computer Science!</a:t>
            </a:r>
            <a:endParaRPr lang="en-US" sz="1600" b="0" i="1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78794" y="6143985"/>
            <a:ext cx="10447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  <a:r>
              <a:rPr lang="en-US" dirty="0"/>
              <a:t> tree</a:t>
            </a: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7" grpId="0" animBg="1"/>
      <p:bldP spid="28" grpId="0" animBg="1"/>
      <p:bldP spid="29" grpId="0" animBg="1"/>
      <p:bldP spid="30" grpId="0" animBg="1"/>
      <p:bldP spid="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this Library Generic?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Generic libraries</a:t>
            </a:r>
          </a:p>
          <a:p>
            <a:pPr lvl="1"/>
            <a:r>
              <a:rPr lang="en-US" dirty="0"/>
              <a:t>A single implementation that </a:t>
            </a:r>
          </a:p>
          <a:p>
            <a:pPr lvl="2"/>
            <a:r>
              <a:rPr lang="en-US" dirty="0"/>
              <a:t>Allows clients to choose the types of their data</a:t>
            </a:r>
          </a:p>
          <a:p>
            <a:pPr lvl="2"/>
            <a:r>
              <a:rPr lang="en-US" dirty="0"/>
              <a:t>Allows multiple instances of the data structure with different data types in the same application</a:t>
            </a:r>
          </a:p>
          <a:p>
            <a:pPr lvl="2"/>
            <a:endParaRPr lang="en-US" dirty="0"/>
          </a:p>
          <a:p>
            <a:r>
              <a:rPr lang="en-US" dirty="0"/>
              <a:t>It is semi-generic:</a:t>
            </a:r>
          </a:p>
          <a:p>
            <a:pPr lvl="1"/>
            <a:r>
              <a:rPr lang="en-US" dirty="0"/>
              <a:t>It allows clients to choose the types of their data</a:t>
            </a:r>
          </a:p>
          <a:p>
            <a:pPr lvl="1"/>
            <a:r>
              <a:rPr lang="en-US" dirty="0"/>
              <a:t>It </a:t>
            </a:r>
            <a:r>
              <a:rPr lang="en-US" u="sng" dirty="0"/>
              <a:t>doesn’t</a:t>
            </a:r>
            <a:r>
              <a:rPr lang="en-US" dirty="0"/>
              <a:t> allow multiple instances of the data structure with different data types in the same application</a:t>
            </a:r>
          </a:p>
          <a:p>
            <a:pPr lvl="1"/>
            <a:endParaRPr lang="en-US" dirty="0"/>
          </a:p>
          <a:p>
            <a:r>
              <a:rPr lang="en-US" dirty="0"/>
              <a:t>Towards fully-generic:</a:t>
            </a:r>
          </a:p>
          <a:p>
            <a:pPr lvl="1"/>
            <a:r>
              <a:rPr lang="en-US" dirty="0">
                <a:solidFill>
                  <a:srgbClr val="00B0F0"/>
                </a:solidFill>
              </a:rPr>
              <a:t>Use </a:t>
            </a:r>
            <a:r>
              <a:rPr lang="en-US" b="1" i="1" dirty="0">
                <a:solidFill>
                  <a:srgbClr val="00B0F0"/>
                </a:solidFill>
              </a:rPr>
              <a:t>void*</a:t>
            </a:r>
            <a:r>
              <a:rPr lang="en-US" dirty="0">
                <a:solidFill>
                  <a:srgbClr val="00B0F0"/>
                </a:solidFill>
              </a:rPr>
              <a:t> in the </a:t>
            </a:r>
            <a:r>
              <a:rPr lang="en-US" u="sng" dirty="0">
                <a:solidFill>
                  <a:srgbClr val="00B0F0"/>
                </a:solidFill>
              </a:rPr>
              <a:t>client interface</a:t>
            </a:r>
          </a:p>
          <a:p>
            <a:pPr lvl="1"/>
            <a:r>
              <a:rPr lang="en-US" dirty="0">
                <a:solidFill>
                  <a:srgbClr val="00B0F0"/>
                </a:solidFill>
              </a:rPr>
              <a:t>Upgrade the </a:t>
            </a:r>
            <a:r>
              <a:rPr lang="en-US" u="sng" dirty="0">
                <a:solidFill>
                  <a:srgbClr val="00B0F0"/>
                </a:solidFill>
              </a:rPr>
              <a:t>client definitions </a:t>
            </a:r>
            <a:r>
              <a:rPr lang="en-US" dirty="0">
                <a:solidFill>
                  <a:srgbClr val="00B0F0"/>
                </a:solidFill>
              </a:rPr>
              <a:t>and </a:t>
            </a:r>
            <a:r>
              <a:rPr lang="en-US" u="sng" dirty="0">
                <a:solidFill>
                  <a:srgbClr val="00B0F0"/>
                </a:solidFill>
              </a:rPr>
              <a:t>client application</a:t>
            </a:r>
            <a:endParaRPr lang="en-US" dirty="0">
              <a:solidFill>
                <a:srgbClr val="00B0F0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91B260-2884-6BC0-6E61-7A48640D5FFA}"/>
              </a:ext>
            </a:extLst>
          </p:cNvPr>
          <p:cNvSpPr txBox="1"/>
          <p:nvPr/>
        </p:nvSpPr>
        <p:spPr>
          <a:xfrm>
            <a:off x="11607800" y="6019800"/>
            <a:ext cx="6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3F0A9D-D529-F86A-BE93-E144C573A9DE}"/>
              </a:ext>
            </a:extLst>
          </p:cNvPr>
          <p:cNvSpPr txBox="1"/>
          <p:nvPr/>
        </p:nvSpPr>
        <p:spPr>
          <a:xfrm>
            <a:off x="11632153" y="5074503"/>
            <a:ext cx="8402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en-US" sz="4800" dirty="0">
                <a:solidFill>
                  <a:srgbClr val="00B05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any node</a:t>
            </a:r>
          </a:p>
          <a:p>
            <a:pPr lvl="1"/>
            <a:r>
              <a:rPr lang="en-US" dirty="0"/>
              <a:t>The node to its left is its </a:t>
            </a:r>
            <a:r>
              <a:rPr lang="en-US" b="1" dirty="0">
                <a:solidFill>
                  <a:srgbClr val="00B0F0"/>
                </a:solidFill>
              </a:rPr>
              <a:t>left child</a:t>
            </a:r>
          </a:p>
          <a:p>
            <a:pPr lvl="1"/>
            <a:r>
              <a:rPr lang="en-US" dirty="0"/>
              <a:t>The node to its right is its </a:t>
            </a:r>
            <a:r>
              <a:rPr lang="en-US" b="1" dirty="0">
                <a:solidFill>
                  <a:srgbClr val="FF0000"/>
                </a:solidFill>
              </a:rPr>
              <a:t>right child</a:t>
            </a:r>
          </a:p>
          <a:p>
            <a:pPr lvl="1"/>
            <a:r>
              <a:rPr lang="en-US" dirty="0"/>
              <a:t>The node above it is its </a:t>
            </a:r>
            <a:r>
              <a:rPr lang="en-US" b="1" dirty="0"/>
              <a:t>parent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7035800" y="4636325"/>
            <a:ext cx="22098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 rot="10800000" flipV="1">
            <a:off x="4749800" y="4636325"/>
            <a:ext cx="13716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rot="16200000" flipH="1">
            <a:off x="4978399" y="6160324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5400000">
            <a:off x="3606800" y="6160325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rot="5400000">
            <a:off x="2768601" y="7303324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rot="16200000" flipH="1">
            <a:off x="9547834" y="6160324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rot="5400000">
            <a:off x="8176235" y="6160325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>
            <a:off x="7338036" y="7303324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892800" y="4406236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4064000" y="5701636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8636000" y="5701636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9550400" y="6844636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7721600" y="6844636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6807200" y="7911436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4978400" y="6844636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3149600" y="6844636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2235200" y="7911436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Rectangular Callout 23"/>
          <p:cNvSpPr/>
          <p:nvPr/>
        </p:nvSpPr>
        <p:spPr bwMode="auto">
          <a:xfrm>
            <a:off x="3780567" y="4693415"/>
            <a:ext cx="909864" cy="400110"/>
          </a:xfrm>
          <a:prstGeom prst="wedgeRectCallout">
            <a:avLst>
              <a:gd name="adj1" fmla="val 43018"/>
              <a:gd name="adj2" fmla="val 17480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node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1" name="Rectangular Callout 30"/>
          <p:cNvSpPr/>
          <p:nvPr/>
        </p:nvSpPr>
        <p:spPr bwMode="auto">
          <a:xfrm>
            <a:off x="2211957" y="6084125"/>
            <a:ext cx="1406795" cy="400110"/>
          </a:xfrm>
          <a:prstGeom prst="wedgeRectCallout">
            <a:avLst>
              <a:gd name="adj1" fmla="val 50940"/>
              <a:gd name="adj2" fmla="val 12062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Its </a:t>
            </a:r>
            <a:r>
              <a:rPr lang="en-US" sz="2000" b="0" dirty="0">
                <a:solidFill>
                  <a:srgbClr val="00B0F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left child</a:t>
            </a:r>
            <a:endParaRPr lang="en-US" sz="1600" b="0" dirty="0">
              <a:solidFill>
                <a:srgbClr val="00B0F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2" name="Rectangular Callout 31"/>
          <p:cNvSpPr/>
          <p:nvPr/>
        </p:nvSpPr>
        <p:spPr bwMode="auto">
          <a:xfrm>
            <a:off x="5867152" y="6084125"/>
            <a:ext cx="1568699" cy="400110"/>
          </a:xfrm>
          <a:prstGeom prst="wedgeRectCallout">
            <a:avLst>
              <a:gd name="adj1" fmla="val -55399"/>
              <a:gd name="adj2" fmla="val 12297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Its</a:t>
            </a:r>
            <a:r>
              <a:rPr lang="en-US" sz="2000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right child</a:t>
            </a:r>
            <a:endParaRPr lang="en-US" sz="1600" b="0" dirty="0">
              <a:solidFill>
                <a:srgbClr val="FF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8" name="Rectangular Callout 27"/>
          <p:cNvSpPr/>
          <p:nvPr/>
        </p:nvSpPr>
        <p:spPr bwMode="auto">
          <a:xfrm>
            <a:off x="4295419" y="7760525"/>
            <a:ext cx="1464696" cy="400110"/>
          </a:xfrm>
          <a:prstGeom prst="wedgeRectCallout">
            <a:avLst>
              <a:gd name="adj1" fmla="val -18126"/>
              <a:gd name="adj2" fmla="val -43069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Their parent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3" name="Rectangular Callout 32"/>
          <p:cNvSpPr/>
          <p:nvPr/>
        </p:nvSpPr>
        <p:spPr bwMode="auto">
          <a:xfrm>
            <a:off x="9855200" y="3626822"/>
            <a:ext cx="2912016" cy="1015663"/>
          </a:xfrm>
          <a:prstGeom prst="wedgeRectCallout">
            <a:avLst>
              <a:gd name="adj1" fmla="val -109417"/>
              <a:gd name="adj2" fmla="val -69122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.. and Computer Science</a:t>
            </a:r>
            <a:br>
              <a:rPr lang="en-US" sz="20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mixes botanical trees</a:t>
            </a:r>
            <a:br>
              <a:rPr lang="en-US" sz="20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and family trees!</a:t>
            </a:r>
            <a:endParaRPr lang="en-US" sz="1600" b="0" i="1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1" grpId="0" animBg="1"/>
      <p:bldP spid="32" grpId="0" animBg="1"/>
      <p:bldP spid="28" grpId="0" animBg="1"/>
      <p:bldP spid="33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Concrete Tree Diagrams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drawing trees, we generally omit the details of the memory diagrams</a:t>
            </a:r>
          </a:p>
          <a:p>
            <a:pPr lvl="1"/>
            <a:r>
              <a:rPr lang="en-US" dirty="0"/>
              <a:t>We draw just the data in a node</a:t>
            </a:r>
          </a:p>
          <a:p>
            <a:pPr lvl="2"/>
            <a:r>
              <a:rPr lang="en-US" dirty="0"/>
              <a:t>Not the pointer fields</a:t>
            </a:r>
          </a:p>
          <a:p>
            <a:pPr lvl="1"/>
            <a:r>
              <a:rPr lang="en-US" dirty="0"/>
              <a:t>And the connection to its children</a:t>
            </a:r>
          </a:p>
        </p:txBody>
      </p:sp>
      <p:cxnSp>
        <p:nvCxnSpPr>
          <p:cNvPr id="4" name="Straight Connector 3"/>
          <p:cNvCxnSpPr>
            <a:stCxn id="28" idx="6"/>
            <a:endCxn id="29" idx="1"/>
          </p:cNvCxnSpPr>
          <p:nvPr/>
        </p:nvCxnSpPr>
        <p:spPr bwMode="auto">
          <a:xfrm>
            <a:off x="9169400" y="4914900"/>
            <a:ext cx="1525915" cy="8782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/>
          <p:cNvCxnSpPr>
            <a:stCxn id="28" idx="2"/>
            <a:endCxn id="52" idx="7"/>
          </p:cNvCxnSpPr>
          <p:nvPr/>
        </p:nvCxnSpPr>
        <p:spPr bwMode="auto">
          <a:xfrm rot="10800000" flipV="1">
            <a:off x="7262486" y="4914899"/>
            <a:ext cx="1373515" cy="8782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stCxn id="29" idx="5"/>
            <a:endCxn id="37" idx="1"/>
          </p:cNvCxnSpPr>
          <p:nvPr/>
        </p:nvCxnSpPr>
        <p:spPr bwMode="auto">
          <a:xfrm rot="16200000" flipH="1">
            <a:off x="11034385" y="6208385"/>
            <a:ext cx="613430" cy="5372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29" idx="3"/>
            <a:endCxn id="41" idx="7"/>
          </p:cNvCxnSpPr>
          <p:nvPr/>
        </p:nvCxnSpPr>
        <p:spPr bwMode="auto">
          <a:xfrm rot="5400000">
            <a:off x="10119985" y="6208385"/>
            <a:ext cx="613430" cy="5372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stCxn id="41" idx="3"/>
            <a:endCxn id="44" idx="7"/>
          </p:cNvCxnSpPr>
          <p:nvPr/>
        </p:nvCxnSpPr>
        <p:spPr bwMode="auto">
          <a:xfrm rot="5400000">
            <a:off x="9396085" y="7237085"/>
            <a:ext cx="461030" cy="3086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8636000" y="46482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12</a:t>
            </a:r>
          </a:p>
        </p:txBody>
      </p:sp>
      <p:sp>
        <p:nvSpPr>
          <p:cNvPr id="29" name="Oval 28"/>
          <p:cNvSpPr/>
          <p:nvPr/>
        </p:nvSpPr>
        <p:spPr bwMode="auto">
          <a:xfrm>
            <a:off x="10617200" y="5715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42</a:t>
            </a:r>
          </a:p>
        </p:txBody>
      </p:sp>
      <p:sp>
        <p:nvSpPr>
          <p:cNvPr id="37" name="Oval 36"/>
          <p:cNvSpPr/>
          <p:nvPr/>
        </p:nvSpPr>
        <p:spPr bwMode="auto">
          <a:xfrm>
            <a:off x="11531600" y="6705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65</a:t>
            </a:r>
          </a:p>
        </p:txBody>
      </p:sp>
      <p:sp>
        <p:nvSpPr>
          <p:cNvPr id="41" name="Oval 40"/>
          <p:cNvSpPr/>
          <p:nvPr/>
        </p:nvSpPr>
        <p:spPr bwMode="auto">
          <a:xfrm>
            <a:off x="9702800" y="6705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22</a:t>
            </a:r>
          </a:p>
        </p:txBody>
      </p:sp>
      <p:sp>
        <p:nvSpPr>
          <p:cNvPr id="44" name="Oval 43"/>
          <p:cNvSpPr/>
          <p:nvPr/>
        </p:nvSpPr>
        <p:spPr bwMode="auto">
          <a:xfrm>
            <a:off x="9017000" y="75438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19</a:t>
            </a:r>
          </a:p>
        </p:txBody>
      </p:sp>
      <p:cxnSp>
        <p:nvCxnSpPr>
          <p:cNvPr id="49" name="Straight Connector 48"/>
          <p:cNvCxnSpPr>
            <a:stCxn id="52" idx="5"/>
            <a:endCxn id="53" idx="1"/>
          </p:cNvCxnSpPr>
          <p:nvPr/>
        </p:nvCxnSpPr>
        <p:spPr bwMode="auto">
          <a:xfrm rot="16200000" flipH="1">
            <a:off x="7224385" y="6208385"/>
            <a:ext cx="613430" cy="5372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>
            <a:stCxn id="52" idx="3"/>
            <a:endCxn id="54" idx="7"/>
          </p:cNvCxnSpPr>
          <p:nvPr/>
        </p:nvCxnSpPr>
        <p:spPr bwMode="auto">
          <a:xfrm rot="5400000">
            <a:off x="6309985" y="6208385"/>
            <a:ext cx="613430" cy="5372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stCxn id="54" idx="3"/>
            <a:endCxn id="55" idx="7"/>
          </p:cNvCxnSpPr>
          <p:nvPr/>
        </p:nvCxnSpPr>
        <p:spPr bwMode="auto">
          <a:xfrm rot="5400000">
            <a:off x="5586085" y="7237085"/>
            <a:ext cx="461030" cy="3086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2" name="Oval 51"/>
          <p:cNvSpPr/>
          <p:nvPr/>
        </p:nvSpPr>
        <p:spPr bwMode="auto">
          <a:xfrm>
            <a:off x="6807200" y="5715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53" name="Oval 52"/>
          <p:cNvSpPr/>
          <p:nvPr/>
        </p:nvSpPr>
        <p:spPr bwMode="auto">
          <a:xfrm>
            <a:off x="7721600" y="6705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7</a:t>
            </a:r>
          </a:p>
        </p:txBody>
      </p:sp>
      <p:sp>
        <p:nvSpPr>
          <p:cNvPr id="54" name="Oval 53"/>
          <p:cNvSpPr/>
          <p:nvPr/>
        </p:nvSpPr>
        <p:spPr bwMode="auto">
          <a:xfrm>
            <a:off x="5892800" y="6705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0</a:t>
            </a:r>
          </a:p>
        </p:txBody>
      </p:sp>
      <p:sp>
        <p:nvSpPr>
          <p:cNvPr id="55" name="Oval 54"/>
          <p:cNvSpPr/>
          <p:nvPr/>
        </p:nvSpPr>
        <p:spPr bwMode="auto">
          <a:xfrm>
            <a:off x="5207000" y="75438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-2</a:t>
            </a:r>
          </a:p>
        </p:txBody>
      </p:sp>
      <p:sp>
        <p:nvSpPr>
          <p:cNvPr id="21" name="Rectangular Callout 20"/>
          <p:cNvSpPr/>
          <p:nvPr/>
        </p:nvSpPr>
        <p:spPr bwMode="auto">
          <a:xfrm>
            <a:off x="9583222" y="4114800"/>
            <a:ext cx="1046313" cy="400110"/>
          </a:xfrm>
          <a:prstGeom prst="wedgeRectCallout">
            <a:avLst>
              <a:gd name="adj1" fmla="val -82318"/>
              <a:gd name="adj2" fmla="val 10219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</a:t>
            </a:r>
            <a:r>
              <a:rPr lang="en-US" sz="2000" b="0" dirty="0">
                <a:solidFill>
                  <a:srgbClr val="7030A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root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2" name="Rectangular Callout 21"/>
          <p:cNvSpPr/>
          <p:nvPr/>
        </p:nvSpPr>
        <p:spPr bwMode="auto">
          <a:xfrm>
            <a:off x="6289442" y="8286690"/>
            <a:ext cx="746358" cy="400110"/>
          </a:xfrm>
          <a:prstGeom prst="wedgeRectCallout">
            <a:avLst>
              <a:gd name="adj1" fmla="val -116018"/>
              <a:gd name="adj2" fmla="val -12851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leaf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3" name="Rectangular Callout 22"/>
          <p:cNvSpPr/>
          <p:nvPr/>
        </p:nvSpPr>
        <p:spPr bwMode="auto">
          <a:xfrm>
            <a:off x="6293449" y="8286690"/>
            <a:ext cx="738344" cy="400110"/>
          </a:xfrm>
          <a:prstGeom prst="wedgeRectCallout">
            <a:avLst>
              <a:gd name="adj1" fmla="val 146613"/>
              <a:gd name="adj2" fmla="val -30255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leaf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7" grpId="0" animBg="1"/>
      <p:bldP spid="41" grpId="0" animBg="1"/>
      <p:bldP spid="44" grpId="0" animBg="1"/>
      <p:bldP spid="52" grpId="0" animBg="1"/>
      <p:bldP spid="53" grpId="0" animBg="1"/>
      <p:bldP spid="54" grpId="0" animBg="1"/>
      <p:bldP spid="55" grpId="0" animBg="1"/>
      <p:bldP spid="21" grpId="0" animBg="1"/>
      <p:bldP spid="22" grpId="0" animBg="1"/>
      <p:bldP spid="23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Pictorial Abstraction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often reason about trees that are arbitrary</a:t>
            </a:r>
          </a:p>
          <a:p>
            <a:pPr lvl="1"/>
            <a:r>
              <a:rPr lang="en-US" dirty="0"/>
              <a:t>Their actual content is unimportant, so we abstract it away</a:t>
            </a:r>
          </a:p>
          <a:p>
            <a:pPr lvl="1"/>
            <a:r>
              <a:rPr lang="en-US" dirty="0"/>
              <a:t>We draw a generic tree as a triangle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 lvl="1"/>
            <a:r>
              <a:rPr lang="en-US" dirty="0"/>
              <a:t>We represent the empty tree</a:t>
            </a:r>
            <a:br>
              <a:rPr lang="en-US" dirty="0"/>
            </a:br>
            <a:r>
              <a:rPr lang="en-US" dirty="0"/>
              <a:t>by simply writing “Empty”</a:t>
            </a:r>
          </a:p>
        </p:txBody>
      </p:sp>
      <p:sp>
        <p:nvSpPr>
          <p:cNvPr id="4" name="Isosceles Triangle 3"/>
          <p:cNvSpPr/>
          <p:nvPr/>
        </p:nvSpPr>
        <p:spPr bwMode="auto">
          <a:xfrm>
            <a:off x="7903269" y="3962400"/>
            <a:ext cx="1752600" cy="2133600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49240" y="7848600"/>
            <a:ext cx="11256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Empty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10153009" y="3733800"/>
            <a:ext cx="1872051" cy="584775"/>
          </a:xfrm>
          <a:prstGeom prst="wedgeRectCallout">
            <a:avLst>
              <a:gd name="adj1" fmla="val -120682"/>
              <a:gd name="adj2" fmla="val -1166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root is here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2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(If the tree is not empty)</a:t>
            </a:r>
            <a:endParaRPr lang="en-US" sz="105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Trees Look Like?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Abstract trees come in many shapes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373438" lvl="1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When working with trees, we need to account for all these possibilities</a:t>
            </a:r>
          </a:p>
          <a:p>
            <a:pPr lvl="1"/>
            <a:r>
              <a:rPr lang="en-US" dirty="0"/>
              <a:t>We will forget some</a:t>
            </a:r>
          </a:p>
          <a:p>
            <a:pPr lvl="4"/>
            <a:endParaRPr lang="en-US" dirty="0"/>
          </a:p>
          <a:p>
            <a:r>
              <a:rPr lang="en-US" i="1" dirty="0"/>
              <a:t>Is there a simpler description?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25600" y="2895600"/>
            <a:ext cx="1244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EMPTY</a:t>
            </a:r>
          </a:p>
        </p:txBody>
      </p:sp>
      <p:sp>
        <p:nvSpPr>
          <p:cNvPr id="18" name="Isosceles Triangle 17"/>
          <p:cNvSpPr/>
          <p:nvPr/>
        </p:nvSpPr>
        <p:spPr bwMode="auto">
          <a:xfrm>
            <a:off x="11150600" y="152400"/>
            <a:ext cx="1752600" cy="2133600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0" rIns="50800" bIns="2743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?</a:t>
            </a:r>
          </a:p>
        </p:txBody>
      </p:sp>
      <p:sp>
        <p:nvSpPr>
          <p:cNvPr id="11" name="Isosceles Triangle 10"/>
          <p:cNvSpPr/>
          <p:nvPr/>
        </p:nvSpPr>
        <p:spPr bwMode="auto">
          <a:xfrm>
            <a:off x="7188200" y="3591308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4" name="Straight Connector 13"/>
          <p:cNvCxnSpPr>
            <a:stCxn id="15" idx="2"/>
            <a:endCxn id="11" idx="0"/>
          </p:cNvCxnSpPr>
          <p:nvPr/>
        </p:nvCxnSpPr>
        <p:spPr bwMode="auto">
          <a:xfrm rot="10800000" flipV="1">
            <a:off x="7607301" y="3133150"/>
            <a:ext cx="569585" cy="45815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5" name="Oval 14"/>
          <p:cNvSpPr/>
          <p:nvPr/>
        </p:nvSpPr>
        <p:spPr bwMode="auto">
          <a:xfrm>
            <a:off x="8176885" y="2979793"/>
            <a:ext cx="306715" cy="306715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" name="Isosceles Triangle 16"/>
          <p:cNvSpPr/>
          <p:nvPr/>
        </p:nvSpPr>
        <p:spPr bwMode="auto">
          <a:xfrm>
            <a:off x="9855200" y="3591308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9" name="Straight Connector 18"/>
          <p:cNvCxnSpPr>
            <a:stCxn id="21" idx="6"/>
            <a:endCxn id="17" idx="0"/>
          </p:cNvCxnSpPr>
          <p:nvPr/>
        </p:nvCxnSpPr>
        <p:spPr bwMode="auto">
          <a:xfrm>
            <a:off x="9702800" y="3133151"/>
            <a:ext cx="571500" cy="45815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1" name="Oval 20"/>
          <p:cNvSpPr/>
          <p:nvPr/>
        </p:nvSpPr>
        <p:spPr bwMode="auto">
          <a:xfrm>
            <a:off x="9396085" y="2979793"/>
            <a:ext cx="306715" cy="306715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3606800" y="2976265"/>
            <a:ext cx="306715" cy="306715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26" name="Straight Connector 25"/>
          <p:cNvCxnSpPr>
            <a:stCxn id="28" idx="6"/>
            <a:endCxn id="30" idx="1"/>
          </p:cNvCxnSpPr>
          <p:nvPr/>
        </p:nvCxnSpPr>
        <p:spPr bwMode="auto">
          <a:xfrm>
            <a:off x="5702300" y="3129623"/>
            <a:ext cx="462102" cy="34875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>
            <a:stCxn id="28" idx="2"/>
            <a:endCxn id="29" idx="7"/>
          </p:cNvCxnSpPr>
          <p:nvPr/>
        </p:nvCxnSpPr>
        <p:spPr bwMode="auto">
          <a:xfrm rot="10800000" flipV="1">
            <a:off x="4935399" y="3129623"/>
            <a:ext cx="460187" cy="34684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5395585" y="2976265"/>
            <a:ext cx="306715" cy="306715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73600" y="3431550"/>
            <a:ext cx="306715" cy="306715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6119485" y="3433465"/>
            <a:ext cx="306715" cy="306715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496356" y="2976265"/>
            <a:ext cx="492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35" name="Rectangular Callout 34"/>
          <p:cNvSpPr/>
          <p:nvPr/>
        </p:nvSpPr>
        <p:spPr bwMode="auto">
          <a:xfrm>
            <a:off x="1693785" y="5262265"/>
            <a:ext cx="736741" cy="923330"/>
          </a:xfrm>
          <a:prstGeom prst="wedgeRectCallout">
            <a:avLst>
              <a:gd name="adj1" fmla="val 21297"/>
              <a:gd name="adj2" fmla="val -23293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</a:t>
            </a:r>
            <a:b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empty</a:t>
            </a:r>
            <a:b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tree</a:t>
            </a:r>
            <a:endParaRPr lang="en-US" sz="14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6" name="Rectangular Callout 35"/>
          <p:cNvSpPr/>
          <p:nvPr/>
        </p:nvSpPr>
        <p:spPr bwMode="auto">
          <a:xfrm>
            <a:off x="3061377" y="5262265"/>
            <a:ext cx="949940" cy="923330"/>
          </a:xfrm>
          <a:prstGeom prst="wedgeRectCallout">
            <a:avLst>
              <a:gd name="adj1" fmla="val 25091"/>
              <a:gd name="adj2" fmla="val -22771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tree</a:t>
            </a:r>
            <a:b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with just</a:t>
            </a:r>
            <a:b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root</a:t>
            </a:r>
            <a:endParaRPr lang="en-US" sz="14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7" name="Rectangular Callout 36"/>
          <p:cNvSpPr/>
          <p:nvPr/>
        </p:nvSpPr>
        <p:spPr bwMode="auto">
          <a:xfrm>
            <a:off x="4904331" y="5262265"/>
            <a:ext cx="924292" cy="923330"/>
          </a:xfrm>
          <a:prstGeom prst="wedgeRectCallout">
            <a:avLst>
              <a:gd name="adj1" fmla="val 18950"/>
              <a:gd name="adj2" fmla="val -18174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root</a:t>
            </a:r>
            <a:b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and two</a:t>
            </a:r>
            <a:b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children</a:t>
            </a:r>
            <a:endParaRPr lang="en-US" sz="14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8" name="Rectangular Callout 37"/>
          <p:cNvSpPr/>
          <p:nvPr/>
        </p:nvSpPr>
        <p:spPr bwMode="auto">
          <a:xfrm>
            <a:off x="7177107" y="5262265"/>
            <a:ext cx="1337867" cy="923330"/>
          </a:xfrm>
          <a:prstGeom prst="wedgeRectCallout">
            <a:avLst>
              <a:gd name="adj1" fmla="val 20663"/>
              <a:gd name="adj2" fmla="val -7885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tree</a:t>
            </a:r>
            <a:b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with just the</a:t>
            </a:r>
            <a:b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left subtree</a:t>
            </a:r>
            <a:endParaRPr lang="en-US" sz="14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9" name="Rectangular Callout 38"/>
          <p:cNvSpPr/>
          <p:nvPr/>
        </p:nvSpPr>
        <p:spPr bwMode="auto">
          <a:xfrm>
            <a:off x="9151196" y="5262265"/>
            <a:ext cx="1389804" cy="923330"/>
          </a:xfrm>
          <a:prstGeom prst="wedgeRectCallout">
            <a:avLst>
              <a:gd name="adj1" fmla="val -20935"/>
              <a:gd name="adj2" fmla="val -8235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tree</a:t>
            </a:r>
            <a:b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with just the</a:t>
            </a:r>
            <a:b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right subtree</a:t>
            </a:r>
            <a:endParaRPr lang="en-US" sz="14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40" name="Rectangular Callout 39"/>
          <p:cNvSpPr/>
          <p:nvPr/>
        </p:nvSpPr>
        <p:spPr bwMode="auto">
          <a:xfrm>
            <a:off x="11560810" y="5262265"/>
            <a:ext cx="656590" cy="923330"/>
          </a:xfrm>
          <a:prstGeom prst="wedgeRectCallout">
            <a:avLst>
              <a:gd name="adj1" fmla="val -21508"/>
              <a:gd name="adj2" fmla="val -24358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And</a:t>
            </a:r>
            <a:br>
              <a:rPr lang="en-US" sz="18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8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many</a:t>
            </a:r>
            <a:br>
              <a:rPr lang="en-US" sz="18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8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more</a:t>
            </a: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5" grpId="0" animBg="1"/>
      <p:bldP spid="17" grpId="0" animBg="1"/>
      <p:bldP spid="21" grpId="0" animBg="1"/>
      <p:bldP spid="22" grpId="0" animBg="1"/>
      <p:bldP spid="28" grpId="0" animBg="1"/>
      <p:bldP spid="29" grpId="0" animBg="1"/>
      <p:bldP spid="30" grpId="0" animBg="1"/>
      <p:bldP spid="34" grpId="0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Trees Look Like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tree can be</a:t>
            </a:r>
          </a:p>
          <a:p>
            <a:pPr marL="4003675" lvl="1">
              <a:tabLst>
                <a:tab pos="4168775" algn="l"/>
              </a:tabLst>
            </a:pPr>
            <a:r>
              <a:rPr lang="en-US" dirty="0"/>
              <a:t>Either empty</a:t>
            </a:r>
          </a:p>
          <a:p>
            <a:pPr marL="4295775" lvl="2">
              <a:tabLst>
                <a:tab pos="4168775" algn="l"/>
              </a:tabLst>
            </a:pPr>
            <a:endParaRPr lang="en-US" dirty="0"/>
          </a:p>
          <a:p>
            <a:pPr marL="4003675" lvl="1">
              <a:tabLst>
                <a:tab pos="4168775" algn="l"/>
              </a:tabLst>
            </a:pPr>
            <a:r>
              <a:rPr lang="en-US" dirty="0"/>
              <a:t>Or a root with</a:t>
            </a:r>
            <a:br>
              <a:rPr lang="en-US" dirty="0"/>
            </a:br>
            <a:r>
              <a:rPr lang="en-US" dirty="0"/>
              <a:t>a tree on its left and</a:t>
            </a:r>
            <a:br>
              <a:rPr lang="en-US" dirty="0"/>
            </a:br>
            <a:r>
              <a:rPr lang="en-US" dirty="0"/>
              <a:t>a tree on its right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b="1" dirty="0"/>
              <a:t>Every tree</a:t>
            </a:r>
            <a:r>
              <a:rPr lang="en-US" dirty="0"/>
              <a:t> reduces to these two cases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349" y="2590800"/>
            <a:ext cx="1244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EMPTY</a:t>
            </a:r>
          </a:p>
        </p:txBody>
      </p:sp>
      <p:sp>
        <p:nvSpPr>
          <p:cNvPr id="5" name="Isosceles Triangle 4"/>
          <p:cNvSpPr/>
          <p:nvPr/>
        </p:nvSpPr>
        <p:spPr bwMode="auto">
          <a:xfrm>
            <a:off x="8636000" y="4269115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Isosceles Triangle 5"/>
          <p:cNvSpPr/>
          <p:nvPr/>
        </p:nvSpPr>
        <p:spPr bwMode="auto">
          <a:xfrm>
            <a:off x="10083800" y="4269115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7" name="Straight Connector 6"/>
          <p:cNvCxnSpPr>
            <a:stCxn id="9" idx="6"/>
            <a:endCxn id="6" idx="0"/>
          </p:cNvCxnSpPr>
          <p:nvPr/>
        </p:nvCxnSpPr>
        <p:spPr bwMode="auto">
          <a:xfrm>
            <a:off x="9931400" y="3810958"/>
            <a:ext cx="571500" cy="45815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9" idx="2"/>
            <a:endCxn id="5" idx="0"/>
          </p:cNvCxnSpPr>
          <p:nvPr/>
        </p:nvCxnSpPr>
        <p:spPr bwMode="auto">
          <a:xfrm rot="10800000" flipV="1">
            <a:off x="9055101" y="3810957"/>
            <a:ext cx="569585" cy="45815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9" name="Oval 8"/>
          <p:cNvSpPr/>
          <p:nvPr/>
        </p:nvSpPr>
        <p:spPr bwMode="auto">
          <a:xfrm>
            <a:off x="9624685" y="3657600"/>
            <a:ext cx="306715" cy="306715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8" name="Isosceles Triangle 17"/>
          <p:cNvSpPr/>
          <p:nvPr/>
        </p:nvSpPr>
        <p:spPr bwMode="auto">
          <a:xfrm>
            <a:off x="1701800" y="2743200"/>
            <a:ext cx="1752600" cy="2133600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8800" y="6705600"/>
            <a:ext cx="1244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EMPTY</a:t>
            </a:r>
          </a:p>
        </p:txBody>
      </p:sp>
      <p:sp>
        <p:nvSpPr>
          <p:cNvPr id="12" name="Isosceles Triangle 11"/>
          <p:cNvSpPr/>
          <p:nvPr/>
        </p:nvSpPr>
        <p:spPr bwMode="auto">
          <a:xfrm>
            <a:off x="7188200" y="7401308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3" name="Straight Connector 12"/>
          <p:cNvCxnSpPr>
            <a:stCxn id="14" idx="2"/>
            <a:endCxn id="12" idx="0"/>
          </p:cNvCxnSpPr>
          <p:nvPr/>
        </p:nvCxnSpPr>
        <p:spPr bwMode="auto">
          <a:xfrm rot="10800000" flipV="1">
            <a:off x="7607301" y="6943150"/>
            <a:ext cx="569585" cy="45815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4" name="Oval 13"/>
          <p:cNvSpPr/>
          <p:nvPr/>
        </p:nvSpPr>
        <p:spPr bwMode="auto">
          <a:xfrm>
            <a:off x="8176885" y="6789793"/>
            <a:ext cx="306715" cy="306715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Isosceles Triangle 14"/>
          <p:cNvSpPr/>
          <p:nvPr/>
        </p:nvSpPr>
        <p:spPr bwMode="auto">
          <a:xfrm>
            <a:off x="11531600" y="7401308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6" name="Straight Connector 15"/>
          <p:cNvCxnSpPr>
            <a:stCxn id="17" idx="6"/>
            <a:endCxn id="15" idx="0"/>
          </p:cNvCxnSpPr>
          <p:nvPr/>
        </p:nvCxnSpPr>
        <p:spPr bwMode="auto">
          <a:xfrm>
            <a:off x="11379200" y="6943151"/>
            <a:ext cx="571500" cy="45815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7" name="Oval 16"/>
          <p:cNvSpPr/>
          <p:nvPr/>
        </p:nvSpPr>
        <p:spPr bwMode="auto">
          <a:xfrm>
            <a:off x="11072485" y="6789793"/>
            <a:ext cx="306715" cy="306715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20" name="Straight Connector 19"/>
          <p:cNvCxnSpPr>
            <a:stCxn id="22" idx="6"/>
            <a:endCxn id="24" idx="1"/>
          </p:cNvCxnSpPr>
          <p:nvPr/>
        </p:nvCxnSpPr>
        <p:spPr bwMode="auto">
          <a:xfrm>
            <a:off x="5702300" y="6939623"/>
            <a:ext cx="462102" cy="34875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>
            <a:stCxn id="22" idx="2"/>
            <a:endCxn id="23" idx="7"/>
          </p:cNvCxnSpPr>
          <p:nvPr/>
        </p:nvCxnSpPr>
        <p:spPr bwMode="auto">
          <a:xfrm rot="10800000" flipV="1">
            <a:off x="4935399" y="6939623"/>
            <a:ext cx="460187" cy="34684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2" name="Oval 21"/>
          <p:cNvSpPr/>
          <p:nvPr/>
        </p:nvSpPr>
        <p:spPr bwMode="auto">
          <a:xfrm>
            <a:off x="5395585" y="6786265"/>
            <a:ext cx="306715" cy="306715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4673600" y="7241550"/>
            <a:ext cx="306715" cy="306715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6119485" y="7243465"/>
            <a:ext cx="306715" cy="306715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26" name="Straight Connector 25"/>
          <p:cNvCxnSpPr>
            <a:stCxn id="28" idx="6"/>
            <a:endCxn id="33" idx="0"/>
          </p:cNvCxnSpPr>
          <p:nvPr/>
        </p:nvCxnSpPr>
        <p:spPr bwMode="auto">
          <a:xfrm>
            <a:off x="3010887" y="6939623"/>
            <a:ext cx="431307" cy="38004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2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>
            <a:stCxn id="28" idx="2"/>
            <a:endCxn id="31" idx="0"/>
          </p:cNvCxnSpPr>
          <p:nvPr/>
        </p:nvCxnSpPr>
        <p:spPr bwMode="auto">
          <a:xfrm rot="10800000" flipV="1">
            <a:off x="2299194" y="6939623"/>
            <a:ext cx="404978" cy="38004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2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2704172" y="6786265"/>
            <a:ext cx="306715" cy="306715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854200" y="7319665"/>
            <a:ext cx="8899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2">
                    <a:lumMod val="75000"/>
                  </a:schemeClr>
                </a:solidFill>
              </a:rPr>
              <a:t>EMPTY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997200" y="7319665"/>
            <a:ext cx="8899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2">
                    <a:lumMod val="75000"/>
                  </a:schemeClr>
                </a:solidFill>
              </a:rPr>
              <a:t>EMPTY</a:t>
            </a:r>
          </a:p>
        </p:txBody>
      </p:sp>
      <p:cxnSp>
        <p:nvCxnSpPr>
          <p:cNvPr id="35" name="Straight Connector 34"/>
          <p:cNvCxnSpPr>
            <a:stCxn id="14" idx="6"/>
            <a:endCxn id="36" idx="0"/>
          </p:cNvCxnSpPr>
          <p:nvPr/>
        </p:nvCxnSpPr>
        <p:spPr bwMode="auto">
          <a:xfrm>
            <a:off x="8483600" y="6943151"/>
            <a:ext cx="444994" cy="37555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2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8483600" y="7318707"/>
            <a:ext cx="8899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2">
                    <a:lumMod val="75000"/>
                  </a:schemeClr>
                </a:solidFill>
              </a:rPr>
              <a:t>EMPTY</a:t>
            </a:r>
          </a:p>
        </p:txBody>
      </p:sp>
      <p:cxnSp>
        <p:nvCxnSpPr>
          <p:cNvPr id="38" name="Straight Connector 37"/>
          <p:cNvCxnSpPr>
            <a:stCxn id="17" idx="2"/>
            <a:endCxn id="39" idx="0"/>
          </p:cNvCxnSpPr>
          <p:nvPr/>
        </p:nvCxnSpPr>
        <p:spPr bwMode="auto">
          <a:xfrm rot="10800000" flipV="1">
            <a:off x="10681195" y="6943151"/>
            <a:ext cx="391291" cy="37555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2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10236200" y="7318707"/>
            <a:ext cx="8899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2">
                    <a:lumMod val="75000"/>
                  </a:schemeClr>
                </a:solidFill>
              </a:rPr>
              <a:t>EMPTY</a:t>
            </a:r>
          </a:p>
        </p:txBody>
      </p:sp>
      <p:cxnSp>
        <p:nvCxnSpPr>
          <p:cNvPr id="44" name="Straight Connector 43"/>
          <p:cNvCxnSpPr>
            <a:stCxn id="23" idx="5"/>
            <a:endCxn id="47" idx="0"/>
          </p:cNvCxnSpPr>
          <p:nvPr/>
        </p:nvCxnSpPr>
        <p:spPr bwMode="auto">
          <a:xfrm rot="16200000" flipH="1">
            <a:off x="4881283" y="7557463"/>
            <a:ext cx="348759" cy="24052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2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>
            <a:stCxn id="23" idx="3"/>
            <a:endCxn id="46" idx="0"/>
          </p:cNvCxnSpPr>
          <p:nvPr/>
        </p:nvCxnSpPr>
        <p:spPr bwMode="auto">
          <a:xfrm rot="5400000">
            <a:off x="4397024" y="7530613"/>
            <a:ext cx="348759" cy="29422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2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4022575" y="7852107"/>
            <a:ext cx="8034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75000"/>
                  </a:schemeClr>
                </a:solidFill>
              </a:rPr>
              <a:t>EMPTY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774213" y="7852107"/>
            <a:ext cx="8034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75000"/>
                  </a:schemeClr>
                </a:solidFill>
              </a:rPr>
              <a:t>EMPTY</a:t>
            </a:r>
          </a:p>
        </p:txBody>
      </p:sp>
      <p:cxnSp>
        <p:nvCxnSpPr>
          <p:cNvPr id="50" name="Straight Connector 49"/>
          <p:cNvCxnSpPr>
            <a:stCxn id="24" idx="5"/>
            <a:endCxn id="53" idx="0"/>
          </p:cNvCxnSpPr>
          <p:nvPr/>
        </p:nvCxnSpPr>
        <p:spPr bwMode="auto">
          <a:xfrm rot="16200000" flipH="1">
            <a:off x="6335273" y="7551272"/>
            <a:ext cx="344825" cy="25280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2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stCxn id="24" idx="3"/>
            <a:endCxn id="52" idx="0"/>
          </p:cNvCxnSpPr>
          <p:nvPr/>
        </p:nvCxnSpPr>
        <p:spPr bwMode="auto">
          <a:xfrm rot="5400000">
            <a:off x="5851014" y="7536699"/>
            <a:ext cx="344825" cy="28195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2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5480737" y="7850088"/>
            <a:ext cx="8034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75000"/>
                  </a:schemeClr>
                </a:solidFill>
              </a:rPr>
              <a:t>EMPTY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232375" y="7850088"/>
            <a:ext cx="8034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75000"/>
                  </a:schemeClr>
                </a:solidFill>
              </a:rPr>
              <a:t>EMPTY</a:t>
            </a:r>
          </a:p>
        </p:txBody>
      </p:sp>
      <p:sp>
        <p:nvSpPr>
          <p:cNvPr id="56" name="Rectangular Callout 55"/>
          <p:cNvSpPr/>
          <p:nvPr/>
        </p:nvSpPr>
        <p:spPr bwMode="auto">
          <a:xfrm>
            <a:off x="703986" y="8839200"/>
            <a:ext cx="666209" cy="830997"/>
          </a:xfrm>
          <a:prstGeom prst="wedgeRectCallout">
            <a:avLst>
              <a:gd name="adj1" fmla="val 21297"/>
              <a:gd name="adj2" fmla="val -23293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empty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tree</a:t>
            </a:r>
            <a:endParaRPr lang="en-US" sz="12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7" name="Rectangular Callout 56"/>
          <p:cNvSpPr/>
          <p:nvPr/>
        </p:nvSpPr>
        <p:spPr bwMode="auto">
          <a:xfrm>
            <a:off x="2611060" y="8839200"/>
            <a:ext cx="853760" cy="830997"/>
          </a:xfrm>
          <a:prstGeom prst="wedgeRectCallout">
            <a:avLst>
              <a:gd name="adj1" fmla="val -23853"/>
              <a:gd name="adj2" fmla="val -17615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tree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with just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root</a:t>
            </a:r>
            <a:endParaRPr lang="en-US" sz="12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8" name="Rectangular Callout 57"/>
          <p:cNvSpPr/>
          <p:nvPr/>
        </p:nvSpPr>
        <p:spPr bwMode="auto">
          <a:xfrm>
            <a:off x="5269129" y="8839200"/>
            <a:ext cx="832921" cy="830997"/>
          </a:xfrm>
          <a:prstGeom prst="wedgeRectCallout">
            <a:avLst>
              <a:gd name="adj1" fmla="val -22076"/>
              <a:gd name="adj2" fmla="val -10600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root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and two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children</a:t>
            </a:r>
            <a:endParaRPr lang="en-US" sz="12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9" name="Rectangular Callout 58"/>
          <p:cNvSpPr/>
          <p:nvPr/>
        </p:nvSpPr>
        <p:spPr bwMode="auto">
          <a:xfrm>
            <a:off x="7542707" y="8839200"/>
            <a:ext cx="1200008" cy="830997"/>
          </a:xfrm>
          <a:prstGeom prst="wedgeRectCallout">
            <a:avLst>
              <a:gd name="adj1" fmla="val 20663"/>
              <a:gd name="adj2" fmla="val -7885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tree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with just the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left subtree</a:t>
            </a:r>
            <a:endParaRPr lang="en-US" sz="12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0" name="Rectangular Callout 59"/>
          <p:cNvSpPr/>
          <p:nvPr/>
        </p:nvSpPr>
        <p:spPr bwMode="auto">
          <a:xfrm>
            <a:off x="10824372" y="8839200"/>
            <a:ext cx="1247586" cy="830997"/>
          </a:xfrm>
          <a:prstGeom prst="wedgeRectCallout">
            <a:avLst>
              <a:gd name="adj1" fmla="val -20935"/>
              <a:gd name="adj2" fmla="val -8235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tree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with just the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right subtree</a:t>
            </a:r>
            <a:endParaRPr lang="en-US" sz="12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48" name="Slide Number Placeholder 4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9" grpId="0" animBg="1"/>
      <p:bldP spid="11" grpId="0"/>
      <p:bldP spid="12" grpId="0" animBg="1"/>
      <p:bldP spid="14" grpId="0" animBg="1"/>
      <p:bldP spid="15" grpId="0" animBg="1"/>
      <p:bldP spid="17" grpId="0" animBg="1"/>
      <p:bldP spid="22" grpId="0" animBg="1"/>
      <p:bldP spid="23" grpId="0" animBg="1"/>
      <p:bldP spid="24" grpId="0" animBg="1"/>
      <p:bldP spid="28" grpId="0" animBg="1"/>
      <p:bldP spid="31" grpId="0"/>
      <p:bldP spid="33" grpId="0"/>
      <p:bldP spid="36" grpId="0"/>
      <p:bldP spid="39" grpId="0"/>
      <p:bldP spid="46" grpId="0"/>
      <p:bldP spid="47" grpId="0"/>
      <p:bldP spid="52" grpId="0"/>
      <p:bldP spid="53" grpId="0"/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Minimal Tree Invariant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236224" cy="6896100"/>
          </a:xfrm>
        </p:spPr>
        <p:txBody>
          <a:bodyPr/>
          <a:lstStyle/>
          <a:p>
            <a:r>
              <a:rPr lang="en-US" dirty="0"/>
              <a:t>We only need to consider these two cases when reasoning and writing code about trees</a:t>
            </a:r>
          </a:p>
          <a:p>
            <a:pPr lvl="4"/>
            <a:endParaRPr lang="en-US" i="1" dirty="0"/>
          </a:p>
          <a:p>
            <a:r>
              <a:rPr lang="en-US" dirty="0"/>
              <a:t>Let’s apply this to write a basic invariant</a:t>
            </a:r>
            <a:br>
              <a:rPr lang="en-US" dirty="0"/>
            </a:br>
            <a:r>
              <a:rPr lang="en-US" dirty="0"/>
              <a:t>about trees of </a:t>
            </a:r>
            <a:r>
              <a:rPr lang="en-US" i="1" dirty="0"/>
              <a:t>entries</a:t>
            </a:r>
          </a:p>
          <a:p>
            <a:pPr lvl="1"/>
            <a:r>
              <a:rPr lang="en-US" dirty="0"/>
              <a:t>Just check that the</a:t>
            </a:r>
            <a:br>
              <a:rPr lang="en-US" dirty="0"/>
            </a:br>
            <a:r>
              <a:rPr lang="en-US" dirty="0"/>
              <a:t>data field is never NULL</a:t>
            </a:r>
          </a:p>
          <a:p>
            <a:pPr lvl="1"/>
            <a:endParaRPr lang="en-US" dirty="0"/>
          </a:p>
          <a:p>
            <a:pPr marL="4743450"/>
            <a:r>
              <a:rPr lang="en-US" dirty="0"/>
              <a:t>This is a </a:t>
            </a:r>
            <a:r>
              <a:rPr lang="en-US" b="1" dirty="0"/>
              <a:t>recursive</a:t>
            </a:r>
            <a:r>
              <a:rPr lang="en-US" dirty="0"/>
              <a:t> function</a:t>
            </a:r>
          </a:p>
          <a:p>
            <a:pPr marL="5086350" lvl="1"/>
            <a:r>
              <a:rPr lang="en-US" dirty="0"/>
              <a:t>The </a:t>
            </a:r>
            <a:r>
              <a:rPr lang="en-US" b="1" dirty="0"/>
              <a:t>base case </a:t>
            </a:r>
            <a:r>
              <a:rPr lang="en-US" dirty="0"/>
              <a:t>is about the empty tree</a:t>
            </a:r>
          </a:p>
          <a:p>
            <a:pPr marL="5086350" lvl="1"/>
            <a:r>
              <a:rPr lang="en-US" dirty="0"/>
              <a:t>The </a:t>
            </a:r>
            <a:r>
              <a:rPr lang="en-US" b="1" dirty="0"/>
              <a:t>recursive case </a:t>
            </a:r>
            <a:r>
              <a:rPr lang="en-US" dirty="0"/>
              <a:t>is about every tree that is not empty</a:t>
            </a:r>
          </a:p>
          <a:p>
            <a:pPr marL="5378450" lvl="2"/>
            <a:r>
              <a:rPr lang="en-US" dirty="0"/>
              <a:t>With a root</a:t>
            </a:r>
          </a:p>
          <a:p>
            <a:pPr marL="5378450" lvl="2"/>
            <a:r>
              <a:rPr lang="en-US" dirty="0"/>
              <a:t>And two subtrees</a:t>
            </a:r>
          </a:p>
        </p:txBody>
      </p:sp>
      <p:sp>
        <p:nvSpPr>
          <p:cNvPr id="5" name="Cube 4"/>
          <p:cNvSpPr/>
          <p:nvPr/>
        </p:nvSpPr>
        <p:spPr bwMode="auto">
          <a:xfrm>
            <a:off x="1778000" y="6019800"/>
            <a:ext cx="2971800" cy="2590800"/>
          </a:xfrm>
          <a:prstGeom prst="cube">
            <a:avLst>
              <a:gd name="adj" fmla="val 5093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bool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is_tree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empty tree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(T == NULL)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true;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non-empty tree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is_tree(T-&gt;left)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T-&gt;data != NULL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is_tree(T-&gt;right);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36" name="Rectangular Callout 35"/>
          <p:cNvSpPr/>
          <p:nvPr/>
        </p:nvSpPr>
        <p:spPr bwMode="auto">
          <a:xfrm>
            <a:off x="406400" y="6495696"/>
            <a:ext cx="1219200" cy="307777"/>
          </a:xfrm>
          <a:prstGeom prst="wedgeRectCallout">
            <a:avLst>
              <a:gd name="adj1" fmla="val 69315"/>
              <a:gd name="adj2" fmla="val 216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EMPTY</a:t>
            </a:r>
          </a:p>
        </p:txBody>
      </p:sp>
      <p:sp>
        <p:nvSpPr>
          <p:cNvPr id="38" name="Rectangular Callout 37"/>
          <p:cNvSpPr/>
          <p:nvPr/>
        </p:nvSpPr>
        <p:spPr bwMode="auto">
          <a:xfrm>
            <a:off x="406400" y="7162800"/>
            <a:ext cx="1219200" cy="990600"/>
          </a:xfrm>
          <a:prstGeom prst="wedgeRectCallout">
            <a:avLst>
              <a:gd name="adj1" fmla="val 70893"/>
              <a:gd name="adj2" fmla="val -2134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noAutofit/>
          </a:bodyPr>
          <a:lstStyle/>
          <a:p>
            <a:pPr>
              <a:defRPr/>
            </a:pP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468246" y="7239001"/>
            <a:ext cx="1095509" cy="838200"/>
            <a:chOff x="6350000" y="4419600"/>
            <a:chExt cx="2286000" cy="1749072"/>
          </a:xfrm>
        </p:grpSpPr>
        <p:sp>
          <p:nvSpPr>
            <p:cNvPr id="40" name="Isosceles Triangle 39"/>
            <p:cNvSpPr/>
            <p:nvPr/>
          </p:nvSpPr>
          <p:spPr bwMode="auto">
            <a:xfrm>
              <a:off x="63500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43" name="Isosceles Triangle 42"/>
            <p:cNvSpPr/>
            <p:nvPr/>
          </p:nvSpPr>
          <p:spPr bwMode="auto">
            <a:xfrm>
              <a:off x="77978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44" name="Straight Connector 43"/>
            <p:cNvCxnSpPr>
              <a:stCxn id="46" idx="6"/>
              <a:endCxn id="43" idx="0"/>
            </p:cNvCxnSpPr>
            <p:nvPr/>
          </p:nvCxnSpPr>
          <p:spPr bwMode="auto">
            <a:xfrm>
              <a:off x="7645400" y="4572958"/>
              <a:ext cx="571500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>
              <a:stCxn id="46" idx="2"/>
              <a:endCxn id="40" idx="0"/>
            </p:cNvCxnSpPr>
            <p:nvPr/>
          </p:nvCxnSpPr>
          <p:spPr bwMode="auto">
            <a:xfrm rot="10800000" flipV="1">
              <a:off x="6769101" y="4572957"/>
              <a:ext cx="569585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46" name="Oval 45"/>
            <p:cNvSpPr/>
            <p:nvPr/>
          </p:nvSpPr>
          <p:spPr bwMode="auto">
            <a:xfrm>
              <a:off x="7338685" y="4419600"/>
              <a:ext cx="306715" cy="306715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47" name="Rectangular Callout 46"/>
          <p:cNvSpPr/>
          <p:nvPr/>
        </p:nvSpPr>
        <p:spPr bwMode="auto">
          <a:xfrm>
            <a:off x="6878897" y="4623137"/>
            <a:ext cx="5948103" cy="1015663"/>
          </a:xfrm>
          <a:prstGeom prst="wedgeRectCallout">
            <a:avLst>
              <a:gd name="adj1" fmla="val -70608"/>
              <a:gd name="adj2" fmla="val 865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Recall we are using trees to implement dictionaries:</a:t>
            </a:r>
          </a:p>
          <a:p>
            <a:pPr marL="225425" indent="-166688" algn="l">
              <a:buFont typeface="Arial" pitchFamily="34" charset="0"/>
              <a:buChar char="•"/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store entries in nodes</a:t>
            </a:r>
          </a:p>
          <a:p>
            <a:pPr marL="225425" indent="-166688" algn="l">
              <a:buFont typeface="Arial" pitchFamily="34" charset="0"/>
              <a:buChar char="•"/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valid entries are non-NULL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9083941" y="2819400"/>
            <a:ext cx="2828659" cy="1620957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tree_node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tree</a:t>
            </a:r>
            <a:r>
              <a:rPr lang="en-US" sz="1600" b="0" dirty="0">
                <a:latin typeface="Helvetica Neue"/>
              </a:rPr>
              <a:t>;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tree_node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latin typeface="Helvetica Neue"/>
              </a:rPr>
              <a:t>{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latin typeface="Helvetica Neue"/>
              </a:rPr>
              <a:t> left;</a:t>
            </a:r>
          </a:p>
          <a:p>
            <a:pPr algn="l">
              <a:tabLst>
                <a:tab pos="1425575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600" b="0" dirty="0">
                <a:latin typeface="Helvetica Neue"/>
              </a:rPr>
              <a:t>data;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!= NULL</a:t>
            </a:r>
          </a:p>
          <a:p>
            <a:pPr algn="l">
              <a:tabLst>
                <a:tab pos="1425575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latin typeface="Helvetica Neue"/>
              </a:rPr>
              <a:t> right;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1425575" algn="l"/>
              </a:tabLst>
            </a:pPr>
            <a:r>
              <a:rPr lang="en-US" sz="1600" b="0" dirty="0">
                <a:latin typeface="Helvetica Neue"/>
              </a:rPr>
              <a:t>};</a:t>
            </a: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9017000" y="3602157"/>
            <a:ext cx="28194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6" name="Rectangular Callout 15"/>
          <p:cNvSpPr/>
          <p:nvPr/>
        </p:nvSpPr>
        <p:spPr bwMode="auto">
          <a:xfrm>
            <a:off x="6883400" y="4623137"/>
            <a:ext cx="5948103" cy="1015663"/>
          </a:xfrm>
          <a:prstGeom prst="wedgeRectCallout">
            <a:avLst>
              <a:gd name="adj1" fmla="val -75660"/>
              <a:gd name="adj2" fmla="val -7366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Recall we are using trees to implement dictionaries:</a:t>
            </a:r>
          </a:p>
          <a:p>
            <a:pPr marL="225425" indent="-166688" algn="l">
              <a:buFont typeface="Arial" pitchFamily="34" charset="0"/>
              <a:buChar char="•"/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store entries in nodes</a:t>
            </a:r>
          </a:p>
          <a:p>
            <a:pPr marL="225425" indent="-166688" algn="l">
              <a:buFont typeface="Arial" pitchFamily="34" charset="0"/>
              <a:buChar char="•"/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valid entries are non-NULL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7" name="Rectangular Callout 16"/>
          <p:cNvSpPr/>
          <p:nvPr/>
        </p:nvSpPr>
        <p:spPr bwMode="auto">
          <a:xfrm>
            <a:off x="6883400" y="4623137"/>
            <a:ext cx="5948103" cy="1015663"/>
          </a:xfrm>
          <a:prstGeom prst="wedgeRectCallout">
            <a:avLst>
              <a:gd name="adj1" fmla="val 11527"/>
              <a:gd name="adj2" fmla="val -10452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Recall we are using trees to implement dictionaries:</a:t>
            </a:r>
          </a:p>
          <a:p>
            <a:pPr marL="225425" indent="-166688" algn="l">
              <a:buFont typeface="Arial" pitchFamily="34" charset="0"/>
              <a:buChar char="•"/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store entries in nodes</a:t>
            </a:r>
          </a:p>
          <a:p>
            <a:pPr marL="225425" indent="-166688" algn="l">
              <a:buFont typeface="Arial" pitchFamily="34" charset="0"/>
              <a:buChar char="•"/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Valid entries are non-NULL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6" grpId="0" animBg="1"/>
      <p:bldP spid="38" grpId="0" animBg="1"/>
      <p:bldP spid="47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Minimal Tree Invariant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just check that the</a:t>
            </a:r>
            <a:br>
              <a:rPr lang="en-US" dirty="0"/>
            </a:br>
            <a:r>
              <a:rPr lang="en-US" dirty="0"/>
              <a:t>data field is never NULL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But trees have constraints on their </a:t>
            </a:r>
            <a:r>
              <a:rPr lang="en-US" b="1" dirty="0"/>
              <a:t>structure</a:t>
            </a:r>
          </a:p>
          <a:p>
            <a:pPr lvl="1"/>
            <a:r>
              <a:rPr lang="en-US" dirty="0"/>
              <a:t>A node does not point to an ancestor</a:t>
            </a:r>
          </a:p>
          <a:p>
            <a:pPr lvl="1"/>
            <a:r>
              <a:rPr lang="en-US" dirty="0"/>
              <a:t>A node has at most one parent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i="1" dirty="0"/>
              <a:t>What additional constraints on contents do we need to use trees to implement </a:t>
            </a:r>
            <a:r>
              <a:rPr lang="en-US" b="1" i="1" dirty="0"/>
              <a:t>dictionaries</a:t>
            </a:r>
            <a:r>
              <a:rPr lang="en-US" i="1" dirty="0"/>
              <a:t>?</a:t>
            </a:r>
          </a:p>
        </p:txBody>
      </p:sp>
      <p:cxnSp>
        <p:nvCxnSpPr>
          <p:cNvPr id="15" name="Straight Connector 14"/>
          <p:cNvCxnSpPr>
            <a:stCxn id="20" idx="6"/>
            <a:endCxn id="21" idx="1"/>
          </p:cNvCxnSpPr>
          <p:nvPr/>
        </p:nvCxnSpPr>
        <p:spPr bwMode="auto">
          <a:xfrm>
            <a:off x="10795358" y="5854521"/>
            <a:ext cx="395065" cy="23408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20" idx="2"/>
            <a:endCxn id="28" idx="7"/>
          </p:cNvCxnSpPr>
          <p:nvPr/>
        </p:nvCxnSpPr>
        <p:spPr bwMode="auto">
          <a:xfrm rot="10800000" flipV="1">
            <a:off x="10004268" y="5854521"/>
            <a:ext cx="460533" cy="23408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21" idx="5"/>
            <a:endCxn id="22" idx="1"/>
          </p:cNvCxnSpPr>
          <p:nvPr/>
        </p:nvCxnSpPr>
        <p:spPr bwMode="auto">
          <a:xfrm rot="16200000" flipH="1">
            <a:off x="11358159" y="6388345"/>
            <a:ext cx="262096" cy="1300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21" idx="3"/>
            <a:endCxn id="23" idx="7"/>
          </p:cNvCxnSpPr>
          <p:nvPr/>
        </p:nvCxnSpPr>
        <p:spPr bwMode="auto">
          <a:xfrm rot="5400000">
            <a:off x="11002380" y="6396394"/>
            <a:ext cx="262096" cy="11399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stCxn id="23" idx="3"/>
            <a:endCxn id="24" idx="7"/>
          </p:cNvCxnSpPr>
          <p:nvPr/>
        </p:nvCxnSpPr>
        <p:spPr bwMode="auto">
          <a:xfrm rot="5400000">
            <a:off x="10699726" y="6890084"/>
            <a:ext cx="214874" cy="710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0" name="Oval 19"/>
          <p:cNvSpPr/>
          <p:nvPr/>
        </p:nvSpPr>
        <p:spPr bwMode="auto">
          <a:xfrm>
            <a:off x="10464800" y="5689242"/>
            <a:ext cx="330558" cy="330558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11142014" y="6040192"/>
            <a:ext cx="330558" cy="330558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11505842" y="6536028"/>
            <a:ext cx="330558" cy="330558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0794284" y="6536028"/>
            <a:ext cx="330558" cy="330558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10489484" y="6984642"/>
            <a:ext cx="330558" cy="330558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25" name="Straight Connector 24"/>
          <p:cNvCxnSpPr>
            <a:stCxn id="28" idx="5"/>
            <a:endCxn id="29" idx="1"/>
          </p:cNvCxnSpPr>
          <p:nvPr/>
        </p:nvCxnSpPr>
        <p:spPr bwMode="auto">
          <a:xfrm rot="16200000" flipH="1">
            <a:off x="9950069" y="6376539"/>
            <a:ext cx="262096" cy="1537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28" idx="3"/>
            <a:endCxn id="30" idx="7"/>
          </p:cNvCxnSpPr>
          <p:nvPr/>
        </p:nvCxnSpPr>
        <p:spPr bwMode="auto">
          <a:xfrm rot="5400000">
            <a:off x="9594290" y="6408200"/>
            <a:ext cx="262096" cy="9037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>
            <a:stCxn id="30" idx="3"/>
            <a:endCxn id="31" idx="7"/>
          </p:cNvCxnSpPr>
          <p:nvPr/>
        </p:nvCxnSpPr>
        <p:spPr bwMode="auto">
          <a:xfrm rot="5400000">
            <a:off x="9303442" y="6890084"/>
            <a:ext cx="214874" cy="710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9722118" y="6040192"/>
            <a:ext cx="330558" cy="330558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10109558" y="6536028"/>
            <a:ext cx="330558" cy="330558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9398000" y="6536028"/>
            <a:ext cx="330558" cy="330558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9093200" y="6984642"/>
            <a:ext cx="330558" cy="330558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34" name="Curved Connector 33"/>
          <p:cNvCxnSpPr>
            <a:stCxn id="22" idx="6"/>
            <a:endCxn id="20" idx="7"/>
          </p:cNvCxnSpPr>
          <p:nvPr/>
        </p:nvCxnSpPr>
        <p:spPr bwMode="auto">
          <a:xfrm flipH="1" flipV="1">
            <a:off x="10746949" y="5737651"/>
            <a:ext cx="1089451" cy="963656"/>
          </a:xfrm>
          <a:prstGeom prst="curvedConnector4">
            <a:avLst>
              <a:gd name="adj1" fmla="val -20983"/>
              <a:gd name="adj2" fmla="val 128746"/>
            </a:avLst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cxnSp>
        <p:nvCxnSpPr>
          <p:cNvPr id="37" name="Curved Connector 33"/>
          <p:cNvCxnSpPr>
            <a:stCxn id="30" idx="5"/>
            <a:endCxn id="24" idx="2"/>
          </p:cNvCxnSpPr>
          <p:nvPr/>
        </p:nvCxnSpPr>
        <p:spPr bwMode="auto">
          <a:xfrm rot="16200000" flipH="1">
            <a:off x="9918944" y="6579381"/>
            <a:ext cx="331744" cy="809335"/>
          </a:xfrm>
          <a:prstGeom prst="curvedConnector2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1890297" y="5105400"/>
            <a:ext cx="6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9550400" y="6858000"/>
            <a:ext cx="6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6" name="Cube 35"/>
          <p:cNvSpPr/>
          <p:nvPr/>
        </p:nvSpPr>
        <p:spPr bwMode="auto">
          <a:xfrm>
            <a:off x="8178800" y="2057400"/>
            <a:ext cx="2971800" cy="2590800"/>
          </a:xfrm>
          <a:prstGeom prst="cube">
            <a:avLst>
              <a:gd name="adj" fmla="val 5093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bool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is_tree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empty tree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(T == NULL)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true;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non-empty tree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is_tree(T-&gt;left)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T-&gt;data != NULL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is_tree(T-&gt;right);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38" name="Rectangular Callout 37"/>
          <p:cNvSpPr/>
          <p:nvPr/>
        </p:nvSpPr>
        <p:spPr bwMode="auto">
          <a:xfrm>
            <a:off x="6807200" y="2533296"/>
            <a:ext cx="1219200" cy="307777"/>
          </a:xfrm>
          <a:prstGeom prst="wedgeRectCallout">
            <a:avLst>
              <a:gd name="adj1" fmla="val 69315"/>
              <a:gd name="adj2" fmla="val 216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EMPTY</a:t>
            </a:r>
          </a:p>
        </p:txBody>
      </p:sp>
      <p:sp>
        <p:nvSpPr>
          <p:cNvPr id="39" name="Rectangular Callout 38"/>
          <p:cNvSpPr/>
          <p:nvPr/>
        </p:nvSpPr>
        <p:spPr bwMode="auto">
          <a:xfrm>
            <a:off x="6807200" y="3200400"/>
            <a:ext cx="1219200" cy="990600"/>
          </a:xfrm>
          <a:prstGeom prst="wedgeRectCallout">
            <a:avLst>
              <a:gd name="adj1" fmla="val 70893"/>
              <a:gd name="adj2" fmla="val -2134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noAutofit/>
          </a:bodyPr>
          <a:lstStyle/>
          <a:p>
            <a:pPr>
              <a:defRPr/>
            </a:pP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6869046" y="3276601"/>
            <a:ext cx="1095509" cy="838200"/>
            <a:chOff x="6350000" y="4419600"/>
            <a:chExt cx="2286000" cy="1749072"/>
          </a:xfrm>
        </p:grpSpPr>
        <p:sp>
          <p:nvSpPr>
            <p:cNvPr id="43" name="Isosceles Triangle 42"/>
            <p:cNvSpPr/>
            <p:nvPr/>
          </p:nvSpPr>
          <p:spPr bwMode="auto">
            <a:xfrm>
              <a:off x="63500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44" name="Isosceles Triangle 43"/>
            <p:cNvSpPr/>
            <p:nvPr/>
          </p:nvSpPr>
          <p:spPr bwMode="auto">
            <a:xfrm>
              <a:off x="77978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45" name="Straight Connector 44"/>
            <p:cNvCxnSpPr>
              <a:stCxn id="47" idx="6"/>
              <a:endCxn id="44" idx="0"/>
            </p:cNvCxnSpPr>
            <p:nvPr/>
          </p:nvCxnSpPr>
          <p:spPr bwMode="auto">
            <a:xfrm>
              <a:off x="7645400" y="4572958"/>
              <a:ext cx="571500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>
              <a:stCxn id="47" idx="2"/>
              <a:endCxn id="43" idx="0"/>
            </p:cNvCxnSpPr>
            <p:nvPr/>
          </p:nvCxnSpPr>
          <p:spPr bwMode="auto">
            <a:xfrm rot="10800000" flipV="1">
              <a:off x="6769101" y="4572957"/>
              <a:ext cx="569585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47" name="Oval 46"/>
            <p:cNvSpPr/>
            <p:nvPr/>
          </p:nvSpPr>
          <p:spPr bwMode="auto">
            <a:xfrm>
              <a:off x="7338685" y="4419600"/>
              <a:ext cx="306715" cy="306715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48" name="Rectangular Callout 47"/>
          <p:cNvSpPr/>
          <p:nvPr/>
        </p:nvSpPr>
        <p:spPr bwMode="auto">
          <a:xfrm>
            <a:off x="4521200" y="6912114"/>
            <a:ext cx="2413481" cy="707886"/>
          </a:xfrm>
          <a:prstGeom prst="wedgeRectCallout">
            <a:avLst>
              <a:gd name="adj1" fmla="val 119225"/>
              <a:gd name="adj2" fmla="val -9801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How to check them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 left as an exercise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28" grpId="0" animBg="1"/>
      <p:bldP spid="29" grpId="0" animBg="1"/>
      <p:bldP spid="30" grpId="0" animBg="1"/>
      <p:bldP spid="31" grpId="0" animBg="1"/>
      <p:bldP spid="41" grpId="0"/>
      <p:bldP spid="42" grpId="0"/>
      <p:bldP spid="48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Binary Search Trees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 Trees (BST)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solidFill>
                  <a:schemeClr val="tx1"/>
                </a:solidFill>
              </a:rPr>
              <a:t>What additional constraints on the contents do we need to use trees to implement </a:t>
            </a:r>
            <a:r>
              <a:rPr lang="en-US" b="1" i="1" dirty="0">
                <a:solidFill>
                  <a:schemeClr val="tx1"/>
                </a:solidFill>
              </a:rPr>
              <a:t>dictionaries</a:t>
            </a:r>
            <a:r>
              <a:rPr lang="en-US" i="1" dirty="0">
                <a:solidFill>
                  <a:schemeClr val="tx1"/>
                </a:solidFill>
              </a:rPr>
              <a:t>?</a:t>
            </a:r>
          </a:p>
          <a:p>
            <a:pPr lvl="4"/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Because lookup emulates binary search, the data in the tree need to be </a:t>
            </a:r>
            <a:r>
              <a:rPr lang="en-US" b="1" dirty="0"/>
              <a:t>ordered</a:t>
            </a:r>
          </a:p>
          <a:p>
            <a:pPr lvl="1"/>
            <a:r>
              <a:rPr lang="en-US" dirty="0"/>
              <a:t>Smaller values on the left</a:t>
            </a:r>
          </a:p>
          <a:p>
            <a:pPr lvl="1"/>
            <a:r>
              <a:rPr lang="en-US" dirty="0"/>
              <a:t>Bigger values on the right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 tree whose nodes are ordered is called a</a:t>
            </a:r>
            <a:br>
              <a:rPr lang="en-US" dirty="0"/>
            </a:br>
            <a:r>
              <a:rPr lang="en-US" b="1" dirty="0"/>
              <a:t>binary search tree</a:t>
            </a:r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6" name="Straight Connector 5"/>
          <p:cNvCxnSpPr>
            <a:stCxn id="11" idx="6"/>
            <a:endCxn id="12" idx="1"/>
          </p:cNvCxnSpPr>
          <p:nvPr/>
        </p:nvCxnSpPr>
        <p:spPr bwMode="auto">
          <a:xfrm>
            <a:off x="9367520" y="4602480"/>
            <a:ext cx="981289" cy="46504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>
            <a:stCxn id="11" idx="2"/>
            <a:endCxn id="19" idx="7"/>
          </p:cNvCxnSpPr>
          <p:nvPr/>
        </p:nvCxnSpPr>
        <p:spPr bwMode="auto">
          <a:xfrm rot="10800000" flipV="1">
            <a:off x="8033796" y="4602480"/>
            <a:ext cx="967964" cy="46504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12" idx="5"/>
            <a:endCxn id="13" idx="1"/>
          </p:cNvCxnSpPr>
          <p:nvPr/>
        </p:nvCxnSpPr>
        <p:spPr bwMode="auto">
          <a:xfrm rot="16200000" flipH="1">
            <a:off x="10570298" y="5363298"/>
            <a:ext cx="350968" cy="27668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stCxn id="12" idx="3"/>
            <a:endCxn id="14" idx="7"/>
          </p:cNvCxnSpPr>
          <p:nvPr/>
        </p:nvCxnSpPr>
        <p:spPr bwMode="auto">
          <a:xfrm rot="5400000">
            <a:off x="10044519" y="5372834"/>
            <a:ext cx="350968" cy="25761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14" idx="3"/>
            <a:endCxn id="15" idx="7"/>
          </p:cNvCxnSpPr>
          <p:nvPr/>
        </p:nvCxnSpPr>
        <p:spPr bwMode="auto">
          <a:xfrm rot="5400000">
            <a:off x="9588276" y="6042436"/>
            <a:ext cx="350968" cy="13760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1" name="Oval 10"/>
          <p:cNvSpPr/>
          <p:nvPr/>
        </p:nvSpPr>
        <p:spPr bwMode="auto">
          <a:xfrm>
            <a:off x="9001760" y="441960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12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10295245" y="50139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42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10830560" y="56235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65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9779000" y="56235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22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9382760" y="62331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19</a:t>
            </a:r>
          </a:p>
        </p:txBody>
      </p:sp>
      <p:cxnSp>
        <p:nvCxnSpPr>
          <p:cNvPr id="16" name="Straight Connector 15"/>
          <p:cNvCxnSpPr>
            <a:stCxn id="19" idx="5"/>
            <a:endCxn id="20" idx="1"/>
          </p:cNvCxnSpPr>
          <p:nvPr/>
        </p:nvCxnSpPr>
        <p:spPr bwMode="auto">
          <a:xfrm rot="16200000" flipH="1">
            <a:off x="7995696" y="5364256"/>
            <a:ext cx="350968" cy="27476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19" idx="3"/>
            <a:endCxn id="21" idx="7"/>
          </p:cNvCxnSpPr>
          <p:nvPr/>
        </p:nvCxnSpPr>
        <p:spPr bwMode="auto">
          <a:xfrm rot="5400000">
            <a:off x="7431816" y="5333776"/>
            <a:ext cx="350968" cy="33572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21" idx="3"/>
            <a:endCxn id="22" idx="7"/>
          </p:cNvCxnSpPr>
          <p:nvPr/>
        </p:nvCxnSpPr>
        <p:spPr bwMode="auto">
          <a:xfrm rot="5400000">
            <a:off x="6936516" y="6042436"/>
            <a:ext cx="350968" cy="13760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9" name="Oval 18"/>
          <p:cNvSpPr/>
          <p:nvPr/>
        </p:nvSpPr>
        <p:spPr bwMode="auto">
          <a:xfrm>
            <a:off x="7721600" y="50139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20" name="Oval 19"/>
          <p:cNvSpPr/>
          <p:nvPr/>
        </p:nvSpPr>
        <p:spPr bwMode="auto">
          <a:xfrm>
            <a:off x="8255000" y="56235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7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7127240" y="56235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0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6731000" y="62331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-2</a:t>
            </a:r>
          </a:p>
        </p:txBody>
      </p:sp>
      <p:cxnSp>
        <p:nvCxnSpPr>
          <p:cNvPr id="23" name="Straight Connector 22"/>
          <p:cNvCxnSpPr>
            <a:cxnSpLocks noChangeAspect="1"/>
          </p:cNvCxnSpPr>
          <p:nvPr/>
        </p:nvCxnSpPr>
        <p:spPr bwMode="auto">
          <a:xfrm rot="10800000" flipH="1" flipV="1">
            <a:off x="9580880" y="4594617"/>
            <a:ext cx="640080" cy="30751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cxnSp>
        <p:nvCxnSpPr>
          <p:cNvPr id="24" name="Straight Connector 23"/>
          <p:cNvCxnSpPr>
            <a:cxnSpLocks noChangeAspect="1"/>
          </p:cNvCxnSpPr>
          <p:nvPr/>
        </p:nvCxnSpPr>
        <p:spPr bwMode="auto">
          <a:xfrm rot="5400000">
            <a:off x="9976419" y="5302372"/>
            <a:ext cx="274320" cy="21476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cxnSp>
        <p:nvCxnSpPr>
          <p:cNvPr id="25" name="Straight Connector 24"/>
          <p:cNvCxnSpPr>
            <a:cxnSpLocks noChangeAspect="1"/>
          </p:cNvCxnSpPr>
          <p:nvPr/>
        </p:nvCxnSpPr>
        <p:spPr bwMode="auto">
          <a:xfrm rot="5400000">
            <a:off x="9527978" y="6011742"/>
            <a:ext cx="274320" cy="10755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sp>
        <p:nvSpPr>
          <p:cNvPr id="26" name="Right Arrow 25"/>
          <p:cNvSpPr/>
          <p:nvPr/>
        </p:nvSpPr>
        <p:spPr bwMode="auto">
          <a:xfrm>
            <a:off x="6731000" y="6705600"/>
            <a:ext cx="4572000" cy="685800"/>
          </a:xfrm>
          <a:prstGeom prst="rightArrow">
            <a:avLst/>
          </a:prstGeom>
          <a:gradFill>
            <a:gsLst>
              <a:gs pos="0">
                <a:srgbClr val="00B0F0"/>
              </a:gs>
              <a:gs pos="100000">
                <a:srgbClr val="FF0000"/>
              </a:gs>
            </a:gsLst>
            <a:lin ang="0" scaled="1"/>
          </a:gra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Ordered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BST Invariant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tree whose nodes are</a:t>
            </a:r>
            <a:br>
              <a:rPr lang="en-US" dirty="0"/>
            </a:br>
            <a:r>
              <a:rPr lang="en-US" dirty="0"/>
              <a:t>ordered is called a</a:t>
            </a:r>
            <a:br>
              <a:rPr lang="en-US" dirty="0"/>
            </a:br>
            <a:r>
              <a:rPr lang="en-US" b="1" dirty="0"/>
              <a:t>binary search tree</a:t>
            </a:r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r>
              <a:rPr lang="en-US" dirty="0"/>
              <a:t>We can write a specification function that checks BSTs</a:t>
            </a:r>
          </a:p>
          <a:p>
            <a:endParaRPr lang="en-US" dirty="0"/>
          </a:p>
        </p:txBody>
      </p:sp>
      <p:sp>
        <p:nvSpPr>
          <p:cNvPr id="5" name="Cube 4"/>
          <p:cNvSpPr/>
          <p:nvPr/>
        </p:nvSpPr>
        <p:spPr bwMode="auto">
          <a:xfrm>
            <a:off x="1930400" y="6629400"/>
            <a:ext cx="2362200" cy="1295400"/>
          </a:xfrm>
          <a:prstGeom prst="cube">
            <a:avLst>
              <a:gd name="adj" fmla="val 5093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bool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is_bst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is_tree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(T)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&amp;&amp; is_ordered(T);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35" name="Rectangular Callout 34"/>
          <p:cNvSpPr/>
          <p:nvPr/>
        </p:nvSpPr>
        <p:spPr bwMode="auto">
          <a:xfrm>
            <a:off x="5836825" y="8229600"/>
            <a:ext cx="2570575" cy="707886"/>
          </a:xfrm>
          <a:prstGeom prst="wedgeRectCallout">
            <a:avLst>
              <a:gd name="adj1" fmla="val 20500"/>
              <a:gd name="adj2" fmla="val -109758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will see later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how to implement this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cxnSp>
        <p:nvCxnSpPr>
          <p:cNvPr id="6" name="Straight Connector 5"/>
          <p:cNvCxnSpPr>
            <a:stCxn id="11" idx="6"/>
            <a:endCxn id="12" idx="1"/>
          </p:cNvCxnSpPr>
          <p:nvPr/>
        </p:nvCxnSpPr>
        <p:spPr bwMode="auto">
          <a:xfrm>
            <a:off x="9672320" y="2392680"/>
            <a:ext cx="981289" cy="46504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>
            <a:stCxn id="11" idx="2"/>
            <a:endCxn id="19" idx="7"/>
          </p:cNvCxnSpPr>
          <p:nvPr/>
        </p:nvCxnSpPr>
        <p:spPr bwMode="auto">
          <a:xfrm rot="10800000" flipV="1">
            <a:off x="8338596" y="2392680"/>
            <a:ext cx="967964" cy="46504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12" idx="5"/>
            <a:endCxn id="13" idx="1"/>
          </p:cNvCxnSpPr>
          <p:nvPr/>
        </p:nvCxnSpPr>
        <p:spPr bwMode="auto">
          <a:xfrm rot="16200000" flipH="1">
            <a:off x="10875098" y="3153498"/>
            <a:ext cx="350968" cy="27668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stCxn id="12" idx="3"/>
            <a:endCxn id="14" idx="7"/>
          </p:cNvCxnSpPr>
          <p:nvPr/>
        </p:nvCxnSpPr>
        <p:spPr bwMode="auto">
          <a:xfrm rot="5400000">
            <a:off x="10349319" y="3163034"/>
            <a:ext cx="350968" cy="25761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14" idx="3"/>
            <a:endCxn id="15" idx="7"/>
          </p:cNvCxnSpPr>
          <p:nvPr/>
        </p:nvCxnSpPr>
        <p:spPr bwMode="auto">
          <a:xfrm rot="5400000">
            <a:off x="9893076" y="3832636"/>
            <a:ext cx="350968" cy="13760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1" name="Oval 10"/>
          <p:cNvSpPr/>
          <p:nvPr/>
        </p:nvSpPr>
        <p:spPr bwMode="auto">
          <a:xfrm>
            <a:off x="9306560" y="220980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12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10600045" y="28041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42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11135360" y="34137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65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10083800" y="34137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22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9687560" y="40233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19</a:t>
            </a:r>
          </a:p>
        </p:txBody>
      </p:sp>
      <p:cxnSp>
        <p:nvCxnSpPr>
          <p:cNvPr id="16" name="Straight Connector 15"/>
          <p:cNvCxnSpPr>
            <a:stCxn id="19" idx="5"/>
            <a:endCxn id="20" idx="1"/>
          </p:cNvCxnSpPr>
          <p:nvPr/>
        </p:nvCxnSpPr>
        <p:spPr bwMode="auto">
          <a:xfrm rot="16200000" flipH="1">
            <a:off x="8300496" y="3154456"/>
            <a:ext cx="350968" cy="27476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19" idx="3"/>
            <a:endCxn id="21" idx="7"/>
          </p:cNvCxnSpPr>
          <p:nvPr/>
        </p:nvCxnSpPr>
        <p:spPr bwMode="auto">
          <a:xfrm rot="5400000">
            <a:off x="7736616" y="3123976"/>
            <a:ext cx="350968" cy="33572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21" idx="3"/>
            <a:endCxn id="22" idx="7"/>
          </p:cNvCxnSpPr>
          <p:nvPr/>
        </p:nvCxnSpPr>
        <p:spPr bwMode="auto">
          <a:xfrm rot="5400000">
            <a:off x="7241316" y="3832636"/>
            <a:ext cx="350968" cy="13760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9" name="Oval 18"/>
          <p:cNvSpPr/>
          <p:nvPr/>
        </p:nvSpPr>
        <p:spPr bwMode="auto">
          <a:xfrm>
            <a:off x="8026400" y="28041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20" name="Oval 19"/>
          <p:cNvSpPr/>
          <p:nvPr/>
        </p:nvSpPr>
        <p:spPr bwMode="auto">
          <a:xfrm>
            <a:off x="8559800" y="34137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7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7432040" y="34137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0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7035800" y="40233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-2</a:t>
            </a:r>
          </a:p>
        </p:txBody>
      </p:sp>
      <p:cxnSp>
        <p:nvCxnSpPr>
          <p:cNvPr id="23" name="Straight Connector 22"/>
          <p:cNvCxnSpPr>
            <a:cxnSpLocks noChangeAspect="1"/>
          </p:cNvCxnSpPr>
          <p:nvPr/>
        </p:nvCxnSpPr>
        <p:spPr bwMode="auto">
          <a:xfrm rot="10800000" flipH="1" flipV="1">
            <a:off x="9885680" y="2384817"/>
            <a:ext cx="640080" cy="30751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cxnSp>
        <p:nvCxnSpPr>
          <p:cNvPr id="24" name="Straight Connector 23"/>
          <p:cNvCxnSpPr>
            <a:cxnSpLocks noChangeAspect="1"/>
          </p:cNvCxnSpPr>
          <p:nvPr/>
        </p:nvCxnSpPr>
        <p:spPr bwMode="auto">
          <a:xfrm rot="5400000">
            <a:off x="10281219" y="3092572"/>
            <a:ext cx="274320" cy="21476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cxnSp>
        <p:nvCxnSpPr>
          <p:cNvPr id="25" name="Straight Connector 24"/>
          <p:cNvCxnSpPr>
            <a:cxnSpLocks noChangeAspect="1"/>
          </p:cNvCxnSpPr>
          <p:nvPr/>
        </p:nvCxnSpPr>
        <p:spPr bwMode="auto">
          <a:xfrm rot="5400000">
            <a:off x="9832778" y="3801942"/>
            <a:ext cx="274320" cy="10755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sp>
        <p:nvSpPr>
          <p:cNvPr id="26" name="Right Arrow 25"/>
          <p:cNvSpPr/>
          <p:nvPr/>
        </p:nvSpPr>
        <p:spPr bwMode="auto">
          <a:xfrm>
            <a:off x="7035800" y="4495800"/>
            <a:ext cx="4572000" cy="685800"/>
          </a:xfrm>
          <a:prstGeom prst="rightArrow">
            <a:avLst/>
          </a:prstGeom>
          <a:gradFill>
            <a:gsLst>
              <a:gs pos="0">
                <a:srgbClr val="00B0F0"/>
              </a:gs>
              <a:gs pos="100000">
                <a:srgbClr val="FF0000"/>
              </a:gs>
            </a:gsLst>
            <a:lin ang="0" scaled="1"/>
          </a:gra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Ordered</a:t>
            </a:r>
          </a:p>
        </p:txBody>
      </p:sp>
      <p:sp>
        <p:nvSpPr>
          <p:cNvPr id="27" name="Rectangular Callout 26"/>
          <p:cNvSpPr/>
          <p:nvPr/>
        </p:nvSpPr>
        <p:spPr bwMode="auto">
          <a:xfrm>
            <a:off x="4978400" y="6858000"/>
            <a:ext cx="2723054" cy="400110"/>
          </a:xfrm>
          <a:prstGeom prst="wedgeRectCallout">
            <a:avLst>
              <a:gd name="adj1" fmla="val -98599"/>
              <a:gd name="adj2" fmla="val 2961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BST is a valid tree …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8" name="Rectangular Callout 27"/>
          <p:cNvSpPr/>
          <p:nvPr/>
        </p:nvSpPr>
        <p:spPr bwMode="auto">
          <a:xfrm>
            <a:off x="4978400" y="7315200"/>
            <a:ext cx="3325590" cy="400110"/>
          </a:xfrm>
          <a:prstGeom prst="wedgeRectCallout">
            <a:avLst>
              <a:gd name="adj1" fmla="val -80065"/>
              <a:gd name="adj2" fmla="val -2381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… whose nodes are ordered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5" grpId="0" animBg="1"/>
      <p:bldP spid="27" grpId="0" animBg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131300" cy="1498600"/>
          </a:xfrm>
        </p:spPr>
        <p:txBody>
          <a:bodyPr/>
          <a:lstStyle/>
          <a:p>
            <a:r>
              <a:rPr lang="en-US" dirty="0"/>
              <a:t>Upgrading the Client Definitions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949738" y="2334776"/>
            <a:ext cx="5648662" cy="7037824"/>
          </a:xfrm>
          <a:prstGeom prst="rect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What the client wants to store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fruit;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key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quantity;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/******* Fulfilling the library  interface *******/</a:t>
            </a:r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entry_key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e != NULL &amp;&amp; \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hastag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*, e);</a:t>
            </a:r>
          </a:p>
          <a:p>
            <a:pPr algn="l"/>
            <a:r>
              <a:rPr lang="sv-SE" sz="1600" b="0" dirty="0">
                <a:solidFill>
                  <a:srgbClr val="C00000"/>
                </a:solidFill>
                <a:latin typeface="Helvetica Neue"/>
              </a:rPr>
              <a:t>//@ensures \result != NULL &amp;&amp; \hastag(string*, \result)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;</a:t>
            </a: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latin typeface="Helvetica Neue"/>
              </a:rPr>
              <a:t> E = 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latin typeface="Helvetica Neue"/>
              </a:rPr>
              <a:t>)e;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string* </a:t>
            </a:r>
            <a:r>
              <a:rPr lang="en-US" sz="1600" b="0" dirty="0">
                <a:latin typeface="Helvetica Neue"/>
              </a:rPr>
              <a:t>K = </a:t>
            </a:r>
            <a:r>
              <a:rPr lang="en-US" sz="1600" b="0" dirty="0" err="1">
                <a:latin typeface="Helvetica Neue"/>
              </a:rPr>
              <a:t>to_string_ptr</a:t>
            </a:r>
            <a:r>
              <a:rPr lang="en-US" sz="1600" b="0" dirty="0">
                <a:latin typeface="Helvetica Neue"/>
              </a:rPr>
              <a:t>(E-&gt;fruit);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 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)K;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key_equiv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600" b="0" dirty="0">
                <a:latin typeface="Helvetica Neue"/>
              </a:rPr>
              <a:t>)</a:t>
            </a:r>
            <a:endParaRPr lang="sv-SE" sz="1600" b="0" dirty="0">
              <a:latin typeface="Helvetica Neue"/>
            </a:endParaRPr>
          </a:p>
          <a:p>
            <a:pPr algn="l"/>
            <a:r>
              <a:rPr lang="sv-SE" sz="1600" b="0" dirty="0">
                <a:solidFill>
                  <a:srgbClr val="C00000"/>
                </a:solidFill>
                <a:latin typeface="Helvetica Neue"/>
              </a:rPr>
              <a:t>//@requires k1 != NULL &amp;&amp; \hastag(string*, k1);</a:t>
            </a:r>
          </a:p>
          <a:p>
            <a:pPr algn="l"/>
            <a:r>
              <a:rPr lang="sv-SE" sz="1600" b="0" dirty="0">
                <a:solidFill>
                  <a:srgbClr val="C00000"/>
                </a:solidFill>
                <a:latin typeface="Helvetica Neue"/>
              </a:rPr>
              <a:t>//@requires k2 != NULL &amp;&amp; \hastag(string*, k2);</a:t>
            </a: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 </a:t>
            </a:r>
            <a:r>
              <a:rPr lang="en-US" sz="1600" b="0" dirty="0" err="1">
                <a:latin typeface="Helvetica Neue"/>
              </a:rPr>
              <a:t>string_equal</a:t>
            </a:r>
            <a:r>
              <a:rPr lang="en-US" sz="1600" b="0" dirty="0">
                <a:latin typeface="Helvetica Neue"/>
              </a:rPr>
              <a:t>(*(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string*</a:t>
            </a:r>
            <a:r>
              <a:rPr lang="en-US" sz="1600" b="0" dirty="0">
                <a:latin typeface="Helvetica Neue"/>
              </a:rPr>
              <a:t>)k1, *(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string*</a:t>
            </a:r>
            <a:r>
              <a:rPr lang="en-US" sz="1600" b="0" dirty="0">
                <a:latin typeface="Helvetica Neue"/>
              </a:rPr>
              <a:t>)k2);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key_hash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</a:t>
            </a:r>
            <a:br>
              <a:rPr lang="en-US" sz="1600" b="0" dirty="0">
                <a:latin typeface="Helvetica Neue"/>
              </a:rPr>
            </a:br>
            <a:r>
              <a:rPr lang="sv-SE" sz="1600" b="0" dirty="0">
                <a:solidFill>
                  <a:srgbClr val="C00000"/>
                </a:solidFill>
                <a:latin typeface="Helvetica Neue"/>
              </a:rPr>
              <a:t>//@requires k != NULL &amp;&amp; \hastag(string*, k);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latin typeface="Helvetica Neue"/>
              </a:rPr>
              <a:t>lcg_hash_string</a:t>
            </a:r>
            <a:r>
              <a:rPr lang="en-US" sz="1600" b="0" dirty="0">
                <a:latin typeface="Helvetica Neue"/>
              </a:rPr>
              <a:t>(*(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string*</a:t>
            </a:r>
            <a:r>
              <a:rPr lang="en-US" sz="1600" b="0" dirty="0">
                <a:latin typeface="Helvetica Neue"/>
              </a:rPr>
              <a:t>)k);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sp>
        <p:nvSpPr>
          <p:cNvPr id="11" name="Flowchart: Document 10"/>
          <p:cNvSpPr/>
          <p:nvPr/>
        </p:nvSpPr>
        <p:spPr bwMode="auto">
          <a:xfrm flipV="1">
            <a:off x="6953242" y="1981200"/>
            <a:ext cx="5635295" cy="7391400"/>
          </a:xfrm>
          <a:prstGeom prst="flowChartDocumen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939800" y="3319661"/>
            <a:ext cx="4505401" cy="6052939"/>
          </a:xfrm>
          <a:prstGeom prst="rect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What the client wants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fruit;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key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quantity;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/******* Fulfilling the library  interface *******/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entry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 key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entry_key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e != NULL;</a:t>
            </a: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 </a:t>
            </a:r>
            <a:r>
              <a:rPr lang="en-US" sz="1600" b="0" dirty="0">
                <a:latin typeface="Helvetica Neue"/>
              </a:rPr>
              <a:t>e-&gt;fruit;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key_equiv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600" b="0" dirty="0">
                <a:latin typeface="Helvetica Neue"/>
              </a:rPr>
              <a:t>) {</a:t>
            </a:r>
          </a:p>
          <a:p>
            <a:pPr algn="l"/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 </a:t>
            </a:r>
            <a:r>
              <a:rPr lang="en-US" sz="1600" b="0" dirty="0" err="1">
                <a:latin typeface="Helvetica Neue"/>
              </a:rPr>
              <a:t>string_equal</a:t>
            </a:r>
            <a:r>
              <a:rPr lang="en-US" sz="1600" b="0" dirty="0">
                <a:latin typeface="Helvetica Neue"/>
              </a:rPr>
              <a:t>(k1, k2);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key_hash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latin typeface="Helvetica Neue"/>
              </a:rPr>
              <a:t>lcg_hash_string</a:t>
            </a:r>
            <a:r>
              <a:rPr lang="en-US" sz="1600" b="0" dirty="0">
                <a:latin typeface="Helvetica Neue"/>
              </a:rPr>
              <a:t>(k);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sp>
        <p:nvSpPr>
          <p:cNvPr id="16" name="Flowchart: Document 15"/>
          <p:cNvSpPr/>
          <p:nvPr/>
        </p:nvSpPr>
        <p:spPr bwMode="auto">
          <a:xfrm flipV="1">
            <a:off x="943305" y="3372048"/>
            <a:ext cx="4507992" cy="6000552"/>
          </a:xfrm>
          <a:prstGeom prst="flowChartDocumen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Vertical Scroll 11"/>
          <p:cNvSpPr/>
          <p:nvPr/>
        </p:nvSpPr>
        <p:spPr bwMode="auto">
          <a:xfrm flipH="1">
            <a:off x="9931400" y="63937"/>
            <a:ext cx="3048000" cy="2298263"/>
          </a:xfrm>
          <a:prstGeom prst="verticalScroll">
            <a:avLst>
              <a:gd name="adj" fmla="val 929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2624138" algn="l"/>
              </a:tabLst>
            </a:pPr>
            <a:r>
              <a:rPr lang="en-US" sz="14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void* entry</a:t>
            </a:r>
            <a:r>
              <a:rPr lang="en-US" sz="14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2624138" algn="l"/>
              </a:tabLst>
            </a:pPr>
            <a:r>
              <a:rPr lang="en-US" sz="14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void* key</a:t>
            </a:r>
            <a:r>
              <a:rPr lang="en-US" sz="14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400" b="0" dirty="0">
                <a:latin typeface="Helvetica Neue"/>
              </a:rPr>
              <a:t> ;</a:t>
            </a:r>
            <a:endParaRPr lang="en-US" sz="14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400" b="0" dirty="0">
                <a:latin typeface="Helvetica Neue"/>
              </a:rPr>
              <a:t>);</a:t>
            </a: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400" b="0" dirty="0">
                <a:latin typeface="Helvetica Neue"/>
              </a:rPr>
              <a:t>,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400" b="0" dirty="0">
                <a:latin typeface="Helvetica Neue"/>
              </a:rPr>
              <a:t>);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464800" y="15868"/>
            <a:ext cx="1476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 Neue"/>
              </a:rPr>
              <a:t>Client Interface</a:t>
            </a:r>
          </a:p>
        </p:txBody>
      </p:sp>
      <p:sp>
        <p:nvSpPr>
          <p:cNvPr id="18" name="Right Arrow 17"/>
          <p:cNvSpPr/>
          <p:nvPr/>
        </p:nvSpPr>
        <p:spPr bwMode="auto">
          <a:xfrm>
            <a:off x="5828792" y="6096000"/>
            <a:ext cx="838200" cy="1066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60B88F-DBDC-281A-CB46-E54B52E642F3}"/>
              </a:ext>
            </a:extLst>
          </p:cNvPr>
          <p:cNvSpPr/>
          <p:nvPr/>
        </p:nvSpPr>
        <p:spPr bwMode="auto">
          <a:xfrm>
            <a:off x="10014261" y="278758"/>
            <a:ext cx="1857686" cy="660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1" grpId="0" animBg="1"/>
      <p:bldP spid="14" grpId="0"/>
      <p:bldP spid="16" grpId="0" animBg="1"/>
      <p:bldP spid="18" grpId="0" animBg="1"/>
      <p:bldP spid="3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Looking Up Keys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59</a:t>
            </a:fld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</a:t>
            </a:r>
            <a:r>
              <a:rPr lang="en-US" dirty="0">
                <a:solidFill>
                  <a:srgbClr val="7030A0"/>
                </a:solidFill>
              </a:rPr>
              <a:t>lookup</a:t>
            </a:r>
          </a:p>
        </p:txBody>
      </p:sp>
      <p:sp>
        <p:nvSpPr>
          <p:cNvPr id="44" name="Content Placeholder 4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Leverage the structure of the tree!</a:t>
            </a:r>
          </a:p>
          <a:p>
            <a:pPr lvl="1"/>
            <a:r>
              <a:rPr lang="en-US" dirty="0"/>
              <a:t>Empty: The key is not found</a:t>
            </a:r>
          </a:p>
          <a:p>
            <a:pPr lvl="1"/>
            <a:r>
              <a:rPr lang="en-US" dirty="0"/>
              <a:t>Non-empty:</a:t>
            </a:r>
          </a:p>
          <a:p>
            <a:pPr lvl="2"/>
            <a:r>
              <a:rPr lang="en-US" dirty="0"/>
              <a:t>If node contains the key, </a:t>
            </a:r>
            <a:r>
              <a:rPr lang="en-US" dirty="0">
                <a:solidFill>
                  <a:srgbClr val="00B050"/>
                </a:solidFill>
              </a:rPr>
              <a:t>found</a:t>
            </a:r>
          </a:p>
          <a:p>
            <a:pPr lvl="2"/>
            <a:r>
              <a:rPr lang="en-US" dirty="0"/>
              <a:t>If key is smaller than the node’s </a:t>
            </a:r>
            <a:r>
              <a:rPr lang="en-US" dirty="0">
                <a:solidFill>
                  <a:srgbClr val="00B0F0"/>
                </a:solidFill>
              </a:rPr>
              <a:t>go left</a:t>
            </a:r>
          </a:p>
          <a:p>
            <a:pPr lvl="2"/>
            <a:r>
              <a:rPr lang="en-US" dirty="0"/>
              <a:t>If key is bigger than the node’s </a:t>
            </a:r>
            <a:r>
              <a:rPr lang="en-US" dirty="0">
                <a:solidFill>
                  <a:srgbClr val="FF0000"/>
                </a:solidFill>
              </a:rPr>
              <a:t>go right</a:t>
            </a:r>
          </a:p>
          <a:p>
            <a:pPr lvl="4"/>
            <a:endParaRPr lang="en-US" dirty="0"/>
          </a:p>
          <a:p>
            <a:r>
              <a:rPr lang="en-US" dirty="0"/>
              <a:t>In code:</a:t>
            </a:r>
          </a:p>
        </p:txBody>
      </p:sp>
      <p:sp>
        <p:nvSpPr>
          <p:cNvPr id="6" name="Cube 5"/>
          <p:cNvSpPr/>
          <p:nvPr/>
        </p:nvSpPr>
        <p:spPr bwMode="auto">
          <a:xfrm>
            <a:off x="1701800" y="6048296"/>
            <a:ext cx="4349763" cy="3248104"/>
          </a:xfrm>
          <a:prstGeom prst="cube">
            <a:avLst>
              <a:gd name="adj" fmla="val 4362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bst_lookup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is_bst(T);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empty tree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(T == NULL)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NULL;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non-empty tree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(k == T-&gt;data)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T-&gt;data;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(k &lt; T-&gt;data)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bst_lookup(T-&gt;left, k);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//@assert k &gt; T-&gt;data;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bst_lookup(T-&gt;right, k);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</p:txBody>
      </p:sp>
      <p:cxnSp>
        <p:nvCxnSpPr>
          <p:cNvPr id="16" name="Straight Connector 15"/>
          <p:cNvCxnSpPr>
            <a:stCxn id="21" idx="6"/>
            <a:endCxn id="22" idx="1"/>
          </p:cNvCxnSpPr>
          <p:nvPr/>
        </p:nvCxnSpPr>
        <p:spPr bwMode="auto">
          <a:xfrm>
            <a:off x="10769600" y="2727960"/>
            <a:ext cx="981289" cy="46504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21" idx="2"/>
            <a:endCxn id="29" idx="7"/>
          </p:cNvCxnSpPr>
          <p:nvPr/>
        </p:nvCxnSpPr>
        <p:spPr bwMode="auto">
          <a:xfrm rot="10800000" flipV="1">
            <a:off x="9435876" y="2727960"/>
            <a:ext cx="967964" cy="46504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22" idx="5"/>
            <a:endCxn id="23" idx="1"/>
          </p:cNvCxnSpPr>
          <p:nvPr/>
        </p:nvCxnSpPr>
        <p:spPr bwMode="auto">
          <a:xfrm rot="16200000" flipH="1">
            <a:off x="11972378" y="3488778"/>
            <a:ext cx="350968" cy="27668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stCxn id="22" idx="3"/>
            <a:endCxn id="24" idx="7"/>
          </p:cNvCxnSpPr>
          <p:nvPr/>
        </p:nvCxnSpPr>
        <p:spPr bwMode="auto">
          <a:xfrm rot="5400000">
            <a:off x="11446599" y="3498314"/>
            <a:ext cx="350968" cy="25761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24" idx="3"/>
            <a:endCxn id="25" idx="7"/>
          </p:cNvCxnSpPr>
          <p:nvPr/>
        </p:nvCxnSpPr>
        <p:spPr bwMode="auto">
          <a:xfrm rot="5400000">
            <a:off x="10990356" y="4167916"/>
            <a:ext cx="350968" cy="13760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1" name="Oval 20"/>
          <p:cNvSpPr/>
          <p:nvPr/>
        </p:nvSpPr>
        <p:spPr bwMode="auto">
          <a:xfrm>
            <a:off x="10403840" y="254508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12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11697325" y="31394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42</a:t>
            </a:r>
          </a:p>
        </p:txBody>
      </p:sp>
      <p:sp>
        <p:nvSpPr>
          <p:cNvPr id="23" name="Oval 22"/>
          <p:cNvSpPr/>
          <p:nvPr/>
        </p:nvSpPr>
        <p:spPr bwMode="auto">
          <a:xfrm>
            <a:off x="12232640" y="37490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65</a:t>
            </a:r>
          </a:p>
        </p:txBody>
      </p:sp>
      <p:sp>
        <p:nvSpPr>
          <p:cNvPr id="24" name="Oval 23"/>
          <p:cNvSpPr/>
          <p:nvPr/>
        </p:nvSpPr>
        <p:spPr bwMode="auto">
          <a:xfrm>
            <a:off x="11181080" y="37490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22</a:t>
            </a:r>
          </a:p>
        </p:txBody>
      </p:sp>
      <p:sp>
        <p:nvSpPr>
          <p:cNvPr id="25" name="Oval 24"/>
          <p:cNvSpPr/>
          <p:nvPr/>
        </p:nvSpPr>
        <p:spPr bwMode="auto">
          <a:xfrm>
            <a:off x="10784840" y="43586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19</a:t>
            </a:r>
          </a:p>
        </p:txBody>
      </p:sp>
      <p:cxnSp>
        <p:nvCxnSpPr>
          <p:cNvPr id="26" name="Straight Connector 25"/>
          <p:cNvCxnSpPr>
            <a:stCxn id="29" idx="5"/>
            <a:endCxn id="30" idx="1"/>
          </p:cNvCxnSpPr>
          <p:nvPr/>
        </p:nvCxnSpPr>
        <p:spPr bwMode="auto">
          <a:xfrm rot="16200000" flipH="1">
            <a:off x="9397776" y="3489736"/>
            <a:ext cx="350968" cy="27476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>
            <a:stCxn id="29" idx="3"/>
            <a:endCxn id="31" idx="7"/>
          </p:cNvCxnSpPr>
          <p:nvPr/>
        </p:nvCxnSpPr>
        <p:spPr bwMode="auto">
          <a:xfrm rot="5400000">
            <a:off x="8833896" y="3459256"/>
            <a:ext cx="350968" cy="33572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31" idx="3"/>
            <a:endCxn id="32" idx="7"/>
          </p:cNvCxnSpPr>
          <p:nvPr/>
        </p:nvCxnSpPr>
        <p:spPr bwMode="auto">
          <a:xfrm rot="5400000">
            <a:off x="8338596" y="4167916"/>
            <a:ext cx="350968" cy="13760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9" name="Oval 28"/>
          <p:cNvSpPr/>
          <p:nvPr/>
        </p:nvSpPr>
        <p:spPr bwMode="auto">
          <a:xfrm>
            <a:off x="9123680" y="31394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30" name="Oval 29"/>
          <p:cNvSpPr/>
          <p:nvPr/>
        </p:nvSpPr>
        <p:spPr bwMode="auto">
          <a:xfrm>
            <a:off x="9657080" y="37490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7</a:t>
            </a:r>
          </a:p>
        </p:txBody>
      </p:sp>
      <p:sp>
        <p:nvSpPr>
          <p:cNvPr id="31" name="Oval 30"/>
          <p:cNvSpPr/>
          <p:nvPr/>
        </p:nvSpPr>
        <p:spPr bwMode="auto">
          <a:xfrm>
            <a:off x="8529320" y="37490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0</a:t>
            </a:r>
          </a:p>
        </p:txBody>
      </p:sp>
      <p:sp>
        <p:nvSpPr>
          <p:cNvPr id="32" name="Oval 31"/>
          <p:cNvSpPr/>
          <p:nvPr/>
        </p:nvSpPr>
        <p:spPr bwMode="auto">
          <a:xfrm>
            <a:off x="8133080" y="43586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-2</a:t>
            </a:r>
          </a:p>
        </p:txBody>
      </p:sp>
      <p:cxnSp>
        <p:nvCxnSpPr>
          <p:cNvPr id="33" name="Straight Connector 32"/>
          <p:cNvCxnSpPr>
            <a:cxnSpLocks noChangeAspect="1"/>
          </p:cNvCxnSpPr>
          <p:nvPr/>
        </p:nvCxnSpPr>
        <p:spPr bwMode="auto">
          <a:xfrm rot="10800000" flipH="1" flipV="1">
            <a:off x="10982960" y="2720097"/>
            <a:ext cx="640080" cy="30751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cxnSp>
        <p:nvCxnSpPr>
          <p:cNvPr id="34" name="Straight Connector 33"/>
          <p:cNvCxnSpPr>
            <a:cxnSpLocks noChangeAspect="1"/>
          </p:cNvCxnSpPr>
          <p:nvPr/>
        </p:nvCxnSpPr>
        <p:spPr bwMode="auto">
          <a:xfrm rot="5400000">
            <a:off x="11378499" y="3427852"/>
            <a:ext cx="274320" cy="21476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cxnSp>
        <p:nvCxnSpPr>
          <p:cNvPr id="35" name="Straight Connector 34"/>
          <p:cNvCxnSpPr>
            <a:cxnSpLocks noChangeAspect="1"/>
          </p:cNvCxnSpPr>
          <p:nvPr/>
        </p:nvCxnSpPr>
        <p:spPr bwMode="auto">
          <a:xfrm rot="5400000">
            <a:off x="10930058" y="4137222"/>
            <a:ext cx="274320" cy="10755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sp>
        <p:nvSpPr>
          <p:cNvPr id="36" name="Rectangular Callout 35"/>
          <p:cNvSpPr/>
          <p:nvPr/>
        </p:nvSpPr>
        <p:spPr bwMode="auto">
          <a:xfrm>
            <a:off x="330200" y="7286192"/>
            <a:ext cx="1219200" cy="307777"/>
          </a:xfrm>
          <a:prstGeom prst="wedgeRectCallout">
            <a:avLst>
              <a:gd name="adj1" fmla="val 69315"/>
              <a:gd name="adj2" fmla="val 216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EMPTY</a:t>
            </a:r>
          </a:p>
        </p:txBody>
      </p:sp>
      <p:sp>
        <p:nvSpPr>
          <p:cNvPr id="37" name="Rectangular Callout 36"/>
          <p:cNvSpPr/>
          <p:nvPr/>
        </p:nvSpPr>
        <p:spPr bwMode="auto">
          <a:xfrm>
            <a:off x="330200" y="7953296"/>
            <a:ext cx="1219200" cy="990600"/>
          </a:xfrm>
          <a:prstGeom prst="wedgeRectCallout">
            <a:avLst>
              <a:gd name="adj1" fmla="val 70893"/>
              <a:gd name="adj2" fmla="val -2134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noAutofit/>
          </a:bodyPr>
          <a:lstStyle/>
          <a:p>
            <a:pPr>
              <a:defRPr/>
            </a:pP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392046" y="8029497"/>
            <a:ext cx="1095509" cy="838200"/>
            <a:chOff x="6350000" y="4419600"/>
            <a:chExt cx="2286000" cy="1749072"/>
          </a:xfrm>
        </p:grpSpPr>
        <p:sp>
          <p:nvSpPr>
            <p:cNvPr id="39" name="Isosceles Triangle 38"/>
            <p:cNvSpPr/>
            <p:nvPr/>
          </p:nvSpPr>
          <p:spPr bwMode="auto">
            <a:xfrm>
              <a:off x="63500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40" name="Isosceles Triangle 39"/>
            <p:cNvSpPr/>
            <p:nvPr/>
          </p:nvSpPr>
          <p:spPr bwMode="auto">
            <a:xfrm>
              <a:off x="77978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41" name="Straight Connector 40"/>
            <p:cNvCxnSpPr>
              <a:stCxn id="43" idx="6"/>
              <a:endCxn id="40" idx="0"/>
            </p:cNvCxnSpPr>
            <p:nvPr/>
          </p:nvCxnSpPr>
          <p:spPr bwMode="auto">
            <a:xfrm>
              <a:off x="7645400" y="4572958"/>
              <a:ext cx="571500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>
              <a:stCxn id="43" idx="2"/>
              <a:endCxn id="39" idx="0"/>
            </p:cNvCxnSpPr>
            <p:nvPr/>
          </p:nvCxnSpPr>
          <p:spPr bwMode="auto">
            <a:xfrm rot="10800000" flipV="1">
              <a:off x="6769101" y="4572957"/>
              <a:ext cx="569585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43" name="Oval 42"/>
            <p:cNvSpPr/>
            <p:nvPr/>
          </p:nvSpPr>
          <p:spPr bwMode="auto">
            <a:xfrm>
              <a:off x="7338685" y="4419600"/>
              <a:ext cx="306715" cy="306715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9779000" y="2057400"/>
            <a:ext cx="1556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i="1" dirty="0"/>
              <a:t>looking up 19</a:t>
            </a:r>
          </a:p>
        </p:txBody>
      </p:sp>
      <p:sp>
        <p:nvSpPr>
          <p:cNvPr id="46" name="Rectangular Callout 45"/>
          <p:cNvSpPr/>
          <p:nvPr/>
        </p:nvSpPr>
        <p:spPr bwMode="auto">
          <a:xfrm>
            <a:off x="6217746" y="6562586"/>
            <a:ext cx="3239092" cy="400110"/>
          </a:xfrm>
          <a:prstGeom prst="wedgeRectCallout">
            <a:avLst>
              <a:gd name="adj1" fmla="val -121766"/>
              <a:gd name="adj2" fmla="val -2678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7030A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works only on BST’s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47" name="Rectangular Callout 46"/>
          <p:cNvSpPr/>
          <p:nvPr/>
        </p:nvSpPr>
        <p:spPr bwMode="auto">
          <a:xfrm>
            <a:off x="6838420" y="8086586"/>
            <a:ext cx="4864666" cy="400110"/>
          </a:xfrm>
          <a:prstGeom prst="wedgeRectCallout">
            <a:avLst>
              <a:gd name="adj1" fmla="val -68392"/>
              <a:gd name="adj2" fmla="val 2367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</a:t>
            </a:r>
            <a:r>
              <a:rPr lang="en-US" sz="2000" b="0" dirty="0">
                <a:solidFill>
                  <a:srgbClr val="00B0F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go left 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by recursing on the left subtree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48" name="Rectangular Callout 47"/>
          <p:cNvSpPr/>
          <p:nvPr/>
        </p:nvSpPr>
        <p:spPr bwMode="auto">
          <a:xfrm>
            <a:off x="6833611" y="8772386"/>
            <a:ext cx="5188473" cy="400110"/>
          </a:xfrm>
          <a:prstGeom prst="wedgeRectCallout">
            <a:avLst>
              <a:gd name="adj1" fmla="val -92428"/>
              <a:gd name="adj2" fmla="val -2678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</a:t>
            </a:r>
            <a:r>
              <a:rPr lang="en-US" sz="2000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go right 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by recursing on the right subtree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0727945" y="4825425"/>
            <a:ext cx="4988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6" grpId="0" animBg="1"/>
      <p:bldP spid="37" grpId="0" animBg="1"/>
      <p:bldP spid="45" grpId="0"/>
      <p:bldP spid="46" grpId="0" animBg="1"/>
      <p:bldP spid="47" grpId="0" animBg="1"/>
      <p:bldP spid="48" grpId="0" animBg="1"/>
      <p:bldP spid="49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</a:t>
            </a:r>
            <a:r>
              <a:rPr lang="en-US" dirty="0">
                <a:solidFill>
                  <a:srgbClr val="7030A0"/>
                </a:solidFill>
              </a:rPr>
              <a:t>lookup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5943600"/>
            <a:ext cx="11099800" cy="2933700"/>
          </a:xfrm>
        </p:spPr>
        <p:txBody>
          <a:bodyPr/>
          <a:lstStyle/>
          <a:p>
            <a:r>
              <a:rPr lang="en-US" dirty="0"/>
              <a:t>But </a:t>
            </a:r>
            <a:r>
              <a:rPr lang="en-US" b="1" dirty="0"/>
              <a:t>&lt;</a:t>
            </a:r>
            <a:r>
              <a:rPr lang="en-US" dirty="0"/>
              <a:t> and </a:t>
            </a:r>
            <a:r>
              <a:rPr lang="en-US" b="1" dirty="0"/>
              <a:t>&gt;</a:t>
            </a:r>
            <a:r>
              <a:rPr lang="en-US" dirty="0"/>
              <a:t> work only for integers!</a:t>
            </a:r>
          </a:p>
          <a:p>
            <a:pPr lvl="1"/>
            <a:r>
              <a:rPr lang="en-US" dirty="0"/>
              <a:t>Also, keys and entries are not the same thing in general</a:t>
            </a:r>
          </a:p>
          <a:p>
            <a:pPr lvl="4"/>
            <a:endParaRPr lang="en-US" dirty="0"/>
          </a:p>
          <a:p>
            <a:r>
              <a:rPr lang="en-US" dirty="0"/>
              <a:t>We want a dictionary that uses trees</a:t>
            </a:r>
          </a:p>
          <a:p>
            <a:pPr lvl="1"/>
            <a:r>
              <a:rPr lang="en-US" dirty="0"/>
              <a:t>To store </a:t>
            </a:r>
            <a:r>
              <a:rPr lang="en-US" b="1" dirty="0"/>
              <a:t>entries of any type                         </a:t>
            </a:r>
            <a:r>
              <a:rPr lang="en-US" dirty="0">
                <a:solidFill>
                  <a:srgbClr val="00B050"/>
                </a:solidFill>
              </a:rPr>
              <a:t>entry</a:t>
            </a:r>
            <a:endParaRPr lang="en-US" b="1" dirty="0"/>
          </a:p>
          <a:p>
            <a:pPr lvl="1"/>
            <a:r>
              <a:rPr lang="en-US" dirty="0"/>
              <a:t>And look them up using </a:t>
            </a:r>
            <a:r>
              <a:rPr lang="en-US" b="1" dirty="0"/>
              <a:t>keys of any type    </a:t>
            </a:r>
            <a:r>
              <a:rPr lang="en-US" dirty="0">
                <a:solidFill>
                  <a:srgbClr val="00B050"/>
                </a:solidFill>
              </a:rPr>
              <a:t>key</a:t>
            </a:r>
            <a:endParaRPr lang="en-US" b="1" dirty="0"/>
          </a:p>
        </p:txBody>
      </p:sp>
      <p:sp>
        <p:nvSpPr>
          <p:cNvPr id="38" name="Cube 37"/>
          <p:cNvSpPr/>
          <p:nvPr/>
        </p:nvSpPr>
        <p:spPr bwMode="auto">
          <a:xfrm>
            <a:off x="1701800" y="1981200"/>
            <a:ext cx="4349763" cy="3248104"/>
          </a:xfrm>
          <a:prstGeom prst="cube">
            <a:avLst>
              <a:gd name="adj" fmla="val 4362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bst_lookup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is_bst(T);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empty tree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(T == NULL)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NULL;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non-empty tree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(k == T-&gt;data)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T-&gt;data;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(k &lt; T-&gt;data)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bst_lookup(T-&gt;left, k);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//@assert k &gt; T-&gt;data;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bst_lookup(T-&gt;right, k);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</p:txBody>
      </p:sp>
      <p:sp>
        <p:nvSpPr>
          <p:cNvPr id="44" name="Rectangular Callout 43"/>
          <p:cNvSpPr/>
          <p:nvPr/>
        </p:nvSpPr>
        <p:spPr bwMode="auto">
          <a:xfrm>
            <a:off x="330200" y="3219096"/>
            <a:ext cx="1219200" cy="307777"/>
          </a:xfrm>
          <a:prstGeom prst="wedgeRectCallout">
            <a:avLst>
              <a:gd name="adj1" fmla="val 69315"/>
              <a:gd name="adj2" fmla="val 216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EMPTY</a:t>
            </a:r>
          </a:p>
        </p:txBody>
      </p:sp>
      <p:sp>
        <p:nvSpPr>
          <p:cNvPr id="45" name="Rectangular Callout 44"/>
          <p:cNvSpPr/>
          <p:nvPr/>
        </p:nvSpPr>
        <p:spPr bwMode="auto">
          <a:xfrm>
            <a:off x="330200" y="3886200"/>
            <a:ext cx="1219200" cy="990600"/>
          </a:xfrm>
          <a:prstGeom prst="wedgeRectCallout">
            <a:avLst>
              <a:gd name="adj1" fmla="val 70893"/>
              <a:gd name="adj2" fmla="val -2134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noAutofit/>
          </a:bodyPr>
          <a:lstStyle/>
          <a:p>
            <a:pPr>
              <a:defRPr/>
            </a:pP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392046" y="3962401"/>
            <a:ext cx="1095509" cy="838200"/>
            <a:chOff x="6350000" y="4419600"/>
            <a:chExt cx="2286000" cy="1749072"/>
          </a:xfrm>
        </p:grpSpPr>
        <p:sp>
          <p:nvSpPr>
            <p:cNvPr id="47" name="Isosceles Triangle 46"/>
            <p:cNvSpPr/>
            <p:nvPr/>
          </p:nvSpPr>
          <p:spPr bwMode="auto">
            <a:xfrm>
              <a:off x="63500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48" name="Isosceles Triangle 47"/>
            <p:cNvSpPr/>
            <p:nvPr/>
          </p:nvSpPr>
          <p:spPr bwMode="auto">
            <a:xfrm>
              <a:off x="77978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49" name="Straight Connector 48"/>
            <p:cNvCxnSpPr>
              <a:stCxn id="51" idx="6"/>
              <a:endCxn id="48" idx="0"/>
            </p:cNvCxnSpPr>
            <p:nvPr/>
          </p:nvCxnSpPr>
          <p:spPr bwMode="auto">
            <a:xfrm>
              <a:off x="7645400" y="4572958"/>
              <a:ext cx="571500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Straight Connector 49"/>
            <p:cNvCxnSpPr>
              <a:stCxn id="51" idx="2"/>
              <a:endCxn id="47" idx="0"/>
            </p:cNvCxnSpPr>
            <p:nvPr/>
          </p:nvCxnSpPr>
          <p:spPr bwMode="auto">
            <a:xfrm rot="10800000" flipV="1">
              <a:off x="6769101" y="4572957"/>
              <a:ext cx="569585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51" name="Oval 50"/>
            <p:cNvSpPr/>
            <p:nvPr/>
          </p:nvSpPr>
          <p:spPr bwMode="auto">
            <a:xfrm>
              <a:off x="7338685" y="4419600"/>
              <a:ext cx="306715" cy="306715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cxnSp>
        <p:nvCxnSpPr>
          <p:cNvPr id="52" name="Straight Connector 51"/>
          <p:cNvCxnSpPr>
            <a:stCxn id="57" idx="6"/>
            <a:endCxn id="58" idx="1"/>
          </p:cNvCxnSpPr>
          <p:nvPr/>
        </p:nvCxnSpPr>
        <p:spPr bwMode="auto">
          <a:xfrm>
            <a:off x="10769600" y="2727960"/>
            <a:ext cx="981289" cy="46504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>
            <a:stCxn id="57" idx="2"/>
            <a:endCxn id="65" idx="7"/>
          </p:cNvCxnSpPr>
          <p:nvPr/>
        </p:nvCxnSpPr>
        <p:spPr bwMode="auto">
          <a:xfrm rot="10800000" flipV="1">
            <a:off x="9435876" y="2727960"/>
            <a:ext cx="967964" cy="46504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>
            <a:stCxn id="58" idx="5"/>
            <a:endCxn id="59" idx="1"/>
          </p:cNvCxnSpPr>
          <p:nvPr/>
        </p:nvCxnSpPr>
        <p:spPr bwMode="auto">
          <a:xfrm rot="16200000" flipH="1">
            <a:off x="11972378" y="3488778"/>
            <a:ext cx="350968" cy="27668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stCxn id="58" idx="3"/>
            <a:endCxn id="60" idx="7"/>
          </p:cNvCxnSpPr>
          <p:nvPr/>
        </p:nvCxnSpPr>
        <p:spPr bwMode="auto">
          <a:xfrm rot="5400000">
            <a:off x="11446599" y="3498314"/>
            <a:ext cx="350968" cy="25761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60" idx="3"/>
            <a:endCxn id="61" idx="7"/>
          </p:cNvCxnSpPr>
          <p:nvPr/>
        </p:nvCxnSpPr>
        <p:spPr bwMode="auto">
          <a:xfrm rot="5400000">
            <a:off x="10990356" y="4167916"/>
            <a:ext cx="350968" cy="13760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7" name="Oval 56"/>
          <p:cNvSpPr/>
          <p:nvPr/>
        </p:nvSpPr>
        <p:spPr bwMode="auto">
          <a:xfrm>
            <a:off x="10403840" y="254508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12</a:t>
            </a:r>
          </a:p>
        </p:txBody>
      </p:sp>
      <p:sp>
        <p:nvSpPr>
          <p:cNvPr id="58" name="Oval 57"/>
          <p:cNvSpPr/>
          <p:nvPr/>
        </p:nvSpPr>
        <p:spPr bwMode="auto">
          <a:xfrm>
            <a:off x="11697325" y="31394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42</a:t>
            </a:r>
          </a:p>
        </p:txBody>
      </p:sp>
      <p:sp>
        <p:nvSpPr>
          <p:cNvPr id="59" name="Oval 58"/>
          <p:cNvSpPr/>
          <p:nvPr/>
        </p:nvSpPr>
        <p:spPr bwMode="auto">
          <a:xfrm>
            <a:off x="12232640" y="37490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65</a:t>
            </a:r>
          </a:p>
        </p:txBody>
      </p:sp>
      <p:sp>
        <p:nvSpPr>
          <p:cNvPr id="60" name="Oval 59"/>
          <p:cNvSpPr/>
          <p:nvPr/>
        </p:nvSpPr>
        <p:spPr bwMode="auto">
          <a:xfrm>
            <a:off x="11181080" y="37490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22</a:t>
            </a:r>
          </a:p>
        </p:txBody>
      </p:sp>
      <p:sp>
        <p:nvSpPr>
          <p:cNvPr id="61" name="Oval 60"/>
          <p:cNvSpPr/>
          <p:nvPr/>
        </p:nvSpPr>
        <p:spPr bwMode="auto">
          <a:xfrm>
            <a:off x="10784840" y="43586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19</a:t>
            </a:r>
          </a:p>
        </p:txBody>
      </p:sp>
      <p:cxnSp>
        <p:nvCxnSpPr>
          <p:cNvPr id="62" name="Straight Connector 61"/>
          <p:cNvCxnSpPr>
            <a:stCxn id="65" idx="5"/>
            <a:endCxn id="66" idx="1"/>
          </p:cNvCxnSpPr>
          <p:nvPr/>
        </p:nvCxnSpPr>
        <p:spPr bwMode="auto">
          <a:xfrm rot="16200000" flipH="1">
            <a:off x="9397776" y="3489736"/>
            <a:ext cx="350968" cy="27476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>
            <a:stCxn id="65" idx="3"/>
            <a:endCxn id="67" idx="7"/>
          </p:cNvCxnSpPr>
          <p:nvPr/>
        </p:nvCxnSpPr>
        <p:spPr bwMode="auto">
          <a:xfrm rot="5400000">
            <a:off x="8833896" y="3459256"/>
            <a:ext cx="350968" cy="33572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>
            <a:stCxn id="67" idx="3"/>
            <a:endCxn id="68" idx="7"/>
          </p:cNvCxnSpPr>
          <p:nvPr/>
        </p:nvCxnSpPr>
        <p:spPr bwMode="auto">
          <a:xfrm rot="5400000">
            <a:off x="8338596" y="4167916"/>
            <a:ext cx="350968" cy="13760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65" name="Oval 64"/>
          <p:cNvSpPr/>
          <p:nvPr/>
        </p:nvSpPr>
        <p:spPr bwMode="auto">
          <a:xfrm>
            <a:off x="9123680" y="31394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66" name="Oval 65"/>
          <p:cNvSpPr/>
          <p:nvPr/>
        </p:nvSpPr>
        <p:spPr bwMode="auto">
          <a:xfrm>
            <a:off x="9657080" y="37490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7</a:t>
            </a:r>
          </a:p>
        </p:txBody>
      </p:sp>
      <p:sp>
        <p:nvSpPr>
          <p:cNvPr id="67" name="Oval 66"/>
          <p:cNvSpPr/>
          <p:nvPr/>
        </p:nvSpPr>
        <p:spPr bwMode="auto">
          <a:xfrm>
            <a:off x="8529320" y="37490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0</a:t>
            </a:r>
          </a:p>
        </p:txBody>
      </p:sp>
      <p:sp>
        <p:nvSpPr>
          <p:cNvPr id="68" name="Oval 67"/>
          <p:cNvSpPr/>
          <p:nvPr/>
        </p:nvSpPr>
        <p:spPr bwMode="auto">
          <a:xfrm>
            <a:off x="8133080" y="43586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-2</a:t>
            </a:r>
          </a:p>
        </p:txBody>
      </p:sp>
      <p:cxnSp>
        <p:nvCxnSpPr>
          <p:cNvPr id="69" name="Straight Connector 68"/>
          <p:cNvCxnSpPr>
            <a:cxnSpLocks noChangeAspect="1"/>
          </p:cNvCxnSpPr>
          <p:nvPr/>
        </p:nvCxnSpPr>
        <p:spPr bwMode="auto">
          <a:xfrm rot="10800000" flipH="1" flipV="1">
            <a:off x="10982960" y="2720097"/>
            <a:ext cx="640080" cy="30751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cxnSp>
        <p:nvCxnSpPr>
          <p:cNvPr id="70" name="Straight Connector 69"/>
          <p:cNvCxnSpPr>
            <a:cxnSpLocks noChangeAspect="1"/>
          </p:cNvCxnSpPr>
          <p:nvPr/>
        </p:nvCxnSpPr>
        <p:spPr bwMode="auto">
          <a:xfrm rot="5400000">
            <a:off x="11378499" y="3427852"/>
            <a:ext cx="274320" cy="21476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cxnSp>
        <p:nvCxnSpPr>
          <p:cNvPr id="71" name="Straight Connector 70"/>
          <p:cNvCxnSpPr>
            <a:cxnSpLocks noChangeAspect="1"/>
          </p:cNvCxnSpPr>
          <p:nvPr/>
        </p:nvCxnSpPr>
        <p:spPr bwMode="auto">
          <a:xfrm rot="5400000">
            <a:off x="10930058" y="4137222"/>
            <a:ext cx="274320" cy="10755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10727945" y="4825425"/>
            <a:ext cx="4988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74" name="Oval 73"/>
          <p:cNvSpPr>
            <a:spLocks noChangeArrowheads="1"/>
          </p:cNvSpPr>
          <p:nvPr/>
        </p:nvSpPr>
        <p:spPr bwMode="auto">
          <a:xfrm>
            <a:off x="2692400" y="4367150"/>
            <a:ext cx="12954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76" name="Oval 75"/>
          <p:cNvSpPr>
            <a:spLocks noChangeArrowheads="1"/>
          </p:cNvSpPr>
          <p:nvPr/>
        </p:nvSpPr>
        <p:spPr bwMode="auto">
          <a:xfrm>
            <a:off x="2006600" y="4138550"/>
            <a:ext cx="12954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77" name="Oval 76"/>
          <p:cNvSpPr>
            <a:spLocks noChangeArrowheads="1"/>
          </p:cNvSpPr>
          <p:nvPr/>
        </p:nvSpPr>
        <p:spPr bwMode="auto">
          <a:xfrm>
            <a:off x="2006600" y="3886200"/>
            <a:ext cx="13716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78" name="TextBox 77"/>
          <p:cNvSpPr txBox="1"/>
          <p:nvPr/>
        </p:nvSpPr>
        <p:spPr>
          <a:xfrm>
            <a:off x="9779000" y="2057400"/>
            <a:ext cx="1556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i="1" dirty="0"/>
              <a:t>looking up 19</a:t>
            </a:r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6" grpId="0" animBg="1"/>
      <p:bldP spid="77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</a:t>
            </a:r>
            <a:r>
              <a:rPr lang="en-US" dirty="0">
                <a:solidFill>
                  <a:srgbClr val="7030A0"/>
                </a:solidFill>
              </a:rPr>
              <a:t>lookup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Thus, we need functions that</a:t>
            </a:r>
          </a:p>
          <a:p>
            <a:pPr lvl="1"/>
            <a:r>
              <a:rPr lang="en-US" dirty="0"/>
              <a:t>Extract the key from an entry:	</a:t>
            </a:r>
            <a:r>
              <a:rPr lang="en-US" dirty="0">
                <a:solidFill>
                  <a:srgbClr val="7030A0"/>
                </a:solidFill>
              </a:rPr>
              <a:t>entry_key</a:t>
            </a:r>
          </a:p>
          <a:p>
            <a:pPr lvl="1"/>
            <a:r>
              <a:rPr lang="en-US" dirty="0"/>
              <a:t>Compare two keys:				</a:t>
            </a:r>
            <a:r>
              <a:rPr lang="en-US" dirty="0">
                <a:solidFill>
                  <a:srgbClr val="7030A0"/>
                </a:solidFill>
              </a:rPr>
              <a:t>key_compare</a:t>
            </a:r>
          </a:p>
          <a:p>
            <a:endParaRPr lang="en-US" dirty="0"/>
          </a:p>
          <a:p>
            <a:r>
              <a:rPr lang="en-US" dirty="0"/>
              <a:t>It is for the client to decide on the type of keys and entries</a:t>
            </a:r>
          </a:p>
          <a:p>
            <a:pPr lvl="1"/>
            <a:r>
              <a:rPr lang="en-US" dirty="0"/>
              <a:t>So the client shall provide these functions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Client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BST dictionary needs a </a:t>
            </a:r>
            <a:r>
              <a:rPr lang="en-US" b="1" dirty="0"/>
              <a:t>client interface </a:t>
            </a:r>
            <a:r>
              <a:rPr lang="en-US" dirty="0"/>
              <a:t>that</a:t>
            </a:r>
          </a:p>
          <a:p>
            <a:pPr lvl="1"/>
            <a:r>
              <a:rPr lang="en-US" dirty="0"/>
              <a:t>Requests the client to provide types </a:t>
            </a:r>
            <a:r>
              <a:rPr lang="en-US" dirty="0">
                <a:solidFill>
                  <a:srgbClr val="00B050"/>
                </a:solidFill>
              </a:rPr>
              <a:t>entry</a:t>
            </a:r>
            <a:r>
              <a:rPr lang="en-US" dirty="0"/>
              <a:t> and </a:t>
            </a:r>
            <a:r>
              <a:rPr lang="en-US" dirty="0">
                <a:solidFill>
                  <a:srgbClr val="00B050"/>
                </a:solidFill>
              </a:rPr>
              <a:t>key</a:t>
            </a:r>
          </a:p>
          <a:p>
            <a:pPr lvl="1"/>
            <a:r>
              <a:rPr lang="en-US" dirty="0"/>
              <a:t>Declares a function to extract the key of an entry</a:t>
            </a:r>
          </a:p>
          <a:p>
            <a:pPr lvl="1"/>
            <a:r>
              <a:rPr lang="en-US" dirty="0"/>
              <a:t>Declares a function to compare two keys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i="1" dirty="0"/>
              <a:t>We could make it fully generic</a:t>
            </a:r>
          </a:p>
          <a:p>
            <a:pPr lvl="1"/>
            <a:r>
              <a:rPr lang="en-US" i="1" dirty="0"/>
              <a:t>But let’s keep things simple</a:t>
            </a:r>
          </a:p>
        </p:txBody>
      </p:sp>
      <p:sp>
        <p:nvSpPr>
          <p:cNvPr id="5" name="Vertical Scroll 4"/>
          <p:cNvSpPr/>
          <p:nvPr/>
        </p:nvSpPr>
        <p:spPr bwMode="auto">
          <a:xfrm flipH="1">
            <a:off x="939800" y="4446012"/>
            <a:ext cx="5105400" cy="2135307"/>
          </a:xfrm>
          <a:prstGeom prst="verticalScroll">
            <a:avLst>
              <a:gd name="adj" fmla="val 11726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8846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typedef ______* entry;</a:t>
            </a:r>
          </a:p>
          <a:p>
            <a:pPr algn="l">
              <a:tabLst>
                <a:tab pos="38846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typedef ______ key;</a:t>
            </a:r>
          </a:p>
          <a:p>
            <a:pPr algn="l">
              <a:tabLst>
                <a:tab pos="388461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88461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8846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600" b="0" dirty="0">
                <a:latin typeface="Helvetica Neue"/>
              </a:rPr>
              <a:t> ;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388461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884613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key_compare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600" b="0" dirty="0">
                <a:latin typeface="Helvetica Neue"/>
              </a:rPr>
              <a:t>) 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58999" y="4397943"/>
            <a:ext cx="23032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Helvetica Neue"/>
              </a:rPr>
              <a:t>Client Interface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7112000" y="4953000"/>
            <a:ext cx="3636765" cy="1323439"/>
          </a:xfrm>
          <a:prstGeom prst="wedgeRectCallout">
            <a:avLst>
              <a:gd name="adj1" fmla="val -100566"/>
              <a:gd name="adj2" fmla="val 5687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Returns</a:t>
            </a:r>
          </a:p>
          <a:p>
            <a:pPr marL="225425" indent="-166688" algn="l">
              <a:buClr>
                <a:schemeClr val="tx1"/>
              </a:buClr>
              <a:buFont typeface="Arial" pitchFamily="34" charset="0"/>
              <a:buChar char="•"/>
              <a:tabLst>
                <a:tab pos="633413" algn="l"/>
              </a:tabLst>
              <a:defRPr/>
            </a:pPr>
            <a:r>
              <a:rPr lang="en-US" sz="2000" dirty="0">
                <a:solidFill>
                  <a:srgbClr val="00B0F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&lt; 0	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sz="2000" b="0" dirty="0">
                <a:solidFill>
                  <a:srgbClr val="00B0F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k1 is smaller than k2</a:t>
            </a:r>
          </a:p>
          <a:p>
            <a:pPr marL="225425" indent="-166688" algn="l">
              <a:buClr>
                <a:schemeClr val="tx1"/>
              </a:buClr>
              <a:buFont typeface="Arial" pitchFamily="34" charset="0"/>
              <a:buChar char="•"/>
              <a:tabLst>
                <a:tab pos="633413" algn="l"/>
              </a:tabLst>
              <a:defRPr/>
            </a:pPr>
            <a:r>
              <a:rPr lang="en-US" sz="200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= 0 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k1 and k2 are the same</a:t>
            </a:r>
          </a:p>
          <a:p>
            <a:pPr marL="225425" indent="-166688" algn="l">
              <a:buClr>
                <a:schemeClr val="tx1"/>
              </a:buClr>
              <a:buFont typeface="Arial" pitchFamily="34" charset="0"/>
              <a:buChar char="•"/>
              <a:tabLst>
                <a:tab pos="633413" algn="l"/>
              </a:tabLst>
              <a:defRPr/>
            </a:pPr>
            <a:r>
              <a:rPr lang="en-US" sz="200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&gt; 0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	if </a:t>
            </a:r>
            <a:r>
              <a:rPr lang="en-US" sz="2000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k1 is larger than k2</a:t>
            </a:r>
            <a:endParaRPr lang="en-US" sz="1600" b="0" dirty="0">
              <a:solidFill>
                <a:srgbClr val="FF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</a:t>
            </a:r>
            <a:r>
              <a:rPr lang="en-US" dirty="0">
                <a:solidFill>
                  <a:srgbClr val="7030A0"/>
                </a:solidFill>
              </a:rPr>
              <a:t>lookup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that, we can write a general implementation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We can now even provide a useful postcondition</a:t>
            </a:r>
          </a:p>
          <a:p>
            <a:pPr lvl="2"/>
            <a:r>
              <a:rPr lang="en-US" dirty="0"/>
              <a:t>Either lookup returns NULL</a:t>
            </a:r>
          </a:p>
          <a:p>
            <a:pPr lvl="3"/>
            <a:r>
              <a:rPr lang="en-US" dirty="0"/>
              <a:t>No entry in T has key k</a:t>
            </a:r>
          </a:p>
          <a:p>
            <a:pPr lvl="2"/>
            <a:r>
              <a:rPr lang="en-US" dirty="0"/>
              <a:t>Or the key of the returned entry is the same as k</a:t>
            </a:r>
          </a:p>
        </p:txBody>
      </p:sp>
      <p:sp>
        <p:nvSpPr>
          <p:cNvPr id="6" name="Cube 5"/>
          <p:cNvSpPr/>
          <p:nvPr/>
        </p:nvSpPr>
        <p:spPr bwMode="auto">
          <a:xfrm>
            <a:off x="1625600" y="2819400"/>
            <a:ext cx="5027192" cy="3948271"/>
          </a:xfrm>
          <a:prstGeom prst="cube">
            <a:avLst>
              <a:gd name="adj" fmla="val 3261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bst_lookup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is_bst(T);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\result == NULL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              || key_compare(entry_key(\result), k) == 0;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empty tree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(T == NULL)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NULL;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non-empty tree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cmp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key_compare(k, entry_key(T-&gt;data));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(cmp == 0)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T-&gt;data;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(cmp &lt; 0)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bst_lookup(T-&gt;left, k);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//@assert cmp &gt; 0;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bst_lookup(T-&gt;right, k);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254000" y="4267200"/>
            <a:ext cx="1219200" cy="307777"/>
          </a:xfrm>
          <a:prstGeom prst="wedgeRectCallout">
            <a:avLst>
              <a:gd name="adj1" fmla="val 69315"/>
              <a:gd name="adj2" fmla="val 216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EMPTY</a:t>
            </a: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254000" y="4934304"/>
            <a:ext cx="1219200" cy="990600"/>
          </a:xfrm>
          <a:prstGeom prst="wedgeRectCallout">
            <a:avLst>
              <a:gd name="adj1" fmla="val 70893"/>
              <a:gd name="adj2" fmla="val -2134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noAutofit/>
          </a:bodyPr>
          <a:lstStyle/>
          <a:p>
            <a:pPr>
              <a:defRPr/>
            </a:pP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315846" y="5010505"/>
            <a:ext cx="1095509" cy="838200"/>
            <a:chOff x="6350000" y="4419600"/>
            <a:chExt cx="2286000" cy="1749072"/>
          </a:xfrm>
        </p:grpSpPr>
        <p:sp>
          <p:nvSpPr>
            <p:cNvPr id="18" name="Isosceles Triangle 17"/>
            <p:cNvSpPr/>
            <p:nvPr/>
          </p:nvSpPr>
          <p:spPr bwMode="auto">
            <a:xfrm>
              <a:off x="63500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9" name="Isosceles Triangle 18"/>
            <p:cNvSpPr/>
            <p:nvPr/>
          </p:nvSpPr>
          <p:spPr bwMode="auto">
            <a:xfrm>
              <a:off x="77978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20" name="Straight Connector 19"/>
            <p:cNvCxnSpPr>
              <a:stCxn id="22" idx="6"/>
              <a:endCxn id="19" idx="0"/>
            </p:cNvCxnSpPr>
            <p:nvPr/>
          </p:nvCxnSpPr>
          <p:spPr bwMode="auto">
            <a:xfrm>
              <a:off x="7645400" y="4572958"/>
              <a:ext cx="571500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>
              <a:stCxn id="22" idx="2"/>
              <a:endCxn id="18" idx="0"/>
            </p:cNvCxnSpPr>
            <p:nvPr/>
          </p:nvCxnSpPr>
          <p:spPr bwMode="auto">
            <a:xfrm rot="10800000" flipV="1">
              <a:off x="6769101" y="4572957"/>
              <a:ext cx="569585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22" name="Oval 21"/>
            <p:cNvSpPr/>
            <p:nvPr/>
          </p:nvSpPr>
          <p:spPr bwMode="auto">
            <a:xfrm>
              <a:off x="7338685" y="4419600"/>
              <a:ext cx="306715" cy="306715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23" name="Rectangular Callout 22"/>
          <p:cNvSpPr/>
          <p:nvPr/>
        </p:nvSpPr>
        <p:spPr bwMode="auto">
          <a:xfrm>
            <a:off x="7053621" y="4114800"/>
            <a:ext cx="3639779" cy="707886"/>
          </a:xfrm>
          <a:prstGeom prst="wedgeRectCallout">
            <a:avLst>
              <a:gd name="adj1" fmla="val -76429"/>
              <a:gd name="adj2" fmla="val 10755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save the outcome of the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comparison in the variable </a:t>
            </a:r>
            <a:r>
              <a:rPr lang="en-US" sz="2000" b="0" dirty="0">
                <a:solidFill>
                  <a:srgbClr val="FFC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cmp</a:t>
            </a:r>
            <a:endParaRPr lang="en-US" sz="1600" b="0" dirty="0">
              <a:solidFill>
                <a:srgbClr val="FFC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4" name="Rectangular Callout 23"/>
          <p:cNvSpPr/>
          <p:nvPr/>
        </p:nvSpPr>
        <p:spPr bwMode="auto">
          <a:xfrm>
            <a:off x="6774338" y="5791200"/>
            <a:ext cx="855362" cy="400110"/>
          </a:xfrm>
          <a:prstGeom prst="wedgeRectCallout">
            <a:avLst>
              <a:gd name="adj1" fmla="val -195224"/>
              <a:gd name="adj2" fmla="val -244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00B0F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Go left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5" name="Rectangular Callout 24"/>
          <p:cNvSpPr/>
          <p:nvPr/>
        </p:nvSpPr>
        <p:spPr bwMode="auto">
          <a:xfrm>
            <a:off x="6771933" y="6248400"/>
            <a:ext cx="1017266" cy="400110"/>
          </a:xfrm>
          <a:prstGeom prst="wedgeRectCallout">
            <a:avLst>
              <a:gd name="adj1" fmla="val -263373"/>
              <a:gd name="adj2" fmla="val -244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Go right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6763919" y="5334000"/>
            <a:ext cx="890628" cy="400110"/>
          </a:xfrm>
          <a:prstGeom prst="wedgeRectCallout">
            <a:avLst>
              <a:gd name="adj1" fmla="val -308314"/>
              <a:gd name="adj2" fmla="val 2427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Found!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7" name="Rectangular Callout 26"/>
          <p:cNvSpPr/>
          <p:nvPr/>
        </p:nvSpPr>
        <p:spPr bwMode="auto">
          <a:xfrm>
            <a:off x="9507707" y="5105400"/>
            <a:ext cx="3264035" cy="923330"/>
          </a:xfrm>
          <a:prstGeom prst="wedgeRectCallout">
            <a:avLst>
              <a:gd name="adj1" fmla="val -22715"/>
              <a:gd name="adj2" fmla="val -71739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225425" indent="-166688" algn="l">
              <a:buClr>
                <a:schemeClr val="tx1"/>
              </a:buClr>
              <a:buFont typeface="Arial" pitchFamily="34" charset="0"/>
              <a:buChar char="•"/>
              <a:tabLst>
                <a:tab pos="573088" algn="l"/>
              </a:tabLst>
              <a:defRPr/>
            </a:pPr>
            <a:r>
              <a:rPr lang="en-US" sz="1800" dirty="0">
                <a:solidFill>
                  <a:srgbClr val="00B0F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&lt; 0	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sz="1800" b="0" dirty="0">
                <a:solidFill>
                  <a:srgbClr val="00B0F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k1 is smaller than k2</a:t>
            </a:r>
          </a:p>
          <a:p>
            <a:pPr marL="225425" indent="-166688" algn="l">
              <a:buClr>
                <a:schemeClr val="tx1"/>
              </a:buClr>
              <a:buFont typeface="Arial" pitchFamily="34" charset="0"/>
              <a:buChar char="•"/>
              <a:tabLst>
                <a:tab pos="573088" algn="l"/>
              </a:tabLst>
              <a:defRPr/>
            </a:pPr>
            <a:r>
              <a:rPr lang="en-US" sz="180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= 0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	if </a:t>
            </a:r>
            <a:r>
              <a:rPr lang="en-US" sz="18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k1 and k2 are the same</a:t>
            </a:r>
          </a:p>
          <a:p>
            <a:pPr marL="225425" indent="-166688" algn="l">
              <a:buClr>
                <a:schemeClr val="tx1"/>
              </a:buClr>
              <a:buFont typeface="Arial" pitchFamily="34" charset="0"/>
              <a:buChar char="•"/>
              <a:tabLst>
                <a:tab pos="573088" algn="l"/>
              </a:tabLst>
              <a:defRPr/>
            </a:pPr>
            <a:r>
              <a:rPr lang="en-US" sz="180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&gt; 0	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sz="1800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k1 is larger than k2</a:t>
            </a:r>
            <a:endParaRPr lang="en-US" sz="1400" b="0" dirty="0">
              <a:solidFill>
                <a:srgbClr val="FF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8" name="Rectangular Callout 27"/>
          <p:cNvSpPr/>
          <p:nvPr/>
        </p:nvSpPr>
        <p:spPr bwMode="auto">
          <a:xfrm>
            <a:off x="10007600" y="7848600"/>
            <a:ext cx="2017540" cy="707886"/>
          </a:xfrm>
          <a:prstGeom prst="wedgeRectCallout">
            <a:avLst>
              <a:gd name="adj1" fmla="val -66852"/>
              <a:gd name="adj2" fmla="val -8704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Just like for</a:t>
            </a: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hash dictionaries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64</a:t>
            </a:fld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4547B751-65B5-B0AF-8E40-4FF7E82EC836}"/>
              </a:ext>
            </a:extLst>
          </p:cNvPr>
          <p:cNvSpPr/>
          <p:nvPr/>
        </p:nvSpPr>
        <p:spPr bwMode="auto">
          <a:xfrm>
            <a:off x="2692400" y="3505200"/>
            <a:ext cx="1600200" cy="3048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0862257E-3320-30F5-E902-D0425A970525}"/>
              </a:ext>
            </a:extLst>
          </p:cNvPr>
          <p:cNvSpPr/>
          <p:nvPr/>
        </p:nvSpPr>
        <p:spPr bwMode="auto">
          <a:xfrm>
            <a:off x="2747963" y="3733800"/>
            <a:ext cx="3586215" cy="3810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" grpId="0" animBg="1"/>
      <p:bldP spid="3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Checking Ordering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65</a:t>
            </a:fld>
            <a:endParaRPr lang="en-US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Ordered Trees – I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data in every node must be</a:t>
            </a:r>
          </a:p>
          <a:p>
            <a:pPr lvl="1"/>
            <a:r>
              <a:rPr lang="en-US" dirty="0"/>
              <a:t>Bigger than its left child’s</a:t>
            </a:r>
          </a:p>
          <a:p>
            <a:pPr lvl="1"/>
            <a:r>
              <a:rPr lang="en-US" dirty="0"/>
              <a:t>Smaller than its right child</a:t>
            </a:r>
          </a:p>
          <a:p>
            <a:endParaRPr lang="en-US" dirty="0"/>
          </a:p>
          <a:p>
            <a:r>
              <a:rPr lang="en-US" dirty="0"/>
              <a:t>In code:</a:t>
            </a:r>
          </a:p>
        </p:txBody>
      </p:sp>
      <p:sp>
        <p:nvSpPr>
          <p:cNvPr id="6" name="Cube 5"/>
          <p:cNvSpPr/>
          <p:nvPr/>
        </p:nvSpPr>
        <p:spPr bwMode="auto">
          <a:xfrm>
            <a:off x="1778000" y="5029200"/>
            <a:ext cx="5181600" cy="3352800"/>
          </a:xfrm>
          <a:prstGeom prst="cube">
            <a:avLst>
              <a:gd name="adj" fmla="val 5093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bool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is_ordered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is_tree(T);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empty tree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(T == NULL)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true;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non-empty tree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(T-&gt;left == NULL || T-&gt;left-&gt;data &lt; T-&gt;data)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(T-&gt;right == NULL || T-&gt;data &lt; T-&gt;right-&gt;data)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is_ordered(T-&gt;left)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is_ordered(T-&gt;right);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24" name="Isosceles Triangle 23"/>
          <p:cNvSpPr/>
          <p:nvPr/>
        </p:nvSpPr>
        <p:spPr bwMode="auto">
          <a:xfrm>
            <a:off x="9017000" y="2439358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L</a:t>
            </a:r>
          </a:p>
        </p:txBody>
      </p:sp>
      <p:sp>
        <p:nvSpPr>
          <p:cNvPr id="25" name="Isosceles Triangle 24"/>
          <p:cNvSpPr/>
          <p:nvPr/>
        </p:nvSpPr>
        <p:spPr bwMode="auto">
          <a:xfrm>
            <a:off x="10464800" y="2439358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R</a:t>
            </a:r>
          </a:p>
        </p:txBody>
      </p:sp>
      <p:cxnSp>
        <p:nvCxnSpPr>
          <p:cNvPr id="26" name="Straight Connector 25"/>
          <p:cNvCxnSpPr>
            <a:stCxn id="28" idx="6"/>
            <a:endCxn id="25" idx="0"/>
          </p:cNvCxnSpPr>
          <p:nvPr/>
        </p:nvCxnSpPr>
        <p:spPr bwMode="auto">
          <a:xfrm>
            <a:off x="10312400" y="1981201"/>
            <a:ext cx="571500" cy="45815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>
            <a:stCxn id="28" idx="2"/>
            <a:endCxn id="24" idx="0"/>
          </p:cNvCxnSpPr>
          <p:nvPr/>
        </p:nvCxnSpPr>
        <p:spPr bwMode="auto">
          <a:xfrm rot="10800000" flipV="1">
            <a:off x="9436101" y="1981200"/>
            <a:ext cx="569585" cy="45815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10005685" y="1827843"/>
            <a:ext cx="306715" cy="306715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y</a:t>
            </a:r>
          </a:p>
        </p:txBody>
      </p:sp>
      <p:sp>
        <p:nvSpPr>
          <p:cNvPr id="29" name="Oval 28"/>
          <p:cNvSpPr/>
          <p:nvPr/>
        </p:nvSpPr>
        <p:spPr bwMode="auto">
          <a:xfrm>
            <a:off x="10740535" y="2296385"/>
            <a:ext cx="306715" cy="306715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z</a:t>
            </a:r>
          </a:p>
        </p:txBody>
      </p:sp>
      <p:sp>
        <p:nvSpPr>
          <p:cNvPr id="30" name="Oval 29"/>
          <p:cNvSpPr/>
          <p:nvPr/>
        </p:nvSpPr>
        <p:spPr bwMode="auto">
          <a:xfrm>
            <a:off x="9284092" y="2286958"/>
            <a:ext cx="306715" cy="306715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x</a:t>
            </a:r>
          </a:p>
        </p:txBody>
      </p:sp>
      <p:sp>
        <p:nvSpPr>
          <p:cNvPr id="32" name="Rectangular Callout 31"/>
          <p:cNvSpPr/>
          <p:nvPr/>
        </p:nvSpPr>
        <p:spPr bwMode="auto">
          <a:xfrm>
            <a:off x="4759948" y="8458200"/>
            <a:ext cx="1971052" cy="707886"/>
          </a:xfrm>
          <a:prstGeom prst="wedgeRectCallout">
            <a:avLst>
              <a:gd name="adj1" fmla="val -22484"/>
              <a:gd name="adj2" fmla="val -9807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 simplicity, 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assume 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data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3" name="Rectangular Callout 32"/>
          <p:cNvSpPr/>
          <p:nvPr/>
        </p:nvSpPr>
        <p:spPr bwMode="auto">
          <a:xfrm>
            <a:off x="7035800" y="5867400"/>
            <a:ext cx="3024226" cy="400110"/>
          </a:xfrm>
          <a:prstGeom prst="wedgeRectCallout">
            <a:avLst>
              <a:gd name="adj1" fmla="val -137238"/>
              <a:gd name="adj2" fmla="val 7775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empty tree is ordered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4" name="Rectangular Callout 33"/>
          <p:cNvSpPr/>
          <p:nvPr/>
        </p:nvSpPr>
        <p:spPr bwMode="auto">
          <a:xfrm>
            <a:off x="7035800" y="6838890"/>
            <a:ext cx="4308360" cy="400110"/>
          </a:xfrm>
          <a:prstGeom prst="wedgeRectCallout">
            <a:avLst>
              <a:gd name="adj1" fmla="val -61372"/>
              <a:gd name="adj2" fmla="val 2231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T has a left child, it must be smaller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43" name="Rectangular Callout 42"/>
          <p:cNvSpPr/>
          <p:nvPr/>
        </p:nvSpPr>
        <p:spPr bwMode="auto">
          <a:xfrm>
            <a:off x="7035800" y="7372290"/>
            <a:ext cx="3806491" cy="400110"/>
          </a:xfrm>
          <a:prstGeom prst="wedgeRectCallout">
            <a:avLst>
              <a:gd name="adj1" fmla="val -118685"/>
              <a:gd name="adj2" fmla="val 1324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left subtree must be ordered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44" name="Rectangular Callout 43"/>
          <p:cNvSpPr/>
          <p:nvPr/>
        </p:nvSpPr>
        <p:spPr bwMode="auto">
          <a:xfrm>
            <a:off x="11299865" y="7848600"/>
            <a:ext cx="1374735" cy="646331"/>
          </a:xfrm>
          <a:prstGeom prst="wedgeRectCallout">
            <a:avLst>
              <a:gd name="adj1" fmla="val -76547"/>
              <a:gd name="adj2" fmla="val -50526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and similarly</a:t>
            </a:r>
            <a:b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on the right</a:t>
            </a:r>
            <a:endParaRPr lang="en-US" sz="14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45" name="Rectangular Callout 44"/>
          <p:cNvSpPr/>
          <p:nvPr/>
        </p:nvSpPr>
        <p:spPr bwMode="auto">
          <a:xfrm>
            <a:off x="11299865" y="7848600"/>
            <a:ext cx="1374735" cy="646331"/>
          </a:xfrm>
          <a:prstGeom prst="wedgeRectCallout">
            <a:avLst>
              <a:gd name="adj1" fmla="val -43510"/>
              <a:gd name="adj2" fmla="val -137361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and similarly</a:t>
            </a:r>
            <a:b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on the right</a:t>
            </a:r>
            <a:endParaRPr lang="en-US" sz="14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9474200" y="3733800"/>
            <a:ext cx="13452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x &lt; y &lt; z</a:t>
            </a:r>
            <a:endParaRPr lang="en-US" b="0" baseline="-25000" dirty="0"/>
          </a:p>
        </p:txBody>
      </p:sp>
      <p:sp>
        <p:nvSpPr>
          <p:cNvPr id="47" name="Rectangular Callout 46"/>
          <p:cNvSpPr/>
          <p:nvPr/>
        </p:nvSpPr>
        <p:spPr bwMode="auto">
          <a:xfrm>
            <a:off x="406400" y="6019800"/>
            <a:ext cx="1219200" cy="307777"/>
          </a:xfrm>
          <a:prstGeom prst="wedgeRectCallout">
            <a:avLst>
              <a:gd name="adj1" fmla="val 69315"/>
              <a:gd name="adj2" fmla="val 216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EMPTY</a:t>
            </a:r>
          </a:p>
        </p:txBody>
      </p:sp>
      <p:sp>
        <p:nvSpPr>
          <p:cNvPr id="48" name="Rectangular Callout 47"/>
          <p:cNvSpPr/>
          <p:nvPr/>
        </p:nvSpPr>
        <p:spPr bwMode="auto">
          <a:xfrm>
            <a:off x="406400" y="6686904"/>
            <a:ext cx="1219200" cy="990600"/>
          </a:xfrm>
          <a:prstGeom prst="wedgeRectCallout">
            <a:avLst>
              <a:gd name="adj1" fmla="val 70893"/>
              <a:gd name="adj2" fmla="val -2134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noAutofit/>
          </a:bodyPr>
          <a:lstStyle/>
          <a:p>
            <a:pPr>
              <a:defRPr/>
            </a:pP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468246" y="6763105"/>
            <a:ext cx="1095509" cy="838200"/>
            <a:chOff x="6350000" y="4419600"/>
            <a:chExt cx="2286000" cy="1749072"/>
          </a:xfrm>
        </p:grpSpPr>
        <p:sp>
          <p:nvSpPr>
            <p:cNvPr id="50" name="Isosceles Triangle 49"/>
            <p:cNvSpPr/>
            <p:nvPr/>
          </p:nvSpPr>
          <p:spPr bwMode="auto">
            <a:xfrm>
              <a:off x="63500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51" name="Isosceles Triangle 50"/>
            <p:cNvSpPr/>
            <p:nvPr/>
          </p:nvSpPr>
          <p:spPr bwMode="auto">
            <a:xfrm>
              <a:off x="77978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52" name="Straight Connector 51"/>
            <p:cNvCxnSpPr>
              <a:stCxn id="54" idx="6"/>
              <a:endCxn id="51" idx="0"/>
            </p:cNvCxnSpPr>
            <p:nvPr/>
          </p:nvCxnSpPr>
          <p:spPr bwMode="auto">
            <a:xfrm>
              <a:off x="7645400" y="4572958"/>
              <a:ext cx="571500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>
              <a:stCxn id="54" idx="2"/>
              <a:endCxn id="50" idx="0"/>
            </p:cNvCxnSpPr>
            <p:nvPr/>
          </p:nvCxnSpPr>
          <p:spPr bwMode="auto">
            <a:xfrm rot="10800000" flipV="1">
              <a:off x="6769101" y="4572957"/>
              <a:ext cx="569585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54" name="Oval 53"/>
            <p:cNvSpPr/>
            <p:nvPr/>
          </p:nvSpPr>
          <p:spPr bwMode="auto">
            <a:xfrm>
              <a:off x="7338685" y="4419600"/>
              <a:ext cx="306715" cy="306715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31" name="Slide Number Placeholder 3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66</a:t>
            </a:fld>
            <a:endParaRPr lang="en-US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Ordered Trees – I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solidFill>
                  <a:schemeClr val="tx1"/>
                </a:solidFill>
              </a:rPr>
              <a:t>The data in every node must be</a:t>
            </a:r>
          </a:p>
          <a:p>
            <a:pPr lvl="1"/>
            <a:r>
              <a:rPr lang="en-US" i="1" dirty="0">
                <a:solidFill>
                  <a:schemeClr val="tx1"/>
                </a:solidFill>
              </a:rPr>
              <a:t>Bigger than its left child’s </a:t>
            </a:r>
          </a:p>
          <a:p>
            <a:pPr lvl="1"/>
            <a:r>
              <a:rPr lang="en-US" i="1" dirty="0">
                <a:solidFill>
                  <a:schemeClr val="tx1"/>
                </a:solidFill>
              </a:rPr>
              <a:t>Smaller than its right child</a:t>
            </a:r>
          </a:p>
          <a:p>
            <a:pPr lvl="3"/>
            <a:endParaRPr lang="en-US" i="1" dirty="0">
              <a:solidFill>
                <a:schemeClr val="tx1"/>
              </a:solidFill>
            </a:endParaRPr>
          </a:p>
          <a:p>
            <a:r>
              <a:rPr lang="en-US" i="1" dirty="0"/>
              <a:t>Is this enough?</a:t>
            </a:r>
          </a:p>
          <a:p>
            <a:pPr lvl="1"/>
            <a:r>
              <a:rPr lang="en-US" dirty="0"/>
              <a:t>This is true of this tree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But it is </a:t>
            </a:r>
            <a:r>
              <a:rPr lang="en-US" b="1" dirty="0"/>
              <a:t>not</a:t>
            </a:r>
            <a:r>
              <a:rPr lang="en-US" dirty="0"/>
              <a:t> ordered</a:t>
            </a:r>
          </a:p>
          <a:p>
            <a:pPr lvl="1"/>
            <a:endParaRPr lang="en-US" dirty="0"/>
          </a:p>
          <a:p>
            <a:r>
              <a:rPr lang="en-US" dirty="0"/>
              <a:t>To be ordered, we want T</a:t>
            </a:r>
            <a:r>
              <a:rPr lang="en-US" baseline="-25000" dirty="0"/>
              <a:t>L</a:t>
            </a:r>
            <a:r>
              <a:rPr lang="en-US" dirty="0"/>
              <a:t> &lt; y &lt; T</a:t>
            </a:r>
            <a:r>
              <a:rPr lang="en-US" baseline="-25000" dirty="0"/>
              <a:t>R</a:t>
            </a:r>
          </a:p>
          <a:p>
            <a:pPr lvl="1"/>
            <a:r>
              <a:rPr lang="en-US" dirty="0"/>
              <a:t>not x &lt; y &lt; z</a:t>
            </a:r>
          </a:p>
          <a:p>
            <a:pPr lvl="1"/>
            <a:endParaRPr lang="en-US" dirty="0"/>
          </a:p>
        </p:txBody>
      </p:sp>
      <p:cxnSp>
        <p:nvCxnSpPr>
          <p:cNvPr id="7" name="Straight Connector 6"/>
          <p:cNvCxnSpPr>
            <a:stCxn id="12" idx="6"/>
            <a:endCxn id="13" idx="1"/>
          </p:cNvCxnSpPr>
          <p:nvPr/>
        </p:nvCxnSpPr>
        <p:spPr bwMode="auto">
          <a:xfrm>
            <a:off x="7340600" y="4991100"/>
            <a:ext cx="763915" cy="3448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12" idx="2"/>
            <a:endCxn id="20" idx="7"/>
          </p:cNvCxnSpPr>
          <p:nvPr/>
        </p:nvCxnSpPr>
        <p:spPr bwMode="auto">
          <a:xfrm rot="10800000" flipV="1">
            <a:off x="6043286" y="4991099"/>
            <a:ext cx="763915" cy="3448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stCxn id="13" idx="5"/>
            <a:endCxn id="14" idx="1"/>
          </p:cNvCxnSpPr>
          <p:nvPr/>
        </p:nvCxnSpPr>
        <p:spPr bwMode="auto">
          <a:xfrm rot="16200000" flipH="1">
            <a:off x="8481685" y="5713085"/>
            <a:ext cx="308630" cy="3086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13" idx="3"/>
            <a:endCxn id="15" idx="7"/>
          </p:cNvCxnSpPr>
          <p:nvPr/>
        </p:nvCxnSpPr>
        <p:spPr bwMode="auto">
          <a:xfrm rot="5400000">
            <a:off x="7795885" y="5713085"/>
            <a:ext cx="308630" cy="3086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2" name="Oval 11"/>
          <p:cNvSpPr/>
          <p:nvPr/>
        </p:nvSpPr>
        <p:spPr bwMode="auto">
          <a:xfrm>
            <a:off x="6807200" y="4724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42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8026400" y="52578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49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8712200" y="5943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99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7340600" y="5943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6</a:t>
            </a:r>
          </a:p>
        </p:txBody>
      </p:sp>
      <p:cxnSp>
        <p:nvCxnSpPr>
          <p:cNvPr id="17" name="Straight Connector 16"/>
          <p:cNvCxnSpPr>
            <a:stCxn id="20" idx="5"/>
            <a:endCxn id="21" idx="1"/>
          </p:cNvCxnSpPr>
          <p:nvPr/>
        </p:nvCxnSpPr>
        <p:spPr bwMode="auto">
          <a:xfrm rot="16200000" flipH="1">
            <a:off x="6043285" y="5713085"/>
            <a:ext cx="308630" cy="3086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20" idx="3"/>
            <a:endCxn id="22" idx="7"/>
          </p:cNvCxnSpPr>
          <p:nvPr/>
        </p:nvCxnSpPr>
        <p:spPr bwMode="auto">
          <a:xfrm rot="5400000">
            <a:off x="5357485" y="5713085"/>
            <a:ext cx="308630" cy="3086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0" name="Oval 19"/>
          <p:cNvSpPr/>
          <p:nvPr/>
        </p:nvSpPr>
        <p:spPr bwMode="auto">
          <a:xfrm>
            <a:off x="5588000" y="52578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12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6273800" y="5943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88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4902200" y="5943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0290097" y="6400800"/>
            <a:ext cx="6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2" name="Isosceles Triangle 31"/>
          <p:cNvSpPr/>
          <p:nvPr/>
        </p:nvSpPr>
        <p:spPr bwMode="auto">
          <a:xfrm>
            <a:off x="9017000" y="2439358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L</a:t>
            </a:r>
          </a:p>
        </p:txBody>
      </p:sp>
      <p:sp>
        <p:nvSpPr>
          <p:cNvPr id="33" name="Isosceles Triangle 32"/>
          <p:cNvSpPr/>
          <p:nvPr/>
        </p:nvSpPr>
        <p:spPr bwMode="auto">
          <a:xfrm>
            <a:off x="10464800" y="2439358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R</a:t>
            </a:r>
          </a:p>
        </p:txBody>
      </p:sp>
      <p:cxnSp>
        <p:nvCxnSpPr>
          <p:cNvPr id="34" name="Straight Connector 33"/>
          <p:cNvCxnSpPr>
            <a:stCxn id="36" idx="6"/>
            <a:endCxn id="33" idx="0"/>
          </p:cNvCxnSpPr>
          <p:nvPr/>
        </p:nvCxnSpPr>
        <p:spPr bwMode="auto">
          <a:xfrm>
            <a:off x="10312400" y="1981201"/>
            <a:ext cx="571500" cy="45815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36" idx="2"/>
            <a:endCxn id="32" idx="0"/>
          </p:cNvCxnSpPr>
          <p:nvPr/>
        </p:nvCxnSpPr>
        <p:spPr bwMode="auto">
          <a:xfrm rot="10800000" flipV="1">
            <a:off x="9436101" y="1981200"/>
            <a:ext cx="569585" cy="45815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6" name="Oval 35"/>
          <p:cNvSpPr/>
          <p:nvPr/>
        </p:nvSpPr>
        <p:spPr bwMode="auto">
          <a:xfrm>
            <a:off x="10005685" y="1827843"/>
            <a:ext cx="306715" cy="306715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y</a:t>
            </a:r>
          </a:p>
        </p:txBody>
      </p:sp>
      <p:sp>
        <p:nvSpPr>
          <p:cNvPr id="37" name="Oval 36"/>
          <p:cNvSpPr/>
          <p:nvPr/>
        </p:nvSpPr>
        <p:spPr bwMode="auto">
          <a:xfrm>
            <a:off x="10740535" y="2296385"/>
            <a:ext cx="306715" cy="306715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z</a:t>
            </a:r>
          </a:p>
        </p:txBody>
      </p:sp>
      <p:sp>
        <p:nvSpPr>
          <p:cNvPr id="38" name="Oval 37"/>
          <p:cNvSpPr/>
          <p:nvPr/>
        </p:nvSpPr>
        <p:spPr bwMode="auto">
          <a:xfrm>
            <a:off x="9284092" y="2286958"/>
            <a:ext cx="306715" cy="306715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x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474200" y="3733800"/>
            <a:ext cx="13452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x &lt; y &lt; z</a:t>
            </a:r>
            <a:endParaRPr lang="en-US" b="0" baseline="-25000" dirty="0"/>
          </a:p>
        </p:txBody>
      </p:sp>
      <p:sp>
        <p:nvSpPr>
          <p:cNvPr id="40" name="Rectangular Callout 39"/>
          <p:cNvSpPr/>
          <p:nvPr/>
        </p:nvSpPr>
        <p:spPr bwMode="auto">
          <a:xfrm>
            <a:off x="10617200" y="5159514"/>
            <a:ext cx="1704954" cy="707886"/>
          </a:xfrm>
          <a:prstGeom prst="wedgeRectCallout">
            <a:avLst>
              <a:gd name="adj1" fmla="val -127487"/>
              <a:gd name="adj2" fmla="val 2239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7030A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cannot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find </a:t>
            </a:r>
            <a:r>
              <a:rPr lang="en-US" sz="2000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88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and </a:t>
            </a:r>
            <a:r>
              <a:rPr lang="en-US" sz="2000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6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41" name="Rectangular Callout 40"/>
          <p:cNvSpPr/>
          <p:nvPr/>
        </p:nvSpPr>
        <p:spPr bwMode="auto">
          <a:xfrm>
            <a:off x="9133814" y="7543800"/>
            <a:ext cx="3539430" cy="646331"/>
          </a:xfrm>
          <a:prstGeom prst="wedgeRectCallout">
            <a:avLst>
              <a:gd name="adj1" fmla="val -83490"/>
              <a:gd name="adj2" fmla="val 1938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global 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constraint:</a:t>
            </a:r>
          </a:p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need to check the whole subtrees</a:t>
            </a:r>
          </a:p>
        </p:txBody>
      </p:sp>
      <p:sp>
        <p:nvSpPr>
          <p:cNvPr id="43" name="Rectangular Callout 42"/>
          <p:cNvSpPr/>
          <p:nvPr/>
        </p:nvSpPr>
        <p:spPr bwMode="auto">
          <a:xfrm>
            <a:off x="9111335" y="8382000"/>
            <a:ext cx="3746667" cy="646331"/>
          </a:xfrm>
          <a:prstGeom prst="wedgeRectCallout">
            <a:avLst>
              <a:gd name="adj1" fmla="val -190611"/>
              <a:gd name="adj2" fmla="val -2801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 </a:t>
            </a:r>
            <a:r>
              <a:rPr lang="en-US" sz="200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local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constraint:</a:t>
            </a:r>
          </a:p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It only checks the children of each node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67</a:t>
            </a:fld>
            <a:endParaRPr lang="en-US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Ordered Trees – II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data in every node must be</a:t>
            </a:r>
          </a:p>
          <a:p>
            <a:pPr lvl="1"/>
            <a:r>
              <a:rPr lang="en-US" dirty="0"/>
              <a:t>Bigger than </a:t>
            </a:r>
            <a:r>
              <a:rPr lang="en-US" b="1" dirty="0"/>
              <a:t>everything in its left subtree</a:t>
            </a:r>
          </a:p>
          <a:p>
            <a:pPr lvl="1"/>
            <a:r>
              <a:rPr lang="en-US" dirty="0"/>
              <a:t>Smaller than </a:t>
            </a:r>
            <a:r>
              <a:rPr lang="en-US" b="1" dirty="0"/>
              <a:t>everything in its right subtree</a:t>
            </a:r>
          </a:p>
          <a:p>
            <a:pPr lvl="3"/>
            <a:endParaRPr lang="en-US" dirty="0"/>
          </a:p>
          <a:p>
            <a:r>
              <a:rPr lang="en-US" dirty="0"/>
              <a:t>We need two helper functions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gt_tree</a:t>
            </a:r>
            <a:r>
              <a:rPr lang="en-US" dirty="0"/>
              <a:t> that checks k &gt; T</a:t>
            </a:r>
            <a:r>
              <a:rPr lang="en-US" baseline="-25000" dirty="0"/>
              <a:t>L</a:t>
            </a:r>
            <a:r>
              <a:rPr lang="en-US" dirty="0"/>
              <a:t>  (i.e., T</a:t>
            </a:r>
            <a:r>
              <a:rPr lang="en-US" baseline="-25000" dirty="0"/>
              <a:t>L</a:t>
            </a:r>
            <a:r>
              <a:rPr lang="en-US" dirty="0"/>
              <a:t> &lt; k)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lt_tree</a:t>
            </a:r>
            <a:r>
              <a:rPr lang="en-US" dirty="0"/>
              <a:t>  that checks k &lt; T</a:t>
            </a:r>
            <a:r>
              <a:rPr lang="en-US" baseline="-25000" dirty="0"/>
              <a:t>R</a:t>
            </a:r>
            <a:endParaRPr lang="en-US" dirty="0"/>
          </a:p>
          <a:p>
            <a:endParaRPr lang="en-US" dirty="0"/>
          </a:p>
          <a:p>
            <a:pPr marL="6691313"/>
            <a:r>
              <a:rPr lang="en-US" dirty="0">
                <a:solidFill>
                  <a:srgbClr val="7030A0"/>
                </a:solidFill>
              </a:rPr>
              <a:t>gt_tree</a:t>
            </a:r>
            <a:r>
              <a:rPr lang="en-US" dirty="0"/>
              <a:t> has cost O(n)</a:t>
            </a:r>
          </a:p>
          <a:p>
            <a:pPr marL="7326313" lvl="2"/>
            <a:r>
              <a:rPr lang="en-US" dirty="0"/>
              <a:t>If T contains n nodes</a:t>
            </a:r>
          </a:p>
          <a:p>
            <a:pPr marL="7034213" lvl="1"/>
            <a:r>
              <a:rPr lang="en-US" dirty="0"/>
              <a:t>Because it compares k with every node in 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988800" y="36576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2" name="Isosceles Triangle 11"/>
          <p:cNvSpPr/>
          <p:nvPr/>
        </p:nvSpPr>
        <p:spPr bwMode="auto">
          <a:xfrm>
            <a:off x="9321800" y="2440315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T</a:t>
            </a:r>
            <a:r>
              <a:rPr kumimoji="0" lang="en-US" sz="24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</a:t>
            </a:r>
          </a:p>
        </p:txBody>
      </p:sp>
      <p:sp>
        <p:nvSpPr>
          <p:cNvPr id="13" name="Isosceles Triangle 12"/>
          <p:cNvSpPr/>
          <p:nvPr/>
        </p:nvSpPr>
        <p:spPr bwMode="auto">
          <a:xfrm>
            <a:off x="10769600" y="2440315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R</a:t>
            </a:r>
          </a:p>
        </p:txBody>
      </p:sp>
      <p:cxnSp>
        <p:nvCxnSpPr>
          <p:cNvPr id="14" name="Straight Connector 13"/>
          <p:cNvCxnSpPr>
            <a:stCxn id="16" idx="6"/>
            <a:endCxn id="13" idx="0"/>
          </p:cNvCxnSpPr>
          <p:nvPr/>
        </p:nvCxnSpPr>
        <p:spPr bwMode="auto">
          <a:xfrm>
            <a:off x="10617200" y="1982158"/>
            <a:ext cx="571500" cy="45815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stCxn id="16" idx="2"/>
            <a:endCxn id="12" idx="0"/>
          </p:cNvCxnSpPr>
          <p:nvPr/>
        </p:nvCxnSpPr>
        <p:spPr bwMode="auto">
          <a:xfrm rot="10800000" flipV="1">
            <a:off x="9740901" y="1982157"/>
            <a:ext cx="569585" cy="45815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6" name="Oval 15"/>
          <p:cNvSpPr/>
          <p:nvPr/>
        </p:nvSpPr>
        <p:spPr bwMode="auto">
          <a:xfrm>
            <a:off x="10310485" y="1828800"/>
            <a:ext cx="306715" cy="306715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k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702800" y="3886200"/>
            <a:ext cx="16604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L</a:t>
            </a:r>
            <a:r>
              <a:rPr lang="en-US" b="0" dirty="0"/>
              <a:t> &lt; k &lt; T</a:t>
            </a:r>
            <a:r>
              <a:rPr lang="en-US" b="0" baseline="-25000" dirty="0"/>
              <a:t>R</a:t>
            </a:r>
          </a:p>
        </p:txBody>
      </p:sp>
      <p:sp>
        <p:nvSpPr>
          <p:cNvPr id="18" name="Cube 17"/>
          <p:cNvSpPr/>
          <p:nvPr/>
        </p:nvSpPr>
        <p:spPr bwMode="auto">
          <a:xfrm>
            <a:off x="1836520" y="5867400"/>
            <a:ext cx="4665880" cy="2934811"/>
          </a:xfrm>
          <a:prstGeom prst="cube">
            <a:avLst>
              <a:gd name="adj" fmla="val 3090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bool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gt_tree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checks that T &lt; k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is_tree(T);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empty tree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(T == NULL)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true;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non-empty tree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key_compare (k, entry_key(T-&gt;data)) &gt; 0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gt_tree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(k, T-&gt;left)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gt_tree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(k, T-&gt;right);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</p:txBody>
      </p:sp>
      <p:sp>
        <p:nvSpPr>
          <p:cNvPr id="19" name="Rectangular Callout 18"/>
          <p:cNvSpPr/>
          <p:nvPr/>
        </p:nvSpPr>
        <p:spPr bwMode="auto">
          <a:xfrm>
            <a:off x="482600" y="6824246"/>
            <a:ext cx="1219200" cy="307777"/>
          </a:xfrm>
          <a:prstGeom prst="wedgeRectCallout">
            <a:avLst>
              <a:gd name="adj1" fmla="val 69315"/>
              <a:gd name="adj2" fmla="val 216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EMPTY</a:t>
            </a:r>
          </a:p>
        </p:txBody>
      </p:sp>
      <p:sp>
        <p:nvSpPr>
          <p:cNvPr id="20" name="Rectangular Callout 19"/>
          <p:cNvSpPr/>
          <p:nvPr/>
        </p:nvSpPr>
        <p:spPr bwMode="auto">
          <a:xfrm>
            <a:off x="482600" y="7467600"/>
            <a:ext cx="1219200" cy="990600"/>
          </a:xfrm>
          <a:prstGeom prst="wedgeRectCallout">
            <a:avLst>
              <a:gd name="adj1" fmla="val 70893"/>
              <a:gd name="adj2" fmla="val -2134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noAutofit/>
          </a:bodyPr>
          <a:lstStyle/>
          <a:p>
            <a:pPr>
              <a:defRPr/>
            </a:pP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544446" y="7543801"/>
            <a:ext cx="1095509" cy="838200"/>
            <a:chOff x="6350000" y="4419600"/>
            <a:chExt cx="2286000" cy="1749072"/>
          </a:xfrm>
        </p:grpSpPr>
        <p:sp>
          <p:nvSpPr>
            <p:cNvPr id="22" name="Isosceles Triangle 21"/>
            <p:cNvSpPr/>
            <p:nvPr/>
          </p:nvSpPr>
          <p:spPr bwMode="auto">
            <a:xfrm>
              <a:off x="63500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23" name="Isosceles Triangle 22"/>
            <p:cNvSpPr/>
            <p:nvPr/>
          </p:nvSpPr>
          <p:spPr bwMode="auto">
            <a:xfrm>
              <a:off x="77978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24" name="Straight Connector 23"/>
            <p:cNvCxnSpPr>
              <a:stCxn id="26" idx="6"/>
              <a:endCxn id="23" idx="0"/>
            </p:cNvCxnSpPr>
            <p:nvPr/>
          </p:nvCxnSpPr>
          <p:spPr bwMode="auto">
            <a:xfrm>
              <a:off x="7645400" y="4572958"/>
              <a:ext cx="571500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>
              <a:stCxn id="26" idx="2"/>
              <a:endCxn id="22" idx="0"/>
            </p:cNvCxnSpPr>
            <p:nvPr/>
          </p:nvCxnSpPr>
          <p:spPr bwMode="auto">
            <a:xfrm rot="10800000" flipV="1">
              <a:off x="6769101" y="4572957"/>
              <a:ext cx="569585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26" name="Oval 25"/>
            <p:cNvSpPr/>
            <p:nvPr/>
          </p:nvSpPr>
          <p:spPr bwMode="auto">
            <a:xfrm>
              <a:off x="7338685" y="4419600"/>
              <a:ext cx="306715" cy="306715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27" name="Rectangular Callout 26"/>
          <p:cNvSpPr/>
          <p:nvPr/>
        </p:nvSpPr>
        <p:spPr bwMode="auto">
          <a:xfrm>
            <a:off x="5238730" y="9134445"/>
            <a:ext cx="1873270" cy="400110"/>
          </a:xfrm>
          <a:prstGeom prst="wedgeRectCallout">
            <a:avLst>
              <a:gd name="adj1" fmla="val -22484"/>
              <a:gd name="adj2" fmla="val -9807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7030A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lt_tree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is similar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8" name="Rectangular Callout 27"/>
          <p:cNvSpPr/>
          <p:nvPr/>
        </p:nvSpPr>
        <p:spPr bwMode="auto">
          <a:xfrm>
            <a:off x="5238730" y="9134445"/>
            <a:ext cx="1873270" cy="400110"/>
          </a:xfrm>
          <a:prstGeom prst="wedgeRectCallout">
            <a:avLst>
              <a:gd name="adj1" fmla="val 90990"/>
              <a:gd name="adj2" fmla="val -31177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7030A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lt_tree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is similar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68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Upgrading the Client 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Cast entries and keys before calling the library operations</a:t>
            </a:r>
          </a:p>
          <a:p>
            <a:endParaRPr lang="en-US" dirty="0"/>
          </a:p>
          <a:p>
            <a:r>
              <a:rPr lang="en-US" dirty="0"/>
              <a:t>Turn values of type </a:t>
            </a:r>
            <a:r>
              <a:rPr lang="en-US" dirty="0">
                <a:solidFill>
                  <a:srgbClr val="00B050"/>
                </a:solidFill>
              </a:rPr>
              <a:t>string</a:t>
            </a:r>
            <a:r>
              <a:rPr lang="en-US" dirty="0"/>
              <a:t> to </a:t>
            </a:r>
            <a:r>
              <a:rPr lang="en-US" dirty="0">
                <a:solidFill>
                  <a:srgbClr val="00B050"/>
                </a:solidFill>
              </a:rPr>
              <a:t>string*</a:t>
            </a:r>
            <a:r>
              <a:rPr lang="en-US" dirty="0"/>
              <a:t> prior to using them as keys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74156" y="4343400"/>
            <a:ext cx="6023444" cy="4083169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()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make_inventory_item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92D050"/>
                </a:solidFill>
                <a:latin typeface="Helvetica Neue"/>
              </a:rPr>
              <a:t>"apple"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20);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B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make_inventory_item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92D050"/>
                </a:solidFill>
                <a:latin typeface="Helvetica Neue"/>
              </a:rPr>
              <a:t>"banana"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10);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C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make_inventory_item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92D050"/>
                </a:solidFill>
                <a:latin typeface="Helvetica Neue"/>
              </a:rPr>
              <a:t>"pumpkin"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50);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make_inventory_item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92D050"/>
                </a:solidFill>
                <a:latin typeface="Helvetica Neue"/>
              </a:rPr>
              <a:t>"banana"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20);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hdict_new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(10);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A);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B);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C);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assert(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hdict_lookup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</a:t>
            </a:r>
            <a:r>
              <a:rPr lang="en-US" sz="1600" b="0" dirty="0">
                <a:solidFill>
                  <a:srgbClr val="92D050"/>
                </a:solidFill>
                <a:latin typeface="Helvetica Neue"/>
              </a:rPr>
              <a:t>"apple"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!= NULL);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assert(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hdict_lookup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</a:t>
            </a:r>
            <a:r>
              <a:rPr lang="en-US" sz="1600" b="0" dirty="0">
                <a:solidFill>
                  <a:srgbClr val="92D050"/>
                </a:solidFill>
                <a:latin typeface="Helvetica Neue"/>
              </a:rPr>
              <a:t>"lime"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== NULL);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D);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6879756" y="4343400"/>
            <a:ext cx="6023444" cy="4083169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()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make_inventory_item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92D050"/>
                </a:solidFill>
                <a:latin typeface="Helvetica Neue"/>
              </a:rPr>
              <a:t>"apple"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20);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B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make_inventory_item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92D050"/>
                </a:solidFill>
                <a:latin typeface="Helvetica Neue"/>
              </a:rPr>
              <a:t>"banana"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10);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C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make_inventory_item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92D050"/>
                </a:solidFill>
                <a:latin typeface="Helvetica Neue"/>
              </a:rPr>
              <a:t>"pumpkin"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50);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make_inventory_item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92D050"/>
                </a:solidFill>
                <a:latin typeface="Helvetica Neue"/>
              </a:rPr>
              <a:t>"banana"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20);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hdict_new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(10);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)A);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)B);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)C);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assert(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hdict_lookup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to_string_ptr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92D050"/>
                </a:solidFill>
                <a:latin typeface="Helvetica Neue"/>
              </a:rPr>
              <a:t>"apple"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)) != NULL);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assert(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hdict_lookup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to_string_ptr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92D050"/>
                </a:solidFill>
                <a:latin typeface="Helvetica Neue"/>
              </a:rPr>
              <a:t>"lime"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)) == NULL);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)D);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6" name="Right Arrow 5"/>
          <p:cNvSpPr/>
          <p:nvPr/>
        </p:nvSpPr>
        <p:spPr bwMode="auto">
          <a:xfrm>
            <a:off x="6273800" y="5988169"/>
            <a:ext cx="533400" cy="1066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19FA036-42D9-959A-5120-6F081AFC2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1200" y="6172200"/>
            <a:ext cx="914400" cy="228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ACC16BC-BFC0-CEC2-30F0-42F85C125C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7075" y="6424612"/>
            <a:ext cx="914400" cy="228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5E7CA35-69C6-6C70-3D3A-481740F576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9781" y="6677024"/>
            <a:ext cx="914400" cy="228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23C1013-06DC-82F3-0EA6-6FADB087EA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0250" y="7404158"/>
            <a:ext cx="914400" cy="228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4F54231-ADBD-B2BA-823A-90BC238C64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8124" y="6881812"/>
            <a:ext cx="2555875" cy="239741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64915A-FD63-193E-CCCB-553939CB0A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8124" y="7151746"/>
            <a:ext cx="2555875" cy="239741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Ordered Trees – II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solidFill>
                  <a:schemeClr val="tx1"/>
                </a:solidFill>
              </a:rPr>
              <a:t>The data in every node must be</a:t>
            </a:r>
          </a:p>
          <a:p>
            <a:pPr lvl="1"/>
            <a:r>
              <a:rPr lang="en-US" i="1" dirty="0">
                <a:solidFill>
                  <a:schemeClr val="tx1"/>
                </a:solidFill>
              </a:rPr>
              <a:t>Bigger than everything in its left subtree</a:t>
            </a:r>
          </a:p>
          <a:p>
            <a:pPr lvl="1"/>
            <a:r>
              <a:rPr lang="en-US" i="1" dirty="0">
                <a:solidFill>
                  <a:schemeClr val="tx1"/>
                </a:solidFill>
              </a:rPr>
              <a:t>Smaller than everything in its right subtree</a:t>
            </a:r>
          </a:p>
          <a:p>
            <a:pPr lvl="4"/>
            <a:endParaRPr lang="en-US" i="1" dirty="0">
              <a:solidFill>
                <a:schemeClr val="tx1"/>
              </a:solidFill>
            </a:endParaRPr>
          </a:p>
          <a:p>
            <a:pPr lvl="4"/>
            <a:endParaRPr lang="en-US" i="1" dirty="0">
              <a:solidFill>
                <a:schemeClr val="tx1"/>
              </a:solidFill>
            </a:endParaRPr>
          </a:p>
          <a:p>
            <a:r>
              <a:rPr lang="en-US" dirty="0"/>
              <a:t>In code:</a:t>
            </a:r>
          </a:p>
          <a:p>
            <a:endParaRPr lang="en-US" dirty="0"/>
          </a:p>
          <a:p>
            <a:endParaRPr lang="en-US" dirty="0"/>
          </a:p>
          <a:p>
            <a:pPr marL="6464300" indent="-342900"/>
            <a:r>
              <a:rPr lang="en-US" dirty="0">
                <a:solidFill>
                  <a:srgbClr val="7030A0"/>
                </a:solidFill>
              </a:rPr>
              <a:t>is_ordered</a:t>
            </a:r>
            <a:r>
              <a:rPr lang="en-US" dirty="0"/>
              <a:t> costs O(n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  <a:p>
            <a:pPr marL="7099300" lvl="2"/>
            <a:r>
              <a:rPr lang="en-US" dirty="0"/>
              <a:t>If T contains n nodes</a:t>
            </a:r>
          </a:p>
          <a:p>
            <a:pPr marL="6807200" lvl="1"/>
            <a:r>
              <a:rPr lang="en-US" dirty="0"/>
              <a:t>Because it calls </a:t>
            </a:r>
            <a:r>
              <a:rPr lang="en-US" dirty="0">
                <a:solidFill>
                  <a:srgbClr val="7030A0"/>
                </a:solidFill>
              </a:rPr>
              <a:t>gt_tree</a:t>
            </a:r>
            <a:r>
              <a:rPr lang="en-US" dirty="0"/>
              <a:t> and </a:t>
            </a:r>
            <a:r>
              <a:rPr lang="en-US" dirty="0">
                <a:solidFill>
                  <a:srgbClr val="7030A0"/>
                </a:solidFill>
              </a:rPr>
              <a:t>lt_tree</a:t>
            </a:r>
            <a:r>
              <a:rPr lang="en-US" dirty="0"/>
              <a:t> on each node</a:t>
            </a:r>
          </a:p>
        </p:txBody>
      </p:sp>
      <p:sp>
        <p:nvSpPr>
          <p:cNvPr id="6" name="Cube 5"/>
          <p:cNvSpPr/>
          <p:nvPr/>
        </p:nvSpPr>
        <p:spPr bwMode="auto">
          <a:xfrm>
            <a:off x="1852693" y="5105400"/>
            <a:ext cx="4848105" cy="3694906"/>
          </a:xfrm>
          <a:prstGeom prst="cube">
            <a:avLst>
              <a:gd name="adj" fmla="val 3090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bool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gt_tree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{…}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O(n)</a:t>
            </a:r>
          </a:p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bool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lt_tree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{…}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O(n)</a:t>
            </a:r>
          </a:p>
          <a:p>
            <a:pPr algn="l"/>
            <a:endParaRPr lang="en-US" sz="16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bool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is_ordered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is_tree(T);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empty tree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(T == NULL)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true;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non-empty tree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entry_key(T-&gt;data);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is_ordered(T-&gt;left)   &amp;&amp; gt_tree(k, T-&gt;left)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is_ordered(T-&gt;right) &amp;&amp; lt_tree(k, T-&gt;right);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18" name="Isosceles Triangle 17"/>
          <p:cNvSpPr/>
          <p:nvPr/>
        </p:nvSpPr>
        <p:spPr bwMode="auto">
          <a:xfrm>
            <a:off x="9321800" y="2440315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T</a:t>
            </a:r>
            <a:r>
              <a:rPr kumimoji="0" lang="en-US" sz="24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</a:t>
            </a:r>
          </a:p>
        </p:txBody>
      </p:sp>
      <p:sp>
        <p:nvSpPr>
          <p:cNvPr id="19" name="Isosceles Triangle 18"/>
          <p:cNvSpPr/>
          <p:nvPr/>
        </p:nvSpPr>
        <p:spPr bwMode="auto">
          <a:xfrm>
            <a:off x="10769600" y="2440315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R</a:t>
            </a:r>
          </a:p>
        </p:txBody>
      </p:sp>
      <p:cxnSp>
        <p:nvCxnSpPr>
          <p:cNvPr id="20" name="Straight Connector 19"/>
          <p:cNvCxnSpPr>
            <a:stCxn id="22" idx="6"/>
            <a:endCxn id="19" idx="0"/>
          </p:cNvCxnSpPr>
          <p:nvPr/>
        </p:nvCxnSpPr>
        <p:spPr bwMode="auto">
          <a:xfrm>
            <a:off x="10617200" y="1982158"/>
            <a:ext cx="571500" cy="45815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>
            <a:stCxn id="22" idx="2"/>
            <a:endCxn id="18" idx="0"/>
          </p:cNvCxnSpPr>
          <p:nvPr/>
        </p:nvCxnSpPr>
        <p:spPr bwMode="auto">
          <a:xfrm rot="10800000" flipV="1">
            <a:off x="9740901" y="1982157"/>
            <a:ext cx="569585" cy="45815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2" name="Oval 21"/>
          <p:cNvSpPr/>
          <p:nvPr/>
        </p:nvSpPr>
        <p:spPr bwMode="auto">
          <a:xfrm>
            <a:off x="10310485" y="1828800"/>
            <a:ext cx="306715" cy="306715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k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702800" y="3886200"/>
            <a:ext cx="16604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L</a:t>
            </a:r>
            <a:r>
              <a:rPr lang="en-US" b="0" dirty="0"/>
              <a:t> &lt; k &lt; T</a:t>
            </a:r>
            <a:r>
              <a:rPr lang="en-US" b="0" baseline="-25000" dirty="0"/>
              <a:t>R</a:t>
            </a:r>
          </a:p>
        </p:txBody>
      </p:sp>
      <p:sp>
        <p:nvSpPr>
          <p:cNvPr id="24" name="Rectangular Callout 23"/>
          <p:cNvSpPr/>
          <p:nvPr/>
        </p:nvSpPr>
        <p:spPr bwMode="auto">
          <a:xfrm>
            <a:off x="482600" y="6824246"/>
            <a:ext cx="1219200" cy="307777"/>
          </a:xfrm>
          <a:prstGeom prst="wedgeRectCallout">
            <a:avLst>
              <a:gd name="adj1" fmla="val 69315"/>
              <a:gd name="adj2" fmla="val 216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EMPTY</a:t>
            </a:r>
          </a:p>
        </p:txBody>
      </p:sp>
      <p:sp>
        <p:nvSpPr>
          <p:cNvPr id="25" name="Rectangular Callout 24"/>
          <p:cNvSpPr/>
          <p:nvPr/>
        </p:nvSpPr>
        <p:spPr bwMode="auto">
          <a:xfrm>
            <a:off x="482600" y="7467600"/>
            <a:ext cx="1219200" cy="990600"/>
          </a:xfrm>
          <a:prstGeom prst="wedgeRectCallout">
            <a:avLst>
              <a:gd name="adj1" fmla="val 70893"/>
              <a:gd name="adj2" fmla="val -2134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noAutofit/>
          </a:bodyPr>
          <a:lstStyle/>
          <a:p>
            <a:pPr>
              <a:defRPr/>
            </a:pP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544446" y="7543801"/>
            <a:ext cx="1095509" cy="838200"/>
            <a:chOff x="6350000" y="4419600"/>
            <a:chExt cx="2286000" cy="1749072"/>
          </a:xfrm>
        </p:grpSpPr>
        <p:sp>
          <p:nvSpPr>
            <p:cNvPr id="27" name="Isosceles Triangle 26"/>
            <p:cNvSpPr/>
            <p:nvPr/>
          </p:nvSpPr>
          <p:spPr bwMode="auto">
            <a:xfrm>
              <a:off x="63500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28" name="Isosceles Triangle 27"/>
            <p:cNvSpPr/>
            <p:nvPr/>
          </p:nvSpPr>
          <p:spPr bwMode="auto">
            <a:xfrm>
              <a:off x="77978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29" name="Straight Connector 28"/>
            <p:cNvCxnSpPr>
              <a:stCxn id="31" idx="6"/>
              <a:endCxn id="28" idx="0"/>
            </p:cNvCxnSpPr>
            <p:nvPr/>
          </p:nvCxnSpPr>
          <p:spPr bwMode="auto">
            <a:xfrm>
              <a:off x="7645400" y="4572958"/>
              <a:ext cx="571500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>
              <a:stCxn id="31" idx="2"/>
              <a:endCxn id="27" idx="0"/>
            </p:cNvCxnSpPr>
            <p:nvPr/>
          </p:nvCxnSpPr>
          <p:spPr bwMode="auto">
            <a:xfrm rot="10800000" flipV="1">
              <a:off x="6769101" y="4572957"/>
              <a:ext cx="569585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31" name="Oval 30"/>
            <p:cNvSpPr/>
            <p:nvPr/>
          </p:nvSpPr>
          <p:spPr bwMode="auto">
            <a:xfrm>
              <a:off x="7338685" y="4419600"/>
              <a:ext cx="306715" cy="306715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11988800" y="36576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69</a:t>
            </a:fld>
            <a:endParaRPr lang="en-US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Ordered Trees – III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Can we do better than O(n</a:t>
            </a:r>
            <a:r>
              <a:rPr lang="en-US" i="1" baseline="30000" dirty="0"/>
              <a:t>2</a:t>
            </a:r>
            <a:r>
              <a:rPr lang="en-US" i="1" dirty="0"/>
              <a:t>)?</a:t>
            </a:r>
          </a:p>
          <a:p>
            <a:pPr lvl="4"/>
            <a:endParaRPr lang="en-US" dirty="0"/>
          </a:p>
          <a:p>
            <a:r>
              <a:rPr lang="en-US" dirty="0"/>
              <a:t>As we examine each key k,</a:t>
            </a:r>
            <a:br>
              <a:rPr lang="en-US" dirty="0"/>
            </a:br>
            <a:r>
              <a:rPr lang="en-US" dirty="0"/>
              <a:t>keep track of its </a:t>
            </a:r>
            <a:r>
              <a:rPr lang="en-US" b="1" dirty="0"/>
              <a:t>allowed range</a:t>
            </a:r>
          </a:p>
          <a:p>
            <a:pPr lvl="1"/>
            <a:r>
              <a:rPr lang="en-US" dirty="0"/>
              <a:t>If </a:t>
            </a:r>
            <a:r>
              <a:rPr lang="en-US" dirty="0">
                <a:solidFill>
                  <a:srgbClr val="00B0F0"/>
                </a:solidFill>
              </a:rPr>
              <a:t>lo &lt;</a:t>
            </a:r>
            <a:r>
              <a:rPr lang="en-US" dirty="0"/>
              <a:t> k </a:t>
            </a:r>
            <a:r>
              <a:rPr lang="en-US" dirty="0">
                <a:solidFill>
                  <a:srgbClr val="FF0000"/>
                </a:solidFill>
              </a:rPr>
              <a:t>&lt; hi</a:t>
            </a:r>
            <a:r>
              <a:rPr lang="en-US" dirty="0"/>
              <a:t>, then</a:t>
            </a:r>
          </a:p>
          <a:p>
            <a:pPr lvl="2"/>
            <a:r>
              <a:rPr lang="en-US" dirty="0">
                <a:solidFill>
                  <a:srgbClr val="00B0F0"/>
                </a:solidFill>
              </a:rPr>
              <a:t>lo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&lt;</a:t>
            </a:r>
            <a:r>
              <a:rPr lang="en-US" dirty="0"/>
              <a:t> k</a:t>
            </a:r>
            <a:r>
              <a:rPr lang="en-US" baseline="-25000" dirty="0"/>
              <a:t>L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&lt; k</a:t>
            </a:r>
            <a:r>
              <a:rPr lang="en-US" dirty="0"/>
              <a:t> for the key k</a:t>
            </a:r>
            <a:r>
              <a:rPr lang="en-US" baseline="-25000" dirty="0"/>
              <a:t>L</a:t>
            </a:r>
            <a:r>
              <a:rPr lang="en-US" dirty="0"/>
              <a:t> of its left child (if any)</a:t>
            </a:r>
          </a:p>
          <a:p>
            <a:pPr lvl="2"/>
            <a:r>
              <a:rPr lang="en-US" dirty="0">
                <a:solidFill>
                  <a:srgbClr val="00B0F0"/>
                </a:solidFill>
              </a:rPr>
              <a:t>k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&lt;</a:t>
            </a:r>
            <a:r>
              <a:rPr lang="en-US" dirty="0"/>
              <a:t> k</a:t>
            </a:r>
            <a:r>
              <a:rPr lang="en-US" baseline="-25000" dirty="0"/>
              <a:t>R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&lt; hi</a:t>
            </a:r>
            <a:r>
              <a:rPr lang="en-US" dirty="0"/>
              <a:t> for the key k</a:t>
            </a:r>
            <a:r>
              <a:rPr lang="en-US" baseline="-25000" dirty="0"/>
              <a:t>R</a:t>
            </a:r>
            <a:r>
              <a:rPr lang="en-US" dirty="0"/>
              <a:t> of its right child (if any)</a:t>
            </a:r>
          </a:p>
          <a:p>
            <a:pPr lvl="1"/>
            <a:r>
              <a:rPr lang="en-US" dirty="0"/>
              <a:t>If k is the root, then </a:t>
            </a:r>
            <a:r>
              <a:rPr lang="en-US" dirty="0">
                <a:solidFill>
                  <a:srgbClr val="00B0F0"/>
                </a:solidFill>
              </a:rPr>
              <a:t>–∞ &lt; </a:t>
            </a:r>
            <a:r>
              <a:rPr lang="en-US" dirty="0"/>
              <a:t>k </a:t>
            </a:r>
            <a:r>
              <a:rPr lang="en-US" dirty="0">
                <a:solidFill>
                  <a:srgbClr val="FF0000"/>
                </a:solidFill>
              </a:rPr>
              <a:t>&lt; ∞</a:t>
            </a:r>
          </a:p>
          <a:p>
            <a:pPr lvl="3"/>
            <a:endParaRPr lang="en-US" sz="1800" kern="1200" dirty="0">
              <a:solidFill>
                <a:srgbClr val="00B0F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lvl="3"/>
            <a:endParaRPr lang="en-US" dirty="0"/>
          </a:p>
          <a:p>
            <a:pPr lvl="3"/>
            <a:endParaRPr lang="en-US" dirty="0"/>
          </a:p>
          <a:p>
            <a:r>
              <a:rPr lang="en-US" dirty="0"/>
              <a:t>For arbitrary keys,</a:t>
            </a:r>
          </a:p>
          <a:p>
            <a:pPr lvl="1"/>
            <a:r>
              <a:rPr lang="en-US" dirty="0"/>
              <a:t>Use </a:t>
            </a:r>
            <a:r>
              <a:rPr lang="en-US" i="1" dirty="0"/>
              <a:t>entries</a:t>
            </a:r>
            <a:r>
              <a:rPr lang="en-US" dirty="0"/>
              <a:t> as the bounds and </a:t>
            </a:r>
            <a:r>
              <a:rPr lang="en-US" dirty="0">
                <a:solidFill>
                  <a:srgbClr val="7030A0"/>
                </a:solidFill>
              </a:rPr>
              <a:t>entry_key</a:t>
            </a:r>
            <a:r>
              <a:rPr lang="en-US" dirty="0"/>
              <a:t> to extract their key</a:t>
            </a:r>
          </a:p>
          <a:p>
            <a:pPr lvl="1"/>
            <a:r>
              <a:rPr lang="en-US" dirty="0"/>
              <a:t>Use </a:t>
            </a:r>
            <a:r>
              <a:rPr lang="en-US" dirty="0">
                <a:solidFill>
                  <a:srgbClr val="7030A0"/>
                </a:solidFill>
              </a:rPr>
              <a:t>key_compare</a:t>
            </a:r>
            <a:r>
              <a:rPr lang="en-US" dirty="0"/>
              <a:t> to compare k with another key</a:t>
            </a:r>
          </a:p>
          <a:p>
            <a:pPr lvl="1"/>
            <a:r>
              <a:rPr lang="en-US" dirty="0"/>
              <a:t>Use NULL as </a:t>
            </a:r>
            <a:r>
              <a:rPr lang="en-US" dirty="0">
                <a:solidFill>
                  <a:srgbClr val="00B0F0"/>
                </a:solidFill>
              </a:rPr>
              <a:t>–∞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∞</a:t>
            </a:r>
            <a:endParaRPr lang="en-US" dirty="0"/>
          </a:p>
        </p:txBody>
      </p:sp>
      <p:sp>
        <p:nvSpPr>
          <p:cNvPr id="24" name="Isosceles Triangle 23"/>
          <p:cNvSpPr/>
          <p:nvPr/>
        </p:nvSpPr>
        <p:spPr bwMode="auto">
          <a:xfrm>
            <a:off x="9093200" y="4723606"/>
            <a:ext cx="2895600" cy="1828800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33" name="Straight Connector 32"/>
          <p:cNvCxnSpPr/>
          <p:nvPr/>
        </p:nvCxnSpPr>
        <p:spPr bwMode="auto">
          <a:xfrm rot="5400000">
            <a:off x="8559006" y="5485606"/>
            <a:ext cx="2439194" cy="79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rot="5400000">
            <a:off x="9702006" y="5485606"/>
            <a:ext cx="2439194" cy="79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10725484" y="3809206"/>
            <a:ext cx="425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FF0000"/>
                </a:solidFill>
              </a:rPr>
              <a:t>hi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9582483" y="3809206"/>
            <a:ext cx="4251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00B0F0"/>
                </a:solidFill>
              </a:rPr>
              <a:t>lo</a:t>
            </a:r>
          </a:p>
        </p:txBody>
      </p:sp>
      <p:sp>
        <p:nvSpPr>
          <p:cNvPr id="39" name="Oval 38"/>
          <p:cNvSpPr/>
          <p:nvPr/>
        </p:nvSpPr>
        <p:spPr bwMode="auto">
          <a:xfrm>
            <a:off x="10234285" y="5712291"/>
            <a:ext cx="306715" cy="306715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k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1988800" y="51816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9017000" y="1905000"/>
            <a:ext cx="2915222" cy="1015663"/>
          </a:xfrm>
          <a:prstGeom prst="wedgeRectCallout">
            <a:avLst>
              <a:gd name="adj1" fmla="val -119960"/>
              <a:gd name="adj2" fmla="val -1559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Even though we typically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don’t care about the cost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of specification functions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3" name="Rectangular Callout 12"/>
          <p:cNvSpPr/>
          <p:nvPr/>
        </p:nvSpPr>
        <p:spPr bwMode="auto">
          <a:xfrm>
            <a:off x="3073400" y="6248400"/>
            <a:ext cx="3126818" cy="400110"/>
          </a:xfrm>
          <a:prstGeom prst="wedgeRectCallout">
            <a:avLst>
              <a:gd name="adj1" fmla="val -21518"/>
              <a:gd name="adj2" fmla="val -1176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assumes integer keys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6851413" y="8740914"/>
            <a:ext cx="3500317" cy="707886"/>
          </a:xfrm>
          <a:prstGeom prst="wedgeRectCallout">
            <a:avLst>
              <a:gd name="adj1" fmla="val -86385"/>
              <a:gd name="adj2" fmla="val -2372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NULL is a value of type 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that is not a valid entry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70</a:t>
            </a:fld>
            <a:endParaRPr lang="en-US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Ordered Trees – III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As we examine each key k,</a:t>
            </a:r>
            <a:br>
              <a:rPr lang="en-US" i="1" dirty="0"/>
            </a:br>
            <a:r>
              <a:rPr lang="en-US" i="1" dirty="0"/>
              <a:t>keep track of its allowed range</a:t>
            </a:r>
          </a:p>
          <a:p>
            <a:pPr lvl="3"/>
            <a:endParaRPr lang="en-US" i="1" dirty="0"/>
          </a:p>
          <a:p>
            <a:r>
              <a:rPr lang="en-US" dirty="0"/>
              <a:t>In code: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Complexity: O(n)</a:t>
            </a:r>
          </a:p>
          <a:p>
            <a:pPr lvl="2"/>
            <a:r>
              <a:rPr lang="en-US" dirty="0"/>
              <a:t>If T contains n nodes</a:t>
            </a:r>
          </a:p>
          <a:p>
            <a:pPr lvl="1"/>
            <a:r>
              <a:rPr lang="en-US" dirty="0"/>
              <a:t>We test every node in the tree</a:t>
            </a:r>
          </a:p>
        </p:txBody>
      </p:sp>
      <p:sp>
        <p:nvSpPr>
          <p:cNvPr id="6" name="Cube 5"/>
          <p:cNvSpPr/>
          <p:nvPr/>
        </p:nvSpPr>
        <p:spPr bwMode="auto">
          <a:xfrm>
            <a:off x="1854200" y="4114800"/>
            <a:ext cx="5441094" cy="3441541"/>
          </a:xfrm>
          <a:prstGeom prst="cube">
            <a:avLst>
              <a:gd name="adj" fmla="val 296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bool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is_ordered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lo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hi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is_tree(T);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empty tree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(T == NULL)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true;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non-empty tree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entry_key(T-&gt;data);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(lo == NULL || key_compare(entry_key(lo), k) &lt; 0)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(hi == NULL || key_compare(k, entry_key(hi)) &lt; 0)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is_ordered(T-&gt;left, lo, T-&gt;data)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is_ordered(T-&gt;right, T-&gt;data, hi);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24" name="Isosceles Triangle 23"/>
          <p:cNvSpPr/>
          <p:nvPr/>
        </p:nvSpPr>
        <p:spPr bwMode="auto">
          <a:xfrm>
            <a:off x="9093200" y="2438400"/>
            <a:ext cx="2895600" cy="1828800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33" name="Straight Connector 32"/>
          <p:cNvCxnSpPr/>
          <p:nvPr/>
        </p:nvCxnSpPr>
        <p:spPr bwMode="auto">
          <a:xfrm rot="5400000">
            <a:off x="8559006" y="3200400"/>
            <a:ext cx="2439194" cy="79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rot="5400000">
            <a:off x="9702006" y="3200400"/>
            <a:ext cx="2439194" cy="79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10725484" y="1524000"/>
            <a:ext cx="425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FF0000"/>
                </a:solidFill>
              </a:rPr>
              <a:t>hi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9582483" y="1524000"/>
            <a:ext cx="4251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00B0F0"/>
                </a:solidFill>
              </a:rPr>
              <a:t>lo</a:t>
            </a:r>
          </a:p>
        </p:txBody>
      </p:sp>
      <p:sp>
        <p:nvSpPr>
          <p:cNvPr id="39" name="Oval 38"/>
          <p:cNvSpPr/>
          <p:nvPr/>
        </p:nvSpPr>
        <p:spPr bwMode="auto">
          <a:xfrm>
            <a:off x="10234285" y="3427085"/>
            <a:ext cx="306715" cy="306715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k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1912600" y="2819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3" name="Rectangular Callout 12"/>
          <p:cNvSpPr/>
          <p:nvPr/>
        </p:nvSpPr>
        <p:spPr bwMode="auto">
          <a:xfrm>
            <a:off x="482600" y="5147846"/>
            <a:ext cx="1219200" cy="307777"/>
          </a:xfrm>
          <a:prstGeom prst="wedgeRectCallout">
            <a:avLst>
              <a:gd name="adj1" fmla="val 69315"/>
              <a:gd name="adj2" fmla="val 216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EMPTY</a:t>
            </a: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482600" y="5791200"/>
            <a:ext cx="1219200" cy="990600"/>
          </a:xfrm>
          <a:prstGeom prst="wedgeRectCallout">
            <a:avLst>
              <a:gd name="adj1" fmla="val 70893"/>
              <a:gd name="adj2" fmla="val -2134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noAutofit/>
          </a:bodyPr>
          <a:lstStyle/>
          <a:p>
            <a:pPr>
              <a:defRPr/>
            </a:pP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544446" y="5867401"/>
            <a:ext cx="1095509" cy="838200"/>
            <a:chOff x="6350000" y="4419600"/>
            <a:chExt cx="2286000" cy="1749072"/>
          </a:xfrm>
        </p:grpSpPr>
        <p:sp>
          <p:nvSpPr>
            <p:cNvPr id="16" name="Isosceles Triangle 15"/>
            <p:cNvSpPr/>
            <p:nvPr/>
          </p:nvSpPr>
          <p:spPr bwMode="auto">
            <a:xfrm>
              <a:off x="63500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7" name="Isosceles Triangle 16"/>
            <p:cNvSpPr/>
            <p:nvPr/>
          </p:nvSpPr>
          <p:spPr bwMode="auto">
            <a:xfrm>
              <a:off x="77978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18" name="Straight Connector 17"/>
            <p:cNvCxnSpPr>
              <a:stCxn id="20" idx="6"/>
              <a:endCxn id="17" idx="0"/>
            </p:cNvCxnSpPr>
            <p:nvPr/>
          </p:nvCxnSpPr>
          <p:spPr bwMode="auto">
            <a:xfrm>
              <a:off x="7645400" y="4572958"/>
              <a:ext cx="571500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>
              <a:stCxn id="20" idx="2"/>
              <a:endCxn id="16" idx="0"/>
            </p:cNvCxnSpPr>
            <p:nvPr/>
          </p:nvCxnSpPr>
          <p:spPr bwMode="auto">
            <a:xfrm rot="10800000" flipV="1">
              <a:off x="6769101" y="4572957"/>
              <a:ext cx="569585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20" name="Oval 19"/>
            <p:cNvSpPr/>
            <p:nvPr/>
          </p:nvSpPr>
          <p:spPr bwMode="auto">
            <a:xfrm>
              <a:off x="7338685" y="4419600"/>
              <a:ext cx="306715" cy="306715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21" name="Rectangular Callout 20"/>
          <p:cNvSpPr/>
          <p:nvPr/>
        </p:nvSpPr>
        <p:spPr bwMode="auto">
          <a:xfrm>
            <a:off x="7874000" y="5638800"/>
            <a:ext cx="2565767" cy="400110"/>
          </a:xfrm>
          <a:prstGeom prst="wedgeRectCallout">
            <a:avLst>
              <a:gd name="adj1" fmla="val -78827"/>
              <a:gd name="adj2" fmla="val 13164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Check that </a:t>
            </a:r>
            <a:r>
              <a:rPr lang="en-US" sz="2000" b="0" dirty="0">
                <a:solidFill>
                  <a:srgbClr val="00B0F0"/>
                </a:solidFill>
              </a:rPr>
              <a:t>lo &lt;</a:t>
            </a:r>
            <a:r>
              <a:rPr lang="en-US" sz="2000" b="0" dirty="0"/>
              <a:t> k </a:t>
            </a:r>
            <a:r>
              <a:rPr lang="en-US" sz="2000" b="0" dirty="0">
                <a:solidFill>
                  <a:srgbClr val="FF0000"/>
                </a:solidFill>
              </a:rPr>
              <a:t>&lt; hi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2" name="Rectangular Callout 21"/>
          <p:cNvSpPr/>
          <p:nvPr/>
        </p:nvSpPr>
        <p:spPr bwMode="auto">
          <a:xfrm>
            <a:off x="7721600" y="6553200"/>
            <a:ext cx="2512867" cy="400110"/>
          </a:xfrm>
          <a:prstGeom prst="wedgeRectCallout">
            <a:avLst>
              <a:gd name="adj1" fmla="val -131999"/>
              <a:gd name="adj2" fmla="val 2776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Check that </a:t>
            </a:r>
            <a:r>
              <a:rPr lang="en-US" sz="2000" b="0" dirty="0">
                <a:solidFill>
                  <a:srgbClr val="00B0F0"/>
                </a:solidFill>
              </a:rPr>
              <a:t>lo</a:t>
            </a:r>
            <a:r>
              <a:rPr lang="en-US" sz="2000" b="0" dirty="0"/>
              <a:t> </a:t>
            </a:r>
            <a:r>
              <a:rPr lang="en-US" sz="2000" b="0" dirty="0">
                <a:solidFill>
                  <a:srgbClr val="00B0F0"/>
                </a:solidFill>
              </a:rPr>
              <a:t>&lt;</a:t>
            </a:r>
            <a:r>
              <a:rPr lang="en-US" sz="2000" b="0" dirty="0"/>
              <a:t> k</a:t>
            </a:r>
            <a:r>
              <a:rPr lang="en-US" sz="2000" b="0" baseline="-25000" dirty="0"/>
              <a:t>L</a:t>
            </a:r>
            <a:r>
              <a:rPr lang="en-US" sz="2000" b="0" dirty="0"/>
              <a:t> </a:t>
            </a:r>
            <a:r>
              <a:rPr lang="en-US" sz="2000" b="0" dirty="0">
                <a:solidFill>
                  <a:srgbClr val="FF0000"/>
                </a:solidFill>
              </a:rPr>
              <a:t>&lt; k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3" name="Rectangular Callout 22"/>
          <p:cNvSpPr/>
          <p:nvPr/>
        </p:nvSpPr>
        <p:spPr bwMode="auto">
          <a:xfrm>
            <a:off x="7721600" y="7010400"/>
            <a:ext cx="2604238" cy="400110"/>
          </a:xfrm>
          <a:prstGeom prst="wedgeRectCallout">
            <a:avLst>
              <a:gd name="adj1" fmla="val -127904"/>
              <a:gd name="adj2" fmla="val -2268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Check that </a:t>
            </a:r>
            <a:r>
              <a:rPr lang="en-US" sz="2000" b="0" dirty="0">
                <a:solidFill>
                  <a:srgbClr val="00B0F0"/>
                </a:solidFill>
              </a:rPr>
              <a:t>k</a:t>
            </a:r>
            <a:r>
              <a:rPr lang="en-US" sz="2000" b="0" dirty="0"/>
              <a:t> </a:t>
            </a:r>
            <a:r>
              <a:rPr lang="en-US" sz="2000" b="0" dirty="0">
                <a:solidFill>
                  <a:srgbClr val="00B0F0"/>
                </a:solidFill>
              </a:rPr>
              <a:t>&lt;</a:t>
            </a:r>
            <a:r>
              <a:rPr lang="en-US" sz="2000" b="0" dirty="0"/>
              <a:t> k</a:t>
            </a:r>
            <a:r>
              <a:rPr lang="en-US" sz="2000" b="0" baseline="-25000" dirty="0"/>
              <a:t>R</a:t>
            </a:r>
            <a:r>
              <a:rPr lang="en-US" sz="2000" b="0" dirty="0"/>
              <a:t> </a:t>
            </a:r>
            <a:r>
              <a:rPr lang="en-US" sz="2000" b="0" dirty="0">
                <a:solidFill>
                  <a:srgbClr val="FF0000"/>
                </a:solidFill>
              </a:rPr>
              <a:t>&lt; hi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5" name="Rectangular Callout 24"/>
          <p:cNvSpPr/>
          <p:nvPr/>
        </p:nvSpPr>
        <p:spPr bwMode="auto">
          <a:xfrm>
            <a:off x="7874000" y="5638800"/>
            <a:ext cx="2565767" cy="400110"/>
          </a:xfrm>
          <a:prstGeom prst="wedgeRectCallout">
            <a:avLst>
              <a:gd name="adj1" fmla="val -77901"/>
              <a:gd name="adj2" fmla="val 17320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Check that </a:t>
            </a:r>
            <a:r>
              <a:rPr lang="en-US" sz="2000" b="0" dirty="0">
                <a:solidFill>
                  <a:srgbClr val="00B0F0"/>
                </a:solidFill>
              </a:rPr>
              <a:t>lo &lt;</a:t>
            </a:r>
            <a:r>
              <a:rPr lang="en-US" sz="2000" b="0" dirty="0"/>
              <a:t> k </a:t>
            </a:r>
            <a:r>
              <a:rPr lang="en-US" sz="2000" b="0" dirty="0">
                <a:solidFill>
                  <a:srgbClr val="FF0000"/>
                </a:solidFill>
              </a:rPr>
              <a:t>&lt; hi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4902200" y="3316069"/>
            <a:ext cx="3537699" cy="646331"/>
          </a:xfrm>
          <a:prstGeom prst="wedgeRectCallout">
            <a:avLst>
              <a:gd name="adj1" fmla="val -48601"/>
              <a:gd name="adj2" fmla="val 9418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carry around the range (</a:t>
            </a:r>
            <a:r>
              <a:rPr lang="en-US" sz="1800" b="0" dirty="0">
                <a:solidFill>
                  <a:srgbClr val="00B0F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  <a:b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as additional parameters</a:t>
            </a:r>
            <a:endParaRPr lang="en-US" sz="14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71</a:t>
            </a:fld>
            <a:endParaRPr lang="en-US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Ordered Trees – III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need to update </a:t>
            </a:r>
            <a:r>
              <a:rPr lang="en-US" dirty="0">
                <a:solidFill>
                  <a:srgbClr val="7030A0"/>
                </a:solidFill>
              </a:rPr>
              <a:t>is_bst</a:t>
            </a:r>
            <a:r>
              <a:rPr lang="en-US" dirty="0"/>
              <a:t> slightly</a:t>
            </a:r>
          </a:p>
        </p:txBody>
      </p:sp>
      <p:sp>
        <p:nvSpPr>
          <p:cNvPr id="6" name="Cube 5"/>
          <p:cNvSpPr/>
          <p:nvPr/>
        </p:nvSpPr>
        <p:spPr bwMode="auto">
          <a:xfrm>
            <a:off x="2082260" y="3048000"/>
            <a:ext cx="4462479" cy="1730693"/>
          </a:xfrm>
          <a:prstGeom prst="cube">
            <a:avLst>
              <a:gd name="adj" fmla="val 7239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bool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is_ordered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lo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hi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{ … }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bool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is_bst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is_bst(T)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&amp;&amp; is_ordered(T, NULL, NULL);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24" name="Isosceles Triangle 23"/>
          <p:cNvSpPr/>
          <p:nvPr/>
        </p:nvSpPr>
        <p:spPr bwMode="auto">
          <a:xfrm>
            <a:off x="9093200" y="2438400"/>
            <a:ext cx="2895600" cy="1828800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33" name="Straight Connector 32"/>
          <p:cNvCxnSpPr/>
          <p:nvPr/>
        </p:nvCxnSpPr>
        <p:spPr bwMode="auto">
          <a:xfrm rot="5400000">
            <a:off x="8559006" y="3200400"/>
            <a:ext cx="2439194" cy="79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rot="5400000">
            <a:off x="9702006" y="3200400"/>
            <a:ext cx="2439194" cy="79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10725484" y="1524000"/>
            <a:ext cx="425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FF0000"/>
                </a:solidFill>
              </a:rPr>
              <a:t>hi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9582483" y="1524000"/>
            <a:ext cx="4251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00B0F0"/>
                </a:solidFill>
              </a:rPr>
              <a:t>lo</a:t>
            </a:r>
          </a:p>
        </p:txBody>
      </p:sp>
      <p:sp>
        <p:nvSpPr>
          <p:cNvPr id="39" name="Oval 38"/>
          <p:cNvSpPr/>
          <p:nvPr/>
        </p:nvSpPr>
        <p:spPr bwMode="auto">
          <a:xfrm>
            <a:off x="10234285" y="3427085"/>
            <a:ext cx="306715" cy="306715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k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1912600" y="2819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2463800" y="5486400"/>
            <a:ext cx="956352" cy="646331"/>
          </a:xfrm>
          <a:prstGeom prst="wedgeRectCallout">
            <a:avLst>
              <a:gd name="adj1" fmla="val 144390"/>
              <a:gd name="adj2" fmla="val -19794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Initially</a:t>
            </a:r>
          </a:p>
          <a:p>
            <a:pPr>
              <a:defRPr/>
            </a:pPr>
            <a:r>
              <a:rPr lang="en-US" sz="1800" b="0" dirty="0">
                <a:solidFill>
                  <a:srgbClr val="00B0F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  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=  </a:t>
            </a:r>
            <a:r>
              <a:rPr lang="en-US" sz="1800" dirty="0">
                <a:solidFill>
                  <a:srgbClr val="00B0F0"/>
                </a:solidFill>
              </a:rPr>
              <a:t>–∞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8" name="Rectangular Callout 27"/>
          <p:cNvSpPr/>
          <p:nvPr/>
        </p:nvSpPr>
        <p:spPr bwMode="auto">
          <a:xfrm>
            <a:off x="5521888" y="5486400"/>
            <a:ext cx="828112" cy="646331"/>
          </a:xfrm>
          <a:prstGeom prst="wedgeRectCallout">
            <a:avLst>
              <a:gd name="adj1" fmla="val -113133"/>
              <a:gd name="adj2" fmla="val -19794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Initially</a:t>
            </a:r>
          </a:p>
          <a:p>
            <a:pPr>
              <a:defRPr/>
            </a:pPr>
            <a:r>
              <a:rPr lang="en-US" sz="1800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  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= </a:t>
            </a:r>
            <a:r>
              <a:rPr lang="en-US" sz="1800" b="0" dirty="0">
                <a:solidFill>
                  <a:srgbClr val="00B0F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∞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72</a:t>
            </a:fld>
            <a:endParaRPr lang="en-US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Inserting Entries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73</a:t>
            </a:fld>
            <a:endParaRPr lang="en-US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Inserting into a BST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the same steps we would do to search for this entry, and then put it where it should have been</a:t>
            </a:r>
          </a:p>
          <a:p>
            <a:pPr lvl="4"/>
            <a:endParaRPr lang="en-US" i="1" dirty="0"/>
          </a:p>
          <a:p>
            <a:r>
              <a:rPr lang="en-US" dirty="0"/>
              <a:t>The code follows the possible shapes</a:t>
            </a:r>
            <a:br>
              <a:rPr lang="en-US" dirty="0"/>
            </a:br>
            <a:r>
              <a:rPr lang="en-US" dirty="0"/>
              <a:t>of the tree 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1802444" y="4953000"/>
            <a:ext cx="3539192" cy="2450902"/>
          </a:xfrm>
          <a:prstGeom prst="cube">
            <a:avLst>
              <a:gd name="adj" fmla="val 4451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bst_insert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is_bst(T) &amp;&amp; e != NULL;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empty tree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…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non-empty tree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…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</p:txBody>
      </p:sp>
      <p:cxnSp>
        <p:nvCxnSpPr>
          <p:cNvPr id="5" name="Straight Connector 4"/>
          <p:cNvCxnSpPr>
            <a:stCxn id="10" idx="6"/>
            <a:endCxn id="11" idx="1"/>
          </p:cNvCxnSpPr>
          <p:nvPr/>
        </p:nvCxnSpPr>
        <p:spPr bwMode="auto">
          <a:xfrm>
            <a:off x="10769600" y="4099560"/>
            <a:ext cx="981289" cy="46504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>
            <a:stCxn id="10" idx="2"/>
            <a:endCxn id="18" idx="7"/>
          </p:cNvCxnSpPr>
          <p:nvPr/>
        </p:nvCxnSpPr>
        <p:spPr bwMode="auto">
          <a:xfrm rot="10800000" flipV="1">
            <a:off x="9435876" y="4099560"/>
            <a:ext cx="967964" cy="46504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>
            <a:stCxn id="11" idx="5"/>
            <a:endCxn id="12" idx="1"/>
          </p:cNvCxnSpPr>
          <p:nvPr/>
        </p:nvCxnSpPr>
        <p:spPr bwMode="auto">
          <a:xfrm rot="16200000" flipH="1">
            <a:off x="11972378" y="4860378"/>
            <a:ext cx="350968" cy="27668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11" idx="3"/>
            <a:endCxn id="13" idx="7"/>
          </p:cNvCxnSpPr>
          <p:nvPr/>
        </p:nvCxnSpPr>
        <p:spPr bwMode="auto">
          <a:xfrm rot="5400000">
            <a:off x="11446599" y="4869914"/>
            <a:ext cx="350968" cy="25761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stCxn id="13" idx="3"/>
            <a:endCxn id="14" idx="7"/>
          </p:cNvCxnSpPr>
          <p:nvPr/>
        </p:nvCxnSpPr>
        <p:spPr bwMode="auto">
          <a:xfrm rot="5400000">
            <a:off x="10990356" y="5539516"/>
            <a:ext cx="350968" cy="13760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0" name="Oval 9"/>
          <p:cNvSpPr/>
          <p:nvPr/>
        </p:nvSpPr>
        <p:spPr bwMode="auto">
          <a:xfrm>
            <a:off x="10403840" y="391668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12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11697325" y="45110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42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12232640" y="51206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65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11181080" y="51206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22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10784840" y="57302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19</a:t>
            </a:r>
          </a:p>
        </p:txBody>
      </p:sp>
      <p:cxnSp>
        <p:nvCxnSpPr>
          <p:cNvPr id="15" name="Straight Connector 14"/>
          <p:cNvCxnSpPr>
            <a:stCxn id="18" idx="5"/>
            <a:endCxn id="19" idx="1"/>
          </p:cNvCxnSpPr>
          <p:nvPr/>
        </p:nvCxnSpPr>
        <p:spPr bwMode="auto">
          <a:xfrm rot="16200000" flipH="1">
            <a:off x="9397776" y="4861336"/>
            <a:ext cx="350968" cy="27476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18" idx="3"/>
            <a:endCxn id="20" idx="7"/>
          </p:cNvCxnSpPr>
          <p:nvPr/>
        </p:nvCxnSpPr>
        <p:spPr bwMode="auto">
          <a:xfrm rot="5400000">
            <a:off x="8833896" y="4830856"/>
            <a:ext cx="350968" cy="33572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20" idx="3"/>
            <a:endCxn id="21" idx="7"/>
          </p:cNvCxnSpPr>
          <p:nvPr/>
        </p:nvCxnSpPr>
        <p:spPr bwMode="auto">
          <a:xfrm rot="5400000">
            <a:off x="8338596" y="5539516"/>
            <a:ext cx="350968" cy="13760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8" name="Oval 17"/>
          <p:cNvSpPr/>
          <p:nvPr/>
        </p:nvSpPr>
        <p:spPr bwMode="auto">
          <a:xfrm>
            <a:off x="9123680" y="45110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19" name="Oval 18"/>
          <p:cNvSpPr/>
          <p:nvPr/>
        </p:nvSpPr>
        <p:spPr bwMode="auto">
          <a:xfrm>
            <a:off x="9657080" y="51206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7</a:t>
            </a:r>
          </a:p>
        </p:txBody>
      </p:sp>
      <p:sp>
        <p:nvSpPr>
          <p:cNvPr id="20" name="Oval 19"/>
          <p:cNvSpPr/>
          <p:nvPr/>
        </p:nvSpPr>
        <p:spPr bwMode="auto">
          <a:xfrm>
            <a:off x="8529320" y="51206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0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8133080" y="57302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-2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977740" y="3429000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i="1" dirty="0"/>
              <a:t>inserting 5</a:t>
            </a:r>
          </a:p>
        </p:txBody>
      </p:sp>
      <p:cxnSp>
        <p:nvCxnSpPr>
          <p:cNvPr id="27" name="Straight Connector 26"/>
          <p:cNvCxnSpPr>
            <a:cxnSpLocks noChangeAspect="1"/>
          </p:cNvCxnSpPr>
          <p:nvPr/>
        </p:nvCxnSpPr>
        <p:spPr bwMode="auto">
          <a:xfrm rot="10800000" flipV="1">
            <a:off x="9550400" y="4043727"/>
            <a:ext cx="640080" cy="30751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cxnSp>
        <p:nvCxnSpPr>
          <p:cNvPr id="28" name="Straight Connector 27"/>
          <p:cNvCxnSpPr>
            <a:endCxn id="29" idx="7"/>
          </p:cNvCxnSpPr>
          <p:nvPr/>
        </p:nvCxnSpPr>
        <p:spPr bwMode="auto">
          <a:xfrm rot="5400000">
            <a:off x="9451116" y="5539516"/>
            <a:ext cx="350968" cy="13760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50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9" name="Oval 28"/>
          <p:cNvSpPr/>
          <p:nvPr/>
        </p:nvSpPr>
        <p:spPr bwMode="auto">
          <a:xfrm>
            <a:off x="9245600" y="57302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B050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</a:t>
            </a:r>
          </a:p>
        </p:txBody>
      </p:sp>
      <p:cxnSp>
        <p:nvCxnSpPr>
          <p:cNvPr id="30" name="Straight Connector 29"/>
          <p:cNvCxnSpPr>
            <a:cxnSpLocks noChangeAspect="1"/>
          </p:cNvCxnSpPr>
          <p:nvPr/>
        </p:nvCxnSpPr>
        <p:spPr bwMode="auto">
          <a:xfrm rot="5400000">
            <a:off x="9378943" y="5496947"/>
            <a:ext cx="274320" cy="10755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ysDash"/>
            <a:miter lim="400000"/>
            <a:headEnd type="none" w="lg" len="lg"/>
            <a:tailEnd type="arrow" w="med" len="med"/>
          </a:ln>
          <a:effectLst/>
        </p:spPr>
      </p:cxnSp>
      <p:cxnSp>
        <p:nvCxnSpPr>
          <p:cNvPr id="31" name="Straight Connector 30"/>
          <p:cNvCxnSpPr>
            <a:cxnSpLocks noChangeAspect="1"/>
          </p:cNvCxnSpPr>
          <p:nvPr/>
        </p:nvCxnSpPr>
        <p:spPr bwMode="auto">
          <a:xfrm rot="16200000" flipH="1">
            <a:off x="9558497" y="4806630"/>
            <a:ext cx="274320" cy="21476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sp>
        <p:nvSpPr>
          <p:cNvPr id="32" name="Rectangular Callout 31"/>
          <p:cNvSpPr/>
          <p:nvPr/>
        </p:nvSpPr>
        <p:spPr bwMode="auto">
          <a:xfrm>
            <a:off x="482600" y="5986046"/>
            <a:ext cx="1219200" cy="307777"/>
          </a:xfrm>
          <a:prstGeom prst="wedgeRectCallout">
            <a:avLst>
              <a:gd name="adj1" fmla="val 69315"/>
              <a:gd name="adj2" fmla="val 216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EMPTY</a:t>
            </a:r>
          </a:p>
        </p:txBody>
      </p:sp>
      <p:sp>
        <p:nvSpPr>
          <p:cNvPr id="33" name="Rectangular Callout 32"/>
          <p:cNvSpPr/>
          <p:nvPr/>
        </p:nvSpPr>
        <p:spPr bwMode="auto">
          <a:xfrm>
            <a:off x="482600" y="6629400"/>
            <a:ext cx="1219200" cy="990600"/>
          </a:xfrm>
          <a:prstGeom prst="wedgeRectCallout">
            <a:avLst>
              <a:gd name="adj1" fmla="val 70893"/>
              <a:gd name="adj2" fmla="val -2134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noAutofit/>
          </a:bodyPr>
          <a:lstStyle/>
          <a:p>
            <a:pPr>
              <a:defRPr/>
            </a:pP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544446" y="6705601"/>
            <a:ext cx="1095509" cy="838200"/>
            <a:chOff x="6350000" y="4419600"/>
            <a:chExt cx="2286000" cy="1749072"/>
          </a:xfrm>
        </p:grpSpPr>
        <p:sp>
          <p:nvSpPr>
            <p:cNvPr id="35" name="Isosceles Triangle 34"/>
            <p:cNvSpPr/>
            <p:nvPr/>
          </p:nvSpPr>
          <p:spPr bwMode="auto">
            <a:xfrm>
              <a:off x="63500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36" name="Isosceles Triangle 35"/>
            <p:cNvSpPr/>
            <p:nvPr/>
          </p:nvSpPr>
          <p:spPr bwMode="auto">
            <a:xfrm>
              <a:off x="77978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37" name="Straight Connector 36"/>
            <p:cNvCxnSpPr>
              <a:stCxn id="39" idx="6"/>
              <a:endCxn id="36" idx="0"/>
            </p:cNvCxnSpPr>
            <p:nvPr/>
          </p:nvCxnSpPr>
          <p:spPr bwMode="auto">
            <a:xfrm>
              <a:off x="7645400" y="4572958"/>
              <a:ext cx="571500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>
              <a:stCxn id="39" idx="2"/>
              <a:endCxn id="35" idx="0"/>
            </p:cNvCxnSpPr>
            <p:nvPr/>
          </p:nvCxnSpPr>
          <p:spPr bwMode="auto">
            <a:xfrm rot="10800000" flipV="1">
              <a:off x="6769101" y="4572957"/>
              <a:ext cx="569585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39" name="Oval 38"/>
            <p:cNvSpPr/>
            <p:nvPr/>
          </p:nvSpPr>
          <p:spPr bwMode="auto">
            <a:xfrm>
              <a:off x="7338685" y="4419600"/>
              <a:ext cx="306715" cy="306715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40" name="Slide Number Placeholder 3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74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5" grpId="0"/>
      <p:bldP spid="29" grpId="0" animBg="1"/>
      <p:bldP spid="32" grpId="0" animBg="1"/>
      <p:bldP spid="33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Inserting into an Empty BST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417300" cy="6896100"/>
          </a:xfrm>
        </p:spPr>
        <p:txBody>
          <a:bodyPr/>
          <a:lstStyle/>
          <a:p>
            <a:r>
              <a:rPr lang="en-US" dirty="0"/>
              <a:t>We simply create a node for</a:t>
            </a:r>
            <a:br>
              <a:rPr lang="en-US" dirty="0"/>
            </a:br>
            <a:r>
              <a:rPr lang="en-US" dirty="0"/>
              <a:t>the new entry</a:t>
            </a:r>
          </a:p>
          <a:p>
            <a:pPr marL="5146675"/>
            <a:r>
              <a:rPr lang="en-US" dirty="0"/>
              <a:t>Does this achieve what we want?</a:t>
            </a:r>
          </a:p>
          <a:p>
            <a:pPr marL="5489575" lvl="1"/>
            <a:r>
              <a:rPr lang="en-US" dirty="0"/>
              <a:t>No: T is a </a:t>
            </a:r>
            <a:r>
              <a:rPr lang="en-US" b="1" dirty="0"/>
              <a:t>copy</a:t>
            </a:r>
            <a:r>
              <a:rPr lang="en-US" dirty="0"/>
              <a:t> of the caller’s tree</a:t>
            </a:r>
          </a:p>
          <a:p>
            <a:pPr marL="5781675" lvl="2"/>
            <a:r>
              <a:rPr lang="en-US" dirty="0"/>
              <a:t>Changing T does not change the original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We need to </a:t>
            </a:r>
            <a:r>
              <a:rPr lang="en-US" b="1" i="1" dirty="0"/>
              <a:t>return</a:t>
            </a:r>
            <a:r>
              <a:rPr lang="en-US" dirty="0"/>
              <a:t> the</a:t>
            </a:r>
            <a:br>
              <a:rPr lang="en-US" dirty="0"/>
            </a:br>
            <a:r>
              <a:rPr lang="en-US" dirty="0"/>
              <a:t>new node to the caller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bst_insert</a:t>
            </a:r>
            <a:r>
              <a:rPr lang="en-US" dirty="0"/>
              <a:t> must return</a:t>
            </a:r>
            <a:br>
              <a:rPr lang="en-US" dirty="0"/>
            </a:br>
            <a:r>
              <a:rPr lang="en-US" dirty="0"/>
              <a:t>a </a:t>
            </a:r>
            <a:r>
              <a:rPr lang="en-US" dirty="0">
                <a:solidFill>
                  <a:srgbClr val="00B050"/>
                </a:solidFill>
              </a:rPr>
              <a:t>tree</a:t>
            </a:r>
          </a:p>
          <a:p>
            <a:pPr lvl="4"/>
            <a:endParaRPr lang="en-US" dirty="0"/>
          </a:p>
        </p:txBody>
      </p:sp>
      <p:sp>
        <p:nvSpPr>
          <p:cNvPr id="4" name="Cube 3"/>
          <p:cNvSpPr/>
          <p:nvPr/>
        </p:nvSpPr>
        <p:spPr bwMode="auto">
          <a:xfrm>
            <a:off x="1778000" y="3443129"/>
            <a:ext cx="3505929" cy="3441541"/>
          </a:xfrm>
          <a:prstGeom prst="cube">
            <a:avLst>
              <a:gd name="adj" fmla="val 3960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bst_insert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is_bst(T) &amp;&amp; e != NULL;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empty tree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(T == NULL)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R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alloc(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R-&gt;data = e;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T = R;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}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non-empty tree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…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0403840" y="254508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B050"/>
            </a:solidFill>
            <a:prstDash val="sysDash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977740" y="2057400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i="1" dirty="0"/>
              <a:t>inserting 5</a:t>
            </a:r>
          </a:p>
        </p:txBody>
      </p:sp>
      <p:sp>
        <p:nvSpPr>
          <p:cNvPr id="32" name="Rectangular Callout 31"/>
          <p:cNvSpPr/>
          <p:nvPr/>
        </p:nvSpPr>
        <p:spPr bwMode="auto">
          <a:xfrm>
            <a:off x="482600" y="4419600"/>
            <a:ext cx="1219200" cy="307777"/>
          </a:xfrm>
          <a:prstGeom prst="wedgeRectCallout">
            <a:avLst>
              <a:gd name="adj1" fmla="val 69315"/>
              <a:gd name="adj2" fmla="val 216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EMPTY</a:t>
            </a:r>
          </a:p>
        </p:txBody>
      </p:sp>
      <p:sp>
        <p:nvSpPr>
          <p:cNvPr id="33" name="Rectangular Callout 32"/>
          <p:cNvSpPr/>
          <p:nvPr/>
        </p:nvSpPr>
        <p:spPr bwMode="auto">
          <a:xfrm>
            <a:off x="4521200" y="4825425"/>
            <a:ext cx="1300998" cy="584775"/>
          </a:xfrm>
          <a:prstGeom prst="wedgeRectCallout">
            <a:avLst>
              <a:gd name="adj1" fmla="val -70091"/>
              <a:gd name="adj2" fmla="val -1892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Sets left and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right to NULL</a:t>
            </a:r>
            <a:endParaRPr lang="en-US" sz="12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5" name="Rectangle 21"/>
          <p:cNvSpPr>
            <a:spLocks/>
          </p:cNvSpPr>
          <p:nvPr/>
        </p:nvSpPr>
        <p:spPr bwMode="auto">
          <a:xfrm>
            <a:off x="10743248" y="5789610"/>
            <a:ext cx="152445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/>
              <a:t>Alloc. Mem.</a:t>
            </a:r>
          </a:p>
        </p:txBody>
      </p:sp>
      <p:sp>
        <p:nvSpPr>
          <p:cNvPr id="36" name="Rectangle 2"/>
          <p:cNvSpPr>
            <a:spLocks/>
          </p:cNvSpPr>
          <p:nvPr/>
        </p:nvSpPr>
        <p:spPr bwMode="auto">
          <a:xfrm>
            <a:off x="8524193" y="5789610"/>
            <a:ext cx="149720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/>
              <a:t>Local Mem.</a:t>
            </a:r>
          </a:p>
        </p:txBody>
      </p:sp>
      <p:sp>
        <p:nvSpPr>
          <p:cNvPr id="37" name="Rectangle 36"/>
          <p:cNvSpPr>
            <a:spLocks/>
          </p:cNvSpPr>
          <p:nvPr/>
        </p:nvSpPr>
        <p:spPr bwMode="auto">
          <a:xfrm>
            <a:off x="9112615" y="6408238"/>
            <a:ext cx="288541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D</a:t>
            </a: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9481741" y="6400006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sp>
        <p:nvSpPr>
          <p:cNvPr id="40" name="TextBox 15"/>
          <p:cNvSpPr txBox="1">
            <a:spLocks noChangeArrowheads="1"/>
          </p:cNvSpPr>
          <p:nvPr/>
        </p:nvSpPr>
        <p:spPr bwMode="auto">
          <a:xfrm>
            <a:off x="7645400" y="6165848"/>
            <a:ext cx="7986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i="1" dirty="0">
                <a:solidFill>
                  <a:srgbClr val="7030A0"/>
                </a:solidFill>
              </a:rPr>
              <a:t>caller</a:t>
            </a:r>
          </a:p>
        </p:txBody>
      </p:sp>
      <p:sp>
        <p:nvSpPr>
          <p:cNvPr id="41" name="TextBox 22"/>
          <p:cNvSpPr txBox="1">
            <a:spLocks noChangeArrowheads="1"/>
          </p:cNvSpPr>
          <p:nvPr/>
        </p:nvSpPr>
        <p:spPr bwMode="auto">
          <a:xfrm>
            <a:off x="7676209" y="7484143"/>
            <a:ext cx="12955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 b="0" dirty="0">
                <a:solidFill>
                  <a:schemeClr val="bg1">
                    <a:lumMod val="75000"/>
                  </a:schemeClr>
                </a:solidFill>
              </a:rPr>
              <a:t>bst_insert</a:t>
            </a:r>
          </a:p>
        </p:txBody>
      </p:sp>
      <p:cxnSp>
        <p:nvCxnSpPr>
          <p:cNvPr id="42" name="Straight Connector 27"/>
          <p:cNvCxnSpPr>
            <a:cxnSpLocks noChangeShapeType="1"/>
          </p:cNvCxnSpPr>
          <p:nvPr/>
        </p:nvCxnSpPr>
        <p:spPr bwMode="auto">
          <a:xfrm>
            <a:off x="7847648" y="7484143"/>
            <a:ext cx="2743200" cy="1587"/>
          </a:xfrm>
          <a:prstGeom prst="line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</p:cxnSp>
      <p:sp>
        <p:nvSpPr>
          <p:cNvPr id="43" name="Rectangle 7"/>
          <p:cNvSpPr>
            <a:spLocks/>
          </p:cNvSpPr>
          <p:nvPr/>
        </p:nvSpPr>
        <p:spPr bwMode="auto">
          <a:xfrm>
            <a:off x="9141471" y="7556275"/>
            <a:ext cx="245260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>
                <a:solidFill>
                  <a:schemeClr val="bg1">
                    <a:lumMod val="75000"/>
                  </a:schemeClr>
                </a:solidFill>
              </a:rPr>
              <a:t>e</a:t>
            </a:r>
          </a:p>
        </p:txBody>
      </p:sp>
      <p:sp>
        <p:nvSpPr>
          <p:cNvPr id="44" name="Rectangle 12"/>
          <p:cNvSpPr>
            <a:spLocks noChangeArrowheads="1"/>
          </p:cNvSpPr>
          <p:nvPr/>
        </p:nvSpPr>
        <p:spPr bwMode="auto">
          <a:xfrm>
            <a:off x="9481741" y="7570562"/>
            <a:ext cx="406400" cy="3810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cxnSp>
        <p:nvCxnSpPr>
          <p:cNvPr id="45" name="Straight Arrow Connector 29"/>
          <p:cNvCxnSpPr>
            <a:cxnSpLocks noChangeShapeType="1"/>
            <a:stCxn id="254" idx="6"/>
          </p:cNvCxnSpPr>
          <p:nvPr/>
        </p:nvCxnSpPr>
        <p:spPr bwMode="auto">
          <a:xfrm flipV="1">
            <a:off x="9679050" y="7314406"/>
            <a:ext cx="1776350" cy="462782"/>
          </a:xfrm>
          <a:prstGeom prst="straightConnector1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46" name="Rectangle 12"/>
          <p:cNvSpPr>
            <a:spLocks noChangeArrowheads="1"/>
          </p:cNvSpPr>
          <p:nvPr/>
        </p:nvSpPr>
        <p:spPr bwMode="auto">
          <a:xfrm>
            <a:off x="9481741" y="8114843"/>
            <a:ext cx="406400" cy="3810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sp>
        <p:nvSpPr>
          <p:cNvPr id="47" name="Rectangle 7"/>
          <p:cNvSpPr>
            <a:spLocks/>
          </p:cNvSpPr>
          <p:nvPr/>
        </p:nvSpPr>
        <p:spPr bwMode="auto">
          <a:xfrm>
            <a:off x="9127044" y="8100119"/>
            <a:ext cx="259686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>
                <a:solidFill>
                  <a:schemeClr val="bg1">
                    <a:lumMod val="75000"/>
                  </a:schemeClr>
                </a:solidFill>
              </a:rPr>
              <a:t>T</a:t>
            </a:r>
          </a:p>
        </p:txBody>
      </p:sp>
      <p:cxnSp>
        <p:nvCxnSpPr>
          <p:cNvPr id="49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671627" y="7695406"/>
            <a:ext cx="3809998" cy="2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400000"/>
            <a:headEnd/>
            <a:tailEnd/>
          </a:ln>
        </p:spPr>
      </p:cxnSp>
      <p:cxnSp>
        <p:nvCxnSpPr>
          <p:cNvPr id="50" name="Straight Connector 49"/>
          <p:cNvCxnSpPr>
            <a:cxnSpLocks noChangeShapeType="1"/>
          </p:cNvCxnSpPr>
          <p:nvPr/>
        </p:nvCxnSpPr>
        <p:spPr bwMode="auto">
          <a:xfrm rot="5400000" flipH="1" flipV="1">
            <a:off x="8559006" y="7695406"/>
            <a:ext cx="3810794" cy="794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51" name="Rectangle 50"/>
          <p:cNvSpPr>
            <a:spLocks/>
          </p:cNvSpPr>
          <p:nvPr/>
        </p:nvSpPr>
        <p:spPr bwMode="auto">
          <a:xfrm>
            <a:off x="9106268" y="6924940"/>
            <a:ext cx="230832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x</a:t>
            </a:r>
          </a:p>
        </p:txBody>
      </p:sp>
      <p:sp>
        <p:nvSpPr>
          <p:cNvPr id="52" name="Rectangle 12"/>
          <p:cNvSpPr>
            <a:spLocks noChangeArrowheads="1"/>
          </p:cNvSpPr>
          <p:nvPr/>
        </p:nvSpPr>
        <p:spPr bwMode="auto">
          <a:xfrm>
            <a:off x="9475394" y="6916708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cxnSp>
        <p:nvCxnSpPr>
          <p:cNvPr id="53" name="Straight Arrow Connector 29"/>
          <p:cNvCxnSpPr>
            <a:cxnSpLocks noChangeShapeType="1"/>
            <a:stCxn id="71" idx="6"/>
            <a:endCxn id="55" idx="2"/>
          </p:cNvCxnSpPr>
          <p:nvPr/>
        </p:nvCxnSpPr>
        <p:spPr bwMode="auto">
          <a:xfrm>
            <a:off x="9674100" y="7121431"/>
            <a:ext cx="1730505" cy="495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55" name="Cloud 54"/>
          <p:cNvSpPr/>
          <p:nvPr/>
        </p:nvSpPr>
        <p:spPr bwMode="auto">
          <a:xfrm>
            <a:off x="11402950" y="6821581"/>
            <a:ext cx="533400" cy="6096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Rectangular Callout 58"/>
          <p:cNvSpPr/>
          <p:nvPr/>
        </p:nvSpPr>
        <p:spPr bwMode="auto">
          <a:xfrm>
            <a:off x="7340600" y="5257006"/>
            <a:ext cx="1720985" cy="369332"/>
          </a:xfrm>
          <a:prstGeom prst="wedgeRectCallout">
            <a:avLst>
              <a:gd name="adj1" fmla="val -6071"/>
              <a:gd name="adj2" fmla="val 19783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bst_insert(D, x);</a:t>
            </a:r>
          </a:p>
        </p:txBody>
      </p:sp>
      <p:sp>
        <p:nvSpPr>
          <p:cNvPr id="60" name="Rectangular Callout 59"/>
          <p:cNvSpPr/>
          <p:nvPr/>
        </p:nvSpPr>
        <p:spPr bwMode="auto">
          <a:xfrm>
            <a:off x="6697751" y="8839200"/>
            <a:ext cx="1862048" cy="646331"/>
          </a:xfrm>
          <a:prstGeom prst="wedgeRectCallout">
            <a:avLst>
              <a:gd name="adj1" fmla="val 67125"/>
              <a:gd name="adj2" fmla="val -15631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Decommissioned</a:t>
            </a:r>
          </a:p>
          <a:p>
            <a:pPr>
              <a:defRPr/>
            </a:pPr>
            <a:r>
              <a:rPr lang="en-US" sz="1800" b="0" dirty="0"/>
              <a:t>upon returning</a:t>
            </a:r>
          </a:p>
        </p:txBody>
      </p:sp>
      <p:sp>
        <p:nvSpPr>
          <p:cNvPr id="67" name="Rectangle 12"/>
          <p:cNvSpPr>
            <a:spLocks noChangeArrowheads="1"/>
          </p:cNvSpPr>
          <p:nvPr/>
        </p:nvSpPr>
        <p:spPr bwMode="auto">
          <a:xfrm>
            <a:off x="9474200" y="8662888"/>
            <a:ext cx="406400" cy="3810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sp>
        <p:nvSpPr>
          <p:cNvPr id="71" name="Oval 70"/>
          <p:cNvSpPr/>
          <p:nvPr/>
        </p:nvSpPr>
        <p:spPr bwMode="auto">
          <a:xfrm>
            <a:off x="9521700" y="7045231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73" name="Table 72"/>
          <p:cNvGraphicFramePr>
            <a:graphicFrameLocks noGrp="1"/>
          </p:cNvGraphicFramePr>
          <p:nvPr/>
        </p:nvGraphicFramePr>
        <p:xfrm>
          <a:off x="10998200" y="8622313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4" name="Oval 73"/>
          <p:cNvSpPr/>
          <p:nvPr/>
        </p:nvSpPr>
        <p:spPr bwMode="auto">
          <a:xfrm>
            <a:off x="9526650" y="823438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228" name="Straight Arrow Connector 29"/>
          <p:cNvCxnSpPr>
            <a:cxnSpLocks noChangeShapeType="1"/>
            <a:stCxn id="229" idx="6"/>
          </p:cNvCxnSpPr>
          <p:nvPr/>
        </p:nvCxnSpPr>
        <p:spPr bwMode="auto">
          <a:xfrm>
            <a:off x="9679050" y="8855863"/>
            <a:ext cx="1319150" cy="1588"/>
          </a:xfrm>
          <a:prstGeom prst="straightConnector1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29" name="Oval 228"/>
          <p:cNvSpPr/>
          <p:nvPr/>
        </p:nvSpPr>
        <p:spPr bwMode="auto">
          <a:xfrm>
            <a:off x="9526650" y="8779663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233" name="Straight Arrow Connector 29"/>
          <p:cNvCxnSpPr>
            <a:cxnSpLocks noChangeShapeType="1"/>
            <a:stCxn id="234" idx="0"/>
            <a:endCxn id="55" idx="1"/>
          </p:cNvCxnSpPr>
          <p:nvPr/>
        </p:nvCxnSpPr>
        <p:spPr bwMode="auto">
          <a:xfrm rot="5400000" flipH="1" flipV="1">
            <a:off x="10943872" y="8153836"/>
            <a:ext cx="1449081" cy="2475"/>
          </a:xfrm>
          <a:prstGeom prst="straightConnector1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34" name="Oval 233"/>
          <p:cNvSpPr/>
          <p:nvPr/>
        </p:nvSpPr>
        <p:spPr bwMode="auto">
          <a:xfrm>
            <a:off x="11590975" y="8879613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40" name="Rectangle 7"/>
          <p:cNvSpPr>
            <a:spLocks/>
          </p:cNvSpPr>
          <p:nvPr/>
        </p:nvSpPr>
        <p:spPr bwMode="auto">
          <a:xfrm>
            <a:off x="9109460" y="8633519"/>
            <a:ext cx="288541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>
                <a:solidFill>
                  <a:schemeClr val="bg1">
                    <a:lumMod val="75000"/>
                  </a:schemeClr>
                </a:solidFill>
              </a:rPr>
              <a:t>R</a:t>
            </a:r>
          </a:p>
        </p:txBody>
      </p:sp>
      <p:grpSp>
        <p:nvGrpSpPr>
          <p:cNvPr id="248" name="Group 38"/>
          <p:cNvGrpSpPr/>
          <p:nvPr/>
        </p:nvGrpSpPr>
        <p:grpSpPr>
          <a:xfrm>
            <a:off x="9685975" y="6464331"/>
            <a:ext cx="457200" cy="274320"/>
            <a:chOff x="8222344" y="4025070"/>
            <a:chExt cx="457200" cy="274320"/>
          </a:xfrm>
        </p:grpSpPr>
        <p:cxnSp>
          <p:nvCxnSpPr>
            <p:cNvPr id="249" name="Straight Arrow Connector 248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50" name="Straight Connector 249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51" name="Straight Connector 250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52" name="Straight Connector 251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253" name="Straight Arrow Connector 29"/>
          <p:cNvCxnSpPr>
            <a:cxnSpLocks noChangeShapeType="1"/>
            <a:stCxn id="74" idx="6"/>
          </p:cNvCxnSpPr>
          <p:nvPr/>
        </p:nvCxnSpPr>
        <p:spPr bwMode="auto">
          <a:xfrm>
            <a:off x="9679050" y="8310588"/>
            <a:ext cx="1319150" cy="352300"/>
          </a:xfrm>
          <a:prstGeom prst="straightConnector1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54" name="Oval 253"/>
          <p:cNvSpPr/>
          <p:nvPr/>
        </p:nvSpPr>
        <p:spPr bwMode="auto">
          <a:xfrm>
            <a:off x="9526650" y="770098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56" name="Pie 255"/>
          <p:cNvSpPr/>
          <p:nvPr/>
        </p:nvSpPr>
        <p:spPr bwMode="auto">
          <a:xfrm rot="16200000">
            <a:off x="12065000" y="8763633"/>
            <a:ext cx="836773" cy="836773"/>
          </a:xfrm>
          <a:prstGeom prst="pi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50800" tIns="50800" rIns="50800" bIns="50800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8" name="Slide Number Placeholder 4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75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5" grpId="0"/>
      <p:bldP spid="36" grpId="0"/>
      <p:bldP spid="37" grpId="0"/>
      <p:bldP spid="38" grpId="0" animBg="1"/>
      <p:bldP spid="40" grpId="0"/>
      <p:bldP spid="41" grpId="0"/>
      <p:bldP spid="43" grpId="0"/>
      <p:bldP spid="44" grpId="0" animBg="1"/>
      <p:bldP spid="46" grpId="0" animBg="1"/>
      <p:bldP spid="47" grpId="0"/>
      <p:bldP spid="51" grpId="0"/>
      <p:bldP spid="52" grpId="0" animBg="1"/>
      <p:bldP spid="55" grpId="0" animBg="1"/>
      <p:bldP spid="59" grpId="0" animBg="1"/>
      <p:bldP spid="60" grpId="0" animBg="1"/>
      <p:bldP spid="67" grpId="0" animBg="1"/>
      <p:bldP spid="71" grpId="0"/>
      <p:bldP spid="74" grpId="0"/>
      <p:bldP spid="229" grpId="0"/>
      <p:bldP spid="234" grpId="0"/>
      <p:bldP spid="240" grpId="0"/>
      <p:bldP spid="254" grpId="0"/>
      <p:bldP spid="256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Inserting into an Empty BST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417300" cy="6896100"/>
          </a:xfrm>
        </p:spPr>
        <p:txBody>
          <a:bodyPr/>
          <a:lstStyle/>
          <a:p>
            <a:r>
              <a:rPr lang="en-US" dirty="0"/>
              <a:t>We simply create a node for</a:t>
            </a:r>
            <a:br>
              <a:rPr lang="en-US" dirty="0"/>
            </a:br>
            <a:r>
              <a:rPr lang="en-US" dirty="0"/>
              <a:t>the new entry </a:t>
            </a:r>
            <a:r>
              <a:rPr lang="en-US" b="1" dirty="0"/>
              <a:t>and return it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The returned tree must</a:t>
            </a:r>
            <a:br>
              <a:rPr lang="en-US" dirty="0"/>
            </a:br>
            <a:r>
              <a:rPr lang="en-US" dirty="0"/>
              <a:t>be a valid BST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1778000" y="3443129"/>
            <a:ext cx="4433228" cy="3694906"/>
          </a:xfrm>
          <a:prstGeom prst="cube">
            <a:avLst>
              <a:gd name="adj" fmla="val 3619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bst_insert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is_bst(T) &amp;&amp; e != NULL;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is_bst(\result) &amp;&amp; \result != NULL;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empty tree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(T == NULL)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R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alloc(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R-&gt;data = e;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R;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}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non-empty tree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…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0403840" y="254508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B050"/>
            </a:solidFill>
            <a:prstDash val="sysDash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977740" y="2057400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i="1" dirty="0"/>
              <a:t>inserting 5</a:t>
            </a:r>
          </a:p>
        </p:txBody>
      </p:sp>
      <p:sp>
        <p:nvSpPr>
          <p:cNvPr id="32" name="Rectangular Callout 31"/>
          <p:cNvSpPr/>
          <p:nvPr/>
        </p:nvSpPr>
        <p:spPr bwMode="auto">
          <a:xfrm>
            <a:off x="482600" y="4667210"/>
            <a:ext cx="1219200" cy="307777"/>
          </a:xfrm>
          <a:prstGeom prst="wedgeRectCallout">
            <a:avLst>
              <a:gd name="adj1" fmla="val 69315"/>
              <a:gd name="adj2" fmla="val 216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EMPTY</a:t>
            </a:r>
          </a:p>
        </p:txBody>
      </p:sp>
      <p:sp>
        <p:nvSpPr>
          <p:cNvPr id="33" name="Rectangular Callout 32"/>
          <p:cNvSpPr/>
          <p:nvPr/>
        </p:nvSpPr>
        <p:spPr bwMode="auto">
          <a:xfrm>
            <a:off x="4668002" y="5054025"/>
            <a:ext cx="1300998" cy="584775"/>
          </a:xfrm>
          <a:prstGeom prst="wedgeRectCallout">
            <a:avLst>
              <a:gd name="adj1" fmla="val -70091"/>
              <a:gd name="adj2" fmla="val -1892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Sets left and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right to NULL</a:t>
            </a:r>
            <a:endParaRPr lang="en-US" sz="12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5" name="Rectangle 21"/>
          <p:cNvSpPr>
            <a:spLocks/>
          </p:cNvSpPr>
          <p:nvPr/>
        </p:nvSpPr>
        <p:spPr bwMode="auto">
          <a:xfrm>
            <a:off x="10743248" y="5236101"/>
            <a:ext cx="152445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/>
              <a:t>Alloc. Mem.</a:t>
            </a:r>
          </a:p>
        </p:txBody>
      </p:sp>
      <p:sp>
        <p:nvSpPr>
          <p:cNvPr id="36" name="Rectangle 2"/>
          <p:cNvSpPr>
            <a:spLocks/>
          </p:cNvSpPr>
          <p:nvPr/>
        </p:nvSpPr>
        <p:spPr bwMode="auto">
          <a:xfrm>
            <a:off x="8524193" y="5236101"/>
            <a:ext cx="149720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/>
              <a:t>Local Mem.</a:t>
            </a:r>
          </a:p>
        </p:txBody>
      </p:sp>
      <p:sp>
        <p:nvSpPr>
          <p:cNvPr id="37" name="Rectangle 36"/>
          <p:cNvSpPr>
            <a:spLocks/>
          </p:cNvSpPr>
          <p:nvPr/>
        </p:nvSpPr>
        <p:spPr bwMode="auto">
          <a:xfrm>
            <a:off x="9112615" y="5854729"/>
            <a:ext cx="288541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D</a:t>
            </a: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9474200" y="5846497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sp>
        <p:nvSpPr>
          <p:cNvPr id="40" name="TextBox 15"/>
          <p:cNvSpPr txBox="1">
            <a:spLocks noChangeArrowheads="1"/>
          </p:cNvSpPr>
          <p:nvPr/>
        </p:nvSpPr>
        <p:spPr bwMode="auto">
          <a:xfrm>
            <a:off x="7645400" y="5612339"/>
            <a:ext cx="7986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i="1" dirty="0">
                <a:solidFill>
                  <a:srgbClr val="7030A0"/>
                </a:solidFill>
              </a:rPr>
              <a:t>caller</a:t>
            </a:r>
          </a:p>
        </p:txBody>
      </p:sp>
      <p:sp>
        <p:nvSpPr>
          <p:cNvPr id="41" name="TextBox 22"/>
          <p:cNvSpPr txBox="1">
            <a:spLocks noChangeArrowheads="1"/>
          </p:cNvSpPr>
          <p:nvPr/>
        </p:nvSpPr>
        <p:spPr bwMode="auto">
          <a:xfrm>
            <a:off x="7676209" y="7484143"/>
            <a:ext cx="12955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 b="0" dirty="0">
                <a:solidFill>
                  <a:schemeClr val="bg1">
                    <a:lumMod val="75000"/>
                  </a:schemeClr>
                </a:solidFill>
              </a:rPr>
              <a:t>bst_insert</a:t>
            </a:r>
          </a:p>
        </p:txBody>
      </p:sp>
      <p:cxnSp>
        <p:nvCxnSpPr>
          <p:cNvPr id="42" name="Straight Connector 27"/>
          <p:cNvCxnSpPr>
            <a:cxnSpLocks noChangeShapeType="1"/>
          </p:cNvCxnSpPr>
          <p:nvPr/>
        </p:nvCxnSpPr>
        <p:spPr bwMode="auto">
          <a:xfrm>
            <a:off x="7847648" y="7484143"/>
            <a:ext cx="2743200" cy="1587"/>
          </a:xfrm>
          <a:prstGeom prst="line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</p:cxnSp>
      <p:sp>
        <p:nvSpPr>
          <p:cNvPr id="43" name="Rectangle 7"/>
          <p:cNvSpPr>
            <a:spLocks/>
          </p:cNvSpPr>
          <p:nvPr/>
        </p:nvSpPr>
        <p:spPr bwMode="auto">
          <a:xfrm>
            <a:off x="9138918" y="8100950"/>
            <a:ext cx="259686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>
                <a:solidFill>
                  <a:schemeClr val="bg1">
                    <a:lumMod val="75000"/>
                  </a:schemeClr>
                </a:solidFill>
              </a:rPr>
              <a:t>T</a:t>
            </a:r>
          </a:p>
        </p:txBody>
      </p:sp>
      <p:sp>
        <p:nvSpPr>
          <p:cNvPr id="44" name="Rectangle 12"/>
          <p:cNvSpPr>
            <a:spLocks noChangeArrowheads="1"/>
          </p:cNvSpPr>
          <p:nvPr/>
        </p:nvSpPr>
        <p:spPr bwMode="auto">
          <a:xfrm>
            <a:off x="9474200" y="8115237"/>
            <a:ext cx="406400" cy="3810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cxnSp>
        <p:nvCxnSpPr>
          <p:cNvPr id="45" name="Straight Arrow Connector 29"/>
          <p:cNvCxnSpPr>
            <a:cxnSpLocks noChangeShapeType="1"/>
          </p:cNvCxnSpPr>
          <p:nvPr/>
        </p:nvCxnSpPr>
        <p:spPr bwMode="auto">
          <a:xfrm flipV="1">
            <a:off x="9679050" y="6781800"/>
            <a:ext cx="1776350" cy="996182"/>
          </a:xfrm>
          <a:prstGeom prst="straightConnector1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46" name="Rectangle 12"/>
          <p:cNvSpPr>
            <a:spLocks noChangeArrowheads="1"/>
          </p:cNvSpPr>
          <p:nvPr/>
        </p:nvSpPr>
        <p:spPr bwMode="auto">
          <a:xfrm>
            <a:off x="9474200" y="7582237"/>
            <a:ext cx="406400" cy="3810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sp>
        <p:nvSpPr>
          <p:cNvPr id="47" name="Rectangle 7"/>
          <p:cNvSpPr>
            <a:spLocks/>
          </p:cNvSpPr>
          <p:nvPr/>
        </p:nvSpPr>
        <p:spPr bwMode="auto">
          <a:xfrm>
            <a:off x="9141471" y="7567513"/>
            <a:ext cx="245259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>
                <a:solidFill>
                  <a:schemeClr val="bg1">
                    <a:lumMod val="75000"/>
                  </a:schemeClr>
                </a:solidFill>
              </a:rPr>
              <a:t>e</a:t>
            </a:r>
          </a:p>
        </p:txBody>
      </p:sp>
      <p:cxnSp>
        <p:nvCxnSpPr>
          <p:cNvPr id="49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671627" y="7695406"/>
            <a:ext cx="3809998" cy="2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400000"/>
            <a:headEnd/>
            <a:tailEnd/>
          </a:ln>
        </p:spPr>
      </p:cxnSp>
      <p:cxnSp>
        <p:nvCxnSpPr>
          <p:cNvPr id="50" name="Straight Connector 49"/>
          <p:cNvCxnSpPr>
            <a:cxnSpLocks noChangeShapeType="1"/>
          </p:cNvCxnSpPr>
          <p:nvPr/>
        </p:nvCxnSpPr>
        <p:spPr bwMode="auto">
          <a:xfrm rot="5400000" flipH="1" flipV="1">
            <a:off x="8559006" y="7695406"/>
            <a:ext cx="3810794" cy="794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51" name="Rectangle 50"/>
          <p:cNvSpPr>
            <a:spLocks/>
          </p:cNvSpPr>
          <p:nvPr/>
        </p:nvSpPr>
        <p:spPr bwMode="auto">
          <a:xfrm>
            <a:off x="9106268" y="6383306"/>
            <a:ext cx="230832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x</a:t>
            </a:r>
          </a:p>
        </p:txBody>
      </p:sp>
      <p:sp>
        <p:nvSpPr>
          <p:cNvPr id="52" name="Rectangle 12"/>
          <p:cNvSpPr>
            <a:spLocks noChangeArrowheads="1"/>
          </p:cNvSpPr>
          <p:nvPr/>
        </p:nvSpPr>
        <p:spPr bwMode="auto">
          <a:xfrm>
            <a:off x="9474200" y="6375074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cxnSp>
        <p:nvCxnSpPr>
          <p:cNvPr id="53" name="Straight Arrow Connector 29"/>
          <p:cNvCxnSpPr>
            <a:cxnSpLocks noChangeShapeType="1"/>
            <a:stCxn id="71" idx="6"/>
            <a:endCxn id="55" idx="2"/>
          </p:cNvCxnSpPr>
          <p:nvPr/>
        </p:nvCxnSpPr>
        <p:spPr bwMode="auto">
          <a:xfrm flipV="1">
            <a:off x="9674100" y="6576950"/>
            <a:ext cx="1730505" cy="284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55" name="Cloud 54"/>
          <p:cNvSpPr/>
          <p:nvPr/>
        </p:nvSpPr>
        <p:spPr bwMode="auto">
          <a:xfrm>
            <a:off x="11402950" y="6272150"/>
            <a:ext cx="533400" cy="6096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Rectangular Callout 58"/>
          <p:cNvSpPr/>
          <p:nvPr/>
        </p:nvSpPr>
        <p:spPr bwMode="auto">
          <a:xfrm>
            <a:off x="6654800" y="4703497"/>
            <a:ext cx="2689198" cy="369332"/>
          </a:xfrm>
          <a:prstGeom prst="wedgeRectCallout">
            <a:avLst>
              <a:gd name="adj1" fmla="val -6071"/>
              <a:gd name="adj2" fmla="val 19783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rgbClr val="00B050"/>
                </a:solidFill>
              </a:rPr>
              <a:t>tree*</a:t>
            </a:r>
            <a:r>
              <a:rPr lang="en-US" sz="1800" b="0" dirty="0"/>
              <a:t> E = bst_insert(D, x);</a:t>
            </a:r>
          </a:p>
        </p:txBody>
      </p:sp>
      <p:sp>
        <p:nvSpPr>
          <p:cNvPr id="67" name="Rectangle 12"/>
          <p:cNvSpPr>
            <a:spLocks noChangeArrowheads="1"/>
          </p:cNvSpPr>
          <p:nvPr/>
        </p:nvSpPr>
        <p:spPr bwMode="auto">
          <a:xfrm>
            <a:off x="9474200" y="8662888"/>
            <a:ext cx="406400" cy="3810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sp>
        <p:nvSpPr>
          <p:cNvPr id="71" name="Oval 70"/>
          <p:cNvSpPr/>
          <p:nvPr/>
        </p:nvSpPr>
        <p:spPr bwMode="auto">
          <a:xfrm>
            <a:off x="9521700" y="6503597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73" name="Table 72"/>
          <p:cNvGraphicFramePr>
            <a:graphicFrameLocks noGrp="1"/>
          </p:cNvGraphicFramePr>
          <p:nvPr/>
        </p:nvGraphicFramePr>
        <p:xfrm>
          <a:off x="10998200" y="8622313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4" name="Oval 73"/>
          <p:cNvSpPr/>
          <p:nvPr/>
        </p:nvSpPr>
        <p:spPr bwMode="auto">
          <a:xfrm>
            <a:off x="9526650" y="825813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228" name="Straight Arrow Connector 29"/>
          <p:cNvCxnSpPr>
            <a:cxnSpLocks noChangeShapeType="1"/>
            <a:stCxn id="229" idx="6"/>
          </p:cNvCxnSpPr>
          <p:nvPr/>
        </p:nvCxnSpPr>
        <p:spPr bwMode="auto">
          <a:xfrm>
            <a:off x="9679050" y="8855863"/>
            <a:ext cx="1319150" cy="1588"/>
          </a:xfrm>
          <a:prstGeom prst="straightConnector1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29" name="Oval 228"/>
          <p:cNvSpPr/>
          <p:nvPr/>
        </p:nvSpPr>
        <p:spPr bwMode="auto">
          <a:xfrm>
            <a:off x="9526650" y="8779663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233" name="Straight Arrow Connector 29"/>
          <p:cNvCxnSpPr>
            <a:cxnSpLocks noChangeShapeType="1"/>
            <a:stCxn id="234" idx="0"/>
            <a:endCxn id="55" idx="1"/>
          </p:cNvCxnSpPr>
          <p:nvPr/>
        </p:nvCxnSpPr>
        <p:spPr bwMode="auto">
          <a:xfrm rot="5400000" flipH="1" flipV="1">
            <a:off x="10669156" y="7879120"/>
            <a:ext cx="1998512" cy="247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34" name="Oval 233"/>
          <p:cNvSpPr/>
          <p:nvPr/>
        </p:nvSpPr>
        <p:spPr bwMode="auto">
          <a:xfrm>
            <a:off x="11590975" y="8879613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40" name="Rectangle 7"/>
          <p:cNvSpPr>
            <a:spLocks/>
          </p:cNvSpPr>
          <p:nvPr/>
        </p:nvSpPr>
        <p:spPr bwMode="auto">
          <a:xfrm>
            <a:off x="9109460" y="8633519"/>
            <a:ext cx="288541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>
                <a:solidFill>
                  <a:schemeClr val="bg1">
                    <a:lumMod val="75000"/>
                  </a:schemeClr>
                </a:solidFill>
              </a:rPr>
              <a:t>R</a:t>
            </a:r>
          </a:p>
        </p:txBody>
      </p:sp>
      <p:grpSp>
        <p:nvGrpSpPr>
          <p:cNvPr id="5" name="Group 38"/>
          <p:cNvGrpSpPr/>
          <p:nvPr/>
        </p:nvGrpSpPr>
        <p:grpSpPr>
          <a:xfrm>
            <a:off x="9685975" y="5910822"/>
            <a:ext cx="457200" cy="274320"/>
            <a:chOff x="8222344" y="4025070"/>
            <a:chExt cx="457200" cy="274320"/>
          </a:xfrm>
        </p:grpSpPr>
        <p:cxnSp>
          <p:nvCxnSpPr>
            <p:cNvPr id="249" name="Straight Arrow Connector 248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50" name="Straight Connector 249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51" name="Straight Connector 250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52" name="Straight Connector 251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254" name="Oval 253"/>
          <p:cNvSpPr/>
          <p:nvPr/>
        </p:nvSpPr>
        <p:spPr bwMode="auto">
          <a:xfrm>
            <a:off x="9538525" y="8245663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48" name="Group 38"/>
          <p:cNvGrpSpPr/>
          <p:nvPr/>
        </p:nvGrpSpPr>
        <p:grpSpPr>
          <a:xfrm>
            <a:off x="9702800" y="8200300"/>
            <a:ext cx="457200" cy="274320"/>
            <a:chOff x="8222344" y="4025070"/>
            <a:chExt cx="457200" cy="274320"/>
          </a:xfrm>
        </p:grpSpPr>
        <p:cxnSp>
          <p:nvCxnSpPr>
            <p:cNvPr id="54" name="Straight Arrow Connector 53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75000"/>
                </a:schemeClr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75000"/>
                </a:schemeClr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75000"/>
                </a:schemeClr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75000"/>
                </a:schemeClr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61" name="Rectangle 60"/>
          <p:cNvSpPr>
            <a:spLocks/>
          </p:cNvSpPr>
          <p:nvPr/>
        </p:nvSpPr>
        <p:spPr bwMode="auto">
          <a:xfrm>
            <a:off x="9105075" y="6930557"/>
            <a:ext cx="274114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E</a:t>
            </a:r>
          </a:p>
        </p:txBody>
      </p:sp>
      <p:sp>
        <p:nvSpPr>
          <p:cNvPr id="62" name="Rectangle 12"/>
          <p:cNvSpPr>
            <a:spLocks noChangeArrowheads="1"/>
          </p:cNvSpPr>
          <p:nvPr/>
        </p:nvSpPr>
        <p:spPr bwMode="auto">
          <a:xfrm>
            <a:off x="9474200" y="6922325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cxnSp>
        <p:nvCxnSpPr>
          <p:cNvPr id="64" name="Straight Arrow Connector 29"/>
          <p:cNvCxnSpPr>
            <a:cxnSpLocks noChangeShapeType="1"/>
            <a:stCxn id="65" idx="6"/>
          </p:cNvCxnSpPr>
          <p:nvPr/>
        </p:nvCxnSpPr>
        <p:spPr bwMode="auto">
          <a:xfrm>
            <a:off x="9679050" y="7110350"/>
            <a:ext cx="1319150" cy="150025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65" name="Oval 64"/>
          <p:cNvSpPr/>
          <p:nvPr/>
        </p:nvSpPr>
        <p:spPr bwMode="auto">
          <a:xfrm>
            <a:off x="9526650" y="703415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8" name="Oval 67"/>
          <p:cNvSpPr>
            <a:spLocks noChangeArrowheads="1"/>
          </p:cNvSpPr>
          <p:nvPr/>
        </p:nvSpPr>
        <p:spPr bwMode="auto">
          <a:xfrm>
            <a:off x="1930400" y="5586350"/>
            <a:ext cx="11430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69" name="Oval 68"/>
          <p:cNvSpPr>
            <a:spLocks noChangeArrowheads="1"/>
          </p:cNvSpPr>
          <p:nvPr/>
        </p:nvSpPr>
        <p:spPr bwMode="auto">
          <a:xfrm>
            <a:off x="1649350" y="3617025"/>
            <a:ext cx="7620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70" name="Oval 69"/>
          <p:cNvSpPr>
            <a:spLocks noChangeArrowheads="1"/>
          </p:cNvSpPr>
          <p:nvPr/>
        </p:nvSpPr>
        <p:spPr bwMode="auto">
          <a:xfrm>
            <a:off x="1625600" y="4079175"/>
            <a:ext cx="46482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72" name="Oval 71"/>
          <p:cNvSpPr>
            <a:spLocks noChangeArrowheads="1"/>
          </p:cNvSpPr>
          <p:nvPr/>
        </p:nvSpPr>
        <p:spPr bwMode="auto">
          <a:xfrm>
            <a:off x="6502400" y="4748150"/>
            <a:ext cx="12192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63" name="Rectangular Callout 62"/>
          <p:cNvSpPr/>
          <p:nvPr/>
        </p:nvSpPr>
        <p:spPr bwMode="auto">
          <a:xfrm>
            <a:off x="6697751" y="8839200"/>
            <a:ext cx="1862048" cy="646331"/>
          </a:xfrm>
          <a:prstGeom prst="wedgeRectCallout">
            <a:avLst>
              <a:gd name="adj1" fmla="val 67125"/>
              <a:gd name="adj2" fmla="val -15631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Decommissioned</a:t>
            </a:r>
          </a:p>
          <a:p>
            <a:pPr>
              <a:defRPr/>
            </a:pPr>
            <a:r>
              <a:rPr lang="en-US" sz="1800" b="0" dirty="0"/>
              <a:t>upon returning</a:t>
            </a:r>
          </a:p>
        </p:txBody>
      </p:sp>
      <p:sp>
        <p:nvSpPr>
          <p:cNvPr id="60" name="Slide Number Placeholder 5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76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 animBg="1"/>
      <p:bldP spid="40" grpId="0"/>
      <p:bldP spid="41" grpId="0"/>
      <p:bldP spid="43" grpId="0"/>
      <p:bldP spid="44" grpId="0" animBg="1"/>
      <p:bldP spid="46" grpId="0" animBg="1"/>
      <p:bldP spid="47" grpId="0"/>
      <p:bldP spid="51" grpId="0"/>
      <p:bldP spid="52" grpId="0" animBg="1"/>
      <p:bldP spid="55" grpId="0" animBg="1"/>
      <p:bldP spid="59" grpId="0" animBg="1"/>
      <p:bldP spid="67" grpId="0" animBg="1"/>
      <p:bldP spid="71" grpId="0"/>
      <p:bldP spid="74" grpId="0"/>
      <p:bldP spid="229" grpId="0"/>
      <p:bldP spid="234" grpId="0"/>
      <p:bldP spid="240" grpId="0"/>
      <p:bldP spid="254" grpId="0"/>
      <p:bldP spid="61" grpId="0"/>
      <p:bldP spid="62" grpId="0" animBg="1"/>
      <p:bldP spid="65" grpId="0"/>
      <p:bldP spid="68" grpId="0" animBg="1"/>
      <p:bldP spid="69" grpId="0" animBg="1"/>
      <p:bldP spid="70" grpId="0" animBg="1"/>
      <p:bldP spid="72" grpId="0" animBg="1"/>
      <p:bldP spid="63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Inserting in a Non-empty BST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417300" cy="6896100"/>
          </a:xfrm>
        </p:spPr>
        <p:txBody>
          <a:bodyPr/>
          <a:lstStyle/>
          <a:p>
            <a:r>
              <a:rPr lang="en-US" dirty="0"/>
              <a:t>If an entry with the same key is present, we overwrite it</a:t>
            </a:r>
          </a:p>
          <a:p>
            <a:pPr marL="6975475"/>
            <a:endParaRPr lang="en-US" dirty="0"/>
          </a:p>
          <a:p>
            <a:pPr marL="6975475"/>
            <a:endParaRPr lang="en-US" dirty="0"/>
          </a:p>
          <a:p>
            <a:pPr marL="6975475"/>
            <a:endParaRPr lang="en-US" dirty="0"/>
          </a:p>
          <a:p>
            <a:pPr marL="7318375" lvl="1"/>
            <a:endParaRPr lang="en-US" dirty="0"/>
          </a:p>
          <a:p>
            <a:pPr marL="7318375" lvl="1"/>
            <a:endParaRPr lang="en-US" dirty="0"/>
          </a:p>
          <a:p>
            <a:pPr marL="7318375" lvl="1"/>
            <a:endParaRPr lang="en-US" dirty="0"/>
          </a:p>
          <a:p>
            <a:pPr marL="7318375" lvl="1"/>
            <a:endParaRPr lang="en-US" dirty="0"/>
          </a:p>
          <a:p>
            <a:pPr marL="7318375" lvl="1"/>
            <a:r>
              <a:rPr lang="en-US" dirty="0"/>
              <a:t>When inserting in the left subtree, we </a:t>
            </a:r>
            <a:r>
              <a:rPr lang="en-US" b="1" dirty="0"/>
              <a:t>reattach</a:t>
            </a:r>
            <a:r>
              <a:rPr lang="en-US" dirty="0"/>
              <a:t> the tree returned by the recursive call</a:t>
            </a:r>
          </a:p>
          <a:p>
            <a:pPr marL="7610475" lvl="2"/>
            <a:r>
              <a:rPr lang="en-US" dirty="0"/>
              <a:t>The pointer is the same except if it was NULL</a:t>
            </a:r>
          </a:p>
          <a:p>
            <a:pPr marL="7318375" lvl="1"/>
            <a:r>
              <a:rPr lang="en-US" dirty="0"/>
              <a:t>And similarly on the right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1854200" y="2819400"/>
            <a:ext cx="5736155" cy="5417066"/>
          </a:xfrm>
          <a:prstGeom prst="cube">
            <a:avLst>
              <a:gd name="adj" fmla="val 2658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bst_insert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is_bst(T) &amp;&amp; e != NULL;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is_bst(\result) &amp;&amp; \result != NULL;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bst_lookup(\result, entry_key(e)) == e;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empty tree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(T == NULL)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R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alloc(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R-&gt;data = e;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R;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}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non-empty tree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cmp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key_compare(entry_key(e), entry_key(T-&gt;data));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(cmp == 0) T-&gt;data = e;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else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(cmp &lt; 0) T-&gt;left = bst_insert(T-&gt;left, e);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else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//@assert cmp &gt; 0;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T-&gt;right = bst_insert(T-&gt;right, e);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}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 bwMode="auto">
          <a:xfrm>
            <a:off x="482600" y="4267200"/>
            <a:ext cx="1219200" cy="307777"/>
          </a:xfrm>
          <a:prstGeom prst="wedgeRectCallout">
            <a:avLst>
              <a:gd name="adj1" fmla="val 69315"/>
              <a:gd name="adj2" fmla="val 216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EMPTY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482600" y="5943600"/>
            <a:ext cx="1219200" cy="990600"/>
          </a:xfrm>
          <a:prstGeom prst="wedgeRectCallout">
            <a:avLst>
              <a:gd name="adj1" fmla="val 70893"/>
              <a:gd name="adj2" fmla="val -2134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noAutofit/>
          </a:bodyPr>
          <a:lstStyle/>
          <a:p>
            <a:pPr>
              <a:defRPr/>
            </a:pP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44446" y="6019801"/>
            <a:ext cx="1095509" cy="838200"/>
            <a:chOff x="6350000" y="4419600"/>
            <a:chExt cx="2286000" cy="1749072"/>
          </a:xfrm>
        </p:grpSpPr>
        <p:sp>
          <p:nvSpPr>
            <p:cNvPr id="8" name="Isosceles Triangle 7"/>
            <p:cNvSpPr/>
            <p:nvPr/>
          </p:nvSpPr>
          <p:spPr bwMode="auto">
            <a:xfrm>
              <a:off x="63500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9" name="Isosceles Triangle 8"/>
            <p:cNvSpPr/>
            <p:nvPr/>
          </p:nvSpPr>
          <p:spPr bwMode="auto">
            <a:xfrm>
              <a:off x="77978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10" name="Straight Connector 9"/>
            <p:cNvCxnSpPr>
              <a:stCxn id="12" idx="6"/>
              <a:endCxn id="9" idx="0"/>
            </p:cNvCxnSpPr>
            <p:nvPr/>
          </p:nvCxnSpPr>
          <p:spPr bwMode="auto">
            <a:xfrm>
              <a:off x="7645400" y="4572958"/>
              <a:ext cx="571500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>
              <a:stCxn id="12" idx="2"/>
              <a:endCxn id="8" idx="0"/>
            </p:cNvCxnSpPr>
            <p:nvPr/>
          </p:nvCxnSpPr>
          <p:spPr bwMode="auto">
            <a:xfrm rot="10800000" flipV="1">
              <a:off x="6769101" y="4572957"/>
              <a:ext cx="569585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2" name="Oval 11"/>
            <p:cNvSpPr/>
            <p:nvPr/>
          </p:nvSpPr>
          <p:spPr bwMode="auto">
            <a:xfrm>
              <a:off x="7338685" y="4419600"/>
              <a:ext cx="306715" cy="306715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13" name="Rectangular Callout 12"/>
          <p:cNvSpPr/>
          <p:nvPr/>
        </p:nvSpPr>
        <p:spPr bwMode="auto">
          <a:xfrm>
            <a:off x="7739421" y="5020270"/>
            <a:ext cx="3639779" cy="707886"/>
          </a:xfrm>
          <a:prstGeom prst="wedgeRectCallout">
            <a:avLst>
              <a:gd name="adj1" fmla="val -76429"/>
              <a:gd name="adj2" fmla="val 10755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save the outcome of the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comparison in the variable </a:t>
            </a:r>
            <a:r>
              <a:rPr lang="en-US" sz="2000" b="0" dirty="0">
                <a:solidFill>
                  <a:srgbClr val="FFC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cmp</a:t>
            </a:r>
            <a:endParaRPr lang="en-US" sz="1600" b="0" dirty="0">
              <a:solidFill>
                <a:srgbClr val="FFC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9626600" y="3733800"/>
            <a:ext cx="3274935" cy="923330"/>
          </a:xfrm>
          <a:prstGeom prst="wedgeRectCallout">
            <a:avLst>
              <a:gd name="adj1" fmla="val -21215"/>
              <a:gd name="adj2" fmla="val 81312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225425" indent="-166688" algn="l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800" dirty="0">
                <a:solidFill>
                  <a:srgbClr val="00B0F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&lt; 0	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sz="1800" b="0" dirty="0">
                <a:solidFill>
                  <a:srgbClr val="00B0F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k1 is smaller than k2</a:t>
            </a:r>
          </a:p>
          <a:p>
            <a:pPr marL="225425" indent="-166688" algn="l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80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= 0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	if </a:t>
            </a:r>
            <a:r>
              <a:rPr lang="en-US" sz="18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k1 and k2 are the same</a:t>
            </a:r>
          </a:p>
          <a:p>
            <a:pPr marL="225425" indent="-166688" algn="l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80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&gt; 0</a:t>
            </a:r>
            <a:r>
              <a:rPr lang="en-US" sz="1800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	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sz="1800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k1 is larger than k2</a:t>
            </a:r>
            <a:endParaRPr lang="en-US" sz="1400" b="0" dirty="0">
              <a:solidFill>
                <a:srgbClr val="FF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8102600" y="2895600"/>
            <a:ext cx="2803011" cy="400110"/>
          </a:xfrm>
          <a:prstGeom prst="wedgeRectCallout">
            <a:avLst>
              <a:gd name="adj1" fmla="val -103188"/>
              <a:gd name="adj2" fmla="val 1761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Additional postcondition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77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3" grpId="0" animBg="1"/>
      <p:bldP spid="14" grpId="0" animBg="1"/>
      <p:bldP spid="15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Inserting into a BST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21600" y="1981200"/>
            <a:ext cx="4330700" cy="6896100"/>
          </a:xfrm>
        </p:spPr>
        <p:txBody>
          <a:bodyPr/>
          <a:lstStyle/>
          <a:p>
            <a:r>
              <a:rPr lang="en-US" dirty="0"/>
              <a:t>We make </a:t>
            </a:r>
            <a:r>
              <a:rPr lang="en-US" dirty="0">
                <a:solidFill>
                  <a:srgbClr val="7030A0"/>
                </a:solidFill>
              </a:rPr>
              <a:t>bst_insert</a:t>
            </a:r>
            <a:r>
              <a:rPr lang="en-US" dirty="0"/>
              <a:t> more readable by</a:t>
            </a:r>
          </a:p>
          <a:p>
            <a:pPr lvl="1"/>
            <a:r>
              <a:rPr lang="en-US" dirty="0"/>
              <a:t>Moving the code that creates a new leaf into a helper function</a:t>
            </a:r>
          </a:p>
          <a:p>
            <a:pPr lvl="1"/>
            <a:r>
              <a:rPr lang="en-US" dirty="0"/>
              <a:t>Explicitly setting its children to NULL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1854200" y="2057400"/>
            <a:ext cx="5677331" cy="7105888"/>
          </a:xfrm>
          <a:prstGeom prst="cube">
            <a:avLst>
              <a:gd name="adj" fmla="val 2000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leaf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e != NULL;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is_bst(\result) &amp;&amp; \result != NULL;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alloc(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T-&gt;data = e;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T-&gt;left = NULL;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not necessary</a:t>
            </a: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T-&gt;right = NULL;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not necessary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16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bst_insert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is_bst(T) &amp;&amp; e != NULL;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is_bst(\result) &amp;&amp; \result != NULL;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bst_lookup(\result, entry_key(e)) == e;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empty tree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(T == NULL)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leaf(e);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non-empty tree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cmp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key_compare(entry_key(e), entry_key(T-&gt;data));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(cmp == 0) T-&gt;data = e;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else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(cmp &lt; 0) T-&gt;left = bst_insert(T-&gt;left, e);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else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//@assert cmp &gt; 0;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T-&gt;right = bst_insert(T-&gt;right, e);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}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</p:txBody>
      </p:sp>
      <p:sp>
        <p:nvSpPr>
          <p:cNvPr id="5" name="Rectangular Callout 4"/>
          <p:cNvSpPr/>
          <p:nvPr/>
        </p:nvSpPr>
        <p:spPr bwMode="auto">
          <a:xfrm>
            <a:off x="482600" y="6169223"/>
            <a:ext cx="1219200" cy="307777"/>
          </a:xfrm>
          <a:prstGeom prst="wedgeRectCallout">
            <a:avLst>
              <a:gd name="adj1" fmla="val 69315"/>
              <a:gd name="adj2" fmla="val 216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EMPTY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482600" y="6858000"/>
            <a:ext cx="1219200" cy="990600"/>
          </a:xfrm>
          <a:prstGeom prst="wedgeRectCallout">
            <a:avLst>
              <a:gd name="adj1" fmla="val 70893"/>
              <a:gd name="adj2" fmla="val -2134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noAutofit/>
          </a:bodyPr>
          <a:lstStyle/>
          <a:p>
            <a:pPr>
              <a:defRPr/>
            </a:pP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44446" y="6934201"/>
            <a:ext cx="1095509" cy="838200"/>
            <a:chOff x="6350000" y="4419600"/>
            <a:chExt cx="2286000" cy="1749072"/>
          </a:xfrm>
        </p:grpSpPr>
        <p:sp>
          <p:nvSpPr>
            <p:cNvPr id="8" name="Isosceles Triangle 7"/>
            <p:cNvSpPr/>
            <p:nvPr/>
          </p:nvSpPr>
          <p:spPr bwMode="auto">
            <a:xfrm>
              <a:off x="63500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9" name="Isosceles Triangle 8"/>
            <p:cNvSpPr/>
            <p:nvPr/>
          </p:nvSpPr>
          <p:spPr bwMode="auto">
            <a:xfrm>
              <a:off x="77978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10" name="Straight Connector 9"/>
            <p:cNvCxnSpPr>
              <a:stCxn id="12" idx="6"/>
              <a:endCxn id="9" idx="0"/>
            </p:cNvCxnSpPr>
            <p:nvPr/>
          </p:nvCxnSpPr>
          <p:spPr bwMode="auto">
            <a:xfrm>
              <a:off x="7645400" y="4572958"/>
              <a:ext cx="571500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>
              <a:stCxn id="12" idx="2"/>
              <a:endCxn id="8" idx="0"/>
            </p:cNvCxnSpPr>
            <p:nvPr/>
          </p:nvCxnSpPr>
          <p:spPr bwMode="auto">
            <a:xfrm rot="10800000" flipV="1">
              <a:off x="6769101" y="4572957"/>
              <a:ext cx="569585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2" name="Oval 11"/>
            <p:cNvSpPr/>
            <p:nvPr/>
          </p:nvSpPr>
          <p:spPr bwMode="auto">
            <a:xfrm>
              <a:off x="7338685" y="4419600"/>
              <a:ext cx="306715" cy="306715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635000" y="2057400"/>
            <a:ext cx="6096000" cy="2819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3911600" y="6345317"/>
            <a:ext cx="8382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15" name="Rectangular Callout 14"/>
          <p:cNvSpPr/>
          <p:nvPr/>
        </p:nvSpPr>
        <p:spPr bwMode="auto">
          <a:xfrm>
            <a:off x="8940800" y="6324600"/>
            <a:ext cx="3210173" cy="1015663"/>
          </a:xfrm>
          <a:prstGeom prst="wedgeRectCallout">
            <a:avLst>
              <a:gd name="adj1" fmla="val -21064"/>
              <a:gd name="adj2" fmla="val -11663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Refactoring code to make it</a:t>
            </a:r>
            <a:br>
              <a:rPr lang="en-US" sz="2000" b="0" dirty="0"/>
            </a:br>
            <a:r>
              <a:rPr lang="en-US" sz="2000" b="0" dirty="0"/>
              <a:t>more readable is important</a:t>
            </a:r>
            <a:br>
              <a:rPr lang="en-US" sz="2000" b="0" dirty="0"/>
            </a:br>
            <a:r>
              <a:rPr lang="en-US" sz="2000" b="0" dirty="0"/>
              <a:t>for </a:t>
            </a:r>
            <a:r>
              <a:rPr lang="en-US" sz="2000" dirty="0"/>
              <a:t>maintainability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78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Hash Dictionaries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try it on our examples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We can now put the library </a:t>
            </a:r>
            <a:r>
              <a:rPr lang="en-US" b="1" dirty="0"/>
              <a:t>before</a:t>
            </a:r>
            <a:r>
              <a:rPr lang="en-US" dirty="0"/>
              <a:t> all client files</a:t>
            </a:r>
          </a:p>
          <a:p>
            <a:pPr lvl="1"/>
            <a:r>
              <a:rPr lang="en-US" dirty="0"/>
              <a:t>This means we could merge produce.c1 and produce-main.c1 into a single file</a:t>
            </a:r>
          </a:p>
          <a:p>
            <a:pPr lvl="2"/>
            <a:r>
              <a:rPr lang="en-US" dirty="0"/>
              <a:t>Same thing for word.c1 and words-main.c1</a:t>
            </a:r>
          </a:p>
          <a:p>
            <a:pPr lvl="1"/>
            <a:endParaRPr lang="en-US" dirty="0"/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1930400" y="3124200"/>
            <a:ext cx="9392138" cy="2400657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cc0 -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dx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hdict.c1 produce.c1 produce-main.c1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 produce tests passed!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cc0 -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dx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hdict.c1 lib/*.c0 words.c1 words-main.c1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 word count tests passed!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0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930400" y="2819400"/>
            <a:ext cx="9392138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3149600" y="3152481"/>
            <a:ext cx="14478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3149600" y="4267200"/>
            <a:ext cx="14478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9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BST Dictionaries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79</a:t>
            </a:fld>
            <a:endParaRPr lang="en-US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We There Yet?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11264900" cy="6896100"/>
          </a:xfrm>
        </p:spPr>
        <p:txBody>
          <a:bodyPr/>
          <a:lstStyle/>
          <a:p>
            <a:r>
              <a:rPr lang="en-US" dirty="0"/>
              <a:t>Our target dictionary interface is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So far, we have implemented lookup and insertion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1625600" y="2862203"/>
            <a:ext cx="6172200" cy="4376797"/>
          </a:xfrm>
          <a:prstGeom prst="verticalScroll">
            <a:avLst>
              <a:gd name="adj" fmla="val 641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typedef ______* dict_t;</a:t>
            </a:r>
          </a:p>
          <a:p>
            <a:pPr algn="l">
              <a:tabLst>
                <a:tab pos="503396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dict_t 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dict_new</a:t>
            </a:r>
            <a:r>
              <a:rPr lang="en-US" sz="1600" b="0" dirty="0">
                <a:latin typeface="Helvetica Neue"/>
              </a:rPr>
              <a:t>()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503396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dict_lookup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dict_t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D == NULL;	@*/</a:t>
            </a: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</a:t>
            </a: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                 || key_compare(entry_key(\result), k) == 0;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503396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dict_insert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dict_t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D != NULL &amp;&amp; e != NULL;	@*/</a:t>
            </a: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dict_lookup(D, entry_key(e)) == e;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5033963" algn="l"/>
              </a:tabLst>
            </a:pPr>
            <a:endParaRPr lang="en-US" sz="1600" b="0" dirty="0">
              <a:solidFill>
                <a:srgbClr val="00B050"/>
              </a:solidFill>
              <a:latin typeface="Helvetica Neue"/>
            </a:endParaRP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dict_min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dict_t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D != NULL;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49600" y="2833384"/>
            <a:ext cx="1794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Helvetica Neue"/>
              </a:rPr>
              <a:t>Library Interface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177800" y="3711714"/>
            <a:ext cx="1390765" cy="707886"/>
          </a:xfrm>
          <a:prstGeom prst="wedgeRectCallout">
            <a:avLst>
              <a:gd name="adj1" fmla="val 63735"/>
              <a:gd name="adj2" fmla="val 1879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Like hash</a:t>
            </a:r>
            <a:br>
              <a:rPr lang="en-US" sz="2000" b="0" dirty="0"/>
            </a:br>
            <a:r>
              <a:rPr lang="en-US" sz="2000" b="0" dirty="0"/>
              <a:t>dictionaries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506416" y="6400800"/>
            <a:ext cx="1062149" cy="707886"/>
          </a:xfrm>
          <a:prstGeom prst="wedgeRectCallout">
            <a:avLst>
              <a:gd name="adj1" fmla="val 63735"/>
              <a:gd name="adj2" fmla="val 1879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… plus</a:t>
            </a:r>
            <a:br>
              <a:rPr lang="en-US" sz="2000" b="0" dirty="0"/>
            </a:br>
            <a:r>
              <a:rPr lang="en-US" sz="2000" b="0" dirty="0">
                <a:solidFill>
                  <a:srgbClr val="7030A0"/>
                </a:solidFill>
              </a:rPr>
              <a:t>find_min</a:t>
            </a:r>
          </a:p>
        </p:txBody>
      </p:sp>
      <p:sp>
        <p:nvSpPr>
          <p:cNvPr id="10" name="Vertical Scroll 9"/>
          <p:cNvSpPr/>
          <p:nvPr/>
        </p:nvSpPr>
        <p:spPr bwMode="auto">
          <a:xfrm flipH="1">
            <a:off x="7874000" y="3948253"/>
            <a:ext cx="5029200" cy="2118142"/>
          </a:xfrm>
          <a:prstGeom prst="verticalScroll">
            <a:avLst>
              <a:gd name="adj" fmla="val 11169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8846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typedef ______* entry;</a:t>
            </a:r>
          </a:p>
          <a:p>
            <a:pPr algn="l">
              <a:tabLst>
                <a:tab pos="38846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typedef ______ key;</a:t>
            </a:r>
          </a:p>
          <a:p>
            <a:pPr algn="l">
              <a:tabLst>
                <a:tab pos="388461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88461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8846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600" b="0" dirty="0">
                <a:latin typeface="Helvetica Neue"/>
              </a:rPr>
              <a:t> ;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388461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884613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key_compare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600" b="0" dirty="0">
                <a:latin typeface="Helvetica Neue"/>
              </a:rPr>
              <a:t>) 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093199" y="3900184"/>
            <a:ext cx="23032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Helvetica Neue"/>
              </a:rPr>
              <a:t>Client Interface</a:t>
            </a: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9584120" y="2582698"/>
            <a:ext cx="1773884" cy="707886"/>
          </a:xfrm>
          <a:prstGeom prst="wedgeRectCallout">
            <a:avLst>
              <a:gd name="adj1" fmla="val 2563"/>
              <a:gd name="adj2" fmla="val 11609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With this client</a:t>
            </a:r>
            <a:br>
              <a:rPr lang="en-US" sz="2000" b="0" dirty="0"/>
            </a:br>
            <a:r>
              <a:rPr lang="en-US" sz="2000" b="0" dirty="0"/>
              <a:t>interface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 animBg="1"/>
      <p:bldP spid="10" grpId="0" animBg="1"/>
      <p:bldP spid="11" grpId="0"/>
      <p:bldP spid="12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We There Yet?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lvl="2" indent="4763">
              <a:buNone/>
            </a:pPr>
            <a:r>
              <a:rPr lang="en-US" dirty="0">
                <a:solidFill>
                  <a:srgbClr val="00B050"/>
                </a:solidFill>
              </a:rPr>
              <a:t>entry </a:t>
            </a:r>
            <a:r>
              <a:rPr lang="en-US" dirty="0">
                <a:solidFill>
                  <a:srgbClr val="7030A0"/>
                </a:solidFill>
              </a:rPr>
              <a:t>bst_lookup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>
                <a:solidFill>
                  <a:srgbClr val="00B050"/>
                </a:solidFill>
              </a:rPr>
              <a:t>tree*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T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rgbClr val="00B050"/>
                </a:solidFill>
              </a:rPr>
              <a:t>key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k</a:t>
            </a:r>
            <a:r>
              <a:rPr lang="en-US" dirty="0">
                <a:solidFill>
                  <a:schemeClr val="tx1"/>
                </a:solidFill>
              </a:rPr>
              <a:t>);</a:t>
            </a:r>
            <a:endParaRPr lang="en-US" dirty="0"/>
          </a:p>
          <a:p>
            <a:pPr marL="0" lvl="2" indent="4763">
              <a:buNone/>
            </a:pPr>
            <a:r>
              <a:rPr lang="en-US" dirty="0">
                <a:solidFill>
                  <a:srgbClr val="00B050"/>
                </a:solidFill>
              </a:rPr>
              <a:t>tree* </a:t>
            </a:r>
            <a:r>
              <a:rPr lang="en-US" dirty="0">
                <a:solidFill>
                  <a:srgbClr val="7030A0"/>
                </a:solidFill>
              </a:rPr>
              <a:t>bst_insert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>
                <a:solidFill>
                  <a:srgbClr val="00B050"/>
                </a:solidFill>
              </a:rPr>
              <a:t>tree*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T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rgbClr val="00B050"/>
                </a:solidFill>
              </a:rPr>
              <a:t>entry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e</a:t>
            </a:r>
            <a:r>
              <a:rPr lang="en-US" dirty="0">
                <a:solidFill>
                  <a:schemeClr val="tx1"/>
                </a:solidFill>
              </a:rPr>
              <a:t>);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They do not match!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bst_insert</a:t>
            </a:r>
            <a:r>
              <a:rPr lang="en-US" dirty="0"/>
              <a:t> returns a </a:t>
            </a:r>
            <a:r>
              <a:rPr lang="en-US" dirty="0">
                <a:solidFill>
                  <a:srgbClr val="00B050"/>
                </a:solidFill>
              </a:rPr>
              <a:t>tree*</a:t>
            </a:r>
            <a:r>
              <a:rPr lang="en-US" dirty="0"/>
              <a:t> but</a:t>
            </a:r>
            <a:br>
              <a:rPr lang="en-US" dirty="0"/>
            </a:br>
            <a:r>
              <a:rPr lang="en-US" dirty="0">
                <a:solidFill>
                  <a:srgbClr val="7030A0"/>
                </a:solidFill>
              </a:rPr>
              <a:t>dict_insert</a:t>
            </a:r>
            <a:r>
              <a:rPr lang="en-US" dirty="0"/>
              <a:t> does not return anything</a:t>
            </a:r>
          </a:p>
          <a:p>
            <a:pPr lvl="1"/>
            <a:r>
              <a:rPr lang="en-US" dirty="0"/>
              <a:t>NULL is a valid BST but not a valid dictionary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6731000" y="1871603"/>
            <a:ext cx="6172200" cy="4376797"/>
          </a:xfrm>
          <a:prstGeom prst="verticalScroll">
            <a:avLst>
              <a:gd name="adj" fmla="val 641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typedef ______* dict_t;</a:t>
            </a:r>
          </a:p>
          <a:p>
            <a:pPr algn="l">
              <a:tabLst>
                <a:tab pos="503396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dict_t 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dict_new</a:t>
            </a:r>
            <a:r>
              <a:rPr lang="en-US" sz="1600" b="0" dirty="0">
                <a:latin typeface="Helvetica Neue"/>
              </a:rPr>
              <a:t>()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503396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dict_lookup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dict_t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D == NULL;	@*/</a:t>
            </a: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</a:t>
            </a: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                 || key_compare(entry_key(\result), k) == 0;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503396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dict_insert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dict_t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D != NULL &amp;&amp; e != NULL;	@*/</a:t>
            </a: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hdict_lookup(D, entry_key(e)) == e;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5033963" algn="l"/>
              </a:tabLst>
            </a:pPr>
            <a:endParaRPr lang="en-US" sz="1600" b="0" dirty="0">
              <a:solidFill>
                <a:srgbClr val="00B050"/>
              </a:solidFill>
              <a:latin typeface="Helvetica Neue"/>
            </a:endParaRP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dict_min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dict_t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D != NULL;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78800" y="1842784"/>
            <a:ext cx="1794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Helvetica Neue"/>
              </a:rPr>
              <a:t>Library Interface</a:t>
            </a:r>
          </a:p>
        </p:txBody>
      </p:sp>
      <p:sp>
        <p:nvSpPr>
          <p:cNvPr id="8" name="Left-Right Arrow 7"/>
          <p:cNvSpPr/>
          <p:nvPr/>
        </p:nvSpPr>
        <p:spPr bwMode="auto">
          <a:xfrm>
            <a:off x="5511800" y="3733800"/>
            <a:ext cx="1219200" cy="990600"/>
          </a:xfrm>
          <a:prstGeom prst="left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?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87400" y="4179125"/>
            <a:ext cx="990600" cy="445325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6883400" y="4585984"/>
            <a:ext cx="6858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6959600" y="3595384"/>
            <a:ext cx="2743200" cy="381000"/>
          </a:xfrm>
          <a:prstGeom prst="ellipse">
            <a:avLst/>
          </a:prstGeom>
          <a:noFill/>
          <a:ln w="38100" algn="ctr">
            <a:solidFill>
              <a:srgbClr val="00B0F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6959600" y="4814584"/>
            <a:ext cx="2590800" cy="381000"/>
          </a:xfrm>
          <a:prstGeom prst="ellipse">
            <a:avLst/>
          </a:prstGeom>
          <a:noFill/>
          <a:ln w="38100" algn="ctr">
            <a:solidFill>
              <a:srgbClr val="00B0F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6959600" y="5805184"/>
            <a:ext cx="2590800" cy="381000"/>
          </a:xfrm>
          <a:prstGeom prst="ellipse">
            <a:avLst/>
          </a:prstGeom>
          <a:noFill/>
          <a:ln w="38100" algn="ctr">
            <a:solidFill>
              <a:srgbClr val="00B0F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6959600" y="2857134"/>
            <a:ext cx="3048000" cy="381000"/>
          </a:xfrm>
          <a:prstGeom prst="ellipse">
            <a:avLst/>
          </a:prstGeom>
          <a:noFill/>
          <a:ln w="38100" algn="ctr">
            <a:solidFill>
              <a:srgbClr val="00B0F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BST Dictionaries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define a </a:t>
            </a:r>
            <a:r>
              <a:rPr lang="en-US" b="1" dirty="0"/>
              <a:t>header</a:t>
            </a:r>
            <a:r>
              <a:rPr lang="en-US" dirty="0"/>
              <a:t> that</a:t>
            </a:r>
            <a:br>
              <a:rPr lang="en-US" dirty="0"/>
            </a:br>
            <a:r>
              <a:rPr lang="en-US" dirty="0"/>
              <a:t>contains a pointer to a tree</a:t>
            </a:r>
          </a:p>
          <a:p>
            <a:pPr lvl="1"/>
            <a:r>
              <a:rPr lang="en-US" dirty="0"/>
              <a:t>And possibly other data</a:t>
            </a:r>
          </a:p>
          <a:p>
            <a:pPr lvl="1"/>
            <a:endParaRPr lang="en-US" dirty="0"/>
          </a:p>
          <a:p>
            <a:r>
              <a:rPr lang="en-US" dirty="0"/>
              <a:t>And </a:t>
            </a:r>
            <a:r>
              <a:rPr lang="en-US" b="1" dirty="0"/>
              <a:t>wrappers</a:t>
            </a:r>
            <a:r>
              <a:rPr lang="en-US" dirty="0"/>
              <a:t> around</a:t>
            </a:r>
            <a:br>
              <a:rPr lang="en-US" dirty="0"/>
            </a:br>
            <a:r>
              <a:rPr lang="en-US" dirty="0"/>
              <a:t>the BST functions</a:t>
            </a:r>
          </a:p>
          <a:p>
            <a:pPr lvl="2"/>
            <a:r>
              <a:rPr lang="en-US" dirty="0"/>
              <a:t>They mediate between </a:t>
            </a:r>
            <a:br>
              <a:rPr lang="en-US" dirty="0"/>
            </a:br>
            <a:r>
              <a:rPr lang="en-US" dirty="0">
                <a:solidFill>
                  <a:srgbClr val="00B050"/>
                </a:solidFill>
              </a:rPr>
              <a:t>tree</a:t>
            </a:r>
            <a:r>
              <a:rPr lang="en-US" dirty="0"/>
              <a:t>s and </a:t>
            </a:r>
            <a:r>
              <a:rPr lang="en-US" dirty="0">
                <a:solidFill>
                  <a:srgbClr val="00B050"/>
                </a:solidFill>
              </a:rPr>
              <a:t>dict</a:t>
            </a:r>
            <a:r>
              <a:rPr lang="en-US" dirty="0"/>
              <a:t>s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Here’s the specification function</a:t>
            </a:r>
            <a:br>
              <a:rPr lang="en-US" dirty="0"/>
            </a:br>
            <a:r>
              <a:rPr lang="en-US" dirty="0"/>
              <a:t>for BST dictionaries</a:t>
            </a:r>
          </a:p>
          <a:p>
            <a:pPr marL="4286250" lvl="1" indent="-292100"/>
            <a:r>
              <a:rPr lang="en-US" dirty="0"/>
              <a:t>The dictionary itself can’t be NULL</a:t>
            </a:r>
          </a:p>
          <a:p>
            <a:pPr marL="4578350" lvl="2"/>
            <a:r>
              <a:rPr lang="en-US" dirty="0"/>
              <a:t>This satisfies the dictionary interface</a:t>
            </a:r>
          </a:p>
          <a:p>
            <a:pPr marL="4286250" lvl="1" indent="-292100"/>
            <a:r>
              <a:rPr lang="en-US" dirty="0"/>
              <a:t>But the underlying BST can</a:t>
            </a:r>
          </a:p>
          <a:p>
            <a:pPr marL="4578350" lvl="2"/>
            <a:r>
              <a:rPr lang="en-US" dirty="0"/>
              <a:t>That’s how we represent the empty dictionary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7721600" y="2209800"/>
            <a:ext cx="3229410" cy="137473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lvl="0" algn="l">
              <a:tabLst>
                <a:tab pos="1425575" algn="l"/>
              </a:tabLst>
            </a:pP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dict_header </a:t>
            </a:r>
            <a:r>
              <a:rPr lang="en-US" sz="1600" b="0" dirty="0">
                <a:latin typeface="Helvetica Neue"/>
              </a:rPr>
              <a:t>{</a:t>
            </a:r>
          </a:p>
          <a:p>
            <a:pPr lvl="0" algn="l">
              <a:tabLst>
                <a:tab pos="14255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tree*</a:t>
            </a:r>
            <a:r>
              <a:rPr lang="en-US" sz="1600" b="0" dirty="0">
                <a:latin typeface="Helvetica Neue"/>
              </a:rPr>
              <a:t> root;</a:t>
            </a:r>
          </a:p>
          <a:p>
            <a:pPr lvl="0" algn="l">
              <a:tabLst>
                <a:tab pos="1425575" algn="l"/>
              </a:tabLst>
            </a:pP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size;</a:t>
            </a: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  // example of other data</a:t>
            </a:r>
          </a:p>
          <a:p>
            <a:pPr algn="l">
              <a:tabLst>
                <a:tab pos="1425575" algn="l"/>
              </a:tabLst>
            </a:pPr>
            <a:r>
              <a:rPr lang="en-US" sz="1600" b="0" dirty="0">
                <a:latin typeface="Helvetica Neue"/>
              </a:rPr>
              <a:t>};</a:t>
            </a:r>
          </a:p>
          <a:p>
            <a:pPr algn="l">
              <a:tabLst>
                <a:tab pos="1425575" algn="l"/>
              </a:tabLst>
            </a:pP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 struct </a:t>
            </a:r>
            <a:r>
              <a:rPr lang="en-US" sz="16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dict_header dict</a:t>
            </a:r>
            <a:r>
              <a:rPr lang="en-US" sz="1600" b="0" dirty="0">
                <a:latin typeface="Helvetica Neue"/>
              </a:rPr>
              <a:t>;</a:t>
            </a:r>
          </a:p>
        </p:txBody>
      </p:sp>
      <p:sp>
        <p:nvSpPr>
          <p:cNvPr id="5" name="Cube 4"/>
          <p:cNvSpPr/>
          <p:nvPr/>
        </p:nvSpPr>
        <p:spPr bwMode="auto">
          <a:xfrm>
            <a:off x="2006600" y="7416225"/>
            <a:ext cx="2433112" cy="1259483"/>
          </a:xfrm>
          <a:prstGeom prst="cube">
            <a:avLst>
              <a:gd name="adj" fmla="val 11181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bool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is_dict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dict*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D != NULL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is_bst(D-&gt;root);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1694586" y="8915400"/>
            <a:ext cx="1031694" cy="584775"/>
          </a:xfrm>
          <a:prstGeom prst="wedgeRectCallout">
            <a:avLst>
              <a:gd name="adj1" fmla="val 34996"/>
              <a:gd name="adj2" fmla="val -10534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/>
              <a:t>Ignoring</a:t>
            </a:r>
            <a:br>
              <a:rPr lang="en-US" sz="1600" b="0" dirty="0"/>
            </a:br>
            <a:r>
              <a:rPr lang="en-US" sz="1600" b="0" dirty="0"/>
              <a:t>other data</a:t>
            </a:r>
          </a:p>
        </p:txBody>
      </p:sp>
      <p:cxnSp>
        <p:nvCxnSpPr>
          <p:cNvPr id="9" name="Straight Connector 8"/>
          <p:cNvCxnSpPr>
            <a:stCxn id="14" idx="6"/>
            <a:endCxn id="15" idx="1"/>
          </p:cNvCxnSpPr>
          <p:nvPr/>
        </p:nvCxnSpPr>
        <p:spPr bwMode="auto">
          <a:xfrm>
            <a:off x="10769600" y="4480560"/>
            <a:ext cx="981289" cy="46504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14" idx="2"/>
            <a:endCxn id="22" idx="7"/>
          </p:cNvCxnSpPr>
          <p:nvPr/>
        </p:nvCxnSpPr>
        <p:spPr bwMode="auto">
          <a:xfrm rot="10800000" flipV="1">
            <a:off x="9435876" y="4480560"/>
            <a:ext cx="967964" cy="46504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stCxn id="15" idx="5"/>
            <a:endCxn id="16" idx="1"/>
          </p:cNvCxnSpPr>
          <p:nvPr/>
        </p:nvCxnSpPr>
        <p:spPr bwMode="auto">
          <a:xfrm rot="16200000" flipH="1">
            <a:off x="11972378" y="5241378"/>
            <a:ext cx="350968" cy="27668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15" idx="3"/>
            <a:endCxn id="17" idx="7"/>
          </p:cNvCxnSpPr>
          <p:nvPr/>
        </p:nvCxnSpPr>
        <p:spPr bwMode="auto">
          <a:xfrm rot="5400000">
            <a:off x="11446599" y="5250914"/>
            <a:ext cx="350968" cy="25761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17" idx="3"/>
            <a:endCxn id="18" idx="7"/>
          </p:cNvCxnSpPr>
          <p:nvPr/>
        </p:nvCxnSpPr>
        <p:spPr bwMode="auto">
          <a:xfrm rot="5400000">
            <a:off x="10990356" y="5920516"/>
            <a:ext cx="350968" cy="13760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4" name="Oval 13"/>
          <p:cNvSpPr/>
          <p:nvPr/>
        </p:nvSpPr>
        <p:spPr bwMode="auto">
          <a:xfrm>
            <a:off x="10403840" y="429768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12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11697325" y="48920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42</a:t>
            </a:r>
          </a:p>
        </p:txBody>
      </p:sp>
      <p:sp>
        <p:nvSpPr>
          <p:cNvPr id="16" name="Oval 15"/>
          <p:cNvSpPr/>
          <p:nvPr/>
        </p:nvSpPr>
        <p:spPr bwMode="auto">
          <a:xfrm>
            <a:off x="12232640" y="55016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65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11181080" y="55016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22</a:t>
            </a:r>
          </a:p>
        </p:txBody>
      </p:sp>
      <p:sp>
        <p:nvSpPr>
          <p:cNvPr id="18" name="Oval 17"/>
          <p:cNvSpPr/>
          <p:nvPr/>
        </p:nvSpPr>
        <p:spPr bwMode="auto">
          <a:xfrm>
            <a:off x="10784840" y="61112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19</a:t>
            </a:r>
          </a:p>
        </p:txBody>
      </p:sp>
      <p:cxnSp>
        <p:nvCxnSpPr>
          <p:cNvPr id="19" name="Straight Connector 18"/>
          <p:cNvCxnSpPr>
            <a:stCxn id="22" idx="5"/>
            <a:endCxn id="23" idx="1"/>
          </p:cNvCxnSpPr>
          <p:nvPr/>
        </p:nvCxnSpPr>
        <p:spPr bwMode="auto">
          <a:xfrm rot="16200000" flipH="1">
            <a:off x="9397776" y="5242336"/>
            <a:ext cx="350968" cy="27476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22" idx="3"/>
            <a:endCxn id="24" idx="7"/>
          </p:cNvCxnSpPr>
          <p:nvPr/>
        </p:nvCxnSpPr>
        <p:spPr bwMode="auto">
          <a:xfrm rot="5400000">
            <a:off x="8833896" y="5211856"/>
            <a:ext cx="350968" cy="33572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>
            <a:stCxn id="24" idx="3"/>
            <a:endCxn id="25" idx="7"/>
          </p:cNvCxnSpPr>
          <p:nvPr/>
        </p:nvCxnSpPr>
        <p:spPr bwMode="auto">
          <a:xfrm rot="5400000">
            <a:off x="8338596" y="5920516"/>
            <a:ext cx="350968" cy="13760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2" name="Oval 21"/>
          <p:cNvSpPr/>
          <p:nvPr/>
        </p:nvSpPr>
        <p:spPr bwMode="auto">
          <a:xfrm>
            <a:off x="9123680" y="48920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23" name="Oval 22"/>
          <p:cNvSpPr/>
          <p:nvPr/>
        </p:nvSpPr>
        <p:spPr bwMode="auto">
          <a:xfrm>
            <a:off x="9657080" y="55016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7</a:t>
            </a:r>
          </a:p>
        </p:txBody>
      </p:sp>
      <p:sp>
        <p:nvSpPr>
          <p:cNvPr id="24" name="Oval 23"/>
          <p:cNvSpPr/>
          <p:nvPr/>
        </p:nvSpPr>
        <p:spPr bwMode="auto">
          <a:xfrm>
            <a:off x="8529320" y="55016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0</a:t>
            </a:r>
          </a:p>
        </p:txBody>
      </p:sp>
      <p:sp>
        <p:nvSpPr>
          <p:cNvPr id="25" name="Oval 24"/>
          <p:cNvSpPr/>
          <p:nvPr/>
        </p:nvSpPr>
        <p:spPr bwMode="auto">
          <a:xfrm>
            <a:off x="8133080" y="61112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-2</a:t>
            </a:r>
          </a:p>
        </p:txBody>
      </p:sp>
      <p:cxnSp>
        <p:nvCxnSpPr>
          <p:cNvPr id="31" name="Straight Connector 30"/>
          <p:cNvCxnSpPr>
            <a:endCxn id="14" idx="1"/>
          </p:cNvCxnSpPr>
          <p:nvPr/>
        </p:nvCxnSpPr>
        <p:spPr bwMode="auto">
          <a:xfrm>
            <a:off x="7645400" y="4350131"/>
            <a:ext cx="2812004" cy="111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32" name="Table 31"/>
          <p:cNvGraphicFramePr>
            <a:graphicFrameLocks noGrp="1"/>
          </p:cNvGraphicFramePr>
          <p:nvPr/>
        </p:nvGraphicFramePr>
        <p:xfrm>
          <a:off x="6868160" y="4133405"/>
          <a:ext cx="100584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root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size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9" name="Oval 38"/>
          <p:cNvSpPr>
            <a:spLocks noChangeArrowheads="1"/>
          </p:cNvSpPr>
          <p:nvPr/>
        </p:nvSpPr>
        <p:spPr bwMode="auto">
          <a:xfrm>
            <a:off x="6502400" y="3810000"/>
            <a:ext cx="2362200" cy="1524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39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8750300" cy="1498600"/>
          </a:xfrm>
        </p:spPr>
        <p:txBody>
          <a:bodyPr/>
          <a:lstStyle/>
          <a:p>
            <a:r>
              <a:rPr lang="en-US" dirty="0"/>
              <a:t>Implementing BST Dictionaries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define </a:t>
            </a:r>
            <a:r>
              <a:rPr lang="en-US" b="1" dirty="0"/>
              <a:t>wrappers</a:t>
            </a:r>
            <a:r>
              <a:rPr lang="en-US" dirty="0"/>
              <a:t> around the BST functions</a:t>
            </a:r>
          </a:p>
          <a:p>
            <a:pPr lvl="2"/>
            <a:r>
              <a:rPr lang="en-US" dirty="0"/>
              <a:t>They mediate between the </a:t>
            </a:r>
            <a:r>
              <a:rPr lang="en-US" dirty="0">
                <a:solidFill>
                  <a:srgbClr val="00B050"/>
                </a:solidFill>
              </a:rPr>
              <a:t>tree</a:t>
            </a:r>
            <a:r>
              <a:rPr lang="en-US" dirty="0"/>
              <a:t>s and </a:t>
            </a:r>
            <a:r>
              <a:rPr lang="en-US" dirty="0">
                <a:solidFill>
                  <a:srgbClr val="00B050"/>
                </a:solidFill>
              </a:rPr>
              <a:t>dict</a:t>
            </a:r>
            <a:r>
              <a:rPr lang="en-US" dirty="0"/>
              <a:t>s</a:t>
            </a:r>
          </a:p>
          <a:p>
            <a:pPr lvl="1">
              <a:spcBef>
                <a:spcPts val="1800"/>
              </a:spcBef>
              <a:buNone/>
              <a:tabLst>
                <a:tab pos="2624138" algn="l"/>
                <a:tab pos="8110538" algn="l"/>
              </a:tabLst>
            </a:pPr>
            <a:r>
              <a:rPr lang="en-US" dirty="0"/>
              <a:t>		Lookup		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Creating a dictionary</a:t>
            </a:r>
          </a:p>
          <a:p>
            <a:pPr lvl="1"/>
            <a:r>
              <a:rPr lang="en-US" dirty="0"/>
              <a:t>Allocates a header and</a:t>
            </a:r>
          </a:p>
          <a:p>
            <a:pPr lvl="1"/>
            <a:r>
              <a:rPr lang="en-US" dirty="0"/>
              <a:t>Sets the root to the empty BST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9702800" y="76200"/>
            <a:ext cx="3229410" cy="137473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lvl="0" algn="l">
              <a:tabLst>
                <a:tab pos="1425575" algn="l"/>
              </a:tabLst>
            </a:pP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dict_header </a:t>
            </a:r>
            <a:r>
              <a:rPr lang="en-US" sz="1600" b="0" dirty="0">
                <a:latin typeface="Helvetica Neue"/>
              </a:rPr>
              <a:t>{</a:t>
            </a:r>
          </a:p>
          <a:p>
            <a:pPr lvl="0" algn="l">
              <a:tabLst>
                <a:tab pos="14255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tree*</a:t>
            </a:r>
            <a:r>
              <a:rPr lang="en-US" sz="1600" b="0" dirty="0">
                <a:latin typeface="Helvetica Neue"/>
              </a:rPr>
              <a:t> root;</a:t>
            </a:r>
          </a:p>
          <a:p>
            <a:pPr lvl="0" algn="l">
              <a:tabLst>
                <a:tab pos="1425575" algn="l"/>
              </a:tabLst>
            </a:pP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size;</a:t>
            </a: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  // example of other data</a:t>
            </a:r>
          </a:p>
          <a:p>
            <a:pPr algn="l">
              <a:tabLst>
                <a:tab pos="1425575" algn="l"/>
              </a:tabLst>
            </a:pPr>
            <a:r>
              <a:rPr lang="en-US" sz="1600" b="0" dirty="0">
                <a:latin typeface="Helvetica Neue"/>
              </a:rPr>
              <a:t>};</a:t>
            </a:r>
          </a:p>
          <a:p>
            <a:pPr algn="l">
              <a:tabLst>
                <a:tab pos="1425575" algn="l"/>
              </a:tabLst>
            </a:pP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 struct </a:t>
            </a:r>
            <a:r>
              <a:rPr lang="en-US" sz="16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dict_header dict</a:t>
            </a:r>
            <a:r>
              <a:rPr lang="en-US" sz="1600" b="0" dirty="0">
                <a:latin typeface="Helvetica Neue"/>
              </a:rPr>
              <a:t>;</a:t>
            </a:r>
          </a:p>
        </p:txBody>
      </p:sp>
      <p:sp>
        <p:nvSpPr>
          <p:cNvPr id="7" name="Cube 6"/>
          <p:cNvSpPr/>
          <p:nvPr/>
        </p:nvSpPr>
        <p:spPr bwMode="auto">
          <a:xfrm>
            <a:off x="1701800" y="3733800"/>
            <a:ext cx="5086016" cy="1993583"/>
          </a:xfrm>
          <a:prstGeom prst="cube">
            <a:avLst>
              <a:gd name="adj" fmla="val 7239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dict_lookup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dict*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is_dict(D);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\result == NULL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               || key_compare(entry_key(\result), k) == 0;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bst_lookup(D-&gt;root, k);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8" name="Cube 7"/>
          <p:cNvSpPr/>
          <p:nvPr/>
        </p:nvSpPr>
        <p:spPr bwMode="auto">
          <a:xfrm>
            <a:off x="7721600" y="3733800"/>
            <a:ext cx="4486012" cy="1993583"/>
          </a:xfrm>
          <a:prstGeom prst="cube">
            <a:avLst>
              <a:gd name="adj" fmla="val 7239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dict_insert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dict*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is_dict(D) &amp;&amp; e != NULL;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dict_lookup(D, entry_key(e)) == e;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is_dict(D);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D-&gt;root = bst_insert(D-&gt;root, e);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9" name="Cube 8"/>
          <p:cNvSpPr/>
          <p:nvPr/>
        </p:nvSpPr>
        <p:spPr bwMode="auto">
          <a:xfrm>
            <a:off x="7368756" y="6400800"/>
            <a:ext cx="2715044" cy="1993583"/>
          </a:xfrm>
          <a:prstGeom prst="cube">
            <a:avLst>
              <a:gd name="adj" fmla="val 7239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dict*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dict_new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is_dict(\result);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dict*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alloc(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dict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D-&gt;root = NULL;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D;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3530600" y="8153400"/>
          <a:ext cx="100584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root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…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30" name="Group 38"/>
          <p:cNvGrpSpPr/>
          <p:nvPr/>
        </p:nvGrpSpPr>
        <p:grpSpPr>
          <a:xfrm>
            <a:off x="4384040" y="8263058"/>
            <a:ext cx="457200" cy="274320"/>
            <a:chOff x="8222344" y="4025070"/>
            <a:chExt cx="457200" cy="274320"/>
          </a:xfrm>
        </p:grpSpPr>
        <p:cxnSp>
          <p:nvCxnSpPr>
            <p:cNvPr id="31" name="Straight Arrow Connector 3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35" name="Rectangular Callout 34"/>
          <p:cNvSpPr/>
          <p:nvPr/>
        </p:nvSpPr>
        <p:spPr bwMode="auto">
          <a:xfrm>
            <a:off x="6121400" y="9124890"/>
            <a:ext cx="4393190" cy="400110"/>
          </a:xfrm>
          <a:prstGeom prst="wedgeRectCallout">
            <a:avLst>
              <a:gd name="adj1" fmla="val -76700"/>
              <a:gd name="adj2" fmla="val -16199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7030A0"/>
                </a:solidFill>
              </a:rPr>
              <a:t>dict_new</a:t>
            </a:r>
            <a:r>
              <a:rPr lang="en-US" sz="2000" b="0" dirty="0"/>
              <a:t> creates the empty dictionary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1D7766-D605-DE10-E7B1-ADD87280024E}"/>
              </a:ext>
            </a:extLst>
          </p:cNvPr>
          <p:cNvSpPr txBox="1"/>
          <p:nvPr/>
        </p:nvSpPr>
        <p:spPr>
          <a:xfrm>
            <a:off x="9298168" y="3135482"/>
            <a:ext cx="15712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0" dirty="0">
                <a:latin typeface="+mn-lt"/>
              </a:rPr>
              <a:t>Insertion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35" grpId="0" animBg="1"/>
      <p:bldP spid="5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8750300" cy="1498600"/>
          </a:xfrm>
        </p:spPr>
        <p:txBody>
          <a:bodyPr/>
          <a:lstStyle/>
          <a:p>
            <a:r>
              <a:rPr lang="en-US" dirty="0"/>
              <a:t>Implementing BST Dictionaries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are only left with implementing </a:t>
            </a:r>
            <a:r>
              <a:rPr lang="en-US" dirty="0">
                <a:solidFill>
                  <a:srgbClr val="7030A0"/>
                </a:solidFill>
              </a:rPr>
              <a:t>find_min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The abstract client </a:t>
            </a:r>
            <a:r>
              <a:rPr lang="en-US" dirty="0">
                <a:solidFill>
                  <a:srgbClr val="00B050"/>
                </a:solidFill>
              </a:rPr>
              <a:t>dict_t</a:t>
            </a:r>
            <a:r>
              <a:rPr lang="en-US" dirty="0"/>
              <a:t> is just </a:t>
            </a:r>
            <a:r>
              <a:rPr lang="en-US" dirty="0">
                <a:solidFill>
                  <a:srgbClr val="00B050"/>
                </a:solidFill>
              </a:rPr>
              <a:t>dict*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That’s it!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9702800" y="76200"/>
            <a:ext cx="3229410" cy="137473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lvl="0" algn="l">
              <a:tabLst>
                <a:tab pos="1425575" algn="l"/>
              </a:tabLst>
            </a:pP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dict_header </a:t>
            </a:r>
            <a:r>
              <a:rPr lang="en-US" sz="1600" b="0" dirty="0">
                <a:latin typeface="Helvetica Neue"/>
              </a:rPr>
              <a:t>{</a:t>
            </a:r>
          </a:p>
          <a:p>
            <a:pPr lvl="0" algn="l">
              <a:tabLst>
                <a:tab pos="14255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tree*</a:t>
            </a:r>
            <a:r>
              <a:rPr lang="en-US" sz="1600" b="0" dirty="0">
                <a:latin typeface="Helvetica Neue"/>
              </a:rPr>
              <a:t> root;</a:t>
            </a:r>
          </a:p>
          <a:p>
            <a:pPr lvl="0" algn="l">
              <a:tabLst>
                <a:tab pos="1425575" algn="l"/>
              </a:tabLst>
            </a:pP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size;</a:t>
            </a: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  // example of other data</a:t>
            </a:r>
          </a:p>
          <a:p>
            <a:pPr algn="l">
              <a:tabLst>
                <a:tab pos="1425575" algn="l"/>
              </a:tabLst>
            </a:pPr>
            <a:r>
              <a:rPr lang="en-US" sz="1600" b="0" dirty="0">
                <a:latin typeface="Helvetica Neue"/>
              </a:rPr>
              <a:t>};</a:t>
            </a:r>
          </a:p>
          <a:p>
            <a:pPr algn="l">
              <a:tabLst>
                <a:tab pos="1425575" algn="l"/>
              </a:tabLst>
            </a:pP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 struct </a:t>
            </a:r>
            <a:r>
              <a:rPr lang="en-US" sz="16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dict_header dict</a:t>
            </a:r>
            <a:r>
              <a:rPr lang="en-US" sz="1600" b="0" dirty="0">
                <a:latin typeface="Helvetica Neue"/>
              </a:rPr>
              <a:t>;</a:t>
            </a:r>
          </a:p>
        </p:txBody>
      </p:sp>
      <p:sp>
        <p:nvSpPr>
          <p:cNvPr id="7" name="Cube 6"/>
          <p:cNvSpPr/>
          <p:nvPr/>
        </p:nvSpPr>
        <p:spPr bwMode="auto">
          <a:xfrm>
            <a:off x="1701800" y="2895600"/>
            <a:ext cx="3521693" cy="2519363"/>
          </a:xfrm>
          <a:prstGeom prst="cube">
            <a:avLst>
              <a:gd name="adj" fmla="val 5354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dict_min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dict*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D)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is_dict(D);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(D-&gt;root == NULL)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NULL;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T = D-&gt;root;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(T-&gt;left != NULL)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T = T-&gt;left;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T-&gt;data;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cxnSp>
        <p:nvCxnSpPr>
          <p:cNvPr id="15" name="Straight Connector 14"/>
          <p:cNvCxnSpPr>
            <a:stCxn id="20" idx="6"/>
            <a:endCxn id="21" idx="1"/>
          </p:cNvCxnSpPr>
          <p:nvPr/>
        </p:nvCxnSpPr>
        <p:spPr bwMode="auto">
          <a:xfrm>
            <a:off x="10510520" y="3383280"/>
            <a:ext cx="981289" cy="46504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20" idx="2"/>
            <a:endCxn id="29" idx="7"/>
          </p:cNvCxnSpPr>
          <p:nvPr/>
        </p:nvCxnSpPr>
        <p:spPr bwMode="auto">
          <a:xfrm rot="10800000" flipV="1">
            <a:off x="9176796" y="3383280"/>
            <a:ext cx="967964" cy="46504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21" idx="5"/>
            <a:endCxn id="22" idx="1"/>
          </p:cNvCxnSpPr>
          <p:nvPr/>
        </p:nvCxnSpPr>
        <p:spPr bwMode="auto">
          <a:xfrm rot="16200000" flipH="1">
            <a:off x="11713298" y="4144098"/>
            <a:ext cx="350968" cy="27668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21" idx="3"/>
            <a:endCxn id="23" idx="7"/>
          </p:cNvCxnSpPr>
          <p:nvPr/>
        </p:nvCxnSpPr>
        <p:spPr bwMode="auto">
          <a:xfrm rot="5400000">
            <a:off x="11187519" y="4153634"/>
            <a:ext cx="350968" cy="25761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stCxn id="23" idx="3"/>
            <a:endCxn id="24" idx="7"/>
          </p:cNvCxnSpPr>
          <p:nvPr/>
        </p:nvCxnSpPr>
        <p:spPr bwMode="auto">
          <a:xfrm rot="5400000">
            <a:off x="10731276" y="4823236"/>
            <a:ext cx="350968" cy="13760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0" name="Oval 19"/>
          <p:cNvSpPr/>
          <p:nvPr/>
        </p:nvSpPr>
        <p:spPr bwMode="auto">
          <a:xfrm>
            <a:off x="10144760" y="320040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12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11438245" y="37947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42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11973560" y="44043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65</a:t>
            </a:r>
          </a:p>
        </p:txBody>
      </p:sp>
      <p:sp>
        <p:nvSpPr>
          <p:cNvPr id="23" name="Oval 22"/>
          <p:cNvSpPr/>
          <p:nvPr/>
        </p:nvSpPr>
        <p:spPr bwMode="auto">
          <a:xfrm>
            <a:off x="10922000" y="44043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22</a:t>
            </a:r>
          </a:p>
        </p:txBody>
      </p:sp>
      <p:sp>
        <p:nvSpPr>
          <p:cNvPr id="24" name="Oval 23"/>
          <p:cNvSpPr/>
          <p:nvPr/>
        </p:nvSpPr>
        <p:spPr bwMode="auto">
          <a:xfrm>
            <a:off x="10525760" y="50139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19</a:t>
            </a:r>
          </a:p>
        </p:txBody>
      </p:sp>
      <p:cxnSp>
        <p:nvCxnSpPr>
          <p:cNvPr id="25" name="Straight Connector 24"/>
          <p:cNvCxnSpPr>
            <a:stCxn id="29" idx="5"/>
            <a:endCxn id="30" idx="1"/>
          </p:cNvCxnSpPr>
          <p:nvPr/>
        </p:nvCxnSpPr>
        <p:spPr bwMode="auto">
          <a:xfrm rot="16200000" flipH="1">
            <a:off x="9138696" y="4145056"/>
            <a:ext cx="350968" cy="27476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29" idx="3"/>
            <a:endCxn id="36" idx="7"/>
          </p:cNvCxnSpPr>
          <p:nvPr/>
        </p:nvCxnSpPr>
        <p:spPr bwMode="auto">
          <a:xfrm rot="5400000">
            <a:off x="8574816" y="4114576"/>
            <a:ext cx="350968" cy="33572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>
            <a:stCxn id="36" idx="3"/>
            <a:endCxn id="37" idx="7"/>
          </p:cNvCxnSpPr>
          <p:nvPr/>
        </p:nvCxnSpPr>
        <p:spPr bwMode="auto">
          <a:xfrm rot="5400000">
            <a:off x="8079516" y="4823236"/>
            <a:ext cx="350968" cy="13760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9" name="Oval 28"/>
          <p:cNvSpPr/>
          <p:nvPr/>
        </p:nvSpPr>
        <p:spPr bwMode="auto">
          <a:xfrm>
            <a:off x="8864600" y="37947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30" name="Oval 29"/>
          <p:cNvSpPr/>
          <p:nvPr/>
        </p:nvSpPr>
        <p:spPr bwMode="auto">
          <a:xfrm>
            <a:off x="9398000" y="44043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7</a:t>
            </a:r>
          </a:p>
        </p:txBody>
      </p:sp>
      <p:sp>
        <p:nvSpPr>
          <p:cNvPr id="36" name="Oval 35"/>
          <p:cNvSpPr/>
          <p:nvPr/>
        </p:nvSpPr>
        <p:spPr bwMode="auto">
          <a:xfrm>
            <a:off x="8270240" y="44043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0</a:t>
            </a:r>
          </a:p>
        </p:txBody>
      </p:sp>
      <p:sp>
        <p:nvSpPr>
          <p:cNvPr id="37" name="Oval 36"/>
          <p:cNvSpPr/>
          <p:nvPr/>
        </p:nvSpPr>
        <p:spPr bwMode="auto">
          <a:xfrm>
            <a:off x="7874000" y="50139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-2</a:t>
            </a:r>
          </a:p>
        </p:txBody>
      </p:sp>
      <p:cxnSp>
        <p:nvCxnSpPr>
          <p:cNvPr id="38" name="Straight Connector 37"/>
          <p:cNvCxnSpPr>
            <a:cxnSpLocks noChangeAspect="1"/>
          </p:cNvCxnSpPr>
          <p:nvPr/>
        </p:nvCxnSpPr>
        <p:spPr bwMode="auto">
          <a:xfrm rot="10800000" flipV="1">
            <a:off x="9291320" y="3327447"/>
            <a:ext cx="640080" cy="30751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cxnSp>
        <p:nvCxnSpPr>
          <p:cNvPr id="43" name="Straight Connector 42"/>
          <p:cNvCxnSpPr>
            <a:cxnSpLocks noChangeAspect="1"/>
          </p:cNvCxnSpPr>
          <p:nvPr/>
        </p:nvCxnSpPr>
        <p:spPr bwMode="auto">
          <a:xfrm rot="5400000">
            <a:off x="8511489" y="4037826"/>
            <a:ext cx="274320" cy="26240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cxnSp>
        <p:nvCxnSpPr>
          <p:cNvPr id="44" name="Straight Connector 43"/>
          <p:cNvCxnSpPr>
            <a:cxnSpLocks noChangeAspect="1"/>
          </p:cNvCxnSpPr>
          <p:nvPr/>
        </p:nvCxnSpPr>
        <p:spPr bwMode="auto">
          <a:xfrm rot="5400000">
            <a:off x="8029780" y="4775280"/>
            <a:ext cx="228600" cy="896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sp>
        <p:nvSpPr>
          <p:cNvPr id="45" name="Rectangle 44"/>
          <p:cNvSpPr/>
          <p:nvPr/>
        </p:nvSpPr>
        <p:spPr bwMode="auto">
          <a:xfrm>
            <a:off x="2199719" y="7162800"/>
            <a:ext cx="2092881" cy="420628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lvl="0" algn="l"/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 </a:t>
            </a:r>
            <a:r>
              <a:rPr lang="en-US" sz="18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dict* dict_t</a:t>
            </a:r>
            <a:r>
              <a:rPr lang="en-US" sz="1800" b="0" dirty="0">
                <a:latin typeface="Helvetica Neue"/>
              </a:rPr>
              <a:t>;</a:t>
            </a:r>
            <a:endParaRPr lang="en-US" sz="18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140200" y="8153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5" grpId="0" animBg="1"/>
      <p:bldP spid="46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36300" cy="1498600"/>
          </a:xfrm>
        </p:spPr>
        <p:txBody>
          <a:bodyPr/>
          <a:lstStyle/>
          <a:p>
            <a:r>
              <a:rPr lang="en-US" dirty="0"/>
              <a:t>The BST Dictionary Library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7" name="Cube 6"/>
          <p:cNvSpPr/>
          <p:nvPr/>
        </p:nvSpPr>
        <p:spPr bwMode="auto">
          <a:xfrm>
            <a:off x="177800" y="1752599"/>
            <a:ext cx="7924800" cy="7086600"/>
          </a:xfrm>
          <a:prstGeom prst="cube">
            <a:avLst>
              <a:gd name="adj" fmla="val 240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BSTs and auxiliary functions</a:t>
            </a:r>
            <a:endParaRPr lang="en-US" sz="120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 struct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tree_node tree</a:t>
            </a:r>
            <a:r>
              <a:rPr lang="en-US" sz="1200" b="0" dirty="0">
                <a:latin typeface="Helvetica Neue"/>
              </a:rPr>
              <a:t>;</a:t>
            </a:r>
            <a:endParaRPr lang="en-US" sz="12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200" b="0" dirty="0">
                <a:latin typeface="Helvetica Neue"/>
              </a:rPr>
              <a:t>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tree_node </a:t>
            </a:r>
            <a:r>
              <a:rPr lang="en-US" sz="1200" b="0" dirty="0">
                <a:latin typeface="Helvetica Neue"/>
              </a:rPr>
              <a:t>{</a:t>
            </a: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 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200" b="0" dirty="0">
                <a:latin typeface="Helvetica Neue"/>
              </a:rPr>
              <a:t>data;	</a:t>
            </a:r>
            <a:r>
              <a:rPr lang="en-US" sz="12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data != NULL</a:t>
            </a: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 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200" b="0" dirty="0">
                <a:latin typeface="Helvetica Neue"/>
              </a:rPr>
              <a:t> left;</a:t>
            </a:r>
            <a:endParaRPr lang="en-US" sz="12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 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200" b="0" dirty="0">
                <a:latin typeface="Helvetica Neue"/>
              </a:rPr>
              <a:t> right;</a:t>
            </a:r>
            <a:endParaRPr lang="en-US" sz="12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};</a:t>
            </a:r>
          </a:p>
          <a:p>
            <a:pPr algn="l">
              <a:tabLst>
                <a:tab pos="1425575" algn="l"/>
              </a:tabLst>
            </a:pPr>
            <a:endParaRPr lang="en-US" sz="1200" b="0" dirty="0">
              <a:latin typeface="Helvetica Neue"/>
            </a:endParaRPr>
          </a:p>
          <a:p>
            <a:pPr algn="l"/>
            <a:r>
              <a:rPr lang="en-US" sz="12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Representation invariant</a:t>
            </a: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bool </a:t>
            </a:r>
            <a:r>
              <a:rPr lang="en-US" sz="1200" b="0" dirty="0">
                <a:solidFill>
                  <a:srgbClr val="7030A0"/>
                </a:solidFill>
                <a:latin typeface="Helvetica Neue"/>
              </a:rPr>
              <a:t>is_bst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  { … }</a:t>
            </a:r>
          </a:p>
          <a:p>
            <a:pPr algn="l"/>
            <a:endParaRPr lang="en-US" sz="12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2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BST auxiliary functions</a:t>
            </a:r>
            <a:endParaRPr lang="en-US" sz="12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200" b="0" dirty="0">
                <a:solidFill>
                  <a:srgbClr val="7030A0"/>
                </a:solidFill>
                <a:latin typeface="Helvetica Neue"/>
              </a:rPr>
              <a:t>bst_lookup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//@requires is_bst(T);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\result == NULL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                 || key_compare(entry_key(\result), k) == 0;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{ … }</a:t>
            </a:r>
          </a:p>
          <a:p>
            <a:pPr algn="l"/>
            <a:endParaRPr lang="en-US" sz="1200" b="0" dirty="0">
              <a:solidFill>
                <a:schemeClr val="tx1"/>
              </a:solidFill>
              <a:latin typeface="Helvetica Neue"/>
            </a:endParaRPr>
          </a:p>
          <a:p>
            <a:pPr algn="l"/>
            <a:endParaRPr lang="en-US" sz="12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200" b="0" dirty="0">
                <a:solidFill>
                  <a:srgbClr val="7030A0"/>
                </a:solidFill>
                <a:latin typeface="Helvetica Neue"/>
              </a:rPr>
              <a:t>bst_insert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//@requires is_bst(T) &amp;&amp; e != NULL;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is_bst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(\result) &amp;&amp; \result != NULL;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bst_lookup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(\result,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(e)) == e;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{ … }</a:t>
            </a:r>
          </a:p>
          <a:p>
            <a:pPr algn="l"/>
            <a:endParaRPr lang="en-US" sz="12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1425575" algn="l"/>
              </a:tabLst>
            </a:pPr>
            <a:r>
              <a:rPr lang="en-US" sz="12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Implementing the dictionary</a:t>
            </a: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Concrete type</a:t>
            </a:r>
            <a:endParaRPr lang="en-US" sz="12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lvl="0" algn="l">
              <a:tabLst>
                <a:tab pos="1425575" algn="l"/>
              </a:tabLst>
            </a:pP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200" b="0" dirty="0">
                <a:latin typeface="Helvetica Neue"/>
              </a:rPr>
              <a:t>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dict_header </a:t>
            </a:r>
            <a:r>
              <a:rPr lang="en-US" sz="1200" b="0" dirty="0">
                <a:latin typeface="Helvetica Neue"/>
              </a:rPr>
              <a:t>{</a:t>
            </a:r>
          </a:p>
          <a:p>
            <a:pPr lvl="0" algn="l">
              <a:tabLst>
                <a:tab pos="1425575" algn="l"/>
              </a:tabLst>
            </a:pP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 tree* </a:t>
            </a:r>
            <a:r>
              <a:rPr lang="en-US" sz="1200" b="0" dirty="0">
                <a:latin typeface="Helvetica Neue"/>
              </a:rPr>
              <a:t>root;</a:t>
            </a:r>
            <a:endParaRPr lang="en-US" sz="12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};</a:t>
            </a: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typedef struct </a:t>
            </a:r>
            <a:r>
              <a:rPr lang="en-US" sz="12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dict_header dict</a:t>
            </a:r>
            <a:r>
              <a:rPr lang="en-US" sz="1200" b="0" dirty="0">
                <a:latin typeface="Helvetica Neue"/>
              </a:rPr>
              <a:t>;</a:t>
            </a:r>
          </a:p>
          <a:p>
            <a:pPr algn="l"/>
            <a:endParaRPr lang="en-US" sz="1200" b="0" dirty="0">
              <a:latin typeface="Helvetica Neue"/>
            </a:endParaRPr>
          </a:p>
          <a:p>
            <a:pPr algn="l"/>
            <a:r>
              <a:rPr lang="en-US" sz="12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Representation invariant</a:t>
            </a: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bool </a:t>
            </a:r>
            <a:r>
              <a:rPr lang="en-US" sz="1200" b="0" dirty="0">
                <a:solidFill>
                  <a:srgbClr val="7030A0"/>
                </a:solidFill>
                <a:latin typeface="Helvetica Neue"/>
              </a:rPr>
              <a:t>is_dict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dict*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D != NULL &amp;&amp; is_bst(D-&gt;root);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1200" b="0" dirty="0">
              <a:solidFill>
                <a:schemeClr val="tx1"/>
              </a:solidFill>
              <a:latin typeface="Helvetica Neue"/>
            </a:endParaRPr>
          </a:p>
          <a:p>
            <a:pPr algn="l"/>
            <a:endParaRPr lang="en-US" sz="1200" b="0" dirty="0">
              <a:solidFill>
                <a:schemeClr val="tx1"/>
              </a:solidFill>
              <a:latin typeface="Helvetica Neue"/>
            </a:endParaRPr>
          </a:p>
          <a:p>
            <a:pPr algn="l"/>
            <a:endParaRPr lang="en-US" sz="1200" b="0" dirty="0">
              <a:solidFill>
                <a:schemeClr val="tx1"/>
              </a:solidFill>
              <a:latin typeface="Helvetica Neue"/>
            </a:endParaRPr>
          </a:p>
          <a:p>
            <a:pPr algn="l"/>
            <a:endParaRPr lang="en-US" sz="800" b="0" dirty="0">
              <a:solidFill>
                <a:srgbClr val="00B050"/>
              </a:solidFill>
              <a:latin typeface="Helvetica Neue"/>
            </a:endParaRPr>
          </a:p>
          <a:p>
            <a:pPr algn="l"/>
            <a:endParaRPr lang="en-US" sz="1200" b="0" dirty="0">
              <a:solidFill>
                <a:schemeClr val="tx1"/>
              </a:solidFill>
              <a:latin typeface="Helvetica Neue"/>
            </a:endParaRPr>
          </a:p>
          <a:p>
            <a:pPr algn="l"/>
            <a:endParaRPr lang="en-US" sz="1200" b="0" dirty="0">
              <a:latin typeface="Helvetica Neue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7274317" y="2652355"/>
            <a:ext cx="15071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 Neue"/>
              </a:rPr>
              <a:t>Implementation</a:t>
            </a:r>
          </a:p>
        </p:txBody>
      </p:sp>
      <p:cxnSp>
        <p:nvCxnSpPr>
          <p:cNvPr id="12" name="Straight Connector 11"/>
          <p:cNvCxnSpPr/>
          <p:nvPr/>
        </p:nvCxnSpPr>
        <p:spPr bwMode="auto">
          <a:xfrm rot="5400000" flipH="1" flipV="1">
            <a:off x="686088" y="5384293"/>
            <a:ext cx="6909020" cy="79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140200" y="1904999"/>
            <a:ext cx="3429000" cy="6500750"/>
          </a:xfrm>
          <a:prstGeom prst="rect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Implementation of interface functions</a:t>
            </a:r>
            <a:endParaRPr lang="en-US" sz="1200" b="0" dirty="0">
              <a:latin typeface="Helvetica Neue"/>
            </a:endParaRP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dict* </a:t>
            </a:r>
            <a:r>
              <a:rPr lang="en-US" sz="1200" b="0" dirty="0">
                <a:solidFill>
                  <a:srgbClr val="7030A0"/>
                </a:solidFill>
                <a:latin typeface="Helvetica Neue"/>
              </a:rPr>
              <a:t>dict_new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()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is_dict(\result);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 dict*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= alloc(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dict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D-&gt;root = NULL;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D;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1200" b="0" dirty="0">
              <a:latin typeface="Helvetica Neue"/>
            </a:endParaRP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200" b="0" dirty="0">
                <a:solidFill>
                  <a:srgbClr val="7030A0"/>
                </a:solidFill>
                <a:latin typeface="Helvetica Neue"/>
              </a:rPr>
              <a:t>dict_lookup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dict*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//@requires is_dict(D);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\result == NULL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                 || key_compare(entry_key(\result), k) == 0;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bst_lookup(D-&gt;root, k);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12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void </a:t>
            </a:r>
            <a:r>
              <a:rPr lang="en-US" sz="1200" b="0" dirty="0">
                <a:solidFill>
                  <a:srgbClr val="7030A0"/>
                </a:solidFill>
                <a:latin typeface="Helvetica Neue"/>
              </a:rPr>
              <a:t>dict_insert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dict*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//@requires is_dict(D) &amp;&amp; e != NULL;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dict_lookup(D, entry_key(e)) == e;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is_dict(D);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D-&gt;root = bst_insert(D-&gt;root, e);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12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7030A0"/>
                </a:solidFill>
                <a:latin typeface="Helvetica Neue"/>
              </a:rPr>
              <a:t>dict_min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dict*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D)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//@requires is_dict(D);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(D-&gt;root == NULL)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NULL;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T = D-&gt;root;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(T-&gt;left != NULL)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T = T-&gt;left;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T-&gt;data;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900" b="0" dirty="0">
              <a:latin typeface="Helvetica Neue"/>
            </a:endParaRPr>
          </a:p>
          <a:p>
            <a:pPr algn="l"/>
            <a:r>
              <a:rPr lang="fr-FR" sz="12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Client type</a:t>
            </a:r>
          </a:p>
          <a:p>
            <a:pPr lvl="0" algn="l"/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 </a:t>
            </a:r>
            <a:r>
              <a:rPr lang="en-US" sz="12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dict* dict_t</a:t>
            </a:r>
            <a:r>
              <a:rPr lang="en-US" sz="1200" b="0" dirty="0">
                <a:latin typeface="Helvetica Neue"/>
              </a:rPr>
              <a:t>;</a:t>
            </a:r>
            <a:endParaRPr lang="en-US" sz="12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Right Arrow Callout 10"/>
          <p:cNvSpPr/>
          <p:nvPr/>
        </p:nvSpPr>
        <p:spPr bwMode="auto">
          <a:xfrm rot="16200000">
            <a:off x="3511041" y="8863075"/>
            <a:ext cx="729234" cy="833883"/>
          </a:xfrm>
          <a:prstGeom prst="rightArrowCallout">
            <a:avLst/>
          </a:prstGeom>
          <a:solidFill>
            <a:srgbClr val="FF000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How</a:t>
            </a:r>
          </a:p>
        </p:txBody>
      </p:sp>
      <p:sp>
        <p:nvSpPr>
          <p:cNvPr id="14" name="Vertical Scroll 13"/>
          <p:cNvSpPr/>
          <p:nvPr/>
        </p:nvSpPr>
        <p:spPr bwMode="auto">
          <a:xfrm flipH="1">
            <a:off x="8233514" y="4636829"/>
            <a:ext cx="4669686" cy="3296662"/>
          </a:xfrm>
          <a:prstGeom prst="verticalScroll">
            <a:avLst>
              <a:gd name="adj" fmla="val 641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773488" algn="l"/>
              </a:tabLst>
            </a:pPr>
            <a:r>
              <a:rPr lang="en-US" sz="12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typedef ______* dict_t;</a:t>
            </a:r>
          </a:p>
          <a:p>
            <a:pPr algn="l">
              <a:tabLst>
                <a:tab pos="3773488" algn="l"/>
              </a:tabLst>
            </a:pPr>
            <a:endParaRPr lang="en-US" sz="1200" b="0" dirty="0">
              <a:latin typeface="Helvetica Neue"/>
            </a:endParaRPr>
          </a:p>
          <a:p>
            <a:pPr algn="l">
              <a:tabLst>
                <a:tab pos="3773488" algn="l"/>
              </a:tabLst>
            </a:pP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dict_t  </a:t>
            </a:r>
            <a:r>
              <a:rPr lang="en-US" sz="12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dict_new</a:t>
            </a:r>
            <a:r>
              <a:rPr lang="en-US" sz="1200" b="0" dirty="0">
                <a:latin typeface="Helvetica Neue"/>
              </a:rPr>
              <a:t>()</a:t>
            </a:r>
            <a:endParaRPr lang="en-US" sz="12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3773488" algn="l"/>
              </a:tabLst>
            </a:pP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1200" b="0" dirty="0">
                <a:latin typeface="Helvetica Neue"/>
              </a:rPr>
              <a:t> ;</a:t>
            </a:r>
          </a:p>
          <a:p>
            <a:pPr algn="l">
              <a:tabLst>
                <a:tab pos="3773488" algn="l"/>
              </a:tabLst>
            </a:pPr>
            <a:endParaRPr lang="en-US" sz="1200" b="0" dirty="0">
              <a:latin typeface="Helvetica Neue"/>
            </a:endParaRPr>
          </a:p>
          <a:p>
            <a:pPr algn="l">
              <a:tabLst>
                <a:tab pos="3773488" algn="l"/>
              </a:tabLst>
            </a:pP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2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dict_lookup</a:t>
            </a:r>
            <a:r>
              <a:rPr lang="en-US" sz="1200" b="0" dirty="0">
                <a:latin typeface="Helvetica Neue"/>
              </a:rPr>
              <a:t>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dict_t</a:t>
            </a:r>
            <a:r>
              <a:rPr lang="en-US" sz="1200" b="0" dirty="0"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200" b="0" dirty="0">
                <a:latin typeface="Helvetica Neue"/>
              </a:rPr>
              <a:t>,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200" b="0" dirty="0"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200" b="0" dirty="0">
                <a:latin typeface="Helvetica Neue"/>
              </a:rPr>
              <a:t>)</a:t>
            </a:r>
          </a:p>
          <a:p>
            <a:pPr algn="l">
              <a:tabLst>
                <a:tab pos="3773488" algn="l"/>
              </a:tabLst>
            </a:pP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  /*@requires D = NULL;	@*/</a:t>
            </a:r>
          </a:p>
          <a:p>
            <a:pPr algn="l">
              <a:tabLst>
                <a:tab pos="3773488" algn="l"/>
              </a:tabLst>
            </a:pP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  /*@ensures \result == NULL</a:t>
            </a:r>
          </a:p>
          <a:p>
            <a:pPr algn="l">
              <a:tabLst>
                <a:tab pos="3773488" algn="l"/>
              </a:tabLst>
            </a:pP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                   || key_compare(entry_key(\result), k) == 0;	@*/</a:t>
            </a:r>
            <a:r>
              <a:rPr lang="en-US" sz="1200" b="0" dirty="0">
                <a:latin typeface="Helvetica Neue"/>
              </a:rPr>
              <a:t> ;</a:t>
            </a:r>
          </a:p>
          <a:p>
            <a:pPr algn="l">
              <a:tabLst>
                <a:tab pos="3773488" algn="l"/>
              </a:tabLst>
            </a:pPr>
            <a:endParaRPr lang="en-US" sz="1200" b="0" dirty="0">
              <a:latin typeface="Helvetica Neue"/>
            </a:endParaRPr>
          </a:p>
          <a:p>
            <a:pPr algn="l">
              <a:tabLst>
                <a:tab pos="3773488" algn="l"/>
              </a:tabLst>
            </a:pP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200" b="0" dirty="0">
                <a:latin typeface="Helvetica Neue"/>
              </a:rPr>
              <a:t> </a:t>
            </a:r>
            <a:r>
              <a:rPr lang="en-US" sz="12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dict_insert</a:t>
            </a:r>
            <a:r>
              <a:rPr lang="en-US" sz="1200" b="0" dirty="0">
                <a:latin typeface="Helvetica Neue"/>
              </a:rPr>
              <a:t>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dict_t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200" b="0" dirty="0">
                <a:latin typeface="Helvetica Neue"/>
              </a:rPr>
              <a:t>,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200" b="0" dirty="0"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200" b="0" dirty="0">
                <a:latin typeface="Helvetica Neue"/>
              </a:rPr>
              <a:t>)</a:t>
            </a:r>
          </a:p>
          <a:p>
            <a:pPr algn="l">
              <a:tabLst>
                <a:tab pos="3773488" algn="l"/>
              </a:tabLst>
            </a:pP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  /*@requires D != NULL &amp;&amp; e != NULL;	@*/</a:t>
            </a:r>
          </a:p>
          <a:p>
            <a:pPr algn="l">
              <a:tabLst>
                <a:tab pos="3773488" algn="l"/>
              </a:tabLst>
            </a:pP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  /*@ensures hdict_lookup(D, entry_key(e)) == e;	@*/</a:t>
            </a:r>
            <a:r>
              <a:rPr lang="en-US" sz="1200" b="0" dirty="0">
                <a:latin typeface="Helvetica Neue"/>
              </a:rPr>
              <a:t> ;</a:t>
            </a:r>
          </a:p>
          <a:p>
            <a:pPr algn="l">
              <a:tabLst>
                <a:tab pos="3773488" algn="l"/>
              </a:tabLst>
            </a:pPr>
            <a:endParaRPr lang="en-US" sz="1200" b="0" dirty="0">
              <a:solidFill>
                <a:srgbClr val="00B050"/>
              </a:solidFill>
              <a:latin typeface="Helvetica Neue"/>
            </a:endParaRPr>
          </a:p>
          <a:p>
            <a:pPr algn="l">
              <a:tabLst>
                <a:tab pos="3773488" algn="l"/>
              </a:tabLst>
            </a:pP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2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dict_min</a:t>
            </a:r>
            <a:r>
              <a:rPr lang="en-US" sz="1200" b="0" dirty="0">
                <a:latin typeface="Helvetica Neue"/>
              </a:rPr>
              <a:t>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dict_t</a:t>
            </a:r>
            <a:r>
              <a:rPr lang="en-US" sz="1200" b="0" dirty="0"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200" b="0" dirty="0">
                <a:latin typeface="Helvetica Neue"/>
              </a:rPr>
              <a:t>)</a:t>
            </a:r>
          </a:p>
          <a:p>
            <a:pPr algn="l">
              <a:tabLst>
                <a:tab pos="3773488" algn="l"/>
              </a:tabLst>
            </a:pP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  /*@requires D != NULL;	@*/</a:t>
            </a:r>
            <a:r>
              <a:rPr lang="en-US" sz="1200" b="0" dirty="0">
                <a:latin typeface="Helvetica Neue"/>
              </a:rPr>
              <a:t> ;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757514" y="4608010"/>
            <a:ext cx="1388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Helvetica Neue"/>
              </a:rPr>
              <a:t>Library Interface</a:t>
            </a:r>
          </a:p>
        </p:txBody>
      </p:sp>
      <p:sp>
        <p:nvSpPr>
          <p:cNvPr id="17" name="Vertical Scroll 16"/>
          <p:cNvSpPr/>
          <p:nvPr/>
        </p:nvSpPr>
        <p:spPr bwMode="auto">
          <a:xfrm flipH="1">
            <a:off x="8559800" y="2290504"/>
            <a:ext cx="3810000" cy="1671896"/>
          </a:xfrm>
          <a:prstGeom prst="verticalScroll">
            <a:avLst>
              <a:gd name="adj" fmla="val 12798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2916238" algn="l"/>
              </a:tabLst>
            </a:pPr>
            <a:r>
              <a:rPr lang="en-US" sz="12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typedef ______* entry;</a:t>
            </a:r>
          </a:p>
          <a:p>
            <a:pPr algn="l">
              <a:tabLst>
                <a:tab pos="2916238" algn="l"/>
              </a:tabLst>
            </a:pPr>
            <a:r>
              <a:rPr lang="en-US" sz="12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typedef ______ key;</a:t>
            </a:r>
          </a:p>
          <a:p>
            <a:pPr algn="l">
              <a:tabLst>
                <a:tab pos="2916238" algn="l"/>
              </a:tabLst>
            </a:pPr>
            <a:endParaRPr lang="en-US" sz="1200" b="0" dirty="0">
              <a:latin typeface="Helvetica Neue"/>
            </a:endParaRPr>
          </a:p>
          <a:p>
            <a:pPr algn="l">
              <a:tabLst>
                <a:tab pos="2916238" algn="l"/>
              </a:tabLst>
            </a:pP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2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200" b="0" dirty="0">
                <a:latin typeface="Helvetica Neue"/>
              </a:rPr>
              <a:t>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200" b="0" dirty="0">
                <a:latin typeface="Helvetica Neue"/>
              </a:rPr>
              <a:t>)</a:t>
            </a:r>
          </a:p>
          <a:p>
            <a:pPr algn="l">
              <a:tabLst>
                <a:tab pos="2916238" algn="l"/>
              </a:tabLst>
            </a:pP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200" b="0" dirty="0">
                <a:latin typeface="Helvetica Neue"/>
              </a:rPr>
              <a:t> ;</a:t>
            </a:r>
            <a:endParaRPr lang="en-US" sz="12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2916238" algn="l"/>
              </a:tabLst>
            </a:pPr>
            <a:endParaRPr lang="en-US" sz="1200" b="0" dirty="0">
              <a:latin typeface="Helvetica Neue"/>
            </a:endParaRPr>
          </a:p>
          <a:p>
            <a:pPr algn="l">
              <a:tabLst>
                <a:tab pos="2916238" algn="l"/>
              </a:tabLst>
            </a:pP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key_compare</a:t>
            </a:r>
            <a:r>
              <a:rPr lang="en-US" sz="1200" b="0" dirty="0">
                <a:latin typeface="Helvetica Neue"/>
              </a:rPr>
              <a:t>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200" b="0" dirty="0">
                <a:latin typeface="Helvetica Neue"/>
              </a:rPr>
              <a:t>,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200" b="0" dirty="0"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200" b="0" dirty="0">
                <a:latin typeface="Helvetica Neue"/>
              </a:rPr>
              <a:t>) ;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779000" y="2255498"/>
            <a:ext cx="12955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Helvetica Neue"/>
              </a:rPr>
              <a:t>Client Interface</a:t>
            </a:r>
          </a:p>
        </p:txBody>
      </p:sp>
      <p:sp>
        <p:nvSpPr>
          <p:cNvPr id="22" name="Right Arrow Callout 21"/>
          <p:cNvSpPr/>
          <p:nvPr/>
        </p:nvSpPr>
        <p:spPr bwMode="auto">
          <a:xfrm rot="16200000">
            <a:off x="10698746" y="8811780"/>
            <a:ext cx="729234" cy="936474"/>
          </a:xfrm>
          <a:prstGeom prst="rightArrowCallout">
            <a:avLst/>
          </a:prstGeom>
          <a:solidFill>
            <a:srgbClr val="92D05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2" grpId="0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BST Dictionaries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now use this new implementation of dictionaries for our application</a:t>
            </a:r>
          </a:p>
          <a:p>
            <a:pPr lvl="1"/>
            <a:r>
              <a:rPr lang="en-US" dirty="0"/>
              <a:t>Once we write an appropriate client definition file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could easily make this library fully generic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14" name="Rectangle 4"/>
          <p:cNvSpPr>
            <a:spLocks/>
          </p:cNvSpPr>
          <p:nvPr/>
        </p:nvSpPr>
        <p:spPr bwMode="auto">
          <a:xfrm>
            <a:off x="2311400" y="4912018"/>
            <a:ext cx="7487138" cy="923330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cc0 -d produce.c0 bstdict.c0 produce-main.c0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solidFill>
                <a:schemeClr val="bg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311400" y="4607218"/>
            <a:ext cx="7487138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02470" y="5392579"/>
            <a:ext cx="1665842" cy="1084421"/>
          </a:xfrm>
          <a:prstGeom prst="upArrow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Library</a:t>
            </a:r>
            <a:endParaRPr lang="en-US" sz="2000" b="0" dirty="0"/>
          </a:p>
          <a:p>
            <a:r>
              <a:rPr lang="en-US" sz="2000" b="0" dirty="0"/>
              <a:t>file bstdict.c0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64738" y="3962400"/>
            <a:ext cx="2563522" cy="1084421"/>
          </a:xfrm>
          <a:prstGeom prst="downArrow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Application </a:t>
            </a:r>
            <a:br>
              <a:rPr lang="en-US" sz="2000" dirty="0"/>
            </a:br>
            <a:r>
              <a:rPr lang="en-US" sz="2000" b="0" dirty="0"/>
              <a:t> file produce-main.c0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940538" y="3962400"/>
            <a:ext cx="2262158" cy="1084421"/>
          </a:xfrm>
          <a:prstGeom prst="downArrow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Client definitions</a:t>
            </a:r>
            <a:br>
              <a:rPr lang="en-US" sz="2000" dirty="0"/>
            </a:br>
            <a:r>
              <a:rPr lang="en-US" sz="2000" b="0" dirty="0"/>
              <a:t> file produce.c0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86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9800" y="1981200"/>
            <a:ext cx="11099800" cy="6896100"/>
          </a:xfrm>
        </p:spPr>
        <p:txBody>
          <a:bodyPr/>
          <a:lstStyle/>
          <a:p>
            <a:r>
              <a:rPr lang="en-US" dirty="0"/>
              <a:t>Develop a data structure that has </a:t>
            </a:r>
            <a:r>
              <a:rPr lang="en-US" b="1" dirty="0"/>
              <a:t>guaranteed</a:t>
            </a:r>
            <a:r>
              <a:rPr lang="en-US" dirty="0"/>
              <a:t> O(log n) worst-case complexity for </a:t>
            </a:r>
            <a:r>
              <a:rPr lang="en-US" dirty="0">
                <a:solidFill>
                  <a:srgbClr val="7030A0"/>
                </a:solidFill>
              </a:rPr>
              <a:t>lookup</a:t>
            </a:r>
            <a:r>
              <a:rPr lang="en-US" dirty="0"/>
              <a:t>, </a:t>
            </a:r>
            <a:r>
              <a:rPr lang="en-US" dirty="0">
                <a:solidFill>
                  <a:srgbClr val="7030A0"/>
                </a:solidFill>
              </a:rPr>
              <a:t>insert</a:t>
            </a:r>
            <a:r>
              <a:rPr lang="en-US" dirty="0"/>
              <a:t> and </a:t>
            </a:r>
            <a:r>
              <a:rPr lang="en-US" dirty="0">
                <a:solidFill>
                  <a:srgbClr val="7030A0"/>
                </a:solidFill>
              </a:rPr>
              <a:t>find_min</a:t>
            </a:r>
          </a:p>
          <a:p>
            <a:pPr lvl="1"/>
            <a:r>
              <a:rPr lang="en-US" b="1" dirty="0"/>
              <a:t>Always!</a:t>
            </a:r>
          </a:p>
          <a:p>
            <a:endParaRPr lang="en-US" dirty="0"/>
          </a:p>
          <a:p>
            <a:r>
              <a:rPr lang="en-US" dirty="0"/>
              <a:t>We have succeeded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r>
              <a:rPr lang="en-US" i="1" dirty="0"/>
              <a:t>Or have we …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514892" y="3962400"/>
          <a:ext cx="3635708" cy="3931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65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Target</a:t>
                      </a:r>
                      <a:br>
                        <a:rPr lang="en-US" b="1" i="1" dirty="0"/>
                      </a:br>
                      <a:r>
                        <a:rPr lang="en-US" b="1" i="1" dirty="0"/>
                        <a:t>data structure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lookup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insert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find_min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 our Goal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256651" y="4724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256651" y="5832902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256651" y="69414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Hash Dictionaries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try combining multiple instances in one application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This still doesn’t work!</a:t>
            </a:r>
          </a:p>
          <a:p>
            <a:pPr lvl="1"/>
            <a:r>
              <a:rPr lang="en-US" dirty="0"/>
              <a:t>Both produce.c1 and words.c1 define </a:t>
            </a:r>
            <a:r>
              <a:rPr lang="en-US" dirty="0" err="1">
                <a:solidFill>
                  <a:srgbClr val="7030A0"/>
                </a:solidFill>
              </a:rPr>
              <a:t>entry_key</a:t>
            </a:r>
            <a:endParaRPr lang="en-US" dirty="0">
              <a:solidFill>
                <a:srgbClr val="7030A0"/>
              </a:solidFill>
            </a:endParaRPr>
          </a:p>
          <a:p>
            <a:pPr lvl="3"/>
            <a:r>
              <a:rPr lang="en-US" dirty="0"/>
              <a:t>And </a:t>
            </a:r>
            <a:r>
              <a:rPr lang="en-US" dirty="0" err="1">
                <a:solidFill>
                  <a:srgbClr val="7030A0"/>
                </a:solidFill>
              </a:rPr>
              <a:t>key_equiv</a:t>
            </a:r>
            <a:r>
              <a:rPr lang="en-US" dirty="0"/>
              <a:t> and </a:t>
            </a:r>
            <a:r>
              <a:rPr lang="en-US" dirty="0" err="1">
                <a:solidFill>
                  <a:srgbClr val="7030A0"/>
                </a:solidFill>
              </a:rPr>
              <a:t>key_hash</a:t>
            </a:r>
            <a:endParaRPr lang="en-US" dirty="0">
              <a:solidFill>
                <a:srgbClr val="7030A0"/>
              </a:solidFill>
            </a:endParaRPr>
          </a:p>
          <a:p>
            <a:pPr lvl="1"/>
            <a:r>
              <a:rPr lang="en-US" dirty="0"/>
              <a:t>This is not allowed in C0/C1</a:t>
            </a:r>
          </a:p>
          <a:p>
            <a:pPr lvl="1"/>
            <a:r>
              <a:rPr lang="en-US" dirty="0"/>
              <a:t>Even if it were, the library wouldn’t know which version to use with what data</a:t>
            </a: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1930400" y="3032879"/>
            <a:ext cx="9544538" cy="3139321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cc0 -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dx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hdict.c1 produce.c1 lib/*.c0 words.c1 combined-main.c1 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words.c1:38.1-45.2:error:function '</a:t>
            </a:r>
            <a:r>
              <a:rPr lang="en-US" b="0" dirty="0" err="1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' defined more than once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previous definition at produce.c1:31.1-38.2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 </a:t>
            </a:r>
            <a:r>
              <a:rPr lang="en-US" b="0" dirty="0" err="1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(entry x) ...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~~~~~~~~~~~~~~~~~~~~~~~~~~~~ 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Compilation failed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solidFill>
                <a:srgbClr val="FF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930400" y="2792611"/>
            <a:ext cx="9544538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709078" y="4140874"/>
            <a:ext cx="6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</p:bldLst>
  </p:timing>
</p:sld>
</file>

<file path=ppt/theme/theme1.xml><?xml version="1.0" encoding="utf-8"?>
<a:theme xmlns:a="http://schemas.openxmlformats.org/drawingml/2006/main" name="Whit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  <a:sp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20233</TotalTime>
  <Words>12825</Words>
  <Application>Microsoft Macintosh PowerPoint</Application>
  <PresentationFormat>Custom</PresentationFormat>
  <Paragraphs>2569</Paragraphs>
  <Slides>88</Slides>
  <Notes>1</Notes>
  <HiddenSlides>8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88</vt:i4>
      </vt:variant>
    </vt:vector>
  </HeadingPairs>
  <TitlesOfParts>
    <vt:vector size="98" baseType="lpstr">
      <vt:lpstr>45 Helvetica Light</vt:lpstr>
      <vt:lpstr>Arial</vt:lpstr>
      <vt:lpstr>Calibri</vt:lpstr>
      <vt:lpstr>Courier New</vt:lpstr>
      <vt:lpstr>Helvetica</vt:lpstr>
      <vt:lpstr>Helvetica Neue</vt:lpstr>
      <vt:lpstr>Helvetica Neue Light</vt:lpstr>
      <vt:lpstr>Helvetica Neue Medium</vt:lpstr>
      <vt:lpstr>Wingdings</vt:lpstr>
      <vt:lpstr>White</vt:lpstr>
      <vt:lpstr>15-122: Principles of  Imperative Computation</vt:lpstr>
      <vt:lpstr>Today…</vt:lpstr>
      <vt:lpstr>PowerPoint Presentation</vt:lpstr>
      <vt:lpstr>The Hash Dictionary Library</vt:lpstr>
      <vt:lpstr>Is this Library Generic?</vt:lpstr>
      <vt:lpstr>Upgrading the Client Definitions</vt:lpstr>
      <vt:lpstr>Upgrading the Client Application</vt:lpstr>
      <vt:lpstr>Generic Hash Dictionaries</vt:lpstr>
      <vt:lpstr>Generic Hash Dictionaries</vt:lpstr>
      <vt:lpstr>How to Avoid Duplicate Definitions?</vt:lpstr>
      <vt:lpstr>The Hash Dictionary Library</vt:lpstr>
      <vt:lpstr>How to Avoid Duplicate Definitions?</vt:lpstr>
      <vt:lpstr>Accessing the Right Functions</vt:lpstr>
      <vt:lpstr>Client Function Types</vt:lpstr>
      <vt:lpstr>The Hash Dictionary Library</vt:lpstr>
      <vt:lpstr>Option I</vt:lpstr>
      <vt:lpstr>Option II</vt:lpstr>
      <vt:lpstr>Modifying the Internal Representation</vt:lpstr>
      <vt:lpstr>Option II</vt:lpstr>
      <vt:lpstr>Upgrading the Representation Invariant</vt:lpstr>
      <vt:lpstr>Option II</vt:lpstr>
      <vt:lpstr>Upgrading hdict_new</vt:lpstr>
      <vt:lpstr>Calling the Client Functions</vt:lpstr>
      <vt:lpstr>Is it Generic?</vt:lpstr>
      <vt:lpstr>PowerPoint Presentation</vt:lpstr>
      <vt:lpstr>Cost</vt:lpstr>
      <vt:lpstr>Cost</vt:lpstr>
      <vt:lpstr>Goal</vt:lpstr>
      <vt:lpstr>Getting Started</vt:lpstr>
      <vt:lpstr>PowerPoint Presentation</vt:lpstr>
      <vt:lpstr>Searching for a Number</vt:lpstr>
      <vt:lpstr>Searching for a Number</vt:lpstr>
      <vt:lpstr>Searching for a Number</vt:lpstr>
      <vt:lpstr>Searching for a Number</vt:lpstr>
      <vt:lpstr>Searching for a Number</vt:lpstr>
      <vt:lpstr>Searching for a Number</vt:lpstr>
      <vt:lpstr>Searching for a Number</vt:lpstr>
      <vt:lpstr>Towards an Implementation</vt:lpstr>
      <vt:lpstr>Constructing this Tree</vt:lpstr>
      <vt:lpstr>The End of the Line</vt:lpstr>
      <vt:lpstr>Searching</vt:lpstr>
      <vt:lpstr>Searching</vt:lpstr>
      <vt:lpstr>Recall our Goal</vt:lpstr>
      <vt:lpstr>Insertion</vt:lpstr>
      <vt:lpstr>Finding the Smallest Key</vt:lpstr>
      <vt:lpstr>Recall our Goal</vt:lpstr>
      <vt:lpstr>PowerPoint Presentation</vt:lpstr>
      <vt:lpstr>Terminology</vt:lpstr>
      <vt:lpstr>Terminology</vt:lpstr>
      <vt:lpstr>Terminology</vt:lpstr>
      <vt:lpstr>Concrete Tree Diagrams</vt:lpstr>
      <vt:lpstr>Pictorial Abstraction</vt:lpstr>
      <vt:lpstr>What Do Trees Look Like?</vt:lpstr>
      <vt:lpstr>What Trees Look Like</vt:lpstr>
      <vt:lpstr>A Minimal Tree Invariant</vt:lpstr>
      <vt:lpstr>A Minimal Tree Invariant</vt:lpstr>
      <vt:lpstr>PowerPoint Presentation</vt:lpstr>
      <vt:lpstr>Binary Search Trees (BST)</vt:lpstr>
      <vt:lpstr>The BST Invariant</vt:lpstr>
      <vt:lpstr>PowerPoint Presentation</vt:lpstr>
      <vt:lpstr>Implementing lookup</vt:lpstr>
      <vt:lpstr>Implementing lookup</vt:lpstr>
      <vt:lpstr>Implementing lookup</vt:lpstr>
      <vt:lpstr>A Client Interface</vt:lpstr>
      <vt:lpstr>Implementing lookup</vt:lpstr>
      <vt:lpstr>PowerPoint Presentation</vt:lpstr>
      <vt:lpstr>Ordered Trees – I</vt:lpstr>
      <vt:lpstr>Ordered Trees – I</vt:lpstr>
      <vt:lpstr>Ordered Trees – II</vt:lpstr>
      <vt:lpstr>Ordered Trees – II</vt:lpstr>
      <vt:lpstr>Ordered Trees – III</vt:lpstr>
      <vt:lpstr>Ordered Trees – III</vt:lpstr>
      <vt:lpstr>Ordered Trees – III</vt:lpstr>
      <vt:lpstr>PowerPoint Presentation</vt:lpstr>
      <vt:lpstr>Inserting into a BST</vt:lpstr>
      <vt:lpstr>Inserting into an Empty BST</vt:lpstr>
      <vt:lpstr>Inserting into an Empty BST</vt:lpstr>
      <vt:lpstr>Inserting in a Non-empty BST</vt:lpstr>
      <vt:lpstr>Inserting into a BST</vt:lpstr>
      <vt:lpstr>PowerPoint Presentation</vt:lpstr>
      <vt:lpstr>Are We There Yet?</vt:lpstr>
      <vt:lpstr>Are We There Yet?</vt:lpstr>
      <vt:lpstr>Implementing BST Dictionaries</vt:lpstr>
      <vt:lpstr>Implementing BST Dictionaries</vt:lpstr>
      <vt:lpstr>Implementing BST Dictionaries</vt:lpstr>
      <vt:lpstr>The BST Dictionary Library</vt:lpstr>
      <vt:lpstr>Using BST Dictionaries</vt:lpstr>
      <vt:lpstr>Recall our Goal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Search Trees</dc:title>
  <cp:lastModifiedBy>Mohammad Hammoud</cp:lastModifiedBy>
  <cp:revision>725</cp:revision>
  <dcterms:modified xsi:type="dcterms:W3CDTF">2023-03-13T09:04:23Z</dcterms:modified>
</cp:coreProperties>
</file>